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2"/>
  </p:notesMasterIdLst>
  <p:sldIdLst>
    <p:sldId id="263" r:id="rId2"/>
    <p:sldId id="264" r:id="rId3"/>
    <p:sldId id="265" r:id="rId4"/>
    <p:sldId id="1592" r:id="rId5"/>
    <p:sldId id="1595" r:id="rId6"/>
    <p:sldId id="1590" r:id="rId7"/>
    <p:sldId id="268" r:id="rId8"/>
    <p:sldId id="1570" r:id="rId9"/>
    <p:sldId id="1601" r:id="rId10"/>
    <p:sldId id="1610" r:id="rId11"/>
    <p:sldId id="1598" r:id="rId12"/>
    <p:sldId id="1599" r:id="rId13"/>
    <p:sldId id="1600" r:id="rId14"/>
    <p:sldId id="1609" r:id="rId15"/>
    <p:sldId id="1602" r:id="rId16"/>
    <p:sldId id="271" r:id="rId17"/>
    <p:sldId id="267" r:id="rId18"/>
    <p:sldId id="1605" r:id="rId19"/>
    <p:sldId id="1607" r:id="rId20"/>
    <p:sldId id="160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F4560B56-DE6A-B943-B363-524756E94B9F}">
          <p14:sldIdLst>
            <p14:sldId id="263"/>
          </p14:sldIdLst>
        </p14:section>
        <p14:section name="Contributions" id="{BDF666C3-24EC-A144-A82F-DED99BCEE283}">
          <p14:sldIdLst>
            <p14:sldId id="264"/>
          </p14:sldIdLst>
        </p14:section>
        <p14:section name="Background and Motivation" id="{AB5DCC16-C03C-3B48-AD31-AA367A2FD258}">
          <p14:sldIdLst>
            <p14:sldId id="265"/>
            <p14:sldId id="1592"/>
            <p14:sldId id="1595"/>
            <p14:sldId id="1590"/>
          </p14:sldIdLst>
        </p14:section>
        <p14:section name="Research" id="{A2D55829-B903-CF43-A125-417E0F7017C6}">
          <p14:sldIdLst>
            <p14:sldId id="268"/>
            <p14:sldId id="1570"/>
            <p14:sldId id="1601"/>
            <p14:sldId id="1610"/>
            <p14:sldId id="1598"/>
            <p14:sldId id="1599"/>
            <p14:sldId id="1600"/>
            <p14:sldId id="1609"/>
            <p14:sldId id="1602"/>
          </p14:sldIdLst>
        </p14:section>
        <p14:section name="Conclusion" id="{567B1BD3-F492-0B41-A8E3-598F90A9323D}">
          <p14:sldIdLst>
            <p14:sldId id="271"/>
          </p14:sldIdLst>
        </p14:section>
        <p14:section name="Bonus slides" id="{4C9E168F-9DDE-F94B-A1F3-6DB24D348ED1}">
          <p14:sldIdLst>
            <p14:sldId id="267"/>
            <p14:sldId id="1605"/>
            <p14:sldId id="1607"/>
            <p14:sldId id="16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0F0"/>
    <a:srgbClr val="0045E4"/>
    <a:srgbClr val="005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5" autoAdjust="0"/>
    <p:restoredTop sz="72414"/>
  </p:normalViewPr>
  <p:slideViewPr>
    <p:cSldViewPr snapToGrid="0" snapToObjects="1">
      <p:cViewPr varScale="1">
        <p:scale>
          <a:sx n="78" d="100"/>
          <a:sy n="78" d="100"/>
        </p:scale>
        <p:origin x="1112"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1D50-A877-3647-9E52-6068133825CF}" type="datetimeFigureOut">
              <a:t>11/11/22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37BA-026F-9146-8519-D617D382498F}" type="slidenum">
              <a:t>‹#›</a:t>
            </a:fld>
            <a:endParaRPr lang="en-US"/>
          </a:p>
        </p:txBody>
      </p:sp>
    </p:spTree>
    <p:extLst>
      <p:ext uri="{BB962C8B-B14F-4D97-AF65-F5344CB8AC3E}">
        <p14:creationId xmlns:p14="http://schemas.microsoft.com/office/powerpoint/2010/main" val="56630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a:t>1</a:t>
            </a:fld>
            <a:endParaRPr lang="en-US"/>
          </a:p>
        </p:txBody>
      </p:sp>
    </p:spTree>
    <p:extLst>
      <p:ext uri="{BB962C8B-B14F-4D97-AF65-F5344CB8AC3E}">
        <p14:creationId xmlns:p14="http://schemas.microsoft.com/office/powerpoint/2010/main" val="26916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a:t>To better understand the security features and identify potential problems, we studied different model hubs. </a:t>
            </a:r>
          </a:p>
          <a:p>
            <a:pPr marL="628650" lvl="1" indent="-171450">
              <a:buFontTx/>
              <a:buChar char="-"/>
            </a:pPr>
            <a:r>
              <a:rPr lang="en-US" b="1" i="1" dirty="0"/>
              <a:t>(click) </a:t>
            </a:r>
            <a:endParaRPr lang="en-US" b="0" dirty="0"/>
          </a:p>
          <a:p>
            <a:pPr marL="628650" lvl="1" indent="-171450">
              <a:buFontTx/>
              <a:buChar char="-"/>
            </a:pPr>
            <a:r>
              <a:rPr lang="en-US" b="0" dirty="0"/>
              <a:t>Here are some examples for each model hub type</a:t>
            </a:r>
            <a:endParaRPr lang="en-US" b="1" i="1"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p>
          <a:p>
            <a:pPr marL="628650" lvl="1" indent="-171450">
              <a:buFontTx/>
              <a:buChar char="-"/>
            </a:pPr>
            <a:r>
              <a:rPr lang="en-US" b="0" dirty="0"/>
              <a:t>Here are the #models and #datasets  in these model hubs</a:t>
            </a:r>
          </a:p>
          <a:p>
            <a:pPr marL="628650" lvl="1" indent="-171450">
              <a:buFontTx/>
              <a:buChar char="-"/>
            </a:pPr>
            <a:endParaRPr lang="en-US" b="0" dirty="0"/>
          </a:p>
          <a:p>
            <a:pPr marL="628650" lvl="1" indent="-171450">
              <a:buFontTx/>
              <a:buChar char="-"/>
            </a:pPr>
            <a:r>
              <a:rPr lang="en-US" b="1" i="1" dirty="0"/>
              <a:t>(click) </a:t>
            </a:r>
            <a:endParaRPr lang="en-US" b="0" dirty="0"/>
          </a:p>
          <a:p>
            <a:pPr marL="628650" lvl="1" indent="-171450">
              <a:buFontTx/>
              <a:buChar char="-"/>
            </a:pPr>
            <a:r>
              <a:rPr lang="en-US" b="0" dirty="0"/>
              <a:t>For </a:t>
            </a:r>
            <a:r>
              <a:rPr lang="en-US" b="1" dirty="0"/>
              <a:t>open</a:t>
            </a:r>
            <a:r>
              <a:rPr lang="en-US" b="0" dirty="0"/>
              <a:t> model hubs, here we mean (</a:t>
            </a:r>
            <a:r>
              <a:rPr lang="en-US" b="0" dirty="0" err="1"/>
              <a:t>HuggingFace</a:t>
            </a:r>
            <a:r>
              <a:rPr lang="en-US" b="0" dirty="0"/>
              <a:t> specifically):</a:t>
            </a:r>
          </a:p>
          <a:p>
            <a:pPr marL="1085850" lvl="2" indent="-171450">
              <a:buFontTx/>
              <a:buChar char="-"/>
            </a:pPr>
            <a:r>
              <a:rPr lang="en-US" b="0" dirty="0"/>
              <a:t>We measured three security features: user permission model, organization verification, and commit signing. </a:t>
            </a:r>
            <a:r>
              <a:rPr lang="en-US" b="0" i="1" dirty="0"/>
              <a:t>More details can be found in our paper.</a:t>
            </a:r>
          </a:p>
          <a:p>
            <a:pPr marL="1085850" lvl="2" indent="-171450">
              <a:buFontTx/>
              <a:buChar char="-"/>
            </a:pPr>
            <a:r>
              <a:rPr lang="en-US" b="0" i="0" dirty="0"/>
              <a:t>We found that these security features are not widely used and thus can present potential risks and vulnerabilities for the </a:t>
            </a:r>
            <a:r>
              <a:rPr lang="en-US" b="0" i="0" dirty="0" err="1"/>
              <a:t>reusers</a:t>
            </a:r>
            <a:r>
              <a:rPr lang="en-US" b="0" i="0" dirty="0"/>
              <a:t>.</a:t>
            </a:r>
          </a:p>
          <a:p>
            <a:pPr marL="628650" lvl="1" indent="-171450">
              <a:buFontTx/>
              <a:buChar char="-"/>
            </a:pPr>
            <a:r>
              <a:rPr lang="en-US" b="1" i="1" dirty="0"/>
              <a:t>(click) </a:t>
            </a:r>
            <a:endParaRPr lang="en-US" b="0" dirty="0"/>
          </a:p>
          <a:p>
            <a:pPr marL="628650" lvl="1" indent="-171450">
              <a:buFontTx/>
              <a:buChar char="-"/>
            </a:pPr>
            <a:r>
              <a:rPr lang="en-US" b="0" dirty="0"/>
              <a:t>For </a:t>
            </a:r>
            <a:r>
              <a:rPr lang="en-US" b="1" dirty="0"/>
              <a:t>commercial</a:t>
            </a:r>
            <a:r>
              <a:rPr lang="en-US" b="0" dirty="0"/>
              <a:t> and </a:t>
            </a:r>
            <a:r>
              <a:rPr lang="en-US" b="1" dirty="0"/>
              <a:t>gated</a:t>
            </a:r>
            <a:r>
              <a:rPr lang="en-US" b="0" dirty="0"/>
              <a:t> model hubs:</a:t>
            </a:r>
          </a:p>
          <a:p>
            <a:pPr marL="1085850" lvl="2" indent="-171450">
              <a:buFontTx/>
              <a:buChar char="-"/>
            </a:pPr>
            <a:r>
              <a:rPr lang="en-US" b="0" dirty="0"/>
              <a:t>Due to the controlled access of these model hubs, they restrict access to a trusted set of users, there is less risk that a change to a model is malicious.</a:t>
            </a:r>
          </a:p>
          <a:p>
            <a:pPr marL="628650" lvl="1" indent="-171450">
              <a:buFontTx/>
              <a:buChar char="-"/>
            </a:pPr>
            <a:endParaRPr lang="en-US" b="1" dirty="0"/>
          </a:p>
          <a:p>
            <a:pPr marL="628650" lvl="1" indent="-171450">
              <a:buFontTx/>
              <a:buChar char="-"/>
            </a:pPr>
            <a:r>
              <a:rPr lang="en-US" b="1" i="1" dirty="0"/>
              <a:t>(click) </a:t>
            </a:r>
            <a:r>
              <a:rPr lang="en-US" b="0" dirty="0"/>
              <a:t>During our study, we found that there exist an </a:t>
            </a:r>
            <a:r>
              <a:rPr lang="en-US" b="1" dirty="0"/>
              <a:t>accessibility-security</a:t>
            </a:r>
            <a:r>
              <a:rPr lang="en-US" b="0" dirty="0"/>
              <a:t> tradeoff in these model hubs.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1" i="1" dirty="0"/>
              <a:t>(click) </a:t>
            </a:r>
            <a:r>
              <a:rPr lang="en-US" b="0" dirty="0"/>
              <a:t>Analogous to the app stores, the less accessible the model hubs are, the less risks the contributors and </a:t>
            </a:r>
            <a:r>
              <a:rPr lang="en-US" b="0" dirty="0" err="1"/>
              <a:t>reusers</a:t>
            </a:r>
            <a:r>
              <a:rPr lang="en-US" b="0" dirty="0"/>
              <a:t> will have.</a:t>
            </a:r>
          </a:p>
          <a:p>
            <a:pPr marL="628650" lvl="1" indent="-171450">
              <a:buFontTx/>
              <a:buChar char="-"/>
            </a:pPr>
            <a:endParaRPr lang="en-US" b="1" dirty="0"/>
          </a:p>
          <a:p>
            <a:pPr marL="628650" lvl="1" indent="-171450">
              <a:buFontTx/>
              <a:buChar char="-"/>
            </a:pPr>
            <a:endParaRPr lang="en-US" b="1" dirty="0"/>
          </a:p>
          <a:p>
            <a:pPr marL="171450" lvl="0" indent="-171450">
              <a:buFontTx/>
              <a:buChar char="-"/>
            </a:pPr>
            <a:r>
              <a:rPr lang="en-US" b="1" dirty="0"/>
              <a:t>*** Bonus:</a:t>
            </a:r>
          </a:p>
          <a:p>
            <a:pPr marL="628650" lvl="1" indent="-171450">
              <a:buFontTx/>
              <a:buChar char="-"/>
            </a:pPr>
            <a:r>
              <a:rPr lang="en-US" b="1" dirty="0"/>
              <a:t>Permission model: </a:t>
            </a:r>
            <a:r>
              <a:rPr lang="en-US" b="0" dirty="0"/>
              <a:t>HF has two types of accounts, personal account and organizational account. User permissions for organizational accounts are assigned globally so that users will have the same permissions to all the repositories hosted under that organization.</a:t>
            </a:r>
          </a:p>
          <a:p>
            <a:pPr marL="628650" lvl="1" indent="-171450">
              <a:buFontTx/>
              <a:buChar char="-"/>
            </a:pPr>
            <a:r>
              <a:rPr lang="en-US" b="1" dirty="0"/>
              <a:t>Organization verification:</a:t>
            </a:r>
            <a:r>
              <a:rPr lang="en-US" b="0" dirty="0"/>
              <a:t>  </a:t>
            </a:r>
          </a:p>
          <a:p>
            <a:pPr marL="1085850" lvl="2" indent="-171450">
              <a:buFontTx/>
              <a:buChar char="-"/>
            </a:pPr>
            <a:r>
              <a:rPr lang="en-US" b="0" dirty="0"/>
              <a:t>This is an optional feature that organizations can opt into to provide a verification badge on their accounts. </a:t>
            </a:r>
          </a:p>
          <a:p>
            <a:pPr marL="1085850" lvl="2" indent="-171450">
              <a:buFontTx/>
              <a:buChar char="-"/>
            </a:pPr>
            <a:r>
              <a:rPr lang="en-US" b="0" dirty="0"/>
              <a:t>The purpose of verification is to prevent other organizations from squatting on well known companies or organizations.</a:t>
            </a:r>
          </a:p>
          <a:p>
            <a:pPr marL="1085850" lvl="2" indent="-171450">
              <a:buFontTx/>
              <a:buChar char="-"/>
            </a:pPr>
            <a:r>
              <a:rPr lang="en-US" b="0" dirty="0"/>
              <a:t>However, we found that many organizations have not opted into this optional feature. An organization can provide a link to a website and GitHub account without having to go through HF manual verification.</a:t>
            </a:r>
            <a:endParaRPr lang="en-US" b="1" dirty="0"/>
          </a:p>
          <a:p>
            <a:pPr marL="628650" lvl="1" indent="-171450">
              <a:buFontTx/>
              <a:buChar char="-"/>
            </a:pPr>
            <a:r>
              <a:rPr lang="en-US" b="1" dirty="0"/>
              <a:t>Commit signing: </a:t>
            </a:r>
            <a:r>
              <a:rPr lang="en-US" b="0" dirty="0"/>
              <a:t>The purpose is to validate that a commit originated from a specific individual on a specific machine. </a:t>
            </a:r>
            <a:endParaRPr lang="en-US"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12</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13891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b="1" dirty="0"/>
          </a:p>
          <a:p>
            <a:pPr marL="628650" lvl="1" indent="-171450">
              <a:buFontTx/>
              <a:buChar char="-"/>
            </a:pPr>
            <a:r>
              <a:rPr lang="en-US" b="1" dirty="0"/>
              <a:t>Threat Models</a:t>
            </a:r>
          </a:p>
          <a:p>
            <a:pPr marL="1085850" lvl="2" indent="-171450">
              <a:buFontTx/>
              <a:buChar char="-"/>
            </a:pPr>
            <a:endParaRPr lang="en-US" b="1" dirty="0"/>
          </a:p>
          <a:p>
            <a:pPr marL="1085850" lvl="2" indent="-171450">
              <a:buFontTx/>
              <a:buChar char="-"/>
            </a:pPr>
            <a:r>
              <a:rPr lang="en-US" b="0" dirty="0"/>
              <a:t>An insider attacker profile is one that exists within the model hub organization themselves.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p>
          <a:p>
            <a:pPr marL="1543050" lvl="3" indent="-171450">
              <a:buFontTx/>
              <a:buChar char="-"/>
            </a:pPr>
            <a:r>
              <a:rPr lang="en-US" b="0" dirty="0"/>
              <a:t>E.g. maintainers and contributors which are part of the contributing workflow.</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b="0" dirty="0"/>
              <a:t>All types of model hubs open the gate for weight poisoning attacks, backdoor attacks, and data manipulation when an insider is in play.</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p>
          <a:p>
            <a:pPr marL="1085850" lvl="2" indent="-171450">
              <a:buFontTx/>
              <a:buChar char="-"/>
            </a:pPr>
            <a:r>
              <a:rPr lang="en-US" b="0" dirty="0"/>
              <a:t>Outsider attacker profiles are derived from the model hub users. Which are part of the distributing workflow</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b="1" i="1" dirty="0"/>
              <a:t>(click)	</a:t>
            </a:r>
            <a:endParaRPr lang="en-US" b="0" dirty="0"/>
          </a:p>
          <a:p>
            <a:pPr marL="1543050" lvl="3" indent="-171450">
              <a:buFontTx/>
              <a:buChar char="-"/>
            </a:pPr>
            <a:r>
              <a:rPr lang="en-US" b="0" dirty="0"/>
              <a:t>For an open model hub, these attackers can cause damage by maliciously changing data within specific artifacts to affect users and the ecosystem.</a:t>
            </a:r>
          </a:p>
          <a:p>
            <a:pPr marL="1543050" lvl="3" indent="-171450">
              <a:buFontTx/>
              <a:buChar char="-"/>
            </a:pPr>
            <a:r>
              <a:rPr lang="en-US" b="0" dirty="0"/>
              <a:t>For commercial and gated model hubs, the outsider attackers are users who do not have more than a “read-only” access to the models. An outsider in such case can perform a stealing attack, where they could rebuild the data and model from the PTM  "black-box".</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13</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411690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b="1" dirty="0"/>
          </a:p>
          <a:p>
            <a:pPr marL="628650" lvl="1" indent="-171450">
              <a:buFontTx/>
              <a:buChar char="-"/>
            </a:pPr>
            <a:r>
              <a:rPr lang="en-US" b="0" dirty="0"/>
              <a:t>Potential Risks:</a:t>
            </a:r>
          </a:p>
          <a:p>
            <a:pPr marL="1085850" lvl="2" indent="-171450">
              <a:buFontTx/>
              <a:buChar char="-"/>
            </a:pPr>
            <a:r>
              <a:rPr lang="en-US" b="1" dirty="0"/>
              <a:t>Maintainers’ reach graph</a:t>
            </a:r>
          </a:p>
          <a:p>
            <a:pPr marL="1543050" lvl="3" indent="-171450">
              <a:buFontTx/>
              <a:buChar char="-"/>
            </a:pPr>
            <a:r>
              <a:rPr lang="en-US" b="0" dirty="0"/>
              <a:t>The figure shows that how many repos are maintained by each  maintainer.</a:t>
            </a:r>
          </a:p>
          <a:p>
            <a:pPr marL="1543050" lvl="3" indent="-171450">
              <a:buFontTx/>
              <a:buChar char="-"/>
            </a:pPr>
            <a:r>
              <a:rPr lang="en-US" b="0" dirty="0"/>
              <a:t>The maintainers’ misbehavior can become an insider attack and do harm to the PTM supply chain.</a:t>
            </a:r>
          </a:p>
          <a:p>
            <a:pPr marL="1543050" lvl="3" indent="-171450">
              <a:buFontTx/>
              <a:buChar char="-"/>
            </a:pPr>
            <a:r>
              <a:rPr lang="en-US" b="1" i="1" dirty="0"/>
              <a:t>(click)</a:t>
            </a:r>
          </a:p>
          <a:p>
            <a:pPr marL="1543050" lvl="3" indent="-171450">
              <a:buFontTx/>
              <a:buChar char="-"/>
            </a:pPr>
            <a:r>
              <a:rPr lang="en-US" b="0" dirty="0"/>
              <a:t>This figure shows a small number of maintainers have access to a large number of repositories. By compromising one of these accounts, attackers could influence hundreds of models and thus do harm to the PTM supply chain too.</a:t>
            </a:r>
            <a:endParaRPr lang="en-US" b="1" dirty="0"/>
          </a:p>
          <a:p>
            <a:pPr marL="1085850" lvl="2" indent="-171450">
              <a:buFontTx/>
              <a:buChar char="-"/>
            </a:pPr>
            <a:r>
              <a:rPr lang="en-US" b="1" dirty="0"/>
              <a:t>Model discrepancies:</a:t>
            </a:r>
          </a:p>
          <a:p>
            <a:pPr marL="1543050" lvl="3" indent="-171450">
              <a:buFontTx/>
              <a:buChar char="-"/>
            </a:pPr>
            <a:r>
              <a:rPr lang="en-US" b="0" dirty="0"/>
              <a:t>Model discrepancies : Documented and actual performance of PTMs may be different when users run the models</a:t>
            </a:r>
          </a:p>
          <a:p>
            <a:pPr marL="1543050" lvl="3" indent="-171450">
              <a:buFontTx/>
              <a:buChar char="-"/>
            </a:pPr>
            <a:r>
              <a:rPr lang="en-US" b="0" dirty="0"/>
              <a:t>These discrepancies can be caused by either insider or outsider attackers. When a model’s documentation is thorough and accurate, model discrepancies are more likely to indicate potential PTM attacks. However, the lack of proper documentation prevents users from adequately assessing the models they use.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endParaRPr lang="en-US" b="0" dirty="0"/>
          </a:p>
          <a:p>
            <a:pPr marL="1543050" lvl="3" indent="-171450">
              <a:buFontTx/>
              <a:buChar char="-"/>
            </a:pPr>
            <a:r>
              <a:rPr lang="en-US" b="0" dirty="0"/>
              <a:t>We identified the existence of inaccurate documentation in HF, as shown in the figure.</a:t>
            </a:r>
          </a:p>
          <a:p>
            <a:pPr marL="2000250" marR="0" lvl="4" indent="-171450" algn="l" defTabSz="914400" rtl="0" eaLnBrk="1" fontAlgn="auto" latinLnBrk="0" hangingPunct="1">
              <a:lnSpc>
                <a:spcPct val="100000"/>
              </a:lnSpc>
              <a:spcBef>
                <a:spcPts val="0"/>
              </a:spcBef>
              <a:spcAft>
                <a:spcPts val="0"/>
              </a:spcAft>
              <a:buClrTx/>
              <a:buSzTx/>
              <a:buFontTx/>
              <a:buChar char="-"/>
              <a:tabLst/>
              <a:defRPr/>
            </a:pPr>
            <a:r>
              <a:rPr lang="en-US" b="0" dirty="0"/>
              <a:t>There are totally 53 object detection models, 26 image classification models, and 160 sentiment analysis models, of which only 8, 4, and 136 provided auditable  claims.</a:t>
            </a:r>
          </a:p>
          <a:p>
            <a:pPr marL="2000250" marR="0" lvl="4" indent="-171450" algn="l" defTabSz="914400" rtl="0" eaLnBrk="1" fontAlgn="auto" latinLnBrk="0" hangingPunct="1">
              <a:lnSpc>
                <a:spcPct val="100000"/>
              </a:lnSpc>
              <a:spcBef>
                <a:spcPts val="0"/>
              </a:spcBef>
              <a:spcAft>
                <a:spcPts val="0"/>
              </a:spcAft>
              <a:buClrTx/>
              <a:buSzTx/>
              <a:buFontTx/>
              <a:buChar char="-"/>
              <a:tabLst/>
              <a:defRPr/>
            </a:pPr>
            <a:r>
              <a:rPr lang="en-US" b="0" dirty="0"/>
              <a:t>Some of the models have more than 5% discrepancy, even when they were from major technology companies.</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endParaRPr lang="en-US" b="0" dirty="0"/>
          </a:p>
          <a:p>
            <a:pPr marL="1543050" lvl="3" indent="-171450">
              <a:buFontTx/>
              <a:buChar char="-"/>
            </a:pPr>
            <a:r>
              <a:rPr lang="en-US" b="0" dirty="0"/>
              <a:t>Why: The presence of performance discrepancies could either decrease the users’ awareness or the detectability of PTM attacks.</a:t>
            </a:r>
            <a:endParaRPr lang="en-US" b="1" dirty="0"/>
          </a:p>
          <a:p>
            <a:pPr marL="628650" lvl="1" indent="-171450">
              <a:buFontTx/>
              <a:buChar char="-"/>
            </a:pPr>
            <a:endParaRPr lang="en-US" b="0" dirty="0"/>
          </a:p>
          <a:p>
            <a:pPr marL="628650" lvl="1" indent="-171450">
              <a:buFontTx/>
              <a:buChar char="-"/>
            </a:pPr>
            <a:endParaRPr lang="en-US" b="0" dirty="0"/>
          </a:p>
          <a:p>
            <a:pPr marL="628650" lvl="1" indent="-171450">
              <a:buFontTx/>
              <a:buChar char="-"/>
            </a:pPr>
            <a:endParaRPr lang="en-US" b="0" dirty="0"/>
          </a:p>
          <a:p>
            <a:pPr marL="628650" lvl="1" indent="-171450">
              <a:buFontTx/>
              <a:buChar char="-"/>
            </a:pPr>
            <a:r>
              <a:rPr lang="en-US" b="0" dirty="0"/>
              <a:t>***</a:t>
            </a:r>
          </a:p>
          <a:p>
            <a:pPr marL="628650" lvl="1" indent="-171450">
              <a:buFontTx/>
              <a:buChar char="-"/>
            </a:pPr>
            <a:r>
              <a:rPr lang="en-US" b="0" dirty="0"/>
              <a:t>To summarize our finding for RQ3:</a:t>
            </a:r>
          </a:p>
          <a:p>
            <a:pPr marL="1085850" lvl="2" indent="-171450">
              <a:buFontTx/>
              <a:buChar char="-"/>
            </a:pPr>
            <a:r>
              <a:rPr lang="en-US" b="0" dirty="0"/>
              <a:t>Insider and outsider attackers can both exist in the PTM supply chain, but perform different attacks.</a:t>
            </a:r>
          </a:p>
          <a:p>
            <a:pPr marL="1085850" lvl="2" indent="-171450">
              <a:buFontTx/>
              <a:buChar char="-"/>
            </a:pPr>
            <a:r>
              <a:rPr lang="en-US" b="0" dirty="0"/>
              <a:t>We proved the possibility of potential risks by analyzing the model discrepancies and maintainers’ reach graph</a:t>
            </a:r>
          </a:p>
          <a:p>
            <a:pPr marL="1085850" lvl="2" indent="-171450">
              <a:buFontTx/>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14</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73816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to traditional software supply chain, the PTM supply chain has different characteristics, in terms of the nature of software versioning and security risks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Versioning: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 requirements for time and computational resources in the PTM training mean it’s hard to regularly update the PTM versions.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 it’s more difficult to </a:t>
            </a:r>
            <a:r>
              <a:rPr lang="en-US" b="1" dirty="0"/>
              <a:t>quantify the change between different versions </a:t>
            </a:r>
            <a:r>
              <a:rPr lang="en-US" dirty="0"/>
              <a:t>because differences between the training dataset, methods, or hardware configurations can dramatically impact the quality of the resulting model.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And the current practices in the PTM supply chain lack auditability </a:t>
            </a:r>
            <a:r>
              <a:rPr lang="en-US"/>
              <a:t>of these changes.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Empirical study</a:t>
            </a:r>
            <a:r>
              <a:rPr lang="en-US"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 security characteristics of PTM supply chain remain under-discovered. We call for expanding our knowledge of traditional supply chain management to encompass DL software supply chains, including studies on dependencies, maintainers, and security issues.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Security risks: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PTM attacks are highly variable and have significant impacts if they are deployed in safety-critical systems such as autonomous vehicles.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 manifestation of PTM attacks can be different from traditional attacks. Thus traditional scanning tools are not enough in PTM context.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1" dirty="0"/>
              <a:t>(click)</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Automated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t>Model audit:</a:t>
            </a:r>
            <a:r>
              <a:rPr lang="en-US" b="0" dirty="0"/>
              <a:t> checking of different PTM behavior is a necessary approach to validate existing PTMs.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dirty="0"/>
              <a:t>Model scanning: specific integrated scanning tools for PTMs are needed for </a:t>
            </a:r>
            <a:r>
              <a:rPr lang="en-US" b="0" dirty="0" err="1"/>
              <a:t>iproving</a:t>
            </a:r>
            <a:r>
              <a:rPr lang="en-US" b="0" dirty="0"/>
              <a:t> the security of model hubs.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15</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93013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conclusion, we did the first study on model hubs and show that the PTM supply chain is an essential part of DL software supply chain. We examined 8 model hubs, including three different types and summarized the PTM supply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analysis shows that the existing defenses are not enough for ensuring the security of PTMs distributed through model hubs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That's</a:t>
            </a:r>
            <a:r>
              <a:rPr lang="en-US" altLang="zh-CN" sz="1200" kern="1200" dirty="0">
                <a:solidFill>
                  <a:schemeClr val="tx1"/>
                </a:solidFill>
                <a:effectLst/>
                <a:latin typeface="+mn-lt"/>
                <a:ea typeface="+mn-ea"/>
                <a:cs typeface="+mn-cs"/>
              </a:rPr>
              <a:t> all for my talk!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my contact information and our artifact. Thanks for your attention!</a:t>
            </a:r>
          </a:p>
        </p:txBody>
      </p:sp>
      <p:sp>
        <p:nvSpPr>
          <p:cNvPr id="4" name="Slide Number Placeholder 3"/>
          <p:cNvSpPr>
            <a:spLocks noGrp="1"/>
          </p:cNvSpPr>
          <p:nvPr>
            <p:ph type="sldNum" sz="quarter" idx="5"/>
          </p:nvPr>
        </p:nvSpPr>
        <p:spPr/>
        <p:txBody>
          <a:bodyPr/>
          <a:lstStyle/>
          <a:p>
            <a:fld id="{0A2A37BA-026F-9146-8519-D617D382498F}" type="slidenum">
              <a:rPr lang="en-US"/>
              <a:t>16</a:t>
            </a:fld>
            <a:endParaRPr lang="en-US"/>
          </a:p>
        </p:txBody>
      </p:sp>
    </p:spTree>
    <p:extLst>
      <p:ext uri="{BB962C8B-B14F-4D97-AF65-F5344CB8AC3E}">
        <p14:creationId xmlns:p14="http://schemas.microsoft.com/office/powerpoint/2010/main" val="378748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smtClean="0"/>
              <a:t>17</a:t>
            </a:fld>
            <a:endParaRPr lang="en-US"/>
          </a:p>
        </p:txBody>
      </p:sp>
    </p:spTree>
    <p:extLst>
      <p:ext uri="{BB962C8B-B14F-4D97-AF65-F5344CB8AC3E}">
        <p14:creationId xmlns:p14="http://schemas.microsoft.com/office/powerpoint/2010/main" val="334250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highlight future directions for empirical study and automated tools.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Empirical study</a:t>
            </a:r>
            <a:r>
              <a:rPr lang="en-US"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 security characteristics of PTM supply chain remain under-discovered. We call for expanding our knowledge of traditional supply chain management to encompass DL software supply chains.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Automated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t>Model audit:</a:t>
            </a:r>
            <a:r>
              <a:rPr lang="en-US" b="0" dirty="0"/>
              <a:t> checking of different PTM behavior is a necessary approach to validate existing PTMs.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dirty="0"/>
              <a:t>Model scanning: specific integrated scanning tools for PTMs are needed for </a:t>
            </a:r>
            <a:r>
              <a:rPr lang="en-US" b="0" dirty="0" err="1"/>
              <a:t>iproving</a:t>
            </a:r>
            <a:r>
              <a:rPr lang="en-US" b="0" dirty="0"/>
              <a:t> the security of model hubs.</a:t>
            </a:r>
            <a:endParaRPr lang="en-US" b="1"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18</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126305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highlight future directions for empirical study and automated tools.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Empirical study</a:t>
            </a:r>
            <a:r>
              <a:rPr lang="en-US"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 security characteristics of PTM supply chain remain under-discovered. We call for expanding our knowledge of traditional supply chain management to encompass DL software supply chains.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Automated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t>Model audit:</a:t>
            </a:r>
            <a:r>
              <a:rPr lang="en-US" b="0" dirty="0"/>
              <a:t> checking of different PTM behavior is a necessary approach to validate existing PTMs.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dirty="0"/>
              <a:t>Model scanning: specific integrated scanning tools for PTMs are needed for </a:t>
            </a:r>
            <a:r>
              <a:rPr lang="en-US" b="0" dirty="0" err="1"/>
              <a:t>iproving</a:t>
            </a:r>
            <a:r>
              <a:rPr lang="en-US" b="0" dirty="0"/>
              <a:t> the security of model hubs.</a:t>
            </a:r>
            <a:endParaRPr lang="en-US" b="1"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19</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255551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highlight future directions for empirical study and automated tools.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Empirical study</a:t>
            </a:r>
            <a:r>
              <a:rPr lang="en-US"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The security characteristics of PTM supply chain remain under-discovered. We call for expanding our knowledge of traditional supply chain management to encompass DL software supply chains.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Automated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t>Model audit:</a:t>
            </a:r>
            <a:r>
              <a:rPr lang="en-US" b="0" dirty="0"/>
              <a:t> checking of different PTM behavior is a necessary approach to validate existing PTMs.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dirty="0"/>
              <a:t>Model scanning: specific integrated scanning tools for PTMs are needed for </a:t>
            </a:r>
            <a:r>
              <a:rPr lang="en-US" b="0" dirty="0" err="1"/>
              <a:t>iproving</a:t>
            </a:r>
            <a:r>
              <a:rPr lang="en-US" b="0" dirty="0"/>
              <a:t> the security of model hubs.</a:t>
            </a:r>
            <a:endParaRPr lang="en-US" b="1"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20</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35813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measured the artifacts in 8 model hubs, identified the typical structures, and depicted the PTM supply chain.</a:t>
            </a:r>
          </a:p>
          <a:p>
            <a:pPr marL="171450" indent="-171450">
              <a:buFontTx/>
              <a:buChar char="-"/>
            </a:pPr>
            <a:r>
              <a:rPr lang="en-US" dirty="0"/>
              <a:t>We also reviewed existing security defenses and analyzed potential threat models. Our analysis shows that existing defenses are insufficient for ensuring the security of PTMs distributed in model hubs.</a:t>
            </a:r>
          </a:p>
          <a:p>
            <a:pPr marL="171450" indent="-171450">
              <a:buFontTx/>
              <a:buChar char="-"/>
            </a:pPr>
            <a:r>
              <a:rPr lang="en-US" dirty="0"/>
              <a:t>We also inform future directions to address the security vulnerabilities.</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A2A37BA-026F-9146-8519-D617D382498F}" type="slidenum">
              <a:t>2</a:t>
            </a:fld>
            <a:endParaRPr lang="en-US"/>
          </a:p>
        </p:txBody>
      </p:sp>
    </p:spTree>
    <p:extLst>
      <p:ext uri="{BB962C8B-B14F-4D97-AF65-F5344CB8AC3E}">
        <p14:creationId xmlns:p14="http://schemas.microsoft.com/office/powerpoint/2010/main" val="18922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Pre-trained model reuse</a:t>
            </a:r>
          </a:p>
          <a:p>
            <a:pPr marL="1085850" lvl="2" indent="-171450">
              <a:buFontTx/>
              <a:buChar char="-"/>
            </a:pPr>
            <a:r>
              <a:rPr lang="en-US" dirty="0"/>
              <a:t>Definition: Pre-trained DL models/Neural networks, including model checkpoints, configuration and data pipeline.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 P</a:t>
            </a:r>
            <a:r>
              <a:rPr lang="en-US" b="0" dirty="0"/>
              <a:t>TM can be used in either the same task or novel applications.</a:t>
            </a:r>
            <a:endParaRPr lang="en-US" dirty="0"/>
          </a:p>
          <a:p>
            <a:pPr marL="628650" lvl="1" indent="-171450">
              <a:buFontTx/>
              <a:buChar char="-"/>
            </a:pPr>
            <a:r>
              <a:rPr lang="en-US" dirty="0"/>
              <a:t>This figure shows different methods for PTM reuse, including model compression, transfer learning, dataset labeling, and knowledge distillation.</a:t>
            </a:r>
          </a:p>
          <a:p>
            <a:pPr marL="1085850" lvl="2" indent="-171450">
              <a:buFontTx/>
              <a:buChar char="-"/>
            </a:pPr>
            <a:r>
              <a:rPr lang="en-US" dirty="0"/>
              <a:t>Initially, a PTM provider trains  a DL model on a dataset to create a model checkpoint. A PTM user can implement one of the methods below to transfer information to the new model. </a:t>
            </a:r>
          </a:p>
          <a:p>
            <a:pPr marL="1085850" lvl="2" indent="-171450">
              <a:buFontTx/>
              <a:buChar char="-"/>
            </a:pPr>
            <a:r>
              <a:rPr lang="en-US" dirty="0"/>
              <a:t>The new models can be smaller, more manageable, and resource-efficient.</a:t>
            </a:r>
          </a:p>
          <a:p>
            <a:pPr marL="628650" lvl="1" indent="-171450">
              <a:buFontTx/>
              <a:buChar char="-"/>
            </a:pPr>
            <a:r>
              <a:rPr lang="en-US" dirty="0"/>
              <a:t>These different reuse methods make the PTM reuse as a kind of software supply chain.</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192632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Security vulnerabilities</a:t>
            </a:r>
          </a:p>
          <a:p>
            <a:pPr marL="628650" lvl="1" indent="-171450">
              <a:buFontTx/>
              <a:buChar char="-"/>
            </a:pPr>
            <a:r>
              <a:rPr lang="en-US" dirty="0"/>
              <a:t> Our work build on knowledge from the traditional software supply chain and package registries and determine the characteristics of them in the PTM context</a:t>
            </a:r>
          </a:p>
          <a:p>
            <a:pPr marL="628650" lvl="1" indent="-171450">
              <a:buFontTx/>
              <a:buChar char="-"/>
            </a:pPr>
            <a:endParaRPr lang="en-US" dirty="0"/>
          </a:p>
          <a:p>
            <a:pPr marL="628650" lvl="1" indent="-171450">
              <a:buFontTx/>
              <a:buChar char="-"/>
            </a:pPr>
            <a:endParaRPr lang="en-US" dirty="0"/>
          </a:p>
          <a:p>
            <a:pPr marL="628650" lvl="1" indent="-171450">
              <a:buFontTx/>
              <a:buChar char="-"/>
            </a:pPr>
            <a:r>
              <a:rPr lang="en-US" dirty="0"/>
              <a:t>Researchers have described many attacks on PTMs. Let’s take a look at how these attacks map onto the PTM use case diagram. </a:t>
            </a:r>
          </a:p>
          <a:p>
            <a:pPr marL="628650" lvl="1" indent="-171450">
              <a:buFontTx/>
              <a:buChar char="-"/>
            </a:pPr>
            <a:r>
              <a:rPr lang="en-US" b="1" i="1" dirty="0"/>
              <a:t>(click)</a:t>
            </a:r>
          </a:p>
          <a:p>
            <a:pPr marL="628650" lvl="1" indent="-171450">
              <a:buFontTx/>
              <a:buChar char="-"/>
            </a:pPr>
            <a:r>
              <a:rPr lang="en-US" dirty="0"/>
              <a:t>Here is that diagram again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First, some attacks directly target PTMs and can either modify the models’ prediction on specific input patterns by backdoor/Trojan attack, or add side-effects by inject malware into the PTMs.</a:t>
            </a:r>
          </a:p>
          <a:p>
            <a:pPr marL="628650" lvl="1" indent="-171450">
              <a:buFontTx/>
              <a:buChar char="-"/>
            </a:pPr>
            <a:r>
              <a:rPr lang="en-US" dirty="0"/>
              <a:t>Second, it is possible to attack a model indirectly from its training dataset by data poisoning attacks</a:t>
            </a:r>
          </a:p>
          <a:p>
            <a:pPr marL="628650" lvl="1" indent="-171450">
              <a:buFontTx/>
              <a:buChar char="-"/>
            </a:pPr>
            <a:r>
              <a:rPr lang="en-US" dirty="0"/>
              <a:t>Moreover, there can also be stealing attacks. The attackers can steal either the private models used for business products or dataset like private images</a:t>
            </a:r>
          </a:p>
          <a:p>
            <a:pPr marL="628650" lvl="1" indent="-171450">
              <a:buFontTx/>
              <a:buChar char="-"/>
            </a:pPr>
            <a:endParaRPr lang="en-US" dirty="0"/>
          </a:p>
          <a:p>
            <a:pPr marL="628650" lvl="1" indent="-171450">
              <a:buFontTx/>
              <a:buChar char="-"/>
            </a:pPr>
            <a:endParaRPr lang="en-US" dirty="0"/>
          </a:p>
          <a:p>
            <a:pPr marL="628650" lvl="1" indent="-171450">
              <a:buFontTx/>
              <a:buChar char="-"/>
            </a:pPr>
            <a:r>
              <a:rPr lang="en-US" dirty="0"/>
              <a:t>.</a:t>
            </a:r>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170282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Model hubs:</a:t>
            </a:r>
          </a:p>
          <a:p>
            <a:pPr marL="628650" lvl="1" indent="-171450">
              <a:buFontTx/>
              <a:buChar char="-"/>
            </a:pPr>
            <a:r>
              <a:rPr lang="en-US" dirty="0"/>
              <a:t>Collections of Pre-trained Models and datasets organized by problem domain</a:t>
            </a:r>
          </a:p>
          <a:p>
            <a:pPr marL="628650" lvl="1" indent="-171450">
              <a:buFontTx/>
              <a:buChar char="-"/>
            </a:pPr>
            <a:r>
              <a:rPr lang="en-US" dirty="0"/>
              <a:t>To the best of our knowledge, the first model hub was introduced in 2018 from Google, which is TensorFlow hub.</a:t>
            </a:r>
          </a:p>
          <a:p>
            <a:pPr marL="628650" lvl="1" indent="-171450">
              <a:buFontTx/>
              <a:buChar char="-"/>
            </a:pPr>
            <a:r>
              <a:rPr lang="en-US" dirty="0"/>
              <a:t>Goal: help engineers better reuse these costly artifacts</a:t>
            </a:r>
          </a:p>
          <a:p>
            <a:pPr marL="171450" lvl="0" indent="-171450">
              <a:buFontTx/>
              <a:buChar char="-"/>
            </a:pPr>
            <a:r>
              <a:rPr lang="en-US" b="1" i="1" dirty="0"/>
              <a:t>(click) 	</a:t>
            </a:r>
            <a:endParaRPr lang="en-US" dirty="0"/>
          </a:p>
          <a:p>
            <a:pPr marL="171450" lvl="0" indent="-171450">
              <a:buFontTx/>
              <a:buChar char="-"/>
            </a:pPr>
            <a:r>
              <a:rPr lang="en-US" dirty="0"/>
              <a:t>Compared to traditional package registries: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 </a:t>
            </a:r>
          </a:p>
          <a:p>
            <a:pPr marL="628650" lvl="1" indent="-171450">
              <a:buFontTx/>
              <a:buChar char="-"/>
            </a:pPr>
            <a:r>
              <a:rPr lang="en-US" dirty="0" err="1"/>
              <a:t>HuggingFace</a:t>
            </a:r>
            <a:r>
              <a:rPr lang="en-US" dirty="0"/>
              <a:t> is the largest model hub. It mainly provides language </a:t>
            </a:r>
            <a:r>
              <a:rPr lang="en-US" dirty="0" err="1"/>
              <a:t>models.In</a:t>
            </a:r>
            <a:r>
              <a:rPr lang="en-US" dirty="0"/>
              <a:t> August 2022, it had over sixty thousand public PTMs.</a:t>
            </a:r>
          </a:p>
          <a:p>
            <a:pPr marL="628650" lvl="1" indent="-171450">
              <a:buFontTx/>
              <a:buChar char="-"/>
            </a:pPr>
            <a:r>
              <a:rPr lang="en-US" b="1" i="1" dirty="0"/>
              <a:t>(click) </a:t>
            </a:r>
            <a:endParaRPr lang="en-US" dirty="0"/>
          </a:p>
          <a:p>
            <a:pPr marL="628650" lvl="1" indent="-171450">
              <a:buFontTx/>
              <a:buChar char="-"/>
            </a:pPr>
            <a:r>
              <a:rPr lang="en-US" dirty="0"/>
              <a:t>The downloaded rates of HF are comparable to the popular packages in </a:t>
            </a:r>
            <a:r>
              <a:rPr lang="en-US" dirty="0" err="1"/>
              <a:t>npm</a:t>
            </a:r>
            <a:r>
              <a:rPr lang="en-US" dirty="0"/>
              <a:t> and </a:t>
            </a:r>
            <a:r>
              <a:rPr lang="en-US" dirty="0" err="1"/>
              <a:t>Pypi</a:t>
            </a:r>
            <a:r>
              <a:rPr lang="en-US" dirty="0"/>
              <a:t>. </a:t>
            </a:r>
          </a:p>
          <a:p>
            <a:pPr marL="628650" lvl="1" indent="-171450">
              <a:buFontTx/>
              <a:buChar char="-"/>
            </a:pPr>
            <a:r>
              <a:rPr lang="en-US" b="1" i="1" dirty="0"/>
              <a:t>(click) </a:t>
            </a:r>
            <a:r>
              <a:rPr lang="en-US" dirty="0"/>
              <a:t>The most popular four PTMs has over 10 million monthly downloads.</a:t>
            </a:r>
          </a:p>
          <a:p>
            <a:pPr marL="171450" lvl="0" indent="-171450">
              <a:buFontTx/>
              <a:buChar char="-"/>
            </a:pPr>
            <a:endParaRPr lang="en-US" dirty="0"/>
          </a:p>
          <a:p>
            <a:pPr marL="171450" lvl="0" indent="-171450">
              <a:buFontTx/>
              <a:buChar char="-"/>
            </a:pPr>
            <a:r>
              <a:rPr lang="en-US" dirty="0"/>
              <a:t>It’s also interesting that most of these 20 models are created by researchers from other companies, while the top-29 from </a:t>
            </a:r>
            <a:r>
              <a:rPr lang="en-US" dirty="0" err="1"/>
              <a:t>npm</a:t>
            </a:r>
            <a:r>
              <a:rPr lang="en-US" dirty="0"/>
              <a:t> and </a:t>
            </a:r>
            <a:r>
              <a:rPr lang="en-US" dirty="0" err="1"/>
              <a:t>pypi</a:t>
            </a:r>
            <a:r>
              <a:rPr lang="en-US" dirty="0"/>
              <a:t> are not.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Model hubs function as a research-to-practice pipeline which is different from </a:t>
            </a:r>
            <a:r>
              <a:rPr lang="en-US" dirty="0" err="1"/>
              <a:t>npm</a:t>
            </a:r>
            <a:r>
              <a:rPr lang="en-US" dirty="0"/>
              <a:t> and </a:t>
            </a:r>
            <a:r>
              <a:rPr lang="en-US" dirty="0" err="1"/>
              <a:t>pypi</a:t>
            </a:r>
            <a:endParaRPr lang="en-US" dirty="0"/>
          </a:p>
          <a:p>
            <a:pPr marL="1085850" lvl="2" indent="-171450">
              <a:buFontTx/>
              <a:buChar char="-"/>
            </a:pPr>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177761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what the attacks are, but the characteristics and practices of secure PTM supply chain have not been studied before,</a:t>
            </a:r>
          </a:p>
          <a:p>
            <a:r>
              <a:rPr lang="en-US" dirty="0"/>
              <a:t> To characterize the PTM supply chain, we ask the following three questions.</a:t>
            </a:r>
          </a:p>
          <a:p>
            <a:pPr marL="228600" indent="-228600">
              <a:buAutoNum type="arabicPeriod"/>
            </a:pPr>
            <a:r>
              <a:rPr lang="en-US" dirty="0"/>
              <a:t>Typical structure: what artifacts are included? How could a model be contributed, distributed, and updated in  model hubs?</a:t>
            </a:r>
          </a:p>
          <a:p>
            <a:pPr marL="228600" indent="-228600">
              <a:buAutoNum type="arabicPeriod"/>
            </a:pPr>
            <a:r>
              <a:rPr lang="en-US" dirty="0"/>
              <a:t>What are existing security features in different types of model hubs?</a:t>
            </a:r>
          </a:p>
          <a:p>
            <a:pPr marL="228600" indent="-228600">
              <a:buAutoNum type="arabicPeriod"/>
            </a:pPr>
            <a:r>
              <a:rPr lang="en-US" dirty="0"/>
              <a:t>What are the threat models and potential risks in different model hubs?</a:t>
            </a:r>
          </a:p>
        </p:txBody>
      </p:sp>
      <p:sp>
        <p:nvSpPr>
          <p:cNvPr id="4" name="Slide Number Placeholder 3"/>
          <p:cNvSpPr>
            <a:spLocks noGrp="1"/>
          </p:cNvSpPr>
          <p:nvPr>
            <p:ph type="sldNum" sz="quarter" idx="5"/>
          </p:nvPr>
        </p:nvSpPr>
        <p:spPr/>
        <p:txBody>
          <a:bodyPr/>
          <a:lstStyle/>
          <a:p>
            <a:fld id="{0A2A37BA-026F-9146-8519-D617D382498F}" type="slidenum">
              <a:rPr lang="en-US"/>
              <a:t>7</a:t>
            </a:fld>
            <a:endParaRPr lang="en-US"/>
          </a:p>
        </p:txBody>
      </p:sp>
    </p:spTree>
    <p:extLst>
      <p:ext uri="{BB962C8B-B14F-4D97-AF65-F5344CB8AC3E}">
        <p14:creationId xmlns:p14="http://schemas.microsoft.com/office/powerpoint/2010/main" val="408283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Keywords: ML model hub, DL model hub</a:t>
            </a:r>
          </a:p>
          <a:p>
            <a:pPr marL="171450" indent="-171450">
              <a:buFontTx/>
              <a:buChar char="-"/>
            </a:pPr>
            <a:r>
              <a:rPr lang="en-US" dirty="0"/>
              <a:t>Selection criteria:</a:t>
            </a:r>
          </a:p>
          <a:p>
            <a:pPr marL="628650" lvl="1" indent="-171450">
              <a:buFontTx/>
              <a:buChar char="-"/>
            </a:pPr>
            <a:r>
              <a:rPr lang="en-US" dirty="0"/>
              <a:t>Match our definition of model hub (i.e. a collection of models and datasets organized by problem domain)</a:t>
            </a:r>
          </a:p>
          <a:p>
            <a:pPr marL="628650" lvl="1" indent="-171450">
              <a:buFontTx/>
              <a:buChar char="-"/>
            </a:pPr>
            <a:r>
              <a:rPr lang="en-US" dirty="0"/>
              <a:t>Should have a website -&gt; instead of only have </a:t>
            </a:r>
            <a:r>
              <a:rPr lang="en-US" dirty="0" err="1"/>
              <a:t>github</a:t>
            </a:r>
            <a:r>
              <a:rPr lang="en-US" dirty="0"/>
              <a:t> repo</a:t>
            </a:r>
          </a:p>
          <a:p>
            <a:pPr marL="628650" lvl="1" indent="-171450">
              <a:buFontTx/>
              <a:buChar char="-"/>
            </a:pPr>
            <a:r>
              <a:rPr lang="en-US" dirty="0"/>
              <a:t>The documentation should be accessible -&gt; analyze</a:t>
            </a:r>
          </a:p>
          <a:p>
            <a:pPr marL="171450" indent="-171450">
              <a:buFontTx/>
              <a:buChar char="-"/>
            </a:pPr>
            <a:r>
              <a:rPr lang="en-US" dirty="0"/>
              <a:t>Finally, we got 8 model hubs, </a:t>
            </a:r>
          </a:p>
          <a:p>
            <a:pPr marL="628650" lvl="1" indent="-171450">
              <a:buFontTx/>
              <a:buChar char="-"/>
            </a:pPr>
            <a:r>
              <a:rPr lang="en-US" dirty="0"/>
              <a:t>We analyzed the #models, #dataset, and, how the PTMs are contributed and distributed.</a:t>
            </a:r>
          </a:p>
          <a:p>
            <a:pPr marL="1085850" lvl="2"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8</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39987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We identify three different types: open, gated, commercial. </a:t>
            </a:r>
          </a:p>
          <a:p>
            <a:pPr marL="1085850" lvl="2" indent="-171450">
              <a:buFontTx/>
              <a:buChar char="-"/>
            </a:pPr>
            <a:r>
              <a:rPr lang="en-US" dirty="0"/>
              <a:t>The types are determined by how the PTMs are contributed. </a:t>
            </a:r>
          </a:p>
          <a:p>
            <a:pPr marL="1085850" lvl="2" indent="-171450">
              <a:buFontTx/>
              <a:buChar char="-"/>
            </a:pPr>
            <a:r>
              <a:rPr lang="en-US" dirty="0"/>
              <a:t>For example, in </a:t>
            </a:r>
            <a:r>
              <a:rPr lang="en-US" dirty="0" err="1"/>
              <a:t>HuggingFace</a:t>
            </a:r>
            <a:r>
              <a:rPr lang="en-US" dirty="0"/>
              <a:t>, anyone can upload and publish a PTM there. For TensorFlow Hub, only those PTMs approved by </a:t>
            </a:r>
            <a:r>
              <a:rPr lang="en-US" dirty="0" err="1"/>
              <a:t>tensorflow</a:t>
            </a:r>
            <a:r>
              <a:rPr lang="en-US" dirty="0"/>
              <a:t> team will be published there. In commercial model hubs, the PTMs are only offered by internal engineers.</a:t>
            </a:r>
          </a:p>
          <a:p>
            <a:pPr marL="1085850" lvl="2" indent="-171450">
              <a:buFontTx/>
              <a:buChar char="-"/>
            </a:pPr>
            <a:r>
              <a:rPr lang="en-US" dirty="0"/>
              <a:t> </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10</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05064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b="1" dirty="0"/>
          </a:p>
          <a:p>
            <a:pPr marL="628650" lvl="1" indent="-171450">
              <a:buFontTx/>
              <a:buChar char="-"/>
            </a:pPr>
            <a:r>
              <a:rPr lang="en-US" b="0" dirty="0"/>
              <a:t>The </a:t>
            </a:r>
            <a:r>
              <a:rPr lang="en-US" b="1" dirty="0"/>
              <a:t>contributing</a:t>
            </a:r>
            <a:r>
              <a:rPr lang="en-US" b="0" dirty="0"/>
              <a:t> workflow:</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0" dirty="0"/>
              <a:t>Different types are different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n-US" b="0" dirty="0"/>
          </a:p>
          <a:p>
            <a:pPr marL="628650" lvl="1" indent="-171450">
              <a:buFontTx/>
              <a:buChar char="-"/>
            </a:pPr>
            <a:r>
              <a:rPr lang="en-US" b="1" dirty="0"/>
              <a:t>Distribution</a:t>
            </a:r>
            <a:r>
              <a:rPr lang="en-US" b="0" dirty="0"/>
              <a:t> workflow:</a:t>
            </a:r>
          </a:p>
          <a:p>
            <a:pPr marL="1085850" lvl="2" indent="-171450">
              <a:buFontTx/>
              <a:buChar char="-"/>
            </a:pPr>
            <a:r>
              <a:rPr lang="en-US" b="0" dirty="0"/>
              <a:t>Models are distributed through client libraries, or which is called Hub APIs which are implemented by model hubs, such as </a:t>
            </a:r>
            <a:r>
              <a:rPr lang="en-US" b="0" dirty="0" err="1"/>
              <a:t>HuggingFace</a:t>
            </a:r>
            <a:r>
              <a:rPr lang="en-US" b="0" dirty="0"/>
              <a:t>.</a:t>
            </a:r>
          </a:p>
          <a:p>
            <a:pPr marL="1085850" lvl="2" indent="-171450">
              <a:buFontTx/>
              <a:buChar char="-"/>
            </a:pPr>
            <a:r>
              <a:rPr lang="en-US" b="0" dirty="0"/>
              <a:t>Or some model hubs directly distribute repositories hosted on a cloud version control system such as GitHub.</a:t>
            </a:r>
          </a:p>
          <a:p>
            <a:pPr marL="628650" lvl="1" indent="-171450">
              <a:buFontTx/>
              <a:buChar char="-"/>
            </a:pPr>
            <a:endParaRPr lang="en-US" b="0" dirty="0"/>
          </a:p>
          <a:p>
            <a:pPr marL="628650" lvl="1" indent="-171450">
              <a:buFontTx/>
              <a:buChar char="-"/>
            </a:pPr>
            <a:endParaRPr lang="en-US" dirty="0"/>
          </a:p>
          <a:p>
            <a:pPr marL="628650" lvl="1" indent="-171450">
              <a:buFontTx/>
              <a:buChar char="-"/>
            </a:pPr>
            <a:r>
              <a:rPr lang="en-US" dirty="0"/>
              <a:t>Putting together, we have the contributing workflow, distribution workflow, and model versioning. The re-users here can also be the model authors or maintainers. This generate a supply chain kind of thing. We call this figure as the </a:t>
            </a:r>
            <a:r>
              <a:rPr lang="en-US" b="1" dirty="0"/>
              <a:t>PTM supply chain</a:t>
            </a:r>
            <a:r>
              <a:rPr lang="en-US" dirty="0"/>
              <a:t>!</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11</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405298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hasCustomPrompt="1"/>
          </p:nvPr>
        </p:nvSpPr>
        <p:spPr>
          <a:xfrm>
            <a:off x="1127125"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a:blip r:embed="rId2"/>
          <a:stretch>
            <a:fillRect/>
          </a:stretch>
        </p:blipFill>
        <p:spPr>
          <a:xfrm>
            <a:off x="2097131" y="6182898"/>
            <a:ext cx="5091026" cy="542584"/>
          </a:xfrm>
          <a:prstGeom prst="rect">
            <a:avLst/>
          </a:prstGeom>
        </p:spPr>
      </p:pic>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326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8A7A6979-0714-4377-B894-6BE4C2D6E202}" type="slidenum">
              <a:rPr lang="en-US" smtClean="0"/>
              <a:pPr/>
              <a:t>‹#›</a:t>
            </a:fld>
            <a:endParaRPr lang="en-US" dirty="0"/>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2625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dirty="0">
                <a:solidFill>
                  <a:schemeClr val="bg1"/>
                </a:solidFill>
                <a:effectLst/>
                <a:latin typeface="Calibri" panose="020F0502020204030204" pitchFamily="34" charset="0"/>
                <a:cs typeface="Calibri" panose="020F0502020204030204" pitchFamily="34" charset="0"/>
              </a:rPr>
            </a:br>
            <a:r>
              <a:rPr lang="en-US"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7451413"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5804002" y="6140098"/>
            <a:ext cx="2829133"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5276378" y="5586267"/>
            <a:ext cx="3850862" cy="461665"/>
          </a:xfrm>
          <a:prstGeom prst="rect">
            <a:avLst/>
          </a:prstGeom>
          <a:noFill/>
        </p:spPr>
        <p:txBody>
          <a:bodyPr wrap="none" rtlCol="0">
            <a:spAutoFit/>
          </a:bodyPr>
          <a:lstStyle/>
          <a:p>
            <a:r>
              <a:rPr lang="en-US" sz="2400" i="1"/>
              <a:t>Thank you for your attention!</a:t>
            </a:r>
          </a:p>
        </p:txBody>
      </p:sp>
    </p:spTree>
    <p:extLst>
      <p:ext uri="{BB962C8B-B14F-4D97-AF65-F5344CB8AC3E}">
        <p14:creationId xmlns:p14="http://schemas.microsoft.com/office/powerpoint/2010/main" val="4422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8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6946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a:ln>
            <a:noFill/>
          </a:ln>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57794"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78517" y="6858000"/>
            <a:ext cx="9259587" cy="0"/>
          </a:xfrm>
          <a:prstGeom prst="line">
            <a:avLst/>
          </a:prstGeom>
          <a:noFill/>
          <a:ln w="76200">
            <a:solidFill>
              <a:schemeClr val="accent1"/>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9092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721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52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223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9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61860" y="6457506"/>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8"/>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09" r:id="rId12"/>
    <p:sldLayoutId id="2147483720" r:id="rId13"/>
    <p:sldLayoutId id="2147483721" r:id="rId14"/>
    <p:sldLayoutId id="2147483722" r:id="rId15"/>
    <p:sldLayoutId id="2147483723" r:id="rId16"/>
  </p:sldLayoutIdLst>
  <p:hf hdr="0" ftr="0" dt="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0.xml"/><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1.png"/><Relationship Id="rId11" Type="http://schemas.openxmlformats.org/officeDocument/2006/relationships/image" Target="../media/image39.jpeg"/><Relationship Id="rId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image" Target="../media/image28.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1.xml"/><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42.emf"/><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tiff"/><Relationship Id="rId5" Type="http://schemas.openxmlformats.org/officeDocument/2006/relationships/image" Target="../media/image44.png"/><Relationship Id="rId4" Type="http://schemas.openxmlformats.org/officeDocument/2006/relationships/hyperlink" Target="mailto:jiang784@purdue.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D1F61-B74F-FD46-9676-D29849AD2577}"/>
              </a:ext>
            </a:extLst>
          </p:cNvPr>
          <p:cNvSpPr>
            <a:spLocks noGrp="1"/>
          </p:cNvSpPr>
          <p:nvPr>
            <p:ph type="ctrTitle"/>
          </p:nvPr>
        </p:nvSpPr>
        <p:spPr>
          <a:xfrm>
            <a:off x="312388" y="131699"/>
            <a:ext cx="8519224" cy="1682444"/>
          </a:xfrm>
          <a:solidFill>
            <a:srgbClr val="FFFFFF"/>
          </a:solidFill>
          <a:ln w="31750" cap="sq">
            <a:noFill/>
            <a:miter lim="800000"/>
          </a:ln>
        </p:spPr>
        <p:txBody>
          <a:bodyPr vert="horz" lIns="182880" tIns="182880" rIns="182880" bIns="182880" rtlCol="0" anchor="ctr">
            <a:noAutofit/>
          </a:bodyPr>
          <a:lstStyle/>
          <a:p>
            <a:r>
              <a:rPr lang="en-US" sz="4000" dirty="0"/>
              <a:t>An Empirical Study of Artifacts and Security Risks in the Pre-trained Model Supply Chain</a:t>
            </a:r>
          </a:p>
        </p:txBody>
      </p:sp>
      <p:sp>
        <p:nvSpPr>
          <p:cNvPr id="23" name="TextBox 22">
            <a:extLst>
              <a:ext uri="{FF2B5EF4-FFF2-40B4-BE49-F238E27FC236}">
                <a16:creationId xmlns:a16="http://schemas.microsoft.com/office/drawing/2014/main" id="{1FF50BC0-A9FC-7B41-9942-2B9FE479BD86}"/>
              </a:ext>
            </a:extLst>
          </p:cNvPr>
          <p:cNvSpPr txBox="1"/>
          <p:nvPr/>
        </p:nvSpPr>
        <p:spPr>
          <a:xfrm>
            <a:off x="-148281" y="2781866"/>
            <a:ext cx="9292281" cy="1808921"/>
          </a:xfrm>
          <a:prstGeom prst="rect">
            <a:avLst/>
          </a:prstGeom>
        </p:spPr>
        <p:txBody>
          <a:bodyPr vert="horz" lIns="0" tIns="0" rIns="0" bIns="0" rtlCol="0" anchor="t">
            <a:noAutofit/>
          </a:bodyPr>
          <a:lstStyle>
            <a:defPPr>
              <a:defRPr lang="en-US"/>
            </a:defPPr>
            <a:lvl1pPr marR="0" lvl="0" indent="0" algn="ctr" fontAlgn="auto">
              <a:lnSpc>
                <a:spcPct val="100000"/>
              </a:lnSpc>
              <a:spcBef>
                <a:spcPts val="0"/>
              </a:spcBef>
              <a:spcAft>
                <a:spcPts val="0"/>
              </a:spcAft>
              <a:buClrTx/>
              <a:buSzTx/>
              <a:buFont typeface="Wingdings" charset="2"/>
              <a:buNone/>
              <a:tabLst/>
              <a:defRPr sz="1050" b="0" i="0" normalizeH="0" baseline="0">
                <a:solidFill>
                  <a:schemeClr val="bg1"/>
                </a:solidFill>
                <a:latin typeface="Acumin Pro" panose="020B0504020202020204" pitchFamily="34" charset="77"/>
              </a:defRPr>
            </a:lvl1pPr>
            <a:lvl2pPr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2pPr>
            <a:lvl3pPr marL="6858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3pPr>
            <a:lvl4pPr marL="9144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4pPr>
            <a:lvl5pPr marL="11430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5pPr>
            <a:lvl6pPr marL="1314450" indent="-228600" defTabSz="914400">
              <a:lnSpc>
                <a:spcPct val="100000"/>
              </a:lnSpc>
              <a:spcBef>
                <a:spcPts val="1000"/>
              </a:spcBef>
              <a:buClr>
                <a:schemeClr val="accent2"/>
              </a:buClr>
              <a:buFont typeface="Arial" panose="020B0604020202020204" pitchFamily="34" charset="0"/>
              <a:buChar char="•"/>
              <a:defRPr sz="1600"/>
            </a:lvl6pPr>
            <a:lvl7pPr marL="1485900" indent="-228600" defTabSz="914400">
              <a:lnSpc>
                <a:spcPct val="100000"/>
              </a:lnSpc>
              <a:spcBef>
                <a:spcPts val="1000"/>
              </a:spcBef>
              <a:buClr>
                <a:schemeClr val="accent2"/>
              </a:buClr>
              <a:buFont typeface="Arial" panose="020B0604020202020204" pitchFamily="34" charset="0"/>
              <a:buChar char="•"/>
              <a:defRPr sz="1600"/>
            </a:lvl7pPr>
            <a:lvl8pPr marL="1657350" indent="-228600" defTabSz="914400">
              <a:lnSpc>
                <a:spcPct val="100000"/>
              </a:lnSpc>
              <a:spcBef>
                <a:spcPts val="1000"/>
              </a:spcBef>
              <a:buClr>
                <a:schemeClr val="accent2"/>
              </a:buClr>
              <a:buFont typeface="Arial" panose="020B0604020202020204" pitchFamily="34" charset="0"/>
              <a:buChar char="•"/>
              <a:defRPr sz="1600" baseline="0"/>
            </a:lvl8pPr>
            <a:lvl9pPr marL="1828800" indent="-228600" defTabSz="914400">
              <a:lnSpc>
                <a:spcPct val="100000"/>
              </a:lnSpc>
              <a:spcBef>
                <a:spcPts val="1000"/>
              </a:spcBef>
              <a:buClr>
                <a:schemeClr val="accent2"/>
              </a:buClr>
              <a:buFont typeface="Arial" panose="020B0604020202020204" pitchFamily="34" charset="0"/>
              <a:buChar char="•"/>
              <a:defRPr sz="1600" baseline="0"/>
            </a:lvl9pPr>
          </a:lstStyle>
          <a:p>
            <a:r>
              <a:rPr lang="en-US" sz="2000" b="1" dirty="0" err="1"/>
              <a:t>Wenxin</a:t>
            </a:r>
            <a:r>
              <a:rPr lang="en-US" sz="2000" b="1" dirty="0"/>
              <a:t> Jiang        </a:t>
            </a:r>
            <a:r>
              <a:rPr lang="en-US" sz="2000" dirty="0"/>
              <a:t>Nicholas </a:t>
            </a:r>
            <a:r>
              <a:rPr lang="en-US" sz="2000" dirty="0" err="1"/>
              <a:t>Synovic</a:t>
            </a:r>
            <a:r>
              <a:rPr lang="en-US" sz="2000" dirty="0"/>
              <a:t>      Rohan Sethi</a:t>
            </a:r>
          </a:p>
          <a:p>
            <a:endParaRPr lang="en-US" sz="2000" dirty="0"/>
          </a:p>
          <a:p>
            <a:endParaRPr lang="en-US" sz="2000" dirty="0"/>
          </a:p>
          <a:p>
            <a:endParaRPr lang="en-US" sz="2000" dirty="0"/>
          </a:p>
          <a:p>
            <a:endParaRPr lang="en-US" sz="2000" dirty="0"/>
          </a:p>
          <a:p>
            <a:r>
              <a:rPr lang="en-US" sz="2000" dirty="0"/>
              <a:t>  Aryan </a:t>
            </a:r>
            <a:r>
              <a:rPr lang="en-US" sz="2000" dirty="0" err="1"/>
              <a:t>Indarapu</a:t>
            </a:r>
            <a:r>
              <a:rPr lang="zh-CN" altLang="en-US" sz="2000" dirty="0"/>
              <a:t> </a:t>
            </a:r>
            <a:r>
              <a:rPr lang="en-US" altLang="zh-CN" sz="2000" dirty="0"/>
              <a:t>(</a:t>
            </a:r>
            <a:r>
              <a:rPr lang="en-US" altLang="zh-CN" sz="2000" i="1" dirty="0"/>
              <a:t>UIUC</a:t>
            </a:r>
            <a:r>
              <a:rPr lang="en-US" altLang="zh-CN" sz="2000" dirty="0"/>
              <a:t>)   </a:t>
            </a:r>
            <a:r>
              <a:rPr lang="en-US" sz="2000" dirty="0"/>
              <a:t>Matt Hyatt    Taylor R. </a:t>
            </a:r>
            <a:r>
              <a:rPr lang="en-US" sz="2000" dirty="0" err="1"/>
              <a:t>Schorlemmer</a:t>
            </a:r>
            <a:r>
              <a:rPr lang="en-US" sz="2000" dirty="0"/>
              <a:t>  </a:t>
            </a:r>
          </a:p>
          <a:p>
            <a:endParaRPr lang="en-US" sz="2000" dirty="0"/>
          </a:p>
          <a:p>
            <a:endParaRPr lang="en-US" sz="2000" dirty="0"/>
          </a:p>
          <a:p>
            <a:endParaRPr lang="en-US" sz="2000" dirty="0"/>
          </a:p>
          <a:p>
            <a:endParaRPr lang="en-US" sz="2000" dirty="0"/>
          </a:p>
          <a:p>
            <a:r>
              <a:rPr lang="en-US" sz="2000" dirty="0"/>
              <a:t>George K. </a:t>
            </a:r>
            <a:r>
              <a:rPr lang="en-US" sz="2000" dirty="0" err="1"/>
              <a:t>Thiruvathukal</a:t>
            </a:r>
            <a:r>
              <a:rPr lang="en-US" sz="2000" dirty="0"/>
              <a:t>    James C. Davis</a:t>
            </a:r>
          </a:p>
        </p:txBody>
      </p:sp>
      <p:pic>
        <p:nvPicPr>
          <p:cNvPr id="1026" name="Picture 2">
            <a:extLst>
              <a:ext uri="{FF2B5EF4-FFF2-40B4-BE49-F238E27FC236}">
                <a16:creationId xmlns:a16="http://schemas.microsoft.com/office/drawing/2014/main" id="{4CD9348F-8BA6-2345-8C24-A2EAE6296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71841"/>
            <a:ext cx="2335048" cy="5137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9D33A2-3F26-0F45-B08C-C35176B44F0E}"/>
              </a:ext>
            </a:extLst>
          </p:cNvPr>
          <p:cNvSpPr txBox="1"/>
          <p:nvPr/>
        </p:nvSpPr>
        <p:spPr>
          <a:xfrm>
            <a:off x="0" y="4953608"/>
            <a:ext cx="4373398" cy="615553"/>
          </a:xfrm>
          <a:prstGeom prst="rect">
            <a:avLst/>
          </a:prstGeom>
          <a:noFill/>
        </p:spPr>
        <p:txBody>
          <a:bodyPr wrap="square">
            <a:spAutoFit/>
          </a:bodyPr>
          <a:lstStyle/>
          <a:p>
            <a:pPr rtl="0">
              <a:spcBef>
                <a:spcPts val="0"/>
              </a:spcBef>
              <a:spcAft>
                <a:spcPts val="0"/>
              </a:spcAft>
            </a:pPr>
            <a:r>
              <a:rPr lang="en-US" sz="1600" b="0" i="1" u="none" strike="noStrike" dirty="0">
                <a:solidFill>
                  <a:srgbClr val="000000"/>
                </a:solidFill>
                <a:effectLst/>
                <a:latin typeface="Arial" panose="020B0604020202020204" pitchFamily="34" charset="0"/>
              </a:rPr>
              <a:t>In collaboration with</a:t>
            </a:r>
            <a:endParaRPr lang="en-US" sz="1600" b="0" dirty="0">
              <a:effectLst/>
            </a:endParaRPr>
          </a:p>
          <a:p>
            <a:endParaRPr lang="en-US" dirty="0"/>
          </a:p>
        </p:txBody>
      </p:sp>
      <p:pic>
        <p:nvPicPr>
          <p:cNvPr id="1030" name="Picture 6">
            <a:extLst>
              <a:ext uri="{FF2B5EF4-FFF2-40B4-BE49-F238E27FC236}">
                <a16:creationId xmlns:a16="http://schemas.microsoft.com/office/drawing/2014/main" id="{4D8F7FCC-667B-3A48-9677-1B44F69957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054"/>
          <a:stretch/>
        </p:blipFill>
        <p:spPr bwMode="auto">
          <a:xfrm>
            <a:off x="5069320" y="6149321"/>
            <a:ext cx="2418862" cy="5137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sco - Wikipedia">
            <a:extLst>
              <a:ext uri="{FF2B5EF4-FFF2-40B4-BE49-F238E27FC236}">
                <a16:creationId xmlns:a16="http://schemas.microsoft.com/office/drawing/2014/main" id="{9DBFA2C8-EA4B-D949-AB51-92E74EDFD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588" y="6336650"/>
            <a:ext cx="819700" cy="432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 - Apps on Google Play">
            <a:extLst>
              <a:ext uri="{FF2B5EF4-FFF2-40B4-BE49-F238E27FC236}">
                <a16:creationId xmlns:a16="http://schemas.microsoft.com/office/drawing/2014/main" id="{CEBD4BCD-B02F-494D-A01D-EE4F1A500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73" y="5585088"/>
            <a:ext cx="819700" cy="819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National Science Foundation - Wikipedia">
            <a:extLst>
              <a:ext uri="{FF2B5EF4-FFF2-40B4-BE49-F238E27FC236}">
                <a16:creationId xmlns:a16="http://schemas.microsoft.com/office/drawing/2014/main" id="{04EA066D-7B40-CB4C-801F-AD01EBE387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8985" y="5629991"/>
            <a:ext cx="726650" cy="7298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2E70D9B-DF2F-3C48-8D8C-FF00804712C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78" t="935" r="1578" b="24065"/>
          <a:stretch/>
        </p:blipFill>
        <p:spPr bwMode="auto">
          <a:xfrm>
            <a:off x="5752692" y="1762153"/>
            <a:ext cx="1052118" cy="10521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file photo of Matt Hyatt">
            <a:extLst>
              <a:ext uri="{FF2B5EF4-FFF2-40B4-BE49-F238E27FC236}">
                <a16:creationId xmlns:a16="http://schemas.microsoft.com/office/drawing/2014/main" id="{5938657A-2F63-D847-B1E3-C16B8452AB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163" y="3182668"/>
            <a:ext cx="1052117" cy="10521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James Davis, PhD">
            <a:extLst>
              <a:ext uri="{FF2B5EF4-FFF2-40B4-BE49-F238E27FC236}">
                <a16:creationId xmlns:a16="http://schemas.microsoft.com/office/drawing/2014/main" id="{38F7C964-2D08-7D46-ACE6-17392365B73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471" b="9899"/>
          <a:stretch/>
        </p:blipFill>
        <p:spPr bwMode="auto">
          <a:xfrm>
            <a:off x="5226633" y="4712304"/>
            <a:ext cx="1052118" cy="10521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enxin Jiang">
            <a:extLst>
              <a:ext uri="{FF2B5EF4-FFF2-40B4-BE49-F238E27FC236}">
                <a16:creationId xmlns:a16="http://schemas.microsoft.com/office/drawing/2014/main" id="{46015A11-D4B5-AA42-8382-344AA3D337F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3" t="-74" r="-223" b="20074"/>
          <a:stretch/>
        </p:blipFill>
        <p:spPr bwMode="auto">
          <a:xfrm>
            <a:off x="2131306" y="1767878"/>
            <a:ext cx="1052118" cy="105211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rofile photo of Aryan Indarapu">
            <a:extLst>
              <a:ext uri="{FF2B5EF4-FFF2-40B4-BE49-F238E27FC236}">
                <a16:creationId xmlns:a16="http://schemas.microsoft.com/office/drawing/2014/main" id="{51B11E8E-27C2-C444-B2BE-F747FCFC025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2131306" y="3208500"/>
            <a:ext cx="1052118" cy="10521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rofile photo for gkthiruvathukal">
            <a:extLst>
              <a:ext uri="{FF2B5EF4-FFF2-40B4-BE49-F238E27FC236}">
                <a16:creationId xmlns:a16="http://schemas.microsoft.com/office/drawing/2014/main" id="{C2082071-F3CF-794C-849B-95EEC949C9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0481" y="4750356"/>
            <a:ext cx="1052116" cy="10521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rofile photo for tschorle">
            <a:extLst>
              <a:ext uri="{FF2B5EF4-FFF2-40B4-BE49-F238E27FC236}">
                <a16:creationId xmlns:a16="http://schemas.microsoft.com/office/drawing/2014/main" id="{862F3A54-769F-C946-AB26-1428263896A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52692" y="3237229"/>
            <a:ext cx="1052117" cy="10521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Nicholas Synovic">
            <a:extLst>
              <a:ext uri="{FF2B5EF4-FFF2-40B4-BE49-F238E27FC236}">
                <a16:creationId xmlns:a16="http://schemas.microsoft.com/office/drawing/2014/main" id="{E8BF481D-AD2E-324D-8DA5-7CDA435E81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0813" y="1729748"/>
            <a:ext cx="1052118" cy="10521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7538298-5BB3-8041-B393-97C0FA02A385}"/>
              </a:ext>
            </a:extLst>
          </p:cNvPr>
          <p:cNvPicPr>
            <a:picLocks noChangeAspect="1"/>
          </p:cNvPicPr>
          <p:nvPr/>
        </p:nvPicPr>
        <p:blipFill>
          <a:blip r:embed="rId16"/>
          <a:stretch>
            <a:fillRect/>
          </a:stretch>
        </p:blipFill>
        <p:spPr>
          <a:xfrm>
            <a:off x="1655818" y="6119713"/>
            <a:ext cx="5913167" cy="626100"/>
          </a:xfrm>
          <a:prstGeom prst="rect">
            <a:avLst/>
          </a:prstGeom>
        </p:spPr>
      </p:pic>
      <p:sp>
        <p:nvSpPr>
          <p:cNvPr id="13" name="Rectangle 12">
            <a:extLst>
              <a:ext uri="{FF2B5EF4-FFF2-40B4-BE49-F238E27FC236}">
                <a16:creationId xmlns:a16="http://schemas.microsoft.com/office/drawing/2014/main" id="{F48D2BB3-EA9E-AC4A-BF38-C246F4A110EA}"/>
              </a:ext>
            </a:extLst>
          </p:cNvPr>
          <p:cNvSpPr/>
          <p:nvPr/>
        </p:nvSpPr>
        <p:spPr>
          <a:xfrm>
            <a:off x="1655818" y="6102367"/>
            <a:ext cx="5981757" cy="7298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9C292BF-1038-EF48-82F6-B4395036F314}"/>
              </a:ext>
            </a:extLst>
          </p:cNvPr>
          <p:cNvPicPr>
            <a:picLocks noChangeAspect="1"/>
          </p:cNvPicPr>
          <p:nvPr/>
        </p:nvPicPr>
        <p:blipFill>
          <a:blip r:embed="rId16"/>
          <a:stretch>
            <a:fillRect/>
          </a:stretch>
        </p:blipFill>
        <p:spPr>
          <a:xfrm>
            <a:off x="1575015" y="6143336"/>
            <a:ext cx="5913167" cy="626100"/>
          </a:xfrm>
          <a:prstGeom prst="rect">
            <a:avLst/>
          </a:prstGeom>
        </p:spPr>
      </p:pic>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RQ1: Typical Structure of Model Hubs</a:t>
            </a:r>
          </a:p>
        </p:txBody>
      </p:sp>
      <p:pic>
        <p:nvPicPr>
          <p:cNvPr id="3" name="Picture 2">
            <a:extLst>
              <a:ext uri="{FF2B5EF4-FFF2-40B4-BE49-F238E27FC236}">
                <a16:creationId xmlns:a16="http://schemas.microsoft.com/office/drawing/2014/main" id="{D8250260-AB0E-EF45-A0CF-1D49885D5E04}"/>
              </a:ext>
            </a:extLst>
          </p:cNvPr>
          <p:cNvPicPr>
            <a:picLocks noChangeAspect="1"/>
          </p:cNvPicPr>
          <p:nvPr/>
        </p:nvPicPr>
        <p:blipFill rotWithShape="1">
          <a:blip r:embed="rId4"/>
          <a:srcRect r="70582"/>
          <a:stretch/>
        </p:blipFill>
        <p:spPr>
          <a:xfrm>
            <a:off x="505431" y="1365988"/>
            <a:ext cx="3135109" cy="4936506"/>
          </a:xfrm>
          <a:prstGeom prst="rect">
            <a:avLst/>
          </a:prstGeom>
        </p:spPr>
      </p:pic>
      <p:sp>
        <p:nvSpPr>
          <p:cNvPr id="6" name="TextBox 5">
            <a:extLst>
              <a:ext uri="{FF2B5EF4-FFF2-40B4-BE49-F238E27FC236}">
                <a16:creationId xmlns:a16="http://schemas.microsoft.com/office/drawing/2014/main" id="{FE60F081-26D4-0C41-8DA0-AE81CB0BEFCB}"/>
              </a:ext>
            </a:extLst>
          </p:cNvPr>
          <p:cNvSpPr txBox="1"/>
          <p:nvPr/>
        </p:nvSpPr>
        <p:spPr>
          <a:xfrm>
            <a:off x="148353" y="756603"/>
            <a:ext cx="3235950"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alibri" panose="020F0502020204030204" pitchFamily="34" charset="0"/>
              </a:rPr>
              <a:t>Three different types:</a:t>
            </a:r>
          </a:p>
          <a:p>
            <a:pPr marL="342900" indent="-342900">
              <a:buFont typeface="Arial" panose="020B0604020202020204" pitchFamily="34" charset="0"/>
              <a:buChar char="•"/>
            </a:pPr>
            <a:endParaRPr lang="en-US" sz="2400" dirty="0">
              <a:latin typeface="Calibri" panose="020F0502020204030204" pitchFamily="34" charset="0"/>
            </a:endParaRPr>
          </a:p>
          <a:p>
            <a:pPr marL="342900" indent="-342900">
              <a:buFontTx/>
              <a:buChar char="-"/>
            </a:pPr>
            <a:endParaRPr lang="en-US" sz="2400" dirty="0">
              <a:latin typeface="Calibri" panose="020F0502020204030204" pitchFamily="34" charset="0"/>
            </a:endParaRPr>
          </a:p>
        </p:txBody>
      </p:sp>
      <p:sp>
        <p:nvSpPr>
          <p:cNvPr id="9" name="Slide Number Placeholder 3">
            <a:extLst>
              <a:ext uri="{FF2B5EF4-FFF2-40B4-BE49-F238E27FC236}">
                <a16:creationId xmlns:a16="http://schemas.microsoft.com/office/drawing/2014/main" id="{6AE044C0-43BA-B547-934A-0384F766072B}"/>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10</a:t>
            </a:fld>
            <a:endParaRPr lang="en-US" dirty="0"/>
          </a:p>
        </p:txBody>
      </p:sp>
      <p:sp>
        <p:nvSpPr>
          <p:cNvPr id="2" name="Left Brace 1">
            <a:extLst>
              <a:ext uri="{FF2B5EF4-FFF2-40B4-BE49-F238E27FC236}">
                <a16:creationId xmlns:a16="http://schemas.microsoft.com/office/drawing/2014/main" id="{78F311B6-E24F-124E-8965-E5C770BD5A94}"/>
              </a:ext>
            </a:extLst>
          </p:cNvPr>
          <p:cNvSpPr/>
          <p:nvPr/>
        </p:nvSpPr>
        <p:spPr>
          <a:xfrm rot="10800000">
            <a:off x="3858064" y="1779252"/>
            <a:ext cx="264720" cy="620479"/>
          </a:xfrm>
          <a:prstGeom prst="lef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0CE774DF-BD81-A441-A78C-2B0147509EAE}"/>
              </a:ext>
            </a:extLst>
          </p:cNvPr>
          <p:cNvSpPr/>
          <p:nvPr/>
        </p:nvSpPr>
        <p:spPr>
          <a:xfrm rot="10800000">
            <a:off x="3838215" y="2437530"/>
            <a:ext cx="325252" cy="2817727"/>
          </a:xfrm>
          <a:prstGeom prst="leftBrace">
            <a:avLst>
              <a:gd name="adj1" fmla="val 0"/>
              <a:gd name="adj2" fmla="val 50000"/>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E225DEC4-5266-DB4C-A6D8-075468C731AE}"/>
              </a:ext>
            </a:extLst>
          </p:cNvPr>
          <p:cNvSpPr/>
          <p:nvPr/>
        </p:nvSpPr>
        <p:spPr>
          <a:xfrm rot="10800000">
            <a:off x="3861693" y="5335989"/>
            <a:ext cx="271849" cy="838005"/>
          </a:xfrm>
          <a:prstGeom prst="lef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3C4D8D6B-C125-224E-9FB4-3E0851C28BA7}"/>
              </a:ext>
            </a:extLst>
          </p:cNvPr>
          <p:cNvSpPr txBox="1"/>
          <p:nvPr/>
        </p:nvSpPr>
        <p:spPr>
          <a:xfrm>
            <a:off x="4361141" y="1854859"/>
            <a:ext cx="865943" cy="830997"/>
          </a:xfrm>
          <a:prstGeom prst="rect">
            <a:avLst/>
          </a:prstGeom>
          <a:noFill/>
        </p:spPr>
        <p:txBody>
          <a:bodyPr wrap="none" rtlCol="0">
            <a:spAutoFit/>
          </a:bodyPr>
          <a:lstStyle/>
          <a:p>
            <a:r>
              <a:rPr lang="en-US" sz="2400" dirty="0">
                <a:solidFill>
                  <a:schemeClr val="bg1"/>
                </a:solidFill>
                <a:latin typeface="Calibri" panose="020F0502020204030204" pitchFamily="34" charset="0"/>
              </a:rPr>
              <a:t>Open</a:t>
            </a:r>
          </a:p>
          <a:p>
            <a:pPr marL="342900" indent="-342900">
              <a:buFontTx/>
              <a:buChar char="-"/>
            </a:pPr>
            <a:endParaRPr lang="en-US" sz="2400" dirty="0">
              <a:solidFill>
                <a:schemeClr val="bg1"/>
              </a:solidFill>
              <a:latin typeface="Calibri" panose="020F0502020204030204" pitchFamily="34" charset="0"/>
            </a:endParaRPr>
          </a:p>
        </p:txBody>
      </p:sp>
      <p:sp>
        <p:nvSpPr>
          <p:cNvPr id="15" name="TextBox 14">
            <a:extLst>
              <a:ext uri="{FF2B5EF4-FFF2-40B4-BE49-F238E27FC236}">
                <a16:creationId xmlns:a16="http://schemas.microsoft.com/office/drawing/2014/main" id="{9FB1F04C-8798-1246-9587-520DB6767636}"/>
              </a:ext>
            </a:extLst>
          </p:cNvPr>
          <p:cNvSpPr txBox="1"/>
          <p:nvPr/>
        </p:nvSpPr>
        <p:spPr>
          <a:xfrm>
            <a:off x="4304086" y="3606963"/>
            <a:ext cx="938270" cy="830997"/>
          </a:xfrm>
          <a:prstGeom prst="rect">
            <a:avLst/>
          </a:prstGeom>
          <a:noFill/>
        </p:spPr>
        <p:txBody>
          <a:bodyPr wrap="none" rtlCol="0">
            <a:spAutoFit/>
          </a:bodyPr>
          <a:lstStyle/>
          <a:p>
            <a:r>
              <a:rPr lang="en-US" sz="2400" dirty="0">
                <a:solidFill>
                  <a:schemeClr val="bg1"/>
                </a:solidFill>
                <a:latin typeface="Calibri" panose="020F0502020204030204" pitchFamily="34" charset="0"/>
              </a:rPr>
              <a:t>Gated</a:t>
            </a:r>
          </a:p>
          <a:p>
            <a:pPr marL="342900" indent="-342900">
              <a:buFontTx/>
              <a:buChar char="-"/>
            </a:pPr>
            <a:endParaRPr lang="en-US" sz="2400" dirty="0">
              <a:solidFill>
                <a:schemeClr val="bg1"/>
              </a:solidFill>
              <a:latin typeface="Calibri" panose="020F0502020204030204" pitchFamily="34" charset="0"/>
            </a:endParaRPr>
          </a:p>
        </p:txBody>
      </p:sp>
      <p:sp>
        <p:nvSpPr>
          <p:cNvPr id="16" name="TextBox 15">
            <a:extLst>
              <a:ext uri="{FF2B5EF4-FFF2-40B4-BE49-F238E27FC236}">
                <a16:creationId xmlns:a16="http://schemas.microsoft.com/office/drawing/2014/main" id="{7DB14918-9F1F-CC48-8D1A-7D93710F382D}"/>
              </a:ext>
            </a:extLst>
          </p:cNvPr>
          <p:cNvSpPr txBox="1"/>
          <p:nvPr/>
        </p:nvSpPr>
        <p:spPr>
          <a:xfrm>
            <a:off x="4361141" y="5505408"/>
            <a:ext cx="1675780" cy="830997"/>
          </a:xfrm>
          <a:prstGeom prst="rect">
            <a:avLst/>
          </a:prstGeom>
          <a:noFill/>
        </p:spPr>
        <p:txBody>
          <a:bodyPr wrap="none" rtlCol="0">
            <a:spAutoFit/>
          </a:bodyPr>
          <a:lstStyle/>
          <a:p>
            <a:r>
              <a:rPr lang="en-US" sz="2400" dirty="0">
                <a:solidFill>
                  <a:schemeClr val="bg1"/>
                </a:solidFill>
                <a:latin typeface="Calibri" panose="020F0502020204030204" pitchFamily="34" charset="0"/>
              </a:rPr>
              <a:t>Commercial</a:t>
            </a:r>
          </a:p>
          <a:p>
            <a:pPr marL="342900" indent="-342900">
              <a:buFontTx/>
              <a:buChar char="-"/>
            </a:pPr>
            <a:endParaRPr lang="en-US" sz="2400" dirty="0">
              <a:solidFill>
                <a:schemeClr val="bg1"/>
              </a:solidFill>
              <a:latin typeface="Calibri" panose="020F0502020204030204" pitchFamily="34" charset="0"/>
            </a:endParaRPr>
          </a:p>
        </p:txBody>
      </p:sp>
      <p:sp>
        <p:nvSpPr>
          <p:cNvPr id="17" name="TextBox 16">
            <a:extLst>
              <a:ext uri="{FF2B5EF4-FFF2-40B4-BE49-F238E27FC236}">
                <a16:creationId xmlns:a16="http://schemas.microsoft.com/office/drawing/2014/main" id="{4052B71C-9C2B-4541-A3C5-A74F919604D8}"/>
              </a:ext>
            </a:extLst>
          </p:cNvPr>
          <p:cNvSpPr txBox="1"/>
          <p:nvPr/>
        </p:nvSpPr>
        <p:spPr>
          <a:xfrm>
            <a:off x="5227084" y="1871905"/>
            <a:ext cx="4572000" cy="461665"/>
          </a:xfrm>
          <a:prstGeom prst="rect">
            <a:avLst/>
          </a:prstGeom>
          <a:noFill/>
        </p:spPr>
        <p:txBody>
          <a:bodyPr wrap="square">
            <a:spAutoFit/>
          </a:bodyPr>
          <a:lstStyle/>
          <a:p>
            <a:r>
              <a:rPr lang="en-US" sz="2400" dirty="0">
                <a:solidFill>
                  <a:srgbClr val="2200F0"/>
                </a:solidFill>
                <a:latin typeface="Calibri" panose="020F0502020204030204" pitchFamily="34" charset="0"/>
                <a:sym typeface="Wingdings" pitchFamily="2" charset="2"/>
              </a:rPr>
              <a:t> </a:t>
            </a:r>
            <a:r>
              <a:rPr lang="en-US" sz="2400" dirty="0">
                <a:solidFill>
                  <a:srgbClr val="2200F0"/>
                </a:solidFill>
                <a:latin typeface="Calibri" panose="020F0502020204030204" pitchFamily="34" charset="0"/>
              </a:rPr>
              <a:t>Anyone</a:t>
            </a:r>
            <a:endParaRPr lang="en-US" sz="2400" dirty="0">
              <a:solidFill>
                <a:srgbClr val="2200F0"/>
              </a:solidFill>
            </a:endParaRPr>
          </a:p>
        </p:txBody>
      </p:sp>
      <p:sp>
        <p:nvSpPr>
          <p:cNvPr id="19" name="TextBox 18">
            <a:extLst>
              <a:ext uri="{FF2B5EF4-FFF2-40B4-BE49-F238E27FC236}">
                <a16:creationId xmlns:a16="http://schemas.microsoft.com/office/drawing/2014/main" id="{F1B487B2-0F37-A843-9EEF-13371AA50318}"/>
              </a:ext>
            </a:extLst>
          </p:cNvPr>
          <p:cNvSpPr txBox="1"/>
          <p:nvPr/>
        </p:nvSpPr>
        <p:spPr>
          <a:xfrm>
            <a:off x="5165940" y="3619116"/>
            <a:ext cx="4878888" cy="461665"/>
          </a:xfrm>
          <a:prstGeom prst="rect">
            <a:avLst/>
          </a:prstGeom>
          <a:noFill/>
        </p:spPr>
        <p:txBody>
          <a:bodyPr wrap="square">
            <a:spAutoFit/>
          </a:bodyPr>
          <a:lstStyle/>
          <a:p>
            <a:r>
              <a:rPr lang="en-US" sz="2400" dirty="0">
                <a:solidFill>
                  <a:srgbClr val="2200F0"/>
                </a:solidFill>
                <a:latin typeface="Calibri" panose="020F0502020204030204" pitchFamily="34" charset="0"/>
                <a:sym typeface="Wingdings" pitchFamily="2" charset="2"/>
              </a:rPr>
              <a:t> Approved contributors</a:t>
            </a:r>
            <a:endParaRPr lang="en-US" sz="2400" dirty="0">
              <a:solidFill>
                <a:srgbClr val="2200F0"/>
              </a:solidFill>
              <a:latin typeface="Calibri" panose="020F0502020204030204" pitchFamily="34" charset="0"/>
            </a:endParaRPr>
          </a:p>
        </p:txBody>
      </p:sp>
      <p:sp>
        <p:nvSpPr>
          <p:cNvPr id="21" name="TextBox 20">
            <a:extLst>
              <a:ext uri="{FF2B5EF4-FFF2-40B4-BE49-F238E27FC236}">
                <a16:creationId xmlns:a16="http://schemas.microsoft.com/office/drawing/2014/main" id="{70460859-38B7-3F4E-8A6C-C49DEB9E7006}"/>
              </a:ext>
            </a:extLst>
          </p:cNvPr>
          <p:cNvSpPr txBox="1"/>
          <p:nvPr/>
        </p:nvSpPr>
        <p:spPr>
          <a:xfrm>
            <a:off x="6036921" y="5536216"/>
            <a:ext cx="5091830" cy="461665"/>
          </a:xfrm>
          <a:prstGeom prst="rect">
            <a:avLst/>
          </a:prstGeom>
          <a:noFill/>
        </p:spPr>
        <p:txBody>
          <a:bodyPr wrap="square">
            <a:spAutoFit/>
          </a:bodyPr>
          <a:lstStyle/>
          <a:p>
            <a:r>
              <a:rPr lang="en-US" sz="2400" dirty="0">
                <a:solidFill>
                  <a:srgbClr val="2200F0"/>
                </a:solidFill>
                <a:latin typeface="Calibri" panose="020F0502020204030204" pitchFamily="34" charset="0"/>
                <a:sym typeface="Wingdings" pitchFamily="2" charset="2"/>
              </a:rPr>
              <a:t> Internal engineers</a:t>
            </a:r>
            <a:endParaRPr lang="en-US" sz="2400" dirty="0">
              <a:solidFill>
                <a:srgbClr val="2200F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3857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7"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974701-64D5-1F4B-B0E4-6A2C6D9788A0}"/>
              </a:ext>
            </a:extLst>
          </p:cNvPr>
          <p:cNvSpPr>
            <a:spLocks noGrp="1"/>
          </p:cNvSpPr>
          <p:nvPr>
            <p:ph idx="1"/>
          </p:nvPr>
        </p:nvSpPr>
        <p:spPr>
          <a:xfrm>
            <a:off x="1535250" y="1401882"/>
            <a:ext cx="5905575" cy="4909448"/>
          </a:xfrm>
        </p:spPr>
        <p:txBody>
          <a:bodyPr/>
          <a:lstStyle/>
          <a:p>
            <a:endParaRPr lang="en-US" dirty="0"/>
          </a:p>
        </p:txBody>
      </p:sp>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RQ1: Typical Structure of Model Hubs</a:t>
            </a:r>
          </a:p>
        </p:txBody>
      </p:sp>
      <p:pic>
        <p:nvPicPr>
          <p:cNvPr id="5" name="Picture 4">
            <a:extLst>
              <a:ext uri="{FF2B5EF4-FFF2-40B4-BE49-F238E27FC236}">
                <a16:creationId xmlns:a16="http://schemas.microsoft.com/office/drawing/2014/main" id="{ECB3BE54-9A20-3B44-96B2-ABC86464732E}"/>
              </a:ext>
            </a:extLst>
          </p:cNvPr>
          <p:cNvPicPr>
            <a:picLocks noChangeAspect="1"/>
          </p:cNvPicPr>
          <p:nvPr/>
        </p:nvPicPr>
        <p:blipFill>
          <a:blip r:embed="rId4"/>
          <a:stretch>
            <a:fillRect/>
          </a:stretch>
        </p:blipFill>
        <p:spPr>
          <a:xfrm>
            <a:off x="0" y="922235"/>
            <a:ext cx="6571924" cy="3773505"/>
          </a:xfrm>
          <a:prstGeom prst="rect">
            <a:avLst/>
          </a:prstGeom>
        </p:spPr>
      </p:pic>
      <p:pic>
        <p:nvPicPr>
          <p:cNvPr id="7" name="Picture 6">
            <a:extLst>
              <a:ext uri="{FF2B5EF4-FFF2-40B4-BE49-F238E27FC236}">
                <a16:creationId xmlns:a16="http://schemas.microsoft.com/office/drawing/2014/main" id="{4807006B-5975-2D40-860B-B61C4145D5BB}"/>
              </a:ext>
            </a:extLst>
          </p:cNvPr>
          <p:cNvPicPr>
            <a:picLocks noChangeAspect="1"/>
          </p:cNvPicPr>
          <p:nvPr/>
        </p:nvPicPr>
        <p:blipFill rotWithShape="1">
          <a:blip r:embed="rId5"/>
          <a:srcRect l="2233" t="27889"/>
          <a:stretch/>
        </p:blipFill>
        <p:spPr>
          <a:xfrm>
            <a:off x="5113375" y="4587434"/>
            <a:ext cx="4075106" cy="1908177"/>
          </a:xfrm>
          <a:prstGeom prst="rect">
            <a:avLst/>
          </a:prstGeom>
        </p:spPr>
      </p:pic>
      <p:pic>
        <p:nvPicPr>
          <p:cNvPr id="1026" name="Picture 2" descr="Hugging Face · GitHub">
            <a:extLst>
              <a:ext uri="{FF2B5EF4-FFF2-40B4-BE49-F238E27FC236}">
                <a16:creationId xmlns:a16="http://schemas.microsoft.com/office/drawing/2014/main" id="{C201D0FE-08F0-BC42-B521-6B6049015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140" y="2158189"/>
            <a:ext cx="597660" cy="597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nsorFlow Hub">
            <a:extLst>
              <a:ext uri="{FF2B5EF4-FFF2-40B4-BE49-F238E27FC236}">
                <a16:creationId xmlns:a16="http://schemas.microsoft.com/office/drawing/2014/main" id="{3000CA54-D6E5-E74D-96B4-D99CB85911B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0988"/>
          <a:stretch/>
        </p:blipFill>
        <p:spPr bwMode="auto">
          <a:xfrm>
            <a:off x="5822433" y="2608139"/>
            <a:ext cx="3391074" cy="11256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yTorch Hub | PyTorch">
            <a:extLst>
              <a:ext uri="{FF2B5EF4-FFF2-40B4-BE49-F238E27FC236}">
                <a16:creationId xmlns:a16="http://schemas.microsoft.com/office/drawing/2014/main" id="{BF7057AF-1D71-BE4E-89B9-BCBF9518AC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1175" y="2056449"/>
            <a:ext cx="791597" cy="7915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NNX | About">
            <a:extLst>
              <a:ext uri="{FF2B5EF4-FFF2-40B4-BE49-F238E27FC236}">
                <a16:creationId xmlns:a16="http://schemas.microsoft.com/office/drawing/2014/main" id="{62783785-A585-634F-9E85-8BACE78AD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6425" y="2912672"/>
            <a:ext cx="681099" cy="6810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E49217D-352D-B748-A35F-D72C41CF6946}"/>
              </a:ext>
            </a:extLst>
          </p:cNvPr>
          <p:cNvSpPr/>
          <p:nvPr/>
        </p:nvSpPr>
        <p:spPr bwMode="auto">
          <a:xfrm>
            <a:off x="7158487" y="1894624"/>
            <a:ext cx="1664285" cy="220020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 name="TextBox 8">
            <a:extLst>
              <a:ext uri="{FF2B5EF4-FFF2-40B4-BE49-F238E27FC236}">
                <a16:creationId xmlns:a16="http://schemas.microsoft.com/office/drawing/2014/main" id="{C67D0F88-EE2E-DF4F-AA83-C3907B8C6519}"/>
              </a:ext>
            </a:extLst>
          </p:cNvPr>
          <p:cNvSpPr txBox="1"/>
          <p:nvPr/>
        </p:nvSpPr>
        <p:spPr>
          <a:xfrm>
            <a:off x="7405262" y="3140271"/>
            <a:ext cx="1244251" cy="1107996"/>
          </a:xfrm>
          <a:prstGeom prst="rect">
            <a:avLst/>
          </a:prstGeom>
          <a:noFill/>
        </p:spPr>
        <p:txBody>
          <a:bodyPr wrap="none" rtlCol="0">
            <a:spAutoFit/>
          </a:bodyPr>
          <a:lstStyle/>
          <a:p>
            <a:r>
              <a:rPr lang="en-US" sz="6600" b="1" dirty="0">
                <a:latin typeface="Calibri" panose="020F0502020204030204" pitchFamily="34" charset="0"/>
              </a:rPr>
              <a:t>. . .</a:t>
            </a:r>
          </a:p>
        </p:txBody>
      </p:sp>
      <p:cxnSp>
        <p:nvCxnSpPr>
          <p:cNvPr id="11" name="Straight Arrow Connector 10">
            <a:extLst>
              <a:ext uri="{FF2B5EF4-FFF2-40B4-BE49-F238E27FC236}">
                <a16:creationId xmlns:a16="http://schemas.microsoft.com/office/drawing/2014/main" id="{C2E9F752-800F-4E45-A1BE-A7DDF8BA4536}"/>
              </a:ext>
            </a:extLst>
          </p:cNvPr>
          <p:cNvCxnSpPr/>
          <p:nvPr/>
        </p:nvCxnSpPr>
        <p:spPr bwMode="auto">
          <a:xfrm>
            <a:off x="6516273" y="2912672"/>
            <a:ext cx="642214" cy="0"/>
          </a:xfrm>
          <a:prstGeom prst="straightConnector1">
            <a:avLst/>
          </a:prstGeom>
          <a:ln w="63500">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099F128B-6524-6B48-BA0D-2992D56B3FF0}"/>
              </a:ext>
            </a:extLst>
          </p:cNvPr>
          <p:cNvPicPr>
            <a:picLocks noChangeAspect="1"/>
          </p:cNvPicPr>
          <p:nvPr/>
        </p:nvPicPr>
        <p:blipFill>
          <a:blip r:embed="rId10"/>
          <a:stretch>
            <a:fillRect/>
          </a:stretch>
        </p:blipFill>
        <p:spPr>
          <a:xfrm>
            <a:off x="5387310" y="6476962"/>
            <a:ext cx="2933700" cy="292100"/>
          </a:xfrm>
          <a:prstGeom prst="rect">
            <a:avLst/>
          </a:prstGeom>
        </p:spPr>
      </p:pic>
      <p:cxnSp>
        <p:nvCxnSpPr>
          <p:cNvPr id="17" name="Straight Arrow Connector 16">
            <a:extLst>
              <a:ext uri="{FF2B5EF4-FFF2-40B4-BE49-F238E27FC236}">
                <a16:creationId xmlns:a16="http://schemas.microsoft.com/office/drawing/2014/main" id="{9E0751E1-036C-D142-8220-C9AE7FB43C58}"/>
              </a:ext>
            </a:extLst>
          </p:cNvPr>
          <p:cNvCxnSpPr>
            <a:cxnSpLocks/>
          </p:cNvCxnSpPr>
          <p:nvPr/>
        </p:nvCxnSpPr>
        <p:spPr bwMode="auto">
          <a:xfrm flipH="1">
            <a:off x="5822433" y="4094829"/>
            <a:ext cx="1396707" cy="1093516"/>
          </a:xfrm>
          <a:prstGeom prst="straightConnector1">
            <a:avLst/>
          </a:prstGeom>
          <a:ln w="63500">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6A9AFC40-5D30-9A4D-8B77-6D2644A9B3AE}"/>
              </a:ext>
            </a:extLst>
          </p:cNvPr>
          <p:cNvSpPr/>
          <p:nvPr/>
        </p:nvSpPr>
        <p:spPr bwMode="auto">
          <a:xfrm>
            <a:off x="5126703" y="5413740"/>
            <a:ext cx="293706" cy="147918"/>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5" name="TextBox 14">
            <a:extLst>
              <a:ext uri="{FF2B5EF4-FFF2-40B4-BE49-F238E27FC236}">
                <a16:creationId xmlns:a16="http://schemas.microsoft.com/office/drawing/2014/main" id="{F9817960-A606-9143-9339-D1BB061737D7}"/>
              </a:ext>
            </a:extLst>
          </p:cNvPr>
          <p:cNvSpPr txBox="1"/>
          <p:nvPr/>
        </p:nvSpPr>
        <p:spPr>
          <a:xfrm>
            <a:off x="277147" y="4867835"/>
            <a:ext cx="4836227" cy="1477328"/>
          </a:xfrm>
          <a:prstGeom prst="rect">
            <a:avLst/>
          </a:prstGeom>
          <a:noFill/>
        </p:spPr>
        <p:txBody>
          <a:bodyPr wrap="square" rtlCol="0">
            <a:spAutoFit/>
          </a:bodyPr>
          <a:lstStyle/>
          <a:p>
            <a:r>
              <a:rPr lang="en-US" b="1" dirty="0">
                <a:latin typeface="Calibri" panose="020F0502020204030204" pitchFamily="34" charset="0"/>
              </a:rPr>
              <a:t>Three types: </a:t>
            </a:r>
            <a:r>
              <a:rPr lang="en-US" i="1" dirty="0">
                <a:latin typeface="Calibri" panose="020F0502020204030204" pitchFamily="34" charset="0"/>
              </a:rPr>
              <a:t>Open, gated, commercial</a:t>
            </a:r>
          </a:p>
          <a:p>
            <a:endParaRPr lang="en-US" i="1" dirty="0">
              <a:latin typeface="Calibri" panose="020F0502020204030204" pitchFamily="34" charset="0"/>
            </a:endParaRPr>
          </a:p>
          <a:p>
            <a:r>
              <a:rPr lang="en-US" b="1" dirty="0">
                <a:latin typeface="Calibri" panose="020F0502020204030204" pitchFamily="34" charset="0"/>
              </a:rPr>
              <a:t>Contributing</a:t>
            </a:r>
            <a:r>
              <a:rPr lang="en-US" dirty="0">
                <a:latin typeface="Calibri" panose="020F0502020204030204" pitchFamily="34" charset="0"/>
              </a:rPr>
              <a:t> </a:t>
            </a:r>
            <a:r>
              <a:rPr lang="en-US" b="1" dirty="0">
                <a:latin typeface="Calibri" panose="020F0502020204030204" pitchFamily="34" charset="0"/>
              </a:rPr>
              <a:t>workflow</a:t>
            </a:r>
            <a:r>
              <a:rPr lang="en-US" dirty="0">
                <a:latin typeface="Calibri" panose="020F0502020204030204" pitchFamily="34" charset="0"/>
              </a:rPr>
              <a:t>: different</a:t>
            </a:r>
          </a:p>
          <a:p>
            <a:r>
              <a:rPr lang="en-US" b="1" dirty="0">
                <a:latin typeface="Calibri" panose="020F0502020204030204" pitchFamily="34" charset="0"/>
              </a:rPr>
              <a:t>Distribution</a:t>
            </a:r>
            <a:r>
              <a:rPr lang="en-US" dirty="0">
                <a:latin typeface="Calibri" panose="020F0502020204030204" pitchFamily="34" charset="0"/>
              </a:rPr>
              <a:t> </a:t>
            </a:r>
            <a:r>
              <a:rPr lang="en-US" b="1" dirty="0">
                <a:latin typeface="Calibri" panose="020F0502020204030204" pitchFamily="34" charset="0"/>
              </a:rPr>
              <a:t>workflow</a:t>
            </a:r>
            <a:r>
              <a:rPr lang="en-US" dirty="0">
                <a:latin typeface="Calibri" panose="020F0502020204030204" pitchFamily="34" charset="0"/>
              </a:rPr>
              <a:t>: similar</a:t>
            </a:r>
          </a:p>
          <a:p>
            <a:endParaRPr lang="en-US" sz="1800" i="1" dirty="0">
              <a:latin typeface="Calibri" panose="020F0502020204030204" pitchFamily="34" charset="0"/>
            </a:endParaRPr>
          </a:p>
        </p:txBody>
      </p:sp>
      <p:sp>
        <p:nvSpPr>
          <p:cNvPr id="21" name="TextBox 20">
            <a:extLst>
              <a:ext uri="{FF2B5EF4-FFF2-40B4-BE49-F238E27FC236}">
                <a16:creationId xmlns:a16="http://schemas.microsoft.com/office/drawing/2014/main" id="{F4890DB9-C437-6C40-A44D-93669386F436}"/>
              </a:ext>
            </a:extLst>
          </p:cNvPr>
          <p:cNvSpPr txBox="1"/>
          <p:nvPr/>
        </p:nvSpPr>
        <p:spPr>
          <a:xfrm>
            <a:off x="7219140" y="1407607"/>
            <a:ext cx="1416603" cy="369332"/>
          </a:xfrm>
          <a:prstGeom prst="rect">
            <a:avLst/>
          </a:prstGeom>
          <a:noFill/>
        </p:spPr>
        <p:txBody>
          <a:bodyPr wrap="square" rtlCol="0">
            <a:spAutoFit/>
          </a:bodyPr>
          <a:lstStyle/>
          <a:p>
            <a:r>
              <a:rPr lang="en-US" b="1" dirty="0">
                <a:latin typeface="Calibri" panose="020F0502020204030204" pitchFamily="34" charset="0"/>
              </a:rPr>
              <a:t>Model Hubs</a:t>
            </a:r>
            <a:endParaRPr lang="en-US" sz="1800" i="1" dirty="0">
              <a:latin typeface="Calibri" panose="020F0502020204030204" pitchFamily="34" charset="0"/>
            </a:endParaRPr>
          </a:p>
        </p:txBody>
      </p:sp>
      <p:sp>
        <p:nvSpPr>
          <p:cNvPr id="19" name="Slide Number Placeholder 3">
            <a:extLst>
              <a:ext uri="{FF2B5EF4-FFF2-40B4-BE49-F238E27FC236}">
                <a16:creationId xmlns:a16="http://schemas.microsoft.com/office/drawing/2014/main" id="{B00AA14A-2103-2E4B-BDAB-6697C3540E9F}"/>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11</a:t>
            </a:fld>
            <a:endParaRPr lang="en-US" dirty="0"/>
          </a:p>
        </p:txBody>
      </p:sp>
      <p:sp>
        <p:nvSpPr>
          <p:cNvPr id="3" name="Rectangle 2">
            <a:extLst>
              <a:ext uri="{FF2B5EF4-FFF2-40B4-BE49-F238E27FC236}">
                <a16:creationId xmlns:a16="http://schemas.microsoft.com/office/drawing/2014/main" id="{D35FF328-1170-7841-AEA3-B9B0B4CDE100}"/>
              </a:ext>
            </a:extLst>
          </p:cNvPr>
          <p:cNvSpPr/>
          <p:nvPr/>
        </p:nvSpPr>
        <p:spPr>
          <a:xfrm>
            <a:off x="2297960" y="1281238"/>
            <a:ext cx="4270177" cy="3306196"/>
          </a:xfrm>
          <a:prstGeom prst="rect">
            <a:avLst/>
          </a:prstGeom>
          <a:noFill/>
          <a:ln w="635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29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RQ2: Security Practices</a:t>
            </a:r>
          </a:p>
        </p:txBody>
      </p:sp>
      <p:pic>
        <p:nvPicPr>
          <p:cNvPr id="18" name="Picture 17">
            <a:extLst>
              <a:ext uri="{FF2B5EF4-FFF2-40B4-BE49-F238E27FC236}">
                <a16:creationId xmlns:a16="http://schemas.microsoft.com/office/drawing/2014/main" id="{1302AA84-5BD3-B848-8816-A6E8D9E0CD00}"/>
              </a:ext>
            </a:extLst>
          </p:cNvPr>
          <p:cNvPicPr>
            <a:picLocks noChangeAspect="1"/>
          </p:cNvPicPr>
          <p:nvPr/>
        </p:nvPicPr>
        <p:blipFill>
          <a:blip r:embed="rId4"/>
          <a:stretch>
            <a:fillRect/>
          </a:stretch>
        </p:blipFill>
        <p:spPr>
          <a:xfrm>
            <a:off x="0" y="1077389"/>
            <a:ext cx="5900329" cy="3387885"/>
          </a:xfrm>
          <a:prstGeom prst="rect">
            <a:avLst/>
          </a:prstGeom>
        </p:spPr>
      </p:pic>
      <p:pic>
        <p:nvPicPr>
          <p:cNvPr id="19" name="Picture 2" descr="Hugging Face · GitHub">
            <a:extLst>
              <a:ext uri="{FF2B5EF4-FFF2-40B4-BE49-F238E27FC236}">
                <a16:creationId xmlns:a16="http://schemas.microsoft.com/office/drawing/2014/main" id="{26D761A1-764E-5C4D-BE50-ECC71F735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164" y="4136185"/>
            <a:ext cx="463375" cy="4633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TensorFlow Hub">
            <a:extLst>
              <a:ext uri="{FF2B5EF4-FFF2-40B4-BE49-F238E27FC236}">
                <a16:creationId xmlns:a16="http://schemas.microsoft.com/office/drawing/2014/main" id="{D9CEDE3C-7377-C446-9F17-C80798822E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0988"/>
          <a:stretch/>
        </p:blipFill>
        <p:spPr bwMode="auto">
          <a:xfrm>
            <a:off x="1814079" y="2747390"/>
            <a:ext cx="2530200" cy="8398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VIDIA Tesla GPUs On-Demand | Oracle United Kingdom">
            <a:extLst>
              <a:ext uri="{FF2B5EF4-FFF2-40B4-BE49-F238E27FC236}">
                <a16:creationId xmlns:a16="http://schemas.microsoft.com/office/drawing/2014/main" id="{74225734-DF8C-1447-BAFE-C1386E7B70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7290" y="2024835"/>
            <a:ext cx="674594" cy="5621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D1DFF8A-2D78-6149-8D3C-8AFFBAE76888}"/>
              </a:ext>
            </a:extLst>
          </p:cNvPr>
          <p:cNvSpPr txBox="1"/>
          <p:nvPr/>
        </p:nvSpPr>
        <p:spPr>
          <a:xfrm>
            <a:off x="0" y="4903448"/>
            <a:ext cx="6365700" cy="2031325"/>
          </a:xfrm>
          <a:prstGeom prst="rect">
            <a:avLst/>
          </a:prstGeom>
          <a:noFill/>
        </p:spPr>
        <p:txBody>
          <a:bodyPr wrap="square" rtlCol="0">
            <a:spAutoFit/>
          </a:bodyPr>
          <a:lstStyle/>
          <a:p>
            <a:r>
              <a:rPr lang="en-US" sz="1800" b="1" dirty="0">
                <a:latin typeface="Calibri" panose="020F0502020204030204" pitchFamily="34" charset="0"/>
              </a:rPr>
              <a:t>Open </a:t>
            </a:r>
            <a:r>
              <a:rPr lang="en-US" sz="1800" b="1" dirty="0">
                <a:latin typeface="Calibri" panose="020F0502020204030204" pitchFamily="34" charset="0"/>
                <a:sym typeface="Wingdings" pitchFamily="2" charset="2"/>
              </a:rPr>
              <a:t> </a:t>
            </a:r>
            <a:r>
              <a:rPr lang="en-US" sz="1800" b="1" dirty="0">
                <a:solidFill>
                  <a:srgbClr val="C00000"/>
                </a:solidFill>
                <a:latin typeface="Calibri" panose="020F0502020204030204" pitchFamily="34" charset="0"/>
              </a:rPr>
              <a:t>Existing security features cannot cover all risks.</a:t>
            </a:r>
          </a:p>
          <a:p>
            <a:pPr marL="285750" indent="-285750">
              <a:buFontTx/>
              <a:buChar char="-"/>
            </a:pPr>
            <a:r>
              <a:rPr lang="en-US" dirty="0">
                <a:latin typeface="Calibri" panose="020F0502020204030204" pitchFamily="34" charset="0"/>
              </a:rPr>
              <a:t>Permission model</a:t>
            </a:r>
          </a:p>
          <a:p>
            <a:pPr marL="285750" indent="-285750">
              <a:buFontTx/>
              <a:buChar char="-"/>
            </a:pPr>
            <a:r>
              <a:rPr lang="en-US" sz="1800" dirty="0">
                <a:latin typeface="Calibri" panose="020F0502020204030204" pitchFamily="34" charset="0"/>
              </a:rPr>
              <a:t>Organization verification</a:t>
            </a:r>
          </a:p>
          <a:p>
            <a:pPr marL="285750" indent="-285750">
              <a:buFontTx/>
              <a:buChar char="-"/>
            </a:pPr>
            <a:r>
              <a:rPr lang="en-US" dirty="0">
                <a:latin typeface="Calibri" panose="020F0502020204030204" pitchFamily="34" charset="0"/>
              </a:rPr>
              <a:t>Commit signing</a:t>
            </a:r>
          </a:p>
          <a:p>
            <a:r>
              <a:rPr lang="en-US" b="1" dirty="0">
                <a:latin typeface="Calibri" panose="020F0502020204030204" pitchFamily="34" charset="0"/>
              </a:rPr>
              <a:t>Commercial &amp; Gated </a:t>
            </a:r>
            <a:r>
              <a:rPr lang="en-US" b="1" dirty="0">
                <a:latin typeface="Calibri" panose="020F0502020204030204" pitchFamily="34" charset="0"/>
                <a:sym typeface="Wingdings" pitchFamily="2" charset="2"/>
              </a:rPr>
              <a:t> </a:t>
            </a:r>
            <a:r>
              <a:rPr lang="en-US" b="1" dirty="0">
                <a:solidFill>
                  <a:srgbClr val="0070C0"/>
                </a:solidFill>
                <a:latin typeface="Calibri" panose="020F0502020204030204" pitchFamily="34" charset="0"/>
                <a:sym typeface="Wingdings" pitchFamily="2" charset="2"/>
              </a:rPr>
              <a:t>More secure due to controlled access</a:t>
            </a:r>
            <a:endParaRPr lang="en-US" dirty="0">
              <a:solidFill>
                <a:srgbClr val="0070C0"/>
              </a:solidFill>
              <a:latin typeface="Calibri" panose="020F0502020204030204" pitchFamily="34" charset="0"/>
            </a:endParaRPr>
          </a:p>
          <a:p>
            <a:endParaRPr lang="en-US" dirty="0">
              <a:latin typeface="Calibri" panose="020F0502020204030204" pitchFamily="34" charset="0"/>
            </a:endParaRPr>
          </a:p>
          <a:p>
            <a:endParaRPr lang="en-US" sz="1800" dirty="0">
              <a:latin typeface="Calibri" panose="020F0502020204030204" pitchFamily="34" charset="0"/>
            </a:endParaRPr>
          </a:p>
        </p:txBody>
      </p:sp>
      <p:sp>
        <p:nvSpPr>
          <p:cNvPr id="24" name="TextBox 23">
            <a:extLst>
              <a:ext uri="{FF2B5EF4-FFF2-40B4-BE49-F238E27FC236}">
                <a16:creationId xmlns:a16="http://schemas.microsoft.com/office/drawing/2014/main" id="{13B57271-E267-F141-BD44-D355ED43FC74}"/>
              </a:ext>
            </a:extLst>
          </p:cNvPr>
          <p:cNvSpPr txBox="1"/>
          <p:nvPr/>
        </p:nvSpPr>
        <p:spPr>
          <a:xfrm>
            <a:off x="5763535" y="1194777"/>
            <a:ext cx="3516409" cy="2031325"/>
          </a:xfrm>
          <a:prstGeom prst="rect">
            <a:avLst/>
          </a:prstGeom>
          <a:noFill/>
        </p:spPr>
        <p:txBody>
          <a:bodyPr wrap="square">
            <a:spAutoFit/>
          </a:bodyPr>
          <a:lstStyle/>
          <a:p>
            <a:pPr algn="ctr"/>
            <a:r>
              <a:rPr lang="en-US" dirty="0">
                <a:latin typeface="Calibri" panose="020F0502020204030204" pitchFamily="34" charset="0"/>
              </a:rPr>
              <a:t>Accessibility-security tradeoff </a:t>
            </a:r>
          </a:p>
          <a:p>
            <a:pPr algn="ctr"/>
            <a:endParaRPr lang="en-US" dirty="0">
              <a:latin typeface="Calibri" panose="020F0502020204030204" pitchFamily="34" charset="0"/>
              <a:sym typeface="Wingdings" pitchFamily="2" charset="2"/>
            </a:endParaRPr>
          </a:p>
          <a:p>
            <a:pPr algn="ctr"/>
            <a:endParaRPr lang="en-US" dirty="0">
              <a:latin typeface="Calibri" panose="020F0502020204030204" pitchFamily="34" charset="0"/>
              <a:sym typeface="Wingdings" pitchFamily="2" charset="2"/>
            </a:endParaRPr>
          </a:p>
          <a:p>
            <a:pPr algn="ctr"/>
            <a:endParaRPr lang="en-US" dirty="0">
              <a:latin typeface="Calibri" panose="020F0502020204030204" pitchFamily="34" charset="0"/>
              <a:sym typeface="Wingdings" pitchFamily="2" charset="2"/>
            </a:endParaRPr>
          </a:p>
          <a:p>
            <a:pPr algn="ctr"/>
            <a:endParaRPr lang="en-US" dirty="0">
              <a:latin typeface="Calibri" panose="020F0502020204030204" pitchFamily="34" charset="0"/>
              <a:sym typeface="Wingdings" pitchFamily="2" charset="2"/>
            </a:endParaRPr>
          </a:p>
          <a:p>
            <a:pPr algn="ctr"/>
            <a:endParaRPr lang="en-US" dirty="0">
              <a:latin typeface="Calibri" panose="020F0502020204030204" pitchFamily="34" charset="0"/>
              <a:sym typeface="Wingdings" pitchFamily="2" charset="2"/>
            </a:endParaRPr>
          </a:p>
          <a:p>
            <a:pPr algn="ctr"/>
            <a:r>
              <a:rPr lang="en-US" dirty="0">
                <a:latin typeface="Calibri" panose="020F0502020204030204" pitchFamily="34" charset="0"/>
                <a:sym typeface="Wingdings" pitchFamily="2" charset="2"/>
              </a:rPr>
              <a:t>App stores</a:t>
            </a:r>
            <a:endParaRPr lang="en-US" dirty="0"/>
          </a:p>
        </p:txBody>
      </p:sp>
      <p:cxnSp>
        <p:nvCxnSpPr>
          <p:cNvPr id="6" name="Straight Arrow Connector 5">
            <a:extLst>
              <a:ext uri="{FF2B5EF4-FFF2-40B4-BE49-F238E27FC236}">
                <a16:creationId xmlns:a16="http://schemas.microsoft.com/office/drawing/2014/main" id="{69E74E97-C4BB-3D48-8EF1-C58AFF51C1ED}"/>
              </a:ext>
            </a:extLst>
          </p:cNvPr>
          <p:cNvCxnSpPr>
            <a:cxnSpLocks/>
          </p:cNvCxnSpPr>
          <p:nvPr/>
        </p:nvCxnSpPr>
        <p:spPr bwMode="auto">
          <a:xfrm>
            <a:off x="7521739" y="1642420"/>
            <a:ext cx="0" cy="1246026"/>
          </a:xfrm>
          <a:prstGeom prst="straightConnector1">
            <a:avLst/>
          </a:prstGeom>
          <a:noFill/>
          <a:ln w="63500" cap="flat" cmpd="sng" algn="ctr">
            <a:solidFill>
              <a:schemeClr val="tx1"/>
            </a:solidFill>
            <a:prstDash val="solid"/>
            <a:round/>
            <a:headEnd type="none" w="med" len="med"/>
            <a:tailEnd type="triangle"/>
          </a:ln>
          <a:effectLst/>
        </p:spPr>
      </p:cxnSp>
      <p:pic>
        <p:nvPicPr>
          <p:cNvPr id="8" name="Picture 7">
            <a:extLst>
              <a:ext uri="{FF2B5EF4-FFF2-40B4-BE49-F238E27FC236}">
                <a16:creationId xmlns:a16="http://schemas.microsoft.com/office/drawing/2014/main" id="{2B347EE1-1931-3B41-A2D2-467C9EBF5E50}"/>
              </a:ext>
            </a:extLst>
          </p:cNvPr>
          <p:cNvPicPr>
            <a:picLocks noChangeAspect="1"/>
          </p:cNvPicPr>
          <p:nvPr/>
        </p:nvPicPr>
        <p:blipFill rotWithShape="1">
          <a:blip r:embed="rId8"/>
          <a:srcRect b="72461"/>
          <a:stretch/>
        </p:blipFill>
        <p:spPr>
          <a:xfrm>
            <a:off x="5975496" y="4978990"/>
            <a:ext cx="3092486" cy="1022690"/>
          </a:xfrm>
          <a:prstGeom prst="rect">
            <a:avLst/>
          </a:prstGeom>
        </p:spPr>
      </p:pic>
      <p:pic>
        <p:nvPicPr>
          <p:cNvPr id="17" name="Picture 16">
            <a:extLst>
              <a:ext uri="{FF2B5EF4-FFF2-40B4-BE49-F238E27FC236}">
                <a16:creationId xmlns:a16="http://schemas.microsoft.com/office/drawing/2014/main" id="{9D996F76-C663-F548-99AD-87436E125D50}"/>
              </a:ext>
            </a:extLst>
          </p:cNvPr>
          <p:cNvPicPr>
            <a:picLocks noChangeAspect="1"/>
          </p:cNvPicPr>
          <p:nvPr/>
        </p:nvPicPr>
        <p:blipFill rotWithShape="1">
          <a:blip r:embed="rId8"/>
          <a:srcRect t="77741" b="11684"/>
          <a:stretch/>
        </p:blipFill>
        <p:spPr>
          <a:xfrm>
            <a:off x="5989474" y="5914622"/>
            <a:ext cx="3078507" cy="390946"/>
          </a:xfrm>
          <a:prstGeom prst="rect">
            <a:avLst/>
          </a:prstGeom>
        </p:spPr>
      </p:pic>
      <p:sp>
        <p:nvSpPr>
          <p:cNvPr id="21" name="Slide Number Placeholder 3">
            <a:extLst>
              <a:ext uri="{FF2B5EF4-FFF2-40B4-BE49-F238E27FC236}">
                <a16:creationId xmlns:a16="http://schemas.microsoft.com/office/drawing/2014/main" id="{DA6A5181-D403-6140-9D96-9B24924B9A91}"/>
              </a:ext>
            </a:extLst>
          </p:cNvPr>
          <p:cNvSpPr txBox="1">
            <a:spLocks/>
          </p:cNvSpPr>
          <p:nvPr/>
        </p:nvSpPr>
        <p:spPr>
          <a:xfrm>
            <a:off x="8204978" y="6377748"/>
            <a:ext cx="787837" cy="560051"/>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12</a:t>
            </a:fld>
            <a:endParaRPr lang="en-US" dirty="0"/>
          </a:p>
        </p:txBody>
      </p:sp>
      <p:sp>
        <p:nvSpPr>
          <p:cNvPr id="14" name="TextBox 13">
            <a:extLst>
              <a:ext uri="{FF2B5EF4-FFF2-40B4-BE49-F238E27FC236}">
                <a16:creationId xmlns:a16="http://schemas.microsoft.com/office/drawing/2014/main" id="{EC1FB561-222B-C649-BC62-CBB8DCAD6B0C}"/>
              </a:ext>
            </a:extLst>
          </p:cNvPr>
          <p:cNvSpPr txBox="1"/>
          <p:nvPr/>
        </p:nvSpPr>
        <p:spPr>
          <a:xfrm>
            <a:off x="5763535" y="4197152"/>
            <a:ext cx="3516409" cy="369332"/>
          </a:xfrm>
          <a:prstGeom prst="rect">
            <a:avLst/>
          </a:prstGeom>
          <a:noFill/>
        </p:spPr>
        <p:txBody>
          <a:bodyPr wrap="square">
            <a:spAutoFit/>
          </a:bodyPr>
          <a:lstStyle/>
          <a:p>
            <a:pPr algn="ctr"/>
            <a:r>
              <a:rPr lang="en-US" dirty="0">
                <a:latin typeface="Calibri" panose="020F0502020204030204" pitchFamily="34" charset="0"/>
              </a:rPr>
              <a:t>2.87M          1.96M</a:t>
            </a:r>
            <a:endParaRPr lang="en-US" dirty="0"/>
          </a:p>
        </p:txBody>
      </p:sp>
      <p:pic>
        <p:nvPicPr>
          <p:cNvPr id="2052" name="Picture 4">
            <a:extLst>
              <a:ext uri="{FF2B5EF4-FFF2-40B4-BE49-F238E27FC236}">
                <a16:creationId xmlns:a16="http://schemas.microsoft.com/office/drawing/2014/main" id="{C5A63E22-F903-C34C-B13B-783F30FE37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3020" y="3464298"/>
            <a:ext cx="469795" cy="5791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ogle Play - Home | Facebook">
            <a:extLst>
              <a:ext uri="{FF2B5EF4-FFF2-40B4-BE49-F238E27FC236}">
                <a16:creationId xmlns:a16="http://schemas.microsoft.com/office/drawing/2014/main" id="{1C83E41B-8840-3F4A-9839-BF84BFBB50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8274" y="3331780"/>
            <a:ext cx="851647" cy="8516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pp Store - Apple">
            <a:extLst>
              <a:ext uri="{FF2B5EF4-FFF2-40B4-BE49-F238E27FC236}">
                <a16:creationId xmlns:a16="http://schemas.microsoft.com/office/drawing/2014/main" id="{EE75DAE5-67FB-6C48-B512-C45AD3C99B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4895" y="3470472"/>
            <a:ext cx="579103" cy="5791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oogle (@Google) / Twitter">
            <a:extLst>
              <a:ext uri="{FF2B5EF4-FFF2-40B4-BE49-F238E27FC236}">
                <a16:creationId xmlns:a16="http://schemas.microsoft.com/office/drawing/2014/main" id="{F0E32E61-4DBB-B547-8CFB-958FBF3898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144" y="3495434"/>
            <a:ext cx="549774" cy="5497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ABBFAA5-16CF-5147-A724-CE2106F48DC1}"/>
              </a:ext>
            </a:extLst>
          </p:cNvPr>
          <p:cNvCxnSpPr>
            <a:cxnSpLocks/>
          </p:cNvCxnSpPr>
          <p:nvPr/>
        </p:nvCxnSpPr>
        <p:spPr>
          <a:xfrm>
            <a:off x="7014715" y="4454553"/>
            <a:ext cx="770180" cy="1035782"/>
          </a:xfrm>
          <a:prstGeom prst="straightConnector1">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C06E8D-3F93-3648-9211-EBBB958DBE4B}"/>
              </a:ext>
            </a:extLst>
          </p:cNvPr>
          <p:cNvCxnSpPr>
            <a:cxnSpLocks/>
          </p:cNvCxnSpPr>
          <p:nvPr/>
        </p:nvCxnSpPr>
        <p:spPr>
          <a:xfrm flipH="1">
            <a:off x="8101022" y="4493338"/>
            <a:ext cx="219988" cy="1349104"/>
          </a:xfrm>
          <a:prstGeom prst="straightConnector1">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40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RQ3: Potential Threats</a:t>
            </a:r>
          </a:p>
        </p:txBody>
      </p:sp>
      <p:sp>
        <p:nvSpPr>
          <p:cNvPr id="22" name="TextBox 21">
            <a:extLst>
              <a:ext uri="{FF2B5EF4-FFF2-40B4-BE49-F238E27FC236}">
                <a16:creationId xmlns:a16="http://schemas.microsoft.com/office/drawing/2014/main" id="{AD1DFF8A-2D78-6149-8D3C-8AFFBAE76888}"/>
              </a:ext>
            </a:extLst>
          </p:cNvPr>
          <p:cNvSpPr txBox="1"/>
          <p:nvPr/>
        </p:nvSpPr>
        <p:spPr>
          <a:xfrm>
            <a:off x="277148" y="941294"/>
            <a:ext cx="8589704" cy="1015663"/>
          </a:xfrm>
          <a:prstGeom prst="rect">
            <a:avLst/>
          </a:prstGeom>
          <a:noFill/>
        </p:spPr>
        <p:txBody>
          <a:bodyPr wrap="square" rtlCol="0">
            <a:spAutoFit/>
          </a:bodyPr>
          <a:lstStyle/>
          <a:p>
            <a:r>
              <a:rPr lang="en-US" sz="2400" b="1" dirty="0">
                <a:latin typeface="Calibri" panose="020F0502020204030204" pitchFamily="34" charset="0"/>
              </a:rPr>
              <a:t>Threat Models:</a:t>
            </a:r>
          </a:p>
          <a:p>
            <a:pPr marL="285750" indent="-285750">
              <a:buFont typeface="Arial" panose="020B0604020202020204" pitchFamily="34" charset="0"/>
              <a:buChar char="•"/>
            </a:pPr>
            <a:r>
              <a:rPr lang="en-US" b="1" dirty="0">
                <a:solidFill>
                  <a:srgbClr val="0070C0"/>
                </a:solidFill>
                <a:latin typeface="Calibri" panose="020F0502020204030204" pitchFamily="34" charset="0"/>
              </a:rPr>
              <a:t>Insider</a:t>
            </a:r>
            <a:r>
              <a:rPr lang="en-US" b="1" dirty="0">
                <a:latin typeface="Calibri" panose="020F0502020204030204" pitchFamily="34" charset="0"/>
              </a:rPr>
              <a:t>: </a:t>
            </a:r>
            <a:r>
              <a:rPr lang="en-US" dirty="0">
                <a:latin typeface="Calibri" panose="020F0502020204030204" pitchFamily="34" charset="0"/>
              </a:rPr>
              <a:t>maintainers, contributors </a:t>
            </a:r>
            <a:r>
              <a:rPr lang="en-US" dirty="0">
                <a:latin typeface="Calibri" panose="020F0502020204030204" pitchFamily="34" charset="0"/>
                <a:sym typeface="Wingdings" pitchFamily="2" charset="2"/>
              </a:rPr>
              <a:t> weight poisoning, backdoor, data manipulation</a:t>
            </a:r>
            <a:endParaRPr lang="en-US" dirty="0">
              <a:latin typeface="Calibri" panose="020F0502020204030204" pitchFamily="34" charset="0"/>
            </a:endParaRPr>
          </a:p>
          <a:p>
            <a:pPr marL="285750" indent="-285750">
              <a:buFont typeface="Arial" panose="020B0604020202020204" pitchFamily="34" charset="0"/>
              <a:buChar char="•"/>
            </a:pPr>
            <a:r>
              <a:rPr lang="en-US" b="1" dirty="0">
                <a:solidFill>
                  <a:srgbClr val="7030A0"/>
                </a:solidFill>
                <a:latin typeface="Calibri" panose="020F0502020204030204" pitchFamily="34" charset="0"/>
              </a:rPr>
              <a:t>Outsider</a:t>
            </a:r>
            <a:r>
              <a:rPr lang="en-US" b="1" dirty="0">
                <a:latin typeface="Calibri" panose="020F0502020204030204" pitchFamily="34" charset="0"/>
              </a:rPr>
              <a:t>:</a:t>
            </a:r>
            <a:r>
              <a:rPr lang="en-US" dirty="0">
                <a:latin typeface="Calibri" panose="020F0502020204030204" pitchFamily="34" charset="0"/>
              </a:rPr>
              <a:t> users </a:t>
            </a:r>
            <a:r>
              <a:rPr lang="en-US" dirty="0">
                <a:latin typeface="Calibri" panose="020F0502020204030204" pitchFamily="34" charset="0"/>
                <a:sym typeface="Wingdings" pitchFamily="2" charset="2"/>
              </a:rPr>
              <a:t> model and data stealing</a:t>
            </a:r>
            <a:endParaRPr lang="en-US" b="1" dirty="0">
              <a:latin typeface="Calibri" panose="020F0502020204030204" pitchFamily="34" charset="0"/>
            </a:endParaRPr>
          </a:p>
        </p:txBody>
      </p:sp>
      <p:sp>
        <p:nvSpPr>
          <p:cNvPr id="12" name="Slide Number Placeholder 3">
            <a:extLst>
              <a:ext uri="{FF2B5EF4-FFF2-40B4-BE49-F238E27FC236}">
                <a16:creationId xmlns:a16="http://schemas.microsoft.com/office/drawing/2014/main" id="{68F72C67-9B60-E14B-BB74-ACACBBE8CC27}"/>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13</a:t>
            </a:fld>
            <a:endParaRPr lang="en-US" dirty="0"/>
          </a:p>
        </p:txBody>
      </p:sp>
      <p:sp>
        <p:nvSpPr>
          <p:cNvPr id="26" name="TextBox 25">
            <a:extLst>
              <a:ext uri="{FF2B5EF4-FFF2-40B4-BE49-F238E27FC236}">
                <a16:creationId xmlns:a16="http://schemas.microsoft.com/office/drawing/2014/main" id="{9EEC4545-F3CF-1A4A-A87C-F9FF976B2B19}"/>
              </a:ext>
            </a:extLst>
          </p:cNvPr>
          <p:cNvSpPr txBox="1"/>
          <p:nvPr/>
        </p:nvSpPr>
        <p:spPr>
          <a:xfrm>
            <a:off x="3502751" y="5249693"/>
            <a:ext cx="4572000" cy="369332"/>
          </a:xfrm>
          <a:prstGeom prst="rect">
            <a:avLst/>
          </a:prstGeom>
          <a:noFill/>
        </p:spPr>
        <p:txBody>
          <a:bodyPr wrap="square">
            <a:spAutoFit/>
          </a:bodyPr>
          <a:lstStyle/>
          <a:p>
            <a:r>
              <a:rPr lang="en-US" b="1" dirty="0">
                <a:solidFill>
                  <a:srgbClr val="0070C0"/>
                </a:solidFill>
                <a:latin typeface="Calibri" panose="020F0502020204030204" pitchFamily="34" charset="0"/>
              </a:rPr>
              <a:t>Insider attacks</a:t>
            </a:r>
            <a:endParaRPr lang="en-US" dirty="0"/>
          </a:p>
        </p:txBody>
      </p:sp>
      <p:sp>
        <p:nvSpPr>
          <p:cNvPr id="32" name="TextBox 31">
            <a:extLst>
              <a:ext uri="{FF2B5EF4-FFF2-40B4-BE49-F238E27FC236}">
                <a16:creationId xmlns:a16="http://schemas.microsoft.com/office/drawing/2014/main" id="{81F93B52-F428-764C-B0A7-642978B37B45}"/>
              </a:ext>
            </a:extLst>
          </p:cNvPr>
          <p:cNvSpPr txBox="1"/>
          <p:nvPr/>
        </p:nvSpPr>
        <p:spPr>
          <a:xfrm>
            <a:off x="3592884" y="6134298"/>
            <a:ext cx="1217847" cy="646331"/>
          </a:xfrm>
          <a:prstGeom prst="rect">
            <a:avLst/>
          </a:prstGeom>
          <a:noFill/>
        </p:spPr>
        <p:txBody>
          <a:bodyPr wrap="square">
            <a:spAutoFit/>
          </a:bodyPr>
          <a:lstStyle/>
          <a:p>
            <a:r>
              <a:rPr lang="en-US" b="1" dirty="0">
                <a:solidFill>
                  <a:srgbClr val="7030A0"/>
                </a:solidFill>
                <a:latin typeface="Calibri" panose="020F0502020204030204" pitchFamily="34" charset="0"/>
              </a:rPr>
              <a:t>Outsider</a:t>
            </a:r>
          </a:p>
          <a:p>
            <a:r>
              <a:rPr lang="en-US" b="1" dirty="0">
                <a:solidFill>
                  <a:srgbClr val="7030A0"/>
                </a:solidFill>
                <a:latin typeface="Calibri" panose="020F0502020204030204" pitchFamily="34" charset="0"/>
              </a:rPr>
              <a:t>attacks</a:t>
            </a:r>
            <a:endParaRPr lang="en-US" dirty="0">
              <a:solidFill>
                <a:srgbClr val="7030A0"/>
              </a:solidFill>
            </a:endParaRPr>
          </a:p>
        </p:txBody>
      </p:sp>
      <p:pic>
        <p:nvPicPr>
          <p:cNvPr id="31" name="Picture 30">
            <a:extLst>
              <a:ext uri="{FF2B5EF4-FFF2-40B4-BE49-F238E27FC236}">
                <a16:creationId xmlns:a16="http://schemas.microsoft.com/office/drawing/2014/main" id="{E7DB04A3-174A-CF41-B7BE-4EC5E58CB89B}"/>
              </a:ext>
            </a:extLst>
          </p:cNvPr>
          <p:cNvPicPr>
            <a:picLocks noChangeAspect="1"/>
          </p:cNvPicPr>
          <p:nvPr/>
        </p:nvPicPr>
        <p:blipFill rotWithShape="1">
          <a:blip r:embed="rId4"/>
          <a:srcRect l="2233" t="27889"/>
          <a:stretch/>
        </p:blipFill>
        <p:spPr>
          <a:xfrm>
            <a:off x="5043392" y="4702985"/>
            <a:ext cx="3503789" cy="1640656"/>
          </a:xfrm>
          <a:prstGeom prst="rect">
            <a:avLst/>
          </a:prstGeom>
        </p:spPr>
      </p:pic>
      <p:pic>
        <p:nvPicPr>
          <p:cNvPr id="30" name="Picture 29">
            <a:extLst>
              <a:ext uri="{FF2B5EF4-FFF2-40B4-BE49-F238E27FC236}">
                <a16:creationId xmlns:a16="http://schemas.microsoft.com/office/drawing/2014/main" id="{2C573804-3D7B-F149-A15F-B569E13C2DD1}"/>
              </a:ext>
            </a:extLst>
          </p:cNvPr>
          <p:cNvPicPr>
            <a:picLocks noChangeAspect="1"/>
          </p:cNvPicPr>
          <p:nvPr/>
        </p:nvPicPr>
        <p:blipFill>
          <a:blip r:embed="rId5"/>
          <a:stretch>
            <a:fillRect/>
          </a:stretch>
        </p:blipFill>
        <p:spPr>
          <a:xfrm>
            <a:off x="271681" y="1940104"/>
            <a:ext cx="5294550" cy="3040055"/>
          </a:xfrm>
          <a:prstGeom prst="rect">
            <a:avLst/>
          </a:prstGeom>
        </p:spPr>
      </p:pic>
      <p:pic>
        <p:nvPicPr>
          <p:cNvPr id="33" name="Picture 2" descr="Hugging Face · GitHub">
            <a:extLst>
              <a:ext uri="{FF2B5EF4-FFF2-40B4-BE49-F238E27FC236}">
                <a16:creationId xmlns:a16="http://schemas.microsoft.com/office/drawing/2014/main" id="{70E5016A-A7E8-584D-BA3C-B80E72B46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675" y="2542223"/>
            <a:ext cx="530808" cy="5308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TensorFlow Hub">
            <a:extLst>
              <a:ext uri="{FF2B5EF4-FFF2-40B4-BE49-F238E27FC236}">
                <a16:creationId xmlns:a16="http://schemas.microsoft.com/office/drawing/2014/main" id="{C0AB9D48-C6A2-DD48-9080-AC975C1AAE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0988"/>
          <a:stretch/>
        </p:blipFill>
        <p:spPr bwMode="auto">
          <a:xfrm>
            <a:off x="5289196" y="3084694"/>
            <a:ext cx="3011765" cy="9997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PyTorch Hub | PyTorch">
            <a:extLst>
              <a:ext uri="{FF2B5EF4-FFF2-40B4-BE49-F238E27FC236}">
                <a16:creationId xmlns:a16="http://schemas.microsoft.com/office/drawing/2014/main" id="{A802BD94-53F9-F047-A63A-6ACEF96F88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6865" y="2449223"/>
            <a:ext cx="703052" cy="7030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ONNX | About">
            <a:extLst>
              <a:ext uri="{FF2B5EF4-FFF2-40B4-BE49-F238E27FC236}">
                <a16:creationId xmlns:a16="http://schemas.microsoft.com/office/drawing/2014/main" id="{645F3CA4-2FA3-0047-ADA1-494DE52F73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0451" y="3359740"/>
            <a:ext cx="604915" cy="60491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BF793469-4394-BB4B-9707-4AB74972BF12}"/>
              </a:ext>
            </a:extLst>
          </p:cNvPr>
          <p:cNvSpPr/>
          <p:nvPr/>
        </p:nvSpPr>
        <p:spPr bwMode="auto">
          <a:xfrm>
            <a:off x="6496094" y="2414919"/>
            <a:ext cx="1478127" cy="19541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8" name="TextBox 37">
            <a:extLst>
              <a:ext uri="{FF2B5EF4-FFF2-40B4-BE49-F238E27FC236}">
                <a16:creationId xmlns:a16="http://schemas.microsoft.com/office/drawing/2014/main" id="{CC63A034-B962-2D46-8DDE-28502E86A447}"/>
              </a:ext>
            </a:extLst>
          </p:cNvPr>
          <p:cNvSpPr txBox="1"/>
          <p:nvPr/>
        </p:nvSpPr>
        <p:spPr>
          <a:xfrm>
            <a:off x="6724120" y="3539046"/>
            <a:ext cx="1105075" cy="923330"/>
          </a:xfrm>
          <a:prstGeom prst="rect">
            <a:avLst/>
          </a:prstGeom>
          <a:noFill/>
        </p:spPr>
        <p:txBody>
          <a:bodyPr wrap="square" rtlCol="0">
            <a:spAutoFit/>
          </a:bodyPr>
          <a:lstStyle/>
          <a:p>
            <a:r>
              <a:rPr lang="en-US" sz="5400" b="1" dirty="0">
                <a:latin typeface="Calibri" panose="020F0502020204030204" pitchFamily="34" charset="0"/>
              </a:rPr>
              <a:t>. . .</a:t>
            </a:r>
          </a:p>
        </p:txBody>
      </p:sp>
      <p:pic>
        <p:nvPicPr>
          <p:cNvPr id="39" name="Picture 38">
            <a:extLst>
              <a:ext uri="{FF2B5EF4-FFF2-40B4-BE49-F238E27FC236}">
                <a16:creationId xmlns:a16="http://schemas.microsoft.com/office/drawing/2014/main" id="{26123E10-BD6C-4141-9756-2D92B3F21D41}"/>
              </a:ext>
            </a:extLst>
          </p:cNvPr>
          <p:cNvPicPr>
            <a:picLocks noChangeAspect="1"/>
          </p:cNvPicPr>
          <p:nvPr/>
        </p:nvPicPr>
        <p:blipFill>
          <a:blip r:embed="rId10"/>
          <a:stretch>
            <a:fillRect/>
          </a:stretch>
        </p:blipFill>
        <p:spPr>
          <a:xfrm>
            <a:off x="5270939" y="6318964"/>
            <a:ext cx="2129263" cy="212005"/>
          </a:xfrm>
          <a:prstGeom prst="rect">
            <a:avLst/>
          </a:prstGeom>
        </p:spPr>
      </p:pic>
      <p:cxnSp>
        <p:nvCxnSpPr>
          <p:cNvPr id="40" name="Straight Arrow Connector 39">
            <a:extLst>
              <a:ext uri="{FF2B5EF4-FFF2-40B4-BE49-F238E27FC236}">
                <a16:creationId xmlns:a16="http://schemas.microsoft.com/office/drawing/2014/main" id="{ACDADBBE-F6C1-DA4D-BE79-CC0E3E0FCB0F}"/>
              </a:ext>
            </a:extLst>
          </p:cNvPr>
          <p:cNvCxnSpPr>
            <a:cxnSpLocks/>
          </p:cNvCxnSpPr>
          <p:nvPr/>
        </p:nvCxnSpPr>
        <p:spPr bwMode="auto">
          <a:xfrm>
            <a:off x="5527257" y="3544684"/>
            <a:ext cx="862785" cy="0"/>
          </a:xfrm>
          <a:prstGeom prst="straightConnector1">
            <a:avLst/>
          </a:prstGeom>
          <a:ln w="63500">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B661C2C8-43AD-7846-80B6-10976BD43B1B}"/>
              </a:ext>
            </a:extLst>
          </p:cNvPr>
          <p:cNvCxnSpPr>
            <a:cxnSpLocks/>
          </p:cNvCxnSpPr>
          <p:nvPr/>
        </p:nvCxnSpPr>
        <p:spPr bwMode="auto">
          <a:xfrm flipH="1">
            <a:off x="5672283" y="4325037"/>
            <a:ext cx="857392" cy="831349"/>
          </a:xfrm>
          <a:prstGeom prst="straightConnector1">
            <a:avLst/>
          </a:prstGeom>
          <a:ln w="63500">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A1AD6A85-55C0-9E49-90F1-3D2D02DEC75E}"/>
              </a:ext>
            </a:extLst>
          </p:cNvPr>
          <p:cNvCxnSpPr>
            <a:cxnSpLocks/>
          </p:cNvCxnSpPr>
          <p:nvPr/>
        </p:nvCxnSpPr>
        <p:spPr>
          <a:xfrm flipV="1">
            <a:off x="380570" y="2562830"/>
            <a:ext cx="637200" cy="197621"/>
          </a:xfrm>
          <a:prstGeom prst="straightConnector1">
            <a:avLst/>
          </a:prstGeom>
          <a:ln w="6350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1E6AE3C5-86A9-7B45-B855-933ED62F3C20}"/>
              </a:ext>
            </a:extLst>
          </p:cNvPr>
          <p:cNvSpPr txBox="1"/>
          <p:nvPr/>
        </p:nvSpPr>
        <p:spPr>
          <a:xfrm>
            <a:off x="-55059" y="2745527"/>
            <a:ext cx="4572000" cy="369332"/>
          </a:xfrm>
          <a:prstGeom prst="rect">
            <a:avLst/>
          </a:prstGeom>
          <a:noFill/>
        </p:spPr>
        <p:txBody>
          <a:bodyPr wrap="square">
            <a:spAutoFit/>
          </a:bodyPr>
          <a:lstStyle/>
          <a:p>
            <a:r>
              <a:rPr lang="en-US" b="1" dirty="0">
                <a:solidFill>
                  <a:srgbClr val="0070C0"/>
                </a:solidFill>
                <a:latin typeface="Calibri" panose="020F0502020204030204" pitchFamily="34" charset="0"/>
              </a:rPr>
              <a:t>Insider</a:t>
            </a:r>
            <a:endParaRPr lang="en-US" dirty="0"/>
          </a:p>
        </p:txBody>
      </p:sp>
      <p:cxnSp>
        <p:nvCxnSpPr>
          <p:cNvPr id="14" name="Straight Arrow Connector 13">
            <a:extLst>
              <a:ext uri="{FF2B5EF4-FFF2-40B4-BE49-F238E27FC236}">
                <a16:creationId xmlns:a16="http://schemas.microsoft.com/office/drawing/2014/main" id="{DD87B582-DA57-9847-8238-275AE72A397F}"/>
              </a:ext>
            </a:extLst>
          </p:cNvPr>
          <p:cNvCxnSpPr>
            <a:cxnSpLocks/>
          </p:cNvCxnSpPr>
          <p:nvPr/>
        </p:nvCxnSpPr>
        <p:spPr>
          <a:xfrm flipV="1">
            <a:off x="4195505" y="4806137"/>
            <a:ext cx="615226" cy="483301"/>
          </a:xfrm>
          <a:prstGeom prst="straightConnector1">
            <a:avLst/>
          </a:prstGeom>
          <a:ln w="635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66257D82-4860-4D47-8CAE-1ABAF184A8B7}"/>
              </a:ext>
            </a:extLst>
          </p:cNvPr>
          <p:cNvCxnSpPr>
            <a:cxnSpLocks/>
          </p:cNvCxnSpPr>
          <p:nvPr/>
        </p:nvCxnSpPr>
        <p:spPr>
          <a:xfrm flipV="1">
            <a:off x="4299079" y="5495432"/>
            <a:ext cx="1112017" cy="668228"/>
          </a:xfrm>
          <a:prstGeom prst="straightConnector1">
            <a:avLst/>
          </a:prstGeom>
          <a:ln w="635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9258E124-3923-194E-AF68-5A56CDF7A739}"/>
              </a:ext>
            </a:extLst>
          </p:cNvPr>
          <p:cNvSpPr txBox="1"/>
          <p:nvPr/>
        </p:nvSpPr>
        <p:spPr>
          <a:xfrm>
            <a:off x="-59364" y="3715096"/>
            <a:ext cx="4572000" cy="369332"/>
          </a:xfrm>
          <a:prstGeom prst="rect">
            <a:avLst/>
          </a:prstGeom>
          <a:noFill/>
        </p:spPr>
        <p:txBody>
          <a:bodyPr wrap="square">
            <a:spAutoFit/>
          </a:bodyPr>
          <a:lstStyle/>
          <a:p>
            <a:r>
              <a:rPr lang="en-US" b="1" dirty="0">
                <a:solidFill>
                  <a:srgbClr val="0070C0"/>
                </a:solidFill>
                <a:latin typeface="Calibri" panose="020F0502020204030204" pitchFamily="34" charset="0"/>
              </a:rPr>
              <a:t>Insider attacks</a:t>
            </a:r>
            <a:endParaRPr lang="en-US" dirty="0"/>
          </a:p>
        </p:txBody>
      </p:sp>
      <p:cxnSp>
        <p:nvCxnSpPr>
          <p:cNvPr id="44" name="Straight Arrow Connector 43">
            <a:extLst>
              <a:ext uri="{FF2B5EF4-FFF2-40B4-BE49-F238E27FC236}">
                <a16:creationId xmlns:a16="http://schemas.microsoft.com/office/drawing/2014/main" id="{9FBE56EE-DA96-374E-B5D5-D058D46C5694}"/>
              </a:ext>
            </a:extLst>
          </p:cNvPr>
          <p:cNvCxnSpPr>
            <a:cxnSpLocks/>
          </p:cNvCxnSpPr>
          <p:nvPr/>
        </p:nvCxnSpPr>
        <p:spPr>
          <a:xfrm flipV="1">
            <a:off x="633390" y="3565874"/>
            <a:ext cx="681415" cy="188967"/>
          </a:xfrm>
          <a:prstGeom prst="straightConnector1">
            <a:avLst/>
          </a:prstGeom>
          <a:ln w="6350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578C2056-83A3-AE40-B3E1-690F42F663F3}"/>
              </a:ext>
            </a:extLst>
          </p:cNvPr>
          <p:cNvSpPr txBox="1"/>
          <p:nvPr/>
        </p:nvSpPr>
        <p:spPr>
          <a:xfrm>
            <a:off x="1216751" y="5843288"/>
            <a:ext cx="4572000" cy="369332"/>
          </a:xfrm>
          <a:prstGeom prst="rect">
            <a:avLst/>
          </a:prstGeom>
          <a:noFill/>
        </p:spPr>
        <p:txBody>
          <a:bodyPr wrap="square">
            <a:spAutoFit/>
          </a:bodyPr>
          <a:lstStyle/>
          <a:p>
            <a:r>
              <a:rPr lang="en-US" b="1" dirty="0">
                <a:solidFill>
                  <a:srgbClr val="7030A0"/>
                </a:solidFill>
                <a:latin typeface="Calibri" panose="020F0502020204030204" pitchFamily="34" charset="0"/>
              </a:rPr>
              <a:t>Outsider attacks</a:t>
            </a:r>
            <a:endParaRPr lang="en-US" dirty="0">
              <a:solidFill>
                <a:srgbClr val="7030A0"/>
              </a:solidFill>
            </a:endParaRPr>
          </a:p>
        </p:txBody>
      </p:sp>
      <p:cxnSp>
        <p:nvCxnSpPr>
          <p:cNvPr id="46" name="Straight Arrow Connector 45">
            <a:extLst>
              <a:ext uri="{FF2B5EF4-FFF2-40B4-BE49-F238E27FC236}">
                <a16:creationId xmlns:a16="http://schemas.microsoft.com/office/drawing/2014/main" id="{1BEC7580-2616-4B45-BB7C-8118A4A3249E}"/>
              </a:ext>
            </a:extLst>
          </p:cNvPr>
          <p:cNvCxnSpPr>
            <a:cxnSpLocks/>
          </p:cNvCxnSpPr>
          <p:nvPr/>
        </p:nvCxnSpPr>
        <p:spPr>
          <a:xfrm flipH="1" flipV="1">
            <a:off x="1724504" y="4864597"/>
            <a:ext cx="198442" cy="1008053"/>
          </a:xfrm>
          <a:prstGeom prst="straightConnector1">
            <a:avLst/>
          </a:prstGeom>
          <a:ln w="635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47" name="TextBox 46">
            <a:extLst>
              <a:ext uri="{FF2B5EF4-FFF2-40B4-BE49-F238E27FC236}">
                <a16:creationId xmlns:a16="http://schemas.microsoft.com/office/drawing/2014/main" id="{069460D5-5510-8A4D-967D-A10F92FB1B2A}"/>
              </a:ext>
            </a:extLst>
          </p:cNvPr>
          <p:cNvSpPr txBox="1"/>
          <p:nvPr/>
        </p:nvSpPr>
        <p:spPr>
          <a:xfrm>
            <a:off x="7400202" y="6318964"/>
            <a:ext cx="1217847" cy="369332"/>
          </a:xfrm>
          <a:prstGeom prst="rect">
            <a:avLst/>
          </a:prstGeom>
          <a:noFill/>
        </p:spPr>
        <p:txBody>
          <a:bodyPr wrap="square">
            <a:spAutoFit/>
          </a:bodyPr>
          <a:lstStyle/>
          <a:p>
            <a:r>
              <a:rPr lang="en-US" b="1" dirty="0">
                <a:solidFill>
                  <a:srgbClr val="7030A0"/>
                </a:solidFill>
                <a:latin typeface="Calibri" panose="020F0502020204030204" pitchFamily="34" charset="0"/>
              </a:rPr>
              <a:t>Outsider</a:t>
            </a:r>
          </a:p>
        </p:txBody>
      </p:sp>
      <p:cxnSp>
        <p:nvCxnSpPr>
          <p:cNvPr id="48" name="Straight Arrow Connector 47">
            <a:extLst>
              <a:ext uri="{FF2B5EF4-FFF2-40B4-BE49-F238E27FC236}">
                <a16:creationId xmlns:a16="http://schemas.microsoft.com/office/drawing/2014/main" id="{B5270109-206E-0C47-991D-5CBF59860B0E}"/>
              </a:ext>
            </a:extLst>
          </p:cNvPr>
          <p:cNvCxnSpPr>
            <a:cxnSpLocks/>
          </p:cNvCxnSpPr>
          <p:nvPr/>
        </p:nvCxnSpPr>
        <p:spPr>
          <a:xfrm flipV="1">
            <a:off x="7853112" y="5829546"/>
            <a:ext cx="350479" cy="552702"/>
          </a:xfrm>
          <a:prstGeom prst="straightConnector1">
            <a:avLst/>
          </a:prstGeom>
          <a:ln w="63500">
            <a:solidFill>
              <a:srgbClr val="7030A0"/>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27861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28" grpId="1"/>
      <p:bldP spid="43" grpId="0"/>
      <p:bldP spid="45"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Chart, bar chart&#10;&#10;Description automatically generated">
            <a:extLst>
              <a:ext uri="{FF2B5EF4-FFF2-40B4-BE49-F238E27FC236}">
                <a16:creationId xmlns:a16="http://schemas.microsoft.com/office/drawing/2014/main" id="{2259107C-E2BA-1943-A7C9-A2C3D8E4CD46}"/>
              </a:ext>
            </a:extLst>
          </p:cNvPr>
          <p:cNvPicPr>
            <a:picLocks noGrp="1" noChangeAspect="1"/>
          </p:cNvPicPr>
          <p:nvPr>
            <p:ph idx="1"/>
          </p:nvPr>
        </p:nvPicPr>
        <p:blipFill>
          <a:blip r:embed="rId4"/>
          <a:stretch>
            <a:fillRect/>
          </a:stretch>
        </p:blipFill>
        <p:spPr>
          <a:xfrm>
            <a:off x="107454" y="4515360"/>
            <a:ext cx="6320470" cy="2224212"/>
          </a:xfrm>
        </p:spPr>
      </p:pic>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RQ3: Potential Threats</a:t>
            </a:r>
          </a:p>
        </p:txBody>
      </p:sp>
      <p:sp>
        <p:nvSpPr>
          <p:cNvPr id="11" name="TextBox 10">
            <a:extLst>
              <a:ext uri="{FF2B5EF4-FFF2-40B4-BE49-F238E27FC236}">
                <a16:creationId xmlns:a16="http://schemas.microsoft.com/office/drawing/2014/main" id="{487742AB-2513-A84F-A6C6-EF9BC0FA4F55}"/>
              </a:ext>
            </a:extLst>
          </p:cNvPr>
          <p:cNvSpPr txBox="1"/>
          <p:nvPr/>
        </p:nvSpPr>
        <p:spPr>
          <a:xfrm>
            <a:off x="107454" y="901772"/>
            <a:ext cx="4941518" cy="3662541"/>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rPr>
              <a:t>Maintainers’ reach graph</a:t>
            </a:r>
          </a:p>
          <a:p>
            <a:pPr marL="800100" lvl="1" indent="-342900">
              <a:buFont typeface="Arial" panose="020B0604020202020204" pitchFamily="34" charset="0"/>
              <a:buChar char="•"/>
            </a:pPr>
            <a:r>
              <a:rPr lang="en-US" sz="2400" dirty="0">
                <a:latin typeface="Calibri" panose="020F0502020204030204" pitchFamily="34" charset="0"/>
              </a:rPr>
              <a:t>1 maintainer </a:t>
            </a:r>
            <a:r>
              <a:rPr lang="en-US" sz="2400" dirty="0">
                <a:latin typeface="Calibri" panose="020F0502020204030204" pitchFamily="34" charset="0"/>
                <a:sym typeface="Wingdings" pitchFamily="2" charset="2"/>
              </a:rPr>
              <a:t> 1000+ PTMs</a:t>
            </a:r>
            <a:endParaRPr lang="en-US" sz="2400" dirty="0">
              <a:latin typeface="Calibri" panose="020F0502020204030204" pitchFamily="34" charset="0"/>
            </a:endParaRPr>
          </a:p>
          <a:p>
            <a:pPr lvl="1"/>
            <a:r>
              <a:rPr lang="en-US" sz="2400" dirty="0">
                <a:solidFill>
                  <a:srgbClr val="2200F0"/>
                </a:solidFill>
                <a:latin typeface="Calibri" panose="020F0502020204030204" pitchFamily="34" charset="0"/>
                <a:sym typeface="Wingdings" pitchFamily="2" charset="2"/>
              </a:rPr>
              <a:t> </a:t>
            </a:r>
            <a:r>
              <a:rPr lang="en-US" sz="2400" dirty="0">
                <a:solidFill>
                  <a:srgbClr val="2200F0"/>
                </a:solidFill>
                <a:latin typeface="Calibri" panose="020F0502020204030204" pitchFamily="34" charset="0"/>
              </a:rPr>
              <a:t>Model hub is vulnerable</a:t>
            </a:r>
          </a:p>
          <a:p>
            <a:pPr marL="342900" indent="-342900">
              <a:buFont typeface="Arial" panose="020B0604020202020204" pitchFamily="34" charset="0"/>
              <a:buChar char="•"/>
            </a:pPr>
            <a:r>
              <a:rPr lang="en-US" sz="2800" dirty="0">
                <a:latin typeface="Calibri" panose="020F0502020204030204" pitchFamily="34" charset="0"/>
              </a:rPr>
              <a:t>Model discrepancies</a:t>
            </a:r>
          </a:p>
          <a:p>
            <a:pPr marL="800100" lvl="1" indent="-342900">
              <a:buFont typeface="Arial" panose="020B0604020202020204" pitchFamily="34" charset="0"/>
              <a:buChar char="•"/>
            </a:pPr>
            <a:r>
              <a:rPr lang="en-US" sz="2400" dirty="0">
                <a:latin typeface="Calibri" panose="020F0502020204030204" pitchFamily="34" charset="0"/>
              </a:rPr>
              <a:t>Inaccurate documentation exist</a:t>
            </a:r>
          </a:p>
          <a:p>
            <a:pPr lvl="1"/>
            <a:r>
              <a:rPr lang="en-US" sz="2400" dirty="0">
                <a:solidFill>
                  <a:srgbClr val="2200F0"/>
                </a:solidFill>
                <a:latin typeface="Calibri" panose="020F0502020204030204" pitchFamily="34" charset="0"/>
                <a:sym typeface="Wingdings" pitchFamily="2" charset="2"/>
              </a:rPr>
              <a:t> </a:t>
            </a:r>
            <a:r>
              <a:rPr lang="en-US" sz="2400" dirty="0">
                <a:solidFill>
                  <a:srgbClr val="2200F0"/>
                </a:solidFill>
                <a:latin typeface="Calibri" panose="020F0502020204030204" pitchFamily="34" charset="0"/>
              </a:rPr>
              <a:t>Users’ awareness and the detectability of PTM attacks</a:t>
            </a:r>
          </a:p>
          <a:p>
            <a:pPr lvl="1"/>
            <a:endParaRPr lang="en-US" sz="2800" dirty="0">
              <a:latin typeface="Calibri" panose="020F0502020204030204" pitchFamily="34" charset="0"/>
            </a:endParaRPr>
          </a:p>
          <a:p>
            <a:pPr marL="342900" indent="-342900">
              <a:buFont typeface="Arial" panose="020B0604020202020204" pitchFamily="34" charset="0"/>
              <a:buChar char="•"/>
            </a:pPr>
            <a:endParaRPr lang="en-US" sz="2800" dirty="0">
              <a:latin typeface="Calibri" panose="020F0502020204030204" pitchFamily="34" charset="0"/>
            </a:endParaRPr>
          </a:p>
        </p:txBody>
      </p:sp>
      <p:pic>
        <p:nvPicPr>
          <p:cNvPr id="7" name="Picture 6">
            <a:extLst>
              <a:ext uri="{FF2B5EF4-FFF2-40B4-BE49-F238E27FC236}">
                <a16:creationId xmlns:a16="http://schemas.microsoft.com/office/drawing/2014/main" id="{809525CC-4578-4F4F-814C-A9B04AF0CE4F}"/>
              </a:ext>
            </a:extLst>
          </p:cNvPr>
          <p:cNvPicPr>
            <a:picLocks noChangeAspect="1"/>
          </p:cNvPicPr>
          <p:nvPr/>
        </p:nvPicPr>
        <p:blipFill>
          <a:blip r:embed="rId5"/>
          <a:stretch>
            <a:fillRect/>
          </a:stretch>
        </p:blipFill>
        <p:spPr>
          <a:xfrm>
            <a:off x="4965923" y="2368016"/>
            <a:ext cx="4285653" cy="3196322"/>
          </a:xfrm>
          <a:prstGeom prst="rect">
            <a:avLst/>
          </a:prstGeom>
        </p:spPr>
      </p:pic>
      <p:sp>
        <p:nvSpPr>
          <p:cNvPr id="12" name="Slide Number Placeholder 3">
            <a:extLst>
              <a:ext uri="{FF2B5EF4-FFF2-40B4-BE49-F238E27FC236}">
                <a16:creationId xmlns:a16="http://schemas.microsoft.com/office/drawing/2014/main" id="{68F72C67-9B60-E14B-BB74-ACACBBE8CC27}"/>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14</a:t>
            </a:fld>
            <a:endParaRPr lang="en-US" dirty="0"/>
          </a:p>
        </p:txBody>
      </p:sp>
      <p:sp>
        <p:nvSpPr>
          <p:cNvPr id="15" name="Oval 14">
            <a:extLst>
              <a:ext uri="{FF2B5EF4-FFF2-40B4-BE49-F238E27FC236}">
                <a16:creationId xmlns:a16="http://schemas.microsoft.com/office/drawing/2014/main" id="{9AF01D7A-B8D3-4148-B628-653F59C977CB}"/>
              </a:ext>
            </a:extLst>
          </p:cNvPr>
          <p:cNvSpPr/>
          <p:nvPr/>
        </p:nvSpPr>
        <p:spPr>
          <a:xfrm rot="5400000">
            <a:off x="4177422" y="3629313"/>
            <a:ext cx="3014598" cy="492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33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Discussion and Implications</a:t>
            </a:r>
          </a:p>
        </p:txBody>
      </p:sp>
      <p:sp>
        <p:nvSpPr>
          <p:cNvPr id="12" name="Slide Number Placeholder 3">
            <a:extLst>
              <a:ext uri="{FF2B5EF4-FFF2-40B4-BE49-F238E27FC236}">
                <a16:creationId xmlns:a16="http://schemas.microsoft.com/office/drawing/2014/main" id="{68F72C67-9B60-E14B-BB74-ACACBBE8CC27}"/>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15</a:t>
            </a:fld>
            <a:endParaRPr lang="en-US" dirty="0"/>
          </a:p>
        </p:txBody>
      </p:sp>
      <p:sp>
        <p:nvSpPr>
          <p:cNvPr id="16" name="TextBox 15">
            <a:extLst>
              <a:ext uri="{FF2B5EF4-FFF2-40B4-BE49-F238E27FC236}">
                <a16:creationId xmlns:a16="http://schemas.microsoft.com/office/drawing/2014/main" id="{EF4556BB-EAFF-7F47-9F5D-A5B0CAD58844}"/>
              </a:ext>
            </a:extLst>
          </p:cNvPr>
          <p:cNvSpPr txBox="1"/>
          <p:nvPr/>
        </p:nvSpPr>
        <p:spPr>
          <a:xfrm>
            <a:off x="-162838" y="756603"/>
            <a:ext cx="8636690" cy="4557017"/>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sz="2800" b="1" dirty="0"/>
              <a:t>Differences from traditional software supply chain</a:t>
            </a:r>
          </a:p>
          <a:p>
            <a:pPr marL="1200150" lvl="2" indent="-285750">
              <a:lnSpc>
                <a:spcPct val="150000"/>
              </a:lnSpc>
              <a:buFont typeface="Arial" panose="020B0604020202020204" pitchFamily="34" charset="0"/>
              <a:buChar char="•"/>
            </a:pPr>
            <a:r>
              <a:rPr lang="en-US" sz="2400" dirty="0"/>
              <a:t>Versioning</a:t>
            </a:r>
          </a:p>
          <a:p>
            <a:pPr lvl="2">
              <a:lnSpc>
                <a:spcPct val="150000"/>
              </a:lnSpc>
            </a:pPr>
            <a:r>
              <a:rPr lang="en-US" sz="2400" b="1" dirty="0">
                <a:sym typeface="Wingdings" pitchFamily="2" charset="2"/>
              </a:rPr>
              <a:t>     </a:t>
            </a:r>
            <a:r>
              <a:rPr lang="en-US" sz="2400" b="1" dirty="0"/>
              <a:t> Empirical study</a:t>
            </a:r>
          </a:p>
          <a:p>
            <a:pPr marL="1714500" lvl="3" indent="-342900">
              <a:lnSpc>
                <a:spcPct val="150000"/>
              </a:lnSpc>
              <a:buFont typeface="Courier New" panose="02070309020205020404" pitchFamily="49" charset="0"/>
              <a:buChar char="o"/>
            </a:pPr>
            <a:r>
              <a:rPr lang="en-US" sz="2400" dirty="0"/>
              <a:t>Traditional software supply chain </a:t>
            </a:r>
            <a:r>
              <a:rPr lang="en-US" sz="2400" dirty="0">
                <a:sym typeface="Wingdings" pitchFamily="2" charset="2"/>
              </a:rPr>
              <a:t> PTM supply chain</a:t>
            </a:r>
            <a:endParaRPr lang="en-US" sz="2400" dirty="0"/>
          </a:p>
          <a:p>
            <a:pPr marL="1200150" lvl="2" indent="-285750">
              <a:lnSpc>
                <a:spcPct val="150000"/>
              </a:lnSpc>
              <a:buFont typeface="Arial" panose="020B0604020202020204" pitchFamily="34" charset="0"/>
              <a:buChar char="•"/>
            </a:pPr>
            <a:r>
              <a:rPr lang="en-US" sz="2400" dirty="0"/>
              <a:t>Security risks</a:t>
            </a:r>
            <a:endParaRPr lang="en-US" sz="2400" b="1" dirty="0"/>
          </a:p>
          <a:p>
            <a:pPr lvl="2">
              <a:lnSpc>
                <a:spcPct val="150000"/>
              </a:lnSpc>
            </a:pPr>
            <a:r>
              <a:rPr lang="en-US" sz="2400" b="1" dirty="0">
                <a:sym typeface="Wingdings" pitchFamily="2" charset="2"/>
              </a:rPr>
              <a:t>      </a:t>
            </a:r>
            <a:r>
              <a:rPr lang="en-US" sz="2400" b="1" dirty="0"/>
              <a:t> Automated tool</a:t>
            </a:r>
          </a:p>
          <a:p>
            <a:pPr marL="1714500" lvl="3" indent="-342900">
              <a:lnSpc>
                <a:spcPct val="150000"/>
              </a:lnSpc>
              <a:buFont typeface="Courier New" panose="02070309020205020404" pitchFamily="49" charset="0"/>
              <a:buChar char="o"/>
            </a:pPr>
            <a:r>
              <a:rPr lang="en-US" sz="2400" dirty="0"/>
              <a:t>Model audit </a:t>
            </a:r>
            <a:r>
              <a:rPr lang="en-US" sz="2400" dirty="0">
                <a:sym typeface="Wingdings" pitchFamily="2" charset="2"/>
              </a:rPr>
              <a:t> PTM behavior</a:t>
            </a:r>
            <a:endParaRPr lang="en-US" sz="2400" dirty="0"/>
          </a:p>
          <a:p>
            <a:pPr marL="1714500" lvl="3" indent="-342900">
              <a:lnSpc>
                <a:spcPct val="150000"/>
              </a:lnSpc>
              <a:buFont typeface="Courier New" panose="02070309020205020404" pitchFamily="49" charset="0"/>
              <a:buChar char="o"/>
            </a:pPr>
            <a:r>
              <a:rPr lang="en-US" sz="2400" dirty="0"/>
              <a:t>Model scanning </a:t>
            </a:r>
            <a:r>
              <a:rPr lang="en-US" sz="2400" dirty="0">
                <a:sym typeface="Wingdings" pitchFamily="2" charset="2"/>
              </a:rPr>
              <a:t> PTM attacks</a:t>
            </a:r>
            <a:endParaRPr lang="en-US" sz="2400" dirty="0"/>
          </a:p>
        </p:txBody>
      </p:sp>
    </p:spTree>
    <p:custDataLst>
      <p:tags r:id="rId1"/>
    </p:custDataLst>
    <p:extLst>
      <p:ext uri="{BB962C8B-B14F-4D97-AF65-F5344CB8AC3E}">
        <p14:creationId xmlns:p14="http://schemas.microsoft.com/office/powerpoint/2010/main" val="35405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out · GitHub">
            <a:extLst>
              <a:ext uri="{FF2B5EF4-FFF2-40B4-BE49-F238E27FC236}">
                <a16:creationId xmlns:a16="http://schemas.microsoft.com/office/drawing/2014/main" id="{D23B1765-8770-B240-A001-7BF733E83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96" r="23108"/>
          <a:stretch/>
        </p:blipFill>
        <p:spPr bwMode="auto">
          <a:xfrm>
            <a:off x="3498650" y="5299032"/>
            <a:ext cx="734803" cy="7078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D2860AC7-5E79-4F4F-B3F3-9858261B3605}"/>
              </a:ext>
            </a:extLst>
          </p:cNvPr>
          <p:cNvSpPr txBox="1">
            <a:spLocks/>
          </p:cNvSpPr>
          <p:nvPr/>
        </p:nvSpPr>
        <p:spPr>
          <a:xfrm>
            <a:off x="2222789" y="497912"/>
            <a:ext cx="5064071" cy="909637"/>
          </a:xfrm>
          <a:prstGeom prst="rect">
            <a:avLst/>
          </a:prstGeom>
        </p:spPr>
        <p:txBody>
          <a:bodyPr>
            <a:noAutofit/>
          </a:bodyPr>
          <a:lst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a:lstStyle>
          <a:p>
            <a:r>
              <a:rPr lang="en-US" sz="4400"/>
              <a:t>Conclusions</a:t>
            </a:r>
          </a:p>
        </p:txBody>
      </p:sp>
      <p:sp>
        <p:nvSpPr>
          <p:cNvPr id="8" name="TextBox 7">
            <a:extLst>
              <a:ext uri="{FF2B5EF4-FFF2-40B4-BE49-F238E27FC236}">
                <a16:creationId xmlns:a16="http://schemas.microsoft.com/office/drawing/2014/main" id="{B9391158-1D46-6346-BBA7-9603B434B2B4}"/>
              </a:ext>
            </a:extLst>
          </p:cNvPr>
          <p:cNvSpPr txBox="1"/>
          <p:nvPr/>
        </p:nvSpPr>
        <p:spPr>
          <a:xfrm>
            <a:off x="289803" y="1574358"/>
            <a:ext cx="8564393" cy="3483261"/>
          </a:xfrm>
          <a:prstGeom prst="rect">
            <a:avLst/>
          </a:prstGeom>
          <a:noFill/>
        </p:spPr>
        <p:txBody>
          <a:bodyPr wrap="square" rtlCol="0">
            <a:spAutoFit/>
          </a:bodyPr>
          <a:lstStyle/>
          <a:p>
            <a:pPr lvl="1" algn="ctr">
              <a:lnSpc>
                <a:spcPct val="150000"/>
              </a:lnSpc>
            </a:pPr>
            <a:r>
              <a:rPr lang="en-US" sz="3000" b="1" dirty="0"/>
              <a:t>We want to know more about PTM supply chain!</a:t>
            </a:r>
          </a:p>
          <a:p>
            <a:pPr lvl="1" algn="ctr">
              <a:lnSpc>
                <a:spcPct val="150000"/>
              </a:lnSpc>
            </a:pPr>
            <a:endParaRPr lang="en-US" sz="3000" b="1" dirty="0"/>
          </a:p>
          <a:p>
            <a:pPr lvl="1" algn="ctr">
              <a:lnSpc>
                <a:spcPct val="150000"/>
              </a:lnSpc>
            </a:pPr>
            <a:r>
              <a:rPr lang="en-US" sz="3000" b="1" dirty="0"/>
              <a:t>We need more to ensure its security!</a:t>
            </a:r>
          </a:p>
          <a:p>
            <a:pPr lvl="1" algn="ctr">
              <a:lnSpc>
                <a:spcPct val="150000"/>
              </a:lnSpc>
            </a:pPr>
            <a:endParaRPr lang="en-US" sz="3000" dirty="0"/>
          </a:p>
          <a:p>
            <a:pPr lvl="1" algn="ctr">
              <a:lnSpc>
                <a:spcPct val="150000"/>
              </a:lnSpc>
            </a:pPr>
            <a:endParaRPr lang="en-US" sz="3000" dirty="0"/>
          </a:p>
        </p:txBody>
      </p:sp>
      <p:sp>
        <p:nvSpPr>
          <p:cNvPr id="11" name="TextBox 10">
            <a:extLst>
              <a:ext uri="{FF2B5EF4-FFF2-40B4-BE49-F238E27FC236}">
                <a16:creationId xmlns:a16="http://schemas.microsoft.com/office/drawing/2014/main" id="{A905A38C-3DA9-944A-98FE-55BA74ECA164}"/>
              </a:ext>
            </a:extLst>
          </p:cNvPr>
          <p:cNvSpPr txBox="1"/>
          <p:nvPr/>
        </p:nvSpPr>
        <p:spPr>
          <a:xfrm>
            <a:off x="0" y="4742493"/>
            <a:ext cx="3498650" cy="707886"/>
          </a:xfrm>
          <a:prstGeom prst="rect">
            <a:avLst/>
          </a:prstGeom>
          <a:noFill/>
        </p:spPr>
        <p:txBody>
          <a:bodyPr wrap="none" rtlCol="0">
            <a:spAutoFit/>
          </a:bodyPr>
          <a:lstStyle/>
          <a:p>
            <a:r>
              <a:rPr lang="en-US" sz="2000" b="1" dirty="0"/>
              <a:t>Contact</a:t>
            </a:r>
            <a:r>
              <a:rPr lang="en-US" sz="2000" dirty="0"/>
              <a:t>: </a:t>
            </a:r>
            <a:r>
              <a:rPr lang="en-US" sz="2000" dirty="0">
                <a:hlinkClick r:id="rId4"/>
              </a:rPr>
              <a:t>jiang784@purdue.edu</a:t>
            </a:r>
            <a:endParaRPr lang="en-US" sz="2000" dirty="0"/>
          </a:p>
          <a:p>
            <a:r>
              <a:rPr lang="en-US" sz="2000" b="1" dirty="0"/>
              <a:t>Website</a:t>
            </a:r>
            <a:r>
              <a:rPr lang="en-US" sz="2000" dirty="0"/>
              <a:t>: </a:t>
            </a:r>
            <a:r>
              <a:rPr lang="en-US" sz="2000" dirty="0" err="1"/>
              <a:t>wenxin-jiang.github.io</a:t>
            </a:r>
            <a:endParaRPr lang="en-US" sz="2000" dirty="0"/>
          </a:p>
        </p:txBody>
      </p:sp>
      <p:pic>
        <p:nvPicPr>
          <p:cNvPr id="2" name="Picture 1">
            <a:extLst>
              <a:ext uri="{FF2B5EF4-FFF2-40B4-BE49-F238E27FC236}">
                <a16:creationId xmlns:a16="http://schemas.microsoft.com/office/drawing/2014/main" id="{29FC08BC-7100-B94B-9CCC-5E20BBDF05FE}"/>
              </a:ext>
            </a:extLst>
          </p:cNvPr>
          <p:cNvPicPr>
            <a:picLocks noChangeAspect="1"/>
          </p:cNvPicPr>
          <p:nvPr/>
        </p:nvPicPr>
        <p:blipFill>
          <a:blip r:embed="rId5"/>
          <a:stretch>
            <a:fillRect/>
          </a:stretch>
        </p:blipFill>
        <p:spPr>
          <a:xfrm>
            <a:off x="0" y="6182288"/>
            <a:ext cx="2438400" cy="355600"/>
          </a:xfrm>
          <a:prstGeom prst="rect">
            <a:avLst/>
          </a:prstGeom>
        </p:spPr>
      </p:pic>
      <p:pic>
        <p:nvPicPr>
          <p:cNvPr id="9" name="Picture 8">
            <a:extLst>
              <a:ext uri="{FF2B5EF4-FFF2-40B4-BE49-F238E27FC236}">
                <a16:creationId xmlns:a16="http://schemas.microsoft.com/office/drawing/2014/main" id="{DC612118-0762-9841-8D73-7363AACF26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630" y="5511723"/>
            <a:ext cx="1369695" cy="547877"/>
          </a:xfrm>
          <a:prstGeom prst="rect">
            <a:avLst/>
          </a:prstGeom>
        </p:spPr>
      </p:pic>
      <p:sp>
        <p:nvSpPr>
          <p:cNvPr id="10" name="TextBox 9">
            <a:extLst>
              <a:ext uri="{FF2B5EF4-FFF2-40B4-BE49-F238E27FC236}">
                <a16:creationId xmlns:a16="http://schemas.microsoft.com/office/drawing/2014/main" id="{1AB9A08E-57DB-774D-82B0-CCE25F73D51C}"/>
              </a:ext>
            </a:extLst>
          </p:cNvPr>
          <p:cNvSpPr txBox="1"/>
          <p:nvPr/>
        </p:nvSpPr>
        <p:spPr>
          <a:xfrm>
            <a:off x="2561500" y="6098478"/>
            <a:ext cx="2529484" cy="461665"/>
          </a:xfrm>
          <a:prstGeom prst="rect">
            <a:avLst/>
          </a:prstGeom>
          <a:noFill/>
        </p:spPr>
        <p:txBody>
          <a:bodyPr wrap="square">
            <a:spAutoFit/>
          </a:bodyPr>
          <a:lstStyle/>
          <a:p>
            <a:r>
              <a:rPr lang="en-US" sz="1200" b="0" i="0" u="none" strike="noStrike" dirty="0">
                <a:effectLst/>
                <a:latin typeface="Arial" panose="020B0604020202020204" pitchFamily="34" charset="0"/>
              </a:rPr>
              <a:t>https://</a:t>
            </a:r>
            <a:r>
              <a:rPr lang="en-US" sz="1200" b="0" i="0" u="none" strike="noStrike" dirty="0" err="1">
                <a:effectLst/>
                <a:latin typeface="Arial" panose="020B0604020202020204" pitchFamily="34" charset="0"/>
              </a:rPr>
              <a:t>github.com</a:t>
            </a:r>
            <a:r>
              <a:rPr lang="en-US" sz="1200" b="0" i="0" u="none" strike="noStrike" dirty="0">
                <a:effectLst/>
                <a:latin typeface="Arial" panose="020B0604020202020204" pitchFamily="34" charset="0"/>
              </a:rPr>
              <a:t>/</a:t>
            </a:r>
            <a:r>
              <a:rPr lang="en-US" sz="1200" b="0" i="0" u="none" strike="noStrike" dirty="0" err="1">
                <a:effectLst/>
                <a:latin typeface="Arial" panose="020B0604020202020204" pitchFamily="34" charset="0"/>
              </a:rPr>
              <a:t>PurdueDualityLab</a:t>
            </a:r>
            <a:r>
              <a:rPr lang="en-US" sz="1200" b="0" i="0" u="none" strike="noStrike" dirty="0">
                <a:effectLst/>
                <a:latin typeface="Arial" panose="020B0604020202020204" pitchFamily="34" charset="0"/>
              </a:rPr>
              <a:t>/SCORED22-PTMSupplyChain</a:t>
            </a:r>
            <a:endParaRPr lang="en-US" sz="1200" dirty="0"/>
          </a:p>
        </p:txBody>
      </p:sp>
    </p:spTree>
    <p:extLst>
      <p:ext uri="{BB962C8B-B14F-4D97-AF65-F5344CB8AC3E}">
        <p14:creationId xmlns:p14="http://schemas.microsoft.com/office/powerpoint/2010/main" val="248214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A7A6-33A9-2143-A918-68ED3704278A}"/>
              </a:ext>
            </a:extLst>
          </p:cNvPr>
          <p:cNvSpPr>
            <a:spLocks noGrp="1"/>
          </p:cNvSpPr>
          <p:nvPr>
            <p:ph type="title"/>
          </p:nvPr>
        </p:nvSpPr>
        <p:spPr/>
        <p:txBody>
          <a:bodyPr/>
          <a:lstStyle/>
          <a:p>
            <a:r>
              <a:rPr lang="en-US"/>
              <a:t>Bonus slides</a:t>
            </a:r>
          </a:p>
        </p:txBody>
      </p:sp>
      <p:sp>
        <p:nvSpPr>
          <p:cNvPr id="3" name="Slide Number Placeholder 3">
            <a:extLst>
              <a:ext uri="{FF2B5EF4-FFF2-40B4-BE49-F238E27FC236}">
                <a16:creationId xmlns:a16="http://schemas.microsoft.com/office/drawing/2014/main" id="{8EED6555-46C9-6E49-AACC-86B73E9D4438}"/>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85586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Contents and Artifacts of 8 Model Hubs.</a:t>
            </a:r>
          </a:p>
        </p:txBody>
      </p:sp>
      <p:sp>
        <p:nvSpPr>
          <p:cNvPr id="12" name="Slide Number Placeholder 3">
            <a:extLst>
              <a:ext uri="{FF2B5EF4-FFF2-40B4-BE49-F238E27FC236}">
                <a16:creationId xmlns:a16="http://schemas.microsoft.com/office/drawing/2014/main" id="{68F72C67-9B60-E14B-BB74-ACACBBE8CC27}"/>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18</a:t>
            </a:fld>
            <a:endParaRPr lang="en-US" dirty="0"/>
          </a:p>
        </p:txBody>
      </p:sp>
      <p:pic>
        <p:nvPicPr>
          <p:cNvPr id="5" name="Picture 4">
            <a:extLst>
              <a:ext uri="{FF2B5EF4-FFF2-40B4-BE49-F238E27FC236}">
                <a16:creationId xmlns:a16="http://schemas.microsoft.com/office/drawing/2014/main" id="{16A00343-ECB2-8942-BD67-F1049153D88D}"/>
              </a:ext>
            </a:extLst>
          </p:cNvPr>
          <p:cNvPicPr>
            <a:picLocks noChangeAspect="1"/>
          </p:cNvPicPr>
          <p:nvPr/>
        </p:nvPicPr>
        <p:blipFill>
          <a:blip r:embed="rId4"/>
          <a:stretch>
            <a:fillRect/>
          </a:stretch>
        </p:blipFill>
        <p:spPr>
          <a:xfrm>
            <a:off x="141224" y="851290"/>
            <a:ext cx="8916090" cy="4536256"/>
          </a:xfrm>
          <a:prstGeom prst="rect">
            <a:avLst/>
          </a:prstGeom>
        </p:spPr>
      </p:pic>
    </p:spTree>
    <p:custDataLst>
      <p:tags r:id="rId1"/>
    </p:custDataLst>
    <p:extLst>
      <p:ext uri="{BB962C8B-B14F-4D97-AF65-F5344CB8AC3E}">
        <p14:creationId xmlns:p14="http://schemas.microsoft.com/office/powerpoint/2010/main" val="208558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Number of PTMs in Each Model Hub</a:t>
            </a:r>
          </a:p>
        </p:txBody>
      </p:sp>
      <p:sp>
        <p:nvSpPr>
          <p:cNvPr id="12" name="Slide Number Placeholder 3">
            <a:extLst>
              <a:ext uri="{FF2B5EF4-FFF2-40B4-BE49-F238E27FC236}">
                <a16:creationId xmlns:a16="http://schemas.microsoft.com/office/drawing/2014/main" id="{68F72C67-9B60-E14B-BB74-ACACBBE8CC27}"/>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19</a:t>
            </a:fld>
            <a:endParaRPr lang="en-US" dirty="0"/>
          </a:p>
        </p:txBody>
      </p:sp>
      <p:pic>
        <p:nvPicPr>
          <p:cNvPr id="6" name="Picture 5" descr="Chart, bar chart&#10;&#10;Description automatically generated">
            <a:extLst>
              <a:ext uri="{FF2B5EF4-FFF2-40B4-BE49-F238E27FC236}">
                <a16:creationId xmlns:a16="http://schemas.microsoft.com/office/drawing/2014/main" id="{8C9BF221-6D92-A749-AAE5-320735C75A50}"/>
              </a:ext>
            </a:extLst>
          </p:cNvPr>
          <p:cNvPicPr>
            <a:picLocks noChangeAspect="1"/>
          </p:cNvPicPr>
          <p:nvPr/>
        </p:nvPicPr>
        <p:blipFill>
          <a:blip r:embed="rId4"/>
          <a:stretch>
            <a:fillRect/>
          </a:stretch>
        </p:blipFill>
        <p:spPr>
          <a:xfrm>
            <a:off x="1903502" y="972832"/>
            <a:ext cx="5336995" cy="5870695"/>
          </a:xfrm>
          <a:prstGeom prst="rect">
            <a:avLst/>
          </a:prstGeom>
        </p:spPr>
      </p:pic>
    </p:spTree>
    <p:custDataLst>
      <p:tags r:id="rId1"/>
    </p:custDataLst>
    <p:extLst>
      <p:ext uri="{BB962C8B-B14F-4D97-AF65-F5344CB8AC3E}">
        <p14:creationId xmlns:p14="http://schemas.microsoft.com/office/powerpoint/2010/main" val="310425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2" y="150405"/>
            <a:ext cx="5064071" cy="909637"/>
          </a:xfrm>
        </p:spPr>
        <p:txBody>
          <a:bodyPr>
            <a:noAutofit/>
          </a:bodyPr>
          <a:lstStyle/>
          <a:p>
            <a:r>
              <a:rPr lang="en-US" sz="4400" b="1" dirty="0"/>
              <a:t>Contributions</a:t>
            </a:r>
          </a:p>
        </p:txBody>
      </p:sp>
      <p:sp>
        <p:nvSpPr>
          <p:cNvPr id="5" name="TextBox 4">
            <a:extLst>
              <a:ext uri="{FF2B5EF4-FFF2-40B4-BE49-F238E27FC236}">
                <a16:creationId xmlns:a16="http://schemas.microsoft.com/office/drawing/2014/main" id="{6007588A-740C-1D48-98BF-A2759B1261F8}"/>
              </a:ext>
            </a:extLst>
          </p:cNvPr>
          <p:cNvSpPr txBox="1"/>
          <p:nvPr/>
        </p:nvSpPr>
        <p:spPr>
          <a:xfrm>
            <a:off x="1066507" y="1207831"/>
            <a:ext cx="7010983" cy="5186613"/>
          </a:xfrm>
          <a:prstGeom prst="rect">
            <a:avLst/>
          </a:prstGeom>
          <a:noFill/>
        </p:spPr>
        <p:txBody>
          <a:bodyPr wrap="square" rtlCol="0">
            <a:spAutoFit/>
          </a:bodyPr>
          <a:lstStyle/>
          <a:p>
            <a:pPr marL="514350" indent="-514350">
              <a:lnSpc>
                <a:spcPct val="150000"/>
              </a:lnSpc>
              <a:buAutoNum type="arabicPeriod"/>
            </a:pPr>
            <a:r>
              <a:rPr lang="en-US" sz="3200" dirty="0"/>
              <a:t>Measure the artifacts in 8 model hubs and depict the PTM supply chain</a:t>
            </a:r>
          </a:p>
          <a:p>
            <a:pPr marL="514350" indent="-514350">
              <a:lnSpc>
                <a:spcPct val="150000"/>
              </a:lnSpc>
              <a:buAutoNum type="arabicPeriod"/>
            </a:pPr>
            <a:endParaRPr lang="en-US" sz="3200" dirty="0"/>
          </a:p>
          <a:p>
            <a:pPr marL="514350" indent="-514350">
              <a:lnSpc>
                <a:spcPct val="150000"/>
              </a:lnSpc>
              <a:buAutoNum type="arabicPeriod"/>
            </a:pPr>
            <a:r>
              <a:rPr lang="en-US" sz="3200" dirty="0"/>
              <a:t>Threat models and potential risks</a:t>
            </a:r>
          </a:p>
          <a:p>
            <a:pPr marL="514350" indent="-514350">
              <a:lnSpc>
                <a:spcPct val="150000"/>
              </a:lnSpc>
              <a:buAutoNum type="arabicPeriod"/>
            </a:pPr>
            <a:endParaRPr lang="en-US" sz="3200" dirty="0"/>
          </a:p>
          <a:p>
            <a:pPr marL="514350" indent="-514350">
              <a:lnSpc>
                <a:spcPct val="150000"/>
              </a:lnSpc>
              <a:buAutoNum type="arabicPeriod"/>
            </a:pPr>
            <a:r>
              <a:rPr lang="en-US" sz="3200" dirty="0"/>
              <a:t>Directions to address the security vulnerabilities on model hubs</a:t>
            </a:r>
          </a:p>
        </p:txBody>
      </p:sp>
      <p:sp>
        <p:nvSpPr>
          <p:cNvPr id="12" name="Slide Number Placeholder 3">
            <a:extLst>
              <a:ext uri="{FF2B5EF4-FFF2-40B4-BE49-F238E27FC236}">
                <a16:creationId xmlns:a16="http://schemas.microsoft.com/office/drawing/2014/main" id="{27CAD5CF-EF8A-364F-8620-C80E4AC7D782}"/>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426808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PTM Supply Chain</a:t>
            </a:r>
          </a:p>
        </p:txBody>
      </p:sp>
      <p:sp>
        <p:nvSpPr>
          <p:cNvPr id="12" name="Slide Number Placeholder 3">
            <a:extLst>
              <a:ext uri="{FF2B5EF4-FFF2-40B4-BE49-F238E27FC236}">
                <a16:creationId xmlns:a16="http://schemas.microsoft.com/office/drawing/2014/main" id="{68F72C67-9B60-E14B-BB74-ACACBBE8CC27}"/>
              </a:ext>
            </a:extLst>
          </p:cNvPr>
          <p:cNvSpPr txBox="1">
            <a:spLocks/>
          </p:cNvSpPr>
          <p:nvPr/>
        </p:nvSpPr>
        <p:spPr>
          <a:xfrm>
            <a:off x="8214043" y="6373764"/>
            <a:ext cx="761804" cy="469763"/>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20</a:t>
            </a:fld>
            <a:endParaRPr lang="en-US" dirty="0"/>
          </a:p>
        </p:txBody>
      </p:sp>
      <p:pic>
        <p:nvPicPr>
          <p:cNvPr id="6" name="Picture 5">
            <a:extLst>
              <a:ext uri="{FF2B5EF4-FFF2-40B4-BE49-F238E27FC236}">
                <a16:creationId xmlns:a16="http://schemas.microsoft.com/office/drawing/2014/main" id="{683CCF98-77F7-0B48-B1E9-A1B6370AFB64}"/>
              </a:ext>
            </a:extLst>
          </p:cNvPr>
          <p:cNvPicPr>
            <a:picLocks noChangeAspect="1"/>
          </p:cNvPicPr>
          <p:nvPr/>
        </p:nvPicPr>
        <p:blipFill>
          <a:blip r:embed="rId4"/>
          <a:stretch>
            <a:fillRect/>
          </a:stretch>
        </p:blipFill>
        <p:spPr>
          <a:xfrm>
            <a:off x="72510" y="1801890"/>
            <a:ext cx="8998980" cy="3123081"/>
          </a:xfrm>
          <a:prstGeom prst="rect">
            <a:avLst/>
          </a:prstGeom>
        </p:spPr>
      </p:pic>
    </p:spTree>
    <p:custDataLst>
      <p:tags r:id="rId1"/>
    </p:custDataLst>
    <p:extLst>
      <p:ext uri="{BB962C8B-B14F-4D97-AF65-F5344CB8AC3E}">
        <p14:creationId xmlns:p14="http://schemas.microsoft.com/office/powerpoint/2010/main" val="55524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p:txBody>
          <a:bodyPr/>
          <a:lstStyle/>
          <a:p>
            <a:r>
              <a:rPr lang="en-US"/>
              <a:t>Background and Motivation</a:t>
            </a:r>
          </a:p>
        </p:txBody>
      </p:sp>
      <p:sp>
        <p:nvSpPr>
          <p:cNvPr id="7" name="Slide Number Placeholder 3">
            <a:extLst>
              <a:ext uri="{FF2B5EF4-FFF2-40B4-BE49-F238E27FC236}">
                <a16:creationId xmlns:a16="http://schemas.microsoft.com/office/drawing/2014/main" id="{616F7D57-33AC-4E4D-A153-31FBB44833CC}"/>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25546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title"/>
          </p:nvPr>
        </p:nvSpPr>
        <p:spPr/>
        <p:txBody>
          <a:bodyPr>
            <a:normAutofit fontScale="90000"/>
          </a:bodyPr>
          <a:lstStyle/>
          <a:p>
            <a:r>
              <a:rPr lang="en-US" dirty="0"/>
              <a:t>Pre-trained Model Re-use</a:t>
            </a:r>
          </a:p>
        </p:txBody>
      </p:sp>
      <p:sp>
        <p:nvSpPr>
          <p:cNvPr id="17" name="Subhead">
            <a:extLst>
              <a:ext uri="{FF2B5EF4-FFF2-40B4-BE49-F238E27FC236}">
                <a16:creationId xmlns:a16="http://schemas.microsoft.com/office/drawing/2014/main" id="{131FDC70-3043-42CE-B9C2-4BE6B04DA96D}"/>
              </a:ext>
            </a:extLst>
          </p:cNvPr>
          <p:cNvSpPr txBox="1">
            <a:spLocks/>
          </p:cNvSpPr>
          <p:nvPr/>
        </p:nvSpPr>
        <p:spPr>
          <a:xfrm>
            <a:off x="147166" y="917094"/>
            <a:ext cx="8996834" cy="86690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400" i="1" dirty="0">
                <a:solidFill>
                  <a:schemeClr val="bg1"/>
                </a:solidFill>
              </a:rPr>
              <a:t>    PTM</a:t>
            </a:r>
            <a:r>
              <a:rPr lang="en-US" sz="2400" b="0" dirty="0">
                <a:solidFill>
                  <a:schemeClr val="bg1"/>
                </a:solidFill>
              </a:rPr>
              <a:t>: Pre-trained deep learning models</a:t>
            </a:r>
          </a:p>
          <a:p>
            <a:r>
              <a:rPr lang="en-US" sz="2400" b="0" dirty="0">
                <a:solidFill>
                  <a:schemeClr val="bg1"/>
                </a:solidFill>
              </a:rPr>
              <a:t>    </a:t>
            </a:r>
            <a:r>
              <a:rPr lang="en-US" sz="2400" b="0" dirty="0">
                <a:solidFill>
                  <a:schemeClr val="bg1"/>
                </a:solidFill>
                <a:sym typeface="Wingdings" pitchFamily="2" charset="2"/>
              </a:rPr>
              <a:t>    </a:t>
            </a:r>
            <a:r>
              <a:rPr lang="en-US" sz="2400" b="0" dirty="0">
                <a:solidFill>
                  <a:schemeClr val="bg1"/>
                </a:solidFill>
              </a:rPr>
              <a:t>Same task or novel applications</a:t>
            </a:r>
          </a:p>
        </p:txBody>
      </p:sp>
      <p:pic>
        <p:nvPicPr>
          <p:cNvPr id="8" name="Picture 7" descr="Diagram&#10;&#10;Description automatically generated">
            <a:extLst>
              <a:ext uri="{FF2B5EF4-FFF2-40B4-BE49-F238E27FC236}">
                <a16:creationId xmlns:a16="http://schemas.microsoft.com/office/drawing/2014/main" id="{CCE29DE4-07A3-F54C-A6E0-C34B5A964729}"/>
              </a:ext>
            </a:extLst>
          </p:cNvPr>
          <p:cNvPicPr>
            <a:picLocks noChangeAspect="1"/>
          </p:cNvPicPr>
          <p:nvPr/>
        </p:nvPicPr>
        <p:blipFill>
          <a:blip r:embed="rId3"/>
          <a:stretch>
            <a:fillRect/>
          </a:stretch>
        </p:blipFill>
        <p:spPr>
          <a:xfrm>
            <a:off x="704699" y="1793638"/>
            <a:ext cx="7369742" cy="4664393"/>
          </a:xfrm>
          <a:prstGeom prst="rect">
            <a:avLst/>
          </a:prstGeom>
        </p:spPr>
      </p:pic>
      <p:sp>
        <p:nvSpPr>
          <p:cNvPr id="10" name="Slide Number Placeholder 3">
            <a:extLst>
              <a:ext uri="{FF2B5EF4-FFF2-40B4-BE49-F238E27FC236}">
                <a16:creationId xmlns:a16="http://schemas.microsoft.com/office/drawing/2014/main" id="{F5717D0B-E6F6-BB43-94AC-2A8C82D189CA}"/>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4</a:t>
            </a:fld>
            <a:endParaRPr lang="en-US" dirty="0"/>
          </a:p>
        </p:txBody>
      </p:sp>
      <p:cxnSp>
        <p:nvCxnSpPr>
          <p:cNvPr id="11" name="Straight Arrow Connector 10">
            <a:extLst>
              <a:ext uri="{FF2B5EF4-FFF2-40B4-BE49-F238E27FC236}">
                <a16:creationId xmlns:a16="http://schemas.microsoft.com/office/drawing/2014/main" id="{016F03E0-F19F-3C46-BD65-30835A5873A8}"/>
              </a:ext>
            </a:extLst>
          </p:cNvPr>
          <p:cNvCxnSpPr>
            <a:cxnSpLocks/>
          </p:cNvCxnSpPr>
          <p:nvPr/>
        </p:nvCxnSpPr>
        <p:spPr>
          <a:xfrm>
            <a:off x="5637239" y="3268341"/>
            <a:ext cx="294004" cy="389259"/>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219713C-5DFB-7B49-8A9B-668AD3071A5E}"/>
              </a:ext>
            </a:extLst>
          </p:cNvPr>
          <p:cNvCxnSpPr>
            <a:cxnSpLocks/>
          </p:cNvCxnSpPr>
          <p:nvPr/>
        </p:nvCxnSpPr>
        <p:spPr>
          <a:xfrm flipV="1">
            <a:off x="3819283" y="6173942"/>
            <a:ext cx="656785" cy="162248"/>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0F1A672-FAA0-9B40-AD03-DC185BF5D05D}"/>
              </a:ext>
            </a:extLst>
          </p:cNvPr>
          <p:cNvCxnSpPr>
            <a:cxnSpLocks/>
          </p:cNvCxnSpPr>
          <p:nvPr/>
        </p:nvCxnSpPr>
        <p:spPr>
          <a:xfrm flipH="1">
            <a:off x="5345355" y="4392287"/>
            <a:ext cx="242020" cy="433463"/>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4B3C8E3-E153-6D46-8B42-8C9515DF5275}"/>
              </a:ext>
            </a:extLst>
          </p:cNvPr>
          <p:cNvCxnSpPr>
            <a:cxnSpLocks/>
          </p:cNvCxnSpPr>
          <p:nvPr/>
        </p:nvCxnSpPr>
        <p:spPr>
          <a:xfrm flipV="1">
            <a:off x="1164397" y="4483912"/>
            <a:ext cx="717509" cy="341838"/>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68ABBE1C-548D-074F-B056-4CCCC63508C2}"/>
              </a:ext>
            </a:extLst>
          </p:cNvPr>
          <p:cNvSpPr txBox="1"/>
          <p:nvPr/>
        </p:nvSpPr>
        <p:spPr>
          <a:xfrm>
            <a:off x="0" y="6429515"/>
            <a:ext cx="7369742" cy="461665"/>
          </a:xfrm>
          <a:prstGeom prst="rect">
            <a:avLst/>
          </a:prstGeom>
          <a:noFill/>
        </p:spPr>
        <p:txBody>
          <a:bodyPr wrap="square">
            <a:spAutoFit/>
          </a:bodyPr>
          <a:lstStyle/>
          <a:p>
            <a:r>
              <a:rPr lang="en-US" sz="1200" dirty="0"/>
              <a:t>Han, Xu, et al. "Pre-trained models: Past, present and future." AI Open. 2021.</a:t>
            </a:r>
          </a:p>
          <a:p>
            <a:r>
              <a:rPr lang="en-US" sz="1200" dirty="0"/>
              <a:t>Zhuang, </a:t>
            </a:r>
            <a:r>
              <a:rPr lang="en-US" sz="1200" dirty="0" err="1"/>
              <a:t>Fuzhen</a:t>
            </a:r>
            <a:r>
              <a:rPr lang="en-US" sz="1200" dirty="0"/>
              <a:t>, et al. "A comprehensive survey on transfer learning." Proceedings of the IEEE, 2020. </a:t>
            </a:r>
          </a:p>
        </p:txBody>
      </p:sp>
      <p:pic>
        <p:nvPicPr>
          <p:cNvPr id="12" name="Picture 2" descr="Neural Network - Apps on Google Play">
            <a:extLst>
              <a:ext uri="{FF2B5EF4-FFF2-40B4-BE49-F238E27FC236}">
                <a16:creationId xmlns:a16="http://schemas.microsoft.com/office/drawing/2014/main" id="{5A9C9FF0-FB54-AD4F-BD16-46E6CB0B3A6D}"/>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587375" y="727912"/>
            <a:ext cx="1186949" cy="118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0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5A01E59B-F7DD-7944-A7BE-2D6407152A30}"/>
              </a:ext>
            </a:extLst>
          </p:cNvPr>
          <p:cNvPicPr>
            <a:picLocks noChangeAspect="1"/>
          </p:cNvPicPr>
          <p:nvPr/>
        </p:nvPicPr>
        <p:blipFill>
          <a:blip r:embed="rId3"/>
          <a:stretch>
            <a:fillRect/>
          </a:stretch>
        </p:blipFill>
        <p:spPr>
          <a:xfrm>
            <a:off x="850583" y="1781155"/>
            <a:ext cx="7335512" cy="4642729"/>
          </a:xfrm>
          <a:prstGeom prst="rect">
            <a:avLst/>
          </a:prstGeom>
        </p:spPr>
      </p:pic>
      <p:sp>
        <p:nvSpPr>
          <p:cNvPr id="2" name="Title">
            <a:extLst>
              <a:ext uri="{FF2B5EF4-FFF2-40B4-BE49-F238E27FC236}">
                <a16:creationId xmlns:a16="http://schemas.microsoft.com/office/drawing/2014/main" id="{DEE850DF-3D9E-1B47-90FF-ED7F0C971735}"/>
              </a:ext>
            </a:extLst>
          </p:cNvPr>
          <p:cNvSpPr>
            <a:spLocks noGrp="1"/>
          </p:cNvSpPr>
          <p:nvPr>
            <p:ph type="title"/>
          </p:nvPr>
        </p:nvSpPr>
        <p:spPr/>
        <p:txBody>
          <a:bodyPr>
            <a:normAutofit fontScale="90000"/>
          </a:bodyPr>
          <a:lstStyle/>
          <a:p>
            <a:r>
              <a:rPr lang="en-US" dirty="0"/>
              <a:t>Security Risks on and with PTMs</a:t>
            </a:r>
          </a:p>
        </p:txBody>
      </p:sp>
      <p:sp>
        <p:nvSpPr>
          <p:cNvPr id="17" name="Subhead">
            <a:extLst>
              <a:ext uri="{FF2B5EF4-FFF2-40B4-BE49-F238E27FC236}">
                <a16:creationId xmlns:a16="http://schemas.microsoft.com/office/drawing/2014/main" id="{131FDC70-3043-42CE-B9C2-4BE6B04DA96D}"/>
              </a:ext>
            </a:extLst>
          </p:cNvPr>
          <p:cNvSpPr txBox="1">
            <a:spLocks/>
          </p:cNvSpPr>
          <p:nvPr/>
        </p:nvSpPr>
        <p:spPr>
          <a:xfrm>
            <a:off x="147166" y="917094"/>
            <a:ext cx="8996834" cy="92845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457200" indent="-457200">
              <a:buFontTx/>
              <a:buChar char="-"/>
            </a:pPr>
            <a:r>
              <a:rPr lang="en-US" sz="2600" b="0" dirty="0">
                <a:solidFill>
                  <a:schemeClr val="bg1"/>
                </a:solidFill>
              </a:rPr>
              <a:t>Security vulnerabilities in software supply chain</a:t>
            </a:r>
          </a:p>
          <a:p>
            <a:pPr marL="457200" indent="-457200">
              <a:buFontTx/>
              <a:buChar char="-"/>
            </a:pPr>
            <a:r>
              <a:rPr lang="en-US" sz="2600" b="0" dirty="0">
                <a:solidFill>
                  <a:schemeClr val="bg1"/>
                </a:solidFill>
              </a:rPr>
              <a:t>Adversarial attacks</a:t>
            </a:r>
          </a:p>
        </p:txBody>
      </p:sp>
      <p:cxnSp>
        <p:nvCxnSpPr>
          <p:cNvPr id="5" name="Straight Arrow Connector 4">
            <a:extLst>
              <a:ext uri="{FF2B5EF4-FFF2-40B4-BE49-F238E27FC236}">
                <a16:creationId xmlns:a16="http://schemas.microsoft.com/office/drawing/2014/main" id="{7723A8E6-F315-FA47-BF1F-2B0836E8B661}"/>
              </a:ext>
            </a:extLst>
          </p:cNvPr>
          <p:cNvCxnSpPr>
            <a:cxnSpLocks/>
          </p:cNvCxnSpPr>
          <p:nvPr/>
        </p:nvCxnSpPr>
        <p:spPr>
          <a:xfrm flipH="1">
            <a:off x="3664893" y="1721761"/>
            <a:ext cx="329345" cy="443033"/>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7AD243B8-FE27-4D4A-A54D-7B7D2617277A}"/>
              </a:ext>
            </a:extLst>
          </p:cNvPr>
          <p:cNvCxnSpPr>
            <a:cxnSpLocks/>
          </p:cNvCxnSpPr>
          <p:nvPr/>
        </p:nvCxnSpPr>
        <p:spPr>
          <a:xfrm>
            <a:off x="4697655" y="1721761"/>
            <a:ext cx="109537" cy="449061"/>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C7BC0866-B254-0043-9515-B9E2A369CF5E}"/>
              </a:ext>
            </a:extLst>
          </p:cNvPr>
          <p:cNvCxnSpPr>
            <a:cxnSpLocks/>
          </p:cNvCxnSpPr>
          <p:nvPr/>
        </p:nvCxnSpPr>
        <p:spPr>
          <a:xfrm flipV="1">
            <a:off x="1906222" y="5288267"/>
            <a:ext cx="637200" cy="197621"/>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B2751D60-F899-664C-8A28-4C79E6786D47}"/>
              </a:ext>
            </a:extLst>
          </p:cNvPr>
          <p:cNvSpPr txBox="1"/>
          <p:nvPr/>
        </p:nvSpPr>
        <p:spPr>
          <a:xfrm>
            <a:off x="254955" y="5012448"/>
            <a:ext cx="1860934" cy="1200329"/>
          </a:xfrm>
          <a:prstGeom prst="rect">
            <a:avLst/>
          </a:prstGeom>
          <a:noFill/>
        </p:spPr>
        <p:txBody>
          <a:bodyPr wrap="square">
            <a:spAutoFit/>
          </a:bodyPr>
          <a:lstStyle/>
          <a:p>
            <a:r>
              <a:rPr lang="en-US" sz="1800" b="1" dirty="0">
                <a:solidFill>
                  <a:schemeClr val="bg1"/>
                </a:solidFill>
              </a:rPr>
              <a:t>Directly</a:t>
            </a:r>
            <a:r>
              <a:rPr lang="en-US" sz="1800" b="0" dirty="0">
                <a:solidFill>
                  <a:schemeClr val="bg1"/>
                </a:solidFill>
              </a:rPr>
              <a:t>: backdoor/Trojan attacks, malware injection</a:t>
            </a:r>
            <a:endParaRPr lang="en-US" sz="1800" dirty="0">
              <a:solidFill>
                <a:schemeClr val="bg1"/>
              </a:solidFill>
            </a:endParaRPr>
          </a:p>
        </p:txBody>
      </p:sp>
      <p:sp>
        <p:nvSpPr>
          <p:cNvPr id="14" name="TextBox 13">
            <a:extLst>
              <a:ext uri="{FF2B5EF4-FFF2-40B4-BE49-F238E27FC236}">
                <a16:creationId xmlns:a16="http://schemas.microsoft.com/office/drawing/2014/main" id="{B56ECAC5-BB0B-4142-BE84-2369D39BB69B}"/>
              </a:ext>
            </a:extLst>
          </p:cNvPr>
          <p:cNvSpPr txBox="1"/>
          <p:nvPr/>
        </p:nvSpPr>
        <p:spPr>
          <a:xfrm>
            <a:off x="3994238" y="1411823"/>
            <a:ext cx="2902449" cy="369332"/>
          </a:xfrm>
          <a:prstGeom prst="rect">
            <a:avLst/>
          </a:prstGeom>
          <a:noFill/>
        </p:spPr>
        <p:txBody>
          <a:bodyPr wrap="square">
            <a:spAutoFit/>
          </a:bodyPr>
          <a:lstStyle/>
          <a:p>
            <a:r>
              <a:rPr lang="en-US" sz="1800" b="1" dirty="0">
                <a:solidFill>
                  <a:schemeClr val="bg1"/>
                </a:solidFill>
              </a:rPr>
              <a:t>Indirectly</a:t>
            </a:r>
            <a:r>
              <a:rPr lang="en-US" sz="1800" b="0" dirty="0">
                <a:solidFill>
                  <a:schemeClr val="bg1"/>
                </a:solidFill>
              </a:rPr>
              <a:t>: data poisoning</a:t>
            </a:r>
          </a:p>
        </p:txBody>
      </p:sp>
      <p:sp>
        <p:nvSpPr>
          <p:cNvPr id="13" name="Slide Number Placeholder 3">
            <a:extLst>
              <a:ext uri="{FF2B5EF4-FFF2-40B4-BE49-F238E27FC236}">
                <a16:creationId xmlns:a16="http://schemas.microsoft.com/office/drawing/2014/main" id="{E4915BCA-9A63-BA42-9AEB-A90B82CBFE4D}"/>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5</a:t>
            </a:fld>
            <a:endParaRPr lang="en-US" dirty="0"/>
          </a:p>
        </p:txBody>
      </p:sp>
      <p:sp>
        <p:nvSpPr>
          <p:cNvPr id="22" name="TextBox 21">
            <a:extLst>
              <a:ext uri="{FF2B5EF4-FFF2-40B4-BE49-F238E27FC236}">
                <a16:creationId xmlns:a16="http://schemas.microsoft.com/office/drawing/2014/main" id="{9D83FE13-6F15-1A4E-A286-7F75CF325FBE}"/>
              </a:ext>
            </a:extLst>
          </p:cNvPr>
          <p:cNvSpPr txBox="1"/>
          <p:nvPr/>
        </p:nvSpPr>
        <p:spPr>
          <a:xfrm>
            <a:off x="0" y="6361226"/>
            <a:ext cx="8652413" cy="461665"/>
          </a:xfrm>
          <a:prstGeom prst="rect">
            <a:avLst/>
          </a:prstGeom>
          <a:noFill/>
        </p:spPr>
        <p:txBody>
          <a:bodyPr wrap="square">
            <a:spAutoFit/>
          </a:bodyPr>
          <a:lstStyle/>
          <a:p>
            <a:r>
              <a:rPr lang="en-US" sz="1200" dirty="0"/>
              <a:t>Goldblum et al. "Dataset security for machine learning: Data poisoning, backdoor attacks, and defenses." TPAMI. 2022.</a:t>
            </a:r>
          </a:p>
          <a:p>
            <a:r>
              <a:rPr lang="en-US" sz="1200" dirty="0"/>
              <a:t>Wang et al. "</a:t>
            </a:r>
            <a:r>
              <a:rPr lang="en-US" sz="1200" dirty="0" err="1"/>
              <a:t>Evilmodel</a:t>
            </a:r>
            <a:r>
              <a:rPr lang="en-US" sz="1200" dirty="0"/>
              <a:t>: hiding malware inside of neural network models." ISCC. 2021.</a:t>
            </a:r>
          </a:p>
        </p:txBody>
      </p:sp>
      <p:sp>
        <p:nvSpPr>
          <p:cNvPr id="16" name="TextBox 15">
            <a:extLst>
              <a:ext uri="{FF2B5EF4-FFF2-40B4-BE49-F238E27FC236}">
                <a16:creationId xmlns:a16="http://schemas.microsoft.com/office/drawing/2014/main" id="{761DE46C-0AFD-4743-8AFF-E33BFE93DC73}"/>
              </a:ext>
            </a:extLst>
          </p:cNvPr>
          <p:cNvSpPr txBox="1"/>
          <p:nvPr/>
        </p:nvSpPr>
        <p:spPr>
          <a:xfrm>
            <a:off x="254955" y="2164794"/>
            <a:ext cx="1860934" cy="369332"/>
          </a:xfrm>
          <a:prstGeom prst="rect">
            <a:avLst/>
          </a:prstGeom>
          <a:noFill/>
        </p:spPr>
        <p:txBody>
          <a:bodyPr wrap="square">
            <a:spAutoFit/>
          </a:bodyPr>
          <a:lstStyle/>
          <a:p>
            <a:r>
              <a:rPr lang="en-US" sz="1800" b="1" dirty="0">
                <a:solidFill>
                  <a:schemeClr val="bg1"/>
                </a:solidFill>
              </a:rPr>
              <a:t>Stealing attacks</a:t>
            </a:r>
            <a:endParaRPr lang="en-US" sz="1800" dirty="0">
              <a:solidFill>
                <a:schemeClr val="bg1"/>
              </a:solidFill>
            </a:endParaRPr>
          </a:p>
        </p:txBody>
      </p:sp>
      <p:cxnSp>
        <p:nvCxnSpPr>
          <p:cNvPr id="18" name="Straight Arrow Connector 17">
            <a:extLst>
              <a:ext uri="{FF2B5EF4-FFF2-40B4-BE49-F238E27FC236}">
                <a16:creationId xmlns:a16="http://schemas.microsoft.com/office/drawing/2014/main" id="{FB4BBA70-B8F1-ED47-920E-AD84DA222B5F}"/>
              </a:ext>
            </a:extLst>
          </p:cNvPr>
          <p:cNvCxnSpPr>
            <a:cxnSpLocks/>
          </p:cNvCxnSpPr>
          <p:nvPr/>
        </p:nvCxnSpPr>
        <p:spPr>
          <a:xfrm>
            <a:off x="1413816" y="2531049"/>
            <a:ext cx="984812" cy="766367"/>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256CDAF-93C5-7146-90DA-8D4D1C967310}"/>
              </a:ext>
            </a:extLst>
          </p:cNvPr>
          <p:cNvCxnSpPr>
            <a:cxnSpLocks/>
          </p:cNvCxnSpPr>
          <p:nvPr/>
        </p:nvCxnSpPr>
        <p:spPr>
          <a:xfrm>
            <a:off x="1879187" y="2393139"/>
            <a:ext cx="832330" cy="9403"/>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83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dy Text">
            <a:extLst>
              <a:ext uri="{FF2B5EF4-FFF2-40B4-BE49-F238E27FC236}">
                <a16:creationId xmlns:a16="http://schemas.microsoft.com/office/drawing/2014/main" id="{AD721AFB-8924-485F-A3AE-206AAC078AA4}"/>
              </a:ext>
            </a:extLst>
          </p:cNvPr>
          <p:cNvSpPr>
            <a:spLocks noGrp="1"/>
          </p:cNvSpPr>
          <p:nvPr>
            <p:ph idx="1"/>
          </p:nvPr>
        </p:nvSpPr>
        <p:spPr>
          <a:xfrm>
            <a:off x="293116" y="1319509"/>
            <a:ext cx="8557768" cy="1219164"/>
          </a:xfrm>
        </p:spPr>
        <p:txBody>
          <a:bodyPr vert="horz" lIns="91440" tIns="45720" rIns="91440" bIns="45720" rtlCol="0" anchor="t">
            <a:normAutofit/>
          </a:bodyPr>
          <a:lstStyle/>
          <a:p>
            <a:pPr lvl="0"/>
            <a:r>
              <a:rPr lang="en-US" sz="2400" dirty="0">
                <a:solidFill>
                  <a:schemeClr val="tx1"/>
                </a:solidFill>
              </a:rPr>
              <a:t>PTMs and datasets organized by problem domain.</a:t>
            </a:r>
          </a:p>
        </p:txBody>
      </p:sp>
      <p:sp>
        <p:nvSpPr>
          <p:cNvPr id="2" name="Title">
            <a:extLst>
              <a:ext uri="{FF2B5EF4-FFF2-40B4-BE49-F238E27FC236}">
                <a16:creationId xmlns:a16="http://schemas.microsoft.com/office/drawing/2014/main" id="{DEE850DF-3D9E-1B47-90FF-ED7F0C971735}"/>
              </a:ext>
            </a:extLst>
          </p:cNvPr>
          <p:cNvSpPr>
            <a:spLocks noGrp="1"/>
          </p:cNvSpPr>
          <p:nvPr>
            <p:ph type="title"/>
          </p:nvPr>
        </p:nvSpPr>
        <p:spPr/>
        <p:txBody>
          <a:bodyPr>
            <a:normAutofit fontScale="90000"/>
          </a:bodyPr>
          <a:lstStyle/>
          <a:p>
            <a:r>
              <a:rPr lang="en-US" dirty="0"/>
              <a:t>Model Hubs</a:t>
            </a:r>
          </a:p>
        </p:txBody>
      </p:sp>
      <p:sp>
        <p:nvSpPr>
          <p:cNvPr id="17" name="Subhead">
            <a:extLst>
              <a:ext uri="{FF2B5EF4-FFF2-40B4-BE49-F238E27FC236}">
                <a16:creationId xmlns:a16="http://schemas.microsoft.com/office/drawing/2014/main" id="{131FDC70-3043-42CE-B9C2-4BE6B04DA96D}"/>
              </a:ext>
            </a:extLst>
          </p:cNvPr>
          <p:cNvSpPr txBox="1">
            <a:spLocks/>
          </p:cNvSpPr>
          <p:nvPr/>
        </p:nvSpPr>
        <p:spPr>
          <a:xfrm>
            <a:off x="293116" y="796965"/>
            <a:ext cx="6925728" cy="492443"/>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3200" dirty="0">
                <a:solidFill>
                  <a:schemeClr val="bg1"/>
                </a:solidFill>
              </a:rPr>
              <a:t>What is it?</a:t>
            </a:r>
          </a:p>
        </p:txBody>
      </p:sp>
      <p:sp>
        <p:nvSpPr>
          <p:cNvPr id="18" name="Subhead">
            <a:extLst>
              <a:ext uri="{FF2B5EF4-FFF2-40B4-BE49-F238E27FC236}">
                <a16:creationId xmlns:a16="http://schemas.microsoft.com/office/drawing/2014/main" id="{10353F92-DDC1-49EC-9006-300F1CB3C186}"/>
              </a:ext>
            </a:extLst>
          </p:cNvPr>
          <p:cNvSpPr txBox="1">
            <a:spLocks/>
          </p:cNvSpPr>
          <p:nvPr/>
        </p:nvSpPr>
        <p:spPr>
          <a:xfrm>
            <a:off x="293116" y="2164324"/>
            <a:ext cx="8017077" cy="492443"/>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3200" dirty="0">
                <a:solidFill>
                  <a:schemeClr val="bg1"/>
                </a:solidFill>
              </a:rPr>
              <a:t>Compared to traditional package registries</a:t>
            </a:r>
            <a:endParaRPr lang="en-US" sz="2400" dirty="0">
              <a:solidFill>
                <a:schemeClr val="bg1"/>
              </a:solidFill>
            </a:endParaRPr>
          </a:p>
        </p:txBody>
      </p:sp>
      <p:pic>
        <p:nvPicPr>
          <p:cNvPr id="4" name="Picture 3" descr="Chart, bar chart&#10;&#10;Description automatically generated">
            <a:extLst>
              <a:ext uri="{FF2B5EF4-FFF2-40B4-BE49-F238E27FC236}">
                <a16:creationId xmlns:a16="http://schemas.microsoft.com/office/drawing/2014/main" id="{6495F1EA-336E-964F-9D78-96879CD441FD}"/>
              </a:ext>
            </a:extLst>
          </p:cNvPr>
          <p:cNvPicPr>
            <a:picLocks noChangeAspect="1"/>
          </p:cNvPicPr>
          <p:nvPr/>
        </p:nvPicPr>
        <p:blipFill>
          <a:blip r:embed="rId3"/>
          <a:stretch>
            <a:fillRect/>
          </a:stretch>
        </p:blipFill>
        <p:spPr>
          <a:xfrm>
            <a:off x="2823083" y="2656767"/>
            <a:ext cx="5928361" cy="3952240"/>
          </a:xfrm>
          <a:prstGeom prst="rect">
            <a:avLst/>
          </a:prstGeom>
        </p:spPr>
      </p:pic>
      <p:pic>
        <p:nvPicPr>
          <p:cNvPr id="9" name="Picture 8">
            <a:extLst>
              <a:ext uri="{FF2B5EF4-FFF2-40B4-BE49-F238E27FC236}">
                <a16:creationId xmlns:a16="http://schemas.microsoft.com/office/drawing/2014/main" id="{A704CCA0-CF42-224C-9F25-E4F0AC927DFB}"/>
              </a:ext>
            </a:extLst>
          </p:cNvPr>
          <p:cNvPicPr>
            <a:picLocks noChangeAspect="1"/>
          </p:cNvPicPr>
          <p:nvPr/>
        </p:nvPicPr>
        <p:blipFill>
          <a:blip r:embed="rId4"/>
          <a:stretch>
            <a:fillRect/>
          </a:stretch>
        </p:blipFill>
        <p:spPr>
          <a:xfrm>
            <a:off x="174035" y="2776968"/>
            <a:ext cx="2312860" cy="984992"/>
          </a:xfrm>
          <a:prstGeom prst="rect">
            <a:avLst/>
          </a:prstGeom>
        </p:spPr>
      </p:pic>
      <p:pic>
        <p:nvPicPr>
          <p:cNvPr id="15" name="Picture 14">
            <a:extLst>
              <a:ext uri="{FF2B5EF4-FFF2-40B4-BE49-F238E27FC236}">
                <a16:creationId xmlns:a16="http://schemas.microsoft.com/office/drawing/2014/main" id="{C4EABFAA-8949-2C4A-8ED6-A333E004D266}"/>
              </a:ext>
            </a:extLst>
          </p:cNvPr>
          <p:cNvPicPr>
            <a:picLocks noChangeAspect="1"/>
          </p:cNvPicPr>
          <p:nvPr/>
        </p:nvPicPr>
        <p:blipFill>
          <a:blip r:embed="rId5"/>
          <a:stretch>
            <a:fillRect/>
          </a:stretch>
        </p:blipFill>
        <p:spPr>
          <a:xfrm>
            <a:off x="252637" y="5194688"/>
            <a:ext cx="1294184" cy="1338055"/>
          </a:xfrm>
          <a:prstGeom prst="rect">
            <a:avLst/>
          </a:prstGeom>
        </p:spPr>
      </p:pic>
      <p:pic>
        <p:nvPicPr>
          <p:cNvPr id="19" name="Picture 18">
            <a:extLst>
              <a:ext uri="{FF2B5EF4-FFF2-40B4-BE49-F238E27FC236}">
                <a16:creationId xmlns:a16="http://schemas.microsoft.com/office/drawing/2014/main" id="{82EE89E7-A667-8B4B-BBFB-79E454496EF5}"/>
              </a:ext>
            </a:extLst>
          </p:cNvPr>
          <p:cNvPicPr>
            <a:picLocks noChangeAspect="1"/>
          </p:cNvPicPr>
          <p:nvPr/>
        </p:nvPicPr>
        <p:blipFill>
          <a:blip r:embed="rId6"/>
          <a:stretch>
            <a:fillRect/>
          </a:stretch>
        </p:blipFill>
        <p:spPr>
          <a:xfrm>
            <a:off x="178612" y="3698671"/>
            <a:ext cx="2111025" cy="1517564"/>
          </a:xfrm>
          <a:prstGeom prst="rect">
            <a:avLst/>
          </a:prstGeom>
        </p:spPr>
      </p:pic>
      <p:sp>
        <p:nvSpPr>
          <p:cNvPr id="3" name="Oval 2">
            <a:extLst>
              <a:ext uri="{FF2B5EF4-FFF2-40B4-BE49-F238E27FC236}">
                <a16:creationId xmlns:a16="http://schemas.microsoft.com/office/drawing/2014/main" id="{5975BE34-3DDB-CA47-BA2D-F53F9C9FF5C7}"/>
              </a:ext>
            </a:extLst>
          </p:cNvPr>
          <p:cNvSpPr/>
          <p:nvPr/>
        </p:nvSpPr>
        <p:spPr>
          <a:xfrm>
            <a:off x="2924462" y="4318208"/>
            <a:ext cx="6059314" cy="214713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1B47D8E-DB0B-E04B-950E-334F439F16FE}"/>
              </a:ext>
            </a:extLst>
          </p:cNvPr>
          <p:cNvSpPr txBox="1"/>
          <p:nvPr/>
        </p:nvSpPr>
        <p:spPr>
          <a:xfrm>
            <a:off x="1958026" y="6239675"/>
            <a:ext cx="1788339" cy="369332"/>
          </a:xfrm>
          <a:prstGeom prst="rect">
            <a:avLst/>
          </a:prstGeom>
          <a:noFill/>
        </p:spPr>
        <p:txBody>
          <a:bodyPr wrap="square" rtlCol="0">
            <a:spAutoFit/>
          </a:bodyPr>
          <a:lstStyle/>
          <a:p>
            <a:r>
              <a:rPr lang="en-US" b="1" dirty="0">
                <a:solidFill>
                  <a:srgbClr val="FF0000"/>
                </a:solidFill>
              </a:rPr>
              <a:t>10,000,000+</a:t>
            </a:r>
          </a:p>
        </p:txBody>
      </p:sp>
      <p:cxnSp>
        <p:nvCxnSpPr>
          <p:cNvPr id="10" name="Straight Arrow Connector 9">
            <a:extLst>
              <a:ext uri="{FF2B5EF4-FFF2-40B4-BE49-F238E27FC236}">
                <a16:creationId xmlns:a16="http://schemas.microsoft.com/office/drawing/2014/main" id="{F21E05CB-DD2C-9045-9D47-52AE1D45BD96}"/>
              </a:ext>
            </a:extLst>
          </p:cNvPr>
          <p:cNvCxnSpPr>
            <a:cxnSpLocks/>
          </p:cNvCxnSpPr>
          <p:nvPr/>
        </p:nvCxnSpPr>
        <p:spPr>
          <a:xfrm flipV="1">
            <a:off x="3046485" y="5391776"/>
            <a:ext cx="725557" cy="87240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Slide Number Placeholder 3">
            <a:extLst>
              <a:ext uri="{FF2B5EF4-FFF2-40B4-BE49-F238E27FC236}">
                <a16:creationId xmlns:a16="http://schemas.microsoft.com/office/drawing/2014/main" id="{C821980C-6AB0-3E4E-A70C-889458A8EFCA}"/>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6</a:t>
            </a:fld>
            <a:endParaRPr lang="en-US" dirty="0"/>
          </a:p>
        </p:txBody>
      </p:sp>
      <p:cxnSp>
        <p:nvCxnSpPr>
          <p:cNvPr id="11" name="Straight Arrow Connector 10">
            <a:extLst>
              <a:ext uri="{FF2B5EF4-FFF2-40B4-BE49-F238E27FC236}">
                <a16:creationId xmlns:a16="http://schemas.microsoft.com/office/drawing/2014/main" id="{30B75DA1-0D1F-634A-A9A6-932CE7612638}"/>
              </a:ext>
            </a:extLst>
          </p:cNvPr>
          <p:cNvCxnSpPr>
            <a:cxnSpLocks/>
          </p:cNvCxnSpPr>
          <p:nvPr/>
        </p:nvCxnSpPr>
        <p:spPr>
          <a:xfrm>
            <a:off x="2486895" y="3115859"/>
            <a:ext cx="1341997"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1204C9-350B-1B45-BDD5-DC2F4D8637EE}"/>
              </a:ext>
            </a:extLst>
          </p:cNvPr>
          <p:cNvCxnSpPr>
            <a:cxnSpLocks/>
          </p:cNvCxnSpPr>
          <p:nvPr/>
        </p:nvCxnSpPr>
        <p:spPr>
          <a:xfrm flipV="1">
            <a:off x="2080267" y="3554524"/>
            <a:ext cx="1900536" cy="75581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F112B3-839E-C642-B8EA-D44FDB0ECB7C}"/>
              </a:ext>
            </a:extLst>
          </p:cNvPr>
          <p:cNvCxnSpPr>
            <a:cxnSpLocks/>
          </p:cNvCxnSpPr>
          <p:nvPr/>
        </p:nvCxnSpPr>
        <p:spPr>
          <a:xfrm flipV="1">
            <a:off x="1545132" y="5721738"/>
            <a:ext cx="2219714" cy="598468"/>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88D9E4-B3F9-3141-84ED-6D8ACF119D2D}"/>
              </a:ext>
            </a:extLst>
          </p:cNvPr>
          <p:cNvCxnSpPr>
            <a:cxnSpLocks/>
          </p:cNvCxnSpPr>
          <p:nvPr/>
        </p:nvCxnSpPr>
        <p:spPr>
          <a:xfrm>
            <a:off x="3563537" y="5252107"/>
            <a:ext cx="5025210" cy="0"/>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6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p:bldP spid="18" grpId="0"/>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704010"/>
            <a:ext cx="7772400" cy="1362075"/>
          </a:xfrm>
        </p:spPr>
        <p:txBody>
          <a:bodyPr/>
          <a:lstStyle/>
          <a:p>
            <a:r>
              <a:rPr lang="en-US" b="1" dirty="0"/>
              <a:t>Research questions</a:t>
            </a:r>
          </a:p>
        </p:txBody>
      </p:sp>
      <p:sp>
        <p:nvSpPr>
          <p:cNvPr id="5" name="TextBox 4">
            <a:extLst>
              <a:ext uri="{FF2B5EF4-FFF2-40B4-BE49-F238E27FC236}">
                <a16:creationId xmlns:a16="http://schemas.microsoft.com/office/drawing/2014/main" id="{830DECAA-44AD-BC4D-B2B4-C1FD99DCAB28}"/>
              </a:ext>
            </a:extLst>
          </p:cNvPr>
          <p:cNvSpPr txBox="1"/>
          <p:nvPr/>
        </p:nvSpPr>
        <p:spPr>
          <a:xfrm>
            <a:off x="177187" y="1706041"/>
            <a:ext cx="8789625" cy="3709285"/>
          </a:xfrm>
          <a:prstGeom prst="rect">
            <a:avLst/>
          </a:prstGeom>
          <a:noFill/>
        </p:spPr>
        <p:txBody>
          <a:bodyPr wrap="square" rtlCol="0">
            <a:spAutoFit/>
          </a:bodyPr>
          <a:lstStyle/>
          <a:p>
            <a:pPr marL="514350" indent="-514350">
              <a:lnSpc>
                <a:spcPct val="150000"/>
              </a:lnSpc>
              <a:buAutoNum type="arabicPeriod"/>
            </a:pPr>
            <a:r>
              <a:rPr lang="en-US" sz="3200" dirty="0"/>
              <a:t>What is the typical structure of model hubs?</a:t>
            </a:r>
          </a:p>
          <a:p>
            <a:pPr marL="514350" indent="-514350">
              <a:lnSpc>
                <a:spcPct val="150000"/>
              </a:lnSpc>
              <a:buAutoNum type="arabicPeriod"/>
            </a:pPr>
            <a:endParaRPr lang="en-US" sz="3200" dirty="0"/>
          </a:p>
          <a:p>
            <a:pPr marL="514350" indent="-514350">
              <a:lnSpc>
                <a:spcPct val="150000"/>
              </a:lnSpc>
              <a:buAutoNum type="arabicPeriod"/>
            </a:pPr>
            <a:r>
              <a:rPr lang="en-US" sz="3200" dirty="0"/>
              <a:t>What practices improve security in model hubs?</a:t>
            </a:r>
          </a:p>
          <a:p>
            <a:pPr marL="514350" indent="-514350">
              <a:lnSpc>
                <a:spcPct val="150000"/>
              </a:lnSpc>
              <a:buAutoNum type="arabicPeriod"/>
            </a:pPr>
            <a:endParaRPr lang="en-US" sz="3200" dirty="0"/>
          </a:p>
          <a:p>
            <a:pPr marL="514350" indent="-514350">
              <a:lnSpc>
                <a:spcPct val="150000"/>
              </a:lnSpc>
              <a:buAutoNum type="arabicPeriod"/>
            </a:pPr>
            <a:r>
              <a:rPr lang="en-US" sz="3200" dirty="0"/>
              <a:t>What are the potential threats in model hubs?</a:t>
            </a:r>
          </a:p>
        </p:txBody>
      </p:sp>
      <p:sp>
        <p:nvSpPr>
          <p:cNvPr id="7" name="Slide Number Placeholder 3">
            <a:extLst>
              <a:ext uri="{FF2B5EF4-FFF2-40B4-BE49-F238E27FC236}">
                <a16:creationId xmlns:a16="http://schemas.microsoft.com/office/drawing/2014/main" id="{B658FC2B-FA60-3B48-AC89-65C635CE9AD9}"/>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65218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normAutofit fontScale="90000"/>
          </a:bodyPr>
          <a:lstStyle/>
          <a:p>
            <a:r>
              <a:rPr lang="en-US" dirty="0"/>
              <a:t>Model Hub Identification</a:t>
            </a:r>
          </a:p>
        </p:txBody>
      </p:sp>
      <p:pic>
        <p:nvPicPr>
          <p:cNvPr id="3" name="Picture 2">
            <a:extLst>
              <a:ext uri="{FF2B5EF4-FFF2-40B4-BE49-F238E27FC236}">
                <a16:creationId xmlns:a16="http://schemas.microsoft.com/office/drawing/2014/main" id="{D8250260-AB0E-EF45-A0CF-1D49885D5E04}"/>
              </a:ext>
            </a:extLst>
          </p:cNvPr>
          <p:cNvPicPr>
            <a:picLocks noChangeAspect="1"/>
          </p:cNvPicPr>
          <p:nvPr/>
        </p:nvPicPr>
        <p:blipFill rotWithShape="1">
          <a:blip r:embed="rId4"/>
          <a:srcRect r="70582"/>
          <a:stretch/>
        </p:blipFill>
        <p:spPr>
          <a:xfrm>
            <a:off x="714681" y="2031138"/>
            <a:ext cx="2990263" cy="4708434"/>
          </a:xfrm>
          <a:prstGeom prst="rect">
            <a:avLst/>
          </a:prstGeom>
        </p:spPr>
      </p:pic>
      <p:sp>
        <p:nvSpPr>
          <p:cNvPr id="6" name="TextBox 5">
            <a:extLst>
              <a:ext uri="{FF2B5EF4-FFF2-40B4-BE49-F238E27FC236}">
                <a16:creationId xmlns:a16="http://schemas.microsoft.com/office/drawing/2014/main" id="{FE60F081-26D4-0C41-8DA0-AE81CB0BEFCB}"/>
              </a:ext>
            </a:extLst>
          </p:cNvPr>
          <p:cNvSpPr txBox="1"/>
          <p:nvPr/>
        </p:nvSpPr>
        <p:spPr>
          <a:xfrm>
            <a:off x="148353" y="756603"/>
            <a:ext cx="7220759"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alibri" panose="020F0502020204030204" pitchFamily="34" charset="0"/>
              </a:rPr>
              <a:t>Keywords in major search engine</a:t>
            </a:r>
          </a:p>
          <a:p>
            <a:pPr marL="342900" indent="-342900">
              <a:buFont typeface="Arial" panose="020B0604020202020204" pitchFamily="34" charset="0"/>
              <a:buChar char="•"/>
            </a:pPr>
            <a:r>
              <a:rPr lang="en-US" sz="2400" b="1" dirty="0">
                <a:latin typeface="Calibri" panose="020F0502020204030204" pitchFamily="34" charset="0"/>
              </a:rPr>
              <a:t>Selection criteria</a:t>
            </a:r>
            <a:r>
              <a:rPr lang="en-US" sz="2400" dirty="0">
                <a:latin typeface="Calibri" panose="020F0502020204030204" pitchFamily="34" charset="0"/>
              </a:rPr>
              <a:t>: definition, website, documentation</a:t>
            </a:r>
          </a:p>
          <a:p>
            <a:pPr marL="342900" indent="-342900">
              <a:buFont typeface="Arial" panose="020B0604020202020204" pitchFamily="34" charset="0"/>
              <a:buChar char="•"/>
            </a:pPr>
            <a:r>
              <a:rPr lang="en-US" sz="2400" dirty="0">
                <a:latin typeface="Calibri" panose="020F0502020204030204" pitchFamily="34" charset="0"/>
              </a:rPr>
              <a:t>Result: 8 model hubs</a:t>
            </a:r>
          </a:p>
          <a:p>
            <a:pPr marL="342900" indent="-342900">
              <a:buFontTx/>
              <a:buChar char="-"/>
            </a:pPr>
            <a:endParaRPr lang="en-US" sz="2400" dirty="0">
              <a:latin typeface="Calibri" panose="020F0502020204030204" pitchFamily="34" charset="0"/>
            </a:endParaRPr>
          </a:p>
        </p:txBody>
      </p:sp>
      <p:sp>
        <p:nvSpPr>
          <p:cNvPr id="9" name="Slide Number Placeholder 3">
            <a:extLst>
              <a:ext uri="{FF2B5EF4-FFF2-40B4-BE49-F238E27FC236}">
                <a16:creationId xmlns:a16="http://schemas.microsoft.com/office/drawing/2014/main" id="{6AE044C0-43BA-B547-934A-0384F766072B}"/>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8</a:t>
            </a:fld>
            <a:endParaRPr lang="en-US" dirty="0"/>
          </a:p>
        </p:txBody>
      </p:sp>
      <p:sp>
        <p:nvSpPr>
          <p:cNvPr id="5" name="Rectangle 4">
            <a:extLst>
              <a:ext uri="{FF2B5EF4-FFF2-40B4-BE49-F238E27FC236}">
                <a16:creationId xmlns:a16="http://schemas.microsoft.com/office/drawing/2014/main" id="{3D20FD5E-EC4A-5243-ADA6-BA9F3605E008}"/>
              </a:ext>
            </a:extLst>
          </p:cNvPr>
          <p:cNvSpPr/>
          <p:nvPr/>
        </p:nvSpPr>
        <p:spPr>
          <a:xfrm>
            <a:off x="839096" y="2964438"/>
            <a:ext cx="2919636" cy="123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77DCC8-B963-9644-A10E-3675C175CCEE}"/>
              </a:ext>
            </a:extLst>
          </p:cNvPr>
          <p:cNvSpPr/>
          <p:nvPr/>
        </p:nvSpPr>
        <p:spPr>
          <a:xfrm>
            <a:off x="785308" y="5655643"/>
            <a:ext cx="2919636" cy="123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085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p:txBody>
          <a:bodyPr>
            <a:normAutofit/>
          </a:bodyPr>
          <a:lstStyle/>
          <a:p>
            <a:r>
              <a:rPr lang="en-US" dirty="0"/>
              <a:t>Results</a:t>
            </a:r>
          </a:p>
        </p:txBody>
      </p:sp>
      <p:sp>
        <p:nvSpPr>
          <p:cNvPr id="6" name="Slide Number Placeholder 3">
            <a:extLst>
              <a:ext uri="{FF2B5EF4-FFF2-40B4-BE49-F238E27FC236}">
                <a16:creationId xmlns:a16="http://schemas.microsoft.com/office/drawing/2014/main" id="{C0983514-FE05-1942-BFCE-CC9B0A78F9FF}"/>
              </a:ext>
            </a:extLst>
          </p:cNvPr>
          <p:cNvSpPr txBox="1">
            <a:spLocks/>
          </p:cNvSpPr>
          <p:nvPr/>
        </p:nvSpPr>
        <p:spPr>
          <a:xfrm>
            <a:off x="8385684" y="6394444"/>
            <a:ext cx="365760" cy="365760"/>
          </a:xfrm>
          <a:prstGeom prst="ellipse">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2775183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10.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2.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3.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4.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5.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6.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7.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8.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9.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3AD06B-D8D1-A94A-84D8-5094694EB87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15491</TotalTime>
  <Words>2742</Words>
  <Application>Microsoft Macintosh PowerPoint</Application>
  <PresentationFormat>On-screen Show (4:3)</PresentationFormat>
  <Paragraphs>320</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Acumin Pro</vt:lpstr>
      <vt:lpstr>Acumin Pro SemiCondensed</vt:lpstr>
      <vt:lpstr>Arial</vt:lpstr>
      <vt:lpstr>Calibri</vt:lpstr>
      <vt:lpstr>Courier New</vt:lpstr>
      <vt:lpstr>Times</vt:lpstr>
      <vt:lpstr>Times New Roman</vt:lpstr>
      <vt:lpstr>Wingdings</vt:lpstr>
      <vt:lpstr>Purdue1</vt:lpstr>
      <vt:lpstr>An Empirical Study of Artifacts and Security Risks in the Pre-trained Model Supply Chain</vt:lpstr>
      <vt:lpstr>Contributions</vt:lpstr>
      <vt:lpstr>Background and Motivation</vt:lpstr>
      <vt:lpstr>Pre-trained Model Re-use</vt:lpstr>
      <vt:lpstr>Security Risks on and with PTMs</vt:lpstr>
      <vt:lpstr>Model Hubs</vt:lpstr>
      <vt:lpstr>Research questions</vt:lpstr>
      <vt:lpstr>Model Hub Identification</vt:lpstr>
      <vt:lpstr>Results</vt:lpstr>
      <vt:lpstr>RQ1: Typical Structure of Model Hubs</vt:lpstr>
      <vt:lpstr>RQ1: Typical Structure of Model Hubs</vt:lpstr>
      <vt:lpstr>RQ2: Security Practices</vt:lpstr>
      <vt:lpstr>RQ3: Potential Threats</vt:lpstr>
      <vt:lpstr>RQ3: Potential Threats</vt:lpstr>
      <vt:lpstr>Discussion and Implications</vt:lpstr>
      <vt:lpstr>PowerPoint Presentation</vt:lpstr>
      <vt:lpstr>Bonus slides</vt:lpstr>
      <vt:lpstr>Contents and Artifacts of 8 Model Hubs.</vt:lpstr>
      <vt:lpstr>Number of PTMs in Each Model Hub</vt:lpstr>
      <vt:lpstr>PTM Supply Chain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Anna K</dc:creator>
  <cp:lastModifiedBy>Jiang, Wenxin</cp:lastModifiedBy>
  <cp:revision>127</cp:revision>
  <dcterms:created xsi:type="dcterms:W3CDTF">2020-02-21T23:00:33Z</dcterms:created>
  <dcterms:modified xsi:type="dcterms:W3CDTF">2022-11-11T22:25:51Z</dcterms:modified>
</cp:coreProperties>
</file>