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Lst>
  <p:sldSz cy="5143500" cx="9144000"/>
  <p:notesSz cx="6858000" cy="9144000"/>
  <p:embeddedFontLst>
    <p:embeddedFont>
      <p:font typeface="Libre Franklin"/>
      <p:regular r:id="rId88"/>
      <p:bold r:id="rId89"/>
      <p:italic r:id="rId90"/>
      <p:boldItalic r:id="rId91"/>
    </p:embeddedFont>
    <p:embeddedFont>
      <p:font typeface="Roboto"/>
      <p:regular r:id="rId92"/>
      <p:bold r:id="rId93"/>
      <p:italic r:id="rId94"/>
      <p:boldItalic r:id="rId95"/>
    </p:embeddedFont>
    <p:embeddedFont>
      <p:font typeface="Roboto Condensed"/>
      <p:regular r:id="rId96"/>
      <p:bold r:id="rId97"/>
      <p:italic r:id="rId98"/>
      <p:boldItalic r:id="rId99"/>
    </p:embeddedFont>
    <p:embeddedFont>
      <p:font typeface="Libre Franklin Medium"/>
      <p:regular r:id="rId100"/>
      <p:bold r:id="rId101"/>
      <p:italic r:id="rId102"/>
      <p:boldItalic r:id="rId10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LibreFranklinMedium-boldItalic.fntdata"/><Relationship Id="rId102" Type="http://schemas.openxmlformats.org/officeDocument/2006/relationships/font" Target="fonts/LibreFranklinMedium-italic.fntdata"/><Relationship Id="rId101" Type="http://schemas.openxmlformats.org/officeDocument/2006/relationships/font" Target="fonts/LibreFranklinMedium-bold.fntdata"/><Relationship Id="rId100" Type="http://schemas.openxmlformats.org/officeDocument/2006/relationships/font" Target="fonts/LibreFranklinMedium-regular.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Roboto-boldItalic.fntdata"/><Relationship Id="rId94" Type="http://schemas.openxmlformats.org/officeDocument/2006/relationships/font" Target="fonts/Roboto-italic.fntdata"/><Relationship Id="rId97" Type="http://schemas.openxmlformats.org/officeDocument/2006/relationships/font" Target="fonts/RobotoCondensed-bold.fntdata"/><Relationship Id="rId96" Type="http://schemas.openxmlformats.org/officeDocument/2006/relationships/font" Target="fonts/RobotoCondensed-regular.fntdata"/><Relationship Id="rId11" Type="http://schemas.openxmlformats.org/officeDocument/2006/relationships/slide" Target="slides/slide6.xml"/><Relationship Id="rId99" Type="http://schemas.openxmlformats.org/officeDocument/2006/relationships/font" Target="fonts/RobotoCondensed-boldItalic.fntdata"/><Relationship Id="rId10" Type="http://schemas.openxmlformats.org/officeDocument/2006/relationships/slide" Target="slides/slide5.xml"/><Relationship Id="rId98" Type="http://schemas.openxmlformats.org/officeDocument/2006/relationships/font" Target="fonts/RobotoCondensed-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LibreFranklin-boldItalic.fntdata"/><Relationship Id="rId90" Type="http://schemas.openxmlformats.org/officeDocument/2006/relationships/font" Target="fonts/LibreFranklin-italic.fntdata"/><Relationship Id="rId93" Type="http://schemas.openxmlformats.org/officeDocument/2006/relationships/font" Target="fonts/Roboto-bold.fntdata"/><Relationship Id="rId92" Type="http://schemas.openxmlformats.org/officeDocument/2006/relationships/font" Target="fonts/Roboto-regular.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font" Target="fonts/LibreFranklin-regular.fntdata"/><Relationship Id="rId87" Type="http://schemas.openxmlformats.org/officeDocument/2006/relationships/slide" Target="slides/slide82.xml"/><Relationship Id="rId89" Type="http://schemas.openxmlformats.org/officeDocument/2006/relationships/font" Target="fonts/LibreFranklin-bold.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decoder.com/gpt-4-architecture-datasets-costs-and-more-leaked/"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Goal" TargetMode="External"/><Relationship Id="rId3" Type="http://schemas.openxmlformats.org/officeDocument/2006/relationships/hyperlink" Target="https://en.wikipedia.org/wiki/GQM#cite_note-8" TargetMode="Externa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6e70d3385f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6e70d3385f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thank you for coming to my thesis defense.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My name is Jason Jones, I am a Master’s thesis student under the guidance of Professor Jamie Davis.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my advisory council is Professor David Inouye and Professor Yung-Hsiang Lu</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6e82f681da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6e82f681da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Neural Networks are a kind of AI/ML model approach that approach problem solving differently than traditional software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Rather than explicitly describing with code the desired behavior, you describe inputs and desired outputs, then train a collection of weakly connected neurons to “learn” behaviors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Example: I train a neural network on the CIFAR 10 dataset, which contains a large amount of photos categorized into one of 10 creatures:</a:t>
            </a:r>
            <a:endParaRPr/>
          </a:p>
          <a:p>
            <a:pPr indent="0" lvl="0" marL="0" rtl="0" algn="l">
              <a:spcBef>
                <a:spcPts val="0"/>
              </a:spcBef>
              <a:spcAft>
                <a:spcPts val="0"/>
              </a:spcAft>
              <a:buNone/>
            </a:pPr>
            <a:r>
              <a:rPr lang="en"/>
              <a:t>Airplane, </a:t>
            </a:r>
            <a:r>
              <a:rPr lang="en"/>
              <a:t>automobile, bird, cat, deer, dog, frog, horse, ship, truck</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They are capable of achieving SOTA in tasks such as Natural Language Processing, Computer Vision, Audio Processing, etc.</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Deep Neural Networks are Neural Networks with a lot of hidden layers, as a result they take a lot of time and resources to train to be usable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6e82f681da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6e82f681da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more parameters a DNN has, the greater its performance (generally)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 result, the size of DNNs has ballooned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2018 SOTA DNNs had 94 M parameters, in 2020, they had 175B, it’s been estimated that GPT-4 has 1.8 Trillion parameters according to a report by SemiAnalysis in June of 2023 </a:t>
            </a:r>
            <a:r>
              <a:rPr lang="en" u="sng">
                <a:solidFill>
                  <a:schemeClr val="hlink"/>
                </a:solidFill>
                <a:hlinkClick r:id="rId2"/>
              </a:rPr>
              <a:t>https://the-decoder.com/gpt-4-architecture-datasets-costs-and-more-leaked/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ballooning is expense: the cost of training a DNN, both monetary and time, is correlated with the number of parameters a model has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 result, as the number of parameters required to achieve SOTA increases, the ability of engineers to train SOTA models from scratch decreases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Computation isn’t free.</a:t>
            </a:r>
            <a:endParaRPr sz="1200">
              <a:solidFill>
                <a:schemeClr val="dk1"/>
              </a:solidFill>
              <a:latin typeface="Calibri"/>
              <a:ea typeface="Calibri"/>
              <a:cs typeface="Calibri"/>
              <a:sym typeface="Calibri"/>
            </a:endParaRPr>
          </a:p>
          <a:p>
            <a:pPr indent="0" lvl="0" marL="0" rtl="0" algn="l">
              <a:lnSpc>
                <a:spcPct val="125454"/>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Strubell et al., 2019: https://arxiv.org/pdf/1906.02243.pdf</a:t>
            </a:r>
            <a:endParaRPr sz="1200">
              <a:solidFill>
                <a:schemeClr val="dk1"/>
              </a:solidFill>
              <a:latin typeface="Calibri"/>
              <a:ea typeface="Calibri"/>
              <a:cs typeface="Calibri"/>
              <a:sym typeface="Calibri"/>
            </a:endParaRPr>
          </a:p>
          <a:p>
            <a:pPr indent="0" lvl="0" marL="0" rtl="0" algn="l">
              <a:lnSpc>
                <a:spcPct val="125454"/>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a:t>
            </a:r>
            <a:r>
              <a:rPr b="1" lang="en" sz="1200">
                <a:solidFill>
                  <a:schemeClr val="dk1"/>
                </a:solidFill>
                <a:latin typeface="Calibri"/>
                <a:ea typeface="Calibri"/>
                <a:cs typeface="Calibri"/>
                <a:sym typeface="Calibri"/>
              </a:rPr>
              <a:t>direct financial cost</a:t>
            </a:r>
            <a:r>
              <a:rPr lang="en" sz="1200">
                <a:solidFill>
                  <a:schemeClr val="dk1"/>
                </a:solidFill>
                <a:latin typeface="Calibri"/>
                <a:ea typeface="Calibri"/>
                <a:cs typeface="Calibri"/>
                <a:sym typeface="Calibri"/>
              </a:rPr>
              <a:t> of the requisite GPUs and compute servers, whether owned or rented through the cloud, is $100Ks and up.</a:t>
            </a:r>
            <a:endParaRPr sz="1200">
              <a:solidFill>
                <a:schemeClr val="dk1"/>
              </a:solidFill>
              <a:latin typeface="Calibri"/>
              <a:ea typeface="Calibri"/>
              <a:cs typeface="Calibri"/>
              <a:sym typeface="Calibri"/>
            </a:endParaRPr>
          </a:p>
          <a:p>
            <a:pPr indent="0" lvl="0" marL="0" rtl="0" algn="l">
              <a:lnSpc>
                <a:spcPct val="125454"/>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-As of 2019, the approximate </a:t>
            </a:r>
            <a:r>
              <a:rPr b="1" lang="en" sz="1200">
                <a:solidFill>
                  <a:schemeClr val="dk1"/>
                </a:solidFill>
                <a:latin typeface="Calibri"/>
                <a:ea typeface="Calibri"/>
                <a:cs typeface="Calibri"/>
                <a:sym typeface="Calibri"/>
              </a:rPr>
              <a:t>carbon footprint</a:t>
            </a:r>
            <a:r>
              <a:rPr lang="en" sz="1200">
                <a:solidFill>
                  <a:schemeClr val="dk1"/>
                </a:solidFill>
                <a:latin typeface="Calibri"/>
                <a:ea typeface="Calibri"/>
                <a:cs typeface="Calibri"/>
                <a:sym typeface="Calibri"/>
              </a:rPr>
              <a:t> of training and optimizing one state-of-the-art DNN model is comparable to flying a full jet from NY to SF.</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-Per the figure on this slide, that cost has gone up multiple orders of magnitude since then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6e70d3385f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26e70d3385f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Pre-Trained Models are DNNs that have been trained to perform a specific task </a:t>
            </a:r>
            <a:r>
              <a:rPr lang="en"/>
              <a:t>already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this means is that they have </a:t>
            </a:r>
            <a:r>
              <a:rPr lang="en"/>
              <a:t>already</a:t>
            </a:r>
            <a:r>
              <a:rPr lang="en"/>
              <a:t> been trained on a dataset, and as a result are a “checkpoint” which is a transferable description of the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checkpoint can be transferred and transported and distributed easily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Pre-Trained models are helpful for 2 reasons</a:t>
            </a:r>
            <a:endParaRPr/>
          </a:p>
          <a:p>
            <a:pPr indent="-298450" lvl="0" marL="457200" rtl="0" algn="l">
              <a:spcBef>
                <a:spcPts val="0"/>
              </a:spcBef>
              <a:spcAft>
                <a:spcPts val="0"/>
              </a:spcAft>
              <a:buSzPts val="1100"/>
              <a:buAutoNum type="arabicPeriod"/>
            </a:pPr>
            <a:r>
              <a:rPr lang="en"/>
              <a:t>They are usable for the task they were trained on</a:t>
            </a:r>
            <a:endParaRPr/>
          </a:p>
          <a:p>
            <a:pPr indent="-298450" lvl="1" marL="914400" rtl="0" algn="l">
              <a:spcBef>
                <a:spcPts val="0"/>
              </a:spcBef>
              <a:spcAft>
                <a:spcPts val="0"/>
              </a:spcAft>
              <a:buSzPts val="1100"/>
              <a:buAutoNum type="alphaLcPeriod"/>
            </a:pPr>
            <a:r>
              <a:rPr lang="en"/>
              <a:t>Example: I train a </a:t>
            </a:r>
            <a:r>
              <a:rPr lang="en"/>
              <a:t>model</a:t>
            </a:r>
            <a:r>
              <a:rPr lang="en"/>
              <a:t> on the CIFAR 10 dataset to identify photos with dogs in them, then publish the PTM</a:t>
            </a:r>
            <a:endParaRPr/>
          </a:p>
          <a:p>
            <a:pPr indent="-298450" lvl="1" marL="914400" rtl="0" algn="l">
              <a:spcBef>
                <a:spcPts val="0"/>
              </a:spcBef>
              <a:spcAft>
                <a:spcPts val="0"/>
              </a:spcAft>
              <a:buSzPts val="1100"/>
              <a:buAutoNum type="alphaLcPeriod"/>
            </a:pPr>
            <a:r>
              <a:rPr lang="en"/>
              <a:t>Someone else uses that same model to identify photos with cards in them</a:t>
            </a:r>
            <a:endParaRPr/>
          </a:p>
          <a:p>
            <a:pPr indent="-298450" lvl="0" marL="457200" rtl="0" algn="l">
              <a:spcBef>
                <a:spcPts val="0"/>
              </a:spcBef>
              <a:spcAft>
                <a:spcPts val="0"/>
              </a:spcAft>
              <a:buSzPts val="1100"/>
              <a:buAutoNum type="arabicPeriod"/>
            </a:pPr>
            <a:r>
              <a:rPr lang="en"/>
              <a:t>Different aspects of the PTM are reusable in different ways to gain new functionality without creating a new model from scratch</a:t>
            </a:r>
            <a:endParaRPr/>
          </a:p>
          <a:p>
            <a:pPr indent="-298450" lvl="1" marL="914400" rtl="0" algn="l">
              <a:spcBef>
                <a:spcPts val="0"/>
              </a:spcBef>
              <a:spcAft>
                <a:spcPts val="0"/>
              </a:spcAft>
              <a:buSzPts val="1100"/>
              <a:buAutoNum type="alphaLcPeriod"/>
            </a:pPr>
            <a:r>
              <a:rPr lang="en"/>
              <a:t>Someone takes my model and fine tunes it to identify insects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6e82f681da_0_4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26e82f681da_0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chart shows several ways DNNs can be reused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4 major ways: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Transfer Learning</a:t>
            </a:r>
            <a:endParaRPr/>
          </a:p>
          <a:p>
            <a:pPr indent="0" lvl="0" marL="0" rtl="0" algn="l">
              <a:spcBef>
                <a:spcPts val="0"/>
              </a:spcBef>
              <a:spcAft>
                <a:spcPts val="0"/>
              </a:spcAft>
              <a:buNone/>
            </a:pPr>
            <a:r>
              <a:rPr lang="en"/>
              <a:t>Model Compression</a:t>
            </a:r>
            <a:endParaRPr/>
          </a:p>
          <a:p>
            <a:pPr indent="0" lvl="0" marL="0" rtl="0" algn="l">
              <a:spcBef>
                <a:spcPts val="0"/>
              </a:spcBef>
              <a:spcAft>
                <a:spcPts val="0"/>
              </a:spcAft>
              <a:buNone/>
            </a:pPr>
            <a:r>
              <a:rPr lang="en"/>
              <a:t>Knowledge Distillation</a:t>
            </a:r>
            <a:endParaRPr/>
          </a:p>
          <a:p>
            <a:pPr indent="0" lvl="0" marL="0" rtl="0" algn="l">
              <a:spcBef>
                <a:spcPts val="0"/>
              </a:spcBef>
              <a:spcAft>
                <a:spcPts val="0"/>
              </a:spcAft>
              <a:buNone/>
            </a:pPr>
            <a:r>
              <a:rPr lang="en"/>
              <a:t>Dataset Generation/Labeling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6e82f681da_0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6e82f681da_0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i="1" sz="1200">
              <a:solidFill>
                <a:schemeClr val="dk1"/>
              </a:solidFill>
            </a:endParaRPr>
          </a:p>
          <a:p>
            <a:pPr indent="0" lvl="0" marL="0" rtl="0" algn="l">
              <a:lnSpc>
                <a:spcPct val="115000"/>
              </a:lnSpc>
              <a:spcBef>
                <a:spcPts val="0"/>
              </a:spcBef>
              <a:spcAft>
                <a:spcPts val="0"/>
              </a:spcAft>
              <a:buNone/>
            </a:pPr>
            <a:r>
              <a:rPr lang="en" sz="1200">
                <a:solidFill>
                  <a:schemeClr val="dk1"/>
                </a:solidFill>
              </a:rPr>
              <a:t>Transfer Learning is the example I used earlier, where a model that has been trained on a task is “fine tuned” aka re-trained, on a new set of data.</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The hope here is that the general patterns that the model has learned to identify can be transferred to a new context.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6e82f681da_0_7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26e82f681da_0_7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sz="1500">
                <a:solidFill>
                  <a:schemeClr val="dk1"/>
                </a:solidFill>
                <a:latin typeface="Roboto Condensed"/>
                <a:ea typeface="Roboto Condensed"/>
                <a:cs typeface="Roboto Condensed"/>
                <a:sym typeface="Roboto Condensed"/>
              </a:rPr>
              <a:t>Model compression involves the reduction in parameters of a model to improve portability and speed with a minimal impact to performance</a:t>
            </a:r>
            <a:endParaRPr sz="1500">
              <a:solidFill>
                <a:schemeClr val="dk1"/>
              </a:solidFill>
              <a:latin typeface="Roboto Condensed"/>
              <a:ea typeface="Roboto Condensed"/>
              <a:cs typeface="Roboto Condensed"/>
              <a:sym typeface="Roboto Condense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6e82f681da_0_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6e82f681da_0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Knowledge distillation involves using a model as a “teacher” of a “student” model, allowing for the student model to learn more quickly than it normally would</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This allows smaller applications and </a:t>
            </a:r>
            <a:r>
              <a:rPr lang="en" sz="1200">
                <a:solidFill>
                  <a:schemeClr val="dk1"/>
                </a:solidFill>
              </a:rPr>
              <a:t>systems</a:t>
            </a:r>
            <a:r>
              <a:rPr lang="en" sz="1200">
                <a:solidFill>
                  <a:schemeClr val="dk1"/>
                </a:solidFill>
              </a:rPr>
              <a:t> </a:t>
            </a:r>
            <a:r>
              <a:rPr lang="en" sz="1200">
                <a:solidFill>
                  <a:schemeClr val="dk1"/>
                </a:solidFill>
              </a:rPr>
              <a:t>with</a:t>
            </a:r>
            <a:r>
              <a:rPr lang="en" sz="1200">
                <a:solidFill>
                  <a:schemeClr val="dk1"/>
                </a:solidFill>
              </a:rPr>
              <a:t> limited computational capacity to learn complicated patterns from a larger network</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6e82f681da_0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6e82f681da_0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Finally, we have dataset generation and labeling, which uses a model to either create new data, or to label existing data.</a:t>
            </a:r>
            <a:endParaRPr sz="1200">
              <a:solidFill>
                <a:schemeClr val="dk1"/>
              </a:solidFill>
            </a:endParaRPr>
          </a:p>
          <a:p>
            <a:pPr indent="0" lvl="0" marL="0" rtl="0" algn="l">
              <a:lnSpc>
                <a:spcPct val="115000"/>
              </a:lnSpc>
              <a:spcBef>
                <a:spcPts val="0"/>
              </a:spcBef>
              <a:spcAft>
                <a:spcPts val="0"/>
              </a:spcAft>
              <a:buNone/>
            </a:pPr>
            <a:br>
              <a:rPr lang="en" sz="1200">
                <a:solidFill>
                  <a:schemeClr val="dk1"/>
                </a:solidFill>
              </a:rPr>
            </a:br>
            <a:r>
              <a:rPr lang="en" sz="1200">
                <a:solidFill>
                  <a:schemeClr val="dk1"/>
                </a:solidFill>
              </a:rPr>
              <a:t>This increases the quantity of data available, and can result in a high degree of </a:t>
            </a:r>
            <a:r>
              <a:rPr lang="en" sz="1200">
                <a:solidFill>
                  <a:schemeClr val="dk1"/>
                </a:solidFill>
              </a:rPr>
              <a:t>accuracy</a:t>
            </a:r>
            <a:r>
              <a:rPr lang="en" sz="1200">
                <a:solidFill>
                  <a:schemeClr val="dk1"/>
                </a:solidFill>
              </a:rPr>
              <a:t> dependent on the models performance</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We’ve talked about PTMs, let’s talk about where they fit into the bigger picture</a:t>
            </a:r>
            <a:endParaRPr sz="12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6e70d3385f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26e70d3385f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Modern software development relies on the reuse of third party dependencies made available through software supply chains.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Software Supply chains describe the connections between upstream software package contributors, downstream reusers, and the packages themselves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 key component of Software Supply chains are software Package Registries, which bring together </a:t>
            </a:r>
            <a:r>
              <a:rPr lang="en" sz="1200">
                <a:solidFill>
                  <a:schemeClr val="dk1"/>
                </a:solidFill>
              </a:rPr>
              <a:t>contributors, reusers, and packages within a shared ecosystem.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They are</a:t>
            </a:r>
            <a:r>
              <a:rPr lang="en" sz="1200"/>
              <a:t> a hotspot of interaction between these relevant actors in the software supply chain</a:t>
            </a:r>
            <a:endParaRPr sz="1200"/>
          </a:p>
          <a:p>
            <a:pPr indent="0" lvl="0" marL="0" rtl="0" algn="l">
              <a:lnSpc>
                <a:spcPct val="115000"/>
              </a:lnSpc>
              <a:spcBef>
                <a:spcPts val="0"/>
              </a:spcBef>
              <a:spcAft>
                <a:spcPts val="0"/>
              </a:spcAft>
              <a:buClr>
                <a:schemeClr val="dk1"/>
              </a:buClr>
              <a:buSzPts val="1100"/>
              <a:buFont typeface="Arial"/>
              <a:buNone/>
            </a:pPr>
            <a:r>
              <a:t/>
            </a:r>
            <a:endParaRPr sz="1200"/>
          </a:p>
          <a:p>
            <a:pPr indent="0" lvl="0" marL="0" rtl="0" algn="l">
              <a:spcBef>
                <a:spcPts val="0"/>
              </a:spcBef>
              <a:spcAft>
                <a:spcPts val="0"/>
              </a:spcAft>
              <a:buNone/>
            </a:pPr>
            <a:r>
              <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26e82f681da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26e82f681da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Shown here is the growth of software supply chains over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2018, the total number of open source requests over time was half a </a:t>
            </a:r>
            <a:r>
              <a:rPr lang="en"/>
              <a:t>trillion</a:t>
            </a:r>
            <a:endParaRPr/>
          </a:p>
          <a:p>
            <a:pPr indent="0" lvl="0" marL="0" rtl="0" algn="l">
              <a:spcBef>
                <a:spcPts val="0"/>
              </a:spcBef>
              <a:spcAft>
                <a:spcPts val="0"/>
              </a:spcAft>
              <a:buNone/>
            </a:pPr>
            <a:r>
              <a:rPr lang="en"/>
              <a:t>In 2023 that number was over 4 trillion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6e70d3385f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6e70d3385f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would like to thank contributors from the RISE lab from QUeen’s University in Quebec,</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well as contributors from the Software Systems Laboratory from Loyola Chicago.</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I would like to thank everyone from the Purdue Duality for all of their help giving me advice and guidance during my time as a graduate student.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6e70d3385f_0_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26e70d3385f_0_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Individual Software Package registries have grown over time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All listed registries host projects in the 100s of thousands and in NPM’s case, millions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registries all experience a high amount of growth in both </a:t>
            </a:r>
            <a:r>
              <a:rPr lang="en"/>
              <a:t>package</a:t>
            </a:r>
            <a:r>
              <a:rPr lang="en"/>
              <a:t> contribution and total downloads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2 </a:t>
            </a:r>
            <a:r>
              <a:rPr i="1" lang="en">
                <a:solidFill>
                  <a:srgbClr val="1C1F2A"/>
                </a:solidFill>
              </a:rPr>
              <a:t>Figure estimated using npm download counts to from January to August 2023 as queried from https://github.com/npm/registry/blob/master/docs/download-counts.md</a:t>
            </a:r>
            <a:endParaRPr i="1">
              <a:solidFill>
                <a:srgbClr val="1C1F2A"/>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3 </a:t>
            </a:r>
            <a:r>
              <a:rPr i="1" lang="en">
                <a:solidFill>
                  <a:srgbClr val="1C1F2A"/>
                </a:solidFill>
              </a:rPr>
              <a:t>YoY growth estimated based on known PyPI downloads from January to August 2023 as queried from https://console.cloud.google.com/marketplace/product/gcp-public-data-pypi/</a:t>
            </a:r>
            <a:endParaRPr i="1">
              <a:solidFill>
                <a:srgbClr val="1C1F2A"/>
              </a:solidFill>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rPr>
              <a:t>4 </a:t>
            </a:r>
            <a:r>
              <a:rPr i="1" lang="en">
                <a:solidFill>
                  <a:srgbClr val="1C1F2A"/>
                </a:solidFill>
              </a:rPr>
              <a:t>YoY growth estimated based on known NuGet Gallery downloads from January to August 2023 as queried from https://www.nuget.org/stats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cccb3e858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cccb3e858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 key component of Software Supply chains are software Package Registries, which bring together contributors, reusers, and packages within a shared ecosystem.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They are a hotspot of interaction between these relevant actors in the software supply chain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200">
                <a:solidFill>
                  <a:schemeClr val="dk1"/>
                </a:solidFill>
              </a:rPr>
              <a:t>These registries also track and make available important metadata about packages, including information about package contributors, package popularity, and other context-dependent information.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As a result, registries are fantastic resources for understanding the contribution, evolution, and reuse of packages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Registries are well studied, with their results revealing important information about supply chain security, the evolution of packages, the patterns of contribution, among others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cccb3e858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cccb3e858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 representative package registries are the Python Package Index and NPM, which host </a:t>
            </a:r>
            <a:r>
              <a:rPr lang="en"/>
              <a:t>packages</a:t>
            </a:r>
            <a:r>
              <a:rPr lang="en"/>
              <a:t> related to Python and Javascript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some of the most studied and most popular registries.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6e70d3385f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6e70d3385f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exists a </a:t>
            </a:r>
            <a:r>
              <a:rPr lang="en"/>
              <a:t>supply</a:t>
            </a:r>
            <a:r>
              <a:rPr lang="en"/>
              <a:t> chain for PTMs as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Largely resembles that of a traditional software </a:t>
            </a:r>
            <a:r>
              <a:rPr lang="en"/>
              <a:t>supply</a:t>
            </a:r>
            <a:r>
              <a:rPr lang="en"/>
              <a:t> chain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Fundamental difference is the kind of software package being distributed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PTM packages are like improv in that they are a “yes and” package: They contain everything a traditional software package would, plus additional attributes unique to PTMs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Just like in traditional SSC, PTM Supply chains have package registries to facilitate PTM contribution, evolution, and reuse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model zoos have been categorized as either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Open: No restrictions on Contribution, open source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Gated: Some restrictions on Contribution, open source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Commercial: No Contribution except from company employees, closed source models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particular model zoo of interest is HuggingFace, I’ll get to why on the next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6e70d3385f_0_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6e70d3385f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rPr lang="en" sz="1200">
                <a:solidFill>
                  <a:schemeClr val="dk1"/>
                </a:solidFill>
              </a:rPr>
              <a:t>HuggingFace has been the focus of several recent studies that have examined its role in the reuse of PTMs</a:t>
            </a:r>
            <a:endParaRPr sz="1200">
              <a:solidFill>
                <a:schemeClr val="dk1"/>
              </a:solidFill>
            </a:endParaRPr>
          </a:p>
          <a:p>
            <a:pPr indent="0" lvl="0" marL="0" rtl="0" algn="l">
              <a:lnSpc>
                <a:spcPct val="90000"/>
              </a:lnSpc>
              <a:spcBef>
                <a:spcPts val="800"/>
              </a:spcBef>
              <a:spcAft>
                <a:spcPts val="0"/>
              </a:spcAft>
              <a:buClr>
                <a:schemeClr val="dk1"/>
              </a:buClr>
              <a:buSzPts val="1100"/>
              <a:buFont typeface="Arial"/>
              <a:buNone/>
            </a:pPr>
            <a:r>
              <a:rPr lang="en" sz="1200">
                <a:solidFill>
                  <a:schemeClr val="dk1"/>
                </a:solidFill>
              </a:rPr>
              <a:t>These studies have been mostly qualitative, and have found that engineers believe that the reuse process is different compared to traditional software</a:t>
            </a:r>
            <a:endParaRPr sz="1200">
              <a:solidFill>
                <a:schemeClr val="dk1"/>
              </a:solidFill>
            </a:endParaRPr>
          </a:p>
          <a:p>
            <a:pPr indent="0" lvl="0" marL="0" rtl="0" algn="l">
              <a:lnSpc>
                <a:spcPct val="90000"/>
              </a:lnSpc>
              <a:spcBef>
                <a:spcPts val="800"/>
              </a:spcBef>
              <a:spcAft>
                <a:spcPts val="0"/>
              </a:spcAft>
              <a:buClr>
                <a:schemeClr val="dk1"/>
              </a:buClr>
              <a:buSzPts val="1100"/>
              <a:buFont typeface="Arial"/>
              <a:buNone/>
            </a:pPr>
            <a:r>
              <a:rPr lang="en" sz="1200">
                <a:solidFill>
                  <a:schemeClr val="dk1"/>
                </a:solidFill>
              </a:rPr>
              <a:t>They described several patterns:</a:t>
            </a:r>
            <a:endParaRPr sz="1200">
              <a:solidFill>
                <a:schemeClr val="dk1"/>
              </a:solidFill>
            </a:endParaRPr>
          </a:p>
          <a:p>
            <a:pPr indent="0" lvl="0" marL="0" rtl="0" algn="l">
              <a:lnSpc>
                <a:spcPct val="90000"/>
              </a:lnSpc>
              <a:spcBef>
                <a:spcPts val="800"/>
              </a:spcBef>
              <a:spcAft>
                <a:spcPts val="0"/>
              </a:spcAft>
              <a:buClr>
                <a:schemeClr val="dk1"/>
              </a:buClr>
              <a:buSzPts val="1100"/>
              <a:buFont typeface="Arial"/>
              <a:buNone/>
            </a:pPr>
            <a:r>
              <a:rPr lang="en" sz="1200">
                <a:solidFill>
                  <a:schemeClr val="dk1"/>
                </a:solidFill>
              </a:rPr>
              <a:t>Engineers preferred to search for candidate models through registries, claiming that the domain classification of the registries (Computer Vision, NLP) combined with their task (image classification, text generation) levels simplified searching</a:t>
            </a:r>
            <a:endParaRPr sz="1200">
              <a:solidFill>
                <a:schemeClr val="dk1"/>
              </a:solidFill>
            </a:endParaRPr>
          </a:p>
          <a:p>
            <a:pPr indent="0" lvl="0" marL="0" rtl="0" algn="l">
              <a:lnSpc>
                <a:spcPct val="90000"/>
              </a:lnSpc>
              <a:spcBef>
                <a:spcPts val="800"/>
              </a:spcBef>
              <a:spcAft>
                <a:spcPts val="0"/>
              </a:spcAft>
              <a:buClr>
                <a:schemeClr val="dk1"/>
              </a:buClr>
              <a:buSzPts val="1100"/>
              <a:buFont typeface="Arial"/>
              <a:buNone/>
            </a:pPr>
            <a:r>
              <a:rPr lang="en" sz="1200">
                <a:solidFill>
                  <a:schemeClr val="dk1"/>
                </a:solidFill>
              </a:rPr>
              <a:t>Most participants used popularity to select a model</a:t>
            </a:r>
            <a:endParaRPr sz="1200">
              <a:solidFill>
                <a:schemeClr val="dk1"/>
              </a:solidFill>
            </a:endParaRPr>
          </a:p>
          <a:p>
            <a:pPr indent="0" lvl="0" marL="0" rtl="0" algn="l">
              <a:lnSpc>
                <a:spcPct val="90000"/>
              </a:lnSpc>
              <a:spcBef>
                <a:spcPts val="800"/>
              </a:spcBef>
              <a:spcAft>
                <a:spcPts val="0"/>
              </a:spcAft>
              <a:buNone/>
            </a:pPr>
            <a:r>
              <a:t/>
            </a:r>
            <a:endParaRPr sz="1200">
              <a:solidFill>
                <a:schemeClr val="dk1"/>
              </a:solidFill>
            </a:endParaRPr>
          </a:p>
          <a:p>
            <a:pPr indent="0" lvl="0" marL="0" rtl="0" algn="l">
              <a:lnSpc>
                <a:spcPct val="90000"/>
              </a:lnSpc>
              <a:spcBef>
                <a:spcPts val="800"/>
              </a:spcBef>
              <a:spcAft>
                <a:spcPts val="0"/>
              </a:spcAft>
              <a:buNone/>
            </a:pPr>
            <a:r>
              <a:rPr lang="en" sz="1200">
                <a:solidFill>
                  <a:schemeClr val="dk1"/>
                </a:solidFill>
              </a:rPr>
              <a:t>Quantitative studies have also been performed to characterize the evolution of models on the hub. They suggested that the lifecycle of PTMs is distinct from traditional software</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1200"/>
              <a:t>HuggingFace is an Open Model Zoo, a kind of model zoo that allows for open contribution from anyone</a:t>
            </a:r>
            <a:endParaRPr sz="1200"/>
          </a:p>
          <a:p>
            <a:pPr indent="0" lvl="0" marL="0" rtl="0" algn="l">
              <a:spcBef>
                <a:spcPts val="0"/>
              </a:spcBef>
              <a:spcAft>
                <a:spcPts val="0"/>
              </a:spcAft>
              <a:buNone/>
            </a:pPr>
            <a:r>
              <a:rPr lang="en" sz="1200"/>
              <a:t>This is in contrast to other model zoos which are either gated, only allowing contributions from verified members,</a:t>
            </a:r>
            <a:endParaRPr sz="1200"/>
          </a:p>
          <a:p>
            <a:pPr indent="0" lvl="0" marL="0" rtl="0" algn="l">
              <a:spcBef>
                <a:spcPts val="0"/>
              </a:spcBef>
              <a:spcAft>
                <a:spcPts val="0"/>
              </a:spcAft>
              <a:buNone/>
            </a:pPr>
            <a:r>
              <a:rPr lang="en" sz="1200"/>
              <a:t>O</a:t>
            </a:r>
            <a:r>
              <a:rPr lang="en" sz="1200"/>
              <a:t>r</a:t>
            </a:r>
            <a:endParaRPr sz="1200"/>
          </a:p>
          <a:p>
            <a:pPr indent="0" lvl="0" marL="0" rtl="0" algn="l">
              <a:spcBef>
                <a:spcPts val="0"/>
              </a:spcBef>
              <a:spcAft>
                <a:spcPts val="0"/>
              </a:spcAft>
              <a:buNone/>
            </a:pPr>
            <a:r>
              <a:rPr lang="en" sz="1200"/>
              <a:t>Commercial, not allowing any outside contributions</a:t>
            </a:r>
            <a:endParaRP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26e82f681da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26e82f681da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l">
              <a:lnSpc>
                <a:spcPct val="20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Software Supply Chains describe the connections between creators, packages, and users</a:t>
            </a:r>
            <a:endParaRPr sz="1500">
              <a:solidFill>
                <a:schemeClr val="dk1"/>
              </a:solidFill>
              <a:latin typeface="Roboto Condensed"/>
              <a:ea typeface="Roboto Condensed"/>
              <a:cs typeface="Roboto Condensed"/>
              <a:sym typeface="Roboto Condensed"/>
            </a:endParaRPr>
          </a:p>
          <a:p>
            <a:pPr indent="-323850" lvl="0" marL="457200" rtl="0" algn="l">
              <a:lnSpc>
                <a:spcPct val="20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Software registries are collaborative platforms that unite contributors, users, and packages, and streamline package management processes</a:t>
            </a:r>
            <a:endParaRPr sz="1500">
              <a:solidFill>
                <a:schemeClr val="dk1"/>
              </a:solidFill>
              <a:latin typeface="Roboto Condensed"/>
              <a:ea typeface="Roboto Condensed"/>
              <a:cs typeface="Roboto Condensed"/>
              <a:sym typeface="Roboto Condensed"/>
            </a:endParaRPr>
          </a:p>
          <a:p>
            <a:pPr indent="-323850" lvl="0" marL="457200" rtl="0" algn="l">
              <a:lnSpc>
                <a:spcPct val="20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The introduction of PTMs to the Software Supply Chain is only beginning to be examined</a:t>
            </a:r>
            <a:endParaRPr sz="1500">
              <a:solidFill>
                <a:schemeClr val="dk1"/>
              </a:solidFill>
              <a:latin typeface="Roboto Condensed"/>
              <a:ea typeface="Roboto Condensed"/>
              <a:cs typeface="Roboto Condensed"/>
              <a:sym typeface="Roboto Condensed"/>
            </a:endParaRPr>
          </a:p>
          <a:p>
            <a:pPr indent="-323850" lvl="0" marL="457200" rtl="0" algn="l">
              <a:lnSpc>
                <a:spcPct val="20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PTMs have novel applications and attributes compared to traditional software</a:t>
            </a:r>
            <a:endParaRPr sz="1500">
              <a:solidFill>
                <a:schemeClr val="dk1"/>
              </a:solidFill>
              <a:latin typeface="Roboto Condensed"/>
              <a:ea typeface="Roboto Condensed"/>
              <a:cs typeface="Roboto Condensed"/>
              <a:sym typeface="Roboto Condensed"/>
            </a:endParaRPr>
          </a:p>
          <a:p>
            <a:pPr indent="-323850" lvl="0" marL="457200" rtl="0" algn="l">
              <a:lnSpc>
                <a:spcPct val="20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Prior work claims that the reuse of PTMs is different than traditional software</a:t>
            </a:r>
            <a:endParaRPr sz="1500">
              <a:solidFill>
                <a:schemeClr val="dk1"/>
              </a:solidFill>
              <a:latin typeface="Roboto Condensed"/>
              <a:ea typeface="Roboto Condensed"/>
              <a:cs typeface="Roboto Condensed"/>
              <a:sym typeface="Roboto Condensed"/>
            </a:endParaRPr>
          </a:p>
          <a:p>
            <a:pPr indent="-323850" lvl="0" marL="457200" rtl="0" algn="l">
              <a:lnSpc>
                <a:spcPct val="20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However, we have yet to verify these claims with quantitative data</a:t>
            </a:r>
            <a:endParaRPr sz="15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6e82f681da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26e82f681da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6e82f681da_0_5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6e82f681da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chemeClr val="dk1"/>
              </a:solidFill>
              <a:latin typeface="Roboto Condensed"/>
              <a:ea typeface="Roboto Condensed"/>
              <a:cs typeface="Roboto Condensed"/>
              <a:sym typeface="Roboto Condense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6e82f681d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6e82f681d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26e70d3385f_0_4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26e70d3385f_0_4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In order to improve </a:t>
            </a:r>
            <a:r>
              <a:rPr lang="en"/>
              <a:t>our understanding of the software engineering practices and challenges surrounding PTM reuse, a dataset was needed</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Prior work in traditional software has utilized mining Software Repositories to further ecosystem understanding.</a:t>
            </a:r>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L</a:t>
            </a:r>
            <a:r>
              <a:rPr lang="en">
                <a:solidFill>
                  <a:schemeClr val="dk1"/>
                </a:solidFill>
              </a:rPr>
              <a:t>arge-scale open-source software datasets, such as </a:t>
            </a:r>
            <a:endParaRPr>
              <a:solidFill>
                <a:schemeClr val="dk1"/>
              </a:solidFill>
            </a:endParaRPr>
          </a:p>
          <a:p>
            <a:pPr indent="0" lvl="0" marL="0" rtl="0" algn="l">
              <a:lnSpc>
                <a:spcPct val="115000"/>
              </a:lnSpc>
              <a:spcBef>
                <a:spcPts val="0"/>
              </a:spcBef>
              <a:spcAft>
                <a:spcPts val="0"/>
              </a:spcAft>
              <a:buNone/>
            </a:pPr>
            <a:r>
              <a:rPr lang="en">
                <a:solidFill>
                  <a:schemeClr val="dk1"/>
                </a:solidFill>
              </a:rPr>
              <a:t>  GHTorrent</a:t>
            </a:r>
            <a:endParaRPr>
              <a:solidFill>
                <a:schemeClr val="dk1"/>
              </a:solidFill>
            </a:endParaRPr>
          </a:p>
          <a:p>
            <a:pPr indent="0" lvl="0" marL="0" rtl="0" algn="l">
              <a:lnSpc>
                <a:spcPct val="115000"/>
              </a:lnSpc>
              <a:spcBef>
                <a:spcPts val="0"/>
              </a:spcBef>
              <a:spcAft>
                <a:spcPts val="0"/>
              </a:spcAft>
              <a:buNone/>
            </a:pPr>
            <a:r>
              <a:rPr lang="en">
                <a:solidFill>
                  <a:schemeClr val="dk1"/>
                </a:solidFill>
              </a:rPr>
              <a:t>  SOTorrent</a:t>
            </a:r>
            <a:endParaRPr>
              <a:solidFill>
                <a:schemeClr val="dk1"/>
              </a:solidFill>
            </a:endParaRPr>
          </a:p>
          <a:p>
            <a:pPr indent="0" lvl="0" marL="0" rtl="0" algn="l">
              <a:lnSpc>
                <a:spcPct val="115000"/>
              </a:lnSpc>
              <a:spcBef>
                <a:spcPts val="0"/>
              </a:spcBef>
              <a:spcAft>
                <a:spcPts val="0"/>
              </a:spcAft>
              <a:buNone/>
            </a:pPr>
            <a:r>
              <a:rPr lang="en">
                <a:solidFill>
                  <a:schemeClr val="dk1"/>
                </a:solidFill>
              </a:rPr>
              <a:t>  TravisTorrent</a:t>
            </a:r>
            <a:endParaRPr>
              <a:solidFill>
                <a:schemeClr val="dk1"/>
              </a:solidFill>
            </a:endParaRPr>
          </a:p>
          <a:p>
            <a:pPr indent="0" lvl="0" marL="0" rtl="0" algn="l">
              <a:lnSpc>
                <a:spcPct val="115000"/>
              </a:lnSpc>
              <a:spcBef>
                <a:spcPts val="0"/>
              </a:spcBef>
              <a:spcAft>
                <a:spcPts val="0"/>
              </a:spcAft>
              <a:buNone/>
            </a:pPr>
            <a:r>
              <a:rPr lang="en">
                <a:solidFill>
                  <a:schemeClr val="dk1"/>
                </a:solidFill>
              </a:rPr>
              <a:t>And World of Code</a:t>
            </a:r>
            <a:endParaRPr>
              <a:solidFill>
                <a:schemeClr val="dk1"/>
              </a:solidFill>
            </a:endParaRPr>
          </a:p>
          <a:p>
            <a:pPr indent="0" lvl="0" marL="0" rtl="0" algn="l">
              <a:lnSpc>
                <a:spcPct val="115000"/>
              </a:lnSpc>
              <a:spcBef>
                <a:spcPts val="0"/>
              </a:spcBef>
              <a:spcAft>
                <a:spcPts val="0"/>
              </a:spcAft>
              <a:buNone/>
            </a:pPr>
            <a:r>
              <a:rPr lang="en">
                <a:solidFill>
                  <a:schemeClr val="dk1"/>
                </a:solidFill>
              </a:rPr>
              <a:t>offer long-term data availability and allow for in-depth analysis of a snapshot of a registry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These datasets have been instrumental in improving our understanding of software engineering,</a:t>
            </a:r>
            <a:endParaRPr>
              <a:solidFill>
                <a:schemeClr val="dk1"/>
              </a:solidFill>
            </a:endParaRPr>
          </a:p>
          <a:p>
            <a:pPr indent="0" lvl="0" marL="0" rtl="0" algn="l">
              <a:lnSpc>
                <a:spcPct val="115000"/>
              </a:lnSpc>
              <a:spcBef>
                <a:spcPts val="0"/>
              </a:spcBef>
              <a:spcAft>
                <a:spcPts val="0"/>
              </a:spcAft>
              <a:buNone/>
            </a:pPr>
            <a:r>
              <a:rPr lang="en">
                <a:solidFill>
                  <a:schemeClr val="dk1"/>
                </a:solidFill>
              </a:rPr>
              <a:t>  \eg of practices in</a:t>
            </a:r>
            <a:endParaRPr>
              <a:solidFill>
                <a:schemeClr val="dk1"/>
              </a:solidFill>
            </a:endParaRPr>
          </a:p>
          <a:p>
            <a:pPr indent="0" lvl="0" marL="0" rtl="0" algn="l">
              <a:lnSpc>
                <a:spcPct val="115000"/>
              </a:lnSpc>
              <a:spcBef>
                <a:spcPts val="0"/>
              </a:spcBef>
              <a:spcAft>
                <a:spcPts val="0"/>
              </a:spcAft>
              <a:buNone/>
            </a:pPr>
            <a:r>
              <a:rPr lang="en">
                <a:solidFill>
                  <a:schemeClr val="dk1"/>
                </a:solidFill>
              </a:rPr>
              <a:t>  continuous integration</a:t>
            </a:r>
            <a:endParaRPr>
              <a:solidFill>
                <a:schemeClr val="dk1"/>
              </a:solidFill>
            </a:endParaRPr>
          </a:p>
          <a:p>
            <a:pPr indent="0" lvl="0" marL="0" rtl="0" algn="l">
              <a:lnSpc>
                <a:spcPct val="115000"/>
              </a:lnSpc>
              <a:spcBef>
                <a:spcPts val="0"/>
              </a:spcBef>
              <a:spcAft>
                <a:spcPts val="0"/>
              </a:spcAft>
              <a:buNone/>
            </a:pPr>
            <a:r>
              <a:rPr lang="en">
                <a:solidFill>
                  <a:schemeClr val="dk1"/>
                </a:solidFill>
              </a:rPr>
              <a:t>  static analysis</a:t>
            </a:r>
            <a:endParaRPr>
              <a:solidFill>
                <a:schemeClr val="dk1"/>
              </a:solidFill>
            </a:endParaRPr>
          </a:p>
          <a:p>
            <a:pPr indent="0" lvl="0" marL="0" rtl="0" algn="l">
              <a:lnSpc>
                <a:spcPct val="115000"/>
              </a:lnSpc>
              <a:spcBef>
                <a:spcPts val="0"/>
              </a:spcBef>
              <a:spcAft>
                <a:spcPts val="0"/>
              </a:spcAft>
              <a:buNone/>
            </a:pPr>
            <a:r>
              <a:rPr lang="en">
                <a:solidFill>
                  <a:schemeClr val="dk1"/>
                </a:solidFill>
              </a:rPr>
              <a:t>  software development</a:t>
            </a:r>
            <a:endParaRPr>
              <a:solidFill>
                <a:schemeClr val="dk1"/>
              </a:solidFill>
            </a:endParaRPr>
          </a:p>
          <a:p>
            <a:pPr indent="0" lvl="0" marL="0" rtl="0" algn="l">
              <a:lnSpc>
                <a:spcPct val="115000"/>
              </a:lnSpc>
              <a:spcBef>
                <a:spcPts val="0"/>
              </a:spcBef>
              <a:spcAft>
                <a:spcPts val="0"/>
              </a:spcAft>
              <a:buNone/>
            </a:pPr>
            <a:r>
              <a:rPr lang="en">
                <a:solidFill>
                  <a:schemeClr val="dk1"/>
                </a:solidFill>
              </a:rPr>
              <a:t>  and </a:t>
            </a:r>
            <a:endParaRPr>
              <a:solidFill>
                <a:schemeClr val="dk1"/>
              </a:solidFill>
            </a:endParaRPr>
          </a:p>
          <a:p>
            <a:pPr indent="0" lvl="0" marL="0" rtl="0" algn="l">
              <a:lnSpc>
                <a:spcPct val="115000"/>
              </a:lnSpc>
              <a:spcBef>
                <a:spcPts val="0"/>
              </a:spcBef>
              <a:spcAft>
                <a:spcPts val="0"/>
              </a:spcAft>
              <a:buNone/>
            </a:pPr>
            <a:r>
              <a:rPr lang="en">
                <a:solidFill>
                  <a:schemeClr val="dk1"/>
                </a:solidFill>
              </a:rPr>
              <a:t>  Testing</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t>unfortunately current datasets on PTMs are lacking, which leaves a gap in knowledge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solidFill>
                  <a:schemeClr val="dk1"/>
                </a:solidFill>
              </a:rPr>
              <a:t>There are two existing PTM datasets: PTMTorrent and HFCommunity</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Both provide data included in the Hugging Face model registry, offering insights into PTMs.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However, both lack queryable PTM metadata and do not cover downstream applications.</a:t>
            </a:r>
            <a:endParaRPr>
              <a:solidFill>
                <a:schemeClr val="dk1"/>
              </a:solidFill>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This absence of information impedes our ability to derive a coherent picture of PTMs' impact and usage in software engineering.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PeaTMOSS addresses both limitations by including additional content,</a:t>
            </a:r>
            <a:r>
              <a:rPr lang="en"/>
              <a:t> \eg</a:t>
            </a:r>
            <a:r>
              <a:rPr lang="en"/>
              <a:t> extracted metadata from model cards and links to downstream GitHub repositories.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6e70d3385f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6e70d3385f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I will introduce my motivation, thesis statement, and contributions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Then i will walk through the background of relevant information needed to understand my work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will then discuss my major contributions: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PeaTMOSS: A dataset describing Pre-Trained Models in Open Source software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6e70d3385f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6e70d3385f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To address this gap, PeaTMOSS was created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PeaTMOSS enables mining of PTMs, the software projects that use them, and the interactions between PTMs and downstream use.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PeaTMOSS contains a snapshot of:</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(1) 280k PTMs,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(2) 28k open-source software repositories that use PTMs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(3) 44k mappings between PTMs and downstream GitHub repositories.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metadata for models, repositories, and links is provided in a queriable SQLite3 database,</a:t>
            </a:r>
            <a:endParaRPr>
              <a:solidFill>
                <a:schemeClr val="dk1"/>
              </a:solidFill>
            </a:endParaRPr>
          </a:p>
          <a:p>
            <a:pPr indent="0" lvl="0" marL="0" rtl="0" algn="l">
              <a:lnSpc>
                <a:spcPct val="115000"/>
              </a:lnSpc>
              <a:spcBef>
                <a:spcPts val="0"/>
              </a:spcBef>
              <a:spcAft>
                <a:spcPts val="0"/>
              </a:spcAft>
              <a:buNone/>
            </a:pPr>
            <a:r>
              <a:rPr lang="en">
                <a:solidFill>
                  <a:schemeClr val="dk1"/>
                </a:solidFill>
              </a:rPr>
              <a:t>whose Schema is on the next slide,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with snapshots of the most popular models (top 15k) and all github repositories stored on a globus share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In this project I contributed to the retrieval of basic PTM metadata along with snapshots of PTMs</a:t>
            </a:r>
            <a:endParaRPr>
              <a:solidFill>
                <a:schemeClr val="dk1"/>
              </a:solidFill>
            </a:endParaRPr>
          </a:p>
          <a:p>
            <a:pPr indent="0" lvl="0" marL="0" rtl="0" algn="l">
              <a:spcBef>
                <a:spcPts val="0"/>
              </a:spcBef>
              <a:spcAft>
                <a:spcPts val="0"/>
              </a:spcAft>
              <a:buNone/>
            </a:pPr>
            <a:br>
              <a:rPr lang="en">
                <a:solidFill>
                  <a:schemeClr val="dk1"/>
                </a:solidFill>
              </a:rPr>
            </a:br>
            <a:r>
              <a:rPr lang="en">
                <a:solidFill>
                  <a:schemeClr val="dk1"/>
                </a:solidFill>
              </a:rPr>
              <a:t>I was also responsible for creating the database to store all the information</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6e82f681d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6e82f681d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    There are four regions:</a:t>
            </a:r>
            <a:endParaRPr/>
          </a:p>
          <a:p>
            <a:pPr indent="0" lvl="0" marL="0" rtl="0" algn="l">
              <a:lnSpc>
                <a:spcPct val="115000"/>
              </a:lnSpc>
              <a:spcBef>
                <a:spcPts val="0"/>
              </a:spcBef>
              <a:spcAft>
                <a:spcPts val="0"/>
              </a:spcAft>
              <a:buClr>
                <a:schemeClr val="dk1"/>
              </a:buClr>
              <a:buSzPts val="1100"/>
              <a:buFont typeface="Arial"/>
              <a:buNone/>
            </a:pPr>
            <a:r>
              <a:rPr lang="en"/>
              <a:t>      tables for PTMs (basic and enhanced),</a:t>
            </a:r>
            <a:endParaRPr/>
          </a:p>
          <a:p>
            <a:pPr indent="0" lvl="0" marL="0" rtl="0" algn="l">
              <a:lnSpc>
                <a:spcPct val="115000"/>
              </a:lnSpc>
              <a:spcBef>
                <a:spcPts val="0"/>
              </a:spcBef>
              <a:spcAft>
                <a:spcPts val="0"/>
              </a:spcAft>
              <a:buClr>
                <a:schemeClr val="dk1"/>
              </a:buClr>
              <a:buSzPts val="1100"/>
              <a:buFont typeface="Arial"/>
              <a:buNone/>
            </a:pPr>
            <a:r>
              <a:rPr lang="en"/>
              <a:t>      tables for GitHub projects,</a:t>
            </a:r>
            <a:endParaRPr/>
          </a:p>
          <a:p>
            <a:pPr indent="0" lvl="0" marL="0" rtl="0" algn="l">
              <a:lnSpc>
                <a:spcPct val="115000"/>
              </a:lnSpc>
              <a:spcBef>
                <a:spcPts val="0"/>
              </a:spcBef>
              <a:spcAft>
                <a:spcPts val="0"/>
              </a:spcAft>
              <a:buClr>
                <a:schemeClr val="dk1"/>
              </a:buClr>
              <a:buSzPts val="1100"/>
              <a:buFont typeface="Arial"/>
              <a:buNone/>
            </a:pPr>
            <a:r>
              <a:rPr lang="en"/>
              <a:t>      and</a:t>
            </a:r>
            <a:endParaRPr/>
          </a:p>
          <a:p>
            <a:pPr indent="0" lvl="0" marL="0" rtl="0" algn="l">
              <a:lnSpc>
                <a:spcPct val="115000"/>
              </a:lnSpc>
              <a:spcBef>
                <a:spcPts val="0"/>
              </a:spcBef>
              <a:spcAft>
                <a:spcPts val="0"/>
              </a:spcAft>
              <a:buClr>
                <a:schemeClr val="dk1"/>
              </a:buClr>
              <a:buSzPts val="1100"/>
              <a:buFont typeface="Arial"/>
              <a:buNone/>
            </a:pPr>
            <a:r>
              <a:rPr lang="en"/>
              <a:t>      a table of PTM-Application dependency relations.</a:t>
            </a:r>
            <a:endParaRPr/>
          </a:p>
          <a:p>
            <a:pPr indent="0" lvl="0" marL="0" rtl="0" algn="l">
              <a:lnSpc>
                <a:spcPct val="115000"/>
              </a:lnSpc>
              <a:spcBef>
                <a:spcPts val="0"/>
              </a:spcBef>
              <a:spcAft>
                <a:spcPts val="0"/>
              </a:spcAft>
              <a:buNone/>
            </a:pPr>
            <a:r>
              <a:rPr lang="en"/>
              <a:t>    Tables link to PTM and GitHub snapshots in a Globus share.</a:t>
            </a:r>
            <a:endParaRPr/>
          </a:p>
          <a:p>
            <a:pPr indent="0" lvl="0" marL="0" rtl="0" algn="l">
              <a:lnSpc>
                <a:spcPct val="115000"/>
              </a:lnSpc>
              <a:spcBef>
                <a:spcPts val="0"/>
              </a:spcBef>
              <a:spcAft>
                <a:spcPts val="0"/>
              </a:spcAft>
              <a:buClr>
                <a:schemeClr val="dk1"/>
              </a:buClr>
              <a:buSzPts val="1100"/>
              <a:buFont typeface="Arial"/>
              <a:buNone/>
            </a:pPr>
            <a:r>
              <a:rPr lang="en"/>
              <a:t>Our artifact has a navigable version</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6e82f681da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6e82f681da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PTM metadata is metadata that describes social dynamics of models, as well as basic model config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Social dynamics I mean who contributed, how much is a model downloaded, what icenses does the model have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Basic config </a:t>
            </a:r>
            <a:r>
              <a:rPr lang="en"/>
              <a:t>information</a:t>
            </a:r>
            <a:r>
              <a:rPr lang="en"/>
              <a:t> refers to the library </a:t>
            </a:r>
            <a:r>
              <a:rPr lang="en"/>
              <a:t>used</a:t>
            </a:r>
            <a:r>
              <a:rPr lang="en"/>
              <a:t> to create the model, the </a:t>
            </a:r>
            <a:r>
              <a:rPr lang="en"/>
              <a:t>datasets</a:t>
            </a:r>
            <a:r>
              <a:rPr lang="en"/>
              <a:t> used to train it, the architecture of the model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6e82f681da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26e82f681da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First, we must identify the model registries whose PTMs we will collect.</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Of these, only the open and gated types are open-source.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For mining, we need registries that have APIs with recognizable signatures, allowing us to trace PTM-App dependencies (details in~\cref{sec:DataCollection-Linking}). %, ensuring identifiable signatures for tracing PTM-App dependencies. </a:t>
            </a:r>
            <a:endParaRPr/>
          </a:p>
          <a:p>
            <a:pPr indent="0" lvl="0" marL="0" rtl="0" algn="l">
              <a:lnSpc>
                <a:spcPct val="115000"/>
              </a:lnSpc>
              <a:spcBef>
                <a:spcPts val="0"/>
              </a:spcBef>
              <a:spcAft>
                <a:spcPts val="0"/>
              </a:spcAft>
              <a:buClr>
                <a:schemeClr val="dk1"/>
              </a:buClr>
              <a:buSzPts val="1100"/>
              <a:buFont typeface="Arial"/>
              <a:buNone/>
            </a:pPr>
            <a:r>
              <a:rPr lang="en"/>
              <a:t>Considering these criteria, we selected the most popular example from each open-source category that utilizes APIs. </a:t>
            </a:r>
            <a:endParaRPr/>
          </a:p>
          <a:p>
            <a:pPr indent="0" lvl="0" marL="0" rtl="0" algn="l">
              <a:lnSpc>
                <a:spcPct val="115000"/>
              </a:lnSpc>
              <a:spcBef>
                <a:spcPts val="0"/>
              </a:spcBef>
              <a:spcAft>
                <a:spcPts val="0"/>
              </a:spcAft>
              <a:buClr>
                <a:schemeClr val="dk1"/>
              </a:buClr>
              <a:buSzPts val="1100"/>
              <a:buFont typeface="Arial"/>
              <a:buNone/>
            </a:pPr>
            <a:r>
              <a:rPr lang="en"/>
              <a:t>Thus, we included PTMs from Hugging Face (an open registry) and PyTorch Hub (a gated registry).</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Hugging Face contains far more PTMs than PyTorch Hub, which influenced several decisions we made in creating \DatasetNickname.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6e82f681da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26e82f681da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Github Project metadata contains downstream collaborative information that describes the contributions made to the repository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includes Pull Requests, Issues, Discussions, labels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6e82f681da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26e82f681da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This work was done by Jerin Yasmin from the RISE lab from Queen’s Univeristy in Quebec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 brief overview, the chosen model hubs had their distinct signatures of reuse identified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signatures were used to identify downstream repositories that might reuse a PTM from one of the platforms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each repository, a snapshot of the metadata and repository was obtained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And a static analysis was performed to attempt to identify the Upstream PTM used</a:t>
            </a:r>
            <a:endParaRPr sz="1200">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6e82f681da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26e82f681da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Enhanced PTM metadata </a:t>
            </a:r>
            <a:r>
              <a:rPr lang="en"/>
              <a:t>involves advanced information about model config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involves more performance and evaluation based metrics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describe the actual attributes of the model itself, rather than its structure</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6e82f681da_0_4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26e82f681da_0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spcBef>
                <a:spcPts val="0"/>
              </a:spcBef>
              <a:spcAft>
                <a:spcPts val="0"/>
              </a:spcAft>
              <a:buNone/>
            </a:pPr>
            <a:r>
              <a:rPr lang="en"/>
              <a:t>An LLM pipeline was used to extract this 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was fed Model Cards, which are the readmes of PTMs, as well as config files to extract the informaiton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6e82f681da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26e82f681da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rPr>
              <a:t>PeaTMOSS was an evolution of PTMTorrent</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PTMTorrent’s Data Schema made it difficult to compare across Model Zoos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priority of mine when designing PeaTMOSS’s was to handle metadata from diverse sources while preserving information in a way that supports inter-source comparison.</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To achieve this, I began with a core “model” table that contained fundamental model info, common across all selected model registries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Any extra model info would be expressed with layers of indirection</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This design improved data integrity and significantly enhanced the schema's flexibility to incorporate new information or metadata attributes seamlessly</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It also resulted in a smaller dataset size</a:t>
            </a:r>
            <a:endParaRPr sz="120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6e82f681da_0_5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6e82f681da_0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Red is the core Model table, Orange is every indirection table used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6e82f681da_0_6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6e82f681da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a:t>
            </a:r>
            <a:r>
              <a:rPr lang="en"/>
              <a:t>contributed</a:t>
            </a:r>
            <a:r>
              <a:rPr lang="en"/>
              <a:t> to the following </a:t>
            </a:r>
            <a:r>
              <a:rPr lang="en"/>
              <a:t>papers: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PeaTMOSS 1: This was a submission to MSR’s 2024 Mining Challenge that was later submitted as a technical report on arXiv</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PeaTMOSS 2: This was a rework of PeaTMOSS 1 that included improvements to the PeaTMOSS dataset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was accepted to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Quantitative Comparison: This work utilizes PeaTMOSS to make a comparison between traditional software and PTM registries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050">
                <a:solidFill>
                  <a:srgbClr val="333333"/>
                </a:solidFill>
              </a:rPr>
              <a:t>ESEM 2024</a:t>
            </a:r>
            <a:r>
              <a:rPr lang="en" sz="1050">
                <a:solidFill>
                  <a:srgbClr val="333333"/>
                </a:solidFill>
                <a:highlight>
                  <a:srgbClr val="FFFFFF"/>
                </a:highlight>
              </a:rPr>
              <a:t>, the 18th ACM/IEEE International Symposium on Empirical Software Engineering and Measurement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6e82f681da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6e82f681da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cccb3e858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2cccb3e858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6e82f681d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26e82f681d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As mentioned earlier, prior work has</a:t>
            </a:r>
            <a:r>
              <a:rPr lang="en" sz="1200"/>
              <a:t> indicated clear gaps in knowledge in our understanding of PTM reuse</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t>We have an understanding of traditional </a:t>
            </a:r>
            <a:r>
              <a:rPr lang="en" sz="1200"/>
              <a:t>software</a:t>
            </a:r>
            <a:r>
              <a:rPr lang="en" sz="1200"/>
              <a:t> registries, and an understanding of PTM registries, but we have yet to make a direct comparison between them</a:t>
            </a:r>
            <a:endParaRPr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26e82f681da_0_5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26e82f681da_0_5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To bridge this gap, I employed PeaTMOSS to provide a quantitative analysis of PTM reuse, setting the stage for a direct comparison with traditional software reuse practices</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This methodical approach allows for a structured evaluation of PTM contribution, evolution, and reuse dynamics</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Traditional software packages were described using the Packages dataset from the </a:t>
            </a:r>
            <a:r>
              <a:rPr lang="en" sz="1200">
                <a:solidFill>
                  <a:srgbClr val="212529"/>
                </a:solidFill>
                <a:highlight>
                  <a:srgbClr val="FFFFFF"/>
                </a:highlight>
                <a:latin typeface="Roboto"/>
                <a:ea typeface="Roboto"/>
                <a:cs typeface="Roboto"/>
                <a:sym typeface="Roboto"/>
              </a:rPr>
              <a:t>Open Source Collective</a:t>
            </a:r>
            <a:endParaRPr sz="1200">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26e70d3385f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26e70d3385f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6e82f681da_0_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26e82f681da_0_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structured the study using the Goal Question Metrics Structure</a:t>
            </a:r>
            <a:endParaRPr/>
          </a:p>
          <a:p>
            <a:pPr indent="0" lvl="0" marL="0" rtl="0" algn="l">
              <a:spcBef>
                <a:spcPts val="0"/>
              </a:spcBef>
              <a:spcAft>
                <a:spcPts val="0"/>
              </a:spcAft>
              <a:buNone/>
            </a:pPr>
            <a:r>
              <a:t/>
            </a:r>
            <a:endParaRPr/>
          </a:p>
          <a:p>
            <a:pPr indent="0" lvl="0" marL="0" rtl="0" algn="l">
              <a:lnSpc>
                <a:spcPct val="115000"/>
              </a:lnSpc>
              <a:spcBef>
                <a:spcPts val="200"/>
              </a:spcBef>
              <a:spcAft>
                <a:spcPts val="0"/>
              </a:spcAft>
              <a:buClr>
                <a:schemeClr val="dk1"/>
              </a:buClr>
              <a:buSzPts val="1100"/>
              <a:buFont typeface="Arial"/>
              <a:buNone/>
            </a:pPr>
            <a:r>
              <a:rPr b="1" lang="en" sz="1050">
                <a:solidFill>
                  <a:srgbClr val="202122"/>
                </a:solidFill>
              </a:rPr>
              <a:t>1. Conceptual level (Goal)</a:t>
            </a:r>
            <a:endParaRPr b="1" sz="1050">
              <a:solidFill>
                <a:srgbClr val="202122"/>
              </a:solidFill>
            </a:endParaRPr>
          </a:p>
          <a:p>
            <a:pPr indent="0" lvl="0" marL="215900" rtl="0" algn="l">
              <a:lnSpc>
                <a:spcPct val="115000"/>
              </a:lnSpc>
              <a:spcBef>
                <a:spcPts val="700"/>
              </a:spcBef>
              <a:spcAft>
                <a:spcPts val="0"/>
              </a:spcAft>
              <a:buClr>
                <a:schemeClr val="dk1"/>
              </a:buClr>
              <a:buSzPts val="1100"/>
              <a:buFont typeface="Arial"/>
              <a:buNone/>
            </a:pPr>
            <a:r>
              <a:rPr lang="en" sz="1050">
                <a:solidFill>
                  <a:srgbClr val="202122"/>
                </a:solidFill>
              </a:rPr>
              <a:t>A </a:t>
            </a:r>
            <a:r>
              <a:rPr lang="en" sz="1050">
                <a:solidFill>
                  <a:srgbClr val="795CB2"/>
                </a:solidFill>
                <a:uFill>
                  <a:noFill/>
                </a:uFill>
                <a:hlinkClick r:id="rId2">
                  <a:extLst>
                    <a:ext uri="{A12FA001-AC4F-418D-AE19-62706E023703}">
                      <ahyp:hlinkClr val="tx"/>
                    </a:ext>
                  </a:extLst>
                </a:hlinkClick>
              </a:rPr>
              <a:t>goal</a:t>
            </a:r>
            <a:r>
              <a:rPr lang="en" sz="1050">
                <a:solidFill>
                  <a:srgbClr val="202122"/>
                </a:solidFill>
              </a:rPr>
              <a:t> is defined for an object, for a variety of reasons, with respect to various models of quality, from various points of view and relative to a particular environment.</a:t>
            </a:r>
            <a:endParaRPr sz="1050">
              <a:solidFill>
                <a:srgbClr val="202122"/>
              </a:solidFill>
            </a:endParaRPr>
          </a:p>
          <a:p>
            <a:pPr indent="0" lvl="0" marL="0" rtl="0" algn="l">
              <a:lnSpc>
                <a:spcPct val="115000"/>
              </a:lnSpc>
              <a:spcBef>
                <a:spcPts val="700"/>
              </a:spcBef>
              <a:spcAft>
                <a:spcPts val="0"/>
              </a:spcAft>
              <a:buClr>
                <a:schemeClr val="dk1"/>
              </a:buClr>
              <a:buSzPts val="1100"/>
              <a:buFont typeface="Arial"/>
              <a:buNone/>
            </a:pPr>
            <a:r>
              <a:rPr b="1" lang="en" sz="1050">
                <a:solidFill>
                  <a:srgbClr val="202122"/>
                </a:solidFill>
              </a:rPr>
              <a:t>2. Operational level (Question)</a:t>
            </a:r>
            <a:endParaRPr b="1" sz="1050">
              <a:solidFill>
                <a:srgbClr val="202122"/>
              </a:solidFill>
            </a:endParaRPr>
          </a:p>
          <a:p>
            <a:pPr indent="0" lvl="0" marL="215900" rtl="0" algn="l">
              <a:lnSpc>
                <a:spcPct val="115000"/>
              </a:lnSpc>
              <a:spcBef>
                <a:spcPts val="700"/>
              </a:spcBef>
              <a:spcAft>
                <a:spcPts val="0"/>
              </a:spcAft>
              <a:buClr>
                <a:schemeClr val="dk1"/>
              </a:buClr>
              <a:buSzPts val="1100"/>
              <a:buFont typeface="Arial"/>
              <a:buNone/>
            </a:pPr>
            <a:r>
              <a:rPr lang="en" sz="1050">
                <a:solidFill>
                  <a:srgbClr val="202122"/>
                </a:solidFill>
              </a:rPr>
              <a:t>A set of questions is used to define models of the object of study and then focuses on that object to characterize the assessment or achievement of a specific goal.</a:t>
            </a:r>
            <a:endParaRPr sz="1050">
              <a:solidFill>
                <a:srgbClr val="202122"/>
              </a:solidFill>
            </a:endParaRPr>
          </a:p>
          <a:p>
            <a:pPr indent="0" lvl="0" marL="0" rtl="0" algn="l">
              <a:lnSpc>
                <a:spcPct val="115000"/>
              </a:lnSpc>
              <a:spcBef>
                <a:spcPts val="700"/>
              </a:spcBef>
              <a:spcAft>
                <a:spcPts val="0"/>
              </a:spcAft>
              <a:buClr>
                <a:schemeClr val="dk1"/>
              </a:buClr>
              <a:buSzPts val="1100"/>
              <a:buFont typeface="Arial"/>
              <a:buNone/>
            </a:pPr>
            <a:r>
              <a:rPr b="1" lang="en" sz="1050">
                <a:solidFill>
                  <a:srgbClr val="202122"/>
                </a:solidFill>
              </a:rPr>
              <a:t>3. Quantitative level (Metric)</a:t>
            </a:r>
            <a:r>
              <a:rPr baseline="30000" lang="en" sz="1400">
                <a:solidFill>
                  <a:srgbClr val="795CB2"/>
                </a:solidFill>
                <a:uFill>
                  <a:noFill/>
                </a:uFill>
                <a:hlinkClick r:id="rId3">
                  <a:extLst>
                    <a:ext uri="{A12FA001-AC4F-418D-AE19-62706E023703}">
                      <ahyp:hlinkClr val="tx"/>
                    </a:ext>
                  </a:extLst>
                </a:hlinkClick>
              </a:rPr>
              <a:t>[8]</a:t>
            </a:r>
            <a:endParaRPr baseline="30000" sz="1400">
              <a:solidFill>
                <a:srgbClr val="795CB2"/>
              </a:solidFill>
            </a:endParaRPr>
          </a:p>
          <a:p>
            <a:pPr indent="0" lvl="0" marL="215900" rtl="0" algn="l">
              <a:lnSpc>
                <a:spcPct val="115000"/>
              </a:lnSpc>
              <a:spcBef>
                <a:spcPts val="700"/>
              </a:spcBef>
              <a:spcAft>
                <a:spcPts val="0"/>
              </a:spcAft>
              <a:buClr>
                <a:schemeClr val="dk1"/>
              </a:buClr>
              <a:buSzPts val="1100"/>
              <a:buFont typeface="Arial"/>
              <a:buNone/>
            </a:pPr>
            <a:r>
              <a:rPr lang="en" sz="1050">
                <a:solidFill>
                  <a:srgbClr val="202122"/>
                </a:solidFill>
              </a:rPr>
              <a:t>A set of metrics, based on the models, is associated with every question in order to answer it in a measurable way.</a:t>
            </a:r>
            <a:endParaRPr sz="1050">
              <a:solidFill>
                <a:srgbClr val="202122"/>
              </a:solidFill>
            </a:endParaRPr>
          </a:p>
          <a:p>
            <a:pPr indent="0" lvl="0" marL="0" rtl="0" algn="l">
              <a:lnSpc>
                <a:spcPct val="115000"/>
              </a:lnSpc>
              <a:spcBef>
                <a:spcPts val="7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26e82f681da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26e82f681da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goal was to compare traditional software and PTMs in three categories:</a:t>
            </a:r>
            <a:endParaRPr/>
          </a:p>
          <a:p>
            <a:pPr indent="0" lvl="0" marL="0" rtl="0" algn="l">
              <a:spcBef>
                <a:spcPts val="0"/>
              </a:spcBef>
              <a:spcAft>
                <a:spcPts val="0"/>
              </a:spcAft>
              <a:buNone/>
            </a:pPr>
            <a:r>
              <a:rPr lang="en"/>
              <a:t>Contribution</a:t>
            </a:r>
            <a:endParaRPr/>
          </a:p>
          <a:p>
            <a:pPr indent="0" lvl="0" marL="0" rtl="0" algn="l">
              <a:spcBef>
                <a:spcPts val="0"/>
              </a:spcBef>
              <a:spcAft>
                <a:spcPts val="0"/>
              </a:spcAft>
              <a:buNone/>
            </a:pPr>
            <a:r>
              <a:rPr lang="en"/>
              <a:t>Evolution</a:t>
            </a:r>
            <a:endParaRPr/>
          </a:p>
          <a:p>
            <a:pPr indent="0" lvl="0" marL="0" rtl="0" algn="l">
              <a:spcBef>
                <a:spcPts val="0"/>
              </a:spcBef>
              <a:spcAft>
                <a:spcPts val="0"/>
              </a:spcAft>
              <a:buNone/>
            </a:pPr>
            <a:r>
              <a:rPr lang="en"/>
              <a:t>And Reuse</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6e82f681da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26e82f681da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t>
            </a:r>
            <a:r>
              <a:rPr lang="en"/>
              <a:t>categories</a:t>
            </a:r>
            <a:r>
              <a:rPr lang="en"/>
              <a:t> were defined further into 4 questions:</a:t>
            </a:r>
            <a:endParaRPr/>
          </a:p>
          <a:p>
            <a:pPr indent="0" lvl="0" marL="0" rtl="0" algn="l">
              <a:spcBef>
                <a:spcPts val="0"/>
              </a:spcBef>
              <a:spcAft>
                <a:spcPts val="0"/>
              </a:spcAft>
              <a:buNone/>
            </a:pPr>
            <a:r>
              <a:t/>
            </a:r>
            <a:endParaRPr/>
          </a:p>
          <a:p>
            <a:pPr indent="-323850" lvl="0" marL="457200" rtl="0" algn="l">
              <a:lnSpc>
                <a:spcPct val="90000"/>
              </a:lnSpc>
              <a:spcBef>
                <a:spcPts val="800"/>
              </a:spcBef>
              <a:spcAft>
                <a:spcPts val="0"/>
              </a:spcAft>
              <a:buClr>
                <a:schemeClr val="dk1"/>
              </a:buClr>
              <a:buSzPts val="1500"/>
              <a:buFont typeface="Roboto Condensed"/>
              <a:buAutoNum type="arabicPeriod"/>
            </a:pPr>
            <a:r>
              <a:rPr lang="en" sz="1500">
                <a:solidFill>
                  <a:schemeClr val="dk1"/>
                </a:solidFill>
                <a:latin typeface="Roboto Condensed"/>
                <a:ea typeface="Roboto Condensed"/>
                <a:cs typeface="Roboto Condensed"/>
                <a:sym typeface="Roboto Condensed"/>
              </a:rPr>
              <a:t>Contributor-to-Package (Contribution)</a:t>
            </a:r>
            <a:endParaRPr sz="1500">
              <a:solidFill>
                <a:schemeClr val="dk1"/>
              </a:solidFill>
              <a:latin typeface="Roboto Condensed"/>
              <a:ea typeface="Roboto Condensed"/>
              <a:cs typeface="Roboto Condensed"/>
              <a:sym typeface="Roboto Condensed"/>
            </a:endParaRPr>
          </a:p>
          <a:p>
            <a:pPr indent="-323850" lvl="0" marL="457200" rtl="0" algn="l">
              <a:lnSpc>
                <a:spcPct val="90000"/>
              </a:lnSpc>
              <a:spcBef>
                <a:spcPts val="0"/>
              </a:spcBef>
              <a:spcAft>
                <a:spcPts val="0"/>
              </a:spcAft>
              <a:buClr>
                <a:schemeClr val="dk1"/>
              </a:buClr>
              <a:buSzPts val="1500"/>
              <a:buFont typeface="Roboto Condensed"/>
              <a:buAutoNum type="arabicPeriod"/>
            </a:pPr>
            <a:r>
              <a:rPr lang="en" sz="1500">
                <a:solidFill>
                  <a:schemeClr val="dk1"/>
                </a:solidFill>
                <a:latin typeface="Roboto Condensed"/>
                <a:ea typeface="Roboto Condensed"/>
                <a:cs typeface="Roboto Condensed"/>
                <a:sym typeface="Roboto Condensed"/>
              </a:rPr>
              <a:t>Package-to-Package (Evolution)</a:t>
            </a:r>
            <a:endParaRPr sz="1500">
              <a:solidFill>
                <a:schemeClr val="dk1"/>
              </a:solidFill>
              <a:latin typeface="Roboto Condensed"/>
              <a:ea typeface="Roboto Condensed"/>
              <a:cs typeface="Roboto Condensed"/>
              <a:sym typeface="Roboto Condensed"/>
            </a:endParaRPr>
          </a:p>
          <a:p>
            <a:pPr indent="-323850" lvl="0" marL="457200" rtl="0" algn="l">
              <a:lnSpc>
                <a:spcPct val="90000"/>
              </a:lnSpc>
              <a:spcBef>
                <a:spcPts val="0"/>
              </a:spcBef>
              <a:spcAft>
                <a:spcPts val="0"/>
              </a:spcAft>
              <a:buClr>
                <a:schemeClr val="dk1"/>
              </a:buClr>
              <a:buSzPts val="1500"/>
              <a:buFont typeface="Roboto Condensed"/>
              <a:buAutoNum type="arabicPeriod"/>
            </a:pPr>
            <a:r>
              <a:rPr lang="en" sz="1500">
                <a:solidFill>
                  <a:schemeClr val="dk1"/>
                </a:solidFill>
                <a:latin typeface="Roboto Condensed"/>
                <a:ea typeface="Roboto Condensed"/>
                <a:cs typeface="Roboto Condensed"/>
                <a:sym typeface="Roboto Condensed"/>
              </a:rPr>
              <a:t>Package-to-Reuser (Reuse); and</a:t>
            </a:r>
            <a:endParaRPr sz="1500">
              <a:solidFill>
                <a:schemeClr val="dk1"/>
              </a:solidFill>
              <a:latin typeface="Roboto Condensed"/>
              <a:ea typeface="Roboto Condensed"/>
              <a:cs typeface="Roboto Condensed"/>
              <a:sym typeface="Roboto Condensed"/>
            </a:endParaRPr>
          </a:p>
          <a:p>
            <a:pPr indent="-323850" lvl="0" marL="457200" rtl="0" algn="l">
              <a:lnSpc>
                <a:spcPct val="90000"/>
              </a:lnSpc>
              <a:spcBef>
                <a:spcPts val="0"/>
              </a:spcBef>
              <a:spcAft>
                <a:spcPts val="0"/>
              </a:spcAft>
              <a:buClr>
                <a:schemeClr val="dk1"/>
              </a:buClr>
              <a:buSzPts val="1500"/>
              <a:buFont typeface="Roboto Condensed"/>
              <a:buAutoNum type="arabicPeriod"/>
            </a:pPr>
            <a:r>
              <a:rPr lang="en" sz="1500">
                <a:solidFill>
                  <a:schemeClr val="dk1"/>
                </a:solidFill>
                <a:latin typeface="Roboto Condensed"/>
                <a:ea typeface="Roboto Condensed"/>
                <a:cs typeface="Roboto Condensed"/>
                <a:sym typeface="Roboto Condensed"/>
              </a:rPr>
              <a:t>Reuser-to-Package (Reuse)</a:t>
            </a:r>
            <a:endParaRPr sz="15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26e82f681d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26e82f681d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Question had a metric or set of metrics defined in order to provide </a:t>
            </a:r>
            <a:r>
              <a:rPr lang="en"/>
              <a:t>quantitative</a:t>
            </a:r>
            <a:r>
              <a:rPr lang="en"/>
              <a:t> results.</a:t>
            </a:r>
            <a:endParaRPr/>
          </a:p>
          <a:p>
            <a:pPr indent="0" lvl="0" marL="0" rtl="0" algn="l">
              <a:spcBef>
                <a:spcPts val="0"/>
              </a:spcBef>
              <a:spcAft>
                <a:spcPts val="0"/>
              </a:spcAft>
              <a:buNone/>
            </a:pPr>
            <a:r>
              <a:t/>
            </a:r>
            <a:endParaRPr/>
          </a:p>
          <a:p>
            <a:pPr indent="0" lvl="0" marL="0" rtl="0" algn="l">
              <a:lnSpc>
                <a:spcPct val="90000"/>
              </a:lnSpc>
              <a:spcBef>
                <a:spcPts val="800"/>
              </a:spcBef>
              <a:spcAft>
                <a:spcPts val="0"/>
              </a:spcAft>
              <a:buClr>
                <a:schemeClr val="dk1"/>
              </a:buClr>
              <a:buSzPts val="1100"/>
              <a:buFont typeface="Arial"/>
              <a:buNone/>
            </a:pPr>
            <a:r>
              <a:rPr lang="en" sz="1500">
                <a:solidFill>
                  <a:schemeClr val="dk1"/>
                </a:solidFill>
                <a:latin typeface="Roboto Condensed"/>
                <a:ea typeface="Roboto Condensed"/>
                <a:cs typeface="Roboto Condensed"/>
                <a:sym typeface="Roboto Condensed"/>
              </a:rPr>
              <a:t>Contributor-to-Package</a:t>
            </a:r>
            <a:endParaRPr sz="1500">
              <a:solidFill>
                <a:schemeClr val="dk1"/>
              </a:solidFill>
              <a:latin typeface="Roboto Condensed"/>
              <a:ea typeface="Roboto Condensed"/>
              <a:cs typeface="Roboto Condensed"/>
              <a:sym typeface="Roboto Condensed"/>
            </a:endParaRPr>
          </a:p>
          <a:p>
            <a:pPr indent="-323850" lvl="0" marL="457200" rtl="0" algn="l">
              <a:lnSpc>
                <a:spcPct val="90000"/>
              </a:lnSpc>
              <a:spcBef>
                <a:spcPts val="80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User Reach</a:t>
            </a:r>
            <a:endParaRPr sz="1500">
              <a:solidFill>
                <a:schemeClr val="dk1"/>
              </a:solidFill>
              <a:latin typeface="Roboto Condensed"/>
              <a:ea typeface="Roboto Condensed"/>
              <a:cs typeface="Roboto Condensed"/>
              <a:sym typeface="Roboto Condensed"/>
            </a:endParaRPr>
          </a:p>
          <a:p>
            <a:pPr indent="-323850" lvl="0" marL="457200" rtl="0" algn="l">
              <a:lnSpc>
                <a:spcPct val="9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The impact users have on an ecosystem</a:t>
            </a:r>
            <a:endParaRPr sz="1500">
              <a:solidFill>
                <a:schemeClr val="dk1"/>
              </a:solidFill>
              <a:latin typeface="Roboto Condensed"/>
              <a:ea typeface="Roboto Condensed"/>
              <a:cs typeface="Roboto Condensed"/>
              <a:sym typeface="Roboto Condensed"/>
            </a:endParaRPr>
          </a:p>
          <a:p>
            <a:pPr indent="0" lvl="0" marL="0" rtl="0" algn="l">
              <a:lnSpc>
                <a:spcPct val="90000"/>
              </a:lnSpc>
              <a:spcBef>
                <a:spcPts val="800"/>
              </a:spcBef>
              <a:spcAft>
                <a:spcPts val="0"/>
              </a:spcAft>
              <a:buClr>
                <a:schemeClr val="dk1"/>
              </a:buClr>
              <a:buSzPts val="1100"/>
              <a:buFont typeface="Arial"/>
              <a:buNone/>
            </a:pPr>
            <a:r>
              <a:rPr lang="en" sz="1500">
                <a:solidFill>
                  <a:schemeClr val="dk1"/>
                </a:solidFill>
                <a:latin typeface="Roboto Condensed"/>
                <a:ea typeface="Roboto Condensed"/>
                <a:cs typeface="Roboto Condensed"/>
                <a:sym typeface="Roboto Condensed"/>
              </a:rPr>
              <a:t>Package-to-Package</a:t>
            </a:r>
            <a:endParaRPr sz="1500">
              <a:solidFill>
                <a:schemeClr val="dk1"/>
              </a:solidFill>
              <a:latin typeface="Roboto Condensed"/>
              <a:ea typeface="Roboto Condensed"/>
              <a:cs typeface="Roboto Condensed"/>
              <a:sym typeface="Roboto Condensed"/>
            </a:endParaRPr>
          </a:p>
          <a:p>
            <a:pPr indent="-323850" lvl="0" marL="457200" rtl="0" algn="l">
              <a:lnSpc>
                <a:spcPct val="90000"/>
              </a:lnSpc>
              <a:spcBef>
                <a:spcPts val="80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Package Interdependencies</a:t>
            </a:r>
            <a:endParaRPr sz="1500">
              <a:solidFill>
                <a:schemeClr val="dk1"/>
              </a:solidFill>
              <a:latin typeface="Roboto Condensed"/>
              <a:ea typeface="Roboto Condensed"/>
              <a:cs typeface="Roboto Condensed"/>
              <a:sym typeface="Roboto Condensed"/>
            </a:endParaRPr>
          </a:p>
          <a:p>
            <a:pPr indent="-323850" lvl="0" marL="457200" rtl="0" algn="l">
              <a:lnSpc>
                <a:spcPct val="9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The amount packages rely on each other</a:t>
            </a:r>
            <a:endParaRPr sz="1500">
              <a:solidFill>
                <a:schemeClr val="dk1"/>
              </a:solidFill>
              <a:latin typeface="Roboto Condensed"/>
              <a:ea typeface="Roboto Condensed"/>
              <a:cs typeface="Roboto Condensed"/>
              <a:sym typeface="Roboto Condensed"/>
            </a:endParaRPr>
          </a:p>
          <a:p>
            <a:pPr indent="0" lvl="0" marL="0" rtl="0" algn="l">
              <a:lnSpc>
                <a:spcPct val="90000"/>
              </a:lnSpc>
              <a:spcBef>
                <a:spcPts val="800"/>
              </a:spcBef>
              <a:spcAft>
                <a:spcPts val="0"/>
              </a:spcAft>
              <a:buClr>
                <a:schemeClr val="dk1"/>
              </a:buClr>
              <a:buSzPts val="1100"/>
              <a:buFont typeface="Arial"/>
              <a:buNone/>
            </a:pPr>
            <a:r>
              <a:rPr lang="en" sz="1500">
                <a:solidFill>
                  <a:schemeClr val="dk1"/>
                </a:solidFill>
                <a:latin typeface="Roboto Condensed"/>
                <a:ea typeface="Roboto Condensed"/>
                <a:cs typeface="Roboto Condensed"/>
                <a:sym typeface="Roboto Condensed"/>
              </a:rPr>
              <a:t>Package-to-Reuser</a:t>
            </a:r>
            <a:endParaRPr sz="1500">
              <a:solidFill>
                <a:schemeClr val="dk1"/>
              </a:solidFill>
              <a:latin typeface="Roboto Condensed"/>
              <a:ea typeface="Roboto Condensed"/>
              <a:cs typeface="Roboto Condensed"/>
              <a:sym typeface="Roboto Condensed"/>
            </a:endParaRPr>
          </a:p>
          <a:p>
            <a:pPr indent="-323850" lvl="0" marL="457200" rtl="0" algn="l">
              <a:lnSpc>
                <a:spcPct val="90000"/>
              </a:lnSpc>
              <a:spcBef>
                <a:spcPts val="80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Software Licenses</a:t>
            </a:r>
            <a:endParaRPr sz="1500">
              <a:solidFill>
                <a:schemeClr val="dk1"/>
              </a:solidFill>
              <a:latin typeface="Roboto Condensed"/>
              <a:ea typeface="Roboto Condensed"/>
              <a:cs typeface="Roboto Condensed"/>
              <a:sym typeface="Roboto Condensed"/>
            </a:endParaRPr>
          </a:p>
          <a:p>
            <a:pPr indent="-323850" lvl="1" marL="914400" rtl="0" algn="l">
              <a:lnSpc>
                <a:spcPct val="9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The permissions granted to software reusers</a:t>
            </a:r>
            <a:endParaRPr sz="1500">
              <a:solidFill>
                <a:schemeClr val="dk1"/>
              </a:solidFill>
              <a:latin typeface="Roboto Condensed"/>
              <a:ea typeface="Roboto Condensed"/>
              <a:cs typeface="Roboto Condensed"/>
              <a:sym typeface="Roboto Condensed"/>
            </a:endParaRPr>
          </a:p>
          <a:p>
            <a:pPr indent="-323850" lvl="0" marL="457200" rtl="0" algn="l">
              <a:lnSpc>
                <a:spcPct val="9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Dependent Downstream Projects</a:t>
            </a:r>
            <a:endParaRPr sz="1500">
              <a:solidFill>
                <a:schemeClr val="dk1"/>
              </a:solidFill>
              <a:latin typeface="Roboto Condensed"/>
              <a:ea typeface="Roboto Condensed"/>
              <a:cs typeface="Roboto Condensed"/>
              <a:sym typeface="Roboto Condensed"/>
            </a:endParaRPr>
          </a:p>
          <a:p>
            <a:pPr indent="-323850" lvl="1" marL="914400" rtl="0" algn="l">
              <a:lnSpc>
                <a:spcPct val="9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The amount packages are being reused</a:t>
            </a:r>
            <a:endParaRPr sz="1500">
              <a:solidFill>
                <a:schemeClr val="dk1"/>
              </a:solidFill>
              <a:latin typeface="Roboto Condensed"/>
              <a:ea typeface="Roboto Condensed"/>
              <a:cs typeface="Roboto Condensed"/>
              <a:sym typeface="Roboto Condensed"/>
            </a:endParaRPr>
          </a:p>
          <a:p>
            <a:pPr indent="0" lvl="0" marL="0" rtl="0" algn="l">
              <a:lnSpc>
                <a:spcPct val="90000"/>
              </a:lnSpc>
              <a:spcBef>
                <a:spcPts val="800"/>
              </a:spcBef>
              <a:spcAft>
                <a:spcPts val="0"/>
              </a:spcAft>
              <a:buClr>
                <a:schemeClr val="dk1"/>
              </a:buClr>
              <a:buSzPts val="1100"/>
              <a:buFont typeface="Arial"/>
              <a:buNone/>
            </a:pPr>
            <a:r>
              <a:rPr lang="en" sz="1500">
                <a:solidFill>
                  <a:schemeClr val="dk1"/>
                </a:solidFill>
                <a:latin typeface="Roboto Condensed"/>
                <a:ea typeface="Roboto Condensed"/>
                <a:cs typeface="Roboto Condensed"/>
                <a:sym typeface="Roboto Condensed"/>
              </a:rPr>
              <a:t>Reuser-to-Package</a:t>
            </a:r>
            <a:endParaRPr sz="1500">
              <a:solidFill>
                <a:schemeClr val="dk1"/>
              </a:solidFill>
              <a:latin typeface="Roboto Condensed"/>
              <a:ea typeface="Roboto Condensed"/>
              <a:cs typeface="Roboto Condensed"/>
              <a:sym typeface="Roboto Condensed"/>
            </a:endParaRPr>
          </a:p>
          <a:p>
            <a:pPr indent="-323850" lvl="0" marL="457200" rtl="0" algn="l">
              <a:lnSpc>
                <a:spcPct val="90000"/>
              </a:lnSpc>
              <a:spcBef>
                <a:spcPts val="80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Package Selection</a:t>
            </a:r>
            <a:endParaRPr sz="1500">
              <a:solidFill>
                <a:schemeClr val="dk1"/>
              </a:solidFill>
              <a:latin typeface="Roboto Condensed"/>
              <a:ea typeface="Roboto Condensed"/>
              <a:cs typeface="Roboto Condensed"/>
              <a:sym typeface="Roboto Condensed"/>
            </a:endParaRPr>
          </a:p>
          <a:p>
            <a:pPr indent="-323850" lvl="1" marL="914400" rtl="0" algn="l">
              <a:lnSpc>
                <a:spcPct val="9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The turnover and choice of packages</a:t>
            </a:r>
            <a:endParaRPr sz="15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26e82f681da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26e82f681da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Summarized in this table are the selected metrics, along with the prior work they come from and the traditional software registries they have been used to </a:t>
            </a:r>
            <a:r>
              <a:rPr lang="en"/>
              <a:t>describe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6e70d3385f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6e70d3385f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26e70d3385f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7" name="Google Shape;747;g26e70d3385f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User reach was found by simply summing the number of packages that a maintainer had contributed to at some point in time, or owned.</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It was calculated as follows:</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Let $P_{contributed}$ be the set of packages a user has contributed to, and $P_{owned}$ be the set of packages owned by the user.</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The User's Reach, $U_{reach}$, avoiding double counting of packages that are both contributed to and owned, is given by the formula:</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\begin{equation}</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    U_{reach} =\|P_{contributed} \cup P_{owned}\|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\end{equation}</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200">
                <a:solidFill>
                  <a:schemeClr val="dk1"/>
                </a:solidFill>
              </a:rPr>
              <a:t>Here, $\|A \cup B\|$ represents the cardinality of the union of sets $A$ and $B$, which includes all unique packages either contributed to or owned by the user, without double counting any overlap.</a:t>
            </a:r>
            <a:endParaRPr i="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6e82f681da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26e82f681da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To measure \ptp relationships, dependencies were examined.</a:t>
            </a:r>
            <a:endParaRPr/>
          </a:p>
          <a:p>
            <a:pPr indent="0" lvl="0" marL="0" rtl="0" algn="l">
              <a:lnSpc>
                <a:spcPct val="115000"/>
              </a:lnSpc>
              <a:spcBef>
                <a:spcPts val="0"/>
              </a:spcBef>
              <a:spcAft>
                <a:spcPts val="0"/>
              </a:spcAft>
              <a:buClr>
                <a:schemeClr val="dk1"/>
              </a:buClr>
              <a:buSzPts val="1100"/>
              <a:buFont typeface="Arial"/>
              <a:buNone/>
            </a:pPr>
            <a:r>
              <a:rPr lang="en"/>
              <a:t>In the context of PTMs, dependencies exist not as a persistent connection to another PTM, but as a checkpoint from which a model was taken from.</a:t>
            </a:r>
            <a:endParaRPr/>
          </a:p>
          <a:p>
            <a:pPr indent="0" lvl="0" marL="0" rtl="0" algn="l">
              <a:lnSpc>
                <a:spcPct val="115000"/>
              </a:lnSpc>
              <a:spcBef>
                <a:spcPts val="0"/>
              </a:spcBef>
              <a:spcAft>
                <a:spcPts val="0"/>
              </a:spcAft>
              <a:buClr>
                <a:schemeClr val="dk1"/>
              </a:buClr>
              <a:buSzPts val="1100"/>
              <a:buFont typeface="Arial"/>
              <a:buNone/>
            </a:pPr>
            <a:r>
              <a:rPr lang="en"/>
              <a:t>However, the idea of a dependency tree remains the same.</a:t>
            </a:r>
            <a:endParaRPr/>
          </a:p>
          <a:p>
            <a:pPr indent="0" lvl="0" marL="0" rtl="0" algn="l">
              <a:lnSpc>
                <a:spcPct val="115000"/>
              </a:lnSpc>
              <a:spcBef>
                <a:spcPts val="0"/>
              </a:spcBef>
              <a:spcAft>
                <a:spcPts val="0"/>
              </a:spcAft>
              <a:buClr>
                <a:schemeClr val="dk1"/>
              </a:buClr>
              <a:buSzPts val="1100"/>
              <a:buFont typeface="Arial"/>
              <a:buNone/>
            </a:pPr>
            <a:r>
              <a:rPr lang="en"/>
              <a:t>In the PeaTMOSS dataset, the table "model\_to\_base\_model" connects models to the original model that they diverged from.</a:t>
            </a:r>
            <a:endParaRPr/>
          </a:p>
          <a:p>
            <a:pPr indent="0" lvl="0" marL="0" rtl="0" algn="l">
              <a:lnSpc>
                <a:spcPct val="115000"/>
              </a:lnSpc>
              <a:spcBef>
                <a:spcPts val="0"/>
              </a:spcBef>
              <a:spcAft>
                <a:spcPts val="0"/>
              </a:spcAft>
              <a:buClr>
                <a:schemeClr val="dk1"/>
              </a:buClr>
              <a:buSzPts val="1100"/>
              <a:buFont typeface="Arial"/>
              <a:buNone/>
            </a:pPr>
            <a:r>
              <a:rPr lang="en"/>
              <a:t>This table was created using the DARA pipeline, as mentioned in \cite{jiang_peatmoss_2024}.</a:t>
            </a:r>
            <a:endParaRPr/>
          </a:p>
          <a:p>
            <a:pPr indent="0" lvl="0" marL="0" rtl="0" algn="l">
              <a:lnSpc>
                <a:spcPct val="115000"/>
              </a:lnSpc>
              <a:spcBef>
                <a:spcPts val="0"/>
              </a:spcBef>
              <a:spcAft>
                <a:spcPts val="0"/>
              </a:spcAft>
              <a:buClr>
                <a:schemeClr val="dk1"/>
              </a:buClr>
              <a:buSzPts val="1100"/>
              <a:buFont typeface="Arial"/>
              <a:buNone/>
            </a:pPr>
            <a:r>
              <a:rPr lang="en"/>
              <a:t>The graphs are generated as follows:</a:t>
            </a:r>
            <a:endParaRPr/>
          </a:p>
          <a:p>
            <a:pPr indent="0" lvl="0" marL="0" rtl="0" algn="l">
              <a:lnSpc>
                <a:spcPct val="115000"/>
              </a:lnSpc>
              <a:spcBef>
                <a:spcPts val="0"/>
              </a:spcBef>
              <a:spcAft>
                <a:spcPts val="0"/>
              </a:spcAft>
              <a:buClr>
                <a:schemeClr val="dk1"/>
              </a:buClr>
              <a:buSzPts val="1100"/>
              <a:buFont typeface="Arial"/>
              <a:buNone/>
            </a:pPr>
            <a:r>
              <a:rPr lang="en"/>
              <a:t>The number of dependent packages ($D_p$) is the number of direct dependents ($N_d$) that a package has:</a:t>
            </a:r>
            <a:endParaRPr/>
          </a:p>
          <a:p>
            <a:pPr indent="0" lvl="0" marL="0" rtl="0" algn="l">
              <a:lnSpc>
                <a:spcPct val="115000"/>
              </a:lnSpc>
              <a:spcBef>
                <a:spcPts val="0"/>
              </a:spcBef>
              <a:spcAft>
                <a:spcPts val="0"/>
              </a:spcAft>
              <a:buClr>
                <a:schemeClr val="dk1"/>
              </a:buClr>
              <a:buSzPts val="1100"/>
              <a:buFont typeface="Arial"/>
              <a:buNone/>
            </a:pPr>
            <a:r>
              <a:rPr lang="en"/>
              <a:t>\begin{equation}</a:t>
            </a:r>
            <a:endParaRPr/>
          </a:p>
          <a:p>
            <a:pPr indent="0" lvl="0" marL="0" rtl="0" algn="l">
              <a:lnSpc>
                <a:spcPct val="115000"/>
              </a:lnSpc>
              <a:spcBef>
                <a:spcPts val="0"/>
              </a:spcBef>
              <a:spcAft>
                <a:spcPts val="0"/>
              </a:spcAft>
              <a:buClr>
                <a:schemeClr val="dk1"/>
              </a:buClr>
              <a:buSzPts val="1100"/>
              <a:buFont typeface="Arial"/>
              <a:buNone/>
            </a:pPr>
            <a:r>
              <a:rPr lang="en"/>
              <a:t>D_p = N_d</a:t>
            </a:r>
            <a:endParaRPr/>
          </a:p>
          <a:p>
            <a:pPr indent="0" lvl="0" marL="0" rtl="0" algn="l">
              <a:lnSpc>
                <a:spcPct val="115000"/>
              </a:lnSpc>
              <a:spcBef>
                <a:spcPts val="0"/>
              </a:spcBef>
              <a:spcAft>
                <a:spcPts val="0"/>
              </a:spcAft>
              <a:buClr>
                <a:schemeClr val="dk1"/>
              </a:buClr>
              <a:buSzPts val="1100"/>
              <a:buFont typeface="Arial"/>
              <a:buNone/>
            </a:pPr>
            <a:r>
              <a:rPr lang="en"/>
              <a:t>\end{equation}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The number of dependent packages for a PTM ($D_{ptm}$) is the number of models that use it as a checkpoint to train from ($M_c$):</a:t>
            </a:r>
            <a:endParaRPr/>
          </a:p>
          <a:p>
            <a:pPr indent="0" lvl="0" marL="0" rtl="0" algn="l">
              <a:lnSpc>
                <a:spcPct val="115000"/>
              </a:lnSpc>
              <a:spcBef>
                <a:spcPts val="0"/>
              </a:spcBef>
              <a:spcAft>
                <a:spcPts val="0"/>
              </a:spcAft>
              <a:buClr>
                <a:schemeClr val="dk1"/>
              </a:buClr>
              <a:buSzPts val="1100"/>
              <a:buFont typeface="Arial"/>
              <a:buNone/>
            </a:pPr>
            <a:r>
              <a:rPr lang="en"/>
              <a:t>\begin{equation}</a:t>
            </a:r>
            <a:endParaRPr/>
          </a:p>
          <a:p>
            <a:pPr indent="0" lvl="0" marL="0" rtl="0" algn="l">
              <a:lnSpc>
                <a:spcPct val="115000"/>
              </a:lnSpc>
              <a:spcBef>
                <a:spcPts val="0"/>
              </a:spcBef>
              <a:spcAft>
                <a:spcPts val="0"/>
              </a:spcAft>
              <a:buClr>
                <a:schemeClr val="dk1"/>
              </a:buClr>
              <a:buSzPts val="1100"/>
              <a:buFont typeface="Arial"/>
              <a:buNone/>
            </a:pPr>
            <a:r>
              <a:rPr lang="en"/>
              <a:t>D_{ptm} = M_c</a:t>
            </a:r>
            <a:endParaRPr/>
          </a:p>
          <a:p>
            <a:pPr indent="0" lvl="0" marL="0" rtl="0" algn="l">
              <a:lnSpc>
                <a:spcPct val="115000"/>
              </a:lnSpc>
              <a:spcBef>
                <a:spcPts val="0"/>
              </a:spcBef>
              <a:spcAft>
                <a:spcPts val="0"/>
              </a:spcAft>
              <a:buClr>
                <a:schemeClr val="dk1"/>
              </a:buClr>
              <a:buSzPts val="1100"/>
              <a:buFont typeface="Arial"/>
              <a:buNone/>
            </a:pPr>
            <a:r>
              <a:rPr lang="en"/>
              <a:t>\end{equation}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6e82f681da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26e82f681da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Licenses are categorized as shown in \ref{tab:licenses}.</a:t>
            </a:r>
            <a:endParaRPr/>
          </a:p>
          <a:p>
            <a:pPr indent="0" lvl="0" marL="0" rtl="0" algn="l">
              <a:lnSpc>
                <a:spcPct val="115000"/>
              </a:lnSpc>
              <a:spcBef>
                <a:spcPts val="0"/>
              </a:spcBef>
              <a:spcAft>
                <a:spcPts val="0"/>
              </a:spcAft>
              <a:buClr>
                <a:schemeClr val="dk1"/>
              </a:buClr>
              <a:buSzPts val="1100"/>
              <a:buFont typeface="Arial"/>
              <a:buNone/>
            </a:pPr>
            <a:r>
              <a:rPr lang="en"/>
              <a:t>The raw licenses for each platform are available in both the Packages and PeaTMOSS datasets.</a:t>
            </a:r>
            <a:endParaRPr/>
          </a:p>
          <a:p>
            <a:pPr indent="0" lvl="0" marL="0" rtl="0" algn="l">
              <a:lnSpc>
                <a:spcPct val="115000"/>
              </a:lnSpc>
              <a:spcBef>
                <a:spcPts val="0"/>
              </a:spcBef>
              <a:spcAft>
                <a:spcPts val="0"/>
              </a:spcAft>
              <a:buClr>
                <a:schemeClr val="dk1"/>
              </a:buClr>
              <a:buSzPts val="1100"/>
              <a:buFont typeface="Arial"/>
              <a:buNone/>
            </a:pPr>
            <a:r>
              <a:rPr lang="en"/>
              <a:t>For each platform, the licenses from the top 10\% of packages were gathered, along with their frequency.</a:t>
            </a:r>
            <a:endParaRPr/>
          </a:p>
          <a:p>
            <a:pPr indent="0" lvl="0" marL="0" rtl="0" algn="l">
              <a:lnSpc>
                <a:spcPct val="115000"/>
              </a:lnSpc>
              <a:spcBef>
                <a:spcPts val="0"/>
              </a:spcBef>
              <a:spcAft>
                <a:spcPts val="0"/>
              </a:spcAft>
              <a:buClr>
                <a:schemeClr val="dk1"/>
              </a:buClr>
              <a:buSzPts val="1100"/>
              <a:buFont typeface="Arial"/>
              <a:buNone/>
            </a:pPr>
            <a:r>
              <a:rPr lang="en"/>
              <a:t>The licenses were then consolidated based on the embeddings generated, in order to simplify classification.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Licenses were approached this way because of the lack of standardization in reporting practices for software licenses.</a:t>
            </a:r>
            <a:endParaRPr/>
          </a:p>
          <a:p>
            <a:pPr indent="0" lvl="0" marL="0" rtl="0" algn="l">
              <a:lnSpc>
                <a:spcPct val="115000"/>
              </a:lnSpc>
              <a:spcBef>
                <a:spcPts val="0"/>
              </a:spcBef>
              <a:spcAft>
                <a:spcPts val="0"/>
              </a:spcAft>
              <a:buClr>
                <a:schemeClr val="dk1"/>
              </a:buClr>
              <a:buSzPts val="1100"/>
              <a:buFont typeface="Arial"/>
              <a:buNone/>
            </a:pPr>
            <a:r>
              <a:rPr lang="en"/>
              <a:t>This resulted in a large amount and variety of raw license data.</a:t>
            </a:r>
            <a:endParaRPr/>
          </a:p>
          <a:p>
            <a:pPr indent="0" lvl="0" marL="0" rtl="0" algn="l">
              <a:lnSpc>
                <a:spcPct val="115000"/>
              </a:lnSpc>
              <a:spcBef>
                <a:spcPts val="0"/>
              </a:spcBef>
              <a:spcAft>
                <a:spcPts val="0"/>
              </a:spcAft>
              <a:buClr>
                <a:schemeClr val="dk1"/>
              </a:buClr>
              <a:buSzPts val="1100"/>
              <a:buFont typeface="Arial"/>
              <a:buNone/>
            </a:pPr>
            <a:r>
              <a:rPr lang="en"/>
              <a:t>As an example, PyPi had 9,340 different licenses within its top 10\% of packages, with licenses such as</a:t>
            </a:r>
            <a:endParaRPr/>
          </a:p>
          <a:p>
            <a:pPr indent="0" lvl="0" marL="0" rtl="0" algn="l">
              <a:lnSpc>
                <a:spcPct val="115000"/>
              </a:lnSpc>
              <a:spcBef>
                <a:spcPts val="0"/>
              </a:spcBef>
              <a:spcAft>
                <a:spcPts val="0"/>
              </a:spcAft>
              <a:buClr>
                <a:schemeClr val="dk1"/>
              </a:buClr>
              <a:buSzPts val="1100"/>
              <a:buFont typeface="Arial"/>
              <a:buNone/>
            </a:pPr>
            <a:r>
              <a:rPr lang="en"/>
              <a:t>Apache 2.0, Apache Software License, Apache License 2.0, Apache-2.0, "Apache License, Version 2.0", Apache, and Apache License Version 2.0 all being counted differently.</a:t>
            </a:r>
            <a:endParaRPr/>
          </a:p>
          <a:p>
            <a:pPr indent="0" lvl="0" marL="0" rtl="0" algn="l">
              <a:lnSpc>
                <a:spcPct val="115000"/>
              </a:lnSpc>
              <a:spcBef>
                <a:spcPts val="0"/>
              </a:spcBef>
              <a:spcAft>
                <a:spcPts val="0"/>
              </a:spcAft>
              <a:buClr>
                <a:schemeClr val="dk1"/>
              </a:buClr>
              <a:buSzPts val="1100"/>
              <a:buFont typeface="Arial"/>
              <a:buNone/>
            </a:pPr>
            <a:r>
              <a:rPr lang="en"/>
              <a:t>Using this method, the number of unique licenses on PyPi was consolidated down to 400, which allowed for a more in-depth manual review of license classifications.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While it has not been done specifically in the realm of license names, prior work has used embeddings compared pair-wise using cosine similarity to classify things \cite{mathur_putting_2019, zhang_bertscore_2019, kim_evaluating_2022, quan_efficient_2019}.</a:t>
            </a:r>
            <a:endParaRPr/>
          </a:p>
          <a:p>
            <a:pPr indent="0" lvl="0" marL="0" rtl="0" algn="l">
              <a:lnSpc>
                <a:spcPct val="115000"/>
              </a:lnSpc>
              <a:spcBef>
                <a:spcPts val="0"/>
              </a:spcBef>
              <a:spcAft>
                <a:spcPts val="0"/>
              </a:spcAft>
              <a:buClr>
                <a:schemeClr val="dk1"/>
              </a:buClr>
              <a:buSzPts val="1100"/>
              <a:buFont typeface="Arial"/>
              <a:buNone/>
            </a:pPr>
            <a:r>
              <a:rPr lang="en"/>
              <a:t>After doing it this way and manually reviewing, I found that the consolidation was \TODO{XX\%} effective.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This consolidation was done as follows: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 \JD{It is unclear why you are doing it this way as opposed to a more formal/sound approach. Give some rationale for the use of LLMs and cosine embeddings. (What else did you consider? Why did you do it this way? Has anyone else done it this way? Why doesn't other people's approach work for you?)}</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Given a series of software licenses, for each license $L_i$, the process is as follows: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\begin{enumerate}</a:t>
            </a:r>
            <a:endParaRPr/>
          </a:p>
          <a:p>
            <a:pPr indent="0" lvl="0" marL="0" rtl="0" algn="l">
              <a:lnSpc>
                <a:spcPct val="115000"/>
              </a:lnSpc>
              <a:spcBef>
                <a:spcPts val="0"/>
              </a:spcBef>
              <a:spcAft>
                <a:spcPts val="0"/>
              </a:spcAft>
              <a:buClr>
                <a:schemeClr val="dk1"/>
              </a:buClr>
              <a:buSzPts val="1100"/>
              <a:buFont typeface="Arial"/>
              <a:buNone/>
            </a:pPr>
            <a:r>
              <a:rPr lang="en"/>
              <a:t>    \item Obtain the first up to 40 characters of each software license $L_i$:</a:t>
            </a:r>
            <a:endParaRPr/>
          </a:p>
          <a:p>
            <a:pPr indent="0" lvl="0" marL="0" rtl="0" algn="l">
              <a:lnSpc>
                <a:spcPct val="115000"/>
              </a:lnSpc>
              <a:spcBef>
                <a:spcPts val="0"/>
              </a:spcBef>
              <a:spcAft>
                <a:spcPts val="0"/>
              </a:spcAft>
              <a:buClr>
                <a:schemeClr val="dk1"/>
              </a:buClr>
              <a:buSzPts val="1100"/>
              <a:buFont typeface="Arial"/>
              <a:buNone/>
            </a:pPr>
            <a:r>
              <a:rPr lang="en"/>
              <a:t>    \[ L_{i,40} = \text{first 40 characters of } L_i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    \item Generate embeddings for each license excerpt $L_{i,40}$:</a:t>
            </a:r>
            <a:endParaRPr/>
          </a:p>
          <a:p>
            <a:pPr indent="0" lvl="0" marL="0" rtl="0" algn="l">
              <a:lnSpc>
                <a:spcPct val="115000"/>
              </a:lnSpc>
              <a:spcBef>
                <a:spcPts val="0"/>
              </a:spcBef>
              <a:spcAft>
                <a:spcPts val="0"/>
              </a:spcAft>
              <a:buClr>
                <a:schemeClr val="dk1"/>
              </a:buClr>
              <a:buSzPts val="1100"/>
              <a:buFont typeface="Arial"/>
              <a:buNone/>
            </a:pPr>
            <a:r>
              <a:rPr lang="en"/>
              <a:t>    \[ E_i = E(L_{i,40}) \]</a:t>
            </a:r>
            <a:endParaRPr/>
          </a:p>
          <a:p>
            <a:pPr indent="0" lvl="0" marL="0" rtl="0" algn="l">
              <a:lnSpc>
                <a:spcPct val="115000"/>
              </a:lnSpc>
              <a:spcBef>
                <a:spcPts val="0"/>
              </a:spcBef>
              <a:spcAft>
                <a:spcPts val="0"/>
              </a:spcAft>
              <a:buClr>
                <a:schemeClr val="dk1"/>
              </a:buClr>
              <a:buSzPts val="1100"/>
              <a:buFont typeface="Arial"/>
              <a:buNone/>
            </a:pPr>
            <a:r>
              <a:rPr lang="en"/>
              <a:t>    Where $E_i$ is the embedding for the $i^{th}$ license's excerpt.</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    \item Compute the cosine similarity between embeddings $E_i$ and $E_j$ for licenses $i$ and $j$:</a:t>
            </a:r>
            <a:endParaRPr/>
          </a:p>
          <a:p>
            <a:pPr indent="0" lvl="0" marL="0" rtl="0" algn="l">
              <a:lnSpc>
                <a:spcPct val="115000"/>
              </a:lnSpc>
              <a:spcBef>
                <a:spcPts val="0"/>
              </a:spcBef>
              <a:spcAft>
                <a:spcPts val="0"/>
              </a:spcAft>
              <a:buClr>
                <a:schemeClr val="dk1"/>
              </a:buClr>
              <a:buSzPts val="1100"/>
              <a:buFont typeface="Arial"/>
              <a:buNone/>
            </a:pPr>
            <a:r>
              <a:rPr lang="en"/>
              <a:t>    \[ C(E_i, E_j) = \frac{E_i \cdot E_j}{\|E_i\|\|E_j\|}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    \item Licenses are consolidated if the cosine similarity is 0.60 or greater:</a:t>
            </a:r>
            <a:endParaRPr/>
          </a:p>
          <a:p>
            <a:pPr indent="0" lvl="0" marL="0" rtl="0" algn="l">
              <a:lnSpc>
                <a:spcPct val="115000"/>
              </a:lnSpc>
              <a:spcBef>
                <a:spcPts val="0"/>
              </a:spcBef>
              <a:spcAft>
                <a:spcPts val="0"/>
              </a:spcAft>
              <a:buClr>
                <a:schemeClr val="dk1"/>
              </a:buClr>
              <a:buSzPts val="1100"/>
              <a:buFont typeface="Arial"/>
              <a:buNone/>
            </a:pPr>
            <a:r>
              <a:rPr lang="en"/>
              <a:t>    \[\text{ If } C(E_i, E_j) \geq 0.60,  \text{then licenses } i \text{ and } j  \text{ are consolidated.} \]</a:t>
            </a:r>
            <a:endParaRPr/>
          </a:p>
          <a:p>
            <a:pPr indent="0" lvl="0" marL="0" rtl="0" algn="l">
              <a:lnSpc>
                <a:spcPct val="115000"/>
              </a:lnSpc>
              <a:spcBef>
                <a:spcPts val="0"/>
              </a:spcBef>
              <a:spcAft>
                <a:spcPts val="0"/>
              </a:spcAft>
              <a:buClr>
                <a:schemeClr val="dk1"/>
              </a:buClr>
              <a:buSzPts val="1100"/>
              <a:buFont typeface="Arial"/>
              <a:buNone/>
            </a:pPr>
            <a:r>
              <a:rPr lang="en"/>
              <a:t>\end{enumerate}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After consolidating licenses, the licenses were then given to an LLM that had been prompted with the information in Table \ref{tab:licenses}, in order to be classified.</a:t>
            </a:r>
            <a:endParaRPr/>
          </a:p>
          <a:p>
            <a:pPr indent="0" lvl="0" marL="0" rtl="0" algn="l">
              <a:lnSpc>
                <a:spcPct val="115000"/>
              </a:lnSpc>
              <a:spcBef>
                <a:spcPts val="0"/>
              </a:spcBef>
              <a:spcAft>
                <a:spcPts val="0"/>
              </a:spcAft>
              <a:buClr>
                <a:schemeClr val="dk1"/>
              </a:buClr>
              <a:buSzPts val="1100"/>
              <a:buFont typeface="Arial"/>
              <a:buNone/>
            </a:pPr>
            <a:r>
              <a:rPr lang="en"/>
              <a:t>Once every license had been categorized, the count of each category was summed.</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26e82f681da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26e82f681da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\subsubsection{Dependent Repositories}</a:t>
            </a:r>
            <a:endParaRPr/>
          </a:p>
          <a:p>
            <a:pPr indent="0" lvl="0" marL="0" rtl="0" algn="l">
              <a:lnSpc>
                <a:spcPct val="115000"/>
              </a:lnSpc>
              <a:spcBef>
                <a:spcPts val="0"/>
              </a:spcBef>
              <a:spcAft>
                <a:spcPts val="0"/>
              </a:spcAft>
              <a:buClr>
                <a:schemeClr val="dk1"/>
              </a:buClr>
              <a:buSzPts val="1100"/>
              <a:buFont typeface="Arial"/>
              <a:buNone/>
            </a:pPr>
            <a:r>
              <a:rPr lang="en"/>
              <a:t>The number of dependent repos ($R_d$) is the number of repositories that directly include the package ($R_i$), whether it is traditional software or a PTM :</a:t>
            </a:r>
            <a:endParaRPr/>
          </a:p>
          <a:p>
            <a:pPr indent="0" lvl="0" marL="0" rtl="0" algn="l">
              <a:lnSpc>
                <a:spcPct val="115000"/>
              </a:lnSpc>
              <a:spcBef>
                <a:spcPts val="0"/>
              </a:spcBef>
              <a:spcAft>
                <a:spcPts val="0"/>
              </a:spcAft>
              <a:buClr>
                <a:schemeClr val="dk1"/>
              </a:buClr>
              <a:buSzPts val="1100"/>
              <a:buFont typeface="Arial"/>
              <a:buNone/>
            </a:pPr>
            <a:r>
              <a:rPr lang="en"/>
              <a:t>\begin{equation}</a:t>
            </a:r>
            <a:endParaRPr/>
          </a:p>
          <a:p>
            <a:pPr indent="0" lvl="0" marL="0" rtl="0" algn="l">
              <a:lnSpc>
                <a:spcPct val="115000"/>
              </a:lnSpc>
              <a:spcBef>
                <a:spcPts val="0"/>
              </a:spcBef>
              <a:spcAft>
                <a:spcPts val="0"/>
              </a:spcAft>
              <a:buClr>
                <a:schemeClr val="dk1"/>
              </a:buClr>
              <a:buSzPts val="1100"/>
              <a:buFont typeface="Arial"/>
              <a:buNone/>
            </a:pPr>
            <a:r>
              <a:rPr lang="en"/>
              <a:t>R_d = R_i</a:t>
            </a:r>
            <a:endParaRPr/>
          </a:p>
          <a:p>
            <a:pPr indent="0" lvl="0" marL="0" rtl="0" algn="l">
              <a:lnSpc>
                <a:spcPct val="115000"/>
              </a:lnSpc>
              <a:spcBef>
                <a:spcPts val="0"/>
              </a:spcBef>
              <a:spcAft>
                <a:spcPts val="0"/>
              </a:spcAft>
              <a:buClr>
                <a:schemeClr val="dk1"/>
              </a:buClr>
              <a:buSzPts val="1100"/>
              <a:buFont typeface="Arial"/>
              <a:buNone/>
            </a:pPr>
            <a:r>
              <a:rPr lang="en"/>
              <a:t>\end{equation}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26e82f681da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26e82f681da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Popularity is measured by looking at the change in top packages over time for each registry.</a:t>
            </a:r>
            <a:endParaRPr/>
          </a:p>
          <a:p>
            <a:pPr indent="0" lvl="0" marL="0" rtl="0" algn="l">
              <a:lnSpc>
                <a:spcPct val="115000"/>
              </a:lnSpc>
              <a:spcBef>
                <a:spcPts val="0"/>
              </a:spcBef>
              <a:spcAft>
                <a:spcPts val="0"/>
              </a:spcAft>
              <a:buClr>
                <a:schemeClr val="dk1"/>
              </a:buClr>
              <a:buSzPts val="1100"/>
              <a:buFont typeface="Arial"/>
              <a:buNone/>
            </a:pPr>
            <a:r>
              <a:rPr lang="en"/>
              <a:t>In order to obtain the historical data, previous dumps of the Packages dataset were obtained dating back to August 2022.</a:t>
            </a:r>
            <a:endParaRPr/>
          </a:p>
          <a:p>
            <a:pPr indent="0" lvl="0" marL="0" rtl="0" algn="l">
              <a:lnSpc>
                <a:spcPct val="115000"/>
              </a:lnSpc>
              <a:spcBef>
                <a:spcPts val="0"/>
              </a:spcBef>
              <a:spcAft>
                <a:spcPts val="0"/>
              </a:spcAft>
              <a:buClr>
                <a:schemeClr val="dk1"/>
              </a:buClr>
              <a:buSzPts val="1100"/>
              <a:buFont typeface="Arial"/>
              <a:buNone/>
            </a:pPr>
            <a:r>
              <a:rPr lang="en"/>
              <a:t>However, the earliest snapshot that contain download information was in October 2022.</a:t>
            </a:r>
            <a:endParaRPr/>
          </a:p>
          <a:p>
            <a:pPr indent="0" lvl="0" marL="0" rtl="0" algn="l">
              <a:lnSpc>
                <a:spcPct val="115000"/>
              </a:lnSpc>
              <a:spcBef>
                <a:spcPts val="0"/>
              </a:spcBef>
              <a:spcAft>
                <a:spcPts val="0"/>
              </a:spcAft>
              <a:buClr>
                <a:schemeClr val="dk1"/>
              </a:buClr>
              <a:buSzPts val="1100"/>
              <a:buFont typeface="Arial"/>
              <a:buNone/>
            </a:pPr>
            <a:r>
              <a:rPr lang="en"/>
              <a:t>For HuggingFace, a dataset with historical data from June 2022 was used, along with PTMTorrent, a previous iteration of PeaTMOSS with data from May 2023, and a current snapshot of HuggingFace from April 2024.</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The turnover for each registry is defined as follows: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Let $S_{current}$ be the set of top 1000 packages in the current snapshot, $S_{last}$ be the set of top 1000 packages in the last snapshot, and $S_{history}$ be the set of packages that have appeared in any snapshot before the last snapshot. We categorize the packages in $S_{current}$ into three categories, and evaluate the number of packages in each set:</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\begin{enumerate}</a:t>
            </a:r>
            <a:endParaRPr/>
          </a:p>
          <a:p>
            <a:pPr indent="0" lvl="0" marL="0" rtl="0" algn="l">
              <a:lnSpc>
                <a:spcPct val="115000"/>
              </a:lnSpc>
              <a:spcBef>
                <a:spcPts val="0"/>
              </a:spcBef>
              <a:spcAft>
                <a:spcPts val="0"/>
              </a:spcAft>
              <a:buClr>
                <a:schemeClr val="dk1"/>
              </a:buClr>
              <a:buSzPts val="1100"/>
              <a:buFont typeface="Arial"/>
              <a:buNone/>
            </a:pPr>
            <a:r>
              <a:rPr lang="en"/>
              <a:t>    \item \textbf{Remained:} Packages that were in both $S_{last}$ and $S_{current}$.</a:t>
            </a:r>
            <a:endParaRPr/>
          </a:p>
          <a:p>
            <a:pPr indent="0" lvl="0" marL="0" rtl="0" algn="l">
              <a:lnSpc>
                <a:spcPct val="115000"/>
              </a:lnSpc>
              <a:spcBef>
                <a:spcPts val="0"/>
              </a:spcBef>
              <a:spcAft>
                <a:spcPts val="0"/>
              </a:spcAft>
              <a:buClr>
                <a:schemeClr val="dk1"/>
              </a:buClr>
              <a:buSzPts val="1100"/>
              <a:buFont typeface="Arial"/>
              <a:buNone/>
            </a:pPr>
            <a:r>
              <a:rPr lang="en"/>
              <a:t>    \begin{equation}</a:t>
            </a:r>
            <a:endParaRPr/>
          </a:p>
          <a:p>
            <a:pPr indent="0" lvl="0" marL="0" rtl="0" algn="l">
              <a:lnSpc>
                <a:spcPct val="115000"/>
              </a:lnSpc>
              <a:spcBef>
                <a:spcPts val="0"/>
              </a:spcBef>
              <a:spcAft>
                <a:spcPts val="0"/>
              </a:spcAft>
              <a:buClr>
                <a:schemeClr val="dk1"/>
              </a:buClr>
              <a:buSzPts val="1100"/>
              <a:buFont typeface="Arial"/>
              <a:buNone/>
            </a:pPr>
            <a:r>
              <a:rPr lang="en"/>
              <a:t>    \text{Remained} = S_{last} \cap S_{current}</a:t>
            </a:r>
            <a:endParaRPr/>
          </a:p>
          <a:p>
            <a:pPr indent="0" lvl="0" marL="0" rtl="0" algn="l">
              <a:lnSpc>
                <a:spcPct val="115000"/>
              </a:lnSpc>
              <a:spcBef>
                <a:spcPts val="0"/>
              </a:spcBef>
              <a:spcAft>
                <a:spcPts val="0"/>
              </a:spcAft>
              <a:buClr>
                <a:schemeClr val="dk1"/>
              </a:buClr>
              <a:buSzPts val="1100"/>
              <a:buFont typeface="Arial"/>
              <a:buNone/>
            </a:pPr>
            <a:r>
              <a:rPr lang="en"/>
              <a:t>    \end{equation}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    \item \textbf{Returning:} Packages that were once in the top 1000 ($S_{history}$), weren't in $S_{last}$, but are in $S_{current}$.</a:t>
            </a:r>
            <a:endParaRPr/>
          </a:p>
          <a:p>
            <a:pPr indent="0" lvl="0" marL="0" rtl="0" algn="l">
              <a:lnSpc>
                <a:spcPct val="115000"/>
              </a:lnSpc>
              <a:spcBef>
                <a:spcPts val="0"/>
              </a:spcBef>
              <a:spcAft>
                <a:spcPts val="0"/>
              </a:spcAft>
              <a:buClr>
                <a:schemeClr val="dk1"/>
              </a:buClr>
              <a:buSzPts val="1100"/>
              <a:buFont typeface="Arial"/>
              <a:buNone/>
            </a:pPr>
            <a:r>
              <a:rPr lang="en"/>
              <a:t>     % \JD{The set notation is cardinality (size of the set), but the definition in prose is the set itself. Which is it? You might need to change the prose to ``Number of packages...'' for this definition and the next two}</a:t>
            </a:r>
            <a:endParaRPr/>
          </a:p>
          <a:p>
            <a:pPr indent="0" lvl="0" marL="0" rtl="0" algn="l">
              <a:lnSpc>
                <a:spcPct val="115000"/>
              </a:lnSpc>
              <a:spcBef>
                <a:spcPts val="0"/>
              </a:spcBef>
              <a:spcAft>
                <a:spcPts val="0"/>
              </a:spcAft>
              <a:buClr>
                <a:schemeClr val="dk1"/>
              </a:buClr>
              <a:buSzPts val="1100"/>
              <a:buFont typeface="Arial"/>
              <a:buNone/>
            </a:pPr>
            <a:r>
              <a:rPr lang="en"/>
              <a:t>    \begin{equation}</a:t>
            </a:r>
            <a:endParaRPr/>
          </a:p>
          <a:p>
            <a:pPr indent="0" lvl="0" marL="0" rtl="0" algn="l">
              <a:lnSpc>
                <a:spcPct val="115000"/>
              </a:lnSpc>
              <a:spcBef>
                <a:spcPts val="0"/>
              </a:spcBef>
              <a:spcAft>
                <a:spcPts val="0"/>
              </a:spcAft>
              <a:buClr>
                <a:schemeClr val="dk1"/>
              </a:buClr>
              <a:buSzPts val="1100"/>
              <a:buFont typeface="Arial"/>
              <a:buNone/>
            </a:pPr>
            <a:r>
              <a:rPr lang="en"/>
              <a:t>    \text{Returning} = (S_{history} \setminus S_{last}) \cap S_{current}</a:t>
            </a:r>
            <a:endParaRPr/>
          </a:p>
          <a:p>
            <a:pPr indent="0" lvl="0" marL="0" rtl="0" algn="l">
              <a:lnSpc>
                <a:spcPct val="115000"/>
              </a:lnSpc>
              <a:spcBef>
                <a:spcPts val="0"/>
              </a:spcBef>
              <a:spcAft>
                <a:spcPts val="0"/>
              </a:spcAft>
              <a:buClr>
                <a:schemeClr val="dk1"/>
              </a:buClr>
              <a:buSzPts val="1100"/>
              <a:buFont typeface="Arial"/>
              <a:buNone/>
            </a:pPr>
            <a:r>
              <a:rPr lang="en"/>
              <a:t>    \end{equation}</a:t>
            </a:r>
            <a:endParaRPr/>
          </a:p>
          <a:p>
            <a:pPr indent="0" lvl="0" marL="0" rtl="0" algn="l">
              <a:lnSpc>
                <a:spcPct val="115000"/>
              </a:lnSpc>
              <a:spcBef>
                <a:spcPts val="0"/>
              </a:spcBef>
              <a:spcAft>
                <a:spcPts val="0"/>
              </a:spcAft>
              <a:buClr>
                <a:schemeClr val="dk1"/>
              </a:buClr>
              <a:buSzPts val="1100"/>
              <a:buFont typeface="Arial"/>
              <a:buNone/>
            </a:pPr>
            <a:r>
              <a:rPr lang="en"/>
              <a:t>    </a:t>
            </a:r>
            <a:endParaRPr/>
          </a:p>
          <a:p>
            <a:pPr indent="0" lvl="0" marL="0" rtl="0" algn="l">
              <a:lnSpc>
                <a:spcPct val="115000"/>
              </a:lnSpc>
              <a:spcBef>
                <a:spcPts val="0"/>
              </a:spcBef>
              <a:spcAft>
                <a:spcPts val="0"/>
              </a:spcAft>
              <a:buClr>
                <a:schemeClr val="dk1"/>
              </a:buClr>
              <a:buSzPts val="1100"/>
              <a:buFont typeface="Arial"/>
              <a:buNone/>
            </a:pPr>
            <a:r>
              <a:rPr lang="en"/>
              <a:t>    \item \textbf{Newcomers:} Packages in $S_{current}$ that have never been in any previous snapshot.</a:t>
            </a:r>
            <a:endParaRPr/>
          </a:p>
          <a:p>
            <a:pPr indent="0" lvl="0" marL="0" rtl="0" algn="l">
              <a:lnSpc>
                <a:spcPct val="115000"/>
              </a:lnSpc>
              <a:spcBef>
                <a:spcPts val="0"/>
              </a:spcBef>
              <a:spcAft>
                <a:spcPts val="0"/>
              </a:spcAft>
              <a:buClr>
                <a:schemeClr val="dk1"/>
              </a:buClr>
              <a:buSzPts val="1100"/>
              <a:buFont typeface="Arial"/>
              <a:buNone/>
            </a:pPr>
            <a:r>
              <a:rPr lang="en"/>
              <a:t>    \begin{equation}</a:t>
            </a:r>
            <a:endParaRPr/>
          </a:p>
          <a:p>
            <a:pPr indent="0" lvl="0" marL="0" rtl="0" algn="l">
              <a:lnSpc>
                <a:spcPct val="115000"/>
              </a:lnSpc>
              <a:spcBef>
                <a:spcPts val="0"/>
              </a:spcBef>
              <a:spcAft>
                <a:spcPts val="0"/>
              </a:spcAft>
              <a:buClr>
                <a:schemeClr val="dk1"/>
              </a:buClr>
              <a:buSzPts val="1100"/>
              <a:buFont typeface="Arial"/>
              <a:buNone/>
            </a:pPr>
            <a:r>
              <a:rPr lang="en"/>
              <a:t>    \text{Newcomers} = S_{current} \setminus (S_{history} \cup S_{last})</a:t>
            </a:r>
            <a:endParaRPr/>
          </a:p>
          <a:p>
            <a:pPr indent="0" lvl="0" marL="0" rtl="0" algn="l">
              <a:lnSpc>
                <a:spcPct val="115000"/>
              </a:lnSpc>
              <a:spcBef>
                <a:spcPts val="0"/>
              </a:spcBef>
              <a:spcAft>
                <a:spcPts val="0"/>
              </a:spcAft>
              <a:buClr>
                <a:schemeClr val="dk1"/>
              </a:buClr>
              <a:buSzPts val="1100"/>
              <a:buFont typeface="Arial"/>
              <a:buNone/>
            </a:pPr>
            <a:r>
              <a:rPr lang="en"/>
              <a:t>    \end{equation}</a:t>
            </a:r>
            <a:endParaRPr/>
          </a:p>
          <a:p>
            <a:pPr indent="0" lvl="0" marL="0" rtl="0" algn="l">
              <a:lnSpc>
                <a:spcPct val="115000"/>
              </a:lnSpc>
              <a:spcBef>
                <a:spcPts val="0"/>
              </a:spcBef>
              <a:spcAft>
                <a:spcPts val="0"/>
              </a:spcAft>
              <a:buClr>
                <a:schemeClr val="dk1"/>
              </a:buClr>
              <a:buSzPts val="1100"/>
              <a:buFont typeface="Arial"/>
              <a:buNone/>
            </a:pPr>
            <a:r>
              <a:rPr lang="en"/>
              <a:t>\end{enumerate}</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The count of packages in the Remained, Newcomers, and Returning sets were graphed for each snapshot.</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26e82f681da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26e82f681da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6e70d3385f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26e70d3385f_0_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6e82f681da_0_7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9" name="Google Shape;809;g26e82f681da_0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26e82f681da_0_7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26e82f681da_0_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26e70d3385f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8" name="Google Shape;828;g26e70d3385f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 The top 10\% of Contributors on NPM, PyPi, and HuggingFace organized by the number of Packages they either own or contribute to.</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Note that the representative traditional software package registries (NPM and PyPi and Blue and Orange respectively) and the representative PTM registry (HuggingFace in green) both demonstrate the same exponential curve shape.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 shape of these curves indicates that there is a small concentration of ``power users`` that have a significant reach and influence on the registries.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This group of power users appears to be proportional to the registries as well, since the drop off appears to occur at around the same percentile across all three registries.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6e70d3385f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6e70d3385f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90000"/>
              </a:lnSpc>
              <a:spcBef>
                <a:spcPts val="800"/>
              </a:spcBef>
              <a:spcAft>
                <a:spcPts val="0"/>
              </a:spcAft>
              <a:buClr>
                <a:schemeClr val="dk1"/>
              </a:buClr>
              <a:buSzPts val="1800"/>
              <a:buFont typeface="Roboto Condensed"/>
              <a:buChar char="▪"/>
            </a:pPr>
            <a:r>
              <a:rPr lang="en" sz="1800">
                <a:solidFill>
                  <a:schemeClr val="dk1"/>
                </a:solidFill>
                <a:latin typeface="Roboto Condensed"/>
                <a:ea typeface="Roboto Condensed"/>
                <a:cs typeface="Roboto Condensed"/>
                <a:sym typeface="Roboto Condensed"/>
              </a:rPr>
              <a:t>Deep Neural Networks (DNNs) are an emerging class of software with novel applications as an engineering tool</a:t>
            </a:r>
            <a:endParaRPr sz="1800">
              <a:solidFill>
                <a:schemeClr val="dk1"/>
              </a:solidFill>
              <a:latin typeface="Roboto Condensed"/>
              <a:ea typeface="Roboto Condensed"/>
              <a:cs typeface="Roboto Condensed"/>
              <a:sym typeface="Roboto Condensed"/>
            </a:endParaRPr>
          </a:p>
          <a:p>
            <a:pPr indent="0" lvl="0" marL="0" rtl="0" algn="l">
              <a:lnSpc>
                <a:spcPct val="90000"/>
              </a:lnSpc>
              <a:spcBef>
                <a:spcPts val="800"/>
              </a:spcBef>
              <a:spcAft>
                <a:spcPts val="0"/>
              </a:spcAft>
              <a:buNone/>
            </a:pPr>
            <a:r>
              <a:t/>
            </a:r>
            <a:endParaRPr sz="1800">
              <a:solidFill>
                <a:schemeClr val="dk1"/>
              </a:solidFill>
              <a:latin typeface="Roboto Condensed"/>
              <a:ea typeface="Roboto Condensed"/>
              <a:cs typeface="Roboto Condensed"/>
              <a:sym typeface="Roboto Condensed"/>
            </a:endParaRPr>
          </a:p>
          <a:p>
            <a:pPr indent="-342900" lvl="0" marL="457200" rtl="0" algn="l">
              <a:lnSpc>
                <a:spcPct val="90000"/>
              </a:lnSpc>
              <a:spcBef>
                <a:spcPts val="800"/>
              </a:spcBef>
              <a:spcAft>
                <a:spcPts val="0"/>
              </a:spcAft>
              <a:buClr>
                <a:schemeClr val="dk1"/>
              </a:buClr>
              <a:buSzPts val="1800"/>
              <a:buFont typeface="Roboto Condensed"/>
              <a:buChar char="●"/>
            </a:pPr>
            <a:r>
              <a:rPr lang="en" sz="1800">
                <a:solidFill>
                  <a:schemeClr val="dk1"/>
                </a:solidFill>
                <a:latin typeface="Roboto Condensed"/>
                <a:ea typeface="Roboto Condensed"/>
                <a:cs typeface="Roboto Condensed"/>
                <a:sym typeface="Roboto Condensed"/>
              </a:rPr>
              <a:t>They</a:t>
            </a:r>
            <a:r>
              <a:rPr lang="en" sz="1800">
                <a:solidFill>
                  <a:schemeClr val="dk1"/>
                </a:solidFill>
                <a:latin typeface="Roboto Condensed"/>
                <a:ea typeface="Roboto Condensed"/>
                <a:cs typeface="Roboto Condensed"/>
                <a:sym typeface="Roboto Condensed"/>
              </a:rPr>
              <a:t> </a:t>
            </a:r>
            <a:r>
              <a:rPr lang="en" sz="1800">
                <a:solidFill>
                  <a:schemeClr val="dk1"/>
                </a:solidFill>
                <a:latin typeface="Roboto Condensed"/>
                <a:ea typeface="Roboto Condensed"/>
                <a:cs typeface="Roboto Condensed"/>
                <a:sym typeface="Roboto Condensed"/>
              </a:rPr>
              <a:t>achieve State-of-the-art (SOTA) results in Natural Language Processing (NLP), Computer Vision (CV), Audio Recognition (AR)</a:t>
            </a:r>
            <a:endParaRPr sz="1800">
              <a:solidFill>
                <a:schemeClr val="dk1"/>
              </a:solidFill>
              <a:latin typeface="Roboto Condensed"/>
              <a:ea typeface="Roboto Condensed"/>
              <a:cs typeface="Roboto Condensed"/>
              <a:sym typeface="Roboto Condensed"/>
            </a:endParaRPr>
          </a:p>
          <a:p>
            <a:pPr indent="0" lvl="0" marL="0" rtl="0" algn="l">
              <a:lnSpc>
                <a:spcPct val="90000"/>
              </a:lnSpc>
              <a:spcBef>
                <a:spcPts val="800"/>
              </a:spcBef>
              <a:spcAft>
                <a:spcPts val="0"/>
              </a:spcAft>
              <a:buNone/>
            </a:pPr>
            <a:r>
              <a:t/>
            </a:r>
            <a:endParaRPr sz="1800">
              <a:solidFill>
                <a:schemeClr val="dk1"/>
              </a:solidFill>
              <a:latin typeface="Roboto Condensed"/>
              <a:ea typeface="Roboto Condensed"/>
              <a:cs typeface="Roboto Condensed"/>
              <a:sym typeface="Roboto Condensed"/>
            </a:endParaRPr>
          </a:p>
          <a:p>
            <a:pPr indent="-342900" lvl="0" marL="457200" rtl="0" algn="l">
              <a:lnSpc>
                <a:spcPct val="90000"/>
              </a:lnSpc>
              <a:spcBef>
                <a:spcPts val="800"/>
              </a:spcBef>
              <a:spcAft>
                <a:spcPts val="0"/>
              </a:spcAft>
              <a:buClr>
                <a:schemeClr val="dk1"/>
              </a:buClr>
              <a:buSzPts val="1800"/>
              <a:buFont typeface="Roboto Condensed"/>
              <a:buChar char="●"/>
            </a:pPr>
            <a:r>
              <a:rPr lang="en" sz="1800">
                <a:solidFill>
                  <a:schemeClr val="dk1"/>
                </a:solidFill>
                <a:latin typeface="Roboto Condensed"/>
                <a:ea typeface="Roboto Condensed"/>
                <a:cs typeface="Roboto Condensed"/>
                <a:sym typeface="Roboto Condensed"/>
              </a:rPr>
              <a:t>The high cost of training DNNs means that many people reuse them as a Pre-Trained Model</a:t>
            </a:r>
            <a:endParaRPr sz="1800">
              <a:solidFill>
                <a:schemeClr val="dk1"/>
              </a:solidFill>
              <a:latin typeface="Roboto Condensed"/>
              <a:ea typeface="Roboto Condensed"/>
              <a:cs typeface="Roboto Condensed"/>
              <a:sym typeface="Roboto Condensed"/>
            </a:endParaRPr>
          </a:p>
          <a:p>
            <a:pPr indent="0" lvl="0" marL="0" rtl="0" algn="l">
              <a:lnSpc>
                <a:spcPct val="90000"/>
              </a:lnSpc>
              <a:spcBef>
                <a:spcPts val="800"/>
              </a:spcBef>
              <a:spcAft>
                <a:spcPts val="0"/>
              </a:spcAft>
              <a:buNone/>
            </a:pPr>
            <a:r>
              <a:t/>
            </a:r>
            <a:endParaRPr sz="1800">
              <a:solidFill>
                <a:schemeClr val="dk1"/>
              </a:solidFill>
              <a:latin typeface="Roboto Condensed"/>
              <a:ea typeface="Roboto Condensed"/>
              <a:cs typeface="Roboto Condensed"/>
              <a:sym typeface="Roboto Condensed"/>
            </a:endParaRPr>
          </a:p>
          <a:p>
            <a:pPr indent="-342900" lvl="0" marL="457200" rtl="0" algn="l">
              <a:lnSpc>
                <a:spcPct val="90000"/>
              </a:lnSpc>
              <a:spcBef>
                <a:spcPts val="800"/>
              </a:spcBef>
              <a:spcAft>
                <a:spcPts val="0"/>
              </a:spcAft>
              <a:buClr>
                <a:schemeClr val="dk1"/>
              </a:buClr>
              <a:buSzPts val="1800"/>
              <a:buFont typeface="Roboto Condensed"/>
              <a:buChar char="●"/>
            </a:pPr>
            <a:r>
              <a:rPr lang="en" sz="1800">
                <a:solidFill>
                  <a:schemeClr val="dk1"/>
                </a:solidFill>
                <a:latin typeface="Roboto Condensed"/>
                <a:ea typeface="Roboto Condensed"/>
                <a:cs typeface="Roboto Condensed"/>
                <a:sym typeface="Roboto Condensed"/>
              </a:rPr>
              <a:t>Platforms that focus on distributing Pre-Trained Models such as HuggingFace and PyTorch are increasing in popularity</a:t>
            </a:r>
            <a:endParaRPr sz="1800">
              <a:solidFill>
                <a:schemeClr val="dk1"/>
              </a:solidFill>
              <a:latin typeface="Roboto Condensed"/>
              <a:ea typeface="Roboto Condensed"/>
              <a:cs typeface="Roboto Condensed"/>
              <a:sym typeface="Roboto Condensed"/>
            </a:endParaRPr>
          </a:p>
          <a:p>
            <a:pPr indent="0" lvl="0" marL="0" rtl="0" algn="l">
              <a:lnSpc>
                <a:spcPct val="90000"/>
              </a:lnSpc>
              <a:spcBef>
                <a:spcPts val="800"/>
              </a:spcBef>
              <a:spcAft>
                <a:spcPts val="0"/>
              </a:spcAft>
              <a:buNone/>
            </a:pPr>
            <a:r>
              <a:t/>
            </a:r>
            <a:endParaRPr sz="1800">
              <a:solidFill>
                <a:schemeClr val="dk1"/>
              </a:solidFill>
              <a:latin typeface="Roboto Condensed"/>
              <a:ea typeface="Roboto Condensed"/>
              <a:cs typeface="Roboto Condensed"/>
              <a:sym typeface="Roboto Condensed"/>
            </a:endParaRPr>
          </a:p>
          <a:p>
            <a:pPr indent="-342900" lvl="0" marL="457200" rtl="0" algn="l">
              <a:lnSpc>
                <a:spcPct val="200000"/>
              </a:lnSpc>
              <a:spcBef>
                <a:spcPts val="800"/>
              </a:spcBef>
              <a:spcAft>
                <a:spcPts val="0"/>
              </a:spcAft>
              <a:buClr>
                <a:schemeClr val="dk1"/>
              </a:buClr>
              <a:buSzPts val="1800"/>
              <a:buFont typeface="Roboto Condensed"/>
              <a:buChar char="●"/>
            </a:pPr>
            <a:r>
              <a:rPr lang="en" sz="1800">
                <a:solidFill>
                  <a:schemeClr val="dk1"/>
                </a:solidFill>
                <a:latin typeface="Roboto Condensed"/>
                <a:ea typeface="Roboto Condensed"/>
                <a:cs typeface="Roboto Condensed"/>
                <a:sym typeface="Roboto Condensed"/>
              </a:rPr>
              <a:t>Understanding of how engineers interact with these platforms to reuse these PTMs is limited, there are only a handful of papers on the subject compared to 100s written on traditional software package registries</a:t>
            </a:r>
            <a:endParaRPr sz="1800">
              <a:solidFill>
                <a:schemeClr val="dk1"/>
              </a:solidFill>
              <a:latin typeface="Roboto Condensed"/>
              <a:ea typeface="Roboto Condensed"/>
              <a:cs typeface="Roboto Condensed"/>
              <a:sym typeface="Roboto Condensed"/>
            </a:endParaRPr>
          </a:p>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2cccb3e8589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2cccb3e8589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 The top 10\% of Contributors on NPM, PyPi, and HuggingFace organized by the number of Packages they either own or contribute to.</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Note that the representative traditional software package registries (NPM and PyPi and Blue and Orange respectively) and the representative PTM registry (HuggingFace in green) both demonstrate the same exponential curve shape.</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The shape of these curves indicates that there is a small concentration of ``power users`` that have a significant reach and influence on the registries.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This group of power users appears to be proportional to the registries as well, since the drop off appears to occur at around the same percentile across all three registries.</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26e82f681da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26e82f681da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    The Top 10\% of Depended on Packages for representative traditional software package registries(NPM in Blue, PyPi in Orange) and the representative PTM registry HuggingFace.</a:t>
            </a:r>
            <a:endParaRPr/>
          </a:p>
          <a:p>
            <a:pPr indent="0" lvl="0" marL="0" rtl="0" algn="l">
              <a:lnSpc>
                <a:spcPct val="115000"/>
              </a:lnSpc>
              <a:spcBef>
                <a:spcPts val="0"/>
              </a:spcBef>
              <a:spcAft>
                <a:spcPts val="0"/>
              </a:spcAft>
              <a:buNone/>
            </a:pPr>
            <a:r>
              <a:rPr lang="en"/>
              <a:t>This figure ranks by the number of inter-package dependencies.</a:t>
            </a:r>
            <a:endParaRPr/>
          </a:p>
          <a:p>
            <a:pPr indent="0" lvl="0" marL="0" rtl="0" algn="l">
              <a:lnSpc>
                <a:spcPct val="115000"/>
              </a:lnSpc>
              <a:spcBef>
                <a:spcPts val="0"/>
              </a:spcBef>
              <a:spcAft>
                <a:spcPts val="0"/>
              </a:spcAft>
              <a:buClr>
                <a:schemeClr val="dk1"/>
              </a:buClr>
              <a:buSzPts val="1100"/>
              <a:buFont typeface="Arial"/>
              <a:buNone/>
            </a:pPr>
            <a:r>
              <a:rPr lang="en"/>
              <a:t>Both NPM and PyPi demonstrate a similar curve and drop-off of dependents, while HuggingFace experiences an incredibly rapid drop off.</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26e82f681da_0_8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26e82f681da_0_8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    The Top 10\% of Depended on Packages for representative traditional software package registries(NPM in Blue, PyPi in Orange) and the representative PTM registry HuggingFace.</a:t>
            </a:r>
            <a:endParaRPr/>
          </a:p>
          <a:p>
            <a:pPr indent="0" lvl="0" marL="0" rtl="0" algn="l">
              <a:lnSpc>
                <a:spcPct val="115000"/>
              </a:lnSpc>
              <a:spcBef>
                <a:spcPts val="0"/>
              </a:spcBef>
              <a:spcAft>
                <a:spcPts val="0"/>
              </a:spcAft>
              <a:buNone/>
            </a:pPr>
            <a:r>
              <a:rPr lang="en"/>
              <a:t>This figure ranks by the number of inter-package dependencies.</a:t>
            </a:r>
            <a:endParaRPr/>
          </a:p>
          <a:p>
            <a:pPr indent="0" lvl="0" marL="0" rtl="0" algn="l">
              <a:lnSpc>
                <a:spcPct val="115000"/>
              </a:lnSpc>
              <a:spcBef>
                <a:spcPts val="0"/>
              </a:spcBef>
              <a:spcAft>
                <a:spcPts val="0"/>
              </a:spcAft>
              <a:buNone/>
            </a:pPr>
            <a:r>
              <a:rPr lang="en"/>
              <a:t>Both NPM and PyPi demonstrate a similar curve and drop-off of dependents, while HuggingFace experiences an incredibly rapid drop off.</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26e82f681da_0_8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26e82f681da_0_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    The Top 10\% of Depended on Packages for representative traditional software package registries(NPM in Blue, PyPi in Orange) and the representative PTM registry HuggingFace.</a:t>
            </a:r>
            <a:endParaRPr/>
          </a:p>
          <a:p>
            <a:pPr indent="0" lvl="0" marL="0" rtl="0" algn="l">
              <a:lnSpc>
                <a:spcPct val="115000"/>
              </a:lnSpc>
              <a:spcBef>
                <a:spcPts val="0"/>
              </a:spcBef>
              <a:spcAft>
                <a:spcPts val="0"/>
              </a:spcAft>
              <a:buNone/>
            </a:pPr>
            <a:r>
              <a:rPr lang="en"/>
              <a:t>This figure ranks by the number of inter-package dependencies.</a:t>
            </a:r>
            <a:endParaRPr/>
          </a:p>
          <a:p>
            <a:pPr indent="0" lvl="0" marL="0" rtl="0" algn="l">
              <a:lnSpc>
                <a:spcPct val="115000"/>
              </a:lnSpc>
              <a:spcBef>
                <a:spcPts val="0"/>
              </a:spcBef>
              <a:spcAft>
                <a:spcPts val="0"/>
              </a:spcAft>
              <a:buNone/>
            </a:pPr>
            <a:r>
              <a:rPr lang="en"/>
              <a:t>Both NPM and PyPi demonstrate a similar curve and drop-off of dependents, while HuggingFace experiences an incredibly rapid drop off.</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26e82f681da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26e82f681da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    The Top 10\% of Depended on Packages for representative traditional software package registries(NPM in Blue, PyPi in Orange) and the representative PTM registry HuggingFace. This figure ranks by the number of inter-package dependencies. Both NPM and PyPi demonstrate a similar curve and drop-off of dependents, while HuggingFace experiences an incredibly rapid drop off.</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26e82f681da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9" name="Google Shape;889;g26e82f681da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    Distribution of Software License Categories across NPM, PyPi, and HuggingFace.</a:t>
            </a:r>
            <a:endParaRPr/>
          </a:p>
          <a:p>
            <a:pPr indent="0" lvl="0" marL="0" rtl="0" algn="l">
              <a:lnSpc>
                <a:spcPct val="115000"/>
              </a:lnSpc>
              <a:spcBef>
                <a:spcPts val="0"/>
              </a:spcBef>
              <a:spcAft>
                <a:spcPts val="0"/>
              </a:spcAft>
              <a:buClr>
                <a:schemeClr val="dk1"/>
              </a:buClr>
              <a:buSzPts val="1100"/>
              <a:buFont typeface="Arial"/>
              <a:buNone/>
            </a:pPr>
            <a:r>
              <a:rPr lang="en"/>
              <a:t>    NPM is the most explicitlty permissive platform, but all three platforms license packages permissively.</a:t>
            </a:r>
            <a:endParaRPr/>
          </a:p>
          <a:p>
            <a:pPr indent="0" lvl="0" marL="0" rtl="0" algn="l">
              <a:lnSpc>
                <a:spcPct val="115000"/>
              </a:lnSpc>
              <a:spcBef>
                <a:spcPts val="0"/>
              </a:spcBef>
              <a:spcAft>
                <a:spcPts val="0"/>
              </a:spcAft>
              <a:buClr>
                <a:schemeClr val="dk1"/>
              </a:buClr>
              <a:buSzPts val="1100"/>
              <a:buFont typeface="Arial"/>
              <a:buNone/>
            </a:pPr>
            <a:r>
              <a:rPr lang="en"/>
              <a:t>    There are some differences, however.</a:t>
            </a:r>
            <a:endParaRPr/>
          </a:p>
          <a:p>
            <a:pPr indent="0" lvl="0" marL="0" rtl="0" algn="l">
              <a:lnSpc>
                <a:spcPct val="115000"/>
              </a:lnSpc>
              <a:spcBef>
                <a:spcPts val="0"/>
              </a:spcBef>
              <a:spcAft>
                <a:spcPts val="0"/>
              </a:spcAft>
              <a:buClr>
                <a:schemeClr val="dk1"/>
              </a:buClr>
              <a:buSzPts val="1100"/>
              <a:buFont typeface="Arial"/>
              <a:buNone/>
            </a:pPr>
            <a:r>
              <a:rPr lang="en"/>
              <a:t>    While it appears as though PyPi is the least permissive platform, a large reason for that is the significant number of unlicensed packages.</a:t>
            </a:r>
            <a:endParaRPr/>
          </a:p>
          <a:p>
            <a:pPr indent="0" lvl="0" marL="0" rtl="0" algn="l">
              <a:lnSpc>
                <a:spcPct val="115000"/>
              </a:lnSpc>
              <a:spcBef>
                <a:spcPts val="0"/>
              </a:spcBef>
              <a:spcAft>
                <a:spcPts val="0"/>
              </a:spcAft>
              <a:buClr>
                <a:schemeClr val="dk1"/>
              </a:buClr>
              <a:buSzPts val="1100"/>
              <a:buFont typeface="Arial"/>
              <a:buNone/>
            </a:pPr>
            <a:r>
              <a:rPr lang="en"/>
              <a:t>    When considered as Permissive Licenses, PyPi is more permissive as a platform than HuggingFace is.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cccb3e858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2cccb3e858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    Distribution of Software License Categories across NPM, PyPi, and HuggingFace.</a:t>
            </a:r>
            <a:endParaRPr/>
          </a:p>
          <a:p>
            <a:pPr indent="0" lvl="0" marL="0" rtl="0" algn="l">
              <a:lnSpc>
                <a:spcPct val="115000"/>
              </a:lnSpc>
              <a:spcBef>
                <a:spcPts val="0"/>
              </a:spcBef>
              <a:spcAft>
                <a:spcPts val="0"/>
              </a:spcAft>
              <a:buClr>
                <a:schemeClr val="dk1"/>
              </a:buClr>
              <a:buSzPts val="1100"/>
              <a:buFont typeface="Arial"/>
              <a:buNone/>
            </a:pPr>
            <a:r>
              <a:rPr lang="en"/>
              <a:t>    NPM is the most explicitlty permissive platform, but all three platforms license packages permissively.</a:t>
            </a:r>
            <a:endParaRPr/>
          </a:p>
          <a:p>
            <a:pPr indent="0" lvl="0" marL="0" rtl="0" algn="l">
              <a:lnSpc>
                <a:spcPct val="115000"/>
              </a:lnSpc>
              <a:spcBef>
                <a:spcPts val="0"/>
              </a:spcBef>
              <a:spcAft>
                <a:spcPts val="0"/>
              </a:spcAft>
              <a:buClr>
                <a:schemeClr val="dk1"/>
              </a:buClr>
              <a:buSzPts val="1100"/>
              <a:buFont typeface="Arial"/>
              <a:buNone/>
            </a:pPr>
            <a:r>
              <a:rPr lang="en"/>
              <a:t>    There are some differences, however.</a:t>
            </a:r>
            <a:endParaRPr/>
          </a:p>
          <a:p>
            <a:pPr indent="0" lvl="0" marL="0" rtl="0" algn="l">
              <a:lnSpc>
                <a:spcPct val="115000"/>
              </a:lnSpc>
              <a:spcBef>
                <a:spcPts val="0"/>
              </a:spcBef>
              <a:spcAft>
                <a:spcPts val="0"/>
              </a:spcAft>
              <a:buClr>
                <a:schemeClr val="dk1"/>
              </a:buClr>
              <a:buSzPts val="1100"/>
              <a:buFont typeface="Arial"/>
              <a:buNone/>
            </a:pPr>
            <a:r>
              <a:rPr lang="en"/>
              <a:t>    While it appears as though PyPi is the least permissive platform, a large reason for that is the significant number of unlicensed packages.</a:t>
            </a:r>
            <a:endParaRPr/>
          </a:p>
          <a:p>
            <a:pPr indent="0" lvl="0" marL="0" rtl="0" algn="l">
              <a:lnSpc>
                <a:spcPct val="115000"/>
              </a:lnSpc>
              <a:spcBef>
                <a:spcPts val="0"/>
              </a:spcBef>
              <a:spcAft>
                <a:spcPts val="0"/>
              </a:spcAft>
              <a:buClr>
                <a:schemeClr val="dk1"/>
              </a:buClr>
              <a:buSzPts val="1100"/>
              <a:buFont typeface="Arial"/>
              <a:buNone/>
            </a:pPr>
            <a:r>
              <a:rPr lang="en"/>
              <a:t>    When considered as Permissive Licenses, PyPi is more permissive as a platform than HuggingFace is. </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6e82f681da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26e82f681da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    The Top 10\% of Depended on Packages for representative traditional software package registries (NPM in Blue, PyPi in Orange) and the representative PTM registry HuggingFace. This figure ranks by the number of downstream repositories that include the package. Both NPM and PyPi demonstrate a similar curve and drop-off of dependents, while HuggingFace experiences an incredibly rapid drop off.</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cccb3e8589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2cccb3e8589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    The Top 10\% of Depended on Packages for representative traditional software package registries (NPM in Blue, PyPi in Orange) and the representative PTM registry HuggingFace. This figure ranks by the number of downstream repositories that include the package. Both NPM and PyPi demonstrate a similar curve and drop-off of dependents, while HuggingFace experiences an incredibly rapid drop off.</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2cccb3e8589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2cccb3e8589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    The Top 10\% of Depended on Packages for representative traditional software package registries (NPM in Blue, PyPi in Orange) and the representative PTM registry HuggingFace. This figure ranks by the number of downstream repositories that include the package. Both NPM and PyPi demonstrate a similar curve and drop-off of dependents, while HuggingFace experiences an incredibly rapid drop off.</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6e70d3385f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6e70d3385f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26e82f681da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26e82f681da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2cccb3e8589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2cccb3e8589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cccb3e8589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2cccb3e8589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2cccb3e858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2cccb3e858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8" name="Shape 978"/>
        <p:cNvGrpSpPr/>
        <p:nvPr/>
      </p:nvGrpSpPr>
      <p:grpSpPr>
        <a:xfrm>
          <a:off x="0" y="0"/>
          <a:ext cx="0" cy="0"/>
          <a:chOff x="0" y="0"/>
          <a:chExt cx="0" cy="0"/>
        </a:xfrm>
      </p:grpSpPr>
      <p:sp>
        <p:nvSpPr>
          <p:cNvPr id="979" name="Google Shape;979;g26e82f681da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0" name="Google Shape;980;g26e82f681da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    The turnover of the top-1000 Packages on HuggingFace, NPM, and PyPi. Note that in traditional software package registries NPM and PyPi, the level of turnover is low. Most of the Top 1000 packages remain the same across the snapshots we examined, as indicated by the large blue bars in the second and third snapshots. In contrast, in the representative PTM registry HuggingFace, there is a much higher level of turnover, shown by the orange bar being larger than the blue bar in the second and fourth snapshots. Additionally, HuggingFace has a much larger amount of packages re-enter the Top 1000 as shown by the larger green bars in the second and fourth snapshot compared to NPM and PyPi, who have almost no returners, as shown by the relative lack of green bars. </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7" name="Shape 987"/>
        <p:cNvGrpSpPr/>
        <p:nvPr/>
      </p:nvGrpSpPr>
      <p:grpSpPr>
        <a:xfrm>
          <a:off x="0" y="0"/>
          <a:ext cx="0" cy="0"/>
          <a:chOff x="0" y="0"/>
          <a:chExt cx="0" cy="0"/>
        </a:xfrm>
      </p:grpSpPr>
      <p:sp>
        <p:nvSpPr>
          <p:cNvPr id="988" name="Google Shape;988;g26e82f681da_0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9" name="Google Shape;989;g26e82f681da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 sz="1500">
                <a:solidFill>
                  <a:schemeClr val="dk1"/>
                </a:solidFill>
                <a:latin typeface="Roboto Condensed"/>
                <a:ea typeface="Roboto Condensed"/>
                <a:cs typeface="Roboto Condensed"/>
                <a:sym typeface="Roboto Condensed"/>
              </a:rPr>
              <a:t>This work confirms those patterns</a:t>
            </a:r>
            <a:endParaRPr sz="1500">
              <a:solidFill>
                <a:schemeClr val="dk1"/>
              </a:solidFill>
              <a:latin typeface="Roboto Condensed"/>
              <a:ea typeface="Roboto Condensed"/>
              <a:cs typeface="Roboto Condensed"/>
              <a:sym typeface="Roboto Condensed"/>
            </a:endParaRPr>
          </a:p>
          <a:p>
            <a:pPr indent="0" lvl="0" marL="0" rtl="0" algn="l">
              <a:lnSpc>
                <a:spcPct val="90000"/>
              </a:lnSpc>
              <a:spcBef>
                <a:spcPts val="800"/>
              </a:spcBef>
              <a:spcAft>
                <a:spcPts val="0"/>
              </a:spcAft>
              <a:buNone/>
            </a:pPr>
            <a:r>
              <a:rPr lang="en" sz="1500">
                <a:solidFill>
                  <a:schemeClr val="dk1"/>
                </a:solidFill>
                <a:latin typeface="Roboto Condensed"/>
                <a:ea typeface="Roboto Condensed"/>
                <a:cs typeface="Roboto Condensed"/>
                <a:sym typeface="Roboto Condensed"/>
              </a:rPr>
              <a:t>The most popular models are the most widely used downstream</a:t>
            </a:r>
            <a:endParaRPr sz="1500">
              <a:solidFill>
                <a:schemeClr val="dk1"/>
              </a:solidFill>
              <a:latin typeface="Roboto Condensed"/>
              <a:ea typeface="Roboto Condensed"/>
              <a:cs typeface="Roboto Condensed"/>
              <a:sym typeface="Roboto Condensed"/>
            </a:endParaRPr>
          </a:p>
          <a:p>
            <a:pPr indent="0" lvl="0" marL="0" rtl="0" algn="l">
              <a:lnSpc>
                <a:spcPct val="90000"/>
              </a:lnSpc>
              <a:spcBef>
                <a:spcPts val="800"/>
              </a:spcBef>
              <a:spcAft>
                <a:spcPts val="0"/>
              </a:spcAft>
              <a:buNone/>
            </a:pPr>
            <a:r>
              <a:rPr lang="en" sz="1500">
                <a:solidFill>
                  <a:schemeClr val="dk1"/>
                </a:solidFill>
                <a:latin typeface="Roboto Condensed"/>
                <a:ea typeface="Roboto Condensed"/>
                <a:cs typeface="Roboto Condensed"/>
                <a:sym typeface="Roboto Condensed"/>
              </a:rPr>
              <a:t>Additionally, the idea that the domains and tasks are used to filter out which models to use supports the high turnover rate of packages</a:t>
            </a:r>
            <a:endParaRPr sz="1500">
              <a:solidFill>
                <a:schemeClr val="dk1"/>
              </a:solidFill>
              <a:latin typeface="Roboto Condensed"/>
              <a:ea typeface="Roboto Condensed"/>
              <a:cs typeface="Roboto Condensed"/>
              <a:sym typeface="Roboto Condensed"/>
            </a:endParaRPr>
          </a:p>
          <a:p>
            <a:pPr indent="0" lvl="0" marL="0" rtl="0" algn="l">
              <a:lnSpc>
                <a:spcPct val="115000"/>
              </a:lnSpc>
              <a:spcBef>
                <a:spcPts val="0"/>
              </a:spcBef>
              <a:spcAft>
                <a:spcPts val="0"/>
              </a:spcAft>
              <a:buNone/>
            </a:pPr>
            <a:r>
              <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Model Selection Once engineers decide to reuse a model,</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they must select an existing architecture and an associated</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PTM. Engineers search for candidate architectures “built for</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the problem that [they are] trying to solve”, browsing model</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registries or relevant papers. Most study participants prefer to</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search through model registries. For example, participants (P1,</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P4, P6) said they can “easily find a model” in model registries</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due to classification at the domain (e.g., computer vision,</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natural language processing) and task (e.g., text generation,</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image classification) levels. P10 noted that standardizing PTM</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reuse increases model registries’ popularity.</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Once engineers select a candidate architecture, they must</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find a particular PTM to use. All study participants, including</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those who select architectures from papers, prefer PTMs from</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model registries. “Ease of use is very important” to engineers</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that do not think it is worth “spend[ing] much time on trying</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to understand the script[s] from the GitHub models”. P8 noted</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models from Hugging Face are “plug and play.” Since multiple</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PTMs might implement the same architecture, engineers select</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from among candidates based on PTM attributes (ÅòVII).</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For example, most participants use popularity as a factor to</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select a PTM because it indicates “[community] trust in the</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model”. As another example, multiple participants (P2, P3,</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P8, P11) choose NLP PTMs trained on appropriate datasets</a:t>
            </a:r>
            <a:endParaRPr i="1" sz="180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 sz="1800">
                <a:solidFill>
                  <a:schemeClr val="dk1"/>
                </a:solidFill>
              </a:rPr>
              <a:t>(e.g., models trained on datasets with the correct language).</a:t>
            </a:r>
            <a:endParaRPr i="1"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26e82f681da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26e82f681da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800">
                <a:solidFill>
                  <a:schemeClr val="dk1"/>
                </a:solidFill>
              </a:rPr>
              <a:t>Model Selection Once engineers decide to reuse a model,</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they must select an existing architecture and an associated</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PTM. Engineers search for candidate architectures “built for</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the problem that [they are] trying to solve”, browsing model</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registries or relevant papers. Most study participants prefer to</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search through model registries. For example, participants (P1,</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P4, P6) said they can “easily find a model” in model registries</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due to classification at the domain (e.g., computer vision,</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natural language processing) and task (e.g., text generation,</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image classification) levels. P10 noted that standardizing PTM</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reuse increases model registries’ popularity.</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Once engineers select a candidate architecture, they must</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find a particular PTM to use. All study participants, including</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those who select architectures from papers, prefer PTMs from</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model registries. “Ease of use is very important” to engineers</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that do not think it is worth “spend[ing] much time on trying</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to understand the script[s] from the GitHub models”. P8 noted</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models from Hugging Face are “plug and play.” Since multiple</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PTMs might implement the same architecture, engineers select</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from among candidates based on PTM attributes (ÅòVII).</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For example, most participants use popularity as a factor to</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select a PTM because it indicates “[community] trust in the</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model”. As another example, multiple participants (P2, P3,</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P8, P11) choose NLP PTMs trained on appropriate datasets</a:t>
            </a:r>
            <a:endParaRPr i="1" sz="1800">
              <a:solidFill>
                <a:schemeClr val="dk1"/>
              </a:solidFill>
            </a:endParaRPr>
          </a:p>
          <a:p>
            <a:pPr indent="0" lvl="0" marL="0" rtl="0" algn="l">
              <a:lnSpc>
                <a:spcPct val="115000"/>
              </a:lnSpc>
              <a:spcBef>
                <a:spcPts val="0"/>
              </a:spcBef>
              <a:spcAft>
                <a:spcPts val="0"/>
              </a:spcAft>
              <a:buNone/>
            </a:pPr>
            <a:r>
              <a:rPr i="1" lang="en" sz="1800">
                <a:solidFill>
                  <a:schemeClr val="dk1"/>
                </a:solidFill>
              </a:rPr>
              <a:t>(e.g., models trained on datasets with the correct language).</a:t>
            </a:r>
            <a:endParaRPr i="1" sz="1800">
              <a:solidFill>
                <a:schemeClr val="dk1"/>
              </a:solidFill>
            </a:endParaRPr>
          </a:p>
          <a:p>
            <a:pPr indent="0" lvl="0" marL="0" rtl="0" algn="l">
              <a:spcBef>
                <a:spcPts val="0"/>
              </a:spcBef>
              <a:spcAft>
                <a:spcPts val="0"/>
              </a:spcAft>
              <a:buNone/>
            </a:pPr>
            <a:r>
              <a:t/>
            </a:r>
            <a:endParaRPr sz="1800"/>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26e70d3385f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26e70d3385f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26e70d3385f_0_5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1" name="Google Shape;1011;g26e70d3385f_0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rPr lang="en" sz="1500">
                <a:solidFill>
                  <a:schemeClr val="dk1"/>
                </a:solidFill>
                <a:latin typeface="Roboto Condensed"/>
                <a:ea typeface="Roboto Condensed"/>
                <a:cs typeface="Roboto Condensed"/>
                <a:sym typeface="Roboto Condensed"/>
              </a:rPr>
              <a:t>PeaTMOSS is a good starting point for datasets describing PTM metadata and downstream reuse</a:t>
            </a:r>
            <a:endParaRPr sz="1500">
              <a:solidFill>
                <a:schemeClr val="dk1"/>
              </a:solidFill>
              <a:latin typeface="Roboto Condensed"/>
              <a:ea typeface="Roboto Condensed"/>
              <a:cs typeface="Roboto Condensed"/>
              <a:sym typeface="Roboto Condensed"/>
            </a:endParaRPr>
          </a:p>
          <a:p>
            <a:pPr indent="0" lvl="0" marL="0" rtl="0" algn="l">
              <a:lnSpc>
                <a:spcPct val="90000"/>
              </a:lnSpc>
              <a:spcBef>
                <a:spcPts val="800"/>
              </a:spcBef>
              <a:spcAft>
                <a:spcPts val="0"/>
              </a:spcAft>
              <a:buClr>
                <a:schemeClr val="dk1"/>
              </a:buClr>
              <a:buSzPts val="1100"/>
              <a:buFont typeface="Arial"/>
              <a:buNone/>
            </a:pPr>
            <a:r>
              <a:rPr lang="en" sz="1500">
                <a:solidFill>
                  <a:schemeClr val="dk1"/>
                </a:solidFill>
                <a:latin typeface="Roboto Condensed"/>
                <a:ea typeface="Roboto Condensed"/>
                <a:cs typeface="Roboto Condensed"/>
                <a:sym typeface="Roboto Condensed"/>
              </a:rPr>
              <a:t>However, there are several aspects of it that could be improved on by future work</a:t>
            </a:r>
            <a:endParaRPr sz="1500">
              <a:solidFill>
                <a:schemeClr val="dk1"/>
              </a:solidFill>
              <a:latin typeface="Roboto Condensed"/>
              <a:ea typeface="Roboto Condensed"/>
              <a:cs typeface="Roboto Condensed"/>
              <a:sym typeface="Roboto Condensed"/>
            </a:endParaRPr>
          </a:p>
          <a:p>
            <a:pPr indent="-323850" lvl="0" marL="457200" rtl="0" algn="l">
              <a:lnSpc>
                <a:spcPct val="150000"/>
              </a:lnSpc>
              <a:spcBef>
                <a:spcPts val="80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Increased Description of Reuse</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Right now the connections between PTMs and downstream reuse don’t describe how the downstream repos reuse the ptms, just that they do</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An evolved version of PeaTMOSS with classifications on how downstream repos reuse the ptms (as in how they reuse it) as well as whether or not version pinning is utilized would be awesome</a:t>
            </a:r>
            <a:endParaRPr sz="1500">
              <a:solidFill>
                <a:schemeClr val="dk1"/>
              </a:solidFill>
              <a:latin typeface="Roboto Condensed"/>
              <a:ea typeface="Roboto Condensed"/>
              <a:cs typeface="Roboto Condensed"/>
              <a:sym typeface="Roboto Condensed"/>
            </a:endParaRPr>
          </a:p>
          <a:p>
            <a:pPr indent="-323850" lvl="0" marL="4572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Automation of dataset creation and updates</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Much of the data gathered for PeaTMOSS was done with human guidance and oversight</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Automation of tools to gather this data would improve its relevance and ensure a relevant and up-to-date description of PTM reuse</a:t>
            </a:r>
            <a:endParaRPr sz="1500">
              <a:solidFill>
                <a:schemeClr val="dk1"/>
              </a:solidFill>
              <a:latin typeface="Roboto Condensed"/>
              <a:ea typeface="Roboto Condensed"/>
              <a:cs typeface="Roboto Condensed"/>
              <a:sym typeface="Roboto Condensed"/>
            </a:endParaRPr>
          </a:p>
          <a:p>
            <a:pPr indent="-323850" lvl="0" marL="4572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Snapshot Retrieval</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The current method of retrieving snapshots involves downloading a large tar file and extracting out the files you want</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Could be more elegant</a:t>
            </a:r>
            <a:endParaRPr sz="1500">
              <a:solidFill>
                <a:schemeClr val="dk1"/>
              </a:solidFill>
              <a:latin typeface="Roboto Condensed"/>
              <a:ea typeface="Roboto Condensed"/>
              <a:cs typeface="Roboto Condensed"/>
              <a:sym typeface="Roboto Condensed"/>
            </a:endParaRPr>
          </a:p>
          <a:p>
            <a:pPr indent="-323850" lvl="0" marL="4572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Metadata Querying assistance</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THe fractured database is great for storage but newcomers to the database might struggle to reveal the relationships</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Improving assistance by providing views for users to query would make the dataset more accessible</a:t>
            </a:r>
            <a:endParaRPr sz="1500">
              <a:solidFill>
                <a:schemeClr val="dk1"/>
              </a:solidFill>
              <a:latin typeface="Roboto Condensed"/>
              <a:ea typeface="Roboto Condensed"/>
              <a:cs typeface="Roboto Condensed"/>
              <a:sym typeface="Roboto Condensed"/>
            </a:endParaRPr>
          </a:p>
          <a:p>
            <a:pPr indent="-323850" lvl="0" marL="4572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Different Database Format</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SQLite3 is the most portable database format</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However, it lacks in QOL features that other database formats have</a:t>
            </a:r>
            <a:endParaRPr sz="1500">
              <a:solidFill>
                <a:schemeClr val="dk1"/>
              </a:solidFill>
              <a:latin typeface="Roboto Condensed"/>
              <a:ea typeface="Roboto Condensed"/>
              <a:cs typeface="Roboto Condensed"/>
              <a:sym typeface="Roboto Condensed"/>
            </a:endParaRPr>
          </a:p>
          <a:p>
            <a:pPr indent="-323850" lvl="1" marL="914400" rtl="0" algn="l">
              <a:lnSpc>
                <a:spcPct val="150000"/>
              </a:lnSpc>
              <a:spcBef>
                <a:spcPts val="0"/>
              </a:spcBef>
              <a:spcAft>
                <a:spcPts val="0"/>
              </a:spcAft>
              <a:buClr>
                <a:schemeClr val="dk1"/>
              </a:buClr>
              <a:buSzPts val="1500"/>
              <a:buFont typeface="Roboto Condensed"/>
              <a:buChar char="▪"/>
            </a:pPr>
            <a:r>
              <a:rPr lang="en" sz="1500">
                <a:solidFill>
                  <a:schemeClr val="dk1"/>
                </a:solidFill>
                <a:latin typeface="Roboto Condensed"/>
                <a:ea typeface="Roboto Condensed"/>
                <a:cs typeface="Roboto Condensed"/>
                <a:sym typeface="Roboto Condensed"/>
              </a:rPr>
              <a:t>Having either an alternative format, or a dump file that is loadable into a format of your choosing would be helpful</a:t>
            </a:r>
            <a:endParaRPr sz="1500">
              <a:solidFill>
                <a:schemeClr val="dk1"/>
              </a:solidFill>
              <a:latin typeface="Roboto Condensed"/>
              <a:ea typeface="Roboto Condensed"/>
              <a:cs typeface="Roboto Condensed"/>
              <a:sym typeface="Roboto Condense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26e82f681da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9" name="Google Shape;1019;g26e82f681da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This work identified several sections where future work could continue to illuminate the PTM domain.</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Contributor Patterns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Despite the aspects of contribution between PTMs and traditional software packages being fundamentally different, the overall larger pattern of contribution remained the same.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Future work explaining how this similarity occurs in different contribution processes would be interesting.</a:t>
            </a:r>
            <a:endParaRPr>
              <a:solidFill>
                <a:schemeClr val="dk1"/>
              </a:solidFill>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Dependency Networks</a:t>
            </a:r>
            <a:endParaRPr/>
          </a:p>
          <a:p>
            <a:pPr indent="-298450" lvl="1" marL="914400" rtl="0" algn="l">
              <a:lnSpc>
                <a:spcPct val="115000"/>
              </a:lnSpc>
              <a:spcBef>
                <a:spcPts val="0"/>
              </a:spcBef>
              <a:spcAft>
                <a:spcPts val="0"/>
              </a:spcAft>
              <a:buSzPts val="1100"/>
              <a:buChar char="○"/>
            </a:pPr>
            <a:r>
              <a:rPr lang="en"/>
              <a:t>The fundamental difference in PTM was made apparent in the difference in dependency networks among registries.</a:t>
            </a:r>
            <a:endParaRPr/>
          </a:p>
          <a:p>
            <a:pPr indent="-298450" lvl="1" marL="914400" rtl="0" algn="l">
              <a:lnSpc>
                <a:spcPct val="115000"/>
              </a:lnSpc>
              <a:spcBef>
                <a:spcPts val="0"/>
              </a:spcBef>
              <a:spcAft>
                <a:spcPts val="0"/>
              </a:spcAft>
              <a:buSzPts val="1100"/>
              <a:buChar char="○"/>
            </a:pPr>
            <a:r>
              <a:rPr lang="en"/>
              <a:t>However, there are further attributes of a PTM that were not studied that might fit a definition of a dependency (Dataset, tools used to create the model, model framework, model architecture).</a:t>
            </a:r>
            <a:endParaRPr/>
          </a:p>
          <a:p>
            <a:pPr indent="-298450" lvl="1" marL="914400" rtl="0" algn="l">
              <a:lnSpc>
                <a:spcPct val="115000"/>
              </a:lnSpc>
              <a:spcBef>
                <a:spcPts val="0"/>
              </a:spcBef>
              <a:spcAft>
                <a:spcPts val="0"/>
              </a:spcAft>
              <a:buSzPts val="1100"/>
              <a:buChar char="○"/>
            </a:pPr>
            <a:r>
              <a:rPr lang="en"/>
              <a:t>Future work that examines the relationships between models using a more complete definition of a dependency would help strengthen that comparison.</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Software Licenses</a:t>
            </a:r>
            <a:endParaRPr/>
          </a:p>
          <a:p>
            <a:pPr indent="-298450" lvl="1" marL="914400" rtl="0" algn="l">
              <a:lnSpc>
                <a:spcPct val="115000"/>
              </a:lnSpc>
              <a:spcBef>
                <a:spcPts val="0"/>
              </a:spcBef>
              <a:spcAft>
                <a:spcPts val="0"/>
              </a:spcAft>
              <a:buSzPts val="1100"/>
              <a:buChar char="○"/>
            </a:pPr>
            <a:r>
              <a:rPr lang="en"/>
              <a:t>Despite there being a much larger amount of debate around how AI models should be used, what is and isn’t ethical, whether they should or should not be regulated, that has not resulted in a vastly different set of licenses for PTMs.</a:t>
            </a:r>
            <a:endParaRPr/>
          </a:p>
          <a:p>
            <a:pPr indent="-298450" lvl="1" marL="914400" rtl="0" algn="l">
              <a:lnSpc>
                <a:spcPct val="115000"/>
              </a:lnSpc>
              <a:spcBef>
                <a:spcPts val="0"/>
              </a:spcBef>
              <a:spcAft>
                <a:spcPts val="0"/>
              </a:spcAft>
              <a:buSzPts val="1100"/>
              <a:buChar char="○"/>
            </a:pPr>
            <a:r>
              <a:rPr lang="en"/>
              <a:t>Further study into the kinds of licenses that are used would help understand how Open Source PTM contributors permit reuse.</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Package Lifespan</a:t>
            </a:r>
            <a:endParaRPr/>
          </a:p>
          <a:p>
            <a:pPr indent="-298450" lvl="1" marL="914400" rtl="0" algn="l">
              <a:lnSpc>
                <a:spcPct val="115000"/>
              </a:lnSpc>
              <a:spcBef>
                <a:spcPts val="0"/>
              </a:spcBef>
              <a:spcAft>
                <a:spcPts val="0"/>
              </a:spcAft>
              <a:buSzPts val="1100"/>
              <a:buChar char="○"/>
            </a:pPr>
            <a:r>
              <a:rPr lang="en"/>
              <a:t>The turnover of top PTMs is much greater than that of top traditional software packages.</a:t>
            </a:r>
            <a:endParaRPr/>
          </a:p>
          <a:p>
            <a:pPr indent="-298450" lvl="1" marL="914400" rtl="0" algn="l">
              <a:lnSpc>
                <a:spcPct val="115000"/>
              </a:lnSpc>
              <a:spcBef>
                <a:spcPts val="0"/>
              </a:spcBef>
              <a:spcAft>
                <a:spcPts val="0"/>
              </a:spcAft>
              <a:buSzPts val="1100"/>
              <a:buChar char="○"/>
            </a:pPr>
            <a:r>
              <a:rPr lang="en"/>
              <a:t>Work that examines why this is the case would help downstream software engineers get a sense of whether or not they should allow a PTM to live past a certain period of time.</a:t>
            </a:r>
            <a:endParaRPr/>
          </a:p>
          <a:p>
            <a:pPr indent="0" lvl="0" marL="0" rtl="0" algn="l">
              <a:lnSpc>
                <a:spcPct val="115000"/>
              </a:lnSpc>
              <a:spcBef>
                <a:spcPts val="0"/>
              </a:spcBef>
              <a:spcAft>
                <a:spcPts val="0"/>
              </a:spcAft>
              <a:buNone/>
            </a:pPr>
            <a:r>
              <a:t/>
            </a:r>
            <a:endParaRPr/>
          </a:p>
          <a:p>
            <a:pPr indent="-298450" lvl="0" marL="457200" rtl="0" algn="l">
              <a:lnSpc>
                <a:spcPct val="115000"/>
              </a:lnSpc>
              <a:spcBef>
                <a:spcPts val="0"/>
              </a:spcBef>
              <a:spcAft>
                <a:spcPts val="0"/>
              </a:spcAft>
              <a:buSzPts val="1100"/>
              <a:buChar char="●"/>
            </a:pPr>
            <a:r>
              <a:rPr lang="en"/>
              <a:t>Package Registry Maturity</a:t>
            </a:r>
            <a:endParaRPr/>
          </a:p>
          <a:p>
            <a:pPr indent="-298450" lvl="1" marL="914400" rtl="0" algn="l">
              <a:lnSpc>
                <a:spcPct val="115000"/>
              </a:lnSpc>
              <a:spcBef>
                <a:spcPts val="0"/>
              </a:spcBef>
              <a:spcAft>
                <a:spcPts val="0"/>
              </a:spcAft>
              <a:buSzPts val="1100"/>
              <a:buChar char="○"/>
            </a:pPr>
            <a:r>
              <a:rPr lang="en"/>
              <a:t>I acknowledge that HuggingFace may be immature as a platform for reuse.</a:t>
            </a:r>
            <a:endParaRPr/>
          </a:p>
          <a:p>
            <a:pPr indent="-298450" lvl="1" marL="914400" rtl="0" algn="l">
              <a:lnSpc>
                <a:spcPct val="115000"/>
              </a:lnSpc>
              <a:spcBef>
                <a:spcPts val="0"/>
              </a:spcBef>
              <a:spcAft>
                <a:spcPts val="0"/>
              </a:spcAft>
              <a:buSzPts val="1100"/>
              <a:buChar char="○"/>
            </a:pPr>
            <a:r>
              <a:rPr lang="en"/>
              <a:t>At the time that the data was taken, HuggingFace had 281k PTMs, it now has 602k</a:t>
            </a:r>
            <a:endParaRPr/>
          </a:p>
          <a:p>
            <a:pPr indent="-298450" lvl="1" marL="914400" rtl="0" algn="l">
              <a:lnSpc>
                <a:spcPct val="115000"/>
              </a:lnSpc>
              <a:spcBef>
                <a:spcPts val="0"/>
              </a:spcBef>
              <a:spcAft>
                <a:spcPts val="0"/>
              </a:spcAft>
              <a:buSzPts val="1100"/>
              <a:buChar char="○"/>
            </a:pPr>
            <a:r>
              <a:rPr lang="en"/>
              <a:t>As a result, it is possible that the differences in metrics is due to immaturity as a platform, rather than a true domain difference that sets it apart from traditional software package repositories.</a:t>
            </a:r>
            <a:endParaRPr/>
          </a:p>
          <a:p>
            <a:pPr indent="-298450" lvl="1" marL="914400" rtl="0" algn="l">
              <a:lnSpc>
                <a:spcPct val="115000"/>
              </a:lnSpc>
              <a:spcBef>
                <a:spcPts val="0"/>
              </a:spcBef>
              <a:spcAft>
                <a:spcPts val="0"/>
              </a:spcAft>
              <a:buSzPts val="1100"/>
              <a:buChar char="○"/>
            </a:pPr>
            <a:r>
              <a:rPr lang="en"/>
              <a:t>I leave the examining of these metrics in the context of its age as a platform, and the comparison to the metrics of other traditional software packages at their age to future work.</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6e70d3385f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6e70d3385f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three major contributions in this thesis:</a:t>
            </a:r>
            <a:endParaRPr/>
          </a:p>
          <a:p>
            <a:pPr indent="0" lvl="0" marL="0" rtl="0" algn="l">
              <a:spcBef>
                <a:spcPts val="0"/>
              </a:spcBef>
              <a:spcAft>
                <a:spcPts val="0"/>
              </a:spcAft>
              <a:buNone/>
            </a:pPr>
            <a:r>
              <a:t/>
            </a:r>
            <a:endParaRPr/>
          </a:p>
          <a:p>
            <a:pPr indent="-304800" lvl="0" marL="457200" rtl="0" algn="l">
              <a:lnSpc>
                <a:spcPct val="150000"/>
              </a:lnSpc>
              <a:spcBef>
                <a:spcPts val="0"/>
              </a:spcBef>
              <a:spcAft>
                <a:spcPts val="0"/>
              </a:spcAft>
              <a:buSzPts val="1200"/>
              <a:buAutoNum type="arabicPeriod"/>
            </a:pPr>
            <a:r>
              <a:rPr lang="en" sz="1200"/>
              <a:t>I contribute PeaTMOSS, a dataset that describes PTMs and their downstream relationships</a:t>
            </a:r>
            <a:endParaRPr sz="1200"/>
          </a:p>
          <a:p>
            <a:pPr indent="-304800" lvl="0" marL="457200" rtl="0" algn="l">
              <a:lnSpc>
                <a:spcPct val="150000"/>
              </a:lnSpc>
              <a:spcBef>
                <a:spcPts val="0"/>
              </a:spcBef>
              <a:spcAft>
                <a:spcPts val="0"/>
              </a:spcAft>
              <a:buSzPts val="1200"/>
              <a:buAutoNum type="arabicPeriod"/>
            </a:pPr>
            <a:r>
              <a:rPr lang="en" sz="1200"/>
              <a:t>I contribute a set of metrics that quantifies attributes of various software package registries. This set of metrics includes adaptations to allow for specific applications to PTM registries</a:t>
            </a:r>
            <a:endParaRPr sz="1200"/>
          </a:p>
          <a:p>
            <a:pPr indent="-304800" lvl="0" marL="457200" rtl="0" algn="l">
              <a:lnSpc>
                <a:spcPct val="150000"/>
              </a:lnSpc>
              <a:spcBef>
                <a:spcPts val="0"/>
              </a:spcBef>
              <a:spcAft>
                <a:spcPts val="0"/>
              </a:spcAft>
              <a:buSzPts val="1200"/>
              <a:buAutoNum type="arabicPeriod"/>
            </a:pPr>
            <a:r>
              <a:rPr lang="en" sz="1200"/>
              <a:t>I contribute the application of this set of metrics to representative traditional software and PTM registries, along with a comparison to </a:t>
            </a:r>
            <a:r>
              <a:rPr lang="en" sz="1200"/>
              <a:t>evaluate</a:t>
            </a:r>
            <a:r>
              <a:rPr lang="en" sz="1200"/>
              <a:t> the similarities and differences</a:t>
            </a:r>
            <a:endParaRPr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26e70d3385f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26e70d3385f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26e70d3385f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26e70d3385f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26e70d3385f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26e70d3385f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6e70d3385f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26e70d3385f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ack">
  <p:cSld name="Title Slide - Black">
    <p:bg>
      <p:bgPr>
        <a:solidFill>
          <a:schemeClr val="dk1"/>
        </a:solidFill>
      </p:bgPr>
    </p:bg>
    <p:spTree>
      <p:nvGrpSpPr>
        <p:cNvPr id="11" name="Shape 11"/>
        <p:cNvGrpSpPr/>
        <p:nvPr/>
      </p:nvGrpSpPr>
      <p:grpSpPr>
        <a:xfrm>
          <a:off x="0" y="0"/>
          <a:ext cx="0" cy="0"/>
          <a:chOff x="0" y="0"/>
          <a:chExt cx="0" cy="0"/>
        </a:xfrm>
      </p:grpSpPr>
      <p:pic>
        <p:nvPicPr>
          <p:cNvPr descr="Purdue Logo" id="12" name="Google Shape;12;p2"/>
          <p:cNvPicPr preferRelativeResize="0"/>
          <p:nvPr/>
        </p:nvPicPr>
        <p:blipFill rotWithShape="1">
          <a:blip r:embed="rId2">
            <a:alphaModFix/>
          </a:blip>
          <a:srcRect b="0" l="0" r="0" t="0"/>
          <a:stretch/>
        </p:blipFill>
        <p:spPr>
          <a:xfrm>
            <a:off x="770308" y="4317118"/>
            <a:ext cx="2031902" cy="363704"/>
          </a:xfrm>
          <a:prstGeom prst="rect">
            <a:avLst/>
          </a:prstGeom>
          <a:noFill/>
          <a:ln>
            <a:noFill/>
          </a:ln>
        </p:spPr>
      </p:pic>
      <p:pic>
        <p:nvPicPr>
          <p:cNvPr id="13" name="Google Shape;13;p2"/>
          <p:cNvPicPr preferRelativeResize="0"/>
          <p:nvPr/>
        </p:nvPicPr>
        <p:blipFill rotWithShape="1">
          <a:blip r:embed="rId3">
            <a:alphaModFix/>
          </a:blip>
          <a:srcRect b="0" l="0" r="0" t="0"/>
          <a:stretch/>
        </p:blipFill>
        <p:spPr>
          <a:xfrm>
            <a:off x="7467600" y="0"/>
            <a:ext cx="1676400" cy="5143500"/>
          </a:xfrm>
          <a:prstGeom prst="rect">
            <a:avLst/>
          </a:prstGeom>
          <a:noFill/>
          <a:ln>
            <a:noFill/>
          </a:ln>
        </p:spPr>
      </p:pic>
      <p:sp>
        <p:nvSpPr>
          <p:cNvPr id="14" name="Google Shape;14;p2"/>
          <p:cNvSpPr/>
          <p:nvPr/>
        </p:nvSpPr>
        <p:spPr>
          <a:xfrm>
            <a:off x="7466030" y="-7079"/>
            <a:ext cx="1682674" cy="5154112"/>
          </a:xfrm>
          <a:custGeom>
            <a:rect b="b" l="l" r="r" t="t"/>
            <a:pathLst>
              <a:path extrusionOk="0" h="6872149" w="2243566">
                <a:moveTo>
                  <a:pt x="1583717" y="0"/>
                </a:moveTo>
                <a:lnTo>
                  <a:pt x="2243566" y="12"/>
                </a:lnTo>
                <a:lnTo>
                  <a:pt x="2234152" y="6872148"/>
                </a:lnTo>
                <a:lnTo>
                  <a:pt x="0" y="6872149"/>
                </a:lnTo>
                <a:lnTo>
                  <a:pt x="1583717" y="0"/>
                </a:lnTo>
                <a:close/>
              </a:path>
            </a:pathLst>
          </a:custGeom>
          <a:solidFill>
            <a:srgbClr val="CFB99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Libre Franklin"/>
              <a:ea typeface="Libre Franklin"/>
              <a:cs typeface="Libre Franklin"/>
              <a:sym typeface="Libre Franklin"/>
            </a:endParaRPr>
          </a:p>
        </p:txBody>
      </p:sp>
      <p:sp>
        <p:nvSpPr>
          <p:cNvPr id="15" name="Google Shape;15;p2"/>
          <p:cNvSpPr txBox="1"/>
          <p:nvPr>
            <p:ph type="title"/>
          </p:nvPr>
        </p:nvSpPr>
        <p:spPr>
          <a:xfrm>
            <a:off x="767443" y="1954786"/>
            <a:ext cx="5822700" cy="444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lt1"/>
              </a:buClr>
              <a:buSzPts val="4100"/>
              <a:buFont typeface="Roboto Condensed"/>
              <a:buNone/>
              <a:defRPr sz="4100" cap="none">
                <a:solidFill>
                  <a:schemeClr val="lt1"/>
                </a:solidFill>
                <a:latin typeface="Roboto Condensed"/>
                <a:ea typeface="Roboto Condensed"/>
                <a:cs typeface="Roboto Condensed"/>
                <a:sym typeface="Roboto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 name="Google Shape;16;p2"/>
          <p:cNvSpPr txBox="1"/>
          <p:nvPr>
            <p:ph idx="1" type="body"/>
          </p:nvPr>
        </p:nvSpPr>
        <p:spPr>
          <a:xfrm>
            <a:off x="767443" y="2403277"/>
            <a:ext cx="5822700" cy="3369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2"/>
              </a:buClr>
              <a:buSzPts val="1800"/>
              <a:buFont typeface="Arial"/>
              <a:buNone/>
              <a:defRPr b="1" i="0" sz="18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Font typeface="Roboto Condensed"/>
              <a:buNone/>
              <a:defRPr>
                <a:latin typeface="Roboto Condensed"/>
                <a:ea typeface="Roboto Condensed"/>
                <a:cs typeface="Roboto Condensed"/>
                <a:sym typeface="Roboto Condensed"/>
              </a:defRPr>
            </a:lvl2pPr>
            <a:lvl3pPr indent="-228600" lvl="2" marL="1371600" algn="l">
              <a:lnSpc>
                <a:spcPct val="90000"/>
              </a:lnSpc>
              <a:spcBef>
                <a:spcPts val="400"/>
              </a:spcBef>
              <a:spcAft>
                <a:spcPts val="0"/>
              </a:spcAft>
              <a:buClr>
                <a:schemeClr val="dk1"/>
              </a:buClr>
              <a:buSzPts val="1200"/>
              <a:buFont typeface="Arial"/>
              <a:buNone/>
              <a:defRPr/>
            </a:lvl3pPr>
            <a:lvl4pPr indent="-228600" lvl="3" marL="1828800" algn="l">
              <a:lnSpc>
                <a:spcPct val="90000"/>
              </a:lnSpc>
              <a:spcBef>
                <a:spcPts val="400"/>
              </a:spcBef>
              <a:spcAft>
                <a:spcPts val="0"/>
              </a:spcAft>
              <a:buClr>
                <a:schemeClr val="dk1"/>
              </a:buClr>
              <a:buSzPts val="1100"/>
              <a:buFont typeface="Arial"/>
              <a:buNone/>
              <a:defRPr/>
            </a:lvl4pPr>
            <a:lvl5pPr indent="-228600" lvl="4" marL="2286000" algn="l">
              <a:lnSpc>
                <a:spcPct val="90000"/>
              </a:lnSpc>
              <a:spcBef>
                <a:spcPts val="400"/>
              </a:spcBef>
              <a:spcAft>
                <a:spcPts val="0"/>
              </a:spcAft>
              <a:buClr>
                <a:schemeClr val="dk1"/>
              </a:buClr>
              <a:buSzPts val="1100"/>
              <a:buFont typeface="Arial"/>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 name="Google Shape;17;p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lt2"/>
                </a:solidFill>
                <a:latin typeface="Arial"/>
                <a:ea typeface="Arial"/>
                <a:cs typeface="Arial"/>
                <a:sym typeface="Arial"/>
              </a:defRPr>
            </a:lvl1pPr>
            <a:lvl2pPr lvl="1">
              <a:buNone/>
              <a:defRPr sz="1300">
                <a:solidFill>
                  <a:schemeClr val="lt2"/>
                </a:solidFill>
                <a:latin typeface="Arial"/>
                <a:ea typeface="Arial"/>
                <a:cs typeface="Arial"/>
                <a:sym typeface="Arial"/>
              </a:defRPr>
            </a:lvl2pPr>
            <a:lvl3pPr lvl="2">
              <a:buNone/>
              <a:defRPr sz="1300">
                <a:solidFill>
                  <a:schemeClr val="lt2"/>
                </a:solidFill>
                <a:latin typeface="Arial"/>
                <a:ea typeface="Arial"/>
                <a:cs typeface="Arial"/>
                <a:sym typeface="Arial"/>
              </a:defRPr>
            </a:lvl3pPr>
            <a:lvl4pPr lvl="3">
              <a:buNone/>
              <a:defRPr sz="1300">
                <a:solidFill>
                  <a:schemeClr val="lt2"/>
                </a:solidFill>
                <a:latin typeface="Arial"/>
                <a:ea typeface="Arial"/>
                <a:cs typeface="Arial"/>
                <a:sym typeface="Arial"/>
              </a:defRPr>
            </a:lvl4pPr>
            <a:lvl5pPr lvl="4">
              <a:buNone/>
              <a:defRPr sz="1300">
                <a:solidFill>
                  <a:schemeClr val="lt2"/>
                </a:solidFill>
                <a:latin typeface="Arial"/>
                <a:ea typeface="Arial"/>
                <a:cs typeface="Arial"/>
                <a:sym typeface="Arial"/>
              </a:defRPr>
            </a:lvl5pPr>
            <a:lvl6pPr lvl="5">
              <a:buNone/>
              <a:defRPr sz="1300">
                <a:solidFill>
                  <a:schemeClr val="lt2"/>
                </a:solidFill>
                <a:latin typeface="Arial"/>
                <a:ea typeface="Arial"/>
                <a:cs typeface="Arial"/>
                <a:sym typeface="Arial"/>
              </a:defRPr>
            </a:lvl6pPr>
            <a:lvl7pPr lvl="6">
              <a:buNone/>
              <a:defRPr sz="1300">
                <a:solidFill>
                  <a:schemeClr val="lt2"/>
                </a:solidFill>
                <a:latin typeface="Arial"/>
                <a:ea typeface="Arial"/>
                <a:cs typeface="Arial"/>
                <a:sym typeface="Arial"/>
              </a:defRPr>
            </a:lvl7pPr>
            <a:lvl8pPr lvl="7">
              <a:buNone/>
              <a:defRPr sz="1300">
                <a:solidFill>
                  <a:schemeClr val="lt2"/>
                </a:solidFill>
                <a:latin typeface="Arial"/>
                <a:ea typeface="Arial"/>
                <a:cs typeface="Arial"/>
                <a:sym typeface="Arial"/>
              </a:defRPr>
            </a:lvl8pPr>
            <a:lvl9pPr lvl="8">
              <a:buNone/>
              <a:defRPr sz="1300">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ntent - 3 Column">
  <p:cSld name="Title with Content - 3 Column">
    <p:spTree>
      <p:nvGrpSpPr>
        <p:cNvPr id="74" name="Shape 74"/>
        <p:cNvGrpSpPr/>
        <p:nvPr/>
      </p:nvGrpSpPr>
      <p:grpSpPr>
        <a:xfrm>
          <a:off x="0" y="0"/>
          <a:ext cx="0" cy="0"/>
          <a:chOff x="0" y="0"/>
          <a:chExt cx="0" cy="0"/>
        </a:xfrm>
      </p:grpSpPr>
      <p:sp>
        <p:nvSpPr>
          <p:cNvPr id="75" name="Google Shape;75;p11"/>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1"/>
          <p:cNvSpPr txBox="1"/>
          <p:nvPr>
            <p:ph idx="1" type="body"/>
          </p:nvPr>
        </p:nvSpPr>
        <p:spPr>
          <a:xfrm>
            <a:off x="351065" y="1157493"/>
            <a:ext cx="2630700" cy="3292800"/>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chemeClr val="dk1"/>
              </a:buClr>
              <a:buSzPts val="1500"/>
              <a:buChar char="▪"/>
              <a:defRPr sz="1500"/>
            </a:lvl1pPr>
            <a:lvl2pPr indent="-317500" lvl="1" marL="914400" algn="l">
              <a:lnSpc>
                <a:spcPct val="90000"/>
              </a:lnSpc>
              <a:spcBef>
                <a:spcPts val="400"/>
              </a:spcBef>
              <a:spcAft>
                <a:spcPts val="0"/>
              </a:spcAft>
              <a:buClr>
                <a:schemeClr val="dk1"/>
              </a:buClr>
              <a:buSzPts val="1400"/>
              <a:buChar char="▪"/>
              <a:defRPr sz="1400"/>
            </a:lvl2pPr>
            <a:lvl3pPr indent="-317500" lvl="2" marL="1371600" algn="l">
              <a:lnSpc>
                <a:spcPct val="90000"/>
              </a:lnSpc>
              <a:spcBef>
                <a:spcPts val="400"/>
              </a:spcBef>
              <a:spcAft>
                <a:spcPts val="0"/>
              </a:spcAft>
              <a:buClr>
                <a:schemeClr val="dk1"/>
              </a:buClr>
              <a:buSzPts val="1400"/>
              <a:buChar char="▪"/>
              <a:defRPr sz="1400"/>
            </a:lvl3pPr>
            <a:lvl4pPr indent="-298450" lvl="3" marL="1828800" algn="l">
              <a:lnSpc>
                <a:spcPct val="90000"/>
              </a:lnSpc>
              <a:spcBef>
                <a:spcPts val="400"/>
              </a:spcBef>
              <a:spcAft>
                <a:spcPts val="0"/>
              </a:spcAft>
              <a:buClr>
                <a:schemeClr val="dk1"/>
              </a:buClr>
              <a:buSzPts val="1100"/>
              <a:buChar char="▪"/>
              <a:defRPr sz="1100"/>
            </a:lvl4pPr>
            <a:lvl5pPr indent="-298450" lvl="4" marL="2286000" algn="l">
              <a:lnSpc>
                <a:spcPct val="90000"/>
              </a:lnSpc>
              <a:spcBef>
                <a:spcPts val="400"/>
              </a:spcBef>
              <a:spcAft>
                <a:spcPts val="0"/>
              </a:spcAft>
              <a:buClr>
                <a:schemeClr val="dk1"/>
              </a:buClr>
              <a:buSzPts val="1100"/>
              <a:buChar char="▪"/>
              <a:defRPr sz="11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pic>
        <p:nvPicPr>
          <p:cNvPr descr="Purdue Logo" id="77" name="Google Shape;77;p11"/>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78" name="Google Shape;78;p11"/>
          <p:cNvSpPr txBox="1"/>
          <p:nvPr>
            <p:ph idx="2" type="body"/>
          </p:nvPr>
        </p:nvSpPr>
        <p:spPr>
          <a:xfrm>
            <a:off x="3256663" y="1157492"/>
            <a:ext cx="2630700" cy="3292800"/>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chemeClr val="dk1"/>
              </a:buClr>
              <a:buSzPts val="1500"/>
              <a:buChar char="▪"/>
              <a:defRPr sz="1500"/>
            </a:lvl1pPr>
            <a:lvl2pPr indent="-317500" lvl="1" marL="914400" algn="l">
              <a:lnSpc>
                <a:spcPct val="90000"/>
              </a:lnSpc>
              <a:spcBef>
                <a:spcPts val="400"/>
              </a:spcBef>
              <a:spcAft>
                <a:spcPts val="0"/>
              </a:spcAft>
              <a:buClr>
                <a:schemeClr val="dk1"/>
              </a:buClr>
              <a:buSzPts val="1400"/>
              <a:buChar char="▪"/>
              <a:defRPr sz="1400"/>
            </a:lvl2pPr>
            <a:lvl3pPr indent="-317500" lvl="2" marL="1371600" algn="l">
              <a:lnSpc>
                <a:spcPct val="90000"/>
              </a:lnSpc>
              <a:spcBef>
                <a:spcPts val="400"/>
              </a:spcBef>
              <a:spcAft>
                <a:spcPts val="0"/>
              </a:spcAft>
              <a:buClr>
                <a:schemeClr val="dk1"/>
              </a:buClr>
              <a:buSzPts val="1400"/>
              <a:buChar char="▪"/>
              <a:defRPr sz="1400"/>
            </a:lvl3pPr>
            <a:lvl4pPr indent="-298450" lvl="3" marL="1828800" algn="l">
              <a:lnSpc>
                <a:spcPct val="90000"/>
              </a:lnSpc>
              <a:spcBef>
                <a:spcPts val="400"/>
              </a:spcBef>
              <a:spcAft>
                <a:spcPts val="0"/>
              </a:spcAft>
              <a:buClr>
                <a:schemeClr val="dk1"/>
              </a:buClr>
              <a:buSzPts val="1100"/>
              <a:buChar char="▪"/>
              <a:defRPr sz="1100"/>
            </a:lvl4pPr>
            <a:lvl5pPr indent="-298450" lvl="4" marL="2286000" algn="l">
              <a:lnSpc>
                <a:spcPct val="90000"/>
              </a:lnSpc>
              <a:spcBef>
                <a:spcPts val="400"/>
              </a:spcBef>
              <a:spcAft>
                <a:spcPts val="0"/>
              </a:spcAft>
              <a:buClr>
                <a:schemeClr val="dk1"/>
              </a:buClr>
              <a:buSzPts val="1100"/>
              <a:buChar char="▪"/>
              <a:defRPr sz="11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79" name="Google Shape;79;p11"/>
          <p:cNvSpPr txBox="1"/>
          <p:nvPr>
            <p:ph idx="3" type="body"/>
          </p:nvPr>
        </p:nvSpPr>
        <p:spPr>
          <a:xfrm>
            <a:off x="6182353" y="1157492"/>
            <a:ext cx="2630700" cy="3292800"/>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chemeClr val="dk1"/>
              </a:buClr>
              <a:buSzPts val="1500"/>
              <a:buChar char="▪"/>
              <a:defRPr sz="1500"/>
            </a:lvl1pPr>
            <a:lvl2pPr indent="-317500" lvl="1" marL="914400" algn="l">
              <a:lnSpc>
                <a:spcPct val="90000"/>
              </a:lnSpc>
              <a:spcBef>
                <a:spcPts val="400"/>
              </a:spcBef>
              <a:spcAft>
                <a:spcPts val="0"/>
              </a:spcAft>
              <a:buClr>
                <a:schemeClr val="dk1"/>
              </a:buClr>
              <a:buSzPts val="1400"/>
              <a:buChar char="▪"/>
              <a:defRPr sz="1400"/>
            </a:lvl2pPr>
            <a:lvl3pPr indent="-317500" lvl="2" marL="1371600" algn="l">
              <a:lnSpc>
                <a:spcPct val="90000"/>
              </a:lnSpc>
              <a:spcBef>
                <a:spcPts val="400"/>
              </a:spcBef>
              <a:spcAft>
                <a:spcPts val="0"/>
              </a:spcAft>
              <a:buClr>
                <a:schemeClr val="dk1"/>
              </a:buClr>
              <a:buSzPts val="1400"/>
              <a:buChar char="▪"/>
              <a:defRPr sz="1400"/>
            </a:lvl3pPr>
            <a:lvl4pPr indent="-298450" lvl="3" marL="1828800" algn="l">
              <a:lnSpc>
                <a:spcPct val="90000"/>
              </a:lnSpc>
              <a:spcBef>
                <a:spcPts val="400"/>
              </a:spcBef>
              <a:spcAft>
                <a:spcPts val="0"/>
              </a:spcAft>
              <a:buClr>
                <a:schemeClr val="dk1"/>
              </a:buClr>
              <a:buSzPts val="1100"/>
              <a:buChar char="▪"/>
              <a:defRPr sz="1100"/>
            </a:lvl4pPr>
            <a:lvl5pPr indent="-298450" lvl="4" marL="2286000" algn="l">
              <a:lnSpc>
                <a:spcPct val="90000"/>
              </a:lnSpc>
              <a:spcBef>
                <a:spcPts val="400"/>
              </a:spcBef>
              <a:spcAft>
                <a:spcPts val="0"/>
              </a:spcAft>
              <a:buClr>
                <a:schemeClr val="dk1"/>
              </a:buClr>
              <a:buSzPts val="1100"/>
              <a:buChar char="▪"/>
              <a:defRPr sz="11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80" name="Google Shape;80;p11"/>
          <p:cNvSpPr txBox="1"/>
          <p:nvPr>
            <p:ph idx="4"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None/>
              <a:defRPr b="1" i="0" sz="1700">
                <a:solidFill>
                  <a:srgbClr val="A5A5A5"/>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1"/>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1"/>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opy - 2 Column">
  <p:cSld name="Photo with Copy - 2 Column">
    <p:spTree>
      <p:nvGrpSpPr>
        <p:cNvPr id="84" name="Shape 84"/>
        <p:cNvGrpSpPr/>
        <p:nvPr/>
      </p:nvGrpSpPr>
      <p:grpSpPr>
        <a:xfrm>
          <a:off x="0" y="0"/>
          <a:ext cx="0" cy="0"/>
          <a:chOff x="0" y="0"/>
          <a:chExt cx="0" cy="0"/>
        </a:xfrm>
      </p:grpSpPr>
      <p:sp>
        <p:nvSpPr>
          <p:cNvPr id="85" name="Google Shape;85;p12"/>
          <p:cNvSpPr txBox="1"/>
          <p:nvPr>
            <p:ph idx="1"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None/>
              <a:defRPr b="1" i="0" sz="1700">
                <a:solidFill>
                  <a:srgbClr val="A5A5A5"/>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12"/>
          <p:cNvSpPr txBox="1"/>
          <p:nvPr>
            <p:ph idx="2" type="body"/>
          </p:nvPr>
        </p:nvSpPr>
        <p:spPr>
          <a:xfrm>
            <a:off x="334735" y="2739204"/>
            <a:ext cx="4102200" cy="17592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Font typeface="Noto Sans Symbols"/>
              <a:buChar char="▪"/>
              <a:defRPr sz="1400">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Font typeface="Arial"/>
              <a:buNone/>
              <a:defRPr sz="1400"/>
            </a:lvl2pPr>
            <a:lvl3pPr indent="-228600" lvl="2" marL="1371600" algn="l">
              <a:lnSpc>
                <a:spcPct val="90000"/>
              </a:lnSpc>
              <a:spcBef>
                <a:spcPts val="400"/>
              </a:spcBef>
              <a:spcAft>
                <a:spcPts val="0"/>
              </a:spcAft>
              <a:buClr>
                <a:schemeClr val="dk1"/>
              </a:buClr>
              <a:buSzPts val="1400"/>
              <a:buFont typeface="Arial"/>
              <a:buNone/>
              <a:defRPr sz="1400"/>
            </a:lvl3pPr>
            <a:lvl4pPr indent="-228600" lvl="3" marL="1828800" algn="l">
              <a:lnSpc>
                <a:spcPct val="90000"/>
              </a:lnSpc>
              <a:spcBef>
                <a:spcPts val="400"/>
              </a:spcBef>
              <a:spcAft>
                <a:spcPts val="0"/>
              </a:spcAft>
              <a:buClr>
                <a:schemeClr val="dk1"/>
              </a:buClr>
              <a:buSzPts val="1400"/>
              <a:buFont typeface="Arial"/>
              <a:buNone/>
              <a:defRPr sz="1400"/>
            </a:lvl4pPr>
            <a:lvl5pPr indent="-228600" lvl="4" marL="2286000" algn="l">
              <a:lnSpc>
                <a:spcPct val="90000"/>
              </a:lnSpc>
              <a:spcBef>
                <a:spcPts val="400"/>
              </a:spcBef>
              <a:spcAft>
                <a:spcPts val="0"/>
              </a:spcAft>
              <a:buClr>
                <a:schemeClr val="dk1"/>
              </a:buClr>
              <a:buSzPts val="1400"/>
              <a:buFont typeface="Arial"/>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2"/>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descr="Purdue Logo" id="88" name="Google Shape;88;p12"/>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89" name="Google Shape;89;p12"/>
          <p:cNvSpPr/>
          <p:nvPr>
            <p:ph idx="3" type="pic"/>
          </p:nvPr>
        </p:nvSpPr>
        <p:spPr>
          <a:xfrm>
            <a:off x="334733" y="1157492"/>
            <a:ext cx="4102200" cy="1414200"/>
          </a:xfrm>
          <a:prstGeom prst="rect">
            <a:avLst/>
          </a:prstGeom>
          <a:noFill/>
          <a:ln>
            <a:noFill/>
          </a:ln>
        </p:spPr>
      </p:sp>
      <p:sp>
        <p:nvSpPr>
          <p:cNvPr id="90" name="Google Shape;90;p12"/>
          <p:cNvSpPr/>
          <p:nvPr>
            <p:ph idx="4" type="pic"/>
          </p:nvPr>
        </p:nvSpPr>
        <p:spPr>
          <a:xfrm>
            <a:off x="4706959" y="1157492"/>
            <a:ext cx="4094100" cy="1414200"/>
          </a:xfrm>
          <a:prstGeom prst="rect">
            <a:avLst/>
          </a:prstGeom>
          <a:noFill/>
          <a:ln>
            <a:noFill/>
          </a:ln>
        </p:spPr>
      </p:sp>
      <p:sp>
        <p:nvSpPr>
          <p:cNvPr id="91" name="Google Shape;91;p12"/>
          <p:cNvSpPr txBox="1"/>
          <p:nvPr>
            <p:ph idx="5" type="body"/>
          </p:nvPr>
        </p:nvSpPr>
        <p:spPr>
          <a:xfrm>
            <a:off x="4698697" y="2739203"/>
            <a:ext cx="4102200" cy="17592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Font typeface="Noto Sans Symbols"/>
              <a:buChar char="▪"/>
              <a:defRPr sz="1400">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Font typeface="Arial"/>
              <a:buNone/>
              <a:defRPr sz="1400"/>
            </a:lvl2pPr>
            <a:lvl3pPr indent="-228600" lvl="2" marL="1371600" algn="l">
              <a:lnSpc>
                <a:spcPct val="90000"/>
              </a:lnSpc>
              <a:spcBef>
                <a:spcPts val="400"/>
              </a:spcBef>
              <a:spcAft>
                <a:spcPts val="0"/>
              </a:spcAft>
              <a:buClr>
                <a:schemeClr val="dk1"/>
              </a:buClr>
              <a:buSzPts val="1400"/>
              <a:buFont typeface="Arial"/>
              <a:buNone/>
              <a:defRPr sz="1400"/>
            </a:lvl3pPr>
            <a:lvl4pPr indent="-228600" lvl="3" marL="1828800" algn="l">
              <a:lnSpc>
                <a:spcPct val="90000"/>
              </a:lnSpc>
              <a:spcBef>
                <a:spcPts val="400"/>
              </a:spcBef>
              <a:spcAft>
                <a:spcPts val="0"/>
              </a:spcAft>
              <a:buClr>
                <a:schemeClr val="dk1"/>
              </a:buClr>
              <a:buSzPts val="1400"/>
              <a:buFont typeface="Arial"/>
              <a:buNone/>
              <a:defRPr sz="1400"/>
            </a:lvl4pPr>
            <a:lvl5pPr indent="-228600" lvl="4" marL="2286000" algn="l">
              <a:lnSpc>
                <a:spcPct val="90000"/>
              </a:lnSpc>
              <a:spcBef>
                <a:spcPts val="400"/>
              </a:spcBef>
              <a:spcAft>
                <a:spcPts val="0"/>
              </a:spcAft>
              <a:buClr>
                <a:schemeClr val="dk1"/>
              </a:buClr>
              <a:buSzPts val="1400"/>
              <a:buFont typeface="Arial"/>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2" name="Google Shape;92;p12"/>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2"/>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4" name="Google Shape;94;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opy - 3 Column">
  <p:cSld name="Photo with Copy - 3 Column">
    <p:spTree>
      <p:nvGrpSpPr>
        <p:cNvPr id="95" name="Shape 95"/>
        <p:cNvGrpSpPr/>
        <p:nvPr/>
      </p:nvGrpSpPr>
      <p:grpSpPr>
        <a:xfrm>
          <a:off x="0" y="0"/>
          <a:ext cx="0" cy="0"/>
          <a:chOff x="0" y="0"/>
          <a:chExt cx="0" cy="0"/>
        </a:xfrm>
      </p:grpSpPr>
      <p:sp>
        <p:nvSpPr>
          <p:cNvPr id="96" name="Google Shape;96;p13"/>
          <p:cNvSpPr txBox="1"/>
          <p:nvPr>
            <p:ph idx="1"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None/>
              <a:defRPr sz="1700">
                <a:solidFill>
                  <a:srgbClr val="A5A5A5"/>
                </a:solidFill>
                <a:latin typeface="Libre Franklin Medium"/>
                <a:ea typeface="Libre Franklin Medium"/>
                <a:cs typeface="Libre Franklin Medium"/>
                <a:sym typeface="Libre Franklin Medium"/>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7" name="Google Shape;97;p13"/>
          <p:cNvSpPr txBox="1"/>
          <p:nvPr>
            <p:ph idx="2" type="body"/>
          </p:nvPr>
        </p:nvSpPr>
        <p:spPr>
          <a:xfrm>
            <a:off x="334735" y="2739204"/>
            <a:ext cx="2650800" cy="17592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Font typeface="Noto Sans Symbols"/>
              <a:buChar char="▪"/>
              <a:defRPr sz="1400">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Font typeface="Arial"/>
              <a:buNone/>
              <a:defRPr sz="1400"/>
            </a:lvl2pPr>
            <a:lvl3pPr indent="-228600" lvl="2" marL="1371600" algn="l">
              <a:lnSpc>
                <a:spcPct val="90000"/>
              </a:lnSpc>
              <a:spcBef>
                <a:spcPts val="400"/>
              </a:spcBef>
              <a:spcAft>
                <a:spcPts val="0"/>
              </a:spcAft>
              <a:buClr>
                <a:schemeClr val="dk1"/>
              </a:buClr>
              <a:buSzPts val="1400"/>
              <a:buFont typeface="Arial"/>
              <a:buNone/>
              <a:defRPr sz="1400"/>
            </a:lvl3pPr>
            <a:lvl4pPr indent="-228600" lvl="3" marL="1828800" algn="l">
              <a:lnSpc>
                <a:spcPct val="90000"/>
              </a:lnSpc>
              <a:spcBef>
                <a:spcPts val="400"/>
              </a:spcBef>
              <a:spcAft>
                <a:spcPts val="0"/>
              </a:spcAft>
              <a:buClr>
                <a:schemeClr val="dk1"/>
              </a:buClr>
              <a:buSzPts val="1400"/>
              <a:buFont typeface="Arial"/>
              <a:buNone/>
              <a:defRPr sz="1400"/>
            </a:lvl4pPr>
            <a:lvl5pPr indent="-228600" lvl="4" marL="2286000" algn="l">
              <a:lnSpc>
                <a:spcPct val="90000"/>
              </a:lnSpc>
              <a:spcBef>
                <a:spcPts val="400"/>
              </a:spcBef>
              <a:spcAft>
                <a:spcPts val="0"/>
              </a:spcAft>
              <a:buClr>
                <a:schemeClr val="dk1"/>
              </a:buClr>
              <a:buSzPts val="1400"/>
              <a:buFont typeface="Arial"/>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8" name="Google Shape;98;p13"/>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descr="Purdue Logo" id="99" name="Google Shape;99;p13"/>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100" name="Google Shape;100;p13"/>
          <p:cNvSpPr/>
          <p:nvPr>
            <p:ph idx="3" type="pic"/>
          </p:nvPr>
        </p:nvSpPr>
        <p:spPr>
          <a:xfrm>
            <a:off x="334734" y="1157492"/>
            <a:ext cx="2650800" cy="1414200"/>
          </a:xfrm>
          <a:prstGeom prst="rect">
            <a:avLst/>
          </a:prstGeom>
          <a:noFill/>
          <a:ln>
            <a:noFill/>
          </a:ln>
        </p:spPr>
      </p:sp>
      <p:sp>
        <p:nvSpPr>
          <p:cNvPr id="101" name="Google Shape;101;p13"/>
          <p:cNvSpPr/>
          <p:nvPr>
            <p:ph idx="4" type="pic"/>
          </p:nvPr>
        </p:nvSpPr>
        <p:spPr>
          <a:xfrm>
            <a:off x="3252731" y="1157493"/>
            <a:ext cx="2645400" cy="1414200"/>
          </a:xfrm>
          <a:prstGeom prst="rect">
            <a:avLst/>
          </a:prstGeom>
          <a:noFill/>
          <a:ln>
            <a:noFill/>
          </a:ln>
        </p:spPr>
      </p:sp>
      <p:sp>
        <p:nvSpPr>
          <p:cNvPr id="102" name="Google Shape;102;p13"/>
          <p:cNvSpPr txBox="1"/>
          <p:nvPr>
            <p:ph idx="5" type="body"/>
          </p:nvPr>
        </p:nvSpPr>
        <p:spPr>
          <a:xfrm>
            <a:off x="3244469" y="2739204"/>
            <a:ext cx="2650800" cy="17592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Font typeface="Noto Sans Symbols"/>
              <a:buChar char="▪"/>
              <a:defRPr sz="1400">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Font typeface="Arial"/>
              <a:buNone/>
              <a:defRPr sz="1400"/>
            </a:lvl2pPr>
            <a:lvl3pPr indent="-228600" lvl="2" marL="1371600" algn="l">
              <a:lnSpc>
                <a:spcPct val="90000"/>
              </a:lnSpc>
              <a:spcBef>
                <a:spcPts val="400"/>
              </a:spcBef>
              <a:spcAft>
                <a:spcPts val="0"/>
              </a:spcAft>
              <a:buClr>
                <a:schemeClr val="dk1"/>
              </a:buClr>
              <a:buSzPts val="1400"/>
              <a:buFont typeface="Arial"/>
              <a:buNone/>
              <a:defRPr sz="1400"/>
            </a:lvl3pPr>
            <a:lvl4pPr indent="-228600" lvl="3" marL="1828800" algn="l">
              <a:lnSpc>
                <a:spcPct val="90000"/>
              </a:lnSpc>
              <a:spcBef>
                <a:spcPts val="400"/>
              </a:spcBef>
              <a:spcAft>
                <a:spcPts val="0"/>
              </a:spcAft>
              <a:buClr>
                <a:schemeClr val="dk1"/>
              </a:buClr>
              <a:buSzPts val="1400"/>
              <a:buFont typeface="Arial"/>
              <a:buNone/>
              <a:defRPr sz="1400"/>
            </a:lvl4pPr>
            <a:lvl5pPr indent="-228600" lvl="4" marL="2286000" algn="l">
              <a:lnSpc>
                <a:spcPct val="90000"/>
              </a:lnSpc>
              <a:spcBef>
                <a:spcPts val="400"/>
              </a:spcBef>
              <a:spcAft>
                <a:spcPts val="0"/>
              </a:spcAft>
              <a:buClr>
                <a:schemeClr val="dk1"/>
              </a:buClr>
              <a:buSzPts val="1400"/>
              <a:buFont typeface="Arial"/>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 name="Google Shape;103;p13"/>
          <p:cNvSpPr/>
          <p:nvPr>
            <p:ph idx="6" type="pic"/>
          </p:nvPr>
        </p:nvSpPr>
        <p:spPr>
          <a:xfrm>
            <a:off x="6154204" y="1149230"/>
            <a:ext cx="2645400" cy="1414200"/>
          </a:xfrm>
          <a:prstGeom prst="rect">
            <a:avLst/>
          </a:prstGeom>
          <a:noFill/>
          <a:ln>
            <a:noFill/>
          </a:ln>
        </p:spPr>
      </p:sp>
      <p:sp>
        <p:nvSpPr>
          <p:cNvPr id="104" name="Google Shape;104;p13"/>
          <p:cNvSpPr txBox="1"/>
          <p:nvPr>
            <p:ph idx="7" type="body"/>
          </p:nvPr>
        </p:nvSpPr>
        <p:spPr>
          <a:xfrm>
            <a:off x="6145943" y="2730941"/>
            <a:ext cx="2650800" cy="17592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Font typeface="Noto Sans Symbols"/>
              <a:buChar char="▪"/>
              <a:defRPr sz="1400">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Font typeface="Arial"/>
              <a:buNone/>
              <a:defRPr sz="1400"/>
            </a:lvl2pPr>
            <a:lvl3pPr indent="-228600" lvl="2" marL="1371600" algn="l">
              <a:lnSpc>
                <a:spcPct val="90000"/>
              </a:lnSpc>
              <a:spcBef>
                <a:spcPts val="400"/>
              </a:spcBef>
              <a:spcAft>
                <a:spcPts val="0"/>
              </a:spcAft>
              <a:buClr>
                <a:schemeClr val="dk1"/>
              </a:buClr>
              <a:buSzPts val="1400"/>
              <a:buFont typeface="Arial"/>
              <a:buNone/>
              <a:defRPr sz="1400"/>
            </a:lvl3pPr>
            <a:lvl4pPr indent="-228600" lvl="3" marL="1828800" algn="l">
              <a:lnSpc>
                <a:spcPct val="90000"/>
              </a:lnSpc>
              <a:spcBef>
                <a:spcPts val="400"/>
              </a:spcBef>
              <a:spcAft>
                <a:spcPts val="0"/>
              </a:spcAft>
              <a:buClr>
                <a:schemeClr val="dk1"/>
              </a:buClr>
              <a:buSzPts val="1400"/>
              <a:buFont typeface="Arial"/>
              <a:buNone/>
              <a:defRPr sz="1400"/>
            </a:lvl4pPr>
            <a:lvl5pPr indent="-228600" lvl="4" marL="2286000" algn="l">
              <a:lnSpc>
                <a:spcPct val="90000"/>
              </a:lnSpc>
              <a:spcBef>
                <a:spcPts val="400"/>
              </a:spcBef>
              <a:spcAft>
                <a:spcPts val="0"/>
              </a:spcAft>
              <a:buClr>
                <a:schemeClr val="dk1"/>
              </a:buClr>
              <a:buSzPts val="1400"/>
              <a:buFont typeface="Arial"/>
              <a:buNone/>
              <a:defRPr sz="14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5" name="Google Shape;105;p13"/>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13"/>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07" name="Google Shape;107;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8" name="Shape 108"/>
        <p:cNvGrpSpPr/>
        <p:nvPr/>
      </p:nvGrpSpPr>
      <p:grpSpPr>
        <a:xfrm>
          <a:off x="0" y="0"/>
          <a:ext cx="0" cy="0"/>
          <a:chOff x="0" y="0"/>
          <a:chExt cx="0" cy="0"/>
        </a:xfrm>
      </p:grpSpPr>
      <p:sp>
        <p:nvSpPr>
          <p:cNvPr id="109" name="Google Shape;109;p14"/>
          <p:cNvSpPr txBox="1"/>
          <p:nvPr>
            <p:ph type="title"/>
          </p:nvPr>
        </p:nvSpPr>
        <p:spPr>
          <a:xfrm>
            <a:off x="342901" y="342900"/>
            <a:ext cx="3236100" cy="7230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0" name="Google Shape;110;p14"/>
          <p:cNvSpPr txBox="1"/>
          <p:nvPr>
            <p:ph idx="1" type="body"/>
          </p:nvPr>
        </p:nvSpPr>
        <p:spPr>
          <a:xfrm>
            <a:off x="342901" y="1177787"/>
            <a:ext cx="3236100" cy="32241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1" name="Google Shape;111;p14"/>
          <p:cNvSpPr txBox="1"/>
          <p:nvPr>
            <p:ph idx="2" type="body"/>
          </p:nvPr>
        </p:nvSpPr>
        <p:spPr>
          <a:xfrm>
            <a:off x="3803903" y="342900"/>
            <a:ext cx="4997100" cy="4058700"/>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chemeClr val="dk1"/>
              </a:buClr>
              <a:buSzPts val="1500"/>
              <a:buChar char="▪"/>
              <a:defRPr sz="1500"/>
            </a:lvl1pPr>
            <a:lvl2pPr indent="-317500" lvl="1" marL="914400" algn="l">
              <a:lnSpc>
                <a:spcPct val="90000"/>
              </a:lnSpc>
              <a:spcBef>
                <a:spcPts val="400"/>
              </a:spcBef>
              <a:spcAft>
                <a:spcPts val="0"/>
              </a:spcAft>
              <a:buClr>
                <a:schemeClr val="dk1"/>
              </a:buClr>
              <a:buSzPts val="1400"/>
              <a:buChar char="▪"/>
              <a:defRPr sz="1400"/>
            </a:lvl2pPr>
            <a:lvl3pPr indent="-317500" lvl="2" marL="1371600" algn="l">
              <a:lnSpc>
                <a:spcPct val="90000"/>
              </a:lnSpc>
              <a:spcBef>
                <a:spcPts val="400"/>
              </a:spcBef>
              <a:spcAft>
                <a:spcPts val="0"/>
              </a:spcAft>
              <a:buClr>
                <a:schemeClr val="dk1"/>
              </a:buClr>
              <a:buSzPts val="1400"/>
              <a:buChar char="▪"/>
              <a:defRPr sz="1400"/>
            </a:lvl3pPr>
            <a:lvl4pPr indent="-298450" lvl="3" marL="1828800" algn="l">
              <a:lnSpc>
                <a:spcPct val="90000"/>
              </a:lnSpc>
              <a:spcBef>
                <a:spcPts val="400"/>
              </a:spcBef>
              <a:spcAft>
                <a:spcPts val="0"/>
              </a:spcAft>
              <a:buClr>
                <a:schemeClr val="dk1"/>
              </a:buClr>
              <a:buSzPts val="1100"/>
              <a:buChar char="▪"/>
              <a:defRPr sz="1100"/>
            </a:lvl4pPr>
            <a:lvl5pPr indent="-298450" lvl="4" marL="2286000" algn="l">
              <a:lnSpc>
                <a:spcPct val="90000"/>
              </a:lnSpc>
              <a:spcBef>
                <a:spcPts val="400"/>
              </a:spcBef>
              <a:spcAft>
                <a:spcPts val="0"/>
              </a:spcAft>
              <a:buClr>
                <a:schemeClr val="dk1"/>
              </a:buClr>
              <a:buSzPts val="1100"/>
              <a:buChar char="▪"/>
              <a:defRPr sz="11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pic>
        <p:nvPicPr>
          <p:cNvPr descr="Purdue Logo" id="112" name="Google Shape;112;p14"/>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113" name="Google Shape;113;p14"/>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14"/>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type="picTx">
  <p:cSld name="PICTURE_WITH_CAPTION_TEXT">
    <p:spTree>
      <p:nvGrpSpPr>
        <p:cNvPr id="116" name="Shape 116"/>
        <p:cNvGrpSpPr/>
        <p:nvPr/>
      </p:nvGrpSpPr>
      <p:grpSpPr>
        <a:xfrm>
          <a:off x="0" y="0"/>
          <a:ext cx="0" cy="0"/>
          <a:chOff x="0" y="0"/>
          <a:chExt cx="0" cy="0"/>
        </a:xfrm>
      </p:grpSpPr>
      <p:sp>
        <p:nvSpPr>
          <p:cNvPr id="117" name="Google Shape;117;p15"/>
          <p:cNvSpPr txBox="1"/>
          <p:nvPr>
            <p:ph type="title"/>
          </p:nvPr>
        </p:nvSpPr>
        <p:spPr>
          <a:xfrm>
            <a:off x="334736" y="352528"/>
            <a:ext cx="3244200" cy="7761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8" name="Google Shape;118;p15"/>
          <p:cNvSpPr/>
          <p:nvPr>
            <p:ph idx="2" type="pic"/>
          </p:nvPr>
        </p:nvSpPr>
        <p:spPr>
          <a:xfrm>
            <a:off x="3887391" y="352528"/>
            <a:ext cx="4921800" cy="4043400"/>
          </a:xfrm>
          <a:prstGeom prst="rect">
            <a:avLst/>
          </a:prstGeom>
          <a:noFill/>
          <a:ln>
            <a:noFill/>
          </a:ln>
        </p:spPr>
      </p:sp>
      <p:sp>
        <p:nvSpPr>
          <p:cNvPr id="119" name="Google Shape;119;p15"/>
          <p:cNvSpPr txBox="1"/>
          <p:nvPr>
            <p:ph idx="1" type="body"/>
          </p:nvPr>
        </p:nvSpPr>
        <p:spPr>
          <a:xfrm>
            <a:off x="334736" y="1319419"/>
            <a:ext cx="3244200" cy="3064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pic>
        <p:nvPicPr>
          <p:cNvPr descr="Purdue Logo" id="120" name="Google Shape;120;p15"/>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121" name="Google Shape;121;p15"/>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15"/>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3" name="Google Shape;123;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s">
  <p:cSld name="Photos">
    <p:spTree>
      <p:nvGrpSpPr>
        <p:cNvPr id="124" name="Shape 124"/>
        <p:cNvGrpSpPr/>
        <p:nvPr/>
      </p:nvGrpSpPr>
      <p:grpSpPr>
        <a:xfrm>
          <a:off x="0" y="0"/>
          <a:ext cx="0" cy="0"/>
          <a:chOff x="0" y="0"/>
          <a:chExt cx="0" cy="0"/>
        </a:xfrm>
      </p:grpSpPr>
      <p:sp>
        <p:nvSpPr>
          <p:cNvPr id="125" name="Google Shape;125;p16"/>
          <p:cNvSpPr/>
          <p:nvPr>
            <p:ph idx="2" type="pic"/>
          </p:nvPr>
        </p:nvSpPr>
        <p:spPr>
          <a:xfrm>
            <a:off x="334735" y="1157492"/>
            <a:ext cx="4094100" cy="3238200"/>
          </a:xfrm>
          <a:prstGeom prst="rect">
            <a:avLst/>
          </a:prstGeom>
          <a:noFill/>
          <a:ln>
            <a:noFill/>
          </a:ln>
        </p:spPr>
      </p:sp>
      <p:pic>
        <p:nvPicPr>
          <p:cNvPr descr="Purdue Logo" id="126" name="Google Shape;126;p16"/>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127" name="Google Shape;127;p16"/>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8" name="Google Shape;128;p16"/>
          <p:cNvSpPr/>
          <p:nvPr>
            <p:ph idx="3" type="pic"/>
          </p:nvPr>
        </p:nvSpPr>
        <p:spPr>
          <a:xfrm>
            <a:off x="4715222" y="1157492"/>
            <a:ext cx="4094100" cy="3238200"/>
          </a:xfrm>
          <a:prstGeom prst="rect">
            <a:avLst/>
          </a:prstGeom>
          <a:noFill/>
          <a:ln>
            <a:noFill/>
          </a:ln>
        </p:spPr>
      </p:sp>
      <p:sp>
        <p:nvSpPr>
          <p:cNvPr id="129" name="Google Shape;129;p16"/>
          <p:cNvSpPr txBox="1"/>
          <p:nvPr>
            <p:ph idx="1"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None/>
              <a:defRPr b="1" i="0" sz="1700">
                <a:solidFill>
                  <a:srgbClr val="A5A5A5"/>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16"/>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16"/>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32" name="Google Shape;13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with Photos">
  <p:cSld name="Copy with Photos">
    <p:spTree>
      <p:nvGrpSpPr>
        <p:cNvPr id="133" name="Shape 133"/>
        <p:cNvGrpSpPr/>
        <p:nvPr/>
      </p:nvGrpSpPr>
      <p:grpSpPr>
        <a:xfrm>
          <a:off x="0" y="0"/>
          <a:ext cx="0" cy="0"/>
          <a:chOff x="0" y="0"/>
          <a:chExt cx="0" cy="0"/>
        </a:xfrm>
      </p:grpSpPr>
      <p:sp>
        <p:nvSpPr>
          <p:cNvPr id="134" name="Google Shape;134;p17"/>
          <p:cNvSpPr/>
          <p:nvPr>
            <p:ph idx="2" type="pic"/>
          </p:nvPr>
        </p:nvSpPr>
        <p:spPr>
          <a:xfrm>
            <a:off x="351065" y="1157492"/>
            <a:ext cx="4397100" cy="1541700"/>
          </a:xfrm>
          <a:prstGeom prst="rect">
            <a:avLst/>
          </a:prstGeom>
          <a:noFill/>
          <a:ln>
            <a:noFill/>
          </a:ln>
        </p:spPr>
      </p:sp>
      <p:sp>
        <p:nvSpPr>
          <p:cNvPr id="135" name="Google Shape;135;p17"/>
          <p:cNvSpPr txBox="1"/>
          <p:nvPr>
            <p:ph idx="1" type="body"/>
          </p:nvPr>
        </p:nvSpPr>
        <p:spPr>
          <a:xfrm>
            <a:off x="4961819" y="1157492"/>
            <a:ext cx="3847500" cy="3230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pic>
        <p:nvPicPr>
          <p:cNvPr descr="Purdue Logo" id="136" name="Google Shape;136;p17"/>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137" name="Google Shape;137;p17"/>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8" name="Google Shape;138;p17"/>
          <p:cNvSpPr/>
          <p:nvPr>
            <p:ph idx="3" type="pic"/>
          </p:nvPr>
        </p:nvSpPr>
        <p:spPr>
          <a:xfrm>
            <a:off x="2614933" y="2846478"/>
            <a:ext cx="2133000" cy="1541700"/>
          </a:xfrm>
          <a:prstGeom prst="rect">
            <a:avLst/>
          </a:prstGeom>
          <a:noFill/>
          <a:ln>
            <a:noFill/>
          </a:ln>
        </p:spPr>
      </p:sp>
      <p:sp>
        <p:nvSpPr>
          <p:cNvPr id="139" name="Google Shape;139;p17"/>
          <p:cNvSpPr/>
          <p:nvPr>
            <p:ph idx="4" type="pic"/>
          </p:nvPr>
        </p:nvSpPr>
        <p:spPr>
          <a:xfrm>
            <a:off x="351065" y="2846478"/>
            <a:ext cx="2133000" cy="1541700"/>
          </a:xfrm>
          <a:prstGeom prst="rect">
            <a:avLst/>
          </a:prstGeom>
          <a:noFill/>
          <a:ln>
            <a:noFill/>
          </a:ln>
        </p:spPr>
      </p:sp>
      <p:sp>
        <p:nvSpPr>
          <p:cNvPr id="140" name="Google Shape;140;p17"/>
          <p:cNvSpPr txBox="1"/>
          <p:nvPr>
            <p:ph idx="5"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None/>
              <a:defRPr b="1" i="0" sz="1700">
                <a:solidFill>
                  <a:srgbClr val="A5A5A5"/>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1" name="Google Shape;141;p17"/>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2" name="Google Shape;142;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3" name="Google Shape;143;p17"/>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s with Captions">
  <p:cSld name="Photos with Captions">
    <p:spTree>
      <p:nvGrpSpPr>
        <p:cNvPr id="144" name="Shape 144"/>
        <p:cNvGrpSpPr/>
        <p:nvPr/>
      </p:nvGrpSpPr>
      <p:grpSpPr>
        <a:xfrm>
          <a:off x="0" y="0"/>
          <a:ext cx="0" cy="0"/>
          <a:chOff x="0" y="0"/>
          <a:chExt cx="0" cy="0"/>
        </a:xfrm>
      </p:grpSpPr>
      <p:sp>
        <p:nvSpPr>
          <p:cNvPr id="145" name="Google Shape;145;p18"/>
          <p:cNvSpPr txBox="1"/>
          <p:nvPr>
            <p:ph idx="1" type="body"/>
          </p:nvPr>
        </p:nvSpPr>
        <p:spPr>
          <a:xfrm>
            <a:off x="326571" y="2439841"/>
            <a:ext cx="2656200" cy="2742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pic>
        <p:nvPicPr>
          <p:cNvPr descr="Purdue Logo" id="146" name="Google Shape;146;p18"/>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147" name="Google Shape;147;p18"/>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8" name="Google Shape;148;p18"/>
          <p:cNvSpPr/>
          <p:nvPr>
            <p:ph idx="2" type="pic"/>
          </p:nvPr>
        </p:nvSpPr>
        <p:spPr>
          <a:xfrm>
            <a:off x="342900" y="1025488"/>
            <a:ext cx="2640000" cy="1312800"/>
          </a:xfrm>
          <a:prstGeom prst="rect">
            <a:avLst/>
          </a:prstGeom>
          <a:noFill/>
          <a:ln>
            <a:noFill/>
          </a:ln>
        </p:spPr>
      </p:sp>
      <p:sp>
        <p:nvSpPr>
          <p:cNvPr id="149" name="Google Shape;149;p18"/>
          <p:cNvSpPr/>
          <p:nvPr>
            <p:ph idx="3" type="pic"/>
          </p:nvPr>
        </p:nvSpPr>
        <p:spPr>
          <a:xfrm>
            <a:off x="3243828" y="1025488"/>
            <a:ext cx="2640000" cy="1312800"/>
          </a:xfrm>
          <a:prstGeom prst="rect">
            <a:avLst/>
          </a:prstGeom>
          <a:noFill/>
          <a:ln>
            <a:noFill/>
          </a:ln>
        </p:spPr>
      </p:sp>
      <p:sp>
        <p:nvSpPr>
          <p:cNvPr id="150" name="Google Shape;150;p18"/>
          <p:cNvSpPr/>
          <p:nvPr>
            <p:ph idx="4" type="pic"/>
          </p:nvPr>
        </p:nvSpPr>
        <p:spPr>
          <a:xfrm>
            <a:off x="6136297" y="1025488"/>
            <a:ext cx="2640000" cy="1312800"/>
          </a:xfrm>
          <a:prstGeom prst="rect">
            <a:avLst/>
          </a:prstGeom>
          <a:noFill/>
          <a:ln>
            <a:noFill/>
          </a:ln>
        </p:spPr>
      </p:sp>
      <p:sp>
        <p:nvSpPr>
          <p:cNvPr id="151" name="Google Shape;151;p18"/>
          <p:cNvSpPr txBox="1"/>
          <p:nvPr>
            <p:ph idx="5" type="body"/>
          </p:nvPr>
        </p:nvSpPr>
        <p:spPr>
          <a:xfrm>
            <a:off x="3227499" y="2439841"/>
            <a:ext cx="2656200" cy="2742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2" name="Google Shape;152;p18"/>
          <p:cNvSpPr txBox="1"/>
          <p:nvPr>
            <p:ph idx="6" type="body"/>
          </p:nvPr>
        </p:nvSpPr>
        <p:spPr>
          <a:xfrm>
            <a:off x="6136297" y="2439841"/>
            <a:ext cx="2656200" cy="2742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3" name="Google Shape;153;p18"/>
          <p:cNvSpPr txBox="1"/>
          <p:nvPr>
            <p:ph idx="7" type="body"/>
          </p:nvPr>
        </p:nvSpPr>
        <p:spPr>
          <a:xfrm>
            <a:off x="310242" y="4242486"/>
            <a:ext cx="2656200" cy="2742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4" name="Google Shape;154;p18"/>
          <p:cNvSpPr/>
          <p:nvPr>
            <p:ph idx="8" type="pic"/>
          </p:nvPr>
        </p:nvSpPr>
        <p:spPr>
          <a:xfrm>
            <a:off x="326571" y="2828133"/>
            <a:ext cx="2640000" cy="1312800"/>
          </a:xfrm>
          <a:prstGeom prst="rect">
            <a:avLst/>
          </a:prstGeom>
          <a:noFill/>
          <a:ln>
            <a:noFill/>
          </a:ln>
        </p:spPr>
      </p:sp>
      <p:sp>
        <p:nvSpPr>
          <p:cNvPr id="155" name="Google Shape;155;p18"/>
          <p:cNvSpPr/>
          <p:nvPr>
            <p:ph idx="9" type="pic"/>
          </p:nvPr>
        </p:nvSpPr>
        <p:spPr>
          <a:xfrm>
            <a:off x="3227499" y="2828133"/>
            <a:ext cx="2640000" cy="1312800"/>
          </a:xfrm>
          <a:prstGeom prst="rect">
            <a:avLst/>
          </a:prstGeom>
          <a:noFill/>
          <a:ln>
            <a:noFill/>
          </a:ln>
        </p:spPr>
      </p:sp>
      <p:sp>
        <p:nvSpPr>
          <p:cNvPr id="156" name="Google Shape;156;p18"/>
          <p:cNvSpPr/>
          <p:nvPr>
            <p:ph idx="13" type="pic"/>
          </p:nvPr>
        </p:nvSpPr>
        <p:spPr>
          <a:xfrm>
            <a:off x="6144756" y="2828133"/>
            <a:ext cx="2640000" cy="1312800"/>
          </a:xfrm>
          <a:prstGeom prst="rect">
            <a:avLst/>
          </a:prstGeom>
          <a:noFill/>
          <a:ln>
            <a:noFill/>
          </a:ln>
        </p:spPr>
      </p:sp>
      <p:sp>
        <p:nvSpPr>
          <p:cNvPr id="157" name="Google Shape;157;p18"/>
          <p:cNvSpPr txBox="1"/>
          <p:nvPr>
            <p:ph idx="14" type="body"/>
          </p:nvPr>
        </p:nvSpPr>
        <p:spPr>
          <a:xfrm>
            <a:off x="3211170" y="4242486"/>
            <a:ext cx="2656200" cy="2742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8" name="Google Shape;158;p18"/>
          <p:cNvSpPr txBox="1"/>
          <p:nvPr>
            <p:ph idx="15" type="body"/>
          </p:nvPr>
        </p:nvSpPr>
        <p:spPr>
          <a:xfrm>
            <a:off x="6144756" y="4242486"/>
            <a:ext cx="2656200" cy="2742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9" name="Google Shape;159;p18"/>
          <p:cNvSpPr txBox="1"/>
          <p:nvPr>
            <p:ph idx="16"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None/>
              <a:defRPr b="1" i="0" sz="1700">
                <a:solidFill>
                  <a:srgbClr val="A5A5A5"/>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0" name="Google Shape;160;p18"/>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1" name="Google Shape;161;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2" name="Google Shape;162;p18"/>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Collage">
  <p:cSld name="Photo Collage">
    <p:spTree>
      <p:nvGrpSpPr>
        <p:cNvPr id="163" name="Shape 163"/>
        <p:cNvGrpSpPr/>
        <p:nvPr/>
      </p:nvGrpSpPr>
      <p:grpSpPr>
        <a:xfrm>
          <a:off x="0" y="0"/>
          <a:ext cx="0" cy="0"/>
          <a:chOff x="0" y="0"/>
          <a:chExt cx="0" cy="0"/>
        </a:xfrm>
      </p:grpSpPr>
      <p:sp>
        <p:nvSpPr>
          <p:cNvPr id="164" name="Google Shape;164;p19"/>
          <p:cNvSpPr txBox="1"/>
          <p:nvPr>
            <p:ph idx="1"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None/>
              <a:defRPr b="1" i="0" sz="1700">
                <a:solidFill>
                  <a:srgbClr val="A5A5A5"/>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5" name="Google Shape;165;p19"/>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descr="Purdue Logo" id="166" name="Google Shape;166;p19"/>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167" name="Google Shape;167;p19"/>
          <p:cNvSpPr/>
          <p:nvPr>
            <p:ph idx="2" type="pic"/>
          </p:nvPr>
        </p:nvSpPr>
        <p:spPr>
          <a:xfrm>
            <a:off x="334735" y="1157072"/>
            <a:ext cx="1958400" cy="1414200"/>
          </a:xfrm>
          <a:prstGeom prst="rect">
            <a:avLst/>
          </a:prstGeom>
          <a:noFill/>
          <a:ln>
            <a:noFill/>
          </a:ln>
        </p:spPr>
      </p:sp>
      <p:sp>
        <p:nvSpPr>
          <p:cNvPr id="168" name="Google Shape;168;p19"/>
          <p:cNvSpPr/>
          <p:nvPr>
            <p:ph idx="3" type="pic"/>
          </p:nvPr>
        </p:nvSpPr>
        <p:spPr>
          <a:xfrm>
            <a:off x="2508047" y="1157072"/>
            <a:ext cx="1954200" cy="1414200"/>
          </a:xfrm>
          <a:prstGeom prst="rect">
            <a:avLst/>
          </a:prstGeom>
          <a:noFill/>
          <a:ln>
            <a:noFill/>
          </a:ln>
        </p:spPr>
      </p:sp>
      <p:sp>
        <p:nvSpPr>
          <p:cNvPr id="169" name="Google Shape;169;p19"/>
          <p:cNvSpPr/>
          <p:nvPr>
            <p:ph idx="4" type="pic"/>
          </p:nvPr>
        </p:nvSpPr>
        <p:spPr>
          <a:xfrm>
            <a:off x="4677415" y="1157072"/>
            <a:ext cx="1954200" cy="1414200"/>
          </a:xfrm>
          <a:prstGeom prst="rect">
            <a:avLst/>
          </a:prstGeom>
          <a:noFill/>
          <a:ln>
            <a:noFill/>
          </a:ln>
        </p:spPr>
      </p:sp>
      <p:sp>
        <p:nvSpPr>
          <p:cNvPr id="170" name="Google Shape;170;p19"/>
          <p:cNvSpPr/>
          <p:nvPr>
            <p:ph idx="5" type="pic"/>
          </p:nvPr>
        </p:nvSpPr>
        <p:spPr>
          <a:xfrm>
            <a:off x="6846782" y="1157072"/>
            <a:ext cx="1954200" cy="1414200"/>
          </a:xfrm>
          <a:prstGeom prst="rect">
            <a:avLst/>
          </a:prstGeom>
          <a:noFill/>
          <a:ln>
            <a:noFill/>
          </a:ln>
        </p:spPr>
      </p:sp>
      <p:sp>
        <p:nvSpPr>
          <p:cNvPr id="171" name="Google Shape;171;p19"/>
          <p:cNvSpPr/>
          <p:nvPr>
            <p:ph idx="6" type="pic"/>
          </p:nvPr>
        </p:nvSpPr>
        <p:spPr>
          <a:xfrm>
            <a:off x="1382715" y="2738363"/>
            <a:ext cx="1958400" cy="1414200"/>
          </a:xfrm>
          <a:prstGeom prst="rect">
            <a:avLst/>
          </a:prstGeom>
          <a:noFill/>
          <a:ln>
            <a:noFill/>
          </a:ln>
        </p:spPr>
      </p:sp>
      <p:sp>
        <p:nvSpPr>
          <p:cNvPr id="172" name="Google Shape;172;p19"/>
          <p:cNvSpPr/>
          <p:nvPr>
            <p:ph idx="7" type="pic"/>
          </p:nvPr>
        </p:nvSpPr>
        <p:spPr>
          <a:xfrm>
            <a:off x="3556027" y="2738363"/>
            <a:ext cx="1954200" cy="1414200"/>
          </a:xfrm>
          <a:prstGeom prst="rect">
            <a:avLst/>
          </a:prstGeom>
          <a:noFill/>
          <a:ln>
            <a:noFill/>
          </a:ln>
        </p:spPr>
      </p:sp>
      <p:sp>
        <p:nvSpPr>
          <p:cNvPr id="173" name="Google Shape;173;p19"/>
          <p:cNvSpPr/>
          <p:nvPr>
            <p:ph idx="8" type="pic"/>
          </p:nvPr>
        </p:nvSpPr>
        <p:spPr>
          <a:xfrm>
            <a:off x="5725394" y="2738363"/>
            <a:ext cx="1954200" cy="1414200"/>
          </a:xfrm>
          <a:prstGeom prst="rect">
            <a:avLst/>
          </a:prstGeom>
          <a:noFill/>
          <a:ln>
            <a:noFill/>
          </a:ln>
        </p:spPr>
      </p:sp>
      <p:sp>
        <p:nvSpPr>
          <p:cNvPr id="174" name="Google Shape;174;p19"/>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5" name="Google Shape;175;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6" name="Google Shape;176;p19"/>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2 Photos">
  <p:cSld name="Chart with 2 Photos">
    <p:spTree>
      <p:nvGrpSpPr>
        <p:cNvPr id="177" name="Shape 177"/>
        <p:cNvGrpSpPr/>
        <p:nvPr/>
      </p:nvGrpSpPr>
      <p:grpSpPr>
        <a:xfrm>
          <a:off x="0" y="0"/>
          <a:ext cx="0" cy="0"/>
          <a:chOff x="0" y="0"/>
          <a:chExt cx="0" cy="0"/>
        </a:xfrm>
      </p:grpSpPr>
      <p:sp>
        <p:nvSpPr>
          <p:cNvPr id="178" name="Google Shape;178;p20"/>
          <p:cNvSpPr/>
          <p:nvPr>
            <p:ph idx="2" type="pic"/>
          </p:nvPr>
        </p:nvSpPr>
        <p:spPr>
          <a:xfrm>
            <a:off x="4891489" y="1232305"/>
            <a:ext cx="3909600" cy="1541700"/>
          </a:xfrm>
          <a:prstGeom prst="rect">
            <a:avLst/>
          </a:prstGeom>
          <a:noFill/>
          <a:ln>
            <a:noFill/>
          </a:ln>
        </p:spPr>
      </p:sp>
      <p:pic>
        <p:nvPicPr>
          <p:cNvPr descr="Purdue Logo" id="179" name="Google Shape;179;p20"/>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180" name="Google Shape;180;p20"/>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1" name="Google Shape;181;p20"/>
          <p:cNvSpPr/>
          <p:nvPr>
            <p:ph idx="3" type="pic"/>
          </p:nvPr>
        </p:nvSpPr>
        <p:spPr>
          <a:xfrm>
            <a:off x="4891489" y="2913028"/>
            <a:ext cx="3909600" cy="1541700"/>
          </a:xfrm>
          <a:prstGeom prst="rect">
            <a:avLst/>
          </a:prstGeom>
          <a:noFill/>
          <a:ln>
            <a:noFill/>
          </a:ln>
        </p:spPr>
      </p:sp>
      <p:sp>
        <p:nvSpPr>
          <p:cNvPr id="182" name="Google Shape;182;p20"/>
          <p:cNvSpPr txBox="1"/>
          <p:nvPr>
            <p:ph idx="1"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None/>
              <a:defRPr b="1" i="0" sz="1700">
                <a:solidFill>
                  <a:srgbClr val="A5A5A5"/>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83" name="Google Shape;183;p20"/>
          <p:cNvSpPr txBox="1"/>
          <p:nvPr>
            <p:ph idx="4" type="body"/>
          </p:nvPr>
        </p:nvSpPr>
        <p:spPr>
          <a:xfrm>
            <a:off x="334736" y="1232305"/>
            <a:ext cx="4308900" cy="3230700"/>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chemeClr val="dk1"/>
              </a:buClr>
              <a:buSzPts val="1500"/>
              <a:buChar char="▪"/>
              <a:defRPr sz="1500"/>
            </a:lvl1pPr>
            <a:lvl2pPr indent="-317500" lvl="1" marL="914400" algn="l">
              <a:lnSpc>
                <a:spcPct val="90000"/>
              </a:lnSpc>
              <a:spcBef>
                <a:spcPts val="400"/>
              </a:spcBef>
              <a:spcAft>
                <a:spcPts val="0"/>
              </a:spcAft>
              <a:buClr>
                <a:schemeClr val="dk1"/>
              </a:buClr>
              <a:buSzPts val="1400"/>
              <a:buChar char="▪"/>
              <a:defRPr sz="1400"/>
            </a:lvl2pPr>
            <a:lvl3pPr indent="-317500" lvl="2" marL="1371600" algn="l">
              <a:lnSpc>
                <a:spcPct val="90000"/>
              </a:lnSpc>
              <a:spcBef>
                <a:spcPts val="400"/>
              </a:spcBef>
              <a:spcAft>
                <a:spcPts val="0"/>
              </a:spcAft>
              <a:buClr>
                <a:schemeClr val="dk1"/>
              </a:buClr>
              <a:buSzPts val="1400"/>
              <a:buChar char="▪"/>
              <a:defRPr sz="1400"/>
            </a:lvl3pPr>
            <a:lvl4pPr indent="-298450" lvl="3" marL="1828800" algn="l">
              <a:lnSpc>
                <a:spcPct val="90000"/>
              </a:lnSpc>
              <a:spcBef>
                <a:spcPts val="400"/>
              </a:spcBef>
              <a:spcAft>
                <a:spcPts val="0"/>
              </a:spcAft>
              <a:buClr>
                <a:schemeClr val="dk1"/>
              </a:buClr>
              <a:buSzPts val="1100"/>
              <a:buChar char="▪"/>
              <a:defRPr sz="1100"/>
            </a:lvl4pPr>
            <a:lvl5pPr indent="-298450" lvl="4" marL="2286000" algn="l">
              <a:lnSpc>
                <a:spcPct val="90000"/>
              </a:lnSpc>
              <a:spcBef>
                <a:spcPts val="400"/>
              </a:spcBef>
              <a:spcAft>
                <a:spcPts val="0"/>
              </a:spcAft>
              <a:buClr>
                <a:schemeClr val="dk1"/>
              </a:buClr>
              <a:buSzPts val="1100"/>
              <a:buChar char="▪"/>
              <a:defRPr sz="11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84" name="Google Shape;184;p20"/>
          <p:cNvSpPr/>
          <p:nvPr/>
        </p:nvSpPr>
        <p:spPr>
          <a:xfrm>
            <a:off x="4891489" y="2546962"/>
            <a:ext cx="3909600" cy="22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185" name="Google Shape;185;p20"/>
          <p:cNvSpPr txBox="1"/>
          <p:nvPr>
            <p:ph idx="5" type="body"/>
          </p:nvPr>
        </p:nvSpPr>
        <p:spPr>
          <a:xfrm>
            <a:off x="4891295" y="2546962"/>
            <a:ext cx="3909600" cy="2271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100"/>
              <a:buNone/>
              <a:defRPr sz="11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86" name="Google Shape;186;p20"/>
          <p:cNvSpPr/>
          <p:nvPr/>
        </p:nvSpPr>
        <p:spPr>
          <a:xfrm>
            <a:off x="4891392" y="4227685"/>
            <a:ext cx="3909600" cy="22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187" name="Google Shape;187;p20"/>
          <p:cNvSpPr txBox="1"/>
          <p:nvPr>
            <p:ph idx="6" type="body"/>
          </p:nvPr>
        </p:nvSpPr>
        <p:spPr>
          <a:xfrm>
            <a:off x="4891295" y="4227685"/>
            <a:ext cx="3909600" cy="2271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100"/>
              <a:buNone/>
              <a:defRPr sz="11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88" name="Google Shape;188;p20"/>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9" name="Google Shape;1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0" name="Google Shape;190;p20"/>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py">
  <p:cSld name="Title with Copy">
    <p:spTree>
      <p:nvGrpSpPr>
        <p:cNvPr id="18" name="Shape 18"/>
        <p:cNvGrpSpPr/>
        <p:nvPr/>
      </p:nvGrpSpPr>
      <p:grpSpPr>
        <a:xfrm>
          <a:off x="0" y="0"/>
          <a:ext cx="0" cy="0"/>
          <a:chOff x="0" y="0"/>
          <a:chExt cx="0" cy="0"/>
        </a:xfrm>
      </p:grpSpPr>
      <p:sp>
        <p:nvSpPr>
          <p:cNvPr id="19" name="Google Shape;19;p3"/>
          <p:cNvSpPr txBox="1"/>
          <p:nvPr>
            <p:ph idx="1"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Font typeface="Roboto Condensed"/>
              <a:buNone/>
              <a:defRPr b="1" i="0" sz="1700">
                <a:solidFill>
                  <a:srgbClr val="A5A5A5"/>
                </a:solidFill>
                <a:latin typeface="Roboto Condensed"/>
                <a:ea typeface="Roboto Condensed"/>
                <a:cs typeface="Roboto Condensed"/>
                <a:sym typeface="Roboto Condensed"/>
              </a:defRPr>
            </a:lvl1pPr>
            <a:lvl2pPr indent="-317500" lvl="1" marL="914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2pPr>
            <a:lvl3pPr indent="-317500" lvl="2" marL="1371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3pPr>
            <a:lvl4pPr indent="-317500" lvl="3" marL="1828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4pPr>
            <a:lvl5pPr indent="-317500" lvl="4" marL="22860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5pPr>
            <a:lvl6pPr indent="-317500" lvl="5" marL="27432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6pPr>
            <a:lvl7pPr indent="-317500" lvl="6" marL="3200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7pPr>
            <a:lvl8pPr indent="-317500" lvl="7" marL="3657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8pPr>
            <a:lvl9pPr indent="-317500" lvl="8" marL="4114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9pPr>
          </a:lstStyle>
          <a:p/>
        </p:txBody>
      </p:sp>
      <p:sp>
        <p:nvSpPr>
          <p:cNvPr id="20" name="Google Shape;20;p3"/>
          <p:cNvSpPr txBox="1"/>
          <p:nvPr>
            <p:ph idx="2" type="body"/>
          </p:nvPr>
        </p:nvSpPr>
        <p:spPr>
          <a:xfrm>
            <a:off x="342899" y="1157493"/>
            <a:ext cx="8450100" cy="3341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400"/>
              <a:buFont typeface="Roboto Condensed"/>
              <a:buNone/>
              <a:defRPr sz="1400">
                <a:latin typeface="Roboto Condensed"/>
                <a:ea typeface="Roboto Condensed"/>
                <a:cs typeface="Roboto Condensed"/>
                <a:sym typeface="Roboto Condensed"/>
              </a:defRPr>
            </a:lvl1pPr>
            <a:lvl2pPr indent="-228600" lvl="1" marL="914400" algn="l">
              <a:lnSpc>
                <a:spcPct val="90000"/>
              </a:lnSpc>
              <a:spcBef>
                <a:spcPts val="400"/>
              </a:spcBef>
              <a:spcAft>
                <a:spcPts val="0"/>
              </a:spcAft>
              <a:buClr>
                <a:schemeClr val="dk1"/>
              </a:buClr>
              <a:buSzPts val="1400"/>
              <a:buFont typeface="Roboto Condensed"/>
              <a:buNone/>
              <a:defRPr sz="1400">
                <a:latin typeface="Roboto Condensed"/>
                <a:ea typeface="Roboto Condensed"/>
                <a:cs typeface="Roboto Condensed"/>
                <a:sym typeface="Roboto Condensed"/>
              </a:defRPr>
            </a:lvl2pPr>
            <a:lvl3pPr indent="-228600" lvl="2" marL="1371600" algn="l">
              <a:lnSpc>
                <a:spcPct val="90000"/>
              </a:lnSpc>
              <a:spcBef>
                <a:spcPts val="400"/>
              </a:spcBef>
              <a:spcAft>
                <a:spcPts val="0"/>
              </a:spcAft>
              <a:buClr>
                <a:schemeClr val="dk1"/>
              </a:buClr>
              <a:buSzPts val="1400"/>
              <a:buFont typeface="Roboto Condensed"/>
              <a:buNone/>
              <a:defRPr sz="1400">
                <a:latin typeface="Roboto Condensed"/>
                <a:ea typeface="Roboto Condensed"/>
                <a:cs typeface="Roboto Condensed"/>
                <a:sym typeface="Roboto Condensed"/>
              </a:defRPr>
            </a:lvl3pPr>
            <a:lvl4pPr indent="-228600" lvl="3" marL="1828800" algn="l">
              <a:lnSpc>
                <a:spcPct val="90000"/>
              </a:lnSpc>
              <a:spcBef>
                <a:spcPts val="400"/>
              </a:spcBef>
              <a:spcAft>
                <a:spcPts val="0"/>
              </a:spcAft>
              <a:buClr>
                <a:schemeClr val="dk1"/>
              </a:buClr>
              <a:buSzPts val="1400"/>
              <a:buFont typeface="Roboto Condensed"/>
              <a:buNone/>
              <a:defRPr sz="1400">
                <a:latin typeface="Roboto Condensed"/>
                <a:ea typeface="Roboto Condensed"/>
                <a:cs typeface="Roboto Condensed"/>
                <a:sym typeface="Roboto Condensed"/>
              </a:defRPr>
            </a:lvl4pPr>
            <a:lvl5pPr indent="-228600" lvl="4" marL="2286000" algn="l">
              <a:lnSpc>
                <a:spcPct val="90000"/>
              </a:lnSpc>
              <a:spcBef>
                <a:spcPts val="400"/>
              </a:spcBef>
              <a:spcAft>
                <a:spcPts val="0"/>
              </a:spcAft>
              <a:buClr>
                <a:schemeClr val="dk1"/>
              </a:buClr>
              <a:buSzPts val="1400"/>
              <a:buFont typeface="Roboto Condensed"/>
              <a:buNone/>
              <a:defRPr sz="1400">
                <a:latin typeface="Roboto Condensed"/>
                <a:ea typeface="Roboto Condensed"/>
                <a:cs typeface="Roboto Condensed"/>
                <a:sym typeface="Roboto Condensed"/>
              </a:defRPr>
            </a:lvl5pPr>
            <a:lvl6pPr indent="-317500" lvl="5" marL="27432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6pPr>
            <a:lvl7pPr indent="-317500" lvl="6" marL="3200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7pPr>
            <a:lvl8pPr indent="-317500" lvl="7" marL="3657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8pPr>
            <a:lvl9pPr indent="-317500" lvl="8" marL="4114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9pPr>
          </a:lstStyle>
          <a:p/>
        </p:txBody>
      </p:sp>
      <p:sp>
        <p:nvSpPr>
          <p:cNvPr id="21" name="Google Shape;21;p3"/>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Font typeface="Roboto Condensed"/>
              <a:buNone/>
              <a:defRPr>
                <a:latin typeface="Roboto Condensed"/>
                <a:ea typeface="Roboto Condensed"/>
                <a:cs typeface="Roboto Condensed"/>
                <a:sym typeface="Roboto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descr="Purdue Logo" id="22" name="Google Shape;22;p3"/>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23" name="Google Shape;23;p3"/>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3"/>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3 Photos">
  <p:cSld name="Chart with 3 Photos">
    <p:spTree>
      <p:nvGrpSpPr>
        <p:cNvPr id="191" name="Shape 191"/>
        <p:cNvGrpSpPr/>
        <p:nvPr/>
      </p:nvGrpSpPr>
      <p:grpSpPr>
        <a:xfrm>
          <a:off x="0" y="0"/>
          <a:ext cx="0" cy="0"/>
          <a:chOff x="0" y="0"/>
          <a:chExt cx="0" cy="0"/>
        </a:xfrm>
      </p:grpSpPr>
      <p:sp>
        <p:nvSpPr>
          <p:cNvPr id="192" name="Google Shape;192;p21"/>
          <p:cNvSpPr/>
          <p:nvPr>
            <p:ph idx="2" type="pic"/>
          </p:nvPr>
        </p:nvSpPr>
        <p:spPr>
          <a:xfrm>
            <a:off x="4891489" y="1232305"/>
            <a:ext cx="3909600" cy="1541700"/>
          </a:xfrm>
          <a:prstGeom prst="rect">
            <a:avLst/>
          </a:prstGeom>
          <a:noFill/>
          <a:ln>
            <a:noFill/>
          </a:ln>
        </p:spPr>
      </p:sp>
      <p:pic>
        <p:nvPicPr>
          <p:cNvPr descr="Purdue Logo" id="193" name="Google Shape;193;p21"/>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194" name="Google Shape;194;p21"/>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5" name="Google Shape;195;p21"/>
          <p:cNvSpPr/>
          <p:nvPr>
            <p:ph idx="3" type="pic"/>
          </p:nvPr>
        </p:nvSpPr>
        <p:spPr>
          <a:xfrm>
            <a:off x="6965414" y="2913028"/>
            <a:ext cx="1835700" cy="1541700"/>
          </a:xfrm>
          <a:prstGeom prst="rect">
            <a:avLst/>
          </a:prstGeom>
          <a:noFill/>
          <a:ln>
            <a:noFill/>
          </a:ln>
        </p:spPr>
      </p:sp>
      <p:sp>
        <p:nvSpPr>
          <p:cNvPr id="196" name="Google Shape;196;p21"/>
          <p:cNvSpPr/>
          <p:nvPr>
            <p:ph idx="4" type="pic"/>
          </p:nvPr>
        </p:nvSpPr>
        <p:spPr>
          <a:xfrm>
            <a:off x="4891490" y="2909340"/>
            <a:ext cx="1896600" cy="1541700"/>
          </a:xfrm>
          <a:prstGeom prst="rect">
            <a:avLst/>
          </a:prstGeom>
          <a:noFill/>
          <a:ln>
            <a:noFill/>
          </a:ln>
        </p:spPr>
      </p:sp>
      <p:sp>
        <p:nvSpPr>
          <p:cNvPr id="197" name="Google Shape;197;p21"/>
          <p:cNvSpPr txBox="1"/>
          <p:nvPr>
            <p:ph idx="1"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None/>
              <a:defRPr b="1" i="0" sz="1700">
                <a:solidFill>
                  <a:srgbClr val="A5A5A5"/>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8" name="Google Shape;198;p21"/>
          <p:cNvSpPr txBox="1"/>
          <p:nvPr>
            <p:ph idx="5" type="body"/>
          </p:nvPr>
        </p:nvSpPr>
        <p:spPr>
          <a:xfrm>
            <a:off x="334736" y="1232305"/>
            <a:ext cx="4308900" cy="3230700"/>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chemeClr val="dk1"/>
              </a:buClr>
              <a:buSzPts val="1500"/>
              <a:buChar char="▪"/>
              <a:defRPr sz="1500"/>
            </a:lvl1pPr>
            <a:lvl2pPr indent="-317500" lvl="1" marL="914400" algn="l">
              <a:lnSpc>
                <a:spcPct val="90000"/>
              </a:lnSpc>
              <a:spcBef>
                <a:spcPts val="400"/>
              </a:spcBef>
              <a:spcAft>
                <a:spcPts val="0"/>
              </a:spcAft>
              <a:buClr>
                <a:schemeClr val="dk1"/>
              </a:buClr>
              <a:buSzPts val="1400"/>
              <a:buChar char="▪"/>
              <a:defRPr sz="1400"/>
            </a:lvl2pPr>
            <a:lvl3pPr indent="-317500" lvl="2" marL="1371600" algn="l">
              <a:lnSpc>
                <a:spcPct val="90000"/>
              </a:lnSpc>
              <a:spcBef>
                <a:spcPts val="400"/>
              </a:spcBef>
              <a:spcAft>
                <a:spcPts val="0"/>
              </a:spcAft>
              <a:buClr>
                <a:schemeClr val="dk1"/>
              </a:buClr>
              <a:buSzPts val="1400"/>
              <a:buChar char="▪"/>
              <a:defRPr sz="1400"/>
            </a:lvl3pPr>
            <a:lvl4pPr indent="-298450" lvl="3" marL="1828800" algn="l">
              <a:lnSpc>
                <a:spcPct val="90000"/>
              </a:lnSpc>
              <a:spcBef>
                <a:spcPts val="400"/>
              </a:spcBef>
              <a:spcAft>
                <a:spcPts val="0"/>
              </a:spcAft>
              <a:buClr>
                <a:schemeClr val="dk1"/>
              </a:buClr>
              <a:buSzPts val="1100"/>
              <a:buChar char="▪"/>
              <a:defRPr sz="1100"/>
            </a:lvl4pPr>
            <a:lvl5pPr indent="-298450" lvl="4" marL="2286000" algn="l">
              <a:lnSpc>
                <a:spcPct val="90000"/>
              </a:lnSpc>
              <a:spcBef>
                <a:spcPts val="400"/>
              </a:spcBef>
              <a:spcAft>
                <a:spcPts val="0"/>
              </a:spcAft>
              <a:buClr>
                <a:schemeClr val="dk1"/>
              </a:buClr>
              <a:buSzPts val="1100"/>
              <a:buChar char="▪"/>
              <a:defRPr sz="11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99" name="Google Shape;199;p21"/>
          <p:cNvSpPr/>
          <p:nvPr/>
        </p:nvSpPr>
        <p:spPr>
          <a:xfrm>
            <a:off x="4891489" y="2546962"/>
            <a:ext cx="3909600" cy="22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00" name="Google Shape;200;p21"/>
          <p:cNvSpPr txBox="1"/>
          <p:nvPr>
            <p:ph idx="6" type="body"/>
          </p:nvPr>
        </p:nvSpPr>
        <p:spPr>
          <a:xfrm>
            <a:off x="4928867" y="2546962"/>
            <a:ext cx="3872100" cy="2271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100"/>
              <a:buNone/>
              <a:defRPr sz="11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01" name="Google Shape;201;p21"/>
          <p:cNvSpPr/>
          <p:nvPr/>
        </p:nvSpPr>
        <p:spPr>
          <a:xfrm>
            <a:off x="4884613" y="4223998"/>
            <a:ext cx="1884300" cy="22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02" name="Google Shape;202;p21"/>
          <p:cNvSpPr txBox="1"/>
          <p:nvPr>
            <p:ph idx="7" type="body"/>
          </p:nvPr>
        </p:nvSpPr>
        <p:spPr>
          <a:xfrm>
            <a:off x="4921991" y="4223998"/>
            <a:ext cx="1866300" cy="2271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100"/>
              <a:buNone/>
              <a:defRPr sz="11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03" name="Google Shape;203;p21"/>
          <p:cNvSpPr/>
          <p:nvPr/>
        </p:nvSpPr>
        <p:spPr>
          <a:xfrm>
            <a:off x="6965413" y="4231277"/>
            <a:ext cx="1824000" cy="22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04" name="Google Shape;204;p21"/>
          <p:cNvSpPr txBox="1"/>
          <p:nvPr>
            <p:ph idx="8" type="body"/>
          </p:nvPr>
        </p:nvSpPr>
        <p:spPr>
          <a:xfrm>
            <a:off x="7002791" y="4231277"/>
            <a:ext cx="1806600" cy="2271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100"/>
              <a:buNone/>
              <a:defRPr sz="11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05" name="Google Shape;205;p21"/>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6" name="Google Shape;206;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7" name="Google Shape;207;p21"/>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3 Blocks - Black">
  <p:cSld name="Comparison - 3 Blocks - Black">
    <p:spTree>
      <p:nvGrpSpPr>
        <p:cNvPr id="208" name="Shape 208"/>
        <p:cNvGrpSpPr/>
        <p:nvPr/>
      </p:nvGrpSpPr>
      <p:grpSpPr>
        <a:xfrm>
          <a:off x="0" y="0"/>
          <a:ext cx="0" cy="0"/>
          <a:chOff x="0" y="0"/>
          <a:chExt cx="0" cy="0"/>
        </a:xfrm>
      </p:grpSpPr>
      <p:sp>
        <p:nvSpPr>
          <p:cNvPr id="209" name="Google Shape;209;p22"/>
          <p:cNvSpPr/>
          <p:nvPr/>
        </p:nvSpPr>
        <p:spPr>
          <a:xfrm>
            <a:off x="5953856" y="986921"/>
            <a:ext cx="2489700" cy="33849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10" name="Google Shape;210;p22"/>
          <p:cNvSpPr/>
          <p:nvPr/>
        </p:nvSpPr>
        <p:spPr>
          <a:xfrm>
            <a:off x="3315717" y="986921"/>
            <a:ext cx="2489700" cy="33849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11" name="Google Shape;211;p22"/>
          <p:cNvSpPr/>
          <p:nvPr/>
        </p:nvSpPr>
        <p:spPr>
          <a:xfrm>
            <a:off x="677578" y="986922"/>
            <a:ext cx="2489700" cy="33849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12" name="Google Shape;212;p22"/>
          <p:cNvSpPr txBox="1"/>
          <p:nvPr>
            <p:ph idx="1" type="body"/>
          </p:nvPr>
        </p:nvSpPr>
        <p:spPr>
          <a:xfrm>
            <a:off x="677629" y="1077351"/>
            <a:ext cx="2489700" cy="2547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lt1"/>
              </a:buClr>
              <a:buSzPts val="1400"/>
              <a:buFont typeface="Arial"/>
              <a:buNone/>
              <a:defRPr b="1" i="0" sz="14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3" name="Google Shape;213;p22"/>
          <p:cNvSpPr/>
          <p:nvPr>
            <p:ph idx="2" type="pic"/>
          </p:nvPr>
        </p:nvSpPr>
        <p:spPr>
          <a:xfrm>
            <a:off x="826457" y="3034368"/>
            <a:ext cx="2213400" cy="1166700"/>
          </a:xfrm>
          <a:prstGeom prst="rect">
            <a:avLst/>
          </a:prstGeom>
          <a:noFill/>
          <a:ln>
            <a:noFill/>
          </a:ln>
        </p:spPr>
      </p:sp>
      <p:sp>
        <p:nvSpPr>
          <p:cNvPr id="214" name="Google Shape;214;p22"/>
          <p:cNvSpPr txBox="1"/>
          <p:nvPr>
            <p:ph idx="3" type="body"/>
          </p:nvPr>
        </p:nvSpPr>
        <p:spPr>
          <a:xfrm>
            <a:off x="3315963" y="1077351"/>
            <a:ext cx="2489700" cy="2547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lt1"/>
              </a:buClr>
              <a:buSzPts val="1400"/>
              <a:buFont typeface="Arial"/>
              <a:buNone/>
              <a:defRPr b="1" i="0" sz="14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5" name="Google Shape;215;p22"/>
          <p:cNvSpPr/>
          <p:nvPr>
            <p:ph idx="4" type="pic"/>
          </p:nvPr>
        </p:nvSpPr>
        <p:spPr>
          <a:xfrm>
            <a:off x="3464791" y="3034368"/>
            <a:ext cx="2213400" cy="1166700"/>
          </a:xfrm>
          <a:prstGeom prst="rect">
            <a:avLst/>
          </a:prstGeom>
          <a:noFill/>
          <a:ln>
            <a:noFill/>
          </a:ln>
        </p:spPr>
      </p:sp>
      <p:sp>
        <p:nvSpPr>
          <p:cNvPr id="216" name="Google Shape;216;p22"/>
          <p:cNvSpPr txBox="1"/>
          <p:nvPr>
            <p:ph idx="5" type="body"/>
          </p:nvPr>
        </p:nvSpPr>
        <p:spPr>
          <a:xfrm>
            <a:off x="5954102" y="1075439"/>
            <a:ext cx="2489700" cy="2547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lt1"/>
              </a:buClr>
              <a:buSzPts val="1400"/>
              <a:buFont typeface="Arial"/>
              <a:buNone/>
              <a:defRPr b="1" i="0" sz="14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7" name="Google Shape;217;p22"/>
          <p:cNvSpPr/>
          <p:nvPr>
            <p:ph idx="6" type="pic"/>
          </p:nvPr>
        </p:nvSpPr>
        <p:spPr>
          <a:xfrm>
            <a:off x="6102930" y="3032456"/>
            <a:ext cx="2213400" cy="1166700"/>
          </a:xfrm>
          <a:prstGeom prst="rect">
            <a:avLst/>
          </a:prstGeom>
          <a:noFill/>
          <a:ln>
            <a:noFill/>
          </a:ln>
        </p:spPr>
      </p:sp>
      <p:pic>
        <p:nvPicPr>
          <p:cNvPr descr="Purdue Logo" id="218" name="Google Shape;218;p22"/>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219" name="Google Shape;219;p22"/>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0" name="Google Shape;220;p22"/>
          <p:cNvSpPr txBox="1"/>
          <p:nvPr>
            <p:ph idx="7" type="body"/>
          </p:nvPr>
        </p:nvSpPr>
        <p:spPr>
          <a:xfrm>
            <a:off x="815930" y="1548945"/>
            <a:ext cx="2212800" cy="1268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21" name="Google Shape;221;p22"/>
          <p:cNvSpPr txBox="1"/>
          <p:nvPr>
            <p:ph idx="8" type="body"/>
          </p:nvPr>
        </p:nvSpPr>
        <p:spPr>
          <a:xfrm>
            <a:off x="3454070" y="1548944"/>
            <a:ext cx="2212800" cy="1268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22" name="Google Shape;222;p22"/>
          <p:cNvSpPr txBox="1"/>
          <p:nvPr>
            <p:ph idx="9" type="body"/>
          </p:nvPr>
        </p:nvSpPr>
        <p:spPr>
          <a:xfrm>
            <a:off x="6092209" y="1548944"/>
            <a:ext cx="2212800" cy="1268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1100"/>
              <a:buNone/>
              <a:defRPr sz="1100">
                <a:solidFill>
                  <a:schemeClr val="lt1"/>
                </a:solidFill>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23" name="Google Shape;223;p22"/>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4" name="Google Shape;224;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5" name="Google Shape;225;p22"/>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3 Blocks - Gold">
  <p:cSld name="Comparison - 3 Blocks - Gold">
    <p:spTree>
      <p:nvGrpSpPr>
        <p:cNvPr id="226" name="Shape 226"/>
        <p:cNvGrpSpPr/>
        <p:nvPr/>
      </p:nvGrpSpPr>
      <p:grpSpPr>
        <a:xfrm>
          <a:off x="0" y="0"/>
          <a:ext cx="0" cy="0"/>
          <a:chOff x="0" y="0"/>
          <a:chExt cx="0" cy="0"/>
        </a:xfrm>
      </p:grpSpPr>
      <p:sp>
        <p:nvSpPr>
          <p:cNvPr id="227" name="Google Shape;227;p23"/>
          <p:cNvSpPr/>
          <p:nvPr/>
        </p:nvSpPr>
        <p:spPr>
          <a:xfrm>
            <a:off x="5953662" y="986919"/>
            <a:ext cx="2489700" cy="3384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28" name="Google Shape;228;p23"/>
          <p:cNvSpPr/>
          <p:nvPr/>
        </p:nvSpPr>
        <p:spPr>
          <a:xfrm>
            <a:off x="3315523" y="986920"/>
            <a:ext cx="2489700" cy="3384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29" name="Google Shape;229;p23"/>
          <p:cNvSpPr/>
          <p:nvPr/>
        </p:nvSpPr>
        <p:spPr>
          <a:xfrm>
            <a:off x="677383" y="986921"/>
            <a:ext cx="2489700" cy="33849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30" name="Google Shape;230;p23"/>
          <p:cNvSpPr txBox="1"/>
          <p:nvPr>
            <p:ph idx="1" type="body"/>
          </p:nvPr>
        </p:nvSpPr>
        <p:spPr>
          <a:xfrm>
            <a:off x="677435" y="1077350"/>
            <a:ext cx="2489700" cy="2547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dk1"/>
              </a:buClr>
              <a:buSzPts val="1400"/>
              <a:buFont typeface="Libre Franklin Medium"/>
              <a:buNone/>
              <a:defRPr sz="1400">
                <a:solidFill>
                  <a:schemeClr val="dk1"/>
                </a:solidFill>
                <a:latin typeface="Libre Franklin Medium"/>
                <a:ea typeface="Libre Franklin Medium"/>
                <a:cs typeface="Libre Franklin Medium"/>
                <a:sym typeface="Libre Franklin Medium"/>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1" name="Google Shape;231;p23"/>
          <p:cNvSpPr txBox="1"/>
          <p:nvPr>
            <p:ph idx="2" type="body"/>
          </p:nvPr>
        </p:nvSpPr>
        <p:spPr>
          <a:xfrm>
            <a:off x="3315769" y="1077350"/>
            <a:ext cx="2489700" cy="2547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dk1"/>
              </a:buClr>
              <a:buSzPts val="1400"/>
              <a:buFont typeface="Libre Franklin Medium"/>
              <a:buNone/>
              <a:defRPr sz="1400">
                <a:solidFill>
                  <a:schemeClr val="dk1"/>
                </a:solidFill>
                <a:latin typeface="Libre Franklin Medium"/>
                <a:ea typeface="Libre Franklin Medium"/>
                <a:cs typeface="Libre Franklin Medium"/>
                <a:sym typeface="Libre Franklin Medium"/>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p23"/>
          <p:cNvSpPr txBox="1"/>
          <p:nvPr>
            <p:ph idx="3" type="body"/>
          </p:nvPr>
        </p:nvSpPr>
        <p:spPr>
          <a:xfrm>
            <a:off x="5953908" y="1075437"/>
            <a:ext cx="2489700" cy="2547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dk1"/>
              </a:buClr>
              <a:buSzPts val="1400"/>
              <a:buFont typeface="Libre Franklin Medium"/>
              <a:buNone/>
              <a:defRPr b="1" sz="1400">
                <a:solidFill>
                  <a:schemeClr val="dk1"/>
                </a:solidFill>
                <a:latin typeface="Libre Franklin Medium"/>
                <a:ea typeface="Libre Franklin Medium"/>
                <a:cs typeface="Libre Franklin Medium"/>
                <a:sym typeface="Libre Franklin Medium"/>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3" name="Google Shape;233;p23"/>
          <p:cNvSpPr txBox="1"/>
          <p:nvPr>
            <p:ph idx="4" type="body"/>
          </p:nvPr>
        </p:nvSpPr>
        <p:spPr>
          <a:xfrm>
            <a:off x="826263" y="1530503"/>
            <a:ext cx="2213400" cy="1268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100"/>
              <a:buNone/>
              <a:defRPr sz="1100">
                <a:solidFill>
                  <a:schemeClr val="dk1"/>
                </a:solidFill>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34" name="Google Shape;234;p23"/>
          <p:cNvSpPr txBox="1"/>
          <p:nvPr>
            <p:ph idx="5" type="body"/>
          </p:nvPr>
        </p:nvSpPr>
        <p:spPr>
          <a:xfrm>
            <a:off x="3453660" y="1548943"/>
            <a:ext cx="2213400" cy="1268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100"/>
              <a:buNone/>
              <a:defRPr sz="1100">
                <a:solidFill>
                  <a:schemeClr val="dk1"/>
                </a:solidFill>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35" name="Google Shape;235;p23"/>
          <p:cNvSpPr/>
          <p:nvPr>
            <p:ph idx="6" type="pic"/>
          </p:nvPr>
        </p:nvSpPr>
        <p:spPr>
          <a:xfrm>
            <a:off x="826263" y="3034367"/>
            <a:ext cx="2213400" cy="1166700"/>
          </a:xfrm>
          <a:prstGeom prst="rect">
            <a:avLst/>
          </a:prstGeom>
          <a:noFill/>
          <a:ln>
            <a:noFill/>
          </a:ln>
        </p:spPr>
      </p:sp>
      <p:sp>
        <p:nvSpPr>
          <p:cNvPr id="236" name="Google Shape;236;p23"/>
          <p:cNvSpPr/>
          <p:nvPr>
            <p:ph idx="7" type="pic"/>
          </p:nvPr>
        </p:nvSpPr>
        <p:spPr>
          <a:xfrm>
            <a:off x="3464596" y="3034367"/>
            <a:ext cx="2213400" cy="1166700"/>
          </a:xfrm>
          <a:prstGeom prst="rect">
            <a:avLst/>
          </a:prstGeom>
          <a:noFill/>
          <a:ln>
            <a:noFill/>
          </a:ln>
        </p:spPr>
      </p:sp>
      <p:sp>
        <p:nvSpPr>
          <p:cNvPr id="237" name="Google Shape;237;p23"/>
          <p:cNvSpPr/>
          <p:nvPr>
            <p:ph idx="8" type="pic"/>
          </p:nvPr>
        </p:nvSpPr>
        <p:spPr>
          <a:xfrm>
            <a:off x="6102736" y="3032454"/>
            <a:ext cx="2213400" cy="1166700"/>
          </a:xfrm>
          <a:prstGeom prst="rect">
            <a:avLst/>
          </a:prstGeom>
          <a:noFill/>
          <a:ln>
            <a:noFill/>
          </a:ln>
        </p:spPr>
      </p:sp>
      <p:sp>
        <p:nvSpPr>
          <p:cNvPr id="238" name="Google Shape;238;p23"/>
          <p:cNvSpPr txBox="1"/>
          <p:nvPr>
            <p:ph idx="9" type="body"/>
          </p:nvPr>
        </p:nvSpPr>
        <p:spPr>
          <a:xfrm>
            <a:off x="6097061" y="1553568"/>
            <a:ext cx="2213400" cy="1268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100"/>
              <a:buNone/>
              <a:defRPr sz="1100">
                <a:solidFill>
                  <a:schemeClr val="dk1"/>
                </a:solidFill>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pic>
        <p:nvPicPr>
          <p:cNvPr descr="Purdue Logo" id="239" name="Google Shape;239;p23"/>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240" name="Google Shape;240;p23"/>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1" name="Google Shape;241;p23"/>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2" name="Google Shape;242;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3" name="Google Shape;243;p23"/>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 5 Color Blocks">
  <p:cSld name="Comparison - 5 Color Blocks">
    <p:spTree>
      <p:nvGrpSpPr>
        <p:cNvPr id="244" name="Shape 244"/>
        <p:cNvGrpSpPr/>
        <p:nvPr/>
      </p:nvGrpSpPr>
      <p:grpSpPr>
        <a:xfrm>
          <a:off x="0" y="0"/>
          <a:ext cx="0" cy="0"/>
          <a:chOff x="0" y="0"/>
          <a:chExt cx="0" cy="0"/>
        </a:xfrm>
      </p:grpSpPr>
      <p:pic>
        <p:nvPicPr>
          <p:cNvPr descr="Purdue Logo" id="245" name="Google Shape;245;p24"/>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246" name="Google Shape;246;p24"/>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7" name="Google Shape;247;p24"/>
          <p:cNvSpPr/>
          <p:nvPr/>
        </p:nvSpPr>
        <p:spPr>
          <a:xfrm>
            <a:off x="756438" y="1245447"/>
            <a:ext cx="1438500" cy="327300"/>
          </a:xfrm>
          <a:prstGeom prst="rect">
            <a:avLst/>
          </a:prstGeom>
          <a:solidFill>
            <a:schemeClr val="dk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Libre Franklin Medium"/>
              <a:ea typeface="Libre Franklin Medium"/>
              <a:cs typeface="Libre Franklin Medium"/>
              <a:sym typeface="Libre Franklin Medium"/>
            </a:endParaRPr>
          </a:p>
        </p:txBody>
      </p:sp>
      <p:sp>
        <p:nvSpPr>
          <p:cNvPr id="248" name="Google Shape;248;p24"/>
          <p:cNvSpPr/>
          <p:nvPr/>
        </p:nvSpPr>
        <p:spPr>
          <a:xfrm>
            <a:off x="758504" y="1620416"/>
            <a:ext cx="1436400" cy="2425200"/>
          </a:xfrm>
          <a:prstGeom prst="rect">
            <a:avLst/>
          </a:prstGeom>
          <a:solidFill>
            <a:srgbClr val="B9BBC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900"/>
              <a:buFont typeface="Libre Franklin"/>
              <a:buNone/>
            </a:pPr>
            <a:r>
              <a:t/>
            </a:r>
            <a:endParaRPr sz="900">
              <a:solidFill>
                <a:srgbClr val="000000"/>
              </a:solidFill>
              <a:latin typeface="Libre Franklin"/>
              <a:ea typeface="Libre Franklin"/>
              <a:cs typeface="Libre Franklin"/>
              <a:sym typeface="Libre Franklin"/>
            </a:endParaRPr>
          </a:p>
        </p:txBody>
      </p:sp>
      <p:sp>
        <p:nvSpPr>
          <p:cNvPr id="249" name="Google Shape;249;p24"/>
          <p:cNvSpPr/>
          <p:nvPr/>
        </p:nvSpPr>
        <p:spPr>
          <a:xfrm>
            <a:off x="2284078" y="1245447"/>
            <a:ext cx="1438500" cy="327300"/>
          </a:xfrm>
          <a:prstGeom prst="rect">
            <a:avLst/>
          </a:prstGeom>
          <a:solidFill>
            <a:srgbClr val="B4905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Libre Franklin Medium"/>
              <a:ea typeface="Libre Franklin Medium"/>
              <a:cs typeface="Libre Franklin Medium"/>
              <a:sym typeface="Libre Franklin Medium"/>
            </a:endParaRPr>
          </a:p>
        </p:txBody>
      </p:sp>
      <p:sp>
        <p:nvSpPr>
          <p:cNvPr id="250" name="Google Shape;250;p24"/>
          <p:cNvSpPr/>
          <p:nvPr/>
        </p:nvSpPr>
        <p:spPr>
          <a:xfrm>
            <a:off x="2286144" y="1620416"/>
            <a:ext cx="1436400" cy="2425200"/>
          </a:xfrm>
          <a:prstGeom prst="rect">
            <a:avLst/>
          </a:prstGeom>
          <a:solidFill>
            <a:srgbClr val="E2D4B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900"/>
              <a:buFont typeface="Libre Franklin"/>
              <a:buNone/>
            </a:pPr>
            <a:r>
              <a:t/>
            </a:r>
            <a:endParaRPr sz="900">
              <a:solidFill>
                <a:srgbClr val="000000"/>
              </a:solidFill>
              <a:latin typeface="Libre Franklin"/>
              <a:ea typeface="Libre Franklin"/>
              <a:cs typeface="Libre Franklin"/>
              <a:sym typeface="Libre Franklin"/>
            </a:endParaRPr>
          </a:p>
        </p:txBody>
      </p:sp>
      <p:sp>
        <p:nvSpPr>
          <p:cNvPr id="251" name="Google Shape;251;p24"/>
          <p:cNvSpPr/>
          <p:nvPr/>
        </p:nvSpPr>
        <p:spPr>
          <a:xfrm>
            <a:off x="3811718" y="1245447"/>
            <a:ext cx="1438500" cy="327300"/>
          </a:xfrm>
          <a:prstGeom prst="rect">
            <a:avLst/>
          </a:prstGeom>
          <a:solidFill>
            <a:srgbClr val="9D959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Libre Franklin Medium"/>
              <a:ea typeface="Libre Franklin Medium"/>
              <a:cs typeface="Libre Franklin Medium"/>
              <a:sym typeface="Libre Franklin Medium"/>
            </a:endParaRPr>
          </a:p>
        </p:txBody>
      </p:sp>
      <p:sp>
        <p:nvSpPr>
          <p:cNvPr id="252" name="Google Shape;252;p24"/>
          <p:cNvSpPr/>
          <p:nvPr/>
        </p:nvSpPr>
        <p:spPr>
          <a:xfrm>
            <a:off x="3813784" y="1620416"/>
            <a:ext cx="1436400" cy="2425200"/>
          </a:xfrm>
          <a:prstGeom prst="rect">
            <a:avLst/>
          </a:prstGeom>
          <a:solidFill>
            <a:srgbClr val="DADCE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900"/>
              <a:buFont typeface="Libre Franklin"/>
              <a:buNone/>
            </a:pPr>
            <a:r>
              <a:t/>
            </a:r>
            <a:endParaRPr sz="900">
              <a:solidFill>
                <a:srgbClr val="000000"/>
              </a:solidFill>
              <a:latin typeface="Libre Franklin"/>
              <a:ea typeface="Libre Franklin"/>
              <a:cs typeface="Libre Franklin"/>
              <a:sym typeface="Libre Franklin"/>
            </a:endParaRPr>
          </a:p>
        </p:txBody>
      </p:sp>
      <p:sp>
        <p:nvSpPr>
          <p:cNvPr id="253" name="Google Shape;253;p24"/>
          <p:cNvSpPr/>
          <p:nvPr/>
        </p:nvSpPr>
        <p:spPr>
          <a:xfrm>
            <a:off x="5339357" y="1245447"/>
            <a:ext cx="1438500" cy="3273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Libre Franklin Medium"/>
              <a:ea typeface="Libre Franklin Medium"/>
              <a:cs typeface="Libre Franklin Medium"/>
              <a:sym typeface="Libre Franklin Medium"/>
            </a:endParaRPr>
          </a:p>
        </p:txBody>
      </p:sp>
      <p:sp>
        <p:nvSpPr>
          <p:cNvPr id="254" name="Google Shape;254;p24"/>
          <p:cNvSpPr/>
          <p:nvPr/>
        </p:nvSpPr>
        <p:spPr>
          <a:xfrm>
            <a:off x="5341424" y="1620416"/>
            <a:ext cx="1436400" cy="2425200"/>
          </a:xfrm>
          <a:prstGeom prst="rect">
            <a:avLst/>
          </a:prstGeom>
          <a:solidFill>
            <a:srgbClr val="C3BFB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900"/>
              <a:buFont typeface="Libre Franklin"/>
              <a:buNone/>
            </a:pPr>
            <a:r>
              <a:t/>
            </a:r>
            <a:endParaRPr sz="900">
              <a:solidFill>
                <a:srgbClr val="000000"/>
              </a:solidFill>
              <a:latin typeface="Libre Franklin"/>
              <a:ea typeface="Libre Franklin"/>
              <a:cs typeface="Libre Franklin"/>
              <a:sym typeface="Libre Franklin"/>
            </a:endParaRPr>
          </a:p>
        </p:txBody>
      </p:sp>
      <p:sp>
        <p:nvSpPr>
          <p:cNvPr id="255" name="Google Shape;255;p24"/>
          <p:cNvSpPr/>
          <p:nvPr/>
        </p:nvSpPr>
        <p:spPr>
          <a:xfrm>
            <a:off x="6866999" y="1245447"/>
            <a:ext cx="1438500" cy="327300"/>
          </a:xfrm>
          <a:prstGeom prst="rect">
            <a:avLst/>
          </a:prstGeom>
          <a:solidFill>
            <a:srgbClr val="9698A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800">
              <a:solidFill>
                <a:schemeClr val="lt1"/>
              </a:solidFill>
              <a:latin typeface="Libre Franklin Medium"/>
              <a:ea typeface="Libre Franklin Medium"/>
              <a:cs typeface="Libre Franklin Medium"/>
              <a:sym typeface="Libre Franklin Medium"/>
            </a:endParaRPr>
          </a:p>
        </p:txBody>
      </p:sp>
      <p:sp>
        <p:nvSpPr>
          <p:cNvPr id="256" name="Google Shape;256;p24"/>
          <p:cNvSpPr/>
          <p:nvPr/>
        </p:nvSpPr>
        <p:spPr>
          <a:xfrm>
            <a:off x="6869065" y="1620416"/>
            <a:ext cx="1436400" cy="2425200"/>
          </a:xfrm>
          <a:prstGeom prst="rect">
            <a:avLst/>
          </a:prstGeom>
          <a:solidFill>
            <a:srgbClr val="DCDCD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7F7F7F"/>
              </a:buClr>
              <a:buSzPts val="900"/>
              <a:buFont typeface="Libre Franklin"/>
              <a:buNone/>
            </a:pPr>
            <a:r>
              <a:t/>
            </a:r>
            <a:endParaRPr sz="900">
              <a:solidFill>
                <a:srgbClr val="000000"/>
              </a:solidFill>
              <a:latin typeface="Libre Franklin"/>
              <a:ea typeface="Libre Franklin"/>
              <a:cs typeface="Libre Franklin"/>
              <a:sym typeface="Libre Franklin"/>
            </a:endParaRPr>
          </a:p>
        </p:txBody>
      </p:sp>
      <p:sp>
        <p:nvSpPr>
          <p:cNvPr id="257" name="Google Shape;257;p24"/>
          <p:cNvSpPr txBox="1"/>
          <p:nvPr>
            <p:ph idx="1" type="body"/>
          </p:nvPr>
        </p:nvSpPr>
        <p:spPr>
          <a:xfrm>
            <a:off x="756438" y="1337932"/>
            <a:ext cx="1438500" cy="16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lt1"/>
              </a:buClr>
              <a:buSzPts val="900"/>
              <a:buFont typeface="Arial"/>
              <a:buNone/>
              <a:defRPr b="1" i="0" sz="9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8" name="Google Shape;258;p24"/>
          <p:cNvSpPr txBox="1"/>
          <p:nvPr>
            <p:ph idx="2" type="body"/>
          </p:nvPr>
        </p:nvSpPr>
        <p:spPr>
          <a:xfrm>
            <a:off x="2284078" y="1326414"/>
            <a:ext cx="1438500" cy="16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lt1"/>
              </a:buClr>
              <a:buSzPts val="900"/>
              <a:buFont typeface="Arial"/>
              <a:buNone/>
              <a:defRPr b="1" i="0" sz="9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9" name="Google Shape;259;p24"/>
          <p:cNvSpPr txBox="1"/>
          <p:nvPr>
            <p:ph idx="3" type="body"/>
          </p:nvPr>
        </p:nvSpPr>
        <p:spPr>
          <a:xfrm>
            <a:off x="3811718" y="1326414"/>
            <a:ext cx="1438500" cy="16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lt1"/>
              </a:buClr>
              <a:buSzPts val="900"/>
              <a:buFont typeface="Arial"/>
              <a:buNone/>
              <a:defRPr b="1" i="0" sz="9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0" name="Google Shape;260;p24"/>
          <p:cNvSpPr txBox="1"/>
          <p:nvPr>
            <p:ph idx="4" type="body"/>
          </p:nvPr>
        </p:nvSpPr>
        <p:spPr>
          <a:xfrm>
            <a:off x="5339359" y="1326414"/>
            <a:ext cx="1438500" cy="16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lt1"/>
              </a:buClr>
              <a:buSzPts val="900"/>
              <a:buFont typeface="Arial"/>
              <a:buNone/>
              <a:defRPr b="1" i="0" sz="9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1" name="Google Shape;261;p24"/>
          <p:cNvSpPr txBox="1"/>
          <p:nvPr>
            <p:ph idx="5" type="body"/>
          </p:nvPr>
        </p:nvSpPr>
        <p:spPr>
          <a:xfrm>
            <a:off x="6867000" y="1328153"/>
            <a:ext cx="1438500" cy="1653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0"/>
              </a:spcBef>
              <a:spcAft>
                <a:spcPts val="0"/>
              </a:spcAft>
              <a:buClr>
                <a:schemeClr val="lt1"/>
              </a:buClr>
              <a:buSzPts val="900"/>
              <a:buFont typeface="Arial"/>
              <a:buNone/>
              <a:defRPr b="1" i="0" sz="900">
                <a:solidFill>
                  <a:schemeClr val="lt1"/>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2" name="Google Shape;262;p24"/>
          <p:cNvSpPr txBox="1"/>
          <p:nvPr>
            <p:ph idx="6" type="body"/>
          </p:nvPr>
        </p:nvSpPr>
        <p:spPr>
          <a:xfrm>
            <a:off x="838487" y="1734538"/>
            <a:ext cx="1243800" cy="2218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900"/>
              <a:buNone/>
              <a:defRPr sz="9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63" name="Google Shape;263;p24"/>
          <p:cNvSpPr txBox="1"/>
          <p:nvPr>
            <p:ph idx="7" type="body"/>
          </p:nvPr>
        </p:nvSpPr>
        <p:spPr>
          <a:xfrm>
            <a:off x="2381484" y="1724898"/>
            <a:ext cx="1243800" cy="2218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900"/>
              <a:buNone/>
              <a:defRPr sz="9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64" name="Google Shape;264;p24"/>
          <p:cNvSpPr txBox="1"/>
          <p:nvPr>
            <p:ph idx="8" type="body"/>
          </p:nvPr>
        </p:nvSpPr>
        <p:spPr>
          <a:xfrm>
            <a:off x="3909124" y="1723719"/>
            <a:ext cx="1243800" cy="2218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900"/>
              <a:buNone/>
              <a:defRPr sz="9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65" name="Google Shape;265;p24"/>
          <p:cNvSpPr txBox="1"/>
          <p:nvPr>
            <p:ph idx="9" type="body"/>
          </p:nvPr>
        </p:nvSpPr>
        <p:spPr>
          <a:xfrm>
            <a:off x="5436763" y="1723719"/>
            <a:ext cx="1243800" cy="2218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900"/>
              <a:buNone/>
              <a:defRPr sz="9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66" name="Google Shape;266;p24"/>
          <p:cNvSpPr txBox="1"/>
          <p:nvPr>
            <p:ph idx="13" type="body"/>
          </p:nvPr>
        </p:nvSpPr>
        <p:spPr>
          <a:xfrm>
            <a:off x="6964405" y="1734538"/>
            <a:ext cx="1243800" cy="22185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900"/>
              <a:buNone/>
              <a:defRPr sz="9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67" name="Google Shape;267;p24"/>
          <p:cNvSpPr txBox="1"/>
          <p:nvPr>
            <p:ph idx="14"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None/>
              <a:defRPr b="1" i="0" sz="1700">
                <a:solidFill>
                  <a:srgbClr val="A5A5A5"/>
                </a:solidFill>
                <a:latin typeface="Arial"/>
                <a:ea typeface="Arial"/>
                <a:cs typeface="Arial"/>
                <a:sym typeface="Aria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68" name="Google Shape;268;p24"/>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9" name="Google Shape;269;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0" name="Google Shape;270;p24"/>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 Black Diagonal">
  <p:cSld name="Photo with Caption - Black Diagonal">
    <p:bg>
      <p:bgPr>
        <a:solidFill>
          <a:schemeClr val="lt1"/>
        </a:solidFill>
      </p:bgPr>
    </p:bg>
    <p:spTree>
      <p:nvGrpSpPr>
        <p:cNvPr id="271" name="Shape 271"/>
        <p:cNvGrpSpPr/>
        <p:nvPr/>
      </p:nvGrpSpPr>
      <p:grpSpPr>
        <a:xfrm>
          <a:off x="0" y="0"/>
          <a:ext cx="0" cy="0"/>
          <a:chOff x="0" y="0"/>
          <a:chExt cx="0" cy="0"/>
        </a:xfrm>
      </p:grpSpPr>
      <p:sp>
        <p:nvSpPr>
          <p:cNvPr id="272" name="Google Shape;272;p25"/>
          <p:cNvSpPr/>
          <p:nvPr>
            <p:ph idx="2" type="pic"/>
          </p:nvPr>
        </p:nvSpPr>
        <p:spPr>
          <a:xfrm>
            <a:off x="4207789" y="-7143"/>
            <a:ext cx="4936200" cy="5150700"/>
          </a:xfrm>
          <a:prstGeom prst="rect">
            <a:avLst/>
          </a:prstGeom>
          <a:noFill/>
          <a:ln>
            <a:noFill/>
          </a:ln>
        </p:spPr>
      </p:sp>
      <p:sp>
        <p:nvSpPr>
          <p:cNvPr id="273" name="Google Shape;273;p25"/>
          <p:cNvSpPr/>
          <p:nvPr/>
        </p:nvSpPr>
        <p:spPr>
          <a:xfrm>
            <a:off x="0" y="-7080"/>
            <a:ext cx="5463152" cy="5162204"/>
          </a:xfrm>
          <a:custGeom>
            <a:rect b="b" l="l" r="r" t="t"/>
            <a:pathLst>
              <a:path extrusionOk="0" h="6882938" w="7284203">
                <a:moveTo>
                  <a:pt x="0" y="0"/>
                </a:moveTo>
                <a:lnTo>
                  <a:pt x="7284203" y="0"/>
                </a:lnTo>
                <a:lnTo>
                  <a:pt x="5610386" y="6882938"/>
                </a:lnTo>
                <a:lnTo>
                  <a:pt x="0" y="6867440"/>
                </a:lnTo>
                <a:lnTo>
                  <a:pt x="0" y="0"/>
                </a:lnTo>
                <a:close/>
              </a:path>
            </a:pathLst>
          </a:custGeom>
          <a:solidFill>
            <a:schemeClr val="dk1"/>
          </a:solid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74" name="Google Shape;274;p25"/>
          <p:cNvSpPr txBox="1"/>
          <p:nvPr>
            <p:ph type="title"/>
          </p:nvPr>
        </p:nvSpPr>
        <p:spPr>
          <a:xfrm>
            <a:off x="856504" y="668365"/>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2400"/>
              <a:buFont typeface="Arial"/>
              <a:buNone/>
              <a:defRPr sz="2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75" name="Google Shape;275;p25"/>
          <p:cNvSpPr txBox="1"/>
          <p:nvPr>
            <p:ph idx="1" type="body"/>
          </p:nvPr>
        </p:nvSpPr>
        <p:spPr>
          <a:xfrm>
            <a:off x="856504" y="1868515"/>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1200"/>
              <a:buNone/>
              <a:defRPr sz="1200">
                <a:solidFill>
                  <a:schemeClr val="lt1"/>
                </a:solidFill>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76" name="Google Shape;276;p25"/>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lt1"/>
                </a:solidFill>
                <a:latin typeface="Arial"/>
                <a:ea typeface="Arial"/>
                <a:cs typeface="Arial"/>
                <a:sym typeface="Arial"/>
              </a:defRPr>
            </a:lvl1pPr>
            <a:lvl2pPr lvl="1">
              <a:buNone/>
              <a:defRPr sz="1300">
                <a:solidFill>
                  <a:schemeClr val="lt1"/>
                </a:solidFill>
                <a:latin typeface="Arial"/>
                <a:ea typeface="Arial"/>
                <a:cs typeface="Arial"/>
                <a:sym typeface="Arial"/>
              </a:defRPr>
            </a:lvl2pPr>
            <a:lvl3pPr lvl="2">
              <a:buNone/>
              <a:defRPr sz="1300">
                <a:solidFill>
                  <a:schemeClr val="lt1"/>
                </a:solidFill>
                <a:latin typeface="Arial"/>
                <a:ea typeface="Arial"/>
                <a:cs typeface="Arial"/>
                <a:sym typeface="Arial"/>
              </a:defRPr>
            </a:lvl3pPr>
            <a:lvl4pPr lvl="3">
              <a:buNone/>
              <a:defRPr sz="1300">
                <a:solidFill>
                  <a:schemeClr val="lt1"/>
                </a:solidFill>
                <a:latin typeface="Arial"/>
                <a:ea typeface="Arial"/>
                <a:cs typeface="Arial"/>
                <a:sym typeface="Arial"/>
              </a:defRPr>
            </a:lvl4pPr>
            <a:lvl5pPr lvl="4">
              <a:buNone/>
              <a:defRPr sz="1300">
                <a:solidFill>
                  <a:schemeClr val="lt1"/>
                </a:solidFill>
                <a:latin typeface="Arial"/>
                <a:ea typeface="Arial"/>
                <a:cs typeface="Arial"/>
                <a:sym typeface="Arial"/>
              </a:defRPr>
            </a:lvl5pPr>
            <a:lvl6pPr lvl="5">
              <a:buNone/>
              <a:defRPr sz="1300">
                <a:solidFill>
                  <a:schemeClr val="lt1"/>
                </a:solidFill>
                <a:latin typeface="Arial"/>
                <a:ea typeface="Arial"/>
                <a:cs typeface="Arial"/>
                <a:sym typeface="Arial"/>
              </a:defRPr>
            </a:lvl6pPr>
            <a:lvl7pPr lvl="6">
              <a:buNone/>
              <a:defRPr sz="1300">
                <a:solidFill>
                  <a:schemeClr val="lt1"/>
                </a:solidFill>
                <a:latin typeface="Arial"/>
                <a:ea typeface="Arial"/>
                <a:cs typeface="Arial"/>
                <a:sym typeface="Arial"/>
              </a:defRPr>
            </a:lvl7pPr>
            <a:lvl8pPr lvl="7">
              <a:buNone/>
              <a:defRPr sz="1300">
                <a:solidFill>
                  <a:schemeClr val="lt1"/>
                </a:solidFill>
                <a:latin typeface="Arial"/>
                <a:ea typeface="Arial"/>
                <a:cs typeface="Arial"/>
                <a:sym typeface="Arial"/>
              </a:defRPr>
            </a:lvl8pPr>
            <a:lvl9pPr lvl="8">
              <a:buNone/>
              <a:defRPr sz="13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with Caption - White Diagonal">
  <p:cSld name="Photo with Caption - White Diagonal">
    <p:bg>
      <p:bgPr>
        <a:solidFill>
          <a:schemeClr val="lt1"/>
        </a:solidFill>
      </p:bgPr>
    </p:bg>
    <p:spTree>
      <p:nvGrpSpPr>
        <p:cNvPr id="277" name="Shape 277"/>
        <p:cNvGrpSpPr/>
        <p:nvPr/>
      </p:nvGrpSpPr>
      <p:grpSpPr>
        <a:xfrm>
          <a:off x="0" y="0"/>
          <a:ext cx="0" cy="0"/>
          <a:chOff x="0" y="0"/>
          <a:chExt cx="0" cy="0"/>
        </a:xfrm>
      </p:grpSpPr>
      <p:sp>
        <p:nvSpPr>
          <p:cNvPr id="278" name="Google Shape;278;p26"/>
          <p:cNvSpPr/>
          <p:nvPr>
            <p:ph idx="2" type="pic"/>
          </p:nvPr>
        </p:nvSpPr>
        <p:spPr>
          <a:xfrm>
            <a:off x="4207789" y="-7144"/>
            <a:ext cx="4936200" cy="5169300"/>
          </a:xfrm>
          <a:prstGeom prst="rect">
            <a:avLst/>
          </a:prstGeom>
          <a:noFill/>
          <a:ln>
            <a:noFill/>
          </a:ln>
        </p:spPr>
      </p:sp>
      <p:sp>
        <p:nvSpPr>
          <p:cNvPr id="279" name="Google Shape;279;p26"/>
          <p:cNvSpPr/>
          <p:nvPr/>
        </p:nvSpPr>
        <p:spPr>
          <a:xfrm>
            <a:off x="0" y="0"/>
            <a:ext cx="5463152" cy="5162204"/>
          </a:xfrm>
          <a:custGeom>
            <a:rect b="b" l="l" r="r" t="t"/>
            <a:pathLst>
              <a:path extrusionOk="0" h="6882938" w="7284203">
                <a:moveTo>
                  <a:pt x="0" y="0"/>
                </a:moveTo>
                <a:lnTo>
                  <a:pt x="7284203" y="0"/>
                </a:lnTo>
                <a:lnTo>
                  <a:pt x="5610386" y="6882938"/>
                </a:lnTo>
                <a:lnTo>
                  <a:pt x="0" y="6867440"/>
                </a:lnTo>
                <a:lnTo>
                  <a:pt x="0" y="0"/>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280" name="Google Shape;280;p26"/>
          <p:cNvSpPr txBox="1"/>
          <p:nvPr>
            <p:ph type="title"/>
          </p:nvPr>
        </p:nvSpPr>
        <p:spPr>
          <a:xfrm>
            <a:off x="856504" y="668365"/>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a:buNone/>
              <a:defRPr sz="24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1" name="Google Shape;281;p26"/>
          <p:cNvSpPr txBox="1"/>
          <p:nvPr>
            <p:ph idx="1" type="body"/>
          </p:nvPr>
        </p:nvSpPr>
        <p:spPr>
          <a:xfrm>
            <a:off x="856504" y="1868515"/>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solidFill>
                  <a:schemeClr val="dk1"/>
                </a:solidFill>
              </a:defRPr>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82" name="Google Shape;282;p2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latin typeface="Arial"/>
                <a:ea typeface="Arial"/>
                <a:cs typeface="Arial"/>
                <a:sym typeface="Arial"/>
              </a:defRPr>
            </a:lvl1pPr>
            <a:lvl2pPr lvl="1">
              <a:buNone/>
              <a:defRPr sz="1300">
                <a:solidFill>
                  <a:schemeClr val="dk1"/>
                </a:solidFill>
                <a:latin typeface="Arial"/>
                <a:ea typeface="Arial"/>
                <a:cs typeface="Arial"/>
                <a:sym typeface="Arial"/>
              </a:defRPr>
            </a:lvl2pPr>
            <a:lvl3pPr lvl="2">
              <a:buNone/>
              <a:defRPr sz="1300">
                <a:solidFill>
                  <a:schemeClr val="dk1"/>
                </a:solidFill>
                <a:latin typeface="Arial"/>
                <a:ea typeface="Arial"/>
                <a:cs typeface="Arial"/>
                <a:sym typeface="Arial"/>
              </a:defRPr>
            </a:lvl3pPr>
            <a:lvl4pPr lvl="3">
              <a:buNone/>
              <a:defRPr sz="1300">
                <a:solidFill>
                  <a:schemeClr val="dk1"/>
                </a:solidFill>
                <a:latin typeface="Arial"/>
                <a:ea typeface="Arial"/>
                <a:cs typeface="Arial"/>
                <a:sym typeface="Arial"/>
              </a:defRPr>
            </a:lvl4pPr>
            <a:lvl5pPr lvl="4">
              <a:buNone/>
              <a:defRPr sz="1300">
                <a:solidFill>
                  <a:schemeClr val="dk1"/>
                </a:solidFill>
                <a:latin typeface="Arial"/>
                <a:ea typeface="Arial"/>
                <a:cs typeface="Arial"/>
                <a:sym typeface="Arial"/>
              </a:defRPr>
            </a:lvl5pPr>
            <a:lvl6pPr lvl="5">
              <a:buNone/>
              <a:defRPr sz="1300">
                <a:solidFill>
                  <a:schemeClr val="dk1"/>
                </a:solidFill>
                <a:latin typeface="Arial"/>
                <a:ea typeface="Arial"/>
                <a:cs typeface="Arial"/>
                <a:sym typeface="Arial"/>
              </a:defRPr>
            </a:lvl6pPr>
            <a:lvl7pPr lvl="6">
              <a:buNone/>
              <a:defRPr sz="1300">
                <a:solidFill>
                  <a:schemeClr val="dk1"/>
                </a:solidFill>
                <a:latin typeface="Arial"/>
                <a:ea typeface="Arial"/>
                <a:cs typeface="Arial"/>
                <a:sym typeface="Arial"/>
              </a:defRPr>
            </a:lvl7pPr>
            <a:lvl8pPr lvl="7">
              <a:buNone/>
              <a:defRPr sz="1300">
                <a:solidFill>
                  <a:schemeClr val="dk1"/>
                </a:solidFill>
                <a:latin typeface="Arial"/>
                <a:ea typeface="Arial"/>
                <a:cs typeface="Arial"/>
                <a:sym typeface="Arial"/>
              </a:defRPr>
            </a:lvl8pPr>
            <a:lvl9pPr lvl="8">
              <a:buNone/>
              <a:defRPr sz="13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 Gold">
  <p:cSld name="End Slide - Gold">
    <p:bg>
      <p:bgPr>
        <a:solidFill>
          <a:schemeClr val="accent1"/>
        </a:solidFill>
      </p:bgPr>
    </p:bg>
    <p:spTree>
      <p:nvGrpSpPr>
        <p:cNvPr id="283" name="Shape 283"/>
        <p:cNvGrpSpPr/>
        <p:nvPr/>
      </p:nvGrpSpPr>
      <p:grpSpPr>
        <a:xfrm>
          <a:off x="0" y="0"/>
          <a:ext cx="0" cy="0"/>
          <a:chOff x="0" y="0"/>
          <a:chExt cx="0" cy="0"/>
        </a:xfrm>
      </p:grpSpPr>
      <p:pic>
        <p:nvPicPr>
          <p:cNvPr id="284" name="Google Shape;284;p27"/>
          <p:cNvPicPr preferRelativeResize="0"/>
          <p:nvPr/>
        </p:nvPicPr>
        <p:blipFill rotWithShape="1">
          <a:blip r:embed="rId2">
            <a:alphaModFix/>
          </a:blip>
          <a:srcRect b="0" l="0" r="0" t="0"/>
          <a:stretch/>
        </p:blipFill>
        <p:spPr>
          <a:xfrm>
            <a:off x="7467600" y="0"/>
            <a:ext cx="1676400" cy="5143500"/>
          </a:xfrm>
          <a:prstGeom prst="rect">
            <a:avLst/>
          </a:prstGeom>
          <a:noFill/>
          <a:ln>
            <a:noFill/>
          </a:ln>
        </p:spPr>
      </p:pic>
      <p:pic>
        <p:nvPicPr>
          <p:cNvPr descr="Purdue Logo" id="285" name="Google Shape;285;p27"/>
          <p:cNvPicPr preferRelativeResize="0"/>
          <p:nvPr/>
        </p:nvPicPr>
        <p:blipFill rotWithShape="1">
          <a:blip r:embed="rId3">
            <a:alphaModFix/>
          </a:blip>
          <a:srcRect b="0" l="0" r="0" t="0"/>
          <a:stretch/>
        </p:blipFill>
        <p:spPr>
          <a:xfrm>
            <a:off x="775607" y="4317117"/>
            <a:ext cx="2031902" cy="363705"/>
          </a:xfrm>
          <a:prstGeom prst="rect">
            <a:avLst/>
          </a:prstGeom>
          <a:noFill/>
          <a:ln>
            <a:noFill/>
          </a:ln>
        </p:spPr>
      </p:pic>
      <p:sp>
        <p:nvSpPr>
          <p:cNvPr id="286" name="Google Shape;286;p27"/>
          <p:cNvSpPr txBox="1"/>
          <p:nvPr>
            <p:ph type="title"/>
          </p:nvPr>
        </p:nvSpPr>
        <p:spPr>
          <a:xfrm>
            <a:off x="603803" y="1849710"/>
            <a:ext cx="5986200" cy="539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7200"/>
              <a:buFont typeface="Arial"/>
              <a:buNone/>
              <a:defRPr sz="7200" cap="none">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7" name="Google Shape;287;p27"/>
          <p:cNvSpPr txBox="1"/>
          <p:nvPr>
            <p:ph idx="1" type="body"/>
          </p:nvPr>
        </p:nvSpPr>
        <p:spPr>
          <a:xfrm>
            <a:off x="693254" y="2575508"/>
            <a:ext cx="5905800" cy="3369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400"/>
              <a:buFont typeface="Arial"/>
              <a:buNone/>
              <a:defRPr b="0" i="0" sz="14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Font typeface="Arial"/>
              <a:buNone/>
              <a:defRPr/>
            </a:lvl2pPr>
            <a:lvl3pPr indent="-228600" lvl="2" marL="1371600" algn="l">
              <a:lnSpc>
                <a:spcPct val="90000"/>
              </a:lnSpc>
              <a:spcBef>
                <a:spcPts val="400"/>
              </a:spcBef>
              <a:spcAft>
                <a:spcPts val="0"/>
              </a:spcAft>
              <a:buClr>
                <a:schemeClr val="dk1"/>
              </a:buClr>
              <a:buSzPts val="1200"/>
              <a:buFont typeface="Arial"/>
              <a:buNone/>
              <a:defRPr/>
            </a:lvl3pPr>
            <a:lvl4pPr indent="-228600" lvl="3" marL="1828800" algn="l">
              <a:lnSpc>
                <a:spcPct val="90000"/>
              </a:lnSpc>
              <a:spcBef>
                <a:spcPts val="400"/>
              </a:spcBef>
              <a:spcAft>
                <a:spcPts val="0"/>
              </a:spcAft>
              <a:buClr>
                <a:schemeClr val="dk1"/>
              </a:buClr>
              <a:buSzPts val="1100"/>
              <a:buFont typeface="Arial"/>
              <a:buNone/>
              <a:defRPr/>
            </a:lvl4pPr>
            <a:lvl5pPr indent="-228600" lvl="4" marL="2286000" algn="l">
              <a:lnSpc>
                <a:spcPct val="90000"/>
              </a:lnSpc>
              <a:spcBef>
                <a:spcPts val="400"/>
              </a:spcBef>
              <a:spcAft>
                <a:spcPts val="0"/>
              </a:spcAft>
              <a:buClr>
                <a:schemeClr val="dk1"/>
              </a:buClr>
              <a:buSzPts val="1100"/>
              <a:buFont typeface="Arial"/>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88" name="Google Shape;288;p2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latin typeface="Arial"/>
                <a:ea typeface="Arial"/>
                <a:cs typeface="Arial"/>
                <a:sym typeface="Arial"/>
              </a:defRPr>
            </a:lvl1pPr>
            <a:lvl2pPr lvl="1">
              <a:buNone/>
              <a:defRPr sz="1300">
                <a:solidFill>
                  <a:schemeClr val="dk1"/>
                </a:solidFill>
                <a:latin typeface="Arial"/>
                <a:ea typeface="Arial"/>
                <a:cs typeface="Arial"/>
                <a:sym typeface="Arial"/>
              </a:defRPr>
            </a:lvl2pPr>
            <a:lvl3pPr lvl="2">
              <a:buNone/>
              <a:defRPr sz="1300">
                <a:solidFill>
                  <a:schemeClr val="dk1"/>
                </a:solidFill>
                <a:latin typeface="Arial"/>
                <a:ea typeface="Arial"/>
                <a:cs typeface="Arial"/>
                <a:sym typeface="Arial"/>
              </a:defRPr>
            </a:lvl3pPr>
            <a:lvl4pPr lvl="3">
              <a:buNone/>
              <a:defRPr sz="1300">
                <a:solidFill>
                  <a:schemeClr val="dk1"/>
                </a:solidFill>
                <a:latin typeface="Arial"/>
                <a:ea typeface="Arial"/>
                <a:cs typeface="Arial"/>
                <a:sym typeface="Arial"/>
              </a:defRPr>
            </a:lvl4pPr>
            <a:lvl5pPr lvl="4">
              <a:buNone/>
              <a:defRPr sz="1300">
                <a:solidFill>
                  <a:schemeClr val="dk1"/>
                </a:solidFill>
                <a:latin typeface="Arial"/>
                <a:ea typeface="Arial"/>
                <a:cs typeface="Arial"/>
                <a:sym typeface="Arial"/>
              </a:defRPr>
            </a:lvl5pPr>
            <a:lvl6pPr lvl="5">
              <a:buNone/>
              <a:defRPr sz="1300">
                <a:solidFill>
                  <a:schemeClr val="dk1"/>
                </a:solidFill>
                <a:latin typeface="Arial"/>
                <a:ea typeface="Arial"/>
                <a:cs typeface="Arial"/>
                <a:sym typeface="Arial"/>
              </a:defRPr>
            </a:lvl6pPr>
            <a:lvl7pPr lvl="6">
              <a:buNone/>
              <a:defRPr sz="1300">
                <a:solidFill>
                  <a:schemeClr val="dk1"/>
                </a:solidFill>
                <a:latin typeface="Arial"/>
                <a:ea typeface="Arial"/>
                <a:cs typeface="Arial"/>
                <a:sym typeface="Arial"/>
              </a:defRPr>
            </a:lvl7pPr>
            <a:lvl8pPr lvl="7">
              <a:buNone/>
              <a:defRPr sz="1300">
                <a:solidFill>
                  <a:schemeClr val="dk1"/>
                </a:solidFill>
                <a:latin typeface="Arial"/>
                <a:ea typeface="Arial"/>
                <a:cs typeface="Arial"/>
                <a:sym typeface="Arial"/>
              </a:defRPr>
            </a:lvl8pPr>
            <a:lvl9pPr lvl="8">
              <a:buNone/>
              <a:defRPr sz="13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9" name="Shape 289"/>
        <p:cNvGrpSpPr/>
        <p:nvPr/>
      </p:nvGrpSpPr>
      <p:grpSpPr>
        <a:xfrm>
          <a:off x="0" y="0"/>
          <a:ext cx="0" cy="0"/>
          <a:chOff x="0" y="0"/>
          <a:chExt cx="0" cy="0"/>
        </a:xfrm>
      </p:grpSpPr>
      <p:sp>
        <p:nvSpPr>
          <p:cNvPr id="290" name="Google Shape;290;p28"/>
          <p:cNvSpPr txBox="1"/>
          <p:nvPr>
            <p:ph type="ctrTitle"/>
          </p:nvPr>
        </p:nvSpPr>
        <p:spPr>
          <a:xfrm>
            <a:off x="311708" y="744575"/>
            <a:ext cx="8520600" cy="2052600"/>
          </a:xfrm>
          <a:prstGeom prst="rect">
            <a:avLst/>
          </a:prstGeom>
        </p:spPr>
        <p:txBody>
          <a:bodyPr anchorCtr="0" anchor="b" bIns="34275" lIns="68575" spcFirstLastPara="1" rIns="68575" wrap="square" tIns="3427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91" name="Google Shape;291;p28"/>
          <p:cNvSpPr txBox="1"/>
          <p:nvPr>
            <p:ph idx="1" type="subTitle"/>
          </p:nvPr>
        </p:nvSpPr>
        <p:spPr>
          <a:xfrm>
            <a:off x="311700" y="2834125"/>
            <a:ext cx="8520600" cy="792600"/>
          </a:xfrm>
          <a:prstGeom prst="rect">
            <a:avLst/>
          </a:prstGeom>
        </p:spPr>
        <p:txBody>
          <a:bodyPr anchorCtr="0" anchor="t" bIns="34275" lIns="68575" spcFirstLastPara="1" rIns="68575" wrap="square" tIns="34275">
            <a:norm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292" name="Google Shape;292;p2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ntent">
  <p:cSld name="Title with Content">
    <p:spTree>
      <p:nvGrpSpPr>
        <p:cNvPr id="26" name="Shape 26"/>
        <p:cNvGrpSpPr/>
        <p:nvPr/>
      </p:nvGrpSpPr>
      <p:grpSpPr>
        <a:xfrm>
          <a:off x="0" y="0"/>
          <a:ext cx="0" cy="0"/>
          <a:chOff x="0" y="0"/>
          <a:chExt cx="0" cy="0"/>
        </a:xfrm>
      </p:grpSpPr>
      <p:sp>
        <p:nvSpPr>
          <p:cNvPr id="27" name="Google Shape;27;p4"/>
          <p:cNvSpPr txBox="1"/>
          <p:nvPr>
            <p:ph idx="1" type="body"/>
          </p:nvPr>
        </p:nvSpPr>
        <p:spPr>
          <a:xfrm>
            <a:off x="351064" y="1157493"/>
            <a:ext cx="8450100" cy="3341100"/>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1pPr>
            <a:lvl2pPr indent="-317500" lvl="1" marL="914400" algn="l">
              <a:lnSpc>
                <a:spcPct val="90000"/>
              </a:lnSpc>
              <a:spcBef>
                <a:spcPts val="400"/>
              </a:spcBef>
              <a:spcAft>
                <a:spcPts val="0"/>
              </a:spcAft>
              <a:buClr>
                <a:schemeClr val="dk1"/>
              </a:buClr>
              <a:buSzPts val="1400"/>
              <a:buFont typeface="Roboto Condensed"/>
              <a:buChar char="▪"/>
              <a:defRPr sz="1400">
                <a:latin typeface="Roboto Condensed"/>
                <a:ea typeface="Roboto Condensed"/>
                <a:cs typeface="Roboto Condensed"/>
                <a:sym typeface="Roboto Condensed"/>
              </a:defRPr>
            </a:lvl2pPr>
            <a:lvl3pPr indent="-317500" lvl="2" marL="1371600" algn="l">
              <a:lnSpc>
                <a:spcPct val="90000"/>
              </a:lnSpc>
              <a:spcBef>
                <a:spcPts val="400"/>
              </a:spcBef>
              <a:spcAft>
                <a:spcPts val="0"/>
              </a:spcAft>
              <a:buClr>
                <a:schemeClr val="dk1"/>
              </a:buClr>
              <a:buSzPts val="1400"/>
              <a:buFont typeface="Roboto Condensed"/>
              <a:buChar char="▪"/>
              <a:defRPr sz="1400">
                <a:latin typeface="Roboto Condensed"/>
                <a:ea typeface="Roboto Condensed"/>
                <a:cs typeface="Roboto Condensed"/>
                <a:sym typeface="Roboto Condensed"/>
              </a:defRPr>
            </a:lvl3pPr>
            <a:lvl4pPr indent="-298450" lvl="3" marL="1828800" algn="l">
              <a:lnSpc>
                <a:spcPct val="90000"/>
              </a:lnSpc>
              <a:spcBef>
                <a:spcPts val="400"/>
              </a:spcBef>
              <a:spcAft>
                <a:spcPts val="0"/>
              </a:spcAft>
              <a:buClr>
                <a:schemeClr val="dk1"/>
              </a:buClr>
              <a:buSzPts val="1100"/>
              <a:buFont typeface="Roboto Condensed"/>
              <a:buChar char="▪"/>
              <a:defRPr sz="1100">
                <a:latin typeface="Roboto Condensed"/>
                <a:ea typeface="Roboto Condensed"/>
                <a:cs typeface="Roboto Condensed"/>
                <a:sym typeface="Roboto Condensed"/>
              </a:defRPr>
            </a:lvl4pPr>
            <a:lvl5pPr indent="-298450" lvl="4" marL="2286000" algn="l">
              <a:lnSpc>
                <a:spcPct val="90000"/>
              </a:lnSpc>
              <a:spcBef>
                <a:spcPts val="400"/>
              </a:spcBef>
              <a:spcAft>
                <a:spcPts val="0"/>
              </a:spcAft>
              <a:buClr>
                <a:schemeClr val="dk1"/>
              </a:buClr>
              <a:buSzPts val="1100"/>
              <a:buFont typeface="Roboto Condensed"/>
              <a:buChar char="▪"/>
              <a:defRPr sz="1100">
                <a:latin typeface="Roboto Condensed"/>
                <a:ea typeface="Roboto Condensed"/>
                <a:cs typeface="Roboto Condensed"/>
                <a:sym typeface="Roboto Condensed"/>
              </a:defRPr>
            </a:lvl5pPr>
            <a:lvl6pPr indent="-323850" lvl="5" marL="27432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6pPr>
            <a:lvl7pPr indent="-323850" lvl="6" marL="32004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7pPr>
            <a:lvl8pPr indent="-323850" lvl="7" marL="36576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8pPr>
            <a:lvl9pPr indent="-323850" lvl="8" marL="41148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9pPr>
          </a:lstStyle>
          <a:p/>
        </p:txBody>
      </p:sp>
      <p:pic>
        <p:nvPicPr>
          <p:cNvPr descr="Purdue Logo" id="28" name="Google Shape;28;p4"/>
          <p:cNvPicPr preferRelativeResize="0"/>
          <p:nvPr/>
        </p:nvPicPr>
        <p:blipFill rotWithShape="1">
          <a:blip r:embed="rId2">
            <a:alphaModFix/>
          </a:blip>
          <a:srcRect b="0" l="0" r="64621" t="0"/>
          <a:stretch/>
        </p:blipFill>
        <p:spPr>
          <a:xfrm>
            <a:off x="334732" y="4670825"/>
            <a:ext cx="478448" cy="242075"/>
          </a:xfrm>
          <a:prstGeom prst="rect">
            <a:avLst/>
          </a:prstGeom>
          <a:noFill/>
          <a:ln>
            <a:noFill/>
          </a:ln>
        </p:spPr>
      </p:pic>
      <p:sp>
        <p:nvSpPr>
          <p:cNvPr id="29" name="Google Shape;29;p4"/>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Font typeface="Roboto Condensed"/>
              <a:buNone/>
              <a:defRPr>
                <a:latin typeface="Roboto Condensed"/>
                <a:ea typeface="Roboto Condensed"/>
                <a:cs typeface="Roboto Condensed"/>
                <a:sym typeface="Roboto Condensed"/>
              </a:defRPr>
            </a:lvl1pPr>
            <a:lvl2pPr lvl="1">
              <a:spcBef>
                <a:spcPts val="0"/>
              </a:spcBef>
              <a:spcAft>
                <a:spcPts val="0"/>
              </a:spcAft>
              <a:buSzPts val="1100"/>
              <a:buFont typeface="Roboto Condensed"/>
              <a:buNone/>
              <a:defRPr>
                <a:latin typeface="Roboto Condensed"/>
                <a:ea typeface="Roboto Condensed"/>
                <a:cs typeface="Roboto Condensed"/>
                <a:sym typeface="Roboto Condensed"/>
              </a:defRPr>
            </a:lvl2pPr>
            <a:lvl3pPr lvl="2">
              <a:spcBef>
                <a:spcPts val="0"/>
              </a:spcBef>
              <a:spcAft>
                <a:spcPts val="0"/>
              </a:spcAft>
              <a:buSzPts val="1100"/>
              <a:buFont typeface="Roboto Condensed"/>
              <a:buNone/>
              <a:defRPr>
                <a:latin typeface="Roboto Condensed"/>
                <a:ea typeface="Roboto Condensed"/>
                <a:cs typeface="Roboto Condensed"/>
                <a:sym typeface="Roboto Condensed"/>
              </a:defRPr>
            </a:lvl3pPr>
            <a:lvl4pPr lvl="3">
              <a:spcBef>
                <a:spcPts val="0"/>
              </a:spcBef>
              <a:spcAft>
                <a:spcPts val="0"/>
              </a:spcAft>
              <a:buSzPts val="1100"/>
              <a:buFont typeface="Roboto Condensed"/>
              <a:buNone/>
              <a:defRPr>
                <a:latin typeface="Roboto Condensed"/>
                <a:ea typeface="Roboto Condensed"/>
                <a:cs typeface="Roboto Condensed"/>
                <a:sym typeface="Roboto Condensed"/>
              </a:defRPr>
            </a:lvl4pPr>
            <a:lvl5pPr lvl="4">
              <a:spcBef>
                <a:spcPts val="0"/>
              </a:spcBef>
              <a:spcAft>
                <a:spcPts val="0"/>
              </a:spcAft>
              <a:buSzPts val="1100"/>
              <a:buFont typeface="Roboto Condensed"/>
              <a:buNone/>
              <a:defRPr>
                <a:latin typeface="Roboto Condensed"/>
                <a:ea typeface="Roboto Condensed"/>
                <a:cs typeface="Roboto Condensed"/>
                <a:sym typeface="Roboto Condensed"/>
              </a:defRPr>
            </a:lvl5pPr>
            <a:lvl6pPr lvl="5">
              <a:spcBef>
                <a:spcPts val="0"/>
              </a:spcBef>
              <a:spcAft>
                <a:spcPts val="0"/>
              </a:spcAft>
              <a:buSzPts val="1100"/>
              <a:buFont typeface="Roboto Condensed"/>
              <a:buNone/>
              <a:defRPr>
                <a:latin typeface="Roboto Condensed"/>
                <a:ea typeface="Roboto Condensed"/>
                <a:cs typeface="Roboto Condensed"/>
                <a:sym typeface="Roboto Condensed"/>
              </a:defRPr>
            </a:lvl6pPr>
            <a:lvl7pPr lvl="6">
              <a:spcBef>
                <a:spcPts val="0"/>
              </a:spcBef>
              <a:spcAft>
                <a:spcPts val="0"/>
              </a:spcAft>
              <a:buSzPts val="1100"/>
              <a:buFont typeface="Roboto Condensed"/>
              <a:buNone/>
              <a:defRPr>
                <a:latin typeface="Roboto Condensed"/>
                <a:ea typeface="Roboto Condensed"/>
                <a:cs typeface="Roboto Condensed"/>
                <a:sym typeface="Roboto Condensed"/>
              </a:defRPr>
            </a:lvl7pPr>
            <a:lvl8pPr lvl="7">
              <a:spcBef>
                <a:spcPts val="0"/>
              </a:spcBef>
              <a:spcAft>
                <a:spcPts val="0"/>
              </a:spcAft>
              <a:buSzPts val="1100"/>
              <a:buFont typeface="Roboto Condensed"/>
              <a:buNone/>
              <a:defRPr>
                <a:latin typeface="Roboto Condensed"/>
                <a:ea typeface="Roboto Condensed"/>
                <a:cs typeface="Roboto Condensed"/>
                <a:sym typeface="Roboto Condensed"/>
              </a:defRPr>
            </a:lvl8pPr>
            <a:lvl9pPr lvl="8">
              <a:spcBef>
                <a:spcPts val="0"/>
              </a:spcBef>
              <a:spcAft>
                <a:spcPts val="0"/>
              </a:spcAft>
              <a:buSzPts val="1100"/>
              <a:buFont typeface="Roboto Condensed"/>
              <a:buNone/>
              <a:defRPr>
                <a:latin typeface="Roboto Condensed"/>
                <a:ea typeface="Roboto Condensed"/>
                <a:cs typeface="Roboto Condensed"/>
                <a:sym typeface="Roboto Condensed"/>
              </a:defRPr>
            </a:lvl9pPr>
          </a:lstStyle>
          <a:p/>
        </p:txBody>
      </p:sp>
      <p:sp>
        <p:nvSpPr>
          <p:cNvPr id="30" name="Google Shape;30;p4"/>
          <p:cNvSpPr txBox="1"/>
          <p:nvPr>
            <p:ph idx="2"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Font typeface="Roboto Condensed"/>
              <a:buNone/>
              <a:defRPr b="1" i="0" sz="1700">
                <a:solidFill>
                  <a:srgbClr val="A5A5A5"/>
                </a:solidFill>
                <a:latin typeface="Roboto Condensed"/>
                <a:ea typeface="Roboto Condensed"/>
                <a:cs typeface="Roboto Condensed"/>
                <a:sym typeface="Roboto Condensed"/>
              </a:defRPr>
            </a:lvl1pPr>
            <a:lvl2pPr indent="-317500" lvl="1" marL="914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2pPr>
            <a:lvl3pPr indent="-317500" lvl="2" marL="1371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3pPr>
            <a:lvl4pPr indent="-317500" lvl="3" marL="1828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4pPr>
            <a:lvl5pPr indent="-317500" lvl="4" marL="22860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5pPr>
            <a:lvl6pPr indent="-317500" lvl="5" marL="27432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6pPr>
            <a:lvl7pPr indent="-317500" lvl="6" marL="3200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7pPr>
            <a:lvl8pPr indent="-317500" lvl="7" marL="3657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8pPr>
            <a:lvl9pPr indent="-317500" lvl="8" marL="4114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9pPr>
          </a:lstStyle>
          <a:p/>
        </p:txBody>
      </p:sp>
      <p:sp>
        <p:nvSpPr>
          <p:cNvPr id="31" name="Google Shape;31;p4"/>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2" name="Google Shape;32;p4"/>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Gold">
  <p:cSld name="Title Slide - Gold">
    <p:bg>
      <p:bgPr>
        <a:solidFill>
          <a:schemeClr val="accent1"/>
        </a:solidFill>
      </p:bgPr>
    </p:bg>
    <p:spTree>
      <p:nvGrpSpPr>
        <p:cNvPr id="34" name="Shape 34"/>
        <p:cNvGrpSpPr/>
        <p:nvPr/>
      </p:nvGrpSpPr>
      <p:grpSpPr>
        <a:xfrm>
          <a:off x="0" y="0"/>
          <a:ext cx="0" cy="0"/>
          <a:chOff x="0" y="0"/>
          <a:chExt cx="0" cy="0"/>
        </a:xfrm>
      </p:grpSpPr>
      <p:pic>
        <p:nvPicPr>
          <p:cNvPr id="35" name="Google Shape;35;p5"/>
          <p:cNvPicPr preferRelativeResize="0"/>
          <p:nvPr/>
        </p:nvPicPr>
        <p:blipFill rotWithShape="1">
          <a:blip r:embed="rId2">
            <a:alphaModFix/>
          </a:blip>
          <a:srcRect b="0" l="0" r="0" t="0"/>
          <a:stretch/>
        </p:blipFill>
        <p:spPr>
          <a:xfrm>
            <a:off x="7467600" y="0"/>
            <a:ext cx="1676400" cy="5143500"/>
          </a:xfrm>
          <a:prstGeom prst="rect">
            <a:avLst/>
          </a:prstGeom>
          <a:noFill/>
          <a:ln>
            <a:noFill/>
          </a:ln>
        </p:spPr>
      </p:pic>
      <p:pic>
        <p:nvPicPr>
          <p:cNvPr descr="Purdue Logo" id="36" name="Google Shape;36;p5"/>
          <p:cNvPicPr preferRelativeResize="0"/>
          <p:nvPr/>
        </p:nvPicPr>
        <p:blipFill rotWithShape="1">
          <a:blip r:embed="rId3">
            <a:alphaModFix/>
          </a:blip>
          <a:srcRect b="0" l="0" r="63662" t="0"/>
          <a:stretch/>
        </p:blipFill>
        <p:spPr>
          <a:xfrm>
            <a:off x="775605" y="4317125"/>
            <a:ext cx="738349" cy="363700"/>
          </a:xfrm>
          <a:prstGeom prst="rect">
            <a:avLst/>
          </a:prstGeom>
          <a:noFill/>
          <a:ln>
            <a:noFill/>
          </a:ln>
        </p:spPr>
      </p:pic>
      <p:sp>
        <p:nvSpPr>
          <p:cNvPr id="37" name="Google Shape;37;p5"/>
          <p:cNvSpPr txBox="1"/>
          <p:nvPr>
            <p:ph type="title"/>
          </p:nvPr>
        </p:nvSpPr>
        <p:spPr>
          <a:xfrm>
            <a:off x="767443" y="1848961"/>
            <a:ext cx="5822700" cy="539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4100"/>
              <a:buFont typeface="Roboto Condensed"/>
              <a:buNone/>
              <a:defRPr sz="4100" cap="none">
                <a:solidFill>
                  <a:schemeClr val="dk1"/>
                </a:solidFill>
                <a:latin typeface="Roboto Condensed"/>
                <a:ea typeface="Roboto Condensed"/>
                <a:cs typeface="Roboto Condensed"/>
                <a:sym typeface="Roboto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Google Shape;38;p5"/>
          <p:cNvSpPr txBox="1"/>
          <p:nvPr>
            <p:ph idx="1" type="body"/>
          </p:nvPr>
        </p:nvSpPr>
        <p:spPr>
          <a:xfrm>
            <a:off x="767443" y="2403277"/>
            <a:ext cx="5822700" cy="3369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Font typeface="Roboto Condensed"/>
              <a:buNone/>
              <a:defRPr b="1" i="0" sz="1800">
                <a:solidFill>
                  <a:schemeClr val="dk1"/>
                </a:solidFill>
                <a:latin typeface="Roboto Condensed"/>
                <a:ea typeface="Roboto Condensed"/>
                <a:cs typeface="Roboto Condensed"/>
                <a:sym typeface="Roboto Condensed"/>
              </a:defRPr>
            </a:lvl1pPr>
            <a:lvl2pPr indent="-228600" lvl="1" marL="914400" algn="l">
              <a:lnSpc>
                <a:spcPct val="90000"/>
              </a:lnSpc>
              <a:spcBef>
                <a:spcPts val="400"/>
              </a:spcBef>
              <a:spcAft>
                <a:spcPts val="0"/>
              </a:spcAft>
              <a:buClr>
                <a:schemeClr val="dk1"/>
              </a:buClr>
              <a:buSzPts val="1400"/>
              <a:buFont typeface="Roboto Condensed"/>
              <a:buNone/>
              <a:defRPr>
                <a:latin typeface="Roboto Condensed"/>
                <a:ea typeface="Roboto Condensed"/>
                <a:cs typeface="Roboto Condensed"/>
                <a:sym typeface="Roboto Condensed"/>
              </a:defRPr>
            </a:lvl2pPr>
            <a:lvl3pPr indent="-228600" lvl="2" marL="1371600" algn="l">
              <a:lnSpc>
                <a:spcPct val="90000"/>
              </a:lnSpc>
              <a:spcBef>
                <a:spcPts val="400"/>
              </a:spcBef>
              <a:spcAft>
                <a:spcPts val="0"/>
              </a:spcAft>
              <a:buClr>
                <a:schemeClr val="dk1"/>
              </a:buClr>
              <a:buSzPts val="1200"/>
              <a:buFont typeface="Roboto Condensed"/>
              <a:buNone/>
              <a:defRPr>
                <a:latin typeface="Roboto Condensed"/>
                <a:ea typeface="Roboto Condensed"/>
                <a:cs typeface="Roboto Condensed"/>
                <a:sym typeface="Roboto Condensed"/>
              </a:defRPr>
            </a:lvl3pPr>
            <a:lvl4pPr indent="-228600" lvl="3" marL="1828800" algn="l">
              <a:lnSpc>
                <a:spcPct val="90000"/>
              </a:lnSpc>
              <a:spcBef>
                <a:spcPts val="400"/>
              </a:spcBef>
              <a:spcAft>
                <a:spcPts val="0"/>
              </a:spcAft>
              <a:buClr>
                <a:schemeClr val="dk1"/>
              </a:buClr>
              <a:buSzPts val="1100"/>
              <a:buFont typeface="Roboto Condensed"/>
              <a:buNone/>
              <a:defRPr>
                <a:latin typeface="Roboto Condensed"/>
                <a:ea typeface="Roboto Condensed"/>
                <a:cs typeface="Roboto Condensed"/>
                <a:sym typeface="Roboto Condensed"/>
              </a:defRPr>
            </a:lvl4pPr>
            <a:lvl5pPr indent="-228600" lvl="4" marL="2286000" algn="l">
              <a:lnSpc>
                <a:spcPct val="90000"/>
              </a:lnSpc>
              <a:spcBef>
                <a:spcPts val="400"/>
              </a:spcBef>
              <a:spcAft>
                <a:spcPts val="0"/>
              </a:spcAft>
              <a:buClr>
                <a:schemeClr val="dk1"/>
              </a:buClr>
              <a:buSzPts val="1100"/>
              <a:buFont typeface="Roboto Condensed"/>
              <a:buNone/>
              <a:defRPr>
                <a:latin typeface="Roboto Condensed"/>
                <a:ea typeface="Roboto Condensed"/>
                <a:cs typeface="Roboto Condensed"/>
                <a:sym typeface="Roboto Condensed"/>
              </a:defRPr>
            </a:lvl5pPr>
            <a:lvl6pPr indent="-317500" lvl="5" marL="27432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6pPr>
            <a:lvl7pPr indent="-317500" lvl="6" marL="3200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7pPr>
            <a:lvl8pPr indent="-317500" lvl="7" marL="3657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8pPr>
            <a:lvl9pPr indent="-317500" lvl="8" marL="4114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9pPr>
          </a:lstStyle>
          <a:p/>
        </p:txBody>
      </p:sp>
      <p:sp>
        <p:nvSpPr>
          <p:cNvPr id="39" name="Google Shape;39;p5"/>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latin typeface="Roboto Condensed"/>
                <a:ea typeface="Roboto Condensed"/>
                <a:cs typeface="Roboto Condensed"/>
                <a:sym typeface="Roboto Condensed"/>
              </a:defRPr>
            </a:lvl1pPr>
            <a:lvl2pPr lvl="1">
              <a:buNone/>
              <a:defRPr sz="1300">
                <a:solidFill>
                  <a:schemeClr val="dk1"/>
                </a:solidFill>
                <a:latin typeface="Roboto Condensed"/>
                <a:ea typeface="Roboto Condensed"/>
                <a:cs typeface="Roboto Condensed"/>
                <a:sym typeface="Roboto Condensed"/>
              </a:defRPr>
            </a:lvl2pPr>
            <a:lvl3pPr lvl="2">
              <a:buNone/>
              <a:defRPr sz="1300">
                <a:solidFill>
                  <a:schemeClr val="dk1"/>
                </a:solidFill>
                <a:latin typeface="Roboto Condensed"/>
                <a:ea typeface="Roboto Condensed"/>
                <a:cs typeface="Roboto Condensed"/>
                <a:sym typeface="Roboto Condensed"/>
              </a:defRPr>
            </a:lvl3pPr>
            <a:lvl4pPr lvl="3">
              <a:buNone/>
              <a:defRPr sz="1300">
                <a:solidFill>
                  <a:schemeClr val="dk1"/>
                </a:solidFill>
                <a:latin typeface="Roboto Condensed"/>
                <a:ea typeface="Roboto Condensed"/>
                <a:cs typeface="Roboto Condensed"/>
                <a:sym typeface="Roboto Condensed"/>
              </a:defRPr>
            </a:lvl4pPr>
            <a:lvl5pPr lvl="4">
              <a:buNone/>
              <a:defRPr sz="1300">
                <a:solidFill>
                  <a:schemeClr val="dk1"/>
                </a:solidFill>
                <a:latin typeface="Roboto Condensed"/>
                <a:ea typeface="Roboto Condensed"/>
                <a:cs typeface="Roboto Condensed"/>
                <a:sym typeface="Roboto Condensed"/>
              </a:defRPr>
            </a:lvl5pPr>
            <a:lvl6pPr lvl="5">
              <a:buNone/>
              <a:defRPr sz="1300">
                <a:solidFill>
                  <a:schemeClr val="dk1"/>
                </a:solidFill>
                <a:latin typeface="Roboto Condensed"/>
                <a:ea typeface="Roboto Condensed"/>
                <a:cs typeface="Roboto Condensed"/>
                <a:sym typeface="Roboto Condensed"/>
              </a:defRPr>
            </a:lvl6pPr>
            <a:lvl7pPr lvl="6">
              <a:buNone/>
              <a:defRPr sz="1300">
                <a:solidFill>
                  <a:schemeClr val="dk1"/>
                </a:solidFill>
                <a:latin typeface="Roboto Condensed"/>
                <a:ea typeface="Roboto Condensed"/>
                <a:cs typeface="Roboto Condensed"/>
                <a:sym typeface="Roboto Condensed"/>
              </a:defRPr>
            </a:lvl7pPr>
            <a:lvl8pPr lvl="7">
              <a:buNone/>
              <a:defRPr sz="1300">
                <a:solidFill>
                  <a:schemeClr val="dk1"/>
                </a:solidFill>
                <a:latin typeface="Roboto Condensed"/>
                <a:ea typeface="Roboto Condensed"/>
                <a:cs typeface="Roboto Condensed"/>
                <a:sym typeface="Roboto Condensed"/>
              </a:defRPr>
            </a:lvl8pPr>
            <a:lvl9pPr lvl="8">
              <a:buNone/>
              <a:defRPr sz="1300">
                <a:solidFill>
                  <a:schemeClr val="dk1"/>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 Black">
  <p:cSld name="End Slide - Black">
    <p:bg>
      <p:bgPr>
        <a:solidFill>
          <a:schemeClr val="dk1"/>
        </a:solidFill>
      </p:bgPr>
    </p:bg>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7467600" y="0"/>
            <a:ext cx="1676400" cy="5143500"/>
          </a:xfrm>
          <a:prstGeom prst="rect">
            <a:avLst/>
          </a:prstGeom>
          <a:noFill/>
          <a:ln>
            <a:noFill/>
          </a:ln>
        </p:spPr>
      </p:pic>
      <p:sp>
        <p:nvSpPr>
          <p:cNvPr id="42" name="Google Shape;42;p6"/>
          <p:cNvSpPr/>
          <p:nvPr/>
        </p:nvSpPr>
        <p:spPr>
          <a:xfrm>
            <a:off x="7466030" y="-7079"/>
            <a:ext cx="1682674" cy="5154112"/>
          </a:xfrm>
          <a:custGeom>
            <a:rect b="b" l="l" r="r" t="t"/>
            <a:pathLst>
              <a:path extrusionOk="0" h="6872149" w="2243566">
                <a:moveTo>
                  <a:pt x="1583717" y="0"/>
                </a:moveTo>
                <a:lnTo>
                  <a:pt x="2243566" y="12"/>
                </a:lnTo>
                <a:lnTo>
                  <a:pt x="2234152" y="6872148"/>
                </a:lnTo>
                <a:lnTo>
                  <a:pt x="0" y="6872149"/>
                </a:lnTo>
                <a:lnTo>
                  <a:pt x="1583717" y="0"/>
                </a:lnTo>
                <a:close/>
              </a:path>
            </a:pathLst>
          </a:custGeom>
          <a:solidFill>
            <a:srgbClr val="CFB99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Libre Franklin"/>
              <a:ea typeface="Libre Franklin"/>
              <a:cs typeface="Libre Franklin"/>
              <a:sym typeface="Libre Franklin"/>
            </a:endParaRPr>
          </a:p>
        </p:txBody>
      </p:sp>
      <p:sp>
        <p:nvSpPr>
          <p:cNvPr id="43" name="Google Shape;43;p6"/>
          <p:cNvSpPr txBox="1"/>
          <p:nvPr>
            <p:ph type="title"/>
          </p:nvPr>
        </p:nvSpPr>
        <p:spPr>
          <a:xfrm>
            <a:off x="603803" y="1849710"/>
            <a:ext cx="5986200" cy="539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lt1"/>
              </a:buClr>
              <a:buSzPts val="7200"/>
              <a:buFont typeface="Roboto Condensed"/>
              <a:buNone/>
              <a:defRPr sz="7200" cap="none">
                <a:solidFill>
                  <a:schemeClr val="lt1"/>
                </a:solidFill>
                <a:latin typeface="Roboto Condensed"/>
                <a:ea typeface="Roboto Condensed"/>
                <a:cs typeface="Roboto Condensed"/>
                <a:sym typeface="Roboto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4" name="Google Shape;44;p6"/>
          <p:cNvSpPr txBox="1"/>
          <p:nvPr>
            <p:ph idx="1" type="body"/>
          </p:nvPr>
        </p:nvSpPr>
        <p:spPr>
          <a:xfrm>
            <a:off x="693254" y="2575508"/>
            <a:ext cx="5905800" cy="3369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lt2"/>
              </a:buClr>
              <a:buSzPts val="1400"/>
              <a:buFont typeface="Arial"/>
              <a:buNone/>
              <a:defRPr b="0" i="0" sz="1400">
                <a:solidFill>
                  <a:schemeClr val="lt2"/>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Font typeface="Arial"/>
              <a:buNone/>
              <a:defRPr/>
            </a:lvl2pPr>
            <a:lvl3pPr indent="-228600" lvl="2" marL="1371600" algn="l">
              <a:lnSpc>
                <a:spcPct val="90000"/>
              </a:lnSpc>
              <a:spcBef>
                <a:spcPts val="400"/>
              </a:spcBef>
              <a:spcAft>
                <a:spcPts val="0"/>
              </a:spcAft>
              <a:buClr>
                <a:schemeClr val="dk1"/>
              </a:buClr>
              <a:buSzPts val="1200"/>
              <a:buFont typeface="Arial"/>
              <a:buNone/>
              <a:defRPr/>
            </a:lvl3pPr>
            <a:lvl4pPr indent="-228600" lvl="3" marL="1828800" algn="l">
              <a:lnSpc>
                <a:spcPct val="90000"/>
              </a:lnSpc>
              <a:spcBef>
                <a:spcPts val="400"/>
              </a:spcBef>
              <a:spcAft>
                <a:spcPts val="0"/>
              </a:spcAft>
              <a:buClr>
                <a:schemeClr val="dk1"/>
              </a:buClr>
              <a:buSzPts val="1100"/>
              <a:buFont typeface="Arial"/>
              <a:buNone/>
              <a:defRPr/>
            </a:lvl4pPr>
            <a:lvl5pPr indent="-228600" lvl="4" marL="2286000" algn="l">
              <a:lnSpc>
                <a:spcPct val="90000"/>
              </a:lnSpc>
              <a:spcBef>
                <a:spcPts val="400"/>
              </a:spcBef>
              <a:spcAft>
                <a:spcPts val="0"/>
              </a:spcAft>
              <a:buClr>
                <a:schemeClr val="dk1"/>
              </a:buClr>
              <a:buSzPts val="1100"/>
              <a:buFont typeface="Roboto Condensed"/>
              <a:buNone/>
              <a:defRPr>
                <a:latin typeface="Roboto Condensed"/>
                <a:ea typeface="Roboto Condensed"/>
                <a:cs typeface="Roboto Condensed"/>
                <a:sym typeface="Roboto Condensed"/>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pic>
        <p:nvPicPr>
          <p:cNvPr descr="Purdue Logo" id="45" name="Google Shape;45;p6"/>
          <p:cNvPicPr preferRelativeResize="0"/>
          <p:nvPr/>
        </p:nvPicPr>
        <p:blipFill rotWithShape="1">
          <a:blip r:embed="rId3">
            <a:alphaModFix/>
          </a:blip>
          <a:srcRect b="0" l="0" r="0" t="0"/>
          <a:stretch/>
        </p:blipFill>
        <p:spPr>
          <a:xfrm>
            <a:off x="603803" y="4304339"/>
            <a:ext cx="2031902" cy="363704"/>
          </a:xfrm>
          <a:prstGeom prst="rect">
            <a:avLst/>
          </a:prstGeom>
          <a:noFill/>
          <a:ln>
            <a:noFill/>
          </a:ln>
        </p:spPr>
      </p:pic>
      <p:sp>
        <p:nvSpPr>
          <p:cNvPr id="46" name="Google Shape;46;p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lt2"/>
                </a:solidFill>
                <a:latin typeface="Arial"/>
                <a:ea typeface="Arial"/>
                <a:cs typeface="Arial"/>
                <a:sym typeface="Arial"/>
              </a:defRPr>
            </a:lvl1pPr>
            <a:lvl2pPr lvl="1">
              <a:buNone/>
              <a:defRPr sz="1300">
                <a:solidFill>
                  <a:schemeClr val="lt2"/>
                </a:solidFill>
                <a:latin typeface="Arial"/>
                <a:ea typeface="Arial"/>
                <a:cs typeface="Arial"/>
                <a:sym typeface="Arial"/>
              </a:defRPr>
            </a:lvl2pPr>
            <a:lvl3pPr lvl="2">
              <a:buNone/>
              <a:defRPr sz="1300">
                <a:solidFill>
                  <a:schemeClr val="lt2"/>
                </a:solidFill>
                <a:latin typeface="Arial"/>
                <a:ea typeface="Arial"/>
                <a:cs typeface="Arial"/>
                <a:sym typeface="Arial"/>
              </a:defRPr>
            </a:lvl3pPr>
            <a:lvl4pPr lvl="3">
              <a:buNone/>
              <a:defRPr sz="1300">
                <a:solidFill>
                  <a:schemeClr val="lt2"/>
                </a:solidFill>
                <a:latin typeface="Arial"/>
                <a:ea typeface="Arial"/>
                <a:cs typeface="Arial"/>
                <a:sym typeface="Arial"/>
              </a:defRPr>
            </a:lvl4pPr>
            <a:lvl5pPr lvl="4">
              <a:buNone/>
              <a:defRPr sz="1300">
                <a:solidFill>
                  <a:schemeClr val="lt2"/>
                </a:solidFill>
                <a:latin typeface="Arial"/>
                <a:ea typeface="Arial"/>
                <a:cs typeface="Arial"/>
                <a:sym typeface="Arial"/>
              </a:defRPr>
            </a:lvl5pPr>
            <a:lvl6pPr lvl="5">
              <a:buNone/>
              <a:defRPr sz="1300">
                <a:solidFill>
                  <a:schemeClr val="lt2"/>
                </a:solidFill>
                <a:latin typeface="Arial"/>
                <a:ea typeface="Arial"/>
                <a:cs typeface="Arial"/>
                <a:sym typeface="Arial"/>
              </a:defRPr>
            </a:lvl6pPr>
            <a:lvl7pPr lvl="6">
              <a:buNone/>
              <a:defRPr sz="1300">
                <a:solidFill>
                  <a:schemeClr val="lt2"/>
                </a:solidFill>
                <a:latin typeface="Arial"/>
                <a:ea typeface="Arial"/>
                <a:cs typeface="Arial"/>
                <a:sym typeface="Arial"/>
              </a:defRPr>
            </a:lvl7pPr>
            <a:lvl8pPr lvl="7">
              <a:buNone/>
              <a:defRPr sz="1300">
                <a:solidFill>
                  <a:schemeClr val="lt2"/>
                </a:solidFill>
                <a:latin typeface="Arial"/>
                <a:ea typeface="Arial"/>
                <a:cs typeface="Arial"/>
                <a:sym typeface="Arial"/>
              </a:defRPr>
            </a:lvl8pPr>
            <a:lvl9pPr lvl="8">
              <a:buNone/>
              <a:defRPr sz="1300">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hoto">
  <p:cSld name="Title Slide with Photo">
    <p:spTree>
      <p:nvGrpSpPr>
        <p:cNvPr id="47" name="Shape 47"/>
        <p:cNvGrpSpPr/>
        <p:nvPr/>
      </p:nvGrpSpPr>
      <p:grpSpPr>
        <a:xfrm>
          <a:off x="0" y="0"/>
          <a:ext cx="0" cy="0"/>
          <a:chOff x="0" y="0"/>
          <a:chExt cx="0" cy="0"/>
        </a:xfrm>
      </p:grpSpPr>
      <p:sp>
        <p:nvSpPr>
          <p:cNvPr id="48" name="Google Shape;48;p7"/>
          <p:cNvSpPr/>
          <p:nvPr>
            <p:ph idx="2" type="pic"/>
          </p:nvPr>
        </p:nvSpPr>
        <p:spPr>
          <a:xfrm>
            <a:off x="0" y="0"/>
            <a:ext cx="9144000" cy="5143500"/>
          </a:xfrm>
          <a:prstGeom prst="rect">
            <a:avLst/>
          </a:prstGeom>
          <a:noFill/>
          <a:ln>
            <a:noFill/>
          </a:ln>
        </p:spPr>
      </p:sp>
      <p:sp>
        <p:nvSpPr>
          <p:cNvPr id="49" name="Google Shape;49;p7"/>
          <p:cNvSpPr txBox="1"/>
          <p:nvPr>
            <p:ph type="title"/>
          </p:nvPr>
        </p:nvSpPr>
        <p:spPr>
          <a:xfrm>
            <a:off x="359229" y="3503543"/>
            <a:ext cx="8450100" cy="1051200"/>
          </a:xfrm>
          <a:prstGeom prst="rect">
            <a:avLst/>
          </a:prstGeom>
          <a:noFill/>
          <a:ln>
            <a:noFill/>
          </a:ln>
        </p:spPr>
        <p:txBody>
          <a:bodyPr anchorCtr="0" anchor="ctr" bIns="34275" lIns="68575" spcFirstLastPara="1" rIns="68575" wrap="square" tIns="34275">
            <a:normAutofit/>
          </a:bodyPr>
          <a:lstStyle>
            <a:lvl1pPr lvl="0" algn="ctr">
              <a:lnSpc>
                <a:spcPct val="90000"/>
              </a:lnSpc>
              <a:spcBef>
                <a:spcPts val="0"/>
              </a:spcBef>
              <a:spcAft>
                <a:spcPts val="0"/>
              </a:spcAft>
              <a:buClr>
                <a:schemeClr val="dk1"/>
              </a:buClr>
              <a:buSzPts val="36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0" name="Google Shape;50;p7"/>
          <p:cNvSpPr txBox="1"/>
          <p:nvPr>
            <p:ph idx="1" type="body"/>
          </p:nvPr>
        </p:nvSpPr>
        <p:spPr>
          <a:xfrm>
            <a:off x="359229" y="4564133"/>
            <a:ext cx="8450100" cy="336900"/>
          </a:xfrm>
          <a:prstGeom prst="rect">
            <a:avLst/>
          </a:prstGeom>
          <a:noFill/>
          <a:ln>
            <a:noFill/>
          </a:ln>
        </p:spPr>
        <p:txBody>
          <a:bodyPr anchorCtr="0" anchor="t" bIns="34275" lIns="68575" spcFirstLastPara="1" rIns="68575" wrap="square" tIns="34275">
            <a:noAutofit/>
          </a:bodyPr>
          <a:lstStyle>
            <a:lvl1pPr indent="-228600" lvl="0" marL="457200" algn="ctr">
              <a:lnSpc>
                <a:spcPct val="90000"/>
              </a:lnSpc>
              <a:spcBef>
                <a:spcPts val="800"/>
              </a:spcBef>
              <a:spcAft>
                <a:spcPts val="0"/>
              </a:spcAft>
              <a:buClr>
                <a:schemeClr val="dk1"/>
              </a:buClr>
              <a:buSzPts val="1500"/>
              <a:buFont typeface="Arial"/>
              <a:buNone/>
              <a:defRPr b="0" i="0" sz="1500">
                <a:solidFill>
                  <a:schemeClr val="dk1"/>
                </a:solidFill>
                <a:latin typeface="Arial"/>
                <a:ea typeface="Arial"/>
                <a:cs typeface="Arial"/>
                <a:sym typeface="Arial"/>
              </a:defRPr>
            </a:lvl1pPr>
            <a:lvl2pPr indent="-228600" lvl="1" marL="914400" algn="l">
              <a:lnSpc>
                <a:spcPct val="90000"/>
              </a:lnSpc>
              <a:spcBef>
                <a:spcPts val="400"/>
              </a:spcBef>
              <a:spcAft>
                <a:spcPts val="0"/>
              </a:spcAft>
              <a:buClr>
                <a:schemeClr val="dk1"/>
              </a:buClr>
              <a:buSzPts val="1400"/>
              <a:buFont typeface="Arial"/>
              <a:buNone/>
              <a:defRPr/>
            </a:lvl2pPr>
            <a:lvl3pPr indent="-228600" lvl="2" marL="1371600" algn="l">
              <a:lnSpc>
                <a:spcPct val="90000"/>
              </a:lnSpc>
              <a:spcBef>
                <a:spcPts val="400"/>
              </a:spcBef>
              <a:spcAft>
                <a:spcPts val="0"/>
              </a:spcAft>
              <a:buClr>
                <a:schemeClr val="dk1"/>
              </a:buClr>
              <a:buSzPts val="1200"/>
              <a:buFont typeface="Arial"/>
              <a:buNone/>
              <a:defRPr/>
            </a:lvl3pPr>
            <a:lvl4pPr indent="-228600" lvl="3" marL="1828800" algn="l">
              <a:lnSpc>
                <a:spcPct val="90000"/>
              </a:lnSpc>
              <a:spcBef>
                <a:spcPts val="400"/>
              </a:spcBef>
              <a:spcAft>
                <a:spcPts val="0"/>
              </a:spcAft>
              <a:buClr>
                <a:schemeClr val="dk1"/>
              </a:buClr>
              <a:buSzPts val="1100"/>
              <a:buFont typeface="Arial"/>
              <a:buNone/>
              <a:defRPr/>
            </a:lvl4pPr>
            <a:lvl5pPr indent="-228600" lvl="4" marL="2286000" algn="l">
              <a:lnSpc>
                <a:spcPct val="90000"/>
              </a:lnSpc>
              <a:spcBef>
                <a:spcPts val="400"/>
              </a:spcBef>
              <a:spcAft>
                <a:spcPts val="0"/>
              </a:spcAft>
              <a:buClr>
                <a:schemeClr val="dk1"/>
              </a:buClr>
              <a:buSzPts val="1100"/>
              <a:buFont typeface="Arial"/>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 name="Google Shape;51;p7"/>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Google Shape;52;p7"/>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bg>
      <p:bgPr>
        <a:solidFill>
          <a:schemeClr val="lt1"/>
        </a:solidFill>
      </p:bgPr>
    </p:bg>
    <p:spTree>
      <p:nvGrpSpPr>
        <p:cNvPr id="54" name="Shape 54"/>
        <p:cNvGrpSpPr/>
        <p:nvPr/>
      </p:nvGrpSpPr>
      <p:grpSpPr>
        <a:xfrm>
          <a:off x="0" y="0"/>
          <a:ext cx="0" cy="0"/>
          <a:chOff x="0" y="0"/>
          <a:chExt cx="0" cy="0"/>
        </a:xfrm>
      </p:grpSpPr>
      <p:sp>
        <p:nvSpPr>
          <p:cNvPr id="55" name="Google Shape;55;p8"/>
          <p:cNvSpPr/>
          <p:nvPr>
            <p:ph idx="2" type="pic"/>
          </p:nvPr>
        </p:nvSpPr>
        <p:spPr>
          <a:xfrm>
            <a:off x="0" y="-7144"/>
            <a:ext cx="9144000" cy="5169300"/>
          </a:xfrm>
          <a:prstGeom prst="rect">
            <a:avLst/>
          </a:prstGeom>
          <a:noFill/>
          <a:ln>
            <a:noFill/>
          </a:ln>
        </p:spPr>
      </p:sp>
      <p:sp>
        <p:nvSpPr>
          <p:cNvPr id="56" name="Google Shape;56;p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latin typeface="Arial"/>
                <a:ea typeface="Arial"/>
                <a:cs typeface="Arial"/>
                <a:sym typeface="Arial"/>
              </a:defRPr>
            </a:lvl1pPr>
            <a:lvl2pPr lvl="1">
              <a:buNone/>
              <a:defRPr sz="1300">
                <a:solidFill>
                  <a:schemeClr val="dk1"/>
                </a:solidFill>
                <a:latin typeface="Arial"/>
                <a:ea typeface="Arial"/>
                <a:cs typeface="Arial"/>
                <a:sym typeface="Arial"/>
              </a:defRPr>
            </a:lvl2pPr>
            <a:lvl3pPr lvl="2">
              <a:buNone/>
              <a:defRPr sz="1300">
                <a:solidFill>
                  <a:schemeClr val="dk1"/>
                </a:solidFill>
                <a:latin typeface="Arial"/>
                <a:ea typeface="Arial"/>
                <a:cs typeface="Arial"/>
                <a:sym typeface="Arial"/>
              </a:defRPr>
            </a:lvl3pPr>
            <a:lvl4pPr lvl="3">
              <a:buNone/>
              <a:defRPr sz="1300">
                <a:solidFill>
                  <a:schemeClr val="dk1"/>
                </a:solidFill>
                <a:latin typeface="Arial"/>
                <a:ea typeface="Arial"/>
                <a:cs typeface="Arial"/>
                <a:sym typeface="Arial"/>
              </a:defRPr>
            </a:lvl4pPr>
            <a:lvl5pPr lvl="4">
              <a:buNone/>
              <a:defRPr sz="1300">
                <a:solidFill>
                  <a:schemeClr val="dk1"/>
                </a:solidFill>
                <a:latin typeface="Arial"/>
                <a:ea typeface="Arial"/>
                <a:cs typeface="Arial"/>
                <a:sym typeface="Arial"/>
              </a:defRPr>
            </a:lvl5pPr>
            <a:lvl6pPr lvl="5">
              <a:buNone/>
              <a:defRPr sz="1300">
                <a:solidFill>
                  <a:schemeClr val="dk1"/>
                </a:solidFill>
                <a:latin typeface="Arial"/>
                <a:ea typeface="Arial"/>
                <a:cs typeface="Arial"/>
                <a:sym typeface="Arial"/>
              </a:defRPr>
            </a:lvl6pPr>
            <a:lvl7pPr lvl="6">
              <a:buNone/>
              <a:defRPr sz="1300">
                <a:solidFill>
                  <a:schemeClr val="dk1"/>
                </a:solidFill>
                <a:latin typeface="Arial"/>
                <a:ea typeface="Arial"/>
                <a:cs typeface="Arial"/>
                <a:sym typeface="Arial"/>
              </a:defRPr>
            </a:lvl7pPr>
            <a:lvl8pPr lvl="7">
              <a:buNone/>
              <a:defRPr sz="1300">
                <a:solidFill>
                  <a:schemeClr val="dk1"/>
                </a:solidFill>
                <a:latin typeface="Arial"/>
                <a:ea typeface="Arial"/>
                <a:cs typeface="Arial"/>
                <a:sym typeface="Arial"/>
              </a:defRPr>
            </a:lvl8pPr>
            <a:lvl9pPr lvl="8">
              <a:buNone/>
              <a:defRPr sz="13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py - 2 Column">
  <p:cSld name="Title with Copy - 2 Column">
    <p:spTree>
      <p:nvGrpSpPr>
        <p:cNvPr id="57" name="Shape 57"/>
        <p:cNvGrpSpPr/>
        <p:nvPr/>
      </p:nvGrpSpPr>
      <p:grpSpPr>
        <a:xfrm>
          <a:off x="0" y="0"/>
          <a:ext cx="0" cy="0"/>
          <a:chOff x="0" y="0"/>
          <a:chExt cx="0" cy="0"/>
        </a:xfrm>
      </p:grpSpPr>
      <p:sp>
        <p:nvSpPr>
          <p:cNvPr id="58" name="Google Shape;58;p9"/>
          <p:cNvSpPr txBox="1"/>
          <p:nvPr>
            <p:ph idx="1"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Font typeface="Roboto Condensed"/>
              <a:buNone/>
              <a:defRPr b="1" i="0" sz="1700">
                <a:solidFill>
                  <a:srgbClr val="A5A5A5"/>
                </a:solidFill>
                <a:latin typeface="Roboto Condensed"/>
                <a:ea typeface="Roboto Condensed"/>
                <a:cs typeface="Roboto Condensed"/>
                <a:sym typeface="Roboto Condensed"/>
              </a:defRPr>
            </a:lvl1pPr>
            <a:lvl2pPr indent="-317500" lvl="1" marL="914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2pPr>
            <a:lvl3pPr indent="-317500" lvl="2" marL="1371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3pPr>
            <a:lvl4pPr indent="-317500" lvl="3" marL="1828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4pPr>
            <a:lvl5pPr indent="-317500" lvl="4" marL="22860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5pPr>
            <a:lvl6pPr indent="-317500" lvl="5" marL="27432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6pPr>
            <a:lvl7pPr indent="-317500" lvl="6" marL="3200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7pPr>
            <a:lvl8pPr indent="-317500" lvl="7" marL="3657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8pPr>
            <a:lvl9pPr indent="-317500" lvl="8" marL="4114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9pPr>
          </a:lstStyle>
          <a:p/>
        </p:txBody>
      </p:sp>
      <p:sp>
        <p:nvSpPr>
          <p:cNvPr id="59" name="Google Shape;59;p9"/>
          <p:cNvSpPr txBox="1"/>
          <p:nvPr>
            <p:ph idx="2" type="body"/>
          </p:nvPr>
        </p:nvSpPr>
        <p:spPr>
          <a:xfrm>
            <a:off x="342899" y="1157493"/>
            <a:ext cx="8450100" cy="3341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400"/>
              <a:buFont typeface="Roboto Condensed"/>
              <a:buNone/>
              <a:defRPr sz="1400">
                <a:latin typeface="Roboto Condensed"/>
                <a:ea typeface="Roboto Condensed"/>
                <a:cs typeface="Roboto Condensed"/>
                <a:sym typeface="Roboto Condensed"/>
              </a:defRPr>
            </a:lvl1pPr>
            <a:lvl2pPr indent="-228600" lvl="1" marL="914400" algn="l">
              <a:lnSpc>
                <a:spcPct val="90000"/>
              </a:lnSpc>
              <a:spcBef>
                <a:spcPts val="400"/>
              </a:spcBef>
              <a:spcAft>
                <a:spcPts val="0"/>
              </a:spcAft>
              <a:buClr>
                <a:schemeClr val="dk1"/>
              </a:buClr>
              <a:buSzPts val="1400"/>
              <a:buFont typeface="Roboto Condensed"/>
              <a:buNone/>
              <a:defRPr sz="1400">
                <a:latin typeface="Roboto Condensed"/>
                <a:ea typeface="Roboto Condensed"/>
                <a:cs typeface="Roboto Condensed"/>
                <a:sym typeface="Roboto Condensed"/>
              </a:defRPr>
            </a:lvl2pPr>
            <a:lvl3pPr indent="-228600" lvl="2" marL="1371600" algn="l">
              <a:lnSpc>
                <a:spcPct val="90000"/>
              </a:lnSpc>
              <a:spcBef>
                <a:spcPts val="400"/>
              </a:spcBef>
              <a:spcAft>
                <a:spcPts val="0"/>
              </a:spcAft>
              <a:buClr>
                <a:schemeClr val="dk1"/>
              </a:buClr>
              <a:buSzPts val="1400"/>
              <a:buFont typeface="Roboto Condensed"/>
              <a:buNone/>
              <a:defRPr sz="1400">
                <a:latin typeface="Roboto Condensed"/>
                <a:ea typeface="Roboto Condensed"/>
                <a:cs typeface="Roboto Condensed"/>
                <a:sym typeface="Roboto Condensed"/>
              </a:defRPr>
            </a:lvl3pPr>
            <a:lvl4pPr indent="-228600" lvl="3" marL="1828800" algn="l">
              <a:lnSpc>
                <a:spcPct val="90000"/>
              </a:lnSpc>
              <a:spcBef>
                <a:spcPts val="400"/>
              </a:spcBef>
              <a:spcAft>
                <a:spcPts val="0"/>
              </a:spcAft>
              <a:buClr>
                <a:schemeClr val="dk1"/>
              </a:buClr>
              <a:buSzPts val="1400"/>
              <a:buFont typeface="Roboto Condensed"/>
              <a:buNone/>
              <a:defRPr sz="1400">
                <a:latin typeface="Roboto Condensed"/>
                <a:ea typeface="Roboto Condensed"/>
                <a:cs typeface="Roboto Condensed"/>
                <a:sym typeface="Roboto Condensed"/>
              </a:defRPr>
            </a:lvl4pPr>
            <a:lvl5pPr indent="-228600" lvl="4" marL="2286000" algn="l">
              <a:lnSpc>
                <a:spcPct val="90000"/>
              </a:lnSpc>
              <a:spcBef>
                <a:spcPts val="400"/>
              </a:spcBef>
              <a:spcAft>
                <a:spcPts val="0"/>
              </a:spcAft>
              <a:buClr>
                <a:schemeClr val="dk1"/>
              </a:buClr>
              <a:buSzPts val="1400"/>
              <a:buFont typeface="Roboto Condensed"/>
              <a:buNone/>
              <a:defRPr sz="1400">
                <a:latin typeface="Roboto Condensed"/>
                <a:ea typeface="Roboto Condensed"/>
                <a:cs typeface="Roboto Condensed"/>
                <a:sym typeface="Roboto Condensed"/>
              </a:defRPr>
            </a:lvl5pPr>
            <a:lvl6pPr indent="-317500" lvl="5" marL="27432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6pPr>
            <a:lvl7pPr indent="-317500" lvl="6" marL="3200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7pPr>
            <a:lvl8pPr indent="-317500" lvl="7" marL="3657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8pPr>
            <a:lvl9pPr indent="-317500" lvl="8" marL="4114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9pPr>
          </a:lstStyle>
          <a:p/>
        </p:txBody>
      </p:sp>
      <p:sp>
        <p:nvSpPr>
          <p:cNvPr id="60" name="Google Shape;60;p9"/>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Font typeface="Roboto Condensed"/>
              <a:buNone/>
              <a:defRPr>
                <a:latin typeface="Roboto Condensed"/>
                <a:ea typeface="Roboto Condensed"/>
                <a:cs typeface="Roboto Condensed"/>
                <a:sym typeface="Roboto Condensed"/>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pic>
        <p:nvPicPr>
          <p:cNvPr descr="Purdue Logo" id="61" name="Google Shape;61;p9"/>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62" name="Google Shape;62;p9"/>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3" name="Google Shape;63;p9"/>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ntent - 2 Column">
  <p:cSld name="Title with Content - 2 Column">
    <p:spTree>
      <p:nvGrpSpPr>
        <p:cNvPr id="65" name="Shape 65"/>
        <p:cNvGrpSpPr/>
        <p:nvPr/>
      </p:nvGrpSpPr>
      <p:grpSpPr>
        <a:xfrm>
          <a:off x="0" y="0"/>
          <a:ext cx="0" cy="0"/>
          <a:chOff x="0" y="0"/>
          <a:chExt cx="0" cy="0"/>
        </a:xfrm>
      </p:grpSpPr>
      <p:sp>
        <p:nvSpPr>
          <p:cNvPr id="66" name="Google Shape;66;p10"/>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Font typeface="Roboto Condensed"/>
              <a:buNone/>
              <a:defRPr>
                <a:latin typeface="Roboto Condensed"/>
                <a:ea typeface="Roboto Condensed"/>
                <a:cs typeface="Roboto Condensed"/>
                <a:sym typeface="Roboto Condensed"/>
              </a:defRPr>
            </a:lvl1pPr>
            <a:lvl2pPr lvl="1">
              <a:spcBef>
                <a:spcPts val="0"/>
              </a:spcBef>
              <a:spcAft>
                <a:spcPts val="0"/>
              </a:spcAft>
              <a:buSzPts val="1100"/>
              <a:buFont typeface="Roboto Condensed"/>
              <a:buNone/>
              <a:defRPr>
                <a:latin typeface="Roboto Condensed"/>
                <a:ea typeface="Roboto Condensed"/>
                <a:cs typeface="Roboto Condensed"/>
                <a:sym typeface="Roboto Condensed"/>
              </a:defRPr>
            </a:lvl2pPr>
            <a:lvl3pPr lvl="2">
              <a:spcBef>
                <a:spcPts val="0"/>
              </a:spcBef>
              <a:spcAft>
                <a:spcPts val="0"/>
              </a:spcAft>
              <a:buSzPts val="1100"/>
              <a:buFont typeface="Roboto Condensed"/>
              <a:buNone/>
              <a:defRPr>
                <a:latin typeface="Roboto Condensed"/>
                <a:ea typeface="Roboto Condensed"/>
                <a:cs typeface="Roboto Condensed"/>
                <a:sym typeface="Roboto Condensed"/>
              </a:defRPr>
            </a:lvl3pPr>
            <a:lvl4pPr lvl="3">
              <a:spcBef>
                <a:spcPts val="0"/>
              </a:spcBef>
              <a:spcAft>
                <a:spcPts val="0"/>
              </a:spcAft>
              <a:buSzPts val="1100"/>
              <a:buFont typeface="Roboto Condensed"/>
              <a:buNone/>
              <a:defRPr>
                <a:latin typeface="Roboto Condensed"/>
                <a:ea typeface="Roboto Condensed"/>
                <a:cs typeface="Roboto Condensed"/>
                <a:sym typeface="Roboto Condensed"/>
              </a:defRPr>
            </a:lvl4pPr>
            <a:lvl5pPr lvl="4">
              <a:spcBef>
                <a:spcPts val="0"/>
              </a:spcBef>
              <a:spcAft>
                <a:spcPts val="0"/>
              </a:spcAft>
              <a:buSzPts val="1100"/>
              <a:buFont typeface="Roboto Condensed"/>
              <a:buNone/>
              <a:defRPr>
                <a:latin typeface="Roboto Condensed"/>
                <a:ea typeface="Roboto Condensed"/>
                <a:cs typeface="Roboto Condensed"/>
                <a:sym typeface="Roboto Condensed"/>
              </a:defRPr>
            </a:lvl5pPr>
            <a:lvl6pPr lvl="5">
              <a:spcBef>
                <a:spcPts val="0"/>
              </a:spcBef>
              <a:spcAft>
                <a:spcPts val="0"/>
              </a:spcAft>
              <a:buSzPts val="1100"/>
              <a:buFont typeface="Roboto Condensed"/>
              <a:buNone/>
              <a:defRPr>
                <a:latin typeface="Roboto Condensed"/>
                <a:ea typeface="Roboto Condensed"/>
                <a:cs typeface="Roboto Condensed"/>
                <a:sym typeface="Roboto Condensed"/>
              </a:defRPr>
            </a:lvl6pPr>
            <a:lvl7pPr lvl="6">
              <a:spcBef>
                <a:spcPts val="0"/>
              </a:spcBef>
              <a:spcAft>
                <a:spcPts val="0"/>
              </a:spcAft>
              <a:buSzPts val="1100"/>
              <a:buFont typeface="Roboto Condensed"/>
              <a:buNone/>
              <a:defRPr>
                <a:latin typeface="Roboto Condensed"/>
                <a:ea typeface="Roboto Condensed"/>
                <a:cs typeface="Roboto Condensed"/>
                <a:sym typeface="Roboto Condensed"/>
              </a:defRPr>
            </a:lvl7pPr>
            <a:lvl8pPr lvl="7">
              <a:spcBef>
                <a:spcPts val="0"/>
              </a:spcBef>
              <a:spcAft>
                <a:spcPts val="0"/>
              </a:spcAft>
              <a:buSzPts val="1100"/>
              <a:buFont typeface="Roboto Condensed"/>
              <a:buNone/>
              <a:defRPr>
                <a:latin typeface="Roboto Condensed"/>
                <a:ea typeface="Roboto Condensed"/>
                <a:cs typeface="Roboto Condensed"/>
                <a:sym typeface="Roboto Condensed"/>
              </a:defRPr>
            </a:lvl8pPr>
            <a:lvl9pPr lvl="8">
              <a:spcBef>
                <a:spcPts val="0"/>
              </a:spcBef>
              <a:spcAft>
                <a:spcPts val="0"/>
              </a:spcAft>
              <a:buSzPts val="1100"/>
              <a:buFont typeface="Roboto Condensed"/>
              <a:buNone/>
              <a:defRPr>
                <a:latin typeface="Roboto Condensed"/>
                <a:ea typeface="Roboto Condensed"/>
                <a:cs typeface="Roboto Condensed"/>
                <a:sym typeface="Roboto Condensed"/>
              </a:defRPr>
            </a:lvl9pPr>
          </a:lstStyle>
          <a:p/>
        </p:txBody>
      </p:sp>
      <p:sp>
        <p:nvSpPr>
          <p:cNvPr id="67" name="Google Shape;67;p10"/>
          <p:cNvSpPr txBox="1"/>
          <p:nvPr>
            <p:ph idx="1" type="body"/>
          </p:nvPr>
        </p:nvSpPr>
        <p:spPr>
          <a:xfrm>
            <a:off x="351065" y="1157493"/>
            <a:ext cx="4059900" cy="3292800"/>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1pPr>
            <a:lvl2pPr indent="-317500" lvl="1" marL="914400" algn="l">
              <a:lnSpc>
                <a:spcPct val="90000"/>
              </a:lnSpc>
              <a:spcBef>
                <a:spcPts val="400"/>
              </a:spcBef>
              <a:spcAft>
                <a:spcPts val="0"/>
              </a:spcAft>
              <a:buClr>
                <a:schemeClr val="dk1"/>
              </a:buClr>
              <a:buSzPts val="1400"/>
              <a:buFont typeface="Roboto Condensed"/>
              <a:buChar char="▪"/>
              <a:defRPr sz="1400">
                <a:latin typeface="Roboto Condensed"/>
                <a:ea typeface="Roboto Condensed"/>
                <a:cs typeface="Roboto Condensed"/>
                <a:sym typeface="Roboto Condensed"/>
              </a:defRPr>
            </a:lvl2pPr>
            <a:lvl3pPr indent="-317500" lvl="2" marL="1371600" algn="l">
              <a:lnSpc>
                <a:spcPct val="90000"/>
              </a:lnSpc>
              <a:spcBef>
                <a:spcPts val="400"/>
              </a:spcBef>
              <a:spcAft>
                <a:spcPts val="0"/>
              </a:spcAft>
              <a:buClr>
                <a:schemeClr val="dk1"/>
              </a:buClr>
              <a:buSzPts val="1400"/>
              <a:buFont typeface="Roboto Condensed"/>
              <a:buChar char="▪"/>
              <a:defRPr sz="1400">
                <a:latin typeface="Roboto Condensed"/>
                <a:ea typeface="Roboto Condensed"/>
                <a:cs typeface="Roboto Condensed"/>
                <a:sym typeface="Roboto Condensed"/>
              </a:defRPr>
            </a:lvl3pPr>
            <a:lvl4pPr indent="-298450" lvl="3" marL="1828800" algn="l">
              <a:lnSpc>
                <a:spcPct val="90000"/>
              </a:lnSpc>
              <a:spcBef>
                <a:spcPts val="400"/>
              </a:spcBef>
              <a:spcAft>
                <a:spcPts val="0"/>
              </a:spcAft>
              <a:buClr>
                <a:schemeClr val="dk1"/>
              </a:buClr>
              <a:buSzPts val="1100"/>
              <a:buFont typeface="Roboto Condensed"/>
              <a:buChar char="▪"/>
              <a:defRPr sz="1100">
                <a:latin typeface="Roboto Condensed"/>
                <a:ea typeface="Roboto Condensed"/>
                <a:cs typeface="Roboto Condensed"/>
                <a:sym typeface="Roboto Condensed"/>
              </a:defRPr>
            </a:lvl4pPr>
            <a:lvl5pPr indent="-298450" lvl="4" marL="2286000" algn="l">
              <a:lnSpc>
                <a:spcPct val="90000"/>
              </a:lnSpc>
              <a:spcBef>
                <a:spcPts val="400"/>
              </a:spcBef>
              <a:spcAft>
                <a:spcPts val="0"/>
              </a:spcAft>
              <a:buClr>
                <a:schemeClr val="dk1"/>
              </a:buClr>
              <a:buSzPts val="1100"/>
              <a:buFont typeface="Roboto Condensed"/>
              <a:buChar char="▪"/>
              <a:defRPr sz="1100">
                <a:latin typeface="Roboto Condensed"/>
                <a:ea typeface="Roboto Condensed"/>
                <a:cs typeface="Roboto Condensed"/>
                <a:sym typeface="Roboto Condensed"/>
              </a:defRPr>
            </a:lvl5pPr>
            <a:lvl6pPr indent="-323850" lvl="5" marL="27432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6pPr>
            <a:lvl7pPr indent="-323850" lvl="6" marL="32004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7pPr>
            <a:lvl8pPr indent="-323850" lvl="7" marL="36576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8pPr>
            <a:lvl9pPr indent="-323850" lvl="8" marL="41148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9pPr>
          </a:lstStyle>
          <a:p/>
        </p:txBody>
      </p:sp>
      <p:sp>
        <p:nvSpPr>
          <p:cNvPr id="68" name="Google Shape;68;p10"/>
          <p:cNvSpPr txBox="1"/>
          <p:nvPr>
            <p:ph idx="2" type="body"/>
          </p:nvPr>
        </p:nvSpPr>
        <p:spPr>
          <a:xfrm>
            <a:off x="4731868" y="1157493"/>
            <a:ext cx="4069200" cy="3292800"/>
          </a:xfrm>
          <a:prstGeom prst="rect">
            <a:avLst/>
          </a:prstGeom>
          <a:noFill/>
          <a:ln>
            <a:noFill/>
          </a:ln>
        </p:spPr>
        <p:txBody>
          <a:bodyPr anchorCtr="0" anchor="t" bIns="34275" lIns="68575" spcFirstLastPara="1" rIns="68575" wrap="square" tIns="34275">
            <a:normAutofit/>
          </a:bodyPr>
          <a:lstStyle>
            <a:lvl1pPr indent="-323850" lvl="0" marL="457200" algn="l">
              <a:lnSpc>
                <a:spcPct val="90000"/>
              </a:lnSpc>
              <a:spcBef>
                <a:spcPts val="8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1pPr>
            <a:lvl2pPr indent="-317500" lvl="1" marL="914400" algn="l">
              <a:lnSpc>
                <a:spcPct val="90000"/>
              </a:lnSpc>
              <a:spcBef>
                <a:spcPts val="400"/>
              </a:spcBef>
              <a:spcAft>
                <a:spcPts val="0"/>
              </a:spcAft>
              <a:buClr>
                <a:schemeClr val="dk1"/>
              </a:buClr>
              <a:buSzPts val="1400"/>
              <a:buFont typeface="Roboto Condensed"/>
              <a:buChar char="▪"/>
              <a:defRPr sz="1400">
                <a:latin typeface="Roboto Condensed"/>
                <a:ea typeface="Roboto Condensed"/>
                <a:cs typeface="Roboto Condensed"/>
                <a:sym typeface="Roboto Condensed"/>
              </a:defRPr>
            </a:lvl2pPr>
            <a:lvl3pPr indent="-317500" lvl="2" marL="1371600" algn="l">
              <a:lnSpc>
                <a:spcPct val="90000"/>
              </a:lnSpc>
              <a:spcBef>
                <a:spcPts val="400"/>
              </a:spcBef>
              <a:spcAft>
                <a:spcPts val="0"/>
              </a:spcAft>
              <a:buClr>
                <a:schemeClr val="dk1"/>
              </a:buClr>
              <a:buSzPts val="1400"/>
              <a:buFont typeface="Roboto Condensed"/>
              <a:buChar char="▪"/>
              <a:defRPr sz="1400">
                <a:latin typeface="Roboto Condensed"/>
                <a:ea typeface="Roboto Condensed"/>
                <a:cs typeface="Roboto Condensed"/>
                <a:sym typeface="Roboto Condensed"/>
              </a:defRPr>
            </a:lvl3pPr>
            <a:lvl4pPr indent="-298450" lvl="3" marL="1828800" algn="l">
              <a:lnSpc>
                <a:spcPct val="90000"/>
              </a:lnSpc>
              <a:spcBef>
                <a:spcPts val="400"/>
              </a:spcBef>
              <a:spcAft>
                <a:spcPts val="0"/>
              </a:spcAft>
              <a:buClr>
                <a:schemeClr val="dk1"/>
              </a:buClr>
              <a:buSzPts val="1100"/>
              <a:buFont typeface="Roboto Condensed"/>
              <a:buChar char="▪"/>
              <a:defRPr sz="1100">
                <a:latin typeface="Roboto Condensed"/>
                <a:ea typeface="Roboto Condensed"/>
                <a:cs typeface="Roboto Condensed"/>
                <a:sym typeface="Roboto Condensed"/>
              </a:defRPr>
            </a:lvl4pPr>
            <a:lvl5pPr indent="-298450" lvl="4" marL="2286000" algn="l">
              <a:lnSpc>
                <a:spcPct val="90000"/>
              </a:lnSpc>
              <a:spcBef>
                <a:spcPts val="400"/>
              </a:spcBef>
              <a:spcAft>
                <a:spcPts val="0"/>
              </a:spcAft>
              <a:buClr>
                <a:schemeClr val="dk1"/>
              </a:buClr>
              <a:buSzPts val="1100"/>
              <a:buFont typeface="Roboto Condensed"/>
              <a:buChar char="▪"/>
              <a:defRPr sz="1100">
                <a:latin typeface="Roboto Condensed"/>
                <a:ea typeface="Roboto Condensed"/>
                <a:cs typeface="Roboto Condensed"/>
                <a:sym typeface="Roboto Condensed"/>
              </a:defRPr>
            </a:lvl5pPr>
            <a:lvl6pPr indent="-323850" lvl="5" marL="27432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6pPr>
            <a:lvl7pPr indent="-323850" lvl="6" marL="32004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7pPr>
            <a:lvl8pPr indent="-323850" lvl="7" marL="36576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8pPr>
            <a:lvl9pPr indent="-323850" lvl="8" marL="4114800" algn="l">
              <a:lnSpc>
                <a:spcPct val="90000"/>
              </a:lnSpc>
              <a:spcBef>
                <a:spcPts val="400"/>
              </a:spcBef>
              <a:spcAft>
                <a:spcPts val="0"/>
              </a:spcAft>
              <a:buClr>
                <a:schemeClr val="dk1"/>
              </a:buClr>
              <a:buSzPts val="1500"/>
              <a:buFont typeface="Roboto Condensed"/>
              <a:buChar char="•"/>
              <a:defRPr sz="1500">
                <a:latin typeface="Roboto Condensed"/>
                <a:ea typeface="Roboto Condensed"/>
                <a:cs typeface="Roboto Condensed"/>
                <a:sym typeface="Roboto Condensed"/>
              </a:defRPr>
            </a:lvl9pPr>
          </a:lstStyle>
          <a:p/>
        </p:txBody>
      </p:sp>
      <p:pic>
        <p:nvPicPr>
          <p:cNvPr descr="Purdue Logo" id="69" name="Google Shape;69;p10"/>
          <p:cNvPicPr preferRelativeResize="0"/>
          <p:nvPr/>
        </p:nvPicPr>
        <p:blipFill rotWithShape="1">
          <a:blip r:embed="rId2">
            <a:alphaModFix/>
          </a:blip>
          <a:srcRect b="0" l="0" r="0" t="0"/>
          <a:stretch/>
        </p:blipFill>
        <p:spPr>
          <a:xfrm>
            <a:off x="334735" y="4670836"/>
            <a:ext cx="1352392" cy="242075"/>
          </a:xfrm>
          <a:prstGeom prst="rect">
            <a:avLst/>
          </a:prstGeom>
          <a:noFill/>
          <a:ln>
            <a:noFill/>
          </a:ln>
        </p:spPr>
      </p:pic>
      <p:sp>
        <p:nvSpPr>
          <p:cNvPr id="70" name="Google Shape;70;p10"/>
          <p:cNvSpPr txBox="1"/>
          <p:nvPr>
            <p:ph idx="3" type="body"/>
          </p:nvPr>
        </p:nvSpPr>
        <p:spPr>
          <a:xfrm>
            <a:off x="342900" y="715718"/>
            <a:ext cx="8458200" cy="2742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A5A5A5"/>
              </a:buClr>
              <a:buSzPts val="1700"/>
              <a:buFont typeface="Roboto Condensed"/>
              <a:buNone/>
              <a:defRPr b="1" i="0" sz="1700">
                <a:solidFill>
                  <a:srgbClr val="A5A5A5"/>
                </a:solidFill>
                <a:latin typeface="Roboto Condensed"/>
                <a:ea typeface="Roboto Condensed"/>
                <a:cs typeface="Roboto Condensed"/>
                <a:sym typeface="Roboto Condensed"/>
              </a:defRPr>
            </a:lvl1pPr>
            <a:lvl2pPr indent="-317500" lvl="1" marL="914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2pPr>
            <a:lvl3pPr indent="-317500" lvl="2" marL="1371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3pPr>
            <a:lvl4pPr indent="-317500" lvl="3" marL="1828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4pPr>
            <a:lvl5pPr indent="-317500" lvl="4" marL="22860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5pPr>
            <a:lvl6pPr indent="-317500" lvl="5" marL="27432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6pPr>
            <a:lvl7pPr indent="-317500" lvl="6" marL="32004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7pPr>
            <a:lvl8pPr indent="-317500" lvl="7" marL="36576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8pPr>
            <a:lvl9pPr indent="-317500" lvl="8" marL="4114800" algn="l">
              <a:lnSpc>
                <a:spcPct val="90000"/>
              </a:lnSpc>
              <a:spcBef>
                <a:spcPts val="400"/>
              </a:spcBef>
              <a:spcAft>
                <a:spcPts val="0"/>
              </a:spcAft>
              <a:buClr>
                <a:schemeClr val="dk1"/>
              </a:buClr>
              <a:buSzPts val="1400"/>
              <a:buFont typeface="Roboto Condensed"/>
              <a:buChar char="•"/>
              <a:defRPr>
                <a:latin typeface="Roboto Condensed"/>
                <a:ea typeface="Roboto Condensed"/>
                <a:cs typeface="Roboto Condensed"/>
                <a:sym typeface="Roboto Condensed"/>
              </a:defRPr>
            </a:lvl9pPr>
          </a:lstStyle>
          <a:p/>
        </p:txBody>
      </p:sp>
      <p:sp>
        <p:nvSpPr>
          <p:cNvPr id="71" name="Google Shape;71;p10"/>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0"/>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73" name="Google Shape;73;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51064" y="288753"/>
            <a:ext cx="8450100" cy="4419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600"/>
              <a:buFont typeface="Arial"/>
              <a:buNone/>
              <a:defRPr b="1" i="1" sz="36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351064" y="894522"/>
            <a:ext cx="8450100" cy="3628500"/>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90000"/>
              </a:lnSpc>
              <a:spcBef>
                <a:spcPts val="800"/>
              </a:spcBef>
              <a:spcAft>
                <a:spcPts val="0"/>
              </a:spcAft>
              <a:buClr>
                <a:schemeClr val="dk1"/>
              </a:buClr>
              <a:buSzPts val="1500"/>
              <a:buFont typeface="Noto Sans Symbols"/>
              <a:buChar char="▪"/>
              <a:defRPr b="0" i="0" sz="1500" u="none" cap="none" strike="noStrike">
                <a:solidFill>
                  <a:schemeClr val="dk1"/>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400"/>
              </a:spcBef>
              <a:spcAft>
                <a:spcPts val="0"/>
              </a:spcAft>
              <a:buClr>
                <a:schemeClr val="dk1"/>
              </a:buClr>
              <a:buSzPts val="1200"/>
              <a:buFont typeface="Noto Sans Symbols"/>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400"/>
              </a:spcBef>
              <a:spcAft>
                <a:spcPts val="0"/>
              </a:spcAft>
              <a:buClr>
                <a:schemeClr val="dk1"/>
              </a:buClr>
              <a:buSzPts val="1100"/>
              <a:buFont typeface="Noto Sans Symbols"/>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400"/>
              </a:spcBef>
              <a:spcAft>
                <a:spcPts val="0"/>
              </a:spcAft>
              <a:buClr>
                <a:schemeClr val="dk1"/>
              </a:buClr>
              <a:buSzPts val="1100"/>
              <a:buFont typeface="Noto Sans Symbols"/>
              <a:buChar char="▪"/>
              <a:defRPr b="0" i="0" sz="11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ibre Franklin"/>
                <a:ea typeface="Libre Franklin"/>
                <a:cs typeface="Libre Franklin"/>
                <a:sym typeface="Libre Franklin"/>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ibre Franklin"/>
                <a:ea typeface="Libre Franklin"/>
                <a:cs typeface="Libre Franklin"/>
                <a:sym typeface="Libre Franklin"/>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ibre Franklin"/>
                <a:ea typeface="Libre Franklin"/>
                <a:cs typeface="Libre Franklin"/>
                <a:sym typeface="Libre Franklin"/>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Libre Franklin"/>
                <a:ea typeface="Libre Franklin"/>
                <a:cs typeface="Libre Franklin"/>
                <a:sym typeface="Libre Franklin"/>
              </a:defRPr>
            </a:lvl9pPr>
          </a:lstStyle>
          <a:p/>
        </p:txBody>
      </p:sp>
      <p:sp>
        <p:nvSpPr>
          <p:cNvPr id="8" name="Google Shape;8;p1"/>
          <p:cNvSpPr txBox="1"/>
          <p:nvPr>
            <p:ph idx="12" type="sldNum"/>
          </p:nvPr>
        </p:nvSpPr>
        <p:spPr>
          <a:xfrm>
            <a:off x="7912581" y="4717825"/>
            <a:ext cx="888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757575"/>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757575"/>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757575"/>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757575"/>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757575"/>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757575"/>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757575"/>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757575"/>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757575"/>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ph idx="10" type="dt"/>
          </p:nvPr>
        </p:nvSpPr>
        <p:spPr>
          <a:xfrm>
            <a:off x="7654865" y="4717825"/>
            <a:ext cx="10146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757575"/>
                </a:solidFill>
                <a:latin typeface="Libre Franklin"/>
                <a:ea typeface="Libre Franklin"/>
                <a:cs typeface="Libre Franklin"/>
                <a:sym typeface="Libre Franklin"/>
              </a:defRPr>
            </a:lvl1pPr>
            <a:lvl2pPr lvl="1"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9pPr>
          </a:lstStyle>
          <a:p/>
        </p:txBody>
      </p:sp>
      <p:sp>
        <p:nvSpPr>
          <p:cNvPr id="10" name="Google Shape;10;p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757575"/>
                </a:solidFill>
                <a:latin typeface="Libre Franklin"/>
                <a:ea typeface="Libre Franklin"/>
                <a:cs typeface="Libre Franklin"/>
                <a:sym typeface="Libre Franklin"/>
              </a:defRPr>
            </a:lvl1pPr>
            <a:lvl2pPr lvl="1"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100"/>
              <a:buNone/>
              <a:defRPr b="0" i="0" sz="1400" u="none" cap="none" strike="noStrike">
                <a:solidFill>
                  <a:schemeClr val="dk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vitalflux.com/deep-learning-neural-network-explained-simply-layman-terms/" TargetMode="External"/><Relationship Id="rId4" Type="http://schemas.openxmlformats.org/officeDocument/2006/relationships/image" Target="../media/image40.png"/><Relationship Id="rId5" Type="http://schemas.openxmlformats.org/officeDocument/2006/relationships/image" Target="../media/image8.png"/><Relationship Id="rId6" Type="http://schemas.openxmlformats.org/officeDocument/2006/relationships/hyperlink" Target="https://www.cs.toronto.edu/~kriz/cifar.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l.acm.org/doi/10.1145/3458817.3476209"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0.png"/><Relationship Id="rId4" Type="http://schemas.openxmlformats.org/officeDocument/2006/relationships/image" Target="../media/image8.png"/><Relationship Id="rId5" Type="http://schemas.openxmlformats.org/officeDocument/2006/relationships/hyperlink" Target="https://www.cs.toronto.edu/~kriz/cifar.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hyperlink" Target="https://www.sonatype.com/state-of-the-software-supply-chain/introduc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37.jpg"/><Relationship Id="rId7"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6.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9.png"/><Relationship Id="rId4" Type="http://schemas.openxmlformats.org/officeDocument/2006/relationships/image" Target="../media/image19.png"/><Relationship Id="rId5" Type="http://schemas.openxmlformats.org/officeDocument/2006/relationships/image" Target="../media/image30.png"/><Relationship Id="rId6" Type="http://schemas.openxmlformats.org/officeDocument/2006/relationships/image" Target="../media/image33.png"/><Relationship Id="rId7"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1.png"/><Relationship Id="rId4" Type="http://schemas.openxmlformats.org/officeDocument/2006/relationships/image" Target="../media/image26.png"/><Relationship Id="rId5" Type="http://schemas.openxmlformats.org/officeDocument/2006/relationships/image" Target="../media/image6.png"/><Relationship Id="rId6"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3.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24.png"/><Relationship Id="rId7" Type="http://schemas.openxmlformats.org/officeDocument/2006/relationships/image" Target="../media/image4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35.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5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4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5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4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5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5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0.png"/><Relationship Id="rId4" Type="http://schemas.openxmlformats.org/officeDocument/2006/relationships/image" Target="../media/image16.png"/><Relationship Id="rId5"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4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5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5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54.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5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5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5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5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4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5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1.xml"/><Relationship Id="rId3" Type="http://schemas.openxmlformats.org/officeDocument/2006/relationships/hyperlink" Target="mailto:jone2078@purdue.edu"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9"/>
          <p:cNvSpPr txBox="1"/>
          <p:nvPr>
            <p:ph type="title"/>
          </p:nvPr>
        </p:nvSpPr>
        <p:spPr>
          <a:xfrm>
            <a:off x="767450" y="1178525"/>
            <a:ext cx="6252300" cy="1210200"/>
          </a:xfrm>
          <a:prstGeom prst="rect">
            <a:avLst/>
          </a:prstGeom>
        </p:spPr>
        <p:txBody>
          <a:bodyPr anchorCtr="0" anchor="ctr" bIns="34275" lIns="68575" spcFirstLastPara="1" rIns="68575" wrap="square" tIns="34275">
            <a:noAutofit/>
          </a:bodyPr>
          <a:lstStyle/>
          <a:p>
            <a:pPr indent="0" lvl="0" marL="0" rtl="0" algn="l">
              <a:lnSpc>
                <a:spcPct val="115000"/>
              </a:lnSpc>
              <a:spcBef>
                <a:spcPts val="0"/>
              </a:spcBef>
              <a:spcAft>
                <a:spcPts val="0"/>
              </a:spcAft>
              <a:buNone/>
            </a:pPr>
            <a:r>
              <a:rPr lang="en" sz="2400"/>
              <a:t>A QUANTITATIVE COMPARISON OF PRE-TRAINED MODEL REGISTRIES TO TRADITIONAL SOFTWARE PACKAGE REGISTRIES - MSc Defense</a:t>
            </a:r>
            <a:endParaRPr sz="2400"/>
          </a:p>
        </p:txBody>
      </p:sp>
      <p:sp>
        <p:nvSpPr>
          <p:cNvPr id="298" name="Google Shape;298;p29"/>
          <p:cNvSpPr txBox="1"/>
          <p:nvPr>
            <p:ph idx="1" type="body"/>
          </p:nvPr>
        </p:nvSpPr>
        <p:spPr>
          <a:xfrm>
            <a:off x="767443" y="2403302"/>
            <a:ext cx="5822700" cy="336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Jason Jones</a:t>
            </a:r>
            <a:endParaRPr/>
          </a:p>
        </p:txBody>
      </p:sp>
      <p:sp>
        <p:nvSpPr>
          <p:cNvPr id="299" name="Google Shape;299;p2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300" name="Google Shape;300;p29"/>
          <p:cNvSpPr txBox="1"/>
          <p:nvPr>
            <p:ph idx="1" type="body"/>
          </p:nvPr>
        </p:nvSpPr>
        <p:spPr>
          <a:xfrm>
            <a:off x="767443" y="2754777"/>
            <a:ext cx="5822700" cy="336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April 16,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38"/>
          <p:cNvSpPr txBox="1"/>
          <p:nvPr>
            <p:ph idx="1" type="body"/>
          </p:nvPr>
        </p:nvSpPr>
        <p:spPr>
          <a:xfrm>
            <a:off x="351075" y="1157500"/>
            <a:ext cx="4221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DNNs: Collections of Neurons that are connected together</a:t>
            </a:r>
            <a:endParaRPr/>
          </a:p>
          <a:p>
            <a:pPr indent="0" lvl="0" marL="0" rtl="0" algn="l">
              <a:spcBef>
                <a:spcPts val="800"/>
              </a:spcBef>
              <a:spcAft>
                <a:spcPts val="0"/>
              </a:spcAft>
              <a:buNone/>
            </a:pPr>
            <a:r>
              <a:rPr lang="en"/>
              <a:t>Capable of learning, SOTA in Natural Language Processing, Computer Vision, Audio Processing, etc. that traditional software struggles to handle</a:t>
            </a:r>
            <a:endParaRPr/>
          </a:p>
        </p:txBody>
      </p:sp>
      <p:sp>
        <p:nvSpPr>
          <p:cNvPr id="371" name="Google Shape;371;p38"/>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Deep Neural Networks (DNNs)</a:t>
            </a:r>
            <a:endParaRPr/>
          </a:p>
        </p:txBody>
      </p:sp>
      <p:sp>
        <p:nvSpPr>
          <p:cNvPr id="372" name="Google Shape;372;p38"/>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Deep Neural Networks and Pre-Trained Models</a:t>
            </a:r>
            <a:endParaRPr/>
          </a:p>
        </p:txBody>
      </p:sp>
      <p:sp>
        <p:nvSpPr>
          <p:cNvPr id="373" name="Google Shape;373;p38"/>
          <p:cNvSpPr txBox="1"/>
          <p:nvPr/>
        </p:nvSpPr>
        <p:spPr>
          <a:xfrm>
            <a:off x="5100388" y="4224125"/>
            <a:ext cx="31806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hlinkClick r:id="rId3"/>
              </a:rPr>
              <a:t>https://vitalflux.com/deep-learning-neural-network-explained-simply-layman-terms/</a:t>
            </a:r>
            <a:endParaRPr sz="1000">
              <a:solidFill>
                <a:schemeClr val="dk1"/>
              </a:solidFill>
            </a:endParaRPr>
          </a:p>
        </p:txBody>
      </p:sp>
      <p:sp>
        <p:nvSpPr>
          <p:cNvPr id="374" name="Google Shape;374;p38"/>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75" name="Google Shape;375;p38"/>
          <p:cNvPicPr preferRelativeResize="0"/>
          <p:nvPr/>
        </p:nvPicPr>
        <p:blipFill>
          <a:blip r:embed="rId4">
            <a:alphaModFix/>
          </a:blip>
          <a:stretch>
            <a:fillRect/>
          </a:stretch>
        </p:blipFill>
        <p:spPr>
          <a:xfrm>
            <a:off x="4571988" y="1616072"/>
            <a:ext cx="4237376" cy="2423950"/>
          </a:xfrm>
          <a:prstGeom prst="rect">
            <a:avLst/>
          </a:prstGeom>
          <a:noFill/>
          <a:ln>
            <a:noFill/>
          </a:ln>
        </p:spPr>
      </p:pic>
      <p:pic>
        <p:nvPicPr>
          <p:cNvPr id="376" name="Google Shape;376;p38"/>
          <p:cNvPicPr preferRelativeResize="0"/>
          <p:nvPr/>
        </p:nvPicPr>
        <p:blipFill>
          <a:blip r:embed="rId5">
            <a:alphaModFix/>
          </a:blip>
          <a:stretch>
            <a:fillRect/>
          </a:stretch>
        </p:blipFill>
        <p:spPr>
          <a:xfrm>
            <a:off x="961469" y="2571757"/>
            <a:ext cx="3000200" cy="2316225"/>
          </a:xfrm>
          <a:prstGeom prst="rect">
            <a:avLst/>
          </a:prstGeom>
          <a:noFill/>
          <a:ln>
            <a:noFill/>
          </a:ln>
        </p:spPr>
      </p:pic>
      <p:sp>
        <p:nvSpPr>
          <p:cNvPr id="377" name="Google Shape;377;p38"/>
          <p:cNvSpPr txBox="1"/>
          <p:nvPr/>
        </p:nvSpPr>
        <p:spPr>
          <a:xfrm>
            <a:off x="5152450" y="4717825"/>
            <a:ext cx="30765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6"/>
              </a:rPr>
              <a:t>https://www.cs.toronto.edu/~kriz/cifar.html</a:t>
            </a:r>
            <a:endParaRPr sz="15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9"/>
          <p:cNvSpPr txBox="1"/>
          <p:nvPr>
            <p:ph idx="1" type="body"/>
          </p:nvPr>
        </p:nvSpPr>
        <p:spPr>
          <a:xfrm>
            <a:off x="351075" y="1157500"/>
            <a:ext cx="3958800" cy="3341100"/>
          </a:xfrm>
          <a:prstGeom prst="rect">
            <a:avLst/>
          </a:prstGeom>
        </p:spPr>
        <p:txBody>
          <a:bodyPr anchorCtr="0" anchor="t" bIns="34275" lIns="68575" spcFirstLastPara="1" rIns="68575" wrap="square" tIns="34275">
            <a:normAutofit/>
          </a:bodyPr>
          <a:lstStyle/>
          <a:p>
            <a:pPr indent="0" lvl="0" marL="0" rtl="0" algn="l">
              <a:lnSpc>
                <a:spcPct val="100000"/>
              </a:lnSpc>
              <a:spcBef>
                <a:spcPts val="0"/>
              </a:spcBef>
              <a:spcAft>
                <a:spcPts val="0"/>
              </a:spcAft>
              <a:buNone/>
            </a:pPr>
            <a:r>
              <a:rPr lang="en"/>
              <a:t>As time goes on, the size of DNNs is ballooning</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The cost of training a DNN is correlated with the number of Parameters the model has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
              <a:t>As a result, the ability of engineers to train SOTA models from scratch decreases</a:t>
            </a:r>
            <a:endParaRPr/>
          </a:p>
        </p:txBody>
      </p:sp>
      <p:sp>
        <p:nvSpPr>
          <p:cNvPr id="383" name="Google Shape;383;p39"/>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Deep Neural Networks (DNNs)</a:t>
            </a:r>
            <a:endParaRPr/>
          </a:p>
        </p:txBody>
      </p:sp>
      <p:sp>
        <p:nvSpPr>
          <p:cNvPr id="384" name="Google Shape;384;p39"/>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Deep Neural Networks and Pre-Trained Models</a:t>
            </a:r>
            <a:endParaRPr/>
          </a:p>
          <a:p>
            <a:pPr indent="0" lvl="0" marL="0" rtl="0" algn="l">
              <a:spcBef>
                <a:spcPts val="800"/>
              </a:spcBef>
              <a:spcAft>
                <a:spcPts val="0"/>
              </a:spcAft>
              <a:buNone/>
            </a:pPr>
            <a:r>
              <a:t/>
            </a:r>
            <a:endParaRPr/>
          </a:p>
        </p:txBody>
      </p:sp>
      <p:sp>
        <p:nvSpPr>
          <p:cNvPr id="385" name="Google Shape;385;p39"/>
          <p:cNvSpPr txBox="1"/>
          <p:nvPr/>
        </p:nvSpPr>
        <p:spPr>
          <a:xfrm>
            <a:off x="1770725" y="4572000"/>
            <a:ext cx="7253700" cy="36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u="sng">
                <a:solidFill>
                  <a:schemeClr val="hlink"/>
                </a:solidFill>
                <a:hlinkClick r:id="rId3"/>
              </a:rPr>
              <a:t>Efficient large-scale language model training on GPU clusters using megatron-LM | Proceedings of the International Conference for High Performance Computing, Networking, Storage and Analysis</a:t>
            </a:r>
            <a:endParaRPr sz="1000">
              <a:solidFill>
                <a:schemeClr val="dk1"/>
              </a:solidFill>
            </a:endParaRPr>
          </a:p>
        </p:txBody>
      </p:sp>
      <p:sp>
        <p:nvSpPr>
          <p:cNvPr id="386" name="Google Shape;386;p39"/>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387" name="Google Shape;387;p39"/>
          <p:cNvPicPr preferRelativeResize="0"/>
          <p:nvPr/>
        </p:nvPicPr>
        <p:blipFill>
          <a:blip r:embed="rId4">
            <a:alphaModFix/>
          </a:blip>
          <a:stretch>
            <a:fillRect/>
          </a:stretch>
        </p:blipFill>
        <p:spPr>
          <a:xfrm>
            <a:off x="4309910" y="1577975"/>
            <a:ext cx="4656090" cy="2552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0"/>
          <p:cNvSpPr txBox="1"/>
          <p:nvPr>
            <p:ph idx="1" type="body"/>
          </p:nvPr>
        </p:nvSpPr>
        <p:spPr>
          <a:xfrm>
            <a:off x="351079" y="1157500"/>
            <a:ext cx="77154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Pre-Trained Model: A DNN that is already parameterized for an application</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Provide a checkpoint of the DNN for reuse</a:t>
            </a:r>
            <a:endParaRPr/>
          </a:p>
        </p:txBody>
      </p:sp>
      <p:sp>
        <p:nvSpPr>
          <p:cNvPr id="393" name="Google Shape;393;p40"/>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Pre-Trained Models (PTMs)</a:t>
            </a:r>
            <a:endParaRPr/>
          </a:p>
        </p:txBody>
      </p:sp>
      <p:sp>
        <p:nvSpPr>
          <p:cNvPr id="394" name="Google Shape;394;p40"/>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Deep Neural Networks and Pre-Trained Models</a:t>
            </a:r>
            <a:endParaRPr/>
          </a:p>
          <a:p>
            <a:pPr indent="0" lvl="0" marL="0" rtl="0" algn="l">
              <a:spcBef>
                <a:spcPts val="800"/>
              </a:spcBef>
              <a:spcAft>
                <a:spcPts val="0"/>
              </a:spcAft>
              <a:buNone/>
            </a:pPr>
            <a:r>
              <a:t/>
            </a:r>
            <a:endParaRPr/>
          </a:p>
        </p:txBody>
      </p:sp>
      <p:sp>
        <p:nvSpPr>
          <p:cNvPr id="395" name="Google Shape;395;p40"/>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96" name="Google Shape;396;p40"/>
          <p:cNvPicPr preferRelativeResize="0"/>
          <p:nvPr/>
        </p:nvPicPr>
        <p:blipFill>
          <a:blip r:embed="rId3">
            <a:alphaModFix/>
          </a:blip>
          <a:stretch>
            <a:fillRect/>
          </a:stretch>
        </p:blipFill>
        <p:spPr>
          <a:xfrm>
            <a:off x="839525" y="2571750"/>
            <a:ext cx="3260600" cy="1865200"/>
          </a:xfrm>
          <a:prstGeom prst="rect">
            <a:avLst/>
          </a:prstGeom>
          <a:noFill/>
          <a:ln>
            <a:noFill/>
          </a:ln>
        </p:spPr>
      </p:pic>
      <p:sp>
        <p:nvSpPr>
          <p:cNvPr id="397" name="Google Shape;397;p40"/>
          <p:cNvSpPr/>
          <p:nvPr/>
        </p:nvSpPr>
        <p:spPr>
          <a:xfrm>
            <a:off x="4114800" y="2904375"/>
            <a:ext cx="914400" cy="914400"/>
          </a:xfrm>
          <a:prstGeom prst="mathPlus">
            <a:avLst>
              <a:gd fmla="val 23520" name="adj1"/>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98" name="Google Shape;398;p40"/>
          <p:cNvPicPr preferRelativeResize="0"/>
          <p:nvPr/>
        </p:nvPicPr>
        <p:blipFill>
          <a:blip r:embed="rId4">
            <a:alphaModFix/>
          </a:blip>
          <a:stretch>
            <a:fillRect/>
          </a:stretch>
        </p:blipFill>
        <p:spPr>
          <a:xfrm>
            <a:off x="5294294" y="2203457"/>
            <a:ext cx="3000200" cy="2316225"/>
          </a:xfrm>
          <a:prstGeom prst="rect">
            <a:avLst/>
          </a:prstGeom>
          <a:noFill/>
          <a:ln>
            <a:noFill/>
          </a:ln>
        </p:spPr>
      </p:pic>
      <p:sp>
        <p:nvSpPr>
          <p:cNvPr id="399" name="Google Shape;399;p40"/>
          <p:cNvSpPr txBox="1"/>
          <p:nvPr/>
        </p:nvSpPr>
        <p:spPr>
          <a:xfrm>
            <a:off x="5389050" y="4666175"/>
            <a:ext cx="30765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5"/>
              </a:rPr>
              <a:t>https://www.cs.toronto.edu/~kriz/cifar.html</a:t>
            </a:r>
            <a:endParaRPr sz="15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1"/>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PTMs improve the accessibility of DNNs</a:t>
            </a:r>
            <a:endParaRPr/>
          </a:p>
        </p:txBody>
      </p:sp>
      <p:sp>
        <p:nvSpPr>
          <p:cNvPr id="405" name="Google Shape;405;p41"/>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Deep Neural Networks and Pre-Trained Models</a:t>
            </a:r>
            <a:endParaRPr/>
          </a:p>
          <a:p>
            <a:pPr indent="0" lvl="0" marL="0" rtl="0" algn="l">
              <a:spcBef>
                <a:spcPts val="800"/>
              </a:spcBef>
              <a:spcAft>
                <a:spcPts val="0"/>
              </a:spcAft>
              <a:buNone/>
            </a:pPr>
            <a:r>
              <a:t/>
            </a:r>
            <a:endParaRPr/>
          </a:p>
        </p:txBody>
      </p:sp>
      <p:pic>
        <p:nvPicPr>
          <p:cNvPr id="406" name="Google Shape;406;p41"/>
          <p:cNvPicPr preferRelativeResize="0"/>
          <p:nvPr/>
        </p:nvPicPr>
        <p:blipFill>
          <a:blip r:embed="rId3">
            <a:alphaModFix/>
          </a:blip>
          <a:stretch>
            <a:fillRect/>
          </a:stretch>
        </p:blipFill>
        <p:spPr>
          <a:xfrm>
            <a:off x="1589911" y="989925"/>
            <a:ext cx="5964175" cy="3774750"/>
          </a:xfrm>
          <a:prstGeom prst="rect">
            <a:avLst/>
          </a:prstGeom>
          <a:noFill/>
          <a:ln>
            <a:noFill/>
          </a:ln>
        </p:spPr>
      </p:pic>
      <p:sp>
        <p:nvSpPr>
          <p:cNvPr id="407" name="Google Shape;407;p41"/>
          <p:cNvSpPr txBox="1"/>
          <p:nvPr/>
        </p:nvSpPr>
        <p:spPr>
          <a:xfrm>
            <a:off x="1698900" y="4666175"/>
            <a:ext cx="64896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Jiang et. al: </a:t>
            </a:r>
            <a:r>
              <a:rPr lang="en" sz="1100">
                <a:solidFill>
                  <a:srgbClr val="05103E"/>
                </a:solidFill>
              </a:rPr>
              <a:t>An Empirical Study of Artifacts and Security Risks in the Pre-trained Model Supply Chain. </a:t>
            </a:r>
            <a:r>
              <a:rPr i="1" lang="en" sz="1100">
                <a:solidFill>
                  <a:srgbClr val="05103E"/>
                </a:solidFill>
              </a:rPr>
              <a:t>Scored’22</a:t>
            </a:r>
            <a:r>
              <a:rPr lang="en" sz="1100">
                <a:solidFill>
                  <a:srgbClr val="05103E"/>
                </a:solidFill>
              </a:rPr>
              <a:t>.</a:t>
            </a:r>
            <a:endParaRPr sz="1100">
              <a:solidFill>
                <a:schemeClr val="dk1"/>
              </a:solidFill>
            </a:endParaRPr>
          </a:p>
        </p:txBody>
      </p:sp>
      <p:sp>
        <p:nvSpPr>
          <p:cNvPr id="408" name="Google Shape;408;p41"/>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2"/>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PTMs improve the accessibility of DNNs</a:t>
            </a:r>
            <a:endParaRPr/>
          </a:p>
        </p:txBody>
      </p:sp>
      <p:sp>
        <p:nvSpPr>
          <p:cNvPr id="414" name="Google Shape;414;p42"/>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Deep Neural Networks and Pre-Trained Models</a:t>
            </a:r>
            <a:endParaRPr/>
          </a:p>
          <a:p>
            <a:pPr indent="0" lvl="0" marL="0" rtl="0" algn="l">
              <a:spcBef>
                <a:spcPts val="800"/>
              </a:spcBef>
              <a:spcAft>
                <a:spcPts val="0"/>
              </a:spcAft>
              <a:buNone/>
            </a:pPr>
            <a:r>
              <a:t/>
            </a:r>
            <a:endParaRPr/>
          </a:p>
        </p:txBody>
      </p:sp>
      <p:pic>
        <p:nvPicPr>
          <p:cNvPr id="415" name="Google Shape;415;p42"/>
          <p:cNvPicPr preferRelativeResize="0"/>
          <p:nvPr/>
        </p:nvPicPr>
        <p:blipFill>
          <a:blip r:embed="rId3">
            <a:alphaModFix/>
          </a:blip>
          <a:stretch>
            <a:fillRect/>
          </a:stretch>
        </p:blipFill>
        <p:spPr>
          <a:xfrm>
            <a:off x="1589911" y="989925"/>
            <a:ext cx="5964175" cy="3774750"/>
          </a:xfrm>
          <a:prstGeom prst="rect">
            <a:avLst/>
          </a:prstGeom>
          <a:noFill/>
          <a:ln>
            <a:noFill/>
          </a:ln>
        </p:spPr>
      </p:pic>
      <p:sp>
        <p:nvSpPr>
          <p:cNvPr id="416" name="Google Shape;416;p42"/>
          <p:cNvSpPr txBox="1"/>
          <p:nvPr/>
        </p:nvSpPr>
        <p:spPr>
          <a:xfrm>
            <a:off x="1698900" y="4666175"/>
            <a:ext cx="64896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Jiang et. al: </a:t>
            </a:r>
            <a:r>
              <a:rPr lang="en" sz="1100">
                <a:solidFill>
                  <a:srgbClr val="05103E"/>
                </a:solidFill>
              </a:rPr>
              <a:t>An Empirical Study of Artifacts and Security Risks in the Pre-trained Model Supply Chain. </a:t>
            </a:r>
            <a:r>
              <a:rPr i="1" lang="en" sz="1100">
                <a:solidFill>
                  <a:srgbClr val="05103E"/>
                </a:solidFill>
              </a:rPr>
              <a:t>Scored’22</a:t>
            </a:r>
            <a:r>
              <a:rPr lang="en" sz="1100">
                <a:solidFill>
                  <a:srgbClr val="05103E"/>
                </a:solidFill>
              </a:rPr>
              <a:t>.</a:t>
            </a:r>
            <a:endParaRPr sz="1100">
              <a:solidFill>
                <a:schemeClr val="dk1"/>
              </a:solidFill>
            </a:endParaRPr>
          </a:p>
        </p:txBody>
      </p:sp>
      <p:sp>
        <p:nvSpPr>
          <p:cNvPr id="417" name="Google Shape;417;p42"/>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cxnSp>
        <p:nvCxnSpPr>
          <p:cNvPr id="418" name="Google Shape;418;p42"/>
          <p:cNvCxnSpPr/>
          <p:nvPr/>
        </p:nvCxnSpPr>
        <p:spPr>
          <a:xfrm flipH="1">
            <a:off x="5725625" y="1152375"/>
            <a:ext cx="1188600" cy="8244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43"/>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PTMs improve the accessibility of DNNs</a:t>
            </a:r>
            <a:endParaRPr/>
          </a:p>
        </p:txBody>
      </p:sp>
      <p:sp>
        <p:nvSpPr>
          <p:cNvPr id="424" name="Google Shape;424;p43"/>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Deep Neural Networks and Pre-Trained Models</a:t>
            </a:r>
            <a:endParaRPr/>
          </a:p>
          <a:p>
            <a:pPr indent="0" lvl="0" marL="0" rtl="0" algn="l">
              <a:spcBef>
                <a:spcPts val="800"/>
              </a:spcBef>
              <a:spcAft>
                <a:spcPts val="0"/>
              </a:spcAft>
              <a:buNone/>
            </a:pPr>
            <a:r>
              <a:t/>
            </a:r>
            <a:endParaRPr/>
          </a:p>
        </p:txBody>
      </p:sp>
      <p:pic>
        <p:nvPicPr>
          <p:cNvPr id="425" name="Google Shape;425;p43"/>
          <p:cNvPicPr preferRelativeResize="0"/>
          <p:nvPr/>
        </p:nvPicPr>
        <p:blipFill>
          <a:blip r:embed="rId3">
            <a:alphaModFix/>
          </a:blip>
          <a:stretch>
            <a:fillRect/>
          </a:stretch>
        </p:blipFill>
        <p:spPr>
          <a:xfrm>
            <a:off x="1589911" y="989925"/>
            <a:ext cx="5964175" cy="3774750"/>
          </a:xfrm>
          <a:prstGeom prst="rect">
            <a:avLst/>
          </a:prstGeom>
          <a:noFill/>
          <a:ln>
            <a:noFill/>
          </a:ln>
        </p:spPr>
      </p:pic>
      <p:sp>
        <p:nvSpPr>
          <p:cNvPr id="426" name="Google Shape;426;p43"/>
          <p:cNvSpPr txBox="1"/>
          <p:nvPr/>
        </p:nvSpPr>
        <p:spPr>
          <a:xfrm>
            <a:off x="1698900" y="4666175"/>
            <a:ext cx="64896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Jiang et. al: </a:t>
            </a:r>
            <a:r>
              <a:rPr lang="en" sz="1100">
                <a:solidFill>
                  <a:srgbClr val="05103E"/>
                </a:solidFill>
              </a:rPr>
              <a:t>An Empirical Study of Artifacts and Security Risks in the Pre-trained Model Supply Chain. </a:t>
            </a:r>
            <a:r>
              <a:rPr i="1" lang="en" sz="1100">
                <a:solidFill>
                  <a:srgbClr val="05103E"/>
                </a:solidFill>
              </a:rPr>
              <a:t>Scored’22</a:t>
            </a:r>
            <a:r>
              <a:rPr lang="en" sz="1100">
                <a:solidFill>
                  <a:srgbClr val="05103E"/>
                </a:solidFill>
              </a:rPr>
              <a:t>.</a:t>
            </a:r>
            <a:endParaRPr sz="1100">
              <a:solidFill>
                <a:schemeClr val="dk1"/>
              </a:solidFill>
            </a:endParaRPr>
          </a:p>
        </p:txBody>
      </p:sp>
      <p:sp>
        <p:nvSpPr>
          <p:cNvPr id="427" name="Google Shape;427;p43"/>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cxnSp>
        <p:nvCxnSpPr>
          <p:cNvPr id="428" name="Google Shape;428;p43"/>
          <p:cNvCxnSpPr/>
          <p:nvPr/>
        </p:nvCxnSpPr>
        <p:spPr>
          <a:xfrm>
            <a:off x="402850" y="1855050"/>
            <a:ext cx="1140300" cy="3750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4"/>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PTMs improve the accessibility of DNNs</a:t>
            </a:r>
            <a:endParaRPr/>
          </a:p>
        </p:txBody>
      </p:sp>
      <p:sp>
        <p:nvSpPr>
          <p:cNvPr id="434" name="Google Shape;434;p44"/>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Deep Neural Networks and Pre-Trained Models</a:t>
            </a:r>
            <a:endParaRPr/>
          </a:p>
          <a:p>
            <a:pPr indent="0" lvl="0" marL="0" rtl="0" algn="l">
              <a:spcBef>
                <a:spcPts val="800"/>
              </a:spcBef>
              <a:spcAft>
                <a:spcPts val="0"/>
              </a:spcAft>
              <a:buNone/>
            </a:pPr>
            <a:r>
              <a:t/>
            </a:r>
            <a:endParaRPr/>
          </a:p>
        </p:txBody>
      </p:sp>
      <p:pic>
        <p:nvPicPr>
          <p:cNvPr id="435" name="Google Shape;435;p44"/>
          <p:cNvPicPr preferRelativeResize="0"/>
          <p:nvPr/>
        </p:nvPicPr>
        <p:blipFill>
          <a:blip r:embed="rId3">
            <a:alphaModFix/>
          </a:blip>
          <a:stretch>
            <a:fillRect/>
          </a:stretch>
        </p:blipFill>
        <p:spPr>
          <a:xfrm>
            <a:off x="1589911" y="989925"/>
            <a:ext cx="5964175" cy="3774750"/>
          </a:xfrm>
          <a:prstGeom prst="rect">
            <a:avLst/>
          </a:prstGeom>
          <a:noFill/>
          <a:ln>
            <a:noFill/>
          </a:ln>
        </p:spPr>
      </p:pic>
      <p:sp>
        <p:nvSpPr>
          <p:cNvPr id="436" name="Google Shape;436;p44"/>
          <p:cNvSpPr txBox="1"/>
          <p:nvPr/>
        </p:nvSpPr>
        <p:spPr>
          <a:xfrm>
            <a:off x="1698900" y="4666175"/>
            <a:ext cx="64896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Jiang et. al: </a:t>
            </a:r>
            <a:r>
              <a:rPr lang="en" sz="1100">
                <a:solidFill>
                  <a:srgbClr val="05103E"/>
                </a:solidFill>
              </a:rPr>
              <a:t>An Empirical Study of Artifacts and Security Risks in the Pre-trained Model Supply Chain. </a:t>
            </a:r>
            <a:r>
              <a:rPr i="1" lang="en" sz="1100">
                <a:solidFill>
                  <a:srgbClr val="05103E"/>
                </a:solidFill>
              </a:rPr>
              <a:t>Scored’22</a:t>
            </a:r>
            <a:r>
              <a:rPr lang="en" sz="1100">
                <a:solidFill>
                  <a:srgbClr val="05103E"/>
                </a:solidFill>
              </a:rPr>
              <a:t>.</a:t>
            </a:r>
            <a:endParaRPr sz="1100">
              <a:solidFill>
                <a:schemeClr val="dk1"/>
              </a:solidFill>
            </a:endParaRPr>
          </a:p>
        </p:txBody>
      </p:sp>
      <p:sp>
        <p:nvSpPr>
          <p:cNvPr id="437" name="Google Shape;437;p44"/>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cxnSp>
        <p:nvCxnSpPr>
          <p:cNvPr id="438" name="Google Shape;438;p44"/>
          <p:cNvCxnSpPr/>
          <p:nvPr/>
        </p:nvCxnSpPr>
        <p:spPr>
          <a:xfrm rot="10800000">
            <a:off x="7010375" y="3946825"/>
            <a:ext cx="1752000" cy="1686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5"/>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PTMs improve the accessibility of DNNs</a:t>
            </a:r>
            <a:endParaRPr/>
          </a:p>
        </p:txBody>
      </p:sp>
      <p:sp>
        <p:nvSpPr>
          <p:cNvPr id="444" name="Google Shape;444;p45"/>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Deep Neural Networks and Pre-Trained Models</a:t>
            </a:r>
            <a:endParaRPr/>
          </a:p>
          <a:p>
            <a:pPr indent="0" lvl="0" marL="0" rtl="0" algn="l">
              <a:spcBef>
                <a:spcPts val="800"/>
              </a:spcBef>
              <a:spcAft>
                <a:spcPts val="0"/>
              </a:spcAft>
              <a:buNone/>
            </a:pPr>
            <a:r>
              <a:t/>
            </a:r>
            <a:endParaRPr/>
          </a:p>
        </p:txBody>
      </p:sp>
      <p:pic>
        <p:nvPicPr>
          <p:cNvPr id="445" name="Google Shape;445;p45"/>
          <p:cNvPicPr preferRelativeResize="0"/>
          <p:nvPr/>
        </p:nvPicPr>
        <p:blipFill>
          <a:blip r:embed="rId3">
            <a:alphaModFix/>
          </a:blip>
          <a:stretch>
            <a:fillRect/>
          </a:stretch>
        </p:blipFill>
        <p:spPr>
          <a:xfrm>
            <a:off x="1589911" y="989925"/>
            <a:ext cx="5964175" cy="3774750"/>
          </a:xfrm>
          <a:prstGeom prst="rect">
            <a:avLst/>
          </a:prstGeom>
          <a:noFill/>
          <a:ln>
            <a:noFill/>
          </a:ln>
        </p:spPr>
      </p:pic>
      <p:sp>
        <p:nvSpPr>
          <p:cNvPr id="446" name="Google Shape;446;p45"/>
          <p:cNvSpPr txBox="1"/>
          <p:nvPr/>
        </p:nvSpPr>
        <p:spPr>
          <a:xfrm>
            <a:off x="1698900" y="4666175"/>
            <a:ext cx="64896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rPr>
              <a:t>Jiang et. al: </a:t>
            </a:r>
            <a:r>
              <a:rPr lang="en" sz="1100">
                <a:solidFill>
                  <a:srgbClr val="05103E"/>
                </a:solidFill>
              </a:rPr>
              <a:t>An Empirical Study of Artifacts and Security Risks in the Pre-trained Model Supply Chain. </a:t>
            </a:r>
            <a:r>
              <a:rPr i="1" lang="en" sz="1100">
                <a:solidFill>
                  <a:srgbClr val="05103E"/>
                </a:solidFill>
              </a:rPr>
              <a:t>Scored’22</a:t>
            </a:r>
            <a:r>
              <a:rPr lang="en" sz="1100">
                <a:solidFill>
                  <a:srgbClr val="05103E"/>
                </a:solidFill>
              </a:rPr>
              <a:t>.</a:t>
            </a:r>
            <a:endParaRPr sz="1100">
              <a:solidFill>
                <a:schemeClr val="dk1"/>
              </a:solidFill>
            </a:endParaRPr>
          </a:p>
        </p:txBody>
      </p:sp>
      <p:sp>
        <p:nvSpPr>
          <p:cNvPr id="447" name="Google Shape;447;p45"/>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cxnSp>
        <p:nvCxnSpPr>
          <p:cNvPr id="448" name="Google Shape;448;p45"/>
          <p:cNvCxnSpPr/>
          <p:nvPr/>
        </p:nvCxnSpPr>
        <p:spPr>
          <a:xfrm rot="10800000">
            <a:off x="7270200" y="3035550"/>
            <a:ext cx="1752000" cy="1686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6"/>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Software Supply Chains</a:t>
            </a:r>
            <a:endParaRPr/>
          </a:p>
        </p:txBody>
      </p:sp>
      <p:sp>
        <p:nvSpPr>
          <p:cNvPr id="454" name="Google Shape;454;p46"/>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Software Package Registries and Software Supply Chains</a:t>
            </a:r>
            <a:endParaRPr/>
          </a:p>
        </p:txBody>
      </p:sp>
      <p:sp>
        <p:nvSpPr>
          <p:cNvPr id="455" name="Google Shape;455;p46"/>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56" name="Google Shape;456;p46"/>
          <p:cNvPicPr preferRelativeResize="0"/>
          <p:nvPr/>
        </p:nvPicPr>
        <p:blipFill>
          <a:blip r:embed="rId3">
            <a:alphaModFix/>
          </a:blip>
          <a:stretch>
            <a:fillRect/>
          </a:stretch>
        </p:blipFill>
        <p:spPr>
          <a:xfrm>
            <a:off x="1434625" y="1656052"/>
            <a:ext cx="6274750" cy="26521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7"/>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Software Supply Chain Growth</a:t>
            </a:r>
            <a:endParaRPr/>
          </a:p>
        </p:txBody>
      </p:sp>
      <p:sp>
        <p:nvSpPr>
          <p:cNvPr id="462" name="Google Shape;462;p47"/>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Software Package Registries and Software Supply Chains</a:t>
            </a:r>
            <a:endParaRPr/>
          </a:p>
          <a:p>
            <a:pPr indent="0" lvl="0" marL="0" rtl="0" algn="l">
              <a:spcBef>
                <a:spcPts val="800"/>
              </a:spcBef>
              <a:spcAft>
                <a:spcPts val="0"/>
              </a:spcAft>
              <a:buNone/>
            </a:pPr>
            <a:r>
              <a:t/>
            </a:r>
            <a:endParaRPr/>
          </a:p>
        </p:txBody>
      </p:sp>
      <p:sp>
        <p:nvSpPr>
          <p:cNvPr id="463" name="Google Shape;463;p47"/>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464" name="Google Shape;464;p47"/>
          <p:cNvPicPr preferRelativeResize="0"/>
          <p:nvPr/>
        </p:nvPicPr>
        <p:blipFill>
          <a:blip r:embed="rId3">
            <a:alphaModFix/>
          </a:blip>
          <a:stretch>
            <a:fillRect/>
          </a:stretch>
        </p:blipFill>
        <p:spPr>
          <a:xfrm>
            <a:off x="1470775" y="1074525"/>
            <a:ext cx="6210701" cy="3431875"/>
          </a:xfrm>
          <a:prstGeom prst="rect">
            <a:avLst/>
          </a:prstGeom>
          <a:noFill/>
          <a:ln>
            <a:noFill/>
          </a:ln>
        </p:spPr>
      </p:pic>
      <p:sp>
        <p:nvSpPr>
          <p:cNvPr id="465" name="Google Shape;465;p47"/>
          <p:cNvSpPr txBox="1"/>
          <p:nvPr/>
        </p:nvSpPr>
        <p:spPr>
          <a:xfrm>
            <a:off x="2229775" y="4717825"/>
            <a:ext cx="5499600" cy="3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https://www.sonatype.com/state-of-the-software-supply-chain/introduction</a:t>
            </a:r>
            <a:endParaRPr sz="15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0"/>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Acknowledgements</a:t>
            </a:r>
            <a:endParaRPr/>
          </a:p>
        </p:txBody>
      </p:sp>
      <p:sp>
        <p:nvSpPr>
          <p:cNvPr id="306" name="Google Shape;306;p30"/>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pic>
        <p:nvPicPr>
          <p:cNvPr id="307" name="Google Shape;307;p30"/>
          <p:cNvPicPr preferRelativeResize="0"/>
          <p:nvPr/>
        </p:nvPicPr>
        <p:blipFill>
          <a:blip r:embed="rId3">
            <a:alphaModFix/>
          </a:blip>
          <a:stretch>
            <a:fillRect/>
          </a:stretch>
        </p:blipFill>
        <p:spPr>
          <a:xfrm>
            <a:off x="2461900" y="1321113"/>
            <a:ext cx="4228439" cy="1828800"/>
          </a:xfrm>
          <a:prstGeom prst="rect">
            <a:avLst/>
          </a:prstGeom>
          <a:noFill/>
          <a:ln>
            <a:noFill/>
          </a:ln>
        </p:spPr>
      </p:pic>
      <p:pic>
        <p:nvPicPr>
          <p:cNvPr id="308" name="Google Shape;308;p30"/>
          <p:cNvPicPr preferRelativeResize="0"/>
          <p:nvPr/>
        </p:nvPicPr>
        <p:blipFill>
          <a:blip r:embed="rId4">
            <a:alphaModFix/>
          </a:blip>
          <a:stretch>
            <a:fillRect/>
          </a:stretch>
        </p:blipFill>
        <p:spPr>
          <a:xfrm>
            <a:off x="2888300" y="3574813"/>
            <a:ext cx="1143000" cy="1143000"/>
          </a:xfrm>
          <a:prstGeom prst="rect">
            <a:avLst/>
          </a:prstGeom>
          <a:noFill/>
          <a:ln>
            <a:noFill/>
          </a:ln>
        </p:spPr>
      </p:pic>
      <p:sp>
        <p:nvSpPr>
          <p:cNvPr id="309" name="Google Shape;309;p30"/>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10" name="Google Shape;310;p30"/>
          <p:cNvPicPr preferRelativeResize="0"/>
          <p:nvPr/>
        </p:nvPicPr>
        <p:blipFill>
          <a:blip r:embed="rId5">
            <a:alphaModFix/>
          </a:blip>
          <a:stretch>
            <a:fillRect/>
          </a:stretch>
        </p:blipFill>
        <p:spPr>
          <a:xfrm>
            <a:off x="5122075" y="3574813"/>
            <a:ext cx="1143000" cy="114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8"/>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Software Package Registry Growth</a:t>
            </a:r>
            <a:endParaRPr/>
          </a:p>
        </p:txBody>
      </p:sp>
      <p:sp>
        <p:nvSpPr>
          <p:cNvPr id="471" name="Google Shape;471;p48"/>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Software Package Registries and Software Supply Chains</a:t>
            </a:r>
            <a:endParaRPr/>
          </a:p>
          <a:p>
            <a:pPr indent="0" lvl="0" marL="0" rtl="0" algn="l">
              <a:spcBef>
                <a:spcPts val="800"/>
              </a:spcBef>
              <a:spcAft>
                <a:spcPts val="0"/>
              </a:spcAft>
              <a:buNone/>
            </a:pPr>
            <a:r>
              <a:t/>
            </a:r>
            <a:endParaRPr/>
          </a:p>
        </p:txBody>
      </p:sp>
      <p:sp>
        <p:nvSpPr>
          <p:cNvPr id="472" name="Google Shape;472;p48"/>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73" name="Google Shape;473;p48"/>
          <p:cNvPicPr preferRelativeResize="0"/>
          <p:nvPr/>
        </p:nvPicPr>
        <p:blipFill rotWithShape="1">
          <a:blip r:embed="rId3">
            <a:alphaModFix/>
          </a:blip>
          <a:srcRect b="11845" l="1561" r="2662" t="3243"/>
          <a:stretch/>
        </p:blipFill>
        <p:spPr>
          <a:xfrm>
            <a:off x="0" y="1354899"/>
            <a:ext cx="9144000" cy="363682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49"/>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Software Package Registries</a:t>
            </a:r>
            <a:endParaRPr/>
          </a:p>
        </p:txBody>
      </p:sp>
      <p:sp>
        <p:nvSpPr>
          <p:cNvPr id="479" name="Google Shape;479;p49"/>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Software Package Registries and Software Supply Chains</a:t>
            </a:r>
            <a:endParaRPr/>
          </a:p>
        </p:txBody>
      </p:sp>
      <p:pic>
        <p:nvPicPr>
          <p:cNvPr id="480" name="Google Shape;480;p49"/>
          <p:cNvPicPr preferRelativeResize="0"/>
          <p:nvPr/>
        </p:nvPicPr>
        <p:blipFill>
          <a:blip r:embed="rId3">
            <a:alphaModFix/>
          </a:blip>
          <a:stretch>
            <a:fillRect/>
          </a:stretch>
        </p:blipFill>
        <p:spPr>
          <a:xfrm>
            <a:off x="1326150" y="1422125"/>
            <a:ext cx="2480375" cy="1860275"/>
          </a:xfrm>
          <a:prstGeom prst="rect">
            <a:avLst/>
          </a:prstGeom>
          <a:noFill/>
          <a:ln>
            <a:noFill/>
          </a:ln>
        </p:spPr>
      </p:pic>
      <p:pic>
        <p:nvPicPr>
          <p:cNvPr id="481" name="Google Shape;481;p49"/>
          <p:cNvPicPr preferRelativeResize="0"/>
          <p:nvPr/>
        </p:nvPicPr>
        <p:blipFill>
          <a:blip r:embed="rId4">
            <a:alphaModFix/>
          </a:blip>
          <a:stretch>
            <a:fillRect/>
          </a:stretch>
        </p:blipFill>
        <p:spPr>
          <a:xfrm>
            <a:off x="4863338" y="1909338"/>
            <a:ext cx="2286000" cy="885825"/>
          </a:xfrm>
          <a:prstGeom prst="rect">
            <a:avLst/>
          </a:prstGeom>
          <a:noFill/>
          <a:ln>
            <a:noFill/>
          </a:ln>
        </p:spPr>
      </p:pic>
      <p:sp>
        <p:nvSpPr>
          <p:cNvPr id="482" name="Google Shape;482;p49"/>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483" name="Google Shape;483;p49"/>
          <p:cNvPicPr preferRelativeResize="0"/>
          <p:nvPr/>
        </p:nvPicPr>
        <p:blipFill>
          <a:blip r:embed="rId5">
            <a:alphaModFix/>
          </a:blip>
          <a:stretch>
            <a:fillRect/>
          </a:stretch>
        </p:blipFill>
        <p:spPr>
          <a:xfrm>
            <a:off x="4425001" y="3199825"/>
            <a:ext cx="1325275" cy="1517999"/>
          </a:xfrm>
          <a:prstGeom prst="rect">
            <a:avLst/>
          </a:prstGeom>
          <a:noFill/>
          <a:ln>
            <a:noFill/>
          </a:ln>
        </p:spPr>
      </p:pic>
      <p:pic>
        <p:nvPicPr>
          <p:cNvPr id="484" name="Google Shape;484;p49"/>
          <p:cNvPicPr preferRelativeResize="0"/>
          <p:nvPr/>
        </p:nvPicPr>
        <p:blipFill>
          <a:blip r:embed="rId6">
            <a:alphaModFix/>
          </a:blip>
          <a:stretch>
            <a:fillRect/>
          </a:stretch>
        </p:blipFill>
        <p:spPr>
          <a:xfrm>
            <a:off x="6368752" y="3392547"/>
            <a:ext cx="1325276" cy="1325276"/>
          </a:xfrm>
          <a:prstGeom prst="rect">
            <a:avLst/>
          </a:prstGeom>
          <a:noFill/>
          <a:ln>
            <a:noFill/>
          </a:ln>
        </p:spPr>
      </p:pic>
      <p:pic>
        <p:nvPicPr>
          <p:cNvPr id="485" name="Google Shape;485;p49"/>
          <p:cNvPicPr preferRelativeResize="0"/>
          <p:nvPr/>
        </p:nvPicPr>
        <p:blipFill>
          <a:blip r:embed="rId7">
            <a:alphaModFix/>
          </a:blip>
          <a:stretch>
            <a:fillRect/>
          </a:stretch>
        </p:blipFill>
        <p:spPr>
          <a:xfrm>
            <a:off x="1772017" y="3392555"/>
            <a:ext cx="2286000" cy="17158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0"/>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Software Package Registries</a:t>
            </a:r>
            <a:endParaRPr/>
          </a:p>
        </p:txBody>
      </p:sp>
      <p:sp>
        <p:nvSpPr>
          <p:cNvPr id="491" name="Google Shape;491;p50"/>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Software Package Registries and Software Supply Chains</a:t>
            </a:r>
            <a:endParaRPr/>
          </a:p>
        </p:txBody>
      </p:sp>
      <p:pic>
        <p:nvPicPr>
          <p:cNvPr id="492" name="Google Shape;492;p50"/>
          <p:cNvPicPr preferRelativeResize="0"/>
          <p:nvPr/>
        </p:nvPicPr>
        <p:blipFill>
          <a:blip r:embed="rId3">
            <a:alphaModFix/>
          </a:blip>
          <a:stretch>
            <a:fillRect/>
          </a:stretch>
        </p:blipFill>
        <p:spPr>
          <a:xfrm>
            <a:off x="1326150" y="1422125"/>
            <a:ext cx="2480375" cy="1860275"/>
          </a:xfrm>
          <a:prstGeom prst="rect">
            <a:avLst/>
          </a:prstGeom>
          <a:noFill/>
          <a:ln>
            <a:noFill/>
          </a:ln>
        </p:spPr>
      </p:pic>
      <p:pic>
        <p:nvPicPr>
          <p:cNvPr id="493" name="Google Shape;493;p50"/>
          <p:cNvPicPr preferRelativeResize="0"/>
          <p:nvPr/>
        </p:nvPicPr>
        <p:blipFill>
          <a:blip r:embed="rId4">
            <a:alphaModFix/>
          </a:blip>
          <a:stretch>
            <a:fillRect/>
          </a:stretch>
        </p:blipFill>
        <p:spPr>
          <a:xfrm>
            <a:off x="4863338" y="1909338"/>
            <a:ext cx="2286000" cy="885825"/>
          </a:xfrm>
          <a:prstGeom prst="rect">
            <a:avLst/>
          </a:prstGeom>
          <a:noFill/>
          <a:ln>
            <a:noFill/>
          </a:ln>
        </p:spPr>
      </p:pic>
      <p:sp>
        <p:nvSpPr>
          <p:cNvPr id="494" name="Google Shape;494;p50"/>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1"/>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PTM Supply Chains</a:t>
            </a:r>
            <a:endParaRPr/>
          </a:p>
        </p:txBody>
      </p:sp>
      <p:sp>
        <p:nvSpPr>
          <p:cNvPr id="500" name="Google Shape;500;p51"/>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Pre-Trained Model Supply Chains and HuggingFace</a:t>
            </a:r>
            <a:endParaRPr/>
          </a:p>
        </p:txBody>
      </p:sp>
      <p:pic>
        <p:nvPicPr>
          <p:cNvPr id="501" name="Google Shape;501;p51"/>
          <p:cNvPicPr preferRelativeResize="0"/>
          <p:nvPr/>
        </p:nvPicPr>
        <p:blipFill>
          <a:blip r:embed="rId3">
            <a:alphaModFix/>
          </a:blip>
          <a:stretch>
            <a:fillRect/>
          </a:stretch>
        </p:blipFill>
        <p:spPr>
          <a:xfrm>
            <a:off x="1079452" y="1154089"/>
            <a:ext cx="6985082" cy="3341100"/>
          </a:xfrm>
          <a:prstGeom prst="rect">
            <a:avLst/>
          </a:prstGeom>
          <a:noFill/>
          <a:ln>
            <a:noFill/>
          </a:ln>
        </p:spPr>
      </p:pic>
      <p:sp>
        <p:nvSpPr>
          <p:cNvPr id="502" name="Google Shape;502;p51"/>
          <p:cNvSpPr txBox="1"/>
          <p:nvPr/>
        </p:nvSpPr>
        <p:spPr>
          <a:xfrm>
            <a:off x="1915700" y="4659350"/>
            <a:ext cx="6885600" cy="3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Jiang et. al: PeaTMOSS: A Dataset and Initial Analysis of Pre-Trained Models in Open-Source Software</a:t>
            </a:r>
            <a:endParaRPr sz="1000">
              <a:solidFill>
                <a:schemeClr val="dk1"/>
              </a:solidFill>
            </a:endParaRPr>
          </a:p>
          <a:p>
            <a:pPr indent="0" lvl="0" marL="0" rtl="0" algn="l">
              <a:spcBef>
                <a:spcPts val="0"/>
              </a:spcBef>
              <a:spcAft>
                <a:spcPts val="0"/>
              </a:spcAft>
              <a:buNone/>
            </a:pPr>
            <a:r>
              <a:t/>
            </a:r>
            <a:endParaRPr sz="1000">
              <a:solidFill>
                <a:schemeClr val="dk1"/>
              </a:solidFill>
            </a:endParaRPr>
          </a:p>
        </p:txBody>
      </p:sp>
      <p:sp>
        <p:nvSpPr>
          <p:cNvPr id="503" name="Google Shape;503;p51"/>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52"/>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HuggingFace</a:t>
            </a:r>
            <a:endParaRPr/>
          </a:p>
        </p:txBody>
      </p:sp>
      <p:sp>
        <p:nvSpPr>
          <p:cNvPr id="509" name="Google Shape;509;p52"/>
          <p:cNvSpPr txBox="1"/>
          <p:nvPr>
            <p:ph idx="1" type="body"/>
          </p:nvPr>
        </p:nvSpPr>
        <p:spPr>
          <a:xfrm>
            <a:off x="351075" y="1157500"/>
            <a:ext cx="5823000" cy="3341100"/>
          </a:xfrm>
          <a:prstGeom prst="rect">
            <a:avLst/>
          </a:prstGeom>
        </p:spPr>
        <p:txBody>
          <a:bodyPr anchorCtr="0" anchor="t" bIns="34275" lIns="68575" spcFirstLastPara="1" rIns="68575" wrap="square" tIns="34275">
            <a:normAutofit/>
          </a:bodyPr>
          <a:lstStyle/>
          <a:p>
            <a:pPr indent="-323850" lvl="0" marL="457200" rtl="0" algn="l">
              <a:spcBef>
                <a:spcPts val="800"/>
              </a:spcBef>
              <a:spcAft>
                <a:spcPts val="0"/>
              </a:spcAft>
              <a:buSzPts val="1500"/>
              <a:buFont typeface="Roboto"/>
              <a:buChar char="▪"/>
            </a:pPr>
            <a:r>
              <a:rPr lang="en">
                <a:latin typeface="Roboto"/>
                <a:ea typeface="Roboto"/>
                <a:cs typeface="Roboto"/>
                <a:sym typeface="Roboto"/>
              </a:rPr>
              <a:t>HuggingFace has been the focus of several recent studies</a:t>
            </a:r>
            <a:endParaRPr>
              <a:latin typeface="Roboto"/>
              <a:ea typeface="Roboto"/>
              <a:cs typeface="Roboto"/>
              <a:sym typeface="Roboto"/>
            </a:endParaRPr>
          </a:p>
          <a:p>
            <a:pPr indent="-323850" lvl="0" marL="457200" rtl="0" algn="l">
              <a:spcBef>
                <a:spcPts val="1000"/>
              </a:spcBef>
              <a:spcAft>
                <a:spcPts val="0"/>
              </a:spcAft>
              <a:buSzPts val="1500"/>
              <a:buFont typeface="Roboto"/>
              <a:buChar char="▪"/>
            </a:pPr>
            <a:r>
              <a:rPr lang="en">
                <a:latin typeface="Roboto"/>
                <a:ea typeface="Roboto"/>
                <a:cs typeface="Roboto"/>
                <a:sym typeface="Roboto"/>
              </a:rPr>
              <a:t>Engineers believe that the reuse process is different compared to traditional software</a:t>
            </a:r>
            <a:endParaRPr>
              <a:latin typeface="Roboto"/>
              <a:ea typeface="Roboto"/>
              <a:cs typeface="Roboto"/>
              <a:sym typeface="Roboto"/>
            </a:endParaRPr>
          </a:p>
          <a:p>
            <a:pPr indent="-323850" lvl="0" marL="457200" rtl="0" algn="l">
              <a:spcBef>
                <a:spcPts val="1000"/>
              </a:spcBef>
              <a:spcAft>
                <a:spcPts val="0"/>
              </a:spcAft>
              <a:buSzPts val="1500"/>
              <a:buFont typeface="Roboto"/>
              <a:buChar char="▪"/>
            </a:pPr>
            <a:r>
              <a:rPr lang="en">
                <a:latin typeface="Roboto"/>
                <a:ea typeface="Roboto"/>
                <a:cs typeface="Roboto"/>
                <a:sym typeface="Roboto"/>
              </a:rPr>
              <a:t>Interviews with engineers who reuse PTMs described several patterns of reuse distinct from traditional software</a:t>
            </a:r>
            <a:endParaRPr>
              <a:latin typeface="Roboto"/>
              <a:ea typeface="Roboto"/>
              <a:cs typeface="Roboto"/>
              <a:sym typeface="Roboto"/>
            </a:endParaRPr>
          </a:p>
          <a:p>
            <a:pPr indent="-323850" lvl="0" marL="457200" rtl="0" algn="l">
              <a:spcBef>
                <a:spcPts val="1000"/>
              </a:spcBef>
              <a:spcAft>
                <a:spcPts val="1000"/>
              </a:spcAft>
              <a:buSzPts val="1500"/>
              <a:buFont typeface="Roboto"/>
              <a:buChar char="▪"/>
            </a:pPr>
            <a:r>
              <a:rPr lang="en">
                <a:latin typeface="Roboto"/>
                <a:ea typeface="Roboto"/>
                <a:cs typeface="Roboto"/>
                <a:sym typeface="Roboto"/>
              </a:rPr>
              <a:t>Quantitative work characterizing the evolution of models on the hub has also described patterns of reuse that are distinct from traditional software</a:t>
            </a:r>
            <a:endParaRPr>
              <a:latin typeface="Roboto"/>
              <a:ea typeface="Roboto"/>
              <a:cs typeface="Roboto"/>
              <a:sym typeface="Roboto"/>
            </a:endParaRPr>
          </a:p>
        </p:txBody>
      </p:sp>
      <p:sp>
        <p:nvSpPr>
          <p:cNvPr id="510" name="Google Shape;510;p52"/>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Pre-Trained Model Supply Chains and HuggingFace</a:t>
            </a:r>
            <a:endParaRPr/>
          </a:p>
        </p:txBody>
      </p:sp>
      <p:sp>
        <p:nvSpPr>
          <p:cNvPr id="511" name="Google Shape;511;p52"/>
          <p:cNvSpPr txBox="1"/>
          <p:nvPr/>
        </p:nvSpPr>
        <p:spPr>
          <a:xfrm>
            <a:off x="6750838" y="4275925"/>
            <a:ext cx="1475400" cy="4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huggingface.co</a:t>
            </a:r>
            <a:endParaRPr sz="1500">
              <a:solidFill>
                <a:schemeClr val="dk1"/>
              </a:solidFill>
            </a:endParaRPr>
          </a:p>
        </p:txBody>
      </p:sp>
      <p:pic>
        <p:nvPicPr>
          <p:cNvPr id="512" name="Google Shape;512;p52"/>
          <p:cNvPicPr preferRelativeResize="0"/>
          <p:nvPr/>
        </p:nvPicPr>
        <p:blipFill>
          <a:blip r:embed="rId3">
            <a:alphaModFix/>
          </a:blip>
          <a:stretch>
            <a:fillRect/>
          </a:stretch>
        </p:blipFill>
        <p:spPr>
          <a:xfrm>
            <a:off x="6883561" y="1647425"/>
            <a:ext cx="1209975" cy="1209975"/>
          </a:xfrm>
          <a:prstGeom prst="rect">
            <a:avLst/>
          </a:prstGeom>
          <a:noFill/>
          <a:ln>
            <a:noFill/>
          </a:ln>
        </p:spPr>
      </p:pic>
      <p:sp>
        <p:nvSpPr>
          <p:cNvPr id="513" name="Google Shape;513;p52"/>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514" name="Google Shape;514;p52"/>
          <p:cNvPicPr preferRelativeResize="0"/>
          <p:nvPr/>
        </p:nvPicPr>
        <p:blipFill>
          <a:blip r:embed="rId4">
            <a:alphaModFix/>
          </a:blip>
          <a:stretch>
            <a:fillRect/>
          </a:stretch>
        </p:blipFill>
        <p:spPr>
          <a:xfrm>
            <a:off x="6506238" y="2857400"/>
            <a:ext cx="1964600" cy="504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3"/>
          <p:cNvSpPr txBox="1"/>
          <p:nvPr>
            <p:ph idx="1" type="body"/>
          </p:nvPr>
        </p:nvSpPr>
        <p:spPr>
          <a:xfrm>
            <a:off x="351064" y="1157493"/>
            <a:ext cx="8450100" cy="3341100"/>
          </a:xfrm>
          <a:prstGeom prst="rect">
            <a:avLst/>
          </a:prstGeom>
        </p:spPr>
        <p:txBody>
          <a:bodyPr anchorCtr="0" anchor="ctr" bIns="34275" lIns="68575" spcFirstLastPara="1" rIns="68575" wrap="square" tIns="34275">
            <a:normAutofit/>
          </a:bodyPr>
          <a:lstStyle/>
          <a:p>
            <a:pPr indent="-323850" lvl="0" marL="457200" rtl="0" algn="l">
              <a:lnSpc>
                <a:spcPct val="200000"/>
              </a:lnSpc>
              <a:spcBef>
                <a:spcPts val="0"/>
              </a:spcBef>
              <a:spcAft>
                <a:spcPts val="0"/>
              </a:spcAft>
              <a:buSzPts val="1500"/>
              <a:buFont typeface="Roboto"/>
              <a:buChar char="▪"/>
            </a:pPr>
            <a:r>
              <a:rPr lang="en">
                <a:latin typeface="Roboto"/>
                <a:ea typeface="Roboto"/>
                <a:cs typeface="Roboto"/>
                <a:sym typeface="Roboto"/>
              </a:rPr>
              <a:t>Software Supply Chains describe the connections between contributors, packages, and users</a:t>
            </a:r>
            <a:endParaRPr>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
                <a:latin typeface="Roboto"/>
                <a:ea typeface="Roboto"/>
                <a:cs typeface="Roboto"/>
                <a:sym typeface="Roboto"/>
              </a:rPr>
              <a:t>PTMs have novel applications and attributes compared to traditional software, and have a distinct Supply Chain as a result</a:t>
            </a:r>
            <a:endParaRPr>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
                <a:latin typeface="Roboto"/>
                <a:ea typeface="Roboto"/>
                <a:cs typeface="Roboto"/>
                <a:sym typeface="Roboto"/>
              </a:rPr>
              <a:t>Prior work has established that software engineers claim the reuse of PTMs is different than traditional software, h</a:t>
            </a:r>
            <a:r>
              <a:rPr lang="en">
                <a:latin typeface="Roboto"/>
                <a:ea typeface="Roboto"/>
                <a:cs typeface="Roboto"/>
                <a:sym typeface="Roboto"/>
              </a:rPr>
              <a:t>owever, we have yet to verify these claims with quantitative data</a:t>
            </a:r>
            <a:endParaRPr>
              <a:latin typeface="Roboto"/>
              <a:ea typeface="Roboto"/>
              <a:cs typeface="Roboto"/>
              <a:sym typeface="Roboto"/>
            </a:endParaRPr>
          </a:p>
          <a:p>
            <a:pPr indent="0" lvl="0" marL="0" rtl="0" algn="l">
              <a:lnSpc>
                <a:spcPct val="200000"/>
              </a:lnSpc>
              <a:spcBef>
                <a:spcPts val="800"/>
              </a:spcBef>
              <a:spcAft>
                <a:spcPts val="0"/>
              </a:spcAft>
              <a:buNone/>
            </a:pPr>
            <a:r>
              <a:t/>
            </a:r>
            <a:endParaRPr>
              <a:latin typeface="Roboto"/>
              <a:ea typeface="Roboto"/>
              <a:cs typeface="Roboto"/>
              <a:sym typeface="Roboto"/>
            </a:endParaRPr>
          </a:p>
        </p:txBody>
      </p:sp>
      <p:sp>
        <p:nvSpPr>
          <p:cNvPr id="520" name="Google Shape;520;p53"/>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Summary</a:t>
            </a:r>
            <a:endParaRPr/>
          </a:p>
        </p:txBody>
      </p:sp>
      <p:sp>
        <p:nvSpPr>
          <p:cNvPr id="521" name="Google Shape;521;p53"/>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
        <p:nvSpPr>
          <p:cNvPr id="522" name="Google Shape;522;p53"/>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4"/>
          <p:cNvSpPr txBox="1"/>
          <p:nvPr>
            <p:ph idx="1" type="body"/>
          </p:nvPr>
        </p:nvSpPr>
        <p:spPr>
          <a:xfrm>
            <a:off x="351064" y="1157493"/>
            <a:ext cx="8450100" cy="3341100"/>
          </a:xfrm>
          <a:prstGeom prst="rect">
            <a:avLst/>
          </a:prstGeom>
        </p:spPr>
        <p:txBody>
          <a:bodyPr anchorCtr="0" anchor="ctr" bIns="34275" lIns="68575" spcFirstLastPara="1" rIns="68575" wrap="square" tIns="34275">
            <a:normAutofit/>
          </a:bodyPr>
          <a:lstStyle/>
          <a:p>
            <a:pPr indent="-342900" lvl="0" marL="457200" rtl="0" algn="l">
              <a:lnSpc>
                <a:spcPct val="200000"/>
              </a:lnSpc>
              <a:spcBef>
                <a:spcPts val="800"/>
              </a:spcBef>
              <a:spcAft>
                <a:spcPts val="0"/>
              </a:spcAft>
              <a:buSzPts val="1800"/>
              <a:buFont typeface="Roboto"/>
              <a:buAutoNum type="arabicPeriod"/>
            </a:pPr>
            <a:r>
              <a:rPr lang="en" sz="1800">
                <a:latin typeface="Roboto"/>
                <a:ea typeface="Roboto"/>
                <a:cs typeface="Roboto"/>
                <a:sym typeface="Roboto"/>
              </a:rPr>
              <a:t>A dataset describing PTMs and their downstream relationships (PeaTMOSS)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A set of metrics that quantifies attributes of various software package registries, including adaptations specific to PTM package registries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A comparison of representative package registries</a:t>
            </a:r>
            <a:endParaRPr sz="1800">
              <a:latin typeface="Roboto"/>
              <a:ea typeface="Roboto"/>
              <a:cs typeface="Roboto"/>
              <a:sym typeface="Roboto"/>
            </a:endParaRPr>
          </a:p>
        </p:txBody>
      </p:sp>
      <p:sp>
        <p:nvSpPr>
          <p:cNvPr id="528" name="Google Shape;528;p54"/>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Restatement of </a:t>
            </a:r>
            <a:r>
              <a:rPr lang="en"/>
              <a:t>Contributions</a:t>
            </a:r>
            <a:endParaRPr/>
          </a:p>
        </p:txBody>
      </p:sp>
      <p:sp>
        <p:nvSpPr>
          <p:cNvPr id="529" name="Google Shape;529;p54"/>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
        <p:nvSpPr>
          <p:cNvPr id="530" name="Google Shape;530;p54"/>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5"/>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323850" lvl="0" marL="457200" rtl="0" algn="l">
              <a:lnSpc>
                <a:spcPct val="200000"/>
              </a:lnSpc>
              <a:spcBef>
                <a:spcPts val="0"/>
              </a:spcBef>
              <a:spcAft>
                <a:spcPts val="0"/>
              </a:spcAft>
              <a:buSzPts val="1500"/>
              <a:buFont typeface="Roboto"/>
              <a:buChar char="▪"/>
            </a:pPr>
            <a:r>
              <a:rPr lang="en">
                <a:latin typeface="Roboto"/>
                <a:ea typeface="Roboto"/>
                <a:cs typeface="Roboto"/>
                <a:sym typeface="Roboto"/>
              </a:rPr>
              <a:t>In order to address the established gaps in knowledge, I created a dataset descriptive of PTMs (</a:t>
            </a:r>
            <a:r>
              <a:rPr b="1" lang="en">
                <a:latin typeface="Roboto"/>
                <a:ea typeface="Roboto"/>
                <a:cs typeface="Roboto"/>
                <a:sym typeface="Roboto"/>
              </a:rPr>
              <a:t>Contribution 1</a:t>
            </a:r>
            <a:r>
              <a:rPr lang="en">
                <a:latin typeface="Roboto"/>
                <a:ea typeface="Roboto"/>
                <a:cs typeface="Roboto"/>
                <a:sym typeface="Roboto"/>
              </a:rPr>
              <a:t>)</a:t>
            </a:r>
            <a:endParaRPr>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
                <a:latin typeface="Roboto"/>
                <a:ea typeface="Roboto"/>
                <a:cs typeface="Roboto"/>
                <a:sym typeface="Roboto"/>
              </a:rPr>
              <a:t>I then developed a set of metrics that could be used to compare traditional software and PTM registries (</a:t>
            </a:r>
            <a:r>
              <a:rPr b="1" lang="en">
                <a:latin typeface="Roboto"/>
                <a:ea typeface="Roboto"/>
                <a:cs typeface="Roboto"/>
                <a:sym typeface="Roboto"/>
              </a:rPr>
              <a:t>Contribution 2</a:t>
            </a:r>
            <a:r>
              <a:rPr lang="en">
                <a:latin typeface="Roboto"/>
                <a:ea typeface="Roboto"/>
                <a:cs typeface="Roboto"/>
                <a:sym typeface="Roboto"/>
              </a:rPr>
              <a:t>)</a:t>
            </a:r>
            <a:endParaRPr>
              <a:latin typeface="Roboto"/>
              <a:ea typeface="Roboto"/>
              <a:cs typeface="Roboto"/>
              <a:sym typeface="Roboto"/>
            </a:endParaRPr>
          </a:p>
          <a:p>
            <a:pPr indent="-323850" lvl="0" marL="457200" rtl="0" algn="l">
              <a:lnSpc>
                <a:spcPct val="200000"/>
              </a:lnSpc>
              <a:spcBef>
                <a:spcPts val="0"/>
              </a:spcBef>
              <a:spcAft>
                <a:spcPts val="0"/>
              </a:spcAft>
              <a:buSzPts val="1500"/>
              <a:buFont typeface="Roboto"/>
              <a:buChar char="▪"/>
            </a:pPr>
            <a:r>
              <a:rPr lang="en">
                <a:latin typeface="Roboto"/>
                <a:ea typeface="Roboto"/>
                <a:cs typeface="Roboto"/>
                <a:sym typeface="Roboto"/>
              </a:rPr>
              <a:t>This set of metrics was then applied to representative traditional software and PTM registries in order to draw a comparison between them (</a:t>
            </a:r>
            <a:r>
              <a:rPr b="1" lang="en">
                <a:latin typeface="Roboto"/>
                <a:ea typeface="Roboto"/>
                <a:cs typeface="Roboto"/>
                <a:sym typeface="Roboto"/>
              </a:rPr>
              <a:t>Contribution 3</a:t>
            </a:r>
            <a:r>
              <a:rPr lang="en">
                <a:latin typeface="Roboto"/>
                <a:ea typeface="Roboto"/>
                <a:cs typeface="Roboto"/>
                <a:sym typeface="Roboto"/>
              </a:rPr>
              <a:t>)</a:t>
            </a:r>
            <a:endParaRPr>
              <a:latin typeface="Roboto"/>
              <a:ea typeface="Roboto"/>
              <a:cs typeface="Roboto"/>
              <a:sym typeface="Roboto"/>
            </a:endParaRPr>
          </a:p>
          <a:p>
            <a:pPr indent="0" lvl="0" marL="0" rtl="0" algn="l">
              <a:lnSpc>
                <a:spcPct val="200000"/>
              </a:lnSpc>
              <a:spcBef>
                <a:spcPts val="800"/>
              </a:spcBef>
              <a:spcAft>
                <a:spcPts val="0"/>
              </a:spcAft>
              <a:buNone/>
            </a:pPr>
            <a:r>
              <a:t/>
            </a:r>
            <a:endParaRPr>
              <a:latin typeface="Roboto"/>
              <a:ea typeface="Roboto"/>
              <a:cs typeface="Roboto"/>
              <a:sym typeface="Roboto"/>
            </a:endParaRPr>
          </a:p>
        </p:txBody>
      </p:sp>
      <p:sp>
        <p:nvSpPr>
          <p:cNvPr id="536" name="Google Shape;536;p55"/>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Research Approach</a:t>
            </a:r>
            <a:endParaRPr/>
          </a:p>
        </p:txBody>
      </p:sp>
      <p:sp>
        <p:nvSpPr>
          <p:cNvPr id="537" name="Google Shape;537;p55"/>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
        <p:nvSpPr>
          <p:cNvPr id="538" name="Google Shape;538;p55"/>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56"/>
          <p:cNvSpPr txBox="1"/>
          <p:nvPr>
            <p:ph type="title"/>
          </p:nvPr>
        </p:nvSpPr>
        <p:spPr>
          <a:xfrm>
            <a:off x="767450" y="899400"/>
            <a:ext cx="6708900" cy="1133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PeaTMOSS: Pre-Trained Models in Open Source Software</a:t>
            </a:r>
            <a:endParaRPr/>
          </a:p>
        </p:txBody>
      </p:sp>
      <p:sp>
        <p:nvSpPr>
          <p:cNvPr id="544" name="Google Shape;544;p5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545" name="Google Shape;545;p56"/>
          <p:cNvSpPr txBox="1"/>
          <p:nvPr>
            <p:ph type="title"/>
          </p:nvPr>
        </p:nvSpPr>
        <p:spPr>
          <a:xfrm>
            <a:off x="767450" y="2913725"/>
            <a:ext cx="6708900" cy="664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1800"/>
              <a:t>A Quantitative Comparison of Pre-Trained Model Registries to Traditional Software Package Registries</a:t>
            </a:r>
            <a:endParaRPr sz="1800"/>
          </a:p>
        </p:txBody>
      </p:sp>
      <p:cxnSp>
        <p:nvCxnSpPr>
          <p:cNvPr id="546" name="Google Shape;546;p56"/>
          <p:cNvCxnSpPr>
            <a:stCxn id="543" idx="2"/>
            <a:endCxn id="545" idx="0"/>
          </p:cNvCxnSpPr>
          <p:nvPr/>
        </p:nvCxnSpPr>
        <p:spPr>
          <a:xfrm>
            <a:off x="4121900" y="2033100"/>
            <a:ext cx="0" cy="880500"/>
          </a:xfrm>
          <a:prstGeom prst="straightConnector1">
            <a:avLst/>
          </a:prstGeom>
          <a:noFill/>
          <a:ln cap="flat" cmpd="sng" w="76200">
            <a:solidFill>
              <a:schemeClr val="dk1"/>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57"/>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sp>
        <p:nvSpPr>
          <p:cNvPr id="552" name="Google Shape;552;p57"/>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Motivation</a:t>
            </a:r>
            <a:endParaRPr/>
          </a:p>
        </p:txBody>
      </p:sp>
      <p:sp>
        <p:nvSpPr>
          <p:cNvPr id="553" name="Google Shape;553;p57"/>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PeaTMOSS</a:t>
            </a:r>
            <a:endParaRPr/>
          </a:p>
        </p:txBody>
      </p:sp>
      <p:pic>
        <p:nvPicPr>
          <p:cNvPr id="554" name="Google Shape;554;p57"/>
          <p:cNvPicPr preferRelativeResize="0"/>
          <p:nvPr/>
        </p:nvPicPr>
        <p:blipFill>
          <a:blip r:embed="rId3">
            <a:alphaModFix/>
          </a:blip>
          <a:stretch>
            <a:fillRect/>
          </a:stretch>
        </p:blipFill>
        <p:spPr>
          <a:xfrm>
            <a:off x="5901117" y="1157492"/>
            <a:ext cx="2900050" cy="1563875"/>
          </a:xfrm>
          <a:prstGeom prst="rect">
            <a:avLst/>
          </a:prstGeom>
          <a:noFill/>
          <a:ln>
            <a:noFill/>
          </a:ln>
        </p:spPr>
      </p:pic>
      <p:pic>
        <p:nvPicPr>
          <p:cNvPr id="555" name="Google Shape;555;p57"/>
          <p:cNvPicPr preferRelativeResize="0"/>
          <p:nvPr/>
        </p:nvPicPr>
        <p:blipFill>
          <a:blip r:embed="rId4">
            <a:alphaModFix/>
          </a:blip>
          <a:stretch>
            <a:fillRect/>
          </a:stretch>
        </p:blipFill>
        <p:spPr>
          <a:xfrm>
            <a:off x="2856450" y="1375051"/>
            <a:ext cx="2900050" cy="1128762"/>
          </a:xfrm>
          <a:prstGeom prst="rect">
            <a:avLst/>
          </a:prstGeom>
          <a:noFill/>
          <a:ln>
            <a:noFill/>
          </a:ln>
        </p:spPr>
      </p:pic>
      <p:pic>
        <p:nvPicPr>
          <p:cNvPr id="556" name="Google Shape;556;p57"/>
          <p:cNvPicPr preferRelativeResize="0"/>
          <p:nvPr/>
        </p:nvPicPr>
        <p:blipFill>
          <a:blip r:embed="rId5">
            <a:alphaModFix/>
          </a:blip>
          <a:stretch>
            <a:fillRect/>
          </a:stretch>
        </p:blipFill>
        <p:spPr>
          <a:xfrm>
            <a:off x="5305100" y="3343983"/>
            <a:ext cx="3496075" cy="787225"/>
          </a:xfrm>
          <a:prstGeom prst="rect">
            <a:avLst/>
          </a:prstGeom>
          <a:noFill/>
          <a:ln>
            <a:noFill/>
          </a:ln>
        </p:spPr>
      </p:pic>
      <p:pic>
        <p:nvPicPr>
          <p:cNvPr id="557" name="Google Shape;557;p57"/>
          <p:cNvPicPr preferRelativeResize="0"/>
          <p:nvPr/>
        </p:nvPicPr>
        <p:blipFill>
          <a:blip r:embed="rId6">
            <a:alphaModFix/>
          </a:blip>
          <a:stretch>
            <a:fillRect/>
          </a:stretch>
        </p:blipFill>
        <p:spPr>
          <a:xfrm>
            <a:off x="997200" y="3090206"/>
            <a:ext cx="3692874" cy="1294750"/>
          </a:xfrm>
          <a:prstGeom prst="rect">
            <a:avLst/>
          </a:prstGeom>
          <a:noFill/>
          <a:ln>
            <a:noFill/>
          </a:ln>
        </p:spPr>
      </p:pic>
      <p:pic>
        <p:nvPicPr>
          <p:cNvPr id="558" name="Google Shape;558;p57"/>
          <p:cNvPicPr preferRelativeResize="0"/>
          <p:nvPr/>
        </p:nvPicPr>
        <p:blipFill>
          <a:blip r:embed="rId7">
            <a:alphaModFix/>
          </a:blip>
          <a:stretch>
            <a:fillRect/>
          </a:stretch>
        </p:blipFill>
        <p:spPr>
          <a:xfrm>
            <a:off x="997194" y="1477606"/>
            <a:ext cx="1020375" cy="865625"/>
          </a:xfrm>
          <a:prstGeom prst="rect">
            <a:avLst/>
          </a:prstGeom>
          <a:noFill/>
          <a:ln>
            <a:noFill/>
          </a:ln>
        </p:spPr>
      </p:pic>
      <p:sp>
        <p:nvSpPr>
          <p:cNvPr id="559" name="Google Shape;559;p57"/>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1"/>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323850" lvl="0" marL="457200" rtl="0" algn="l">
              <a:lnSpc>
                <a:spcPct val="150000"/>
              </a:lnSpc>
              <a:spcBef>
                <a:spcPts val="800"/>
              </a:spcBef>
              <a:spcAft>
                <a:spcPts val="0"/>
              </a:spcAft>
              <a:buSzPts val="1500"/>
              <a:buFont typeface="Roboto"/>
              <a:buChar char="▪"/>
            </a:pPr>
            <a:r>
              <a:rPr lang="en">
                <a:latin typeface="Roboto"/>
                <a:ea typeface="Roboto"/>
                <a:cs typeface="Roboto"/>
                <a:sym typeface="Roboto"/>
              </a:rPr>
              <a:t>Introduction</a:t>
            </a:r>
            <a:endParaRPr>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a:latin typeface="Roboto"/>
                <a:ea typeface="Roboto"/>
                <a:cs typeface="Roboto"/>
                <a:sym typeface="Roboto"/>
              </a:rPr>
              <a:t>Background</a:t>
            </a:r>
            <a:endParaRPr>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a:latin typeface="Roboto"/>
                <a:ea typeface="Roboto"/>
                <a:cs typeface="Roboto"/>
                <a:sym typeface="Roboto"/>
              </a:rPr>
              <a:t>Deep Neural Networks and Pre-Trained Models</a:t>
            </a:r>
            <a:endParaRPr>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a:latin typeface="Roboto"/>
                <a:ea typeface="Roboto"/>
                <a:cs typeface="Roboto"/>
                <a:sym typeface="Roboto"/>
              </a:rPr>
              <a:t>Software Supply Chains</a:t>
            </a:r>
            <a:r>
              <a:rPr lang="en">
                <a:latin typeface="Roboto"/>
                <a:ea typeface="Roboto"/>
                <a:cs typeface="Roboto"/>
                <a:sym typeface="Roboto"/>
              </a:rPr>
              <a:t> and Software Package Registries</a:t>
            </a:r>
            <a:endParaRPr>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a:latin typeface="Roboto"/>
                <a:ea typeface="Roboto"/>
                <a:cs typeface="Roboto"/>
                <a:sym typeface="Roboto"/>
              </a:rPr>
              <a:t>Pre-Trained Model Supply Chains and </a:t>
            </a:r>
            <a:r>
              <a:rPr lang="en">
                <a:latin typeface="Roboto"/>
                <a:ea typeface="Roboto"/>
                <a:cs typeface="Roboto"/>
                <a:sym typeface="Roboto"/>
              </a:rPr>
              <a:t>HuggingFace</a:t>
            </a:r>
            <a:endParaRPr>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a:latin typeface="Roboto"/>
                <a:ea typeface="Roboto"/>
                <a:cs typeface="Roboto"/>
                <a:sym typeface="Roboto"/>
              </a:rPr>
              <a:t>PeaTMOSS: My contributions to this publication (MSR ‘24) – The dataset infrastructure</a:t>
            </a:r>
            <a:endParaRPr>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a:latin typeface="Roboto"/>
                <a:ea typeface="Roboto"/>
                <a:cs typeface="Roboto"/>
                <a:sym typeface="Roboto"/>
              </a:rPr>
              <a:t>A Quantitative Comparison of Pre-Trained Model Registries to Traditional Software Package Registries (in preparation)</a:t>
            </a:r>
            <a:endParaRPr>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a:latin typeface="Roboto"/>
                <a:ea typeface="Roboto"/>
                <a:cs typeface="Roboto"/>
                <a:sym typeface="Roboto"/>
              </a:rPr>
              <a:t>Future Work</a:t>
            </a:r>
            <a:endParaRPr>
              <a:latin typeface="Roboto"/>
              <a:ea typeface="Roboto"/>
              <a:cs typeface="Roboto"/>
              <a:sym typeface="Roboto"/>
            </a:endParaRPr>
          </a:p>
          <a:p>
            <a:pPr indent="-323850" lvl="0" marL="457200" rtl="0" algn="l">
              <a:lnSpc>
                <a:spcPct val="150000"/>
              </a:lnSpc>
              <a:spcBef>
                <a:spcPts val="0"/>
              </a:spcBef>
              <a:spcAft>
                <a:spcPts val="0"/>
              </a:spcAft>
              <a:buSzPts val="1500"/>
              <a:buFont typeface="Roboto"/>
              <a:buChar char="▪"/>
            </a:pPr>
            <a:r>
              <a:rPr lang="en">
                <a:latin typeface="Roboto"/>
                <a:ea typeface="Roboto"/>
                <a:cs typeface="Roboto"/>
                <a:sym typeface="Roboto"/>
              </a:rPr>
              <a:t>Review and Questions</a:t>
            </a:r>
            <a:endParaRPr>
              <a:latin typeface="Roboto"/>
              <a:ea typeface="Roboto"/>
              <a:cs typeface="Roboto"/>
              <a:sym typeface="Roboto"/>
            </a:endParaRPr>
          </a:p>
        </p:txBody>
      </p:sp>
      <p:sp>
        <p:nvSpPr>
          <p:cNvPr id="316" name="Google Shape;316;p31"/>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Agenda</a:t>
            </a:r>
            <a:endParaRPr/>
          </a:p>
        </p:txBody>
      </p:sp>
      <p:sp>
        <p:nvSpPr>
          <p:cNvPr id="317" name="Google Shape;317;p31"/>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
        <p:nvSpPr>
          <p:cNvPr id="318" name="Google Shape;318;p31"/>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8"/>
          <p:cNvSpPr txBox="1"/>
          <p:nvPr>
            <p:ph idx="1" type="body"/>
          </p:nvPr>
        </p:nvSpPr>
        <p:spPr>
          <a:xfrm>
            <a:off x="351068" y="1157500"/>
            <a:ext cx="30495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The PeaTMOSS Dataset</a:t>
            </a:r>
            <a:endParaRPr/>
          </a:p>
          <a:p>
            <a:pPr indent="-323850" lvl="0" marL="457200" rtl="0" algn="l">
              <a:spcBef>
                <a:spcPts val="800"/>
              </a:spcBef>
              <a:spcAft>
                <a:spcPts val="0"/>
              </a:spcAft>
              <a:buSzPts val="1500"/>
              <a:buChar char="-"/>
            </a:pPr>
            <a:r>
              <a:rPr lang="en"/>
              <a:t>281,638 Models</a:t>
            </a:r>
            <a:endParaRPr/>
          </a:p>
          <a:p>
            <a:pPr indent="-323850" lvl="0" marL="457200" rtl="0" algn="l">
              <a:spcBef>
                <a:spcPts val="0"/>
              </a:spcBef>
              <a:spcAft>
                <a:spcPts val="0"/>
              </a:spcAft>
              <a:buSzPts val="1500"/>
              <a:buChar char="-"/>
            </a:pPr>
            <a:r>
              <a:rPr lang="en"/>
              <a:t>28,575 GitHub Repositories</a:t>
            </a:r>
            <a:endParaRPr/>
          </a:p>
          <a:p>
            <a:pPr indent="-323850" lvl="0" marL="457200" rtl="0" algn="l">
              <a:spcBef>
                <a:spcPts val="0"/>
              </a:spcBef>
              <a:spcAft>
                <a:spcPts val="0"/>
              </a:spcAft>
              <a:buSzPts val="1500"/>
              <a:buChar char="-"/>
            </a:pPr>
            <a:r>
              <a:rPr lang="en"/>
              <a:t>44,357 links connecting them</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Owned:</a:t>
            </a:r>
            <a:endParaRPr/>
          </a:p>
          <a:p>
            <a:pPr indent="-323850" lvl="0" marL="457200" rtl="0" algn="l">
              <a:spcBef>
                <a:spcPts val="800"/>
              </a:spcBef>
              <a:spcAft>
                <a:spcPts val="0"/>
              </a:spcAft>
              <a:buSzPts val="1500"/>
              <a:buChar char="-"/>
            </a:pPr>
            <a:r>
              <a:rPr lang="en"/>
              <a:t>Basic PTM metadata gathering</a:t>
            </a:r>
            <a:endParaRPr/>
          </a:p>
          <a:p>
            <a:pPr indent="-323850" lvl="0" marL="457200" rtl="0" algn="l">
              <a:spcBef>
                <a:spcPts val="0"/>
              </a:spcBef>
              <a:spcAft>
                <a:spcPts val="0"/>
              </a:spcAft>
              <a:buSzPts val="1500"/>
              <a:buChar char="-"/>
            </a:pPr>
            <a:r>
              <a:rPr lang="en"/>
              <a:t>PTM </a:t>
            </a:r>
            <a:r>
              <a:rPr lang="en"/>
              <a:t>snapshot</a:t>
            </a:r>
            <a:r>
              <a:rPr lang="en"/>
              <a:t> retrieval</a:t>
            </a:r>
            <a:endParaRPr/>
          </a:p>
          <a:p>
            <a:pPr indent="-323850" lvl="0" marL="457200" rtl="0" algn="l">
              <a:spcBef>
                <a:spcPts val="0"/>
              </a:spcBef>
              <a:spcAft>
                <a:spcPts val="0"/>
              </a:spcAft>
              <a:buSzPts val="1500"/>
              <a:buChar char="-"/>
            </a:pPr>
            <a:r>
              <a:rPr lang="en"/>
              <a:t>Creation of SQLite3 database</a:t>
            </a:r>
            <a:endParaRPr/>
          </a:p>
        </p:txBody>
      </p:sp>
      <p:sp>
        <p:nvSpPr>
          <p:cNvPr id="565" name="Google Shape;565;p58"/>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Contribution and Statement of Ownership</a:t>
            </a:r>
            <a:endParaRPr/>
          </a:p>
        </p:txBody>
      </p:sp>
      <p:sp>
        <p:nvSpPr>
          <p:cNvPr id="566" name="Google Shape;566;p58"/>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PeaTMOSS</a:t>
            </a:r>
            <a:endParaRPr/>
          </a:p>
        </p:txBody>
      </p:sp>
      <p:pic>
        <p:nvPicPr>
          <p:cNvPr id="567" name="Google Shape;567;p58"/>
          <p:cNvPicPr preferRelativeResize="0"/>
          <p:nvPr/>
        </p:nvPicPr>
        <p:blipFill>
          <a:blip r:embed="rId3">
            <a:alphaModFix/>
          </a:blip>
          <a:stretch>
            <a:fillRect/>
          </a:stretch>
        </p:blipFill>
        <p:spPr>
          <a:xfrm>
            <a:off x="3400413" y="1646950"/>
            <a:ext cx="5743575" cy="2362200"/>
          </a:xfrm>
          <a:prstGeom prst="rect">
            <a:avLst/>
          </a:prstGeom>
          <a:noFill/>
          <a:ln>
            <a:noFill/>
          </a:ln>
        </p:spPr>
      </p:pic>
      <p:sp>
        <p:nvSpPr>
          <p:cNvPr id="568" name="Google Shape;568;p58"/>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59"/>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574" name="Google Shape;574;p59"/>
          <p:cNvPicPr preferRelativeResize="0"/>
          <p:nvPr/>
        </p:nvPicPr>
        <p:blipFill>
          <a:blip r:embed="rId3">
            <a:alphaModFix/>
          </a:blip>
          <a:stretch>
            <a:fillRect/>
          </a:stretch>
        </p:blipFill>
        <p:spPr>
          <a:xfrm>
            <a:off x="202725" y="208625"/>
            <a:ext cx="8738538" cy="44130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60"/>
          <p:cNvSpPr txBox="1"/>
          <p:nvPr>
            <p:ph idx="1" type="body"/>
          </p:nvPr>
        </p:nvSpPr>
        <p:spPr>
          <a:xfrm>
            <a:off x="351064" y="1157493"/>
            <a:ext cx="8450100" cy="3341100"/>
          </a:xfrm>
          <a:prstGeom prst="rect">
            <a:avLst/>
          </a:prstGeom>
        </p:spPr>
        <p:txBody>
          <a:bodyPr anchorCtr="0" anchor="t" bIns="34275" lIns="68575" spcFirstLastPara="1" rIns="68575" wrap="square" tIns="34275">
            <a:normAutofit fontScale="92500" lnSpcReduction="20000"/>
          </a:bodyPr>
          <a:lstStyle/>
          <a:p>
            <a:pPr indent="0" lvl="0" marL="0" rtl="0" algn="l">
              <a:lnSpc>
                <a:spcPct val="115000"/>
              </a:lnSpc>
              <a:spcBef>
                <a:spcPts val="0"/>
              </a:spcBef>
              <a:spcAft>
                <a:spcPts val="0"/>
              </a:spcAft>
              <a:buClr>
                <a:schemeClr val="dk1"/>
              </a:buClr>
              <a:buSzPct val="50000"/>
              <a:buFont typeface="Arial"/>
              <a:buNone/>
            </a:pPr>
            <a:r>
              <a:rPr b="1" lang="en" sz="2200">
                <a:solidFill>
                  <a:srgbClr val="262626"/>
                </a:solidFill>
                <a:latin typeface="Calibri"/>
                <a:ea typeface="Calibri"/>
                <a:cs typeface="Calibri"/>
                <a:sym typeface="Calibri"/>
              </a:rPr>
              <a:t>Example metadata:</a:t>
            </a:r>
            <a:endParaRPr b="1"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ct val="50000"/>
              <a:buFont typeface="Arial"/>
              <a:buNone/>
            </a:pPr>
            <a:r>
              <a:rPr lang="en" sz="2200">
                <a:solidFill>
                  <a:srgbClr val="262626"/>
                </a:solidFill>
                <a:latin typeface="Calibri"/>
                <a:ea typeface="Calibri"/>
                <a:cs typeface="Calibri"/>
                <a:sym typeface="Calibri"/>
              </a:rPr>
              <a:t>-Downloads</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ct val="50000"/>
              <a:buFont typeface="Arial"/>
              <a:buNone/>
            </a:pPr>
            <a:r>
              <a:rPr lang="en" sz="2200">
                <a:solidFill>
                  <a:srgbClr val="262626"/>
                </a:solidFill>
                <a:latin typeface="Calibri"/>
                <a:ea typeface="Calibri"/>
                <a:cs typeface="Calibri"/>
                <a:sym typeface="Calibri"/>
              </a:rPr>
              <a:t>-Commits</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ct val="50000"/>
              <a:buFont typeface="Arial"/>
              <a:buNone/>
            </a:pPr>
            <a:r>
              <a:rPr lang="en" sz="2200">
                <a:solidFill>
                  <a:srgbClr val="262626"/>
                </a:solidFill>
                <a:latin typeface="Calibri"/>
                <a:ea typeface="Calibri"/>
                <a:cs typeface="Calibri"/>
                <a:sym typeface="Calibri"/>
              </a:rPr>
              <a:t>-Authors</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ct val="50000"/>
              <a:buFont typeface="Arial"/>
              <a:buNone/>
            </a:pPr>
            <a:r>
              <a:rPr lang="en" sz="2200">
                <a:solidFill>
                  <a:srgbClr val="262626"/>
                </a:solidFill>
                <a:latin typeface="Calibri"/>
                <a:ea typeface="Calibri"/>
                <a:cs typeface="Calibri"/>
                <a:sym typeface="Calibri"/>
              </a:rPr>
              <a:t>-License</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ct val="50000"/>
              <a:buFont typeface="Arial"/>
              <a:buNone/>
            </a:pPr>
            <a:r>
              <a:rPr lang="en" sz="2200">
                <a:solidFill>
                  <a:srgbClr val="262626"/>
                </a:solidFill>
                <a:latin typeface="Calibri"/>
                <a:ea typeface="Calibri"/>
                <a:cs typeface="Calibri"/>
                <a:sym typeface="Calibri"/>
              </a:rPr>
              <a:t>-Library</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ct val="50000"/>
              <a:buFont typeface="Arial"/>
              <a:buNone/>
            </a:pPr>
            <a:r>
              <a:rPr lang="en" sz="2200">
                <a:solidFill>
                  <a:srgbClr val="262626"/>
                </a:solidFill>
                <a:latin typeface="Calibri"/>
                <a:ea typeface="Calibri"/>
                <a:cs typeface="Calibri"/>
                <a:sym typeface="Calibri"/>
              </a:rPr>
              <a:t>-Model tag</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ct val="50000"/>
              <a:buFont typeface="Arial"/>
              <a:buNone/>
            </a:pPr>
            <a:r>
              <a:rPr lang="en" sz="2200">
                <a:solidFill>
                  <a:srgbClr val="262626"/>
                </a:solidFill>
                <a:latin typeface="Calibri"/>
                <a:ea typeface="Calibri"/>
                <a:cs typeface="Calibri"/>
                <a:sym typeface="Calibri"/>
              </a:rPr>
              <a:t>-Language</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ct val="50000"/>
              <a:buFont typeface="Arial"/>
              <a:buNone/>
            </a:pPr>
            <a:r>
              <a:rPr lang="en" sz="2200">
                <a:solidFill>
                  <a:srgbClr val="262626"/>
                </a:solidFill>
                <a:latin typeface="Calibri"/>
                <a:ea typeface="Calibri"/>
                <a:cs typeface="Calibri"/>
                <a:sym typeface="Calibri"/>
              </a:rPr>
              <a:t>-Architecture</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ct val="50000"/>
              <a:buFont typeface="Arial"/>
              <a:buNone/>
            </a:pPr>
            <a:r>
              <a:rPr lang="en" sz="2200">
                <a:solidFill>
                  <a:srgbClr val="262626"/>
                </a:solidFill>
                <a:latin typeface="Calibri"/>
                <a:ea typeface="Calibri"/>
                <a:cs typeface="Calibri"/>
                <a:sym typeface="Calibri"/>
              </a:rPr>
              <a:t>-Dataset</a:t>
            </a:r>
            <a:endParaRPr sz="2200">
              <a:solidFill>
                <a:srgbClr val="262626"/>
              </a:solidFill>
              <a:latin typeface="Calibri"/>
              <a:ea typeface="Calibri"/>
              <a:cs typeface="Calibri"/>
              <a:sym typeface="Calibri"/>
            </a:endParaRPr>
          </a:p>
          <a:p>
            <a:pPr indent="0" lvl="0" marL="0" rtl="0" algn="l">
              <a:spcBef>
                <a:spcPts val="800"/>
              </a:spcBef>
              <a:spcAft>
                <a:spcPts val="0"/>
              </a:spcAft>
              <a:buNone/>
            </a:pPr>
            <a:r>
              <a:rPr lang="en" sz="2200">
                <a:solidFill>
                  <a:srgbClr val="262626"/>
                </a:solidFill>
                <a:latin typeface="Calibri"/>
                <a:ea typeface="Calibri"/>
                <a:cs typeface="Calibri"/>
                <a:sym typeface="Calibri"/>
              </a:rPr>
              <a:t>…</a:t>
            </a:r>
            <a:endParaRPr/>
          </a:p>
        </p:txBody>
      </p:sp>
      <p:sp>
        <p:nvSpPr>
          <p:cNvPr id="580" name="Google Shape;580;p60"/>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Database Schema - Basic PTM Metadata</a:t>
            </a:r>
            <a:endParaRPr/>
          </a:p>
        </p:txBody>
      </p:sp>
      <p:sp>
        <p:nvSpPr>
          <p:cNvPr id="581" name="Google Shape;581;p60"/>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PeaTMOSS</a:t>
            </a:r>
            <a:endParaRPr/>
          </a:p>
        </p:txBody>
      </p:sp>
      <p:sp>
        <p:nvSpPr>
          <p:cNvPr id="582" name="Google Shape;582;p60"/>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583" name="Google Shape;583;p60"/>
          <p:cNvPicPr preferRelativeResize="0"/>
          <p:nvPr/>
        </p:nvPicPr>
        <p:blipFill>
          <a:blip r:embed="rId3">
            <a:alphaModFix/>
          </a:blip>
          <a:stretch>
            <a:fillRect/>
          </a:stretch>
        </p:blipFill>
        <p:spPr>
          <a:xfrm>
            <a:off x="5558725" y="793451"/>
            <a:ext cx="2416825" cy="4198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1"/>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Basic PTM Metadata Gathering</a:t>
            </a:r>
            <a:endParaRPr/>
          </a:p>
        </p:txBody>
      </p:sp>
      <p:sp>
        <p:nvSpPr>
          <p:cNvPr id="589" name="Google Shape;589;p61"/>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PeaTMOSS</a:t>
            </a:r>
            <a:endParaRPr/>
          </a:p>
        </p:txBody>
      </p:sp>
      <p:sp>
        <p:nvSpPr>
          <p:cNvPr id="590" name="Google Shape;590;p61"/>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591" name="Google Shape;591;p61"/>
          <p:cNvPicPr preferRelativeResize="0"/>
          <p:nvPr/>
        </p:nvPicPr>
        <p:blipFill>
          <a:blip r:embed="rId3">
            <a:alphaModFix/>
          </a:blip>
          <a:stretch>
            <a:fillRect/>
          </a:stretch>
        </p:blipFill>
        <p:spPr>
          <a:xfrm>
            <a:off x="892700" y="1142318"/>
            <a:ext cx="7366861" cy="342310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62"/>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1100"/>
              <a:buFont typeface="Arial"/>
              <a:buNone/>
            </a:pPr>
            <a:r>
              <a:rPr b="1" lang="en" sz="2200">
                <a:solidFill>
                  <a:srgbClr val="262626"/>
                </a:solidFill>
                <a:latin typeface="Calibri"/>
                <a:ea typeface="Calibri"/>
                <a:cs typeface="Calibri"/>
                <a:sym typeface="Calibri"/>
              </a:rPr>
              <a:t>Example metadata:</a:t>
            </a:r>
            <a:endParaRPr b="1"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2200">
                <a:solidFill>
                  <a:srgbClr val="262626"/>
                </a:solidFill>
                <a:latin typeface="Calibri"/>
                <a:ea typeface="Calibri"/>
                <a:cs typeface="Calibri"/>
                <a:sym typeface="Calibri"/>
              </a:rPr>
              <a:t>-PRs</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2200">
                <a:solidFill>
                  <a:srgbClr val="262626"/>
                </a:solidFill>
                <a:latin typeface="Calibri"/>
                <a:ea typeface="Calibri"/>
                <a:cs typeface="Calibri"/>
                <a:sym typeface="Calibri"/>
              </a:rPr>
              <a:t>-Issues</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2200">
                <a:solidFill>
                  <a:srgbClr val="262626"/>
                </a:solidFill>
                <a:latin typeface="Calibri"/>
                <a:ea typeface="Calibri"/>
                <a:cs typeface="Calibri"/>
                <a:sym typeface="Calibri"/>
              </a:rPr>
              <a:t>-Commits</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2200">
                <a:solidFill>
                  <a:srgbClr val="262626"/>
                </a:solidFill>
                <a:latin typeface="Calibri"/>
                <a:ea typeface="Calibri"/>
                <a:cs typeface="Calibri"/>
                <a:sym typeface="Calibri"/>
              </a:rPr>
              <a:t>-Label</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Clr>
                <a:schemeClr val="dk1"/>
              </a:buClr>
              <a:buSzPts val="1100"/>
              <a:buFont typeface="Arial"/>
              <a:buNone/>
            </a:pPr>
            <a:r>
              <a:rPr lang="en" sz="2200">
                <a:solidFill>
                  <a:srgbClr val="262626"/>
                </a:solidFill>
                <a:latin typeface="Calibri"/>
                <a:ea typeface="Calibri"/>
                <a:cs typeface="Calibri"/>
                <a:sym typeface="Calibri"/>
              </a:rPr>
              <a:t>-License</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None/>
            </a:pPr>
            <a:r>
              <a:rPr lang="en" sz="2200">
                <a:solidFill>
                  <a:srgbClr val="262626"/>
                </a:solidFill>
                <a:latin typeface="Calibri"/>
                <a:ea typeface="Calibri"/>
                <a:cs typeface="Calibri"/>
                <a:sym typeface="Calibri"/>
              </a:rPr>
              <a:t>-…</a:t>
            </a:r>
            <a:endParaRPr b="1" sz="2200">
              <a:solidFill>
                <a:srgbClr val="262626"/>
              </a:solidFill>
              <a:latin typeface="Calibri"/>
              <a:ea typeface="Calibri"/>
              <a:cs typeface="Calibri"/>
              <a:sym typeface="Calibri"/>
            </a:endParaRPr>
          </a:p>
        </p:txBody>
      </p:sp>
      <p:sp>
        <p:nvSpPr>
          <p:cNvPr id="597" name="Google Shape;597;p62"/>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Database Schema - GitHub Project Metadata</a:t>
            </a:r>
            <a:endParaRPr/>
          </a:p>
        </p:txBody>
      </p:sp>
      <p:sp>
        <p:nvSpPr>
          <p:cNvPr id="598" name="Google Shape;598;p62"/>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PeaTMOSS</a:t>
            </a:r>
            <a:endParaRPr/>
          </a:p>
        </p:txBody>
      </p:sp>
      <p:sp>
        <p:nvSpPr>
          <p:cNvPr id="599" name="Google Shape;599;p62"/>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600" name="Google Shape;600;p62"/>
          <p:cNvPicPr preferRelativeResize="0"/>
          <p:nvPr/>
        </p:nvPicPr>
        <p:blipFill>
          <a:blip r:embed="rId3">
            <a:alphaModFix/>
          </a:blip>
          <a:stretch>
            <a:fillRect/>
          </a:stretch>
        </p:blipFill>
        <p:spPr>
          <a:xfrm>
            <a:off x="4235176" y="989925"/>
            <a:ext cx="4021920" cy="3986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3"/>
          <p:cNvSpPr txBox="1"/>
          <p:nvPr>
            <p:ph idx="1" type="body"/>
          </p:nvPr>
        </p:nvSpPr>
        <p:spPr>
          <a:xfrm>
            <a:off x="351075" y="1157500"/>
            <a:ext cx="4221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This work was done by Jerin Yasmin from the RISE lab from Queen’s University, in Quebec Canada</a:t>
            </a:r>
            <a:endParaRPr/>
          </a:p>
        </p:txBody>
      </p:sp>
      <p:sp>
        <p:nvSpPr>
          <p:cNvPr id="606" name="Google Shape;606;p63"/>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GitHub Project Metadata Gathering </a:t>
            </a:r>
            <a:endParaRPr/>
          </a:p>
        </p:txBody>
      </p:sp>
      <p:sp>
        <p:nvSpPr>
          <p:cNvPr id="607" name="Google Shape;607;p63"/>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PeaTMOSS</a:t>
            </a:r>
            <a:endParaRPr/>
          </a:p>
        </p:txBody>
      </p:sp>
      <p:sp>
        <p:nvSpPr>
          <p:cNvPr id="608" name="Google Shape;608;p63"/>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609" name="Google Shape;609;p63"/>
          <p:cNvPicPr preferRelativeResize="0"/>
          <p:nvPr/>
        </p:nvPicPr>
        <p:blipFill>
          <a:blip r:embed="rId3">
            <a:alphaModFix/>
          </a:blip>
          <a:stretch>
            <a:fillRect/>
          </a:stretch>
        </p:blipFill>
        <p:spPr>
          <a:xfrm>
            <a:off x="5147076" y="730645"/>
            <a:ext cx="2224476" cy="1251274"/>
          </a:xfrm>
          <a:prstGeom prst="rect">
            <a:avLst/>
          </a:prstGeom>
          <a:noFill/>
          <a:ln>
            <a:noFill/>
          </a:ln>
        </p:spPr>
      </p:pic>
      <p:pic>
        <p:nvPicPr>
          <p:cNvPr id="610" name="Google Shape;610;p63"/>
          <p:cNvPicPr preferRelativeResize="0"/>
          <p:nvPr/>
        </p:nvPicPr>
        <p:blipFill>
          <a:blip r:embed="rId4">
            <a:alphaModFix/>
          </a:blip>
          <a:stretch>
            <a:fillRect/>
          </a:stretch>
        </p:blipFill>
        <p:spPr>
          <a:xfrm>
            <a:off x="1247625" y="3968576"/>
            <a:ext cx="5233675" cy="719525"/>
          </a:xfrm>
          <a:prstGeom prst="rect">
            <a:avLst/>
          </a:prstGeom>
          <a:noFill/>
          <a:ln>
            <a:noFill/>
          </a:ln>
        </p:spPr>
      </p:pic>
      <p:pic>
        <p:nvPicPr>
          <p:cNvPr id="611" name="Google Shape;611;p63"/>
          <p:cNvPicPr preferRelativeResize="0"/>
          <p:nvPr/>
        </p:nvPicPr>
        <p:blipFill>
          <a:blip r:embed="rId5">
            <a:alphaModFix/>
          </a:blip>
          <a:stretch>
            <a:fillRect/>
          </a:stretch>
        </p:blipFill>
        <p:spPr>
          <a:xfrm>
            <a:off x="7785375" y="3355588"/>
            <a:ext cx="1143000" cy="1143000"/>
          </a:xfrm>
          <a:prstGeom prst="rect">
            <a:avLst/>
          </a:prstGeom>
          <a:noFill/>
          <a:ln>
            <a:noFill/>
          </a:ln>
        </p:spPr>
      </p:pic>
      <p:pic>
        <p:nvPicPr>
          <p:cNvPr id="612" name="Google Shape;612;p63"/>
          <p:cNvPicPr preferRelativeResize="0"/>
          <p:nvPr/>
        </p:nvPicPr>
        <p:blipFill>
          <a:blip r:embed="rId6">
            <a:alphaModFix/>
          </a:blip>
          <a:stretch>
            <a:fillRect/>
          </a:stretch>
        </p:blipFill>
        <p:spPr>
          <a:xfrm>
            <a:off x="1247625" y="1687525"/>
            <a:ext cx="6648738" cy="22810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4"/>
          <p:cNvSpPr txBox="1"/>
          <p:nvPr>
            <p:ph idx="1" type="body"/>
          </p:nvPr>
        </p:nvSpPr>
        <p:spPr>
          <a:xfrm>
            <a:off x="351064" y="1157493"/>
            <a:ext cx="8450100" cy="3341100"/>
          </a:xfrm>
          <a:prstGeom prst="rect">
            <a:avLst/>
          </a:prstGeom>
        </p:spPr>
        <p:txBody>
          <a:bodyPr anchorCtr="0" anchor="t" bIns="34275" lIns="68575" spcFirstLastPara="1" rIns="68575" wrap="square" tIns="34275">
            <a:normAutofit lnSpcReduction="10000"/>
          </a:bodyPr>
          <a:lstStyle/>
          <a:p>
            <a:pPr indent="0" lvl="0" marL="0" rtl="0" algn="l">
              <a:lnSpc>
                <a:spcPct val="115000"/>
              </a:lnSpc>
              <a:spcBef>
                <a:spcPts val="0"/>
              </a:spcBef>
              <a:spcAft>
                <a:spcPts val="0"/>
              </a:spcAft>
              <a:buNone/>
            </a:pPr>
            <a:r>
              <a:rPr b="1" lang="en" sz="2200">
                <a:solidFill>
                  <a:srgbClr val="262626"/>
                </a:solidFill>
                <a:latin typeface="Calibri"/>
                <a:ea typeface="Calibri"/>
                <a:cs typeface="Calibri"/>
                <a:sym typeface="Calibri"/>
              </a:rPr>
              <a:t>Example metadata:</a:t>
            </a:r>
            <a:endParaRPr b="1"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None/>
            </a:pPr>
            <a:r>
              <a:rPr lang="en" sz="2200">
                <a:solidFill>
                  <a:srgbClr val="262626"/>
                </a:solidFill>
                <a:latin typeface="Calibri"/>
                <a:ea typeface="Calibri"/>
                <a:cs typeface="Calibri"/>
                <a:sym typeface="Calibri"/>
              </a:rPr>
              <a:t>-Base/upstream model</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None/>
            </a:pPr>
            <a:r>
              <a:rPr lang="en" sz="2200">
                <a:solidFill>
                  <a:srgbClr val="262626"/>
                </a:solidFill>
                <a:latin typeface="Calibri"/>
                <a:ea typeface="Calibri"/>
                <a:cs typeface="Calibri"/>
                <a:sym typeface="Calibri"/>
              </a:rPr>
              <a:t>-Hyper parameters</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None/>
            </a:pPr>
            <a:r>
              <a:rPr lang="en" sz="2200">
                <a:solidFill>
                  <a:srgbClr val="262626"/>
                </a:solidFill>
                <a:latin typeface="Calibri"/>
                <a:ea typeface="Calibri"/>
                <a:cs typeface="Calibri"/>
                <a:sym typeface="Calibri"/>
              </a:rPr>
              <a:t>-Carbon emitted</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None/>
            </a:pPr>
            <a:r>
              <a:rPr lang="en" sz="2200">
                <a:solidFill>
                  <a:srgbClr val="262626"/>
                </a:solidFill>
                <a:latin typeface="Calibri"/>
                <a:ea typeface="Calibri"/>
                <a:cs typeface="Calibri"/>
                <a:sym typeface="Calibri"/>
              </a:rPr>
              <a:t>-Evaluation metrics</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None/>
            </a:pPr>
            <a:r>
              <a:rPr lang="en" sz="2200">
                <a:solidFill>
                  <a:srgbClr val="262626"/>
                </a:solidFill>
                <a:latin typeface="Calibri"/>
                <a:ea typeface="Calibri"/>
                <a:cs typeface="Calibri"/>
                <a:sym typeface="Calibri"/>
              </a:rPr>
              <a:t>-Hardware requirements</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None/>
            </a:pPr>
            <a:r>
              <a:rPr lang="en" sz="2200">
                <a:solidFill>
                  <a:srgbClr val="262626"/>
                </a:solidFill>
                <a:latin typeface="Calibri"/>
                <a:ea typeface="Calibri"/>
                <a:cs typeface="Calibri"/>
                <a:sym typeface="Calibri"/>
              </a:rPr>
              <a:t>-Parameter count</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None/>
            </a:pPr>
            <a:r>
              <a:rPr lang="en" sz="2200">
                <a:solidFill>
                  <a:srgbClr val="262626"/>
                </a:solidFill>
                <a:latin typeface="Calibri"/>
                <a:ea typeface="Calibri"/>
                <a:cs typeface="Calibri"/>
                <a:sym typeface="Calibri"/>
              </a:rPr>
              <a:t>-Input/output format</a:t>
            </a:r>
            <a:endParaRPr sz="2200">
              <a:solidFill>
                <a:srgbClr val="262626"/>
              </a:solidFill>
              <a:latin typeface="Calibri"/>
              <a:ea typeface="Calibri"/>
              <a:cs typeface="Calibri"/>
              <a:sym typeface="Calibri"/>
            </a:endParaRPr>
          </a:p>
          <a:p>
            <a:pPr indent="0" lvl="0" marL="12700" rtl="0" algn="l">
              <a:lnSpc>
                <a:spcPct val="115000"/>
              </a:lnSpc>
              <a:spcBef>
                <a:spcPts val="0"/>
              </a:spcBef>
              <a:spcAft>
                <a:spcPts val="0"/>
              </a:spcAft>
              <a:buNone/>
            </a:pPr>
            <a:r>
              <a:rPr lang="en" sz="2200">
                <a:solidFill>
                  <a:srgbClr val="262626"/>
                </a:solidFill>
                <a:latin typeface="Calibri"/>
                <a:ea typeface="Calibri"/>
                <a:cs typeface="Calibri"/>
                <a:sym typeface="Calibri"/>
              </a:rPr>
              <a:t>-…</a:t>
            </a:r>
            <a:endParaRPr b="1" sz="2200">
              <a:solidFill>
                <a:srgbClr val="262626"/>
              </a:solidFill>
              <a:latin typeface="Calibri"/>
              <a:ea typeface="Calibri"/>
              <a:cs typeface="Calibri"/>
              <a:sym typeface="Calibri"/>
            </a:endParaRPr>
          </a:p>
        </p:txBody>
      </p:sp>
      <p:sp>
        <p:nvSpPr>
          <p:cNvPr id="618" name="Google Shape;618;p64"/>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Database Schema - Enhanced PTM Metadata</a:t>
            </a:r>
            <a:endParaRPr/>
          </a:p>
        </p:txBody>
      </p:sp>
      <p:sp>
        <p:nvSpPr>
          <p:cNvPr id="619" name="Google Shape;619;p64"/>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PeaTMOSS</a:t>
            </a:r>
            <a:endParaRPr/>
          </a:p>
        </p:txBody>
      </p:sp>
      <p:sp>
        <p:nvSpPr>
          <p:cNvPr id="620" name="Google Shape;620;p64"/>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621" name="Google Shape;621;p64"/>
          <p:cNvPicPr preferRelativeResize="0"/>
          <p:nvPr/>
        </p:nvPicPr>
        <p:blipFill>
          <a:blip r:embed="rId3">
            <a:alphaModFix/>
          </a:blip>
          <a:stretch>
            <a:fillRect/>
          </a:stretch>
        </p:blipFill>
        <p:spPr>
          <a:xfrm>
            <a:off x="3761874" y="918837"/>
            <a:ext cx="4701376" cy="381842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65"/>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This work was performed by Shen Kuo from Purdue’s Duality Lab</a:t>
            </a:r>
            <a:endParaRPr/>
          </a:p>
        </p:txBody>
      </p:sp>
      <p:sp>
        <p:nvSpPr>
          <p:cNvPr id="627" name="Google Shape;627;p65"/>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Enhanced PTM</a:t>
            </a:r>
            <a:r>
              <a:rPr lang="en"/>
              <a:t> Metadata Gathering </a:t>
            </a:r>
            <a:endParaRPr/>
          </a:p>
        </p:txBody>
      </p:sp>
      <p:sp>
        <p:nvSpPr>
          <p:cNvPr id="628" name="Google Shape;628;p65"/>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PeaTMOSS</a:t>
            </a:r>
            <a:endParaRPr/>
          </a:p>
        </p:txBody>
      </p:sp>
      <p:sp>
        <p:nvSpPr>
          <p:cNvPr id="629" name="Google Shape;629;p65"/>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630" name="Google Shape;630;p65"/>
          <p:cNvPicPr preferRelativeResize="0"/>
          <p:nvPr/>
        </p:nvPicPr>
        <p:blipFill>
          <a:blip r:embed="rId3">
            <a:alphaModFix/>
          </a:blip>
          <a:stretch>
            <a:fillRect/>
          </a:stretch>
        </p:blipFill>
        <p:spPr>
          <a:xfrm>
            <a:off x="434175" y="2110476"/>
            <a:ext cx="8275651" cy="23881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6"/>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Data Schema</a:t>
            </a:r>
            <a:r>
              <a:rPr lang="en"/>
              <a:t> Creation</a:t>
            </a:r>
            <a:endParaRPr/>
          </a:p>
        </p:txBody>
      </p:sp>
      <p:sp>
        <p:nvSpPr>
          <p:cNvPr id="636" name="Google Shape;636;p66"/>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PeaTMOSS</a:t>
            </a:r>
            <a:endParaRPr/>
          </a:p>
        </p:txBody>
      </p:sp>
      <p:sp>
        <p:nvSpPr>
          <p:cNvPr id="637" name="Google Shape;637;p66"/>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638" name="Google Shape;638;p66"/>
          <p:cNvPicPr preferRelativeResize="0"/>
          <p:nvPr/>
        </p:nvPicPr>
        <p:blipFill rotWithShape="1">
          <a:blip r:embed="rId3">
            <a:alphaModFix/>
          </a:blip>
          <a:srcRect b="7252" l="14288" r="11866" t="0"/>
          <a:stretch/>
        </p:blipFill>
        <p:spPr>
          <a:xfrm>
            <a:off x="4768750" y="989924"/>
            <a:ext cx="4375250" cy="3558026"/>
          </a:xfrm>
          <a:prstGeom prst="rect">
            <a:avLst/>
          </a:prstGeom>
          <a:noFill/>
          <a:ln>
            <a:noFill/>
          </a:ln>
        </p:spPr>
      </p:pic>
      <p:sp>
        <p:nvSpPr>
          <p:cNvPr id="639" name="Google Shape;639;p66"/>
          <p:cNvSpPr txBox="1"/>
          <p:nvPr>
            <p:ph idx="1" type="body"/>
          </p:nvPr>
        </p:nvSpPr>
        <p:spPr>
          <a:xfrm>
            <a:off x="351075" y="1157500"/>
            <a:ext cx="4375200" cy="3341100"/>
          </a:xfrm>
          <a:prstGeom prst="rect">
            <a:avLst/>
          </a:prstGeom>
        </p:spPr>
        <p:txBody>
          <a:bodyPr anchorCtr="0" anchor="t" bIns="34275" lIns="68575" spcFirstLastPara="1" rIns="68575" wrap="square" tIns="34275">
            <a:normAutofit/>
          </a:bodyPr>
          <a:lstStyle/>
          <a:p>
            <a:pPr indent="-323850" lvl="0" marL="457200" rtl="0" algn="l">
              <a:lnSpc>
                <a:spcPct val="115000"/>
              </a:lnSpc>
              <a:spcBef>
                <a:spcPts val="0"/>
              </a:spcBef>
              <a:spcAft>
                <a:spcPts val="0"/>
              </a:spcAft>
              <a:buSzPts val="1500"/>
              <a:buChar char="▪"/>
            </a:pPr>
            <a:r>
              <a:rPr lang="en"/>
              <a:t>PTMTorrent’s Data Schema made it difficult to compare across Model Zoos</a:t>
            </a:r>
            <a:endParaRPr/>
          </a:p>
          <a:p>
            <a:pPr indent="-323850" lvl="0" marL="457200" rtl="0" algn="l">
              <a:lnSpc>
                <a:spcPct val="115000"/>
              </a:lnSpc>
              <a:spcBef>
                <a:spcPts val="1000"/>
              </a:spcBef>
              <a:spcAft>
                <a:spcPts val="0"/>
              </a:spcAft>
              <a:buSzPts val="1500"/>
              <a:buChar char="▪"/>
            </a:pPr>
            <a:r>
              <a:rPr lang="en"/>
              <a:t>Priority: Handle metadata from diverse sources while preserving information in a way that supports inter-source comparison.</a:t>
            </a:r>
            <a:endParaRPr/>
          </a:p>
          <a:p>
            <a:pPr indent="-323850" lvl="0" marL="457200" rtl="0" algn="l">
              <a:lnSpc>
                <a:spcPct val="115000"/>
              </a:lnSpc>
              <a:spcBef>
                <a:spcPts val="1000"/>
              </a:spcBef>
              <a:spcAft>
                <a:spcPts val="0"/>
              </a:spcAft>
              <a:buSzPts val="1500"/>
              <a:buChar char="▪"/>
            </a:pPr>
            <a:r>
              <a:rPr lang="en"/>
              <a:t>Used core “model” table and layers of indirection </a:t>
            </a:r>
            <a:endParaRPr/>
          </a:p>
          <a:p>
            <a:pPr indent="-323850" lvl="0" marL="457200" rtl="0" algn="l">
              <a:lnSpc>
                <a:spcPct val="115000"/>
              </a:lnSpc>
              <a:spcBef>
                <a:spcPts val="1000"/>
              </a:spcBef>
              <a:spcAft>
                <a:spcPts val="0"/>
              </a:spcAft>
              <a:buSzPts val="1500"/>
              <a:buChar char="▪"/>
            </a:pPr>
            <a:r>
              <a:rPr lang="en"/>
              <a:t>Improved</a:t>
            </a:r>
            <a:endParaRPr/>
          </a:p>
          <a:p>
            <a:pPr indent="-317500" lvl="1" marL="914400" rtl="0" algn="l">
              <a:lnSpc>
                <a:spcPct val="115000"/>
              </a:lnSpc>
              <a:spcBef>
                <a:spcPts val="1000"/>
              </a:spcBef>
              <a:spcAft>
                <a:spcPts val="0"/>
              </a:spcAft>
              <a:buSzPts val="1400"/>
              <a:buChar char="▪"/>
            </a:pPr>
            <a:r>
              <a:rPr lang="en"/>
              <a:t>Data integrity</a:t>
            </a:r>
            <a:endParaRPr/>
          </a:p>
          <a:p>
            <a:pPr indent="-317500" lvl="1" marL="914400" rtl="0" algn="l">
              <a:lnSpc>
                <a:spcPct val="115000"/>
              </a:lnSpc>
              <a:spcBef>
                <a:spcPts val="1000"/>
              </a:spcBef>
              <a:spcAft>
                <a:spcPts val="1000"/>
              </a:spcAft>
              <a:buSzPts val="1400"/>
              <a:buChar char="▪"/>
            </a:pPr>
            <a:r>
              <a:rPr lang="en"/>
              <a:t>Schema's flexibility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7"/>
          <p:cNvSpPr txBox="1"/>
          <p:nvPr>
            <p:ph type="title"/>
          </p:nvPr>
        </p:nvSpPr>
        <p:spPr>
          <a:xfrm>
            <a:off x="2" y="548025"/>
            <a:ext cx="15789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Data Schema</a:t>
            </a:r>
            <a:endParaRPr/>
          </a:p>
        </p:txBody>
      </p:sp>
      <p:sp>
        <p:nvSpPr>
          <p:cNvPr id="645" name="Google Shape;645;p67"/>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646" name="Google Shape;646;p67"/>
          <p:cNvPicPr preferRelativeResize="0"/>
          <p:nvPr/>
        </p:nvPicPr>
        <p:blipFill>
          <a:blip r:embed="rId3">
            <a:alphaModFix/>
          </a:blip>
          <a:stretch>
            <a:fillRect/>
          </a:stretch>
        </p:blipFill>
        <p:spPr>
          <a:xfrm>
            <a:off x="1493250" y="193962"/>
            <a:ext cx="7650749" cy="4755575"/>
          </a:xfrm>
          <a:prstGeom prst="rect">
            <a:avLst/>
          </a:prstGeom>
          <a:noFill/>
          <a:ln>
            <a:noFill/>
          </a:ln>
        </p:spPr>
      </p:pic>
      <p:sp>
        <p:nvSpPr>
          <p:cNvPr id="647" name="Google Shape;647;p67"/>
          <p:cNvSpPr/>
          <p:nvPr/>
        </p:nvSpPr>
        <p:spPr>
          <a:xfrm>
            <a:off x="2832950" y="890725"/>
            <a:ext cx="509100" cy="837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8" name="Google Shape;648;p67"/>
          <p:cNvSpPr/>
          <p:nvPr/>
        </p:nvSpPr>
        <p:spPr>
          <a:xfrm>
            <a:off x="2126825" y="927950"/>
            <a:ext cx="562200" cy="24045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9" name="Google Shape;649;p67"/>
          <p:cNvSpPr/>
          <p:nvPr/>
        </p:nvSpPr>
        <p:spPr>
          <a:xfrm>
            <a:off x="2126825" y="3434075"/>
            <a:ext cx="2445300" cy="13752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0" name="Google Shape;650;p67"/>
          <p:cNvSpPr/>
          <p:nvPr/>
        </p:nvSpPr>
        <p:spPr>
          <a:xfrm>
            <a:off x="3426250" y="1032925"/>
            <a:ext cx="562200" cy="15816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1" name="Google Shape;651;p67"/>
          <p:cNvSpPr/>
          <p:nvPr/>
        </p:nvSpPr>
        <p:spPr>
          <a:xfrm>
            <a:off x="4016575" y="670550"/>
            <a:ext cx="618300" cy="7080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2" name="Google Shape;652;p67"/>
          <p:cNvSpPr/>
          <p:nvPr/>
        </p:nvSpPr>
        <p:spPr>
          <a:xfrm>
            <a:off x="3426250" y="324925"/>
            <a:ext cx="562200" cy="273900"/>
          </a:xfrm>
          <a:prstGeom prst="rect">
            <a:avLst/>
          </a:prstGeom>
          <a:noFill/>
          <a:ln cap="flat" cmpd="sng" w="381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2"/>
          <p:cNvSpPr txBox="1"/>
          <p:nvPr>
            <p:ph idx="1" type="body"/>
          </p:nvPr>
        </p:nvSpPr>
        <p:spPr>
          <a:xfrm>
            <a:off x="351075" y="1157500"/>
            <a:ext cx="8546700" cy="33411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i="1" lang="en" sz="1400" u="sng">
                <a:solidFill>
                  <a:srgbClr val="494E52"/>
                </a:solidFill>
                <a:latin typeface="Roboto"/>
                <a:ea typeface="Roboto"/>
                <a:cs typeface="Roboto"/>
                <a:sym typeface="Roboto"/>
              </a:rPr>
              <a:t>PeaTMOSS: Mining Pre-Trained Models in Open-Source Software</a:t>
            </a:r>
            <a:endParaRPr i="1" sz="1400" u="sng">
              <a:solidFill>
                <a:srgbClr val="494E5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400">
                <a:solidFill>
                  <a:srgbClr val="494E52"/>
                </a:solidFill>
                <a:highlight>
                  <a:srgbClr val="FFFFFF"/>
                </a:highlight>
                <a:latin typeface="Roboto"/>
                <a:ea typeface="Roboto"/>
                <a:cs typeface="Roboto"/>
                <a:sym typeface="Roboto"/>
              </a:rPr>
              <a:t>Jiang*, </a:t>
            </a:r>
            <a:r>
              <a:rPr b="1" lang="en" sz="1400">
                <a:solidFill>
                  <a:srgbClr val="494E52"/>
                </a:solidFill>
                <a:highlight>
                  <a:srgbClr val="FFFFFF"/>
                </a:highlight>
                <a:latin typeface="Roboto"/>
                <a:ea typeface="Roboto"/>
                <a:cs typeface="Roboto"/>
                <a:sym typeface="Roboto"/>
              </a:rPr>
              <a:t>Jones*</a:t>
            </a:r>
            <a:r>
              <a:rPr lang="en" sz="1400">
                <a:solidFill>
                  <a:srgbClr val="494E52"/>
                </a:solidFill>
                <a:highlight>
                  <a:srgbClr val="FFFFFF"/>
                </a:highlight>
                <a:latin typeface="Roboto"/>
                <a:ea typeface="Roboto"/>
                <a:cs typeface="Roboto"/>
                <a:sym typeface="Roboto"/>
              </a:rPr>
              <a:t>, Yasmin*, Synovic, Sashti, Chin, Thiruvathukal, and Davis</a:t>
            </a:r>
            <a:endParaRPr i="1" sz="1400" u="sng">
              <a:solidFill>
                <a:srgbClr val="494E52"/>
              </a:solidFill>
              <a:latin typeface="Roboto"/>
              <a:ea typeface="Roboto"/>
              <a:cs typeface="Roboto"/>
              <a:sym typeface="Roboto"/>
            </a:endParaRPr>
          </a:p>
          <a:p>
            <a:pPr indent="0" lvl="0" marL="0" rtl="0" algn="l">
              <a:lnSpc>
                <a:spcPct val="100000"/>
              </a:lnSpc>
              <a:spcBef>
                <a:spcPts val="800"/>
              </a:spcBef>
              <a:spcAft>
                <a:spcPts val="0"/>
              </a:spcAft>
              <a:buNone/>
            </a:pPr>
            <a:r>
              <a:rPr i="1" lang="en" sz="1300">
                <a:solidFill>
                  <a:srgbClr val="494E52"/>
                </a:solidFill>
                <a:latin typeface="Roboto"/>
                <a:ea typeface="Roboto"/>
                <a:cs typeface="Roboto"/>
                <a:sym typeface="Roboto"/>
              </a:rPr>
              <a:t>Published as Technical Report on arXiv</a:t>
            </a:r>
            <a:endParaRPr i="1" sz="1300">
              <a:solidFill>
                <a:srgbClr val="494E52"/>
              </a:solidFill>
              <a:latin typeface="Roboto"/>
              <a:ea typeface="Roboto"/>
              <a:cs typeface="Roboto"/>
              <a:sym typeface="Roboto"/>
            </a:endParaRPr>
          </a:p>
          <a:p>
            <a:pPr indent="0" lvl="0" marL="0" rtl="0" algn="l">
              <a:lnSpc>
                <a:spcPct val="100000"/>
              </a:lnSpc>
              <a:spcBef>
                <a:spcPts val="800"/>
              </a:spcBef>
              <a:spcAft>
                <a:spcPts val="0"/>
              </a:spcAft>
              <a:buNone/>
            </a:pPr>
            <a:r>
              <a:t/>
            </a:r>
            <a:endParaRPr sz="1400">
              <a:solidFill>
                <a:srgbClr val="494E52"/>
              </a:solidFill>
              <a:latin typeface="Roboto"/>
              <a:ea typeface="Roboto"/>
              <a:cs typeface="Roboto"/>
              <a:sym typeface="Roboto"/>
            </a:endParaRPr>
          </a:p>
          <a:p>
            <a:pPr indent="0" lvl="0" marL="0" rtl="0" algn="l">
              <a:spcBef>
                <a:spcPts val="800"/>
              </a:spcBef>
              <a:spcAft>
                <a:spcPts val="0"/>
              </a:spcAft>
              <a:buNone/>
            </a:pPr>
            <a:r>
              <a:rPr i="1" lang="en" sz="1400" u="sng">
                <a:solidFill>
                  <a:srgbClr val="494E52"/>
                </a:solidFill>
                <a:latin typeface="Roboto"/>
                <a:ea typeface="Roboto"/>
                <a:cs typeface="Roboto"/>
                <a:sym typeface="Roboto"/>
              </a:rPr>
              <a:t>PeaTMOSS: A Dataset and Initial Analysis of Pre-Trained Models in Open-Source Software</a:t>
            </a:r>
            <a:endParaRPr i="1" sz="1400" u="sng">
              <a:solidFill>
                <a:srgbClr val="494E52"/>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 sz="1400">
                <a:solidFill>
                  <a:srgbClr val="494E52"/>
                </a:solidFill>
                <a:highlight>
                  <a:srgbClr val="FFFFFF"/>
                </a:highlight>
                <a:latin typeface="Roboto"/>
                <a:ea typeface="Roboto"/>
                <a:cs typeface="Roboto"/>
                <a:sym typeface="Roboto"/>
              </a:rPr>
              <a:t>Jiang, Yasmin, </a:t>
            </a:r>
            <a:r>
              <a:rPr b="1" lang="en" sz="1400">
                <a:solidFill>
                  <a:srgbClr val="494E52"/>
                </a:solidFill>
                <a:highlight>
                  <a:srgbClr val="FFFFFF"/>
                </a:highlight>
                <a:latin typeface="Roboto"/>
                <a:ea typeface="Roboto"/>
                <a:cs typeface="Roboto"/>
                <a:sym typeface="Roboto"/>
              </a:rPr>
              <a:t>Jones</a:t>
            </a:r>
            <a:r>
              <a:rPr lang="en" sz="1400">
                <a:solidFill>
                  <a:srgbClr val="494E52"/>
                </a:solidFill>
                <a:highlight>
                  <a:srgbClr val="FFFFFF"/>
                </a:highlight>
                <a:latin typeface="Roboto"/>
                <a:ea typeface="Roboto"/>
                <a:cs typeface="Roboto"/>
                <a:sym typeface="Roboto"/>
              </a:rPr>
              <a:t>, Synovic, Kuo, Bielanski, Tian, Thiruvathukal, and </a:t>
            </a:r>
            <a:r>
              <a:rPr lang="en" sz="1400">
                <a:solidFill>
                  <a:srgbClr val="494E52"/>
                </a:solidFill>
                <a:latin typeface="Roboto"/>
                <a:ea typeface="Roboto"/>
                <a:cs typeface="Roboto"/>
                <a:sym typeface="Roboto"/>
              </a:rPr>
              <a:t>Davis</a:t>
            </a:r>
            <a:endParaRPr sz="1400">
              <a:solidFill>
                <a:srgbClr val="494E52"/>
              </a:solidFill>
              <a:highlight>
                <a:srgbClr val="FFFFFF"/>
              </a:highlight>
              <a:latin typeface="Roboto"/>
              <a:ea typeface="Roboto"/>
              <a:cs typeface="Roboto"/>
              <a:sym typeface="Roboto"/>
            </a:endParaRPr>
          </a:p>
          <a:p>
            <a:pPr indent="0" lvl="0" marL="0" rtl="0" algn="l">
              <a:spcBef>
                <a:spcPts val="800"/>
              </a:spcBef>
              <a:spcAft>
                <a:spcPts val="0"/>
              </a:spcAft>
              <a:buNone/>
            </a:pPr>
            <a:r>
              <a:rPr i="1" lang="en" sz="1300">
                <a:solidFill>
                  <a:srgbClr val="494E52"/>
                </a:solidFill>
                <a:highlight>
                  <a:srgbClr val="FFFFFF"/>
                </a:highlight>
                <a:latin typeface="Roboto"/>
                <a:ea typeface="Roboto"/>
                <a:cs typeface="Roboto"/>
                <a:sym typeface="Roboto"/>
              </a:rPr>
              <a:t>Proceedings of the 21st Annual Conference on Mining Software Repositories (MSR’24)</a:t>
            </a:r>
            <a:endParaRPr i="1" sz="1300">
              <a:solidFill>
                <a:srgbClr val="494E52"/>
              </a:solidFill>
              <a:highlight>
                <a:srgbClr val="FFFFFF"/>
              </a:highlight>
              <a:latin typeface="Roboto"/>
              <a:ea typeface="Roboto"/>
              <a:cs typeface="Roboto"/>
              <a:sym typeface="Roboto"/>
            </a:endParaRPr>
          </a:p>
          <a:p>
            <a:pPr indent="0" lvl="0" marL="0" rtl="0" algn="l">
              <a:spcBef>
                <a:spcPts val="800"/>
              </a:spcBef>
              <a:spcAft>
                <a:spcPts val="0"/>
              </a:spcAft>
              <a:buNone/>
            </a:pPr>
            <a:r>
              <a:t/>
            </a:r>
            <a:endParaRPr sz="1400">
              <a:solidFill>
                <a:srgbClr val="494E52"/>
              </a:solidFill>
              <a:highlight>
                <a:srgbClr val="FFFFFF"/>
              </a:highlight>
              <a:latin typeface="Roboto"/>
              <a:ea typeface="Roboto"/>
              <a:cs typeface="Roboto"/>
              <a:sym typeface="Roboto"/>
            </a:endParaRPr>
          </a:p>
          <a:p>
            <a:pPr indent="0" lvl="0" marL="0" rtl="0" algn="l">
              <a:spcBef>
                <a:spcPts val="800"/>
              </a:spcBef>
              <a:spcAft>
                <a:spcPts val="0"/>
              </a:spcAft>
              <a:buClr>
                <a:schemeClr val="dk1"/>
              </a:buClr>
              <a:buSzPts val="1100"/>
              <a:buFont typeface="Arial"/>
              <a:buNone/>
            </a:pPr>
            <a:r>
              <a:rPr i="1" lang="en" sz="1400" u="sng">
                <a:solidFill>
                  <a:srgbClr val="494E52"/>
                </a:solidFill>
                <a:latin typeface="Roboto"/>
                <a:ea typeface="Roboto"/>
                <a:cs typeface="Roboto"/>
                <a:sym typeface="Roboto"/>
              </a:rPr>
              <a:t>A Quantitative Comparison of Pre-Trained Model Registries to Traditional Software Package Registries</a:t>
            </a:r>
            <a:endParaRPr i="1" sz="1400" u="sng">
              <a:solidFill>
                <a:srgbClr val="494E52"/>
              </a:solidFill>
              <a:latin typeface="Roboto"/>
              <a:ea typeface="Roboto"/>
              <a:cs typeface="Roboto"/>
              <a:sym typeface="Roboto"/>
            </a:endParaRPr>
          </a:p>
          <a:p>
            <a:pPr indent="0" lvl="0" marL="0" rtl="0" algn="l">
              <a:lnSpc>
                <a:spcPct val="115000"/>
              </a:lnSpc>
              <a:spcBef>
                <a:spcPts val="0"/>
              </a:spcBef>
              <a:spcAft>
                <a:spcPts val="0"/>
              </a:spcAft>
              <a:buNone/>
            </a:pPr>
            <a:r>
              <a:rPr b="1" lang="en" sz="1400">
                <a:solidFill>
                  <a:srgbClr val="494E52"/>
                </a:solidFill>
                <a:highlight>
                  <a:srgbClr val="FFFFFF"/>
                </a:highlight>
                <a:latin typeface="Roboto"/>
                <a:ea typeface="Roboto"/>
                <a:cs typeface="Roboto"/>
                <a:sym typeface="Roboto"/>
              </a:rPr>
              <a:t>Jones</a:t>
            </a:r>
            <a:r>
              <a:rPr lang="en" sz="1400">
                <a:solidFill>
                  <a:srgbClr val="494E52"/>
                </a:solidFill>
                <a:highlight>
                  <a:srgbClr val="FFFFFF"/>
                </a:highlight>
                <a:latin typeface="Roboto"/>
                <a:ea typeface="Roboto"/>
                <a:cs typeface="Roboto"/>
                <a:sym typeface="Roboto"/>
              </a:rPr>
              <a:t>, Jiang, and </a:t>
            </a:r>
            <a:r>
              <a:rPr lang="en" sz="1400">
                <a:solidFill>
                  <a:srgbClr val="494E52"/>
                </a:solidFill>
                <a:latin typeface="Roboto"/>
                <a:ea typeface="Roboto"/>
                <a:cs typeface="Roboto"/>
                <a:sym typeface="Roboto"/>
              </a:rPr>
              <a:t>Davis</a:t>
            </a:r>
            <a:r>
              <a:rPr lang="en" sz="1400">
                <a:solidFill>
                  <a:srgbClr val="494E52"/>
                </a:solidFill>
                <a:highlight>
                  <a:srgbClr val="FFFFFF"/>
                </a:highlight>
                <a:latin typeface="Roboto"/>
                <a:ea typeface="Roboto"/>
                <a:cs typeface="Roboto"/>
                <a:sym typeface="Roboto"/>
              </a:rPr>
              <a:t>.</a:t>
            </a:r>
            <a:endParaRPr sz="1400">
              <a:solidFill>
                <a:srgbClr val="494E52"/>
              </a:solidFill>
              <a:highlight>
                <a:srgbClr val="FFFFFF"/>
              </a:highlight>
              <a:latin typeface="Roboto"/>
              <a:ea typeface="Roboto"/>
              <a:cs typeface="Roboto"/>
              <a:sym typeface="Roboto"/>
            </a:endParaRPr>
          </a:p>
          <a:p>
            <a:pPr indent="0" lvl="0" marL="0" rtl="0" algn="l">
              <a:spcBef>
                <a:spcPts val="800"/>
              </a:spcBef>
              <a:spcAft>
                <a:spcPts val="0"/>
              </a:spcAft>
              <a:buNone/>
            </a:pPr>
            <a:r>
              <a:rPr i="1" lang="en" sz="1300">
                <a:solidFill>
                  <a:srgbClr val="494E52"/>
                </a:solidFill>
                <a:highlight>
                  <a:srgbClr val="FFFFFF"/>
                </a:highlight>
                <a:latin typeface="Roboto"/>
                <a:ea typeface="Roboto"/>
                <a:cs typeface="Roboto"/>
                <a:sym typeface="Roboto"/>
              </a:rPr>
              <a:t>In preparation for the 18th ACM/IEEE International Symposium on Empirical Software Engineering and Measurement (ESEM ‘24)</a:t>
            </a:r>
            <a:endParaRPr i="1" sz="1300">
              <a:solidFill>
                <a:srgbClr val="494E52"/>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t/>
            </a:r>
            <a:endParaRPr b="1" sz="1400">
              <a:solidFill>
                <a:srgbClr val="494E52"/>
              </a:solidFill>
              <a:highlight>
                <a:srgbClr val="FFFFFF"/>
              </a:highlight>
              <a:latin typeface="Roboto"/>
              <a:ea typeface="Roboto"/>
              <a:cs typeface="Roboto"/>
              <a:sym typeface="Roboto"/>
            </a:endParaRPr>
          </a:p>
        </p:txBody>
      </p:sp>
      <p:sp>
        <p:nvSpPr>
          <p:cNvPr id="324" name="Google Shape;324;p32"/>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Focus Papers</a:t>
            </a:r>
            <a:endParaRPr/>
          </a:p>
        </p:txBody>
      </p:sp>
      <p:sp>
        <p:nvSpPr>
          <p:cNvPr id="325" name="Google Shape;325;p32"/>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Introduction</a:t>
            </a:r>
            <a:endParaRPr/>
          </a:p>
        </p:txBody>
      </p:sp>
      <p:sp>
        <p:nvSpPr>
          <p:cNvPr id="326" name="Google Shape;326;p32"/>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68"/>
          <p:cNvSpPr txBox="1"/>
          <p:nvPr>
            <p:ph type="title"/>
          </p:nvPr>
        </p:nvSpPr>
        <p:spPr>
          <a:xfrm>
            <a:off x="767450" y="459050"/>
            <a:ext cx="5856300" cy="3936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1800"/>
              <a:t>PeaTMOSS: Pre-Trained Models in Open Source Software</a:t>
            </a:r>
            <a:endParaRPr sz="1800"/>
          </a:p>
        </p:txBody>
      </p:sp>
      <p:sp>
        <p:nvSpPr>
          <p:cNvPr id="658" name="Google Shape;658;p6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659" name="Google Shape;659;p68"/>
          <p:cNvSpPr txBox="1"/>
          <p:nvPr>
            <p:ph type="title"/>
          </p:nvPr>
        </p:nvSpPr>
        <p:spPr>
          <a:xfrm>
            <a:off x="767450" y="1667625"/>
            <a:ext cx="5856300" cy="19581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600"/>
              <a:t>A Quantitative Comparison of Pre-Trained Model Registries to Traditional Software </a:t>
            </a:r>
            <a:r>
              <a:rPr lang="en" sz="3600"/>
              <a:t>Package </a:t>
            </a:r>
            <a:r>
              <a:rPr lang="en" sz="3600"/>
              <a:t>Registries</a:t>
            </a:r>
            <a:endParaRPr sz="3600"/>
          </a:p>
        </p:txBody>
      </p:sp>
      <p:cxnSp>
        <p:nvCxnSpPr>
          <p:cNvPr id="660" name="Google Shape;660;p68"/>
          <p:cNvCxnSpPr>
            <a:stCxn id="657" idx="2"/>
            <a:endCxn id="659" idx="0"/>
          </p:cNvCxnSpPr>
          <p:nvPr/>
        </p:nvCxnSpPr>
        <p:spPr>
          <a:xfrm>
            <a:off x="3695600" y="852650"/>
            <a:ext cx="0" cy="815100"/>
          </a:xfrm>
          <a:prstGeom prst="straightConnector1">
            <a:avLst/>
          </a:prstGeom>
          <a:noFill/>
          <a:ln cap="flat" cmpd="sng" w="76200">
            <a:solidFill>
              <a:schemeClr val="dk1"/>
            </a:solidFill>
            <a:prstDash val="solid"/>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69"/>
          <p:cNvSpPr txBox="1"/>
          <p:nvPr>
            <p:ph idx="1" type="body"/>
          </p:nvPr>
        </p:nvSpPr>
        <p:spPr>
          <a:xfrm>
            <a:off x="44775" y="1131400"/>
            <a:ext cx="9144000" cy="3466200"/>
          </a:xfrm>
          <a:prstGeom prst="rect">
            <a:avLst/>
          </a:prstGeom>
        </p:spPr>
        <p:txBody>
          <a:bodyPr anchorCtr="0" anchor="ctr" bIns="34275" lIns="68575" spcFirstLastPara="1" rIns="68575" wrap="square" tIns="34275">
            <a:normAutofit/>
          </a:bodyPr>
          <a:lstStyle/>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Deep Neural Networks are a new kind of software. Software engineers solve new problems / known problems in new ways.</a:t>
            </a:r>
            <a:endParaRPr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Therefore, the </a:t>
            </a:r>
            <a:r>
              <a:rPr lang="en" sz="2400" u="sng">
                <a:latin typeface="Roboto"/>
                <a:ea typeface="Roboto"/>
                <a:cs typeface="Roboto"/>
                <a:sym typeface="Roboto"/>
              </a:rPr>
              <a:t>contribution</a:t>
            </a:r>
            <a:r>
              <a:rPr lang="en" sz="2400">
                <a:latin typeface="Roboto"/>
                <a:ea typeface="Roboto"/>
                <a:cs typeface="Roboto"/>
                <a:sym typeface="Roboto"/>
              </a:rPr>
              <a:t>, </a:t>
            </a:r>
            <a:r>
              <a:rPr lang="en" sz="2400" u="sng">
                <a:latin typeface="Roboto"/>
                <a:ea typeface="Roboto"/>
                <a:cs typeface="Roboto"/>
                <a:sym typeface="Roboto"/>
              </a:rPr>
              <a:t>evolution</a:t>
            </a:r>
            <a:r>
              <a:rPr lang="en" sz="2400">
                <a:latin typeface="Roboto"/>
                <a:ea typeface="Roboto"/>
                <a:cs typeface="Roboto"/>
                <a:sym typeface="Roboto"/>
              </a:rPr>
              <a:t>, and </a:t>
            </a:r>
            <a:r>
              <a:rPr lang="en" sz="2400" u="sng">
                <a:latin typeface="Roboto"/>
                <a:ea typeface="Roboto"/>
                <a:cs typeface="Roboto"/>
                <a:sym typeface="Roboto"/>
              </a:rPr>
              <a:t>reuse</a:t>
            </a:r>
            <a:r>
              <a:rPr lang="en" sz="2400">
                <a:latin typeface="Roboto"/>
                <a:ea typeface="Roboto"/>
                <a:cs typeface="Roboto"/>
                <a:sym typeface="Roboto"/>
              </a:rPr>
              <a:t> of Deep Neural Networks as </a:t>
            </a:r>
            <a:r>
              <a:rPr lang="en" sz="2400" u="sng">
                <a:latin typeface="Roboto"/>
                <a:ea typeface="Roboto"/>
                <a:cs typeface="Roboto"/>
                <a:sym typeface="Roboto"/>
              </a:rPr>
              <a:t>Pre-Trained Models</a:t>
            </a:r>
            <a:r>
              <a:rPr lang="en" sz="2400">
                <a:latin typeface="Roboto"/>
                <a:ea typeface="Roboto"/>
                <a:cs typeface="Roboto"/>
                <a:sym typeface="Roboto"/>
              </a:rPr>
              <a:t> is unique compared to traditional software.</a:t>
            </a:r>
            <a:endParaRPr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Understanding these differences will inform the transferability of prior knowledge, evaluation tools, and frameworks of understanding from traditional software to PTMs.</a:t>
            </a:r>
            <a:endParaRPr sz="2400">
              <a:latin typeface="Roboto"/>
              <a:ea typeface="Roboto"/>
              <a:cs typeface="Roboto"/>
              <a:sym typeface="Roboto"/>
            </a:endParaRPr>
          </a:p>
        </p:txBody>
      </p:sp>
      <p:sp>
        <p:nvSpPr>
          <p:cNvPr id="666" name="Google Shape;666;p69"/>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Thesis Restatement</a:t>
            </a:r>
            <a:endParaRPr/>
          </a:p>
        </p:txBody>
      </p:sp>
      <p:sp>
        <p:nvSpPr>
          <p:cNvPr id="667" name="Google Shape;667;p69"/>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Introduction</a:t>
            </a:r>
            <a:endParaRPr/>
          </a:p>
        </p:txBody>
      </p:sp>
      <p:sp>
        <p:nvSpPr>
          <p:cNvPr id="668" name="Google Shape;668;p69"/>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0"/>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Overview</a:t>
            </a:r>
            <a:endParaRPr/>
          </a:p>
        </p:txBody>
      </p:sp>
      <p:sp>
        <p:nvSpPr>
          <p:cNvPr id="674" name="Google Shape;674;p70"/>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Introduction</a:t>
            </a:r>
            <a:endParaRPr/>
          </a:p>
        </p:txBody>
      </p:sp>
      <p:pic>
        <p:nvPicPr>
          <p:cNvPr id="675" name="Google Shape;675;p70"/>
          <p:cNvPicPr preferRelativeResize="0"/>
          <p:nvPr/>
        </p:nvPicPr>
        <p:blipFill>
          <a:blip r:embed="rId3">
            <a:alphaModFix/>
          </a:blip>
          <a:stretch>
            <a:fillRect/>
          </a:stretch>
        </p:blipFill>
        <p:spPr>
          <a:xfrm>
            <a:off x="5219926" y="1361710"/>
            <a:ext cx="3706002" cy="1772651"/>
          </a:xfrm>
          <a:prstGeom prst="rect">
            <a:avLst/>
          </a:prstGeom>
          <a:noFill/>
          <a:ln>
            <a:noFill/>
          </a:ln>
        </p:spPr>
      </p:pic>
      <p:pic>
        <p:nvPicPr>
          <p:cNvPr id="676" name="Google Shape;676;p70"/>
          <p:cNvPicPr preferRelativeResize="0"/>
          <p:nvPr/>
        </p:nvPicPr>
        <p:blipFill>
          <a:blip r:embed="rId4">
            <a:alphaModFix/>
          </a:blip>
          <a:stretch>
            <a:fillRect/>
          </a:stretch>
        </p:blipFill>
        <p:spPr>
          <a:xfrm>
            <a:off x="6467949" y="3345375"/>
            <a:ext cx="1209975" cy="1209975"/>
          </a:xfrm>
          <a:prstGeom prst="rect">
            <a:avLst/>
          </a:prstGeom>
          <a:noFill/>
          <a:ln>
            <a:noFill/>
          </a:ln>
        </p:spPr>
      </p:pic>
      <p:pic>
        <p:nvPicPr>
          <p:cNvPr id="677" name="Google Shape;677;p70"/>
          <p:cNvPicPr preferRelativeResize="0"/>
          <p:nvPr/>
        </p:nvPicPr>
        <p:blipFill>
          <a:blip r:embed="rId5">
            <a:alphaModFix/>
          </a:blip>
          <a:stretch>
            <a:fillRect/>
          </a:stretch>
        </p:blipFill>
        <p:spPr>
          <a:xfrm>
            <a:off x="3142075" y="3345363"/>
            <a:ext cx="1829950" cy="1372450"/>
          </a:xfrm>
          <a:prstGeom prst="rect">
            <a:avLst/>
          </a:prstGeom>
          <a:noFill/>
          <a:ln>
            <a:noFill/>
          </a:ln>
        </p:spPr>
      </p:pic>
      <p:pic>
        <p:nvPicPr>
          <p:cNvPr id="678" name="Google Shape;678;p70"/>
          <p:cNvPicPr preferRelativeResize="0"/>
          <p:nvPr/>
        </p:nvPicPr>
        <p:blipFill>
          <a:blip r:embed="rId6">
            <a:alphaModFix/>
          </a:blip>
          <a:stretch>
            <a:fillRect/>
          </a:stretch>
        </p:blipFill>
        <p:spPr>
          <a:xfrm>
            <a:off x="709450" y="3677044"/>
            <a:ext cx="1829950" cy="709106"/>
          </a:xfrm>
          <a:prstGeom prst="rect">
            <a:avLst/>
          </a:prstGeom>
          <a:noFill/>
          <a:ln>
            <a:noFill/>
          </a:ln>
        </p:spPr>
      </p:pic>
      <p:sp>
        <p:nvSpPr>
          <p:cNvPr id="679" name="Google Shape;679;p70"/>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680" name="Google Shape;680;p70"/>
          <p:cNvPicPr preferRelativeResize="0"/>
          <p:nvPr/>
        </p:nvPicPr>
        <p:blipFill>
          <a:blip r:embed="rId7">
            <a:alphaModFix/>
          </a:blip>
          <a:stretch>
            <a:fillRect/>
          </a:stretch>
        </p:blipFill>
        <p:spPr>
          <a:xfrm>
            <a:off x="198700" y="1239262"/>
            <a:ext cx="4773316" cy="2017538"/>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1"/>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Overview</a:t>
            </a:r>
            <a:endParaRPr/>
          </a:p>
        </p:txBody>
      </p:sp>
      <p:sp>
        <p:nvSpPr>
          <p:cNvPr id="686" name="Google Shape;686;p71"/>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Introduction</a:t>
            </a:r>
            <a:endParaRPr/>
          </a:p>
        </p:txBody>
      </p:sp>
      <p:pic>
        <p:nvPicPr>
          <p:cNvPr id="687" name="Google Shape;687;p71"/>
          <p:cNvPicPr preferRelativeResize="0"/>
          <p:nvPr/>
        </p:nvPicPr>
        <p:blipFill>
          <a:blip r:embed="rId3">
            <a:alphaModFix/>
          </a:blip>
          <a:stretch>
            <a:fillRect/>
          </a:stretch>
        </p:blipFill>
        <p:spPr>
          <a:xfrm>
            <a:off x="6467949" y="3345375"/>
            <a:ext cx="1209975" cy="1209975"/>
          </a:xfrm>
          <a:prstGeom prst="rect">
            <a:avLst/>
          </a:prstGeom>
          <a:noFill/>
          <a:ln>
            <a:noFill/>
          </a:ln>
        </p:spPr>
      </p:pic>
      <p:pic>
        <p:nvPicPr>
          <p:cNvPr id="688" name="Google Shape;688;p71"/>
          <p:cNvPicPr preferRelativeResize="0"/>
          <p:nvPr/>
        </p:nvPicPr>
        <p:blipFill>
          <a:blip r:embed="rId4">
            <a:alphaModFix/>
          </a:blip>
          <a:stretch>
            <a:fillRect/>
          </a:stretch>
        </p:blipFill>
        <p:spPr>
          <a:xfrm>
            <a:off x="3142075" y="3345363"/>
            <a:ext cx="1829950" cy="1372450"/>
          </a:xfrm>
          <a:prstGeom prst="rect">
            <a:avLst/>
          </a:prstGeom>
          <a:noFill/>
          <a:ln>
            <a:noFill/>
          </a:ln>
        </p:spPr>
      </p:pic>
      <p:pic>
        <p:nvPicPr>
          <p:cNvPr id="689" name="Google Shape;689;p71"/>
          <p:cNvPicPr preferRelativeResize="0"/>
          <p:nvPr/>
        </p:nvPicPr>
        <p:blipFill>
          <a:blip r:embed="rId5">
            <a:alphaModFix/>
          </a:blip>
          <a:stretch>
            <a:fillRect/>
          </a:stretch>
        </p:blipFill>
        <p:spPr>
          <a:xfrm>
            <a:off x="709450" y="3677044"/>
            <a:ext cx="1829950" cy="709106"/>
          </a:xfrm>
          <a:prstGeom prst="rect">
            <a:avLst/>
          </a:prstGeom>
          <a:noFill/>
          <a:ln>
            <a:noFill/>
          </a:ln>
        </p:spPr>
      </p:pic>
      <p:sp>
        <p:nvSpPr>
          <p:cNvPr id="690" name="Google Shape;690;p71"/>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691" name="Google Shape;691;p71"/>
          <p:cNvPicPr preferRelativeResize="0"/>
          <p:nvPr/>
        </p:nvPicPr>
        <p:blipFill>
          <a:blip r:embed="rId6">
            <a:alphaModFix/>
          </a:blip>
          <a:stretch>
            <a:fillRect/>
          </a:stretch>
        </p:blipFill>
        <p:spPr>
          <a:xfrm>
            <a:off x="5404400" y="1267029"/>
            <a:ext cx="3337082" cy="1372450"/>
          </a:xfrm>
          <a:prstGeom prst="rect">
            <a:avLst/>
          </a:prstGeom>
          <a:noFill/>
          <a:ln>
            <a:noFill/>
          </a:ln>
        </p:spPr>
      </p:pic>
      <p:sp>
        <p:nvSpPr>
          <p:cNvPr id="692" name="Google Shape;692;p71"/>
          <p:cNvSpPr txBox="1"/>
          <p:nvPr/>
        </p:nvSpPr>
        <p:spPr>
          <a:xfrm>
            <a:off x="5481350" y="2626363"/>
            <a:ext cx="3201600" cy="4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1"/>
                </a:solidFill>
              </a:rPr>
              <a:t>PeaTMOSS</a:t>
            </a:r>
            <a:endParaRPr b="1" sz="1500">
              <a:solidFill>
                <a:schemeClr val="dk1"/>
              </a:solidFill>
            </a:endParaRPr>
          </a:p>
        </p:txBody>
      </p:sp>
      <p:pic>
        <p:nvPicPr>
          <p:cNvPr id="693" name="Google Shape;693;p71"/>
          <p:cNvPicPr preferRelativeResize="0"/>
          <p:nvPr/>
        </p:nvPicPr>
        <p:blipFill>
          <a:blip r:embed="rId7">
            <a:alphaModFix/>
          </a:blip>
          <a:stretch>
            <a:fillRect/>
          </a:stretch>
        </p:blipFill>
        <p:spPr>
          <a:xfrm>
            <a:off x="1768452" y="1249549"/>
            <a:ext cx="1481738" cy="1481738"/>
          </a:xfrm>
          <a:prstGeom prst="rect">
            <a:avLst/>
          </a:prstGeom>
          <a:noFill/>
          <a:ln>
            <a:noFill/>
          </a:ln>
        </p:spPr>
      </p:pic>
      <p:sp>
        <p:nvSpPr>
          <p:cNvPr id="694" name="Google Shape;694;p71"/>
          <p:cNvSpPr txBox="1"/>
          <p:nvPr/>
        </p:nvSpPr>
        <p:spPr>
          <a:xfrm>
            <a:off x="1768475" y="2683163"/>
            <a:ext cx="1481700" cy="40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1"/>
                </a:solidFill>
              </a:rPr>
              <a:t>Packages</a:t>
            </a:r>
            <a:endParaRPr b="1" sz="15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72"/>
          <p:cNvSpPr txBox="1"/>
          <p:nvPr>
            <p:ph type="title"/>
          </p:nvPr>
        </p:nvSpPr>
        <p:spPr>
          <a:xfrm>
            <a:off x="767443" y="1848961"/>
            <a:ext cx="5822700" cy="539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Study Design</a:t>
            </a:r>
            <a:endParaRPr/>
          </a:p>
        </p:txBody>
      </p:sp>
      <p:sp>
        <p:nvSpPr>
          <p:cNvPr id="700" name="Google Shape;700;p72"/>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id="705" name="Google Shape;705;p73"/>
          <p:cNvPicPr preferRelativeResize="0"/>
          <p:nvPr/>
        </p:nvPicPr>
        <p:blipFill>
          <a:blip r:embed="rId3">
            <a:alphaModFix/>
          </a:blip>
          <a:stretch>
            <a:fillRect/>
          </a:stretch>
        </p:blipFill>
        <p:spPr>
          <a:xfrm>
            <a:off x="4986075" y="715725"/>
            <a:ext cx="3740674" cy="4067574"/>
          </a:xfrm>
          <a:prstGeom prst="rect">
            <a:avLst/>
          </a:prstGeom>
          <a:noFill/>
          <a:ln>
            <a:noFill/>
          </a:ln>
        </p:spPr>
      </p:pic>
      <p:sp>
        <p:nvSpPr>
          <p:cNvPr id="706" name="Google Shape;706;p73"/>
          <p:cNvSpPr txBox="1"/>
          <p:nvPr>
            <p:ph idx="1" type="body"/>
          </p:nvPr>
        </p:nvSpPr>
        <p:spPr>
          <a:xfrm>
            <a:off x="351070" y="1157500"/>
            <a:ext cx="4635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This study is structured using the</a:t>
            </a:r>
            <a:r>
              <a:rPr lang="en"/>
              <a:t> goal, question, metrics (GQM) structure which defines a measurement model on 3 levels:</a:t>
            </a:r>
            <a:endParaRPr/>
          </a:p>
          <a:p>
            <a:pPr indent="-323850" lvl="0" marL="457200" rtl="0" algn="l">
              <a:spcBef>
                <a:spcPts val="800"/>
              </a:spcBef>
              <a:spcAft>
                <a:spcPts val="0"/>
              </a:spcAft>
              <a:buSzPts val="1500"/>
              <a:buAutoNum type="arabicPeriod"/>
            </a:pPr>
            <a:r>
              <a:rPr lang="en"/>
              <a:t>Conceptual Level (Goal)</a:t>
            </a:r>
            <a:endParaRPr/>
          </a:p>
          <a:p>
            <a:pPr indent="-323850" lvl="0" marL="457200" rtl="0" algn="l">
              <a:spcBef>
                <a:spcPts val="0"/>
              </a:spcBef>
              <a:spcAft>
                <a:spcPts val="0"/>
              </a:spcAft>
              <a:buSzPts val="1500"/>
              <a:buAutoNum type="arabicPeriod"/>
            </a:pPr>
            <a:r>
              <a:rPr lang="en"/>
              <a:t>Operational Level (Question)</a:t>
            </a:r>
            <a:endParaRPr/>
          </a:p>
          <a:p>
            <a:pPr indent="-323850" lvl="0" marL="457200" rtl="0" algn="l">
              <a:spcBef>
                <a:spcPts val="0"/>
              </a:spcBef>
              <a:spcAft>
                <a:spcPts val="0"/>
              </a:spcAft>
              <a:buSzPts val="1500"/>
              <a:buAutoNum type="arabicPeriod"/>
            </a:pPr>
            <a:r>
              <a:rPr lang="en"/>
              <a:t>Quantitative Level (Metric)</a:t>
            </a:r>
            <a:endParaRPr/>
          </a:p>
        </p:txBody>
      </p:sp>
      <p:sp>
        <p:nvSpPr>
          <p:cNvPr id="707" name="Google Shape;707;p73"/>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Study Structure</a:t>
            </a:r>
            <a:endParaRPr/>
          </a:p>
        </p:txBody>
      </p:sp>
      <p:sp>
        <p:nvSpPr>
          <p:cNvPr id="708" name="Google Shape;708;p73"/>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Research Questions</a:t>
            </a:r>
            <a:endParaRPr/>
          </a:p>
        </p:txBody>
      </p:sp>
      <p:sp>
        <p:nvSpPr>
          <p:cNvPr id="709" name="Google Shape;709;p73"/>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pic>
        <p:nvPicPr>
          <p:cNvPr id="714" name="Google Shape;714;p74"/>
          <p:cNvPicPr preferRelativeResize="0"/>
          <p:nvPr/>
        </p:nvPicPr>
        <p:blipFill>
          <a:blip r:embed="rId3">
            <a:alphaModFix/>
          </a:blip>
          <a:stretch>
            <a:fillRect/>
          </a:stretch>
        </p:blipFill>
        <p:spPr>
          <a:xfrm>
            <a:off x="4986075" y="715725"/>
            <a:ext cx="3740674" cy="4067574"/>
          </a:xfrm>
          <a:prstGeom prst="rect">
            <a:avLst/>
          </a:prstGeom>
          <a:noFill/>
          <a:ln>
            <a:noFill/>
          </a:ln>
        </p:spPr>
      </p:pic>
      <p:sp>
        <p:nvSpPr>
          <p:cNvPr id="715" name="Google Shape;715;p74"/>
          <p:cNvSpPr txBox="1"/>
          <p:nvPr>
            <p:ph idx="1" type="body"/>
          </p:nvPr>
        </p:nvSpPr>
        <p:spPr>
          <a:xfrm>
            <a:off x="351070" y="1157500"/>
            <a:ext cx="4635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400"/>
              <a:t>The</a:t>
            </a:r>
            <a:endParaRPr sz="2400"/>
          </a:p>
          <a:p>
            <a:pPr indent="-381000" lvl="0" marL="457200" rtl="0" algn="l">
              <a:spcBef>
                <a:spcPts val="800"/>
              </a:spcBef>
              <a:spcAft>
                <a:spcPts val="0"/>
              </a:spcAft>
              <a:buSzPts val="2400"/>
              <a:buAutoNum type="arabicPeriod"/>
            </a:pPr>
            <a:r>
              <a:rPr lang="en" sz="2400"/>
              <a:t>Contribution</a:t>
            </a:r>
            <a:endParaRPr sz="2400"/>
          </a:p>
          <a:p>
            <a:pPr indent="-381000" lvl="0" marL="457200" rtl="0" algn="l">
              <a:spcBef>
                <a:spcPts val="0"/>
              </a:spcBef>
              <a:spcAft>
                <a:spcPts val="0"/>
              </a:spcAft>
              <a:buSzPts val="2400"/>
              <a:buAutoNum type="arabicPeriod"/>
            </a:pPr>
            <a:r>
              <a:rPr lang="en" sz="2400"/>
              <a:t>Evolution, and</a:t>
            </a:r>
            <a:endParaRPr sz="2400"/>
          </a:p>
          <a:p>
            <a:pPr indent="-381000" lvl="0" marL="457200" rtl="0" algn="l">
              <a:spcBef>
                <a:spcPts val="0"/>
              </a:spcBef>
              <a:spcAft>
                <a:spcPts val="0"/>
              </a:spcAft>
              <a:buSzPts val="2400"/>
              <a:buAutoNum type="arabicPeriod"/>
            </a:pPr>
            <a:r>
              <a:rPr lang="en" sz="2400"/>
              <a:t>Reuse</a:t>
            </a:r>
            <a:endParaRPr sz="2400"/>
          </a:p>
          <a:p>
            <a:pPr indent="0" lvl="0" marL="0" rtl="0" algn="l">
              <a:spcBef>
                <a:spcPts val="800"/>
              </a:spcBef>
              <a:spcAft>
                <a:spcPts val="0"/>
              </a:spcAft>
              <a:buNone/>
            </a:pPr>
            <a:r>
              <a:rPr lang="en" sz="2400"/>
              <a:t>of Deep Neural Networks as Pre-Trained Models is unique compared to traditional software</a:t>
            </a:r>
            <a:endParaRPr sz="2400"/>
          </a:p>
        </p:txBody>
      </p:sp>
      <p:sp>
        <p:nvSpPr>
          <p:cNvPr id="716" name="Google Shape;716;p74"/>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Hypothesis</a:t>
            </a:r>
            <a:endParaRPr/>
          </a:p>
        </p:txBody>
      </p:sp>
      <p:sp>
        <p:nvSpPr>
          <p:cNvPr id="717" name="Google Shape;717;p74"/>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Research Questions</a:t>
            </a:r>
            <a:endParaRPr/>
          </a:p>
        </p:txBody>
      </p:sp>
      <p:sp>
        <p:nvSpPr>
          <p:cNvPr id="718" name="Google Shape;718;p74"/>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75"/>
          <p:cNvSpPr txBox="1"/>
          <p:nvPr>
            <p:ph idx="1" type="body"/>
          </p:nvPr>
        </p:nvSpPr>
        <p:spPr>
          <a:xfrm>
            <a:off x="351070" y="1157500"/>
            <a:ext cx="4635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To reach our goal – testing the hypothesis – we ask the following questions about relationships on each registry:</a:t>
            </a:r>
            <a:endParaRPr/>
          </a:p>
          <a:p>
            <a:pPr indent="0" lvl="0" marL="0" rtl="0" algn="l">
              <a:spcBef>
                <a:spcPts val="800"/>
              </a:spcBef>
              <a:spcAft>
                <a:spcPts val="0"/>
              </a:spcAft>
              <a:buNone/>
            </a:pPr>
            <a:r>
              <a:rPr lang="en"/>
              <a:t>How are…</a:t>
            </a:r>
            <a:endParaRPr/>
          </a:p>
          <a:p>
            <a:pPr indent="-323850" lvl="0" marL="457200" rtl="0" algn="l">
              <a:spcBef>
                <a:spcPts val="800"/>
              </a:spcBef>
              <a:spcAft>
                <a:spcPts val="0"/>
              </a:spcAft>
              <a:buSzPts val="1500"/>
              <a:buAutoNum type="arabicPeriod"/>
            </a:pPr>
            <a:r>
              <a:rPr lang="en"/>
              <a:t>Contributor-to-Package (Contribution)</a:t>
            </a:r>
            <a:endParaRPr/>
          </a:p>
          <a:p>
            <a:pPr indent="-323850" lvl="0" marL="457200" rtl="0" algn="l">
              <a:spcBef>
                <a:spcPts val="0"/>
              </a:spcBef>
              <a:spcAft>
                <a:spcPts val="0"/>
              </a:spcAft>
              <a:buSzPts val="1500"/>
              <a:buAutoNum type="arabicPeriod"/>
            </a:pPr>
            <a:r>
              <a:rPr lang="en"/>
              <a:t>Package-to-Package (Evolution)</a:t>
            </a:r>
            <a:endParaRPr/>
          </a:p>
          <a:p>
            <a:pPr indent="-323850" lvl="0" marL="457200" rtl="0" algn="l">
              <a:spcBef>
                <a:spcPts val="0"/>
              </a:spcBef>
              <a:spcAft>
                <a:spcPts val="0"/>
              </a:spcAft>
              <a:buSzPts val="1500"/>
              <a:buAutoNum type="arabicPeriod"/>
            </a:pPr>
            <a:r>
              <a:rPr lang="en"/>
              <a:t>Package-to-Reuser (Reuse); and</a:t>
            </a:r>
            <a:endParaRPr/>
          </a:p>
          <a:p>
            <a:pPr indent="-323850" lvl="0" marL="457200" rtl="0" algn="l">
              <a:spcBef>
                <a:spcPts val="0"/>
              </a:spcBef>
              <a:spcAft>
                <a:spcPts val="0"/>
              </a:spcAft>
              <a:buSzPts val="1500"/>
              <a:buAutoNum type="arabicPeriod"/>
            </a:pPr>
            <a:r>
              <a:rPr lang="en"/>
              <a:t>Reuser-to-Package (Reuse)</a:t>
            </a:r>
            <a:endParaRPr/>
          </a:p>
          <a:p>
            <a:pPr indent="0" lvl="0" marL="0" rtl="0" algn="l">
              <a:spcBef>
                <a:spcPts val="800"/>
              </a:spcBef>
              <a:spcAft>
                <a:spcPts val="0"/>
              </a:spcAft>
              <a:buNone/>
            </a:pPr>
            <a:r>
              <a:rPr lang="en"/>
              <a:t>relationships different between traditional software and PTM registries?</a:t>
            </a:r>
            <a:endParaRPr/>
          </a:p>
        </p:txBody>
      </p:sp>
      <p:sp>
        <p:nvSpPr>
          <p:cNvPr id="724" name="Google Shape;724;p75"/>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Relationships</a:t>
            </a:r>
            <a:endParaRPr/>
          </a:p>
        </p:txBody>
      </p:sp>
      <p:sp>
        <p:nvSpPr>
          <p:cNvPr id="725" name="Google Shape;725;p75"/>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Research Questions</a:t>
            </a:r>
            <a:endParaRPr/>
          </a:p>
        </p:txBody>
      </p:sp>
      <p:sp>
        <p:nvSpPr>
          <p:cNvPr id="726" name="Google Shape;726;p75"/>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727" name="Google Shape;727;p75"/>
          <p:cNvPicPr preferRelativeResize="0"/>
          <p:nvPr/>
        </p:nvPicPr>
        <p:blipFill>
          <a:blip r:embed="rId3">
            <a:alphaModFix/>
          </a:blip>
          <a:stretch>
            <a:fillRect/>
          </a:stretch>
        </p:blipFill>
        <p:spPr>
          <a:xfrm>
            <a:off x="4986075" y="715725"/>
            <a:ext cx="3740674" cy="406757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id="732" name="Google Shape;732;p76"/>
          <p:cNvPicPr preferRelativeResize="0"/>
          <p:nvPr/>
        </p:nvPicPr>
        <p:blipFill>
          <a:blip r:embed="rId3">
            <a:alphaModFix/>
          </a:blip>
          <a:stretch>
            <a:fillRect/>
          </a:stretch>
        </p:blipFill>
        <p:spPr>
          <a:xfrm>
            <a:off x="4986075" y="715713"/>
            <a:ext cx="3740674" cy="4067574"/>
          </a:xfrm>
          <a:prstGeom prst="rect">
            <a:avLst/>
          </a:prstGeom>
          <a:noFill/>
          <a:ln>
            <a:noFill/>
          </a:ln>
        </p:spPr>
      </p:pic>
      <p:sp>
        <p:nvSpPr>
          <p:cNvPr id="733" name="Google Shape;733;p76"/>
          <p:cNvSpPr txBox="1"/>
          <p:nvPr>
            <p:ph idx="1" type="body"/>
          </p:nvPr>
        </p:nvSpPr>
        <p:spPr>
          <a:xfrm>
            <a:off x="351070" y="1157500"/>
            <a:ext cx="4635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For each question, we answer it using the following metrics:</a:t>
            </a:r>
            <a:endParaRPr/>
          </a:p>
          <a:p>
            <a:pPr indent="0" lvl="0" marL="0" rtl="0" algn="l">
              <a:spcBef>
                <a:spcPts val="800"/>
              </a:spcBef>
              <a:spcAft>
                <a:spcPts val="0"/>
              </a:spcAft>
              <a:buNone/>
            </a:pPr>
            <a:r>
              <a:rPr lang="en"/>
              <a:t>Contributor-to-Package</a:t>
            </a:r>
            <a:endParaRPr/>
          </a:p>
          <a:p>
            <a:pPr indent="-323850" lvl="0" marL="457200" rtl="0" algn="l">
              <a:spcBef>
                <a:spcPts val="800"/>
              </a:spcBef>
              <a:spcAft>
                <a:spcPts val="0"/>
              </a:spcAft>
              <a:buSzPts val="1500"/>
              <a:buChar char="-"/>
            </a:pPr>
            <a:r>
              <a:rPr lang="en"/>
              <a:t>User Reach</a:t>
            </a:r>
            <a:endParaRPr/>
          </a:p>
          <a:p>
            <a:pPr indent="0" lvl="0" marL="0" rtl="0" algn="l">
              <a:spcBef>
                <a:spcPts val="800"/>
              </a:spcBef>
              <a:spcAft>
                <a:spcPts val="0"/>
              </a:spcAft>
              <a:buNone/>
            </a:pPr>
            <a:r>
              <a:rPr lang="en"/>
              <a:t>Package-to-Package</a:t>
            </a:r>
            <a:endParaRPr/>
          </a:p>
          <a:p>
            <a:pPr indent="-323850" lvl="0" marL="457200" rtl="0" algn="l">
              <a:spcBef>
                <a:spcPts val="800"/>
              </a:spcBef>
              <a:spcAft>
                <a:spcPts val="0"/>
              </a:spcAft>
              <a:buSzPts val="1500"/>
              <a:buChar char="-"/>
            </a:pPr>
            <a:r>
              <a:rPr lang="en"/>
              <a:t>Package Interdependencies</a:t>
            </a:r>
            <a:endParaRPr/>
          </a:p>
          <a:p>
            <a:pPr indent="0" lvl="0" marL="0" rtl="0" algn="l">
              <a:spcBef>
                <a:spcPts val="800"/>
              </a:spcBef>
              <a:spcAft>
                <a:spcPts val="0"/>
              </a:spcAft>
              <a:buNone/>
            </a:pPr>
            <a:r>
              <a:rPr lang="en"/>
              <a:t>Package-to-Reuser</a:t>
            </a:r>
            <a:endParaRPr/>
          </a:p>
          <a:p>
            <a:pPr indent="-323850" lvl="0" marL="457200" rtl="0" algn="l">
              <a:spcBef>
                <a:spcPts val="800"/>
              </a:spcBef>
              <a:spcAft>
                <a:spcPts val="0"/>
              </a:spcAft>
              <a:buSzPts val="1500"/>
              <a:buChar char="-"/>
            </a:pPr>
            <a:r>
              <a:rPr lang="en"/>
              <a:t>Software Licenses</a:t>
            </a:r>
            <a:endParaRPr/>
          </a:p>
          <a:p>
            <a:pPr indent="-323850" lvl="0" marL="457200" rtl="0" algn="l">
              <a:spcBef>
                <a:spcPts val="0"/>
              </a:spcBef>
              <a:spcAft>
                <a:spcPts val="0"/>
              </a:spcAft>
              <a:buSzPts val="1500"/>
              <a:buChar char="-"/>
            </a:pPr>
            <a:r>
              <a:rPr lang="en"/>
              <a:t>Dependent Downstream Projects</a:t>
            </a:r>
            <a:endParaRPr/>
          </a:p>
          <a:p>
            <a:pPr indent="0" lvl="0" marL="0" rtl="0" algn="l">
              <a:spcBef>
                <a:spcPts val="800"/>
              </a:spcBef>
              <a:spcAft>
                <a:spcPts val="0"/>
              </a:spcAft>
              <a:buNone/>
            </a:pPr>
            <a:r>
              <a:rPr lang="en"/>
              <a:t>Reuser-to-Package</a:t>
            </a:r>
            <a:endParaRPr/>
          </a:p>
          <a:p>
            <a:pPr indent="-323850" lvl="0" marL="457200" rtl="0" algn="l">
              <a:spcBef>
                <a:spcPts val="800"/>
              </a:spcBef>
              <a:spcAft>
                <a:spcPts val="0"/>
              </a:spcAft>
              <a:buSzPts val="1500"/>
              <a:buChar char="-"/>
            </a:pPr>
            <a:r>
              <a:rPr lang="en"/>
              <a:t>Package Selection</a:t>
            </a:r>
            <a:endParaRPr/>
          </a:p>
        </p:txBody>
      </p:sp>
      <p:sp>
        <p:nvSpPr>
          <p:cNvPr id="734" name="Google Shape;734;p76"/>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Metrics</a:t>
            </a:r>
            <a:endParaRPr/>
          </a:p>
        </p:txBody>
      </p:sp>
      <p:sp>
        <p:nvSpPr>
          <p:cNvPr id="735" name="Google Shape;735;p76"/>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Methodology</a:t>
            </a:r>
            <a:endParaRPr/>
          </a:p>
        </p:txBody>
      </p:sp>
      <p:sp>
        <p:nvSpPr>
          <p:cNvPr id="736" name="Google Shape;736;p76"/>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77"/>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Metrics</a:t>
            </a:r>
            <a:endParaRPr/>
          </a:p>
        </p:txBody>
      </p:sp>
      <p:sp>
        <p:nvSpPr>
          <p:cNvPr id="742" name="Google Shape;742;p77"/>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Methodology</a:t>
            </a:r>
            <a:endParaRPr/>
          </a:p>
        </p:txBody>
      </p:sp>
      <p:sp>
        <p:nvSpPr>
          <p:cNvPr id="743" name="Google Shape;743;p77"/>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744" name="Google Shape;744;p77"/>
          <p:cNvPicPr preferRelativeResize="0"/>
          <p:nvPr/>
        </p:nvPicPr>
        <p:blipFill rotWithShape="1">
          <a:blip r:embed="rId3">
            <a:alphaModFix/>
          </a:blip>
          <a:srcRect b="2410" l="4168" r="0" t="1565"/>
          <a:stretch/>
        </p:blipFill>
        <p:spPr>
          <a:xfrm rot="5400000">
            <a:off x="2410987" y="-1521064"/>
            <a:ext cx="4406349" cy="89097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3"/>
          <p:cNvSpPr txBox="1"/>
          <p:nvPr>
            <p:ph type="title"/>
          </p:nvPr>
        </p:nvSpPr>
        <p:spPr>
          <a:xfrm>
            <a:off x="767443" y="1848961"/>
            <a:ext cx="5822700" cy="539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Introduction</a:t>
            </a:r>
            <a:endParaRPr/>
          </a:p>
        </p:txBody>
      </p:sp>
      <p:sp>
        <p:nvSpPr>
          <p:cNvPr id="332" name="Google Shape;332;p33"/>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78"/>
          <p:cNvSpPr txBox="1"/>
          <p:nvPr>
            <p:ph idx="1" type="body"/>
          </p:nvPr>
        </p:nvSpPr>
        <p:spPr>
          <a:xfrm>
            <a:off x="351070" y="1157500"/>
            <a:ext cx="4221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User Reach:</a:t>
            </a:r>
            <a:endParaRPr/>
          </a:p>
          <a:p>
            <a:pPr indent="-323850" lvl="0" marL="457200" rtl="0" algn="l">
              <a:spcBef>
                <a:spcPts val="800"/>
              </a:spcBef>
              <a:spcAft>
                <a:spcPts val="0"/>
              </a:spcAft>
              <a:buSzPts val="1500"/>
              <a:buChar char="-"/>
            </a:pPr>
            <a:r>
              <a:rPr lang="en"/>
              <a:t>A measure of how far reaching a single user is</a:t>
            </a:r>
            <a:endParaRPr/>
          </a:p>
          <a:p>
            <a:pPr indent="-323850" lvl="0" marL="457200" rtl="0" algn="l">
              <a:spcBef>
                <a:spcPts val="0"/>
              </a:spcBef>
              <a:spcAft>
                <a:spcPts val="0"/>
              </a:spcAft>
              <a:buSzPts val="1500"/>
              <a:buChar char="-"/>
            </a:pPr>
            <a:r>
              <a:rPr lang="en"/>
              <a:t>Found by summing the number of packages a user had either owned or contributed to</a:t>
            </a:r>
            <a:endParaRPr/>
          </a:p>
        </p:txBody>
      </p:sp>
      <p:sp>
        <p:nvSpPr>
          <p:cNvPr id="750" name="Google Shape;750;p78"/>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Package Contribution</a:t>
            </a:r>
            <a:endParaRPr/>
          </a:p>
        </p:txBody>
      </p:sp>
      <p:sp>
        <p:nvSpPr>
          <p:cNvPr id="751" name="Google Shape;751;p78"/>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Methodology</a:t>
            </a:r>
            <a:endParaRPr/>
          </a:p>
        </p:txBody>
      </p:sp>
      <p:sp>
        <p:nvSpPr>
          <p:cNvPr id="752" name="Google Shape;752;p78"/>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753" name="Google Shape;753;p78"/>
          <p:cNvPicPr preferRelativeResize="0"/>
          <p:nvPr/>
        </p:nvPicPr>
        <p:blipFill>
          <a:blip r:embed="rId3">
            <a:alphaModFix/>
          </a:blip>
          <a:stretch>
            <a:fillRect/>
          </a:stretch>
        </p:blipFill>
        <p:spPr>
          <a:xfrm>
            <a:off x="4724395" y="2418468"/>
            <a:ext cx="4076700" cy="8191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79"/>
          <p:cNvSpPr txBox="1"/>
          <p:nvPr>
            <p:ph idx="1" type="body"/>
          </p:nvPr>
        </p:nvSpPr>
        <p:spPr>
          <a:xfrm>
            <a:off x="351075" y="1157500"/>
            <a:ext cx="4221000" cy="21999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Package Interdependencies:</a:t>
            </a:r>
            <a:endParaRPr/>
          </a:p>
          <a:p>
            <a:pPr indent="-323850" lvl="0" marL="457200" rtl="0" algn="l">
              <a:spcBef>
                <a:spcPts val="800"/>
              </a:spcBef>
              <a:spcAft>
                <a:spcPts val="0"/>
              </a:spcAft>
              <a:buSzPts val="1500"/>
              <a:buChar char="-"/>
            </a:pPr>
            <a:r>
              <a:rPr lang="en"/>
              <a:t>A measure of how much packages rely on each other</a:t>
            </a:r>
            <a:endParaRPr/>
          </a:p>
          <a:p>
            <a:pPr indent="-323850" lvl="0" marL="457200" rtl="0" algn="l">
              <a:spcBef>
                <a:spcPts val="0"/>
              </a:spcBef>
              <a:spcAft>
                <a:spcPts val="0"/>
              </a:spcAft>
              <a:buSzPts val="1500"/>
              <a:buChar char="-"/>
            </a:pPr>
            <a:r>
              <a:rPr lang="en"/>
              <a:t>Found by totalling the number of direct dependents a package had</a:t>
            </a:r>
            <a:endParaRPr/>
          </a:p>
          <a:p>
            <a:pPr indent="-323850" lvl="0" marL="457200" rtl="0" algn="l">
              <a:spcBef>
                <a:spcPts val="0"/>
              </a:spcBef>
              <a:spcAft>
                <a:spcPts val="0"/>
              </a:spcAft>
              <a:buSzPts val="1500"/>
              <a:buChar char="-"/>
            </a:pPr>
            <a:r>
              <a:rPr lang="en"/>
              <a:t>For PTMs, a </a:t>
            </a:r>
            <a:r>
              <a:rPr lang="en"/>
              <a:t>dependency</a:t>
            </a:r>
            <a:r>
              <a:rPr lang="en"/>
              <a:t> was defined as a model that a checkpoint was taken and trained from</a:t>
            </a:r>
            <a:endParaRPr/>
          </a:p>
        </p:txBody>
      </p:sp>
      <p:sp>
        <p:nvSpPr>
          <p:cNvPr id="759" name="Google Shape;759;p79"/>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Package Evolution</a:t>
            </a:r>
            <a:endParaRPr/>
          </a:p>
        </p:txBody>
      </p:sp>
      <p:sp>
        <p:nvSpPr>
          <p:cNvPr id="760" name="Google Shape;760;p79"/>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Methodology</a:t>
            </a:r>
            <a:endParaRPr/>
          </a:p>
        </p:txBody>
      </p:sp>
      <p:sp>
        <p:nvSpPr>
          <p:cNvPr id="761" name="Google Shape;761;p79"/>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762" name="Google Shape;762;p79"/>
          <p:cNvPicPr preferRelativeResize="0"/>
          <p:nvPr/>
        </p:nvPicPr>
        <p:blipFill>
          <a:blip r:embed="rId3">
            <a:alphaModFix/>
          </a:blip>
          <a:stretch>
            <a:fillRect/>
          </a:stretch>
        </p:blipFill>
        <p:spPr>
          <a:xfrm>
            <a:off x="6236170" y="1367418"/>
            <a:ext cx="1676400" cy="914400"/>
          </a:xfrm>
          <a:prstGeom prst="rect">
            <a:avLst/>
          </a:prstGeom>
          <a:noFill/>
          <a:ln>
            <a:noFill/>
          </a:ln>
        </p:spPr>
      </p:pic>
      <p:pic>
        <p:nvPicPr>
          <p:cNvPr id="763" name="Google Shape;763;p79"/>
          <p:cNvPicPr preferRelativeResize="0"/>
          <p:nvPr/>
        </p:nvPicPr>
        <p:blipFill>
          <a:blip r:embed="rId4">
            <a:alphaModFix/>
          </a:blip>
          <a:stretch>
            <a:fillRect/>
          </a:stretch>
        </p:blipFill>
        <p:spPr>
          <a:xfrm>
            <a:off x="6102820" y="2918606"/>
            <a:ext cx="1943100" cy="952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80"/>
          <p:cNvSpPr txBox="1"/>
          <p:nvPr>
            <p:ph idx="1" type="body"/>
          </p:nvPr>
        </p:nvSpPr>
        <p:spPr>
          <a:xfrm>
            <a:off x="351075" y="1157500"/>
            <a:ext cx="33684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Software Licenses</a:t>
            </a:r>
            <a:endParaRPr/>
          </a:p>
          <a:p>
            <a:pPr indent="-323850" lvl="0" marL="457200" rtl="0" algn="l">
              <a:spcBef>
                <a:spcPts val="800"/>
              </a:spcBef>
              <a:spcAft>
                <a:spcPts val="0"/>
              </a:spcAft>
              <a:buSzPts val="1500"/>
              <a:buChar char="-"/>
            </a:pPr>
            <a:r>
              <a:rPr lang="en"/>
              <a:t>Measures the permissions that a package is allowed to be reused under</a:t>
            </a:r>
            <a:endParaRPr/>
          </a:p>
          <a:p>
            <a:pPr indent="-323850" lvl="0" marL="457200" rtl="0" algn="l">
              <a:spcBef>
                <a:spcPts val="0"/>
              </a:spcBef>
              <a:spcAft>
                <a:spcPts val="0"/>
              </a:spcAft>
              <a:buSzPts val="1500"/>
              <a:buChar char="-"/>
            </a:pPr>
            <a:r>
              <a:rPr lang="en"/>
              <a:t>Found by categorizing package licenses into one of 5 categories</a:t>
            </a:r>
            <a:endParaRPr/>
          </a:p>
        </p:txBody>
      </p:sp>
      <p:sp>
        <p:nvSpPr>
          <p:cNvPr id="769" name="Google Shape;769;p80"/>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Package Reuse</a:t>
            </a:r>
            <a:endParaRPr/>
          </a:p>
        </p:txBody>
      </p:sp>
      <p:sp>
        <p:nvSpPr>
          <p:cNvPr id="770" name="Google Shape;770;p80"/>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Methodology</a:t>
            </a:r>
            <a:endParaRPr/>
          </a:p>
        </p:txBody>
      </p:sp>
      <p:sp>
        <p:nvSpPr>
          <p:cNvPr id="771" name="Google Shape;771;p80"/>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772" name="Google Shape;772;p80"/>
          <p:cNvPicPr preferRelativeResize="0"/>
          <p:nvPr/>
        </p:nvPicPr>
        <p:blipFill rotWithShape="1">
          <a:blip r:embed="rId3">
            <a:alphaModFix/>
          </a:blip>
          <a:srcRect b="0" l="2452" r="4307" t="0"/>
          <a:stretch/>
        </p:blipFill>
        <p:spPr>
          <a:xfrm>
            <a:off x="3719450" y="0"/>
            <a:ext cx="5462050" cy="51434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81"/>
          <p:cNvSpPr txBox="1"/>
          <p:nvPr>
            <p:ph idx="1" type="body"/>
          </p:nvPr>
        </p:nvSpPr>
        <p:spPr>
          <a:xfrm>
            <a:off x="351070" y="1157500"/>
            <a:ext cx="4221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Dependent Downstream Projects</a:t>
            </a:r>
            <a:endParaRPr/>
          </a:p>
          <a:p>
            <a:pPr indent="-323850" lvl="0" marL="457200" rtl="0" algn="l">
              <a:spcBef>
                <a:spcPts val="800"/>
              </a:spcBef>
              <a:spcAft>
                <a:spcPts val="0"/>
              </a:spcAft>
              <a:buSzPts val="1500"/>
              <a:buChar char="-"/>
            </a:pPr>
            <a:r>
              <a:rPr lang="en"/>
              <a:t>A measure of how often a package is used in downstream projects</a:t>
            </a:r>
            <a:endParaRPr/>
          </a:p>
          <a:p>
            <a:pPr indent="-323850" lvl="0" marL="457200" rtl="0" algn="l">
              <a:spcBef>
                <a:spcPts val="0"/>
              </a:spcBef>
              <a:spcAft>
                <a:spcPts val="0"/>
              </a:spcAft>
              <a:buSzPts val="1500"/>
              <a:buChar char="-"/>
            </a:pPr>
            <a:r>
              <a:rPr lang="en"/>
              <a:t>Found by totalling the number of directly dependent projects</a:t>
            </a:r>
            <a:endParaRPr/>
          </a:p>
        </p:txBody>
      </p:sp>
      <p:sp>
        <p:nvSpPr>
          <p:cNvPr id="778" name="Google Shape;778;p81"/>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Package </a:t>
            </a:r>
            <a:r>
              <a:rPr lang="en"/>
              <a:t>Reuse</a:t>
            </a:r>
            <a:endParaRPr/>
          </a:p>
        </p:txBody>
      </p:sp>
      <p:sp>
        <p:nvSpPr>
          <p:cNvPr id="779" name="Google Shape;779;p81"/>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Methodology</a:t>
            </a:r>
            <a:endParaRPr/>
          </a:p>
        </p:txBody>
      </p:sp>
      <p:sp>
        <p:nvSpPr>
          <p:cNvPr id="780" name="Google Shape;780;p81"/>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781" name="Google Shape;781;p81"/>
          <p:cNvPicPr preferRelativeResize="0"/>
          <p:nvPr/>
        </p:nvPicPr>
        <p:blipFill>
          <a:blip r:embed="rId3">
            <a:alphaModFix/>
          </a:blip>
          <a:stretch>
            <a:fillRect/>
          </a:stretch>
        </p:blipFill>
        <p:spPr>
          <a:xfrm>
            <a:off x="6274270" y="2380368"/>
            <a:ext cx="1638300" cy="89535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p82"/>
          <p:cNvSpPr txBox="1"/>
          <p:nvPr>
            <p:ph idx="1" type="body"/>
          </p:nvPr>
        </p:nvSpPr>
        <p:spPr>
          <a:xfrm>
            <a:off x="351075" y="1157500"/>
            <a:ext cx="7612500" cy="5919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Package Selection</a:t>
            </a:r>
            <a:endParaRPr/>
          </a:p>
          <a:p>
            <a:pPr indent="-323850" lvl="0" marL="457200" rtl="0" algn="l">
              <a:spcBef>
                <a:spcPts val="800"/>
              </a:spcBef>
              <a:spcAft>
                <a:spcPts val="0"/>
              </a:spcAft>
              <a:buSzPts val="1500"/>
              <a:buChar char="-"/>
            </a:pPr>
            <a:r>
              <a:rPr lang="en"/>
              <a:t>A measure of how stable the most popular packages are over time</a:t>
            </a:r>
            <a:endParaRPr/>
          </a:p>
        </p:txBody>
      </p:sp>
      <p:sp>
        <p:nvSpPr>
          <p:cNvPr id="787" name="Google Shape;787;p82"/>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Package </a:t>
            </a:r>
            <a:r>
              <a:rPr lang="en"/>
              <a:t>Reuse</a:t>
            </a:r>
            <a:endParaRPr/>
          </a:p>
        </p:txBody>
      </p:sp>
      <p:sp>
        <p:nvSpPr>
          <p:cNvPr id="788" name="Google Shape;788;p82"/>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Methodology</a:t>
            </a:r>
            <a:endParaRPr/>
          </a:p>
        </p:txBody>
      </p:sp>
      <p:sp>
        <p:nvSpPr>
          <p:cNvPr id="789" name="Google Shape;789;p82"/>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790" name="Google Shape;790;p82"/>
          <p:cNvPicPr preferRelativeResize="0"/>
          <p:nvPr/>
        </p:nvPicPr>
        <p:blipFill>
          <a:blip r:embed="rId3">
            <a:alphaModFix/>
          </a:blip>
          <a:stretch>
            <a:fillRect/>
          </a:stretch>
        </p:blipFill>
        <p:spPr>
          <a:xfrm>
            <a:off x="2529100" y="1886562"/>
            <a:ext cx="6614888" cy="3256938"/>
          </a:xfrm>
          <a:prstGeom prst="rect">
            <a:avLst/>
          </a:prstGeom>
          <a:noFill/>
          <a:ln>
            <a:noFill/>
          </a:ln>
        </p:spPr>
      </p:pic>
      <p:sp>
        <p:nvSpPr>
          <p:cNvPr id="791" name="Google Shape;791;p82"/>
          <p:cNvSpPr txBox="1"/>
          <p:nvPr>
            <p:ph idx="1" type="body"/>
          </p:nvPr>
        </p:nvSpPr>
        <p:spPr>
          <a:xfrm>
            <a:off x="351075" y="1749400"/>
            <a:ext cx="2178000" cy="2523000"/>
          </a:xfrm>
          <a:prstGeom prst="rect">
            <a:avLst/>
          </a:prstGeom>
        </p:spPr>
        <p:txBody>
          <a:bodyPr anchorCtr="0" anchor="t" bIns="34275" lIns="68575" spcFirstLastPara="1" rIns="68575" wrap="square" tIns="34275">
            <a:normAutofit/>
          </a:bodyPr>
          <a:lstStyle/>
          <a:p>
            <a:pPr indent="-323850" lvl="0" marL="457200" rtl="0" algn="l">
              <a:spcBef>
                <a:spcPts val="800"/>
              </a:spcBef>
              <a:spcAft>
                <a:spcPts val="0"/>
              </a:spcAft>
              <a:buSzPts val="1500"/>
              <a:buChar char="-"/>
            </a:pPr>
            <a:r>
              <a:rPr lang="en"/>
              <a:t>Found by examining snapshots of each registry and grouping the models within each into 1 of 3 categories: Remained, Returning, and Newcomers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pic>
        <p:nvPicPr>
          <p:cNvPr id="796" name="Google Shape;796;p83"/>
          <p:cNvPicPr preferRelativeResize="0"/>
          <p:nvPr/>
        </p:nvPicPr>
        <p:blipFill>
          <a:blip r:embed="rId3">
            <a:alphaModFix/>
          </a:blip>
          <a:stretch>
            <a:fillRect/>
          </a:stretch>
        </p:blipFill>
        <p:spPr>
          <a:xfrm>
            <a:off x="4986075" y="715713"/>
            <a:ext cx="3740674" cy="4067574"/>
          </a:xfrm>
          <a:prstGeom prst="rect">
            <a:avLst/>
          </a:prstGeom>
          <a:noFill/>
          <a:ln>
            <a:noFill/>
          </a:ln>
        </p:spPr>
      </p:pic>
      <p:sp>
        <p:nvSpPr>
          <p:cNvPr id="797" name="Google Shape;797;p83"/>
          <p:cNvSpPr txBox="1"/>
          <p:nvPr>
            <p:ph idx="1" type="body"/>
          </p:nvPr>
        </p:nvSpPr>
        <p:spPr>
          <a:xfrm>
            <a:off x="351070" y="1157500"/>
            <a:ext cx="4635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PeaTMOSS</a:t>
            </a:r>
            <a:endParaRPr/>
          </a:p>
          <a:p>
            <a:pPr indent="-323850" lvl="0" marL="457200" rtl="0" algn="l">
              <a:spcBef>
                <a:spcPts val="800"/>
              </a:spcBef>
              <a:spcAft>
                <a:spcPts val="0"/>
              </a:spcAft>
              <a:buSzPts val="1500"/>
              <a:buChar char="-"/>
            </a:pPr>
            <a:r>
              <a:rPr lang="en"/>
              <a:t>Used for HuggingFace metrics</a:t>
            </a:r>
            <a:endParaRPr/>
          </a:p>
          <a:p>
            <a:pPr indent="0" lvl="0" marL="0" rtl="0" algn="l">
              <a:spcBef>
                <a:spcPts val="800"/>
              </a:spcBef>
              <a:spcAft>
                <a:spcPts val="0"/>
              </a:spcAft>
              <a:buNone/>
            </a:pPr>
            <a:r>
              <a:rPr lang="en"/>
              <a:t>Ecosyste.ms Packages and Repos</a:t>
            </a:r>
            <a:endParaRPr/>
          </a:p>
          <a:p>
            <a:pPr indent="-323850" lvl="0" marL="457200" rtl="0" algn="l">
              <a:spcBef>
                <a:spcPts val="800"/>
              </a:spcBef>
              <a:spcAft>
                <a:spcPts val="0"/>
              </a:spcAft>
              <a:buSzPts val="1500"/>
              <a:buChar char="-"/>
            </a:pPr>
            <a:r>
              <a:rPr lang="en"/>
              <a:t>Used for</a:t>
            </a:r>
            <a:r>
              <a:rPr lang="en"/>
              <a:t> Traditional Software metrics</a:t>
            </a:r>
            <a:endParaRPr/>
          </a:p>
        </p:txBody>
      </p:sp>
      <p:sp>
        <p:nvSpPr>
          <p:cNvPr id="798" name="Google Shape;798;p83"/>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Data Source</a:t>
            </a:r>
            <a:endParaRPr/>
          </a:p>
        </p:txBody>
      </p:sp>
      <p:sp>
        <p:nvSpPr>
          <p:cNvPr id="799" name="Google Shape;799;p83"/>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Methodology</a:t>
            </a:r>
            <a:endParaRPr/>
          </a:p>
        </p:txBody>
      </p:sp>
      <p:sp>
        <p:nvSpPr>
          <p:cNvPr id="800" name="Google Shape;800;p83"/>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84"/>
          <p:cNvSpPr txBox="1"/>
          <p:nvPr>
            <p:ph type="title"/>
          </p:nvPr>
        </p:nvSpPr>
        <p:spPr>
          <a:xfrm>
            <a:off x="767443" y="1848961"/>
            <a:ext cx="5822700" cy="539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Results</a:t>
            </a:r>
            <a:endParaRPr/>
          </a:p>
        </p:txBody>
      </p:sp>
      <p:sp>
        <p:nvSpPr>
          <p:cNvPr id="806" name="Google Shape;806;p8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85"/>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Summary</a:t>
            </a:r>
            <a:endParaRPr/>
          </a:p>
        </p:txBody>
      </p:sp>
      <p:sp>
        <p:nvSpPr>
          <p:cNvPr id="812" name="Google Shape;812;p85"/>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813" name="Google Shape;813;p85"/>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814" name="Google Shape;814;p85"/>
          <p:cNvPicPr preferRelativeResize="0"/>
          <p:nvPr/>
        </p:nvPicPr>
        <p:blipFill>
          <a:blip r:embed="rId3">
            <a:alphaModFix/>
          </a:blip>
          <a:stretch>
            <a:fillRect/>
          </a:stretch>
        </p:blipFill>
        <p:spPr>
          <a:xfrm rot="5400000">
            <a:off x="2440018" y="-513643"/>
            <a:ext cx="4272201" cy="691092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p86"/>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Summary</a:t>
            </a:r>
            <a:endParaRPr/>
          </a:p>
        </p:txBody>
      </p:sp>
      <p:sp>
        <p:nvSpPr>
          <p:cNvPr id="820" name="Google Shape;820;p86"/>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821" name="Google Shape;821;p86"/>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822" name="Google Shape;822;p86"/>
          <p:cNvPicPr preferRelativeResize="0"/>
          <p:nvPr/>
        </p:nvPicPr>
        <p:blipFill>
          <a:blip r:embed="rId3">
            <a:alphaModFix/>
          </a:blip>
          <a:stretch>
            <a:fillRect/>
          </a:stretch>
        </p:blipFill>
        <p:spPr>
          <a:xfrm rot="5400000">
            <a:off x="2440018" y="-513643"/>
            <a:ext cx="4272201" cy="6910926"/>
          </a:xfrm>
          <a:prstGeom prst="rect">
            <a:avLst/>
          </a:prstGeom>
          <a:noFill/>
          <a:ln>
            <a:noFill/>
          </a:ln>
        </p:spPr>
      </p:pic>
      <p:sp>
        <p:nvSpPr>
          <p:cNvPr id="823" name="Google Shape;823;p86"/>
          <p:cNvSpPr txBox="1"/>
          <p:nvPr/>
        </p:nvSpPr>
        <p:spPr>
          <a:xfrm>
            <a:off x="65600" y="1283538"/>
            <a:ext cx="888600" cy="3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FF0000"/>
                </a:solidFill>
              </a:rPr>
              <a:t>Same</a:t>
            </a:r>
            <a:endParaRPr sz="1500">
              <a:solidFill>
                <a:srgbClr val="FF0000"/>
              </a:solidFill>
            </a:endParaRPr>
          </a:p>
        </p:txBody>
      </p:sp>
      <p:sp>
        <p:nvSpPr>
          <p:cNvPr id="824" name="Google Shape;824;p86"/>
          <p:cNvSpPr txBox="1"/>
          <p:nvPr/>
        </p:nvSpPr>
        <p:spPr>
          <a:xfrm>
            <a:off x="65600" y="2051775"/>
            <a:ext cx="1216500" cy="3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FF"/>
                </a:solidFill>
              </a:rPr>
              <a:t>Different</a:t>
            </a:r>
            <a:endParaRPr sz="1500">
              <a:solidFill>
                <a:srgbClr val="0000FF"/>
              </a:solidFill>
            </a:endParaRPr>
          </a:p>
        </p:txBody>
      </p:sp>
      <p:sp>
        <p:nvSpPr>
          <p:cNvPr id="825" name="Google Shape;825;p86"/>
          <p:cNvSpPr txBox="1"/>
          <p:nvPr/>
        </p:nvSpPr>
        <p:spPr>
          <a:xfrm>
            <a:off x="65600" y="3581400"/>
            <a:ext cx="1216500" cy="3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6AA84F"/>
                </a:solidFill>
              </a:rPr>
              <a:t>Both</a:t>
            </a:r>
            <a:endParaRPr sz="1500">
              <a:solidFill>
                <a:srgbClr val="6AA84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87"/>
          <p:cNvSpPr txBox="1"/>
          <p:nvPr>
            <p:ph idx="1" type="body"/>
          </p:nvPr>
        </p:nvSpPr>
        <p:spPr>
          <a:xfrm>
            <a:off x="351069" y="1157500"/>
            <a:ext cx="39039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All three repositories demonstrate the same exponential curve </a:t>
            </a:r>
            <a:endParaRPr/>
          </a:p>
        </p:txBody>
      </p:sp>
      <p:sp>
        <p:nvSpPr>
          <p:cNvPr id="831" name="Google Shape;831;p87"/>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User Reach (Contribution) - Similar</a:t>
            </a:r>
            <a:endParaRPr/>
          </a:p>
        </p:txBody>
      </p:sp>
      <p:sp>
        <p:nvSpPr>
          <p:cNvPr id="832" name="Google Shape;832;p87"/>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833" name="Google Shape;833;p87"/>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834" name="Google Shape;834;p87"/>
          <p:cNvPicPr preferRelativeResize="0"/>
          <p:nvPr/>
        </p:nvPicPr>
        <p:blipFill>
          <a:blip r:embed="rId3">
            <a:alphaModFix/>
          </a:blip>
          <a:stretch>
            <a:fillRect/>
          </a:stretch>
        </p:blipFill>
        <p:spPr>
          <a:xfrm>
            <a:off x="4254975" y="999238"/>
            <a:ext cx="3657600" cy="365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4"/>
          <p:cNvSpPr txBox="1"/>
          <p:nvPr>
            <p:ph idx="1" type="body"/>
          </p:nvPr>
        </p:nvSpPr>
        <p:spPr>
          <a:xfrm>
            <a:off x="351075" y="1157500"/>
            <a:ext cx="8759100" cy="3039900"/>
          </a:xfrm>
          <a:prstGeom prst="rect">
            <a:avLst/>
          </a:prstGeom>
        </p:spPr>
        <p:txBody>
          <a:bodyPr anchorCtr="0" anchor="t" bIns="34275" lIns="68575" spcFirstLastPara="1" rIns="68575" wrap="square" tIns="34275">
            <a:noAutofit/>
          </a:bodyPr>
          <a:lstStyle/>
          <a:p>
            <a:pPr indent="-342900" lvl="0" marL="457200" rtl="0" algn="l">
              <a:lnSpc>
                <a:spcPct val="200000"/>
              </a:lnSpc>
              <a:spcBef>
                <a:spcPts val="800"/>
              </a:spcBef>
              <a:spcAft>
                <a:spcPts val="0"/>
              </a:spcAft>
              <a:buSzPts val="1800"/>
              <a:buChar char="▪"/>
            </a:pPr>
            <a:r>
              <a:rPr lang="en" sz="1800"/>
              <a:t>Deep Neural Networks (DNNs)</a:t>
            </a:r>
            <a:r>
              <a:rPr lang="en" sz="1800"/>
              <a:t> are emerging as engineering tools</a:t>
            </a:r>
            <a:endParaRPr sz="1800"/>
          </a:p>
          <a:p>
            <a:pPr indent="-342900" lvl="0" marL="457200" rtl="0" algn="l">
              <a:lnSpc>
                <a:spcPct val="200000"/>
              </a:lnSpc>
              <a:spcBef>
                <a:spcPts val="0"/>
              </a:spcBef>
              <a:spcAft>
                <a:spcPts val="0"/>
              </a:spcAft>
              <a:buSzPts val="1800"/>
              <a:buChar char="▪"/>
            </a:pPr>
            <a:r>
              <a:rPr lang="en" sz="1800"/>
              <a:t>Pre-Trained Model (PTM) focused platforms are becoming popular</a:t>
            </a:r>
            <a:endParaRPr sz="1800"/>
          </a:p>
          <a:p>
            <a:pPr indent="-342900" lvl="0" marL="457200" rtl="0" algn="l">
              <a:lnSpc>
                <a:spcPct val="200000"/>
              </a:lnSpc>
              <a:spcBef>
                <a:spcPts val="0"/>
              </a:spcBef>
              <a:spcAft>
                <a:spcPts val="0"/>
              </a:spcAft>
              <a:buSzPts val="1800"/>
              <a:buChar char="▪"/>
            </a:pPr>
            <a:r>
              <a:rPr lang="en" sz="1800"/>
              <a:t>We have limited understanding of engineers interacting w/ these platforms to reuse PTMs</a:t>
            </a:r>
            <a:endParaRPr sz="1800"/>
          </a:p>
        </p:txBody>
      </p:sp>
      <p:sp>
        <p:nvSpPr>
          <p:cNvPr id="338" name="Google Shape;338;p34"/>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Motivation</a:t>
            </a:r>
            <a:endParaRPr/>
          </a:p>
        </p:txBody>
      </p:sp>
      <p:sp>
        <p:nvSpPr>
          <p:cNvPr id="339" name="Google Shape;339;p34"/>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Introduction</a:t>
            </a:r>
            <a:endParaRPr/>
          </a:p>
        </p:txBody>
      </p:sp>
      <p:sp>
        <p:nvSpPr>
          <p:cNvPr id="340" name="Google Shape;340;p34"/>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341" name="Google Shape;341;p34"/>
          <p:cNvPicPr preferRelativeResize="0"/>
          <p:nvPr/>
        </p:nvPicPr>
        <p:blipFill>
          <a:blip r:embed="rId3">
            <a:alphaModFix/>
          </a:blip>
          <a:stretch>
            <a:fillRect/>
          </a:stretch>
        </p:blipFill>
        <p:spPr>
          <a:xfrm>
            <a:off x="580871" y="2817624"/>
            <a:ext cx="2857500" cy="1634625"/>
          </a:xfrm>
          <a:prstGeom prst="rect">
            <a:avLst/>
          </a:prstGeom>
          <a:noFill/>
          <a:ln>
            <a:noFill/>
          </a:ln>
        </p:spPr>
      </p:pic>
      <p:pic>
        <p:nvPicPr>
          <p:cNvPr id="342" name="Google Shape;342;p34"/>
          <p:cNvPicPr preferRelativeResize="0"/>
          <p:nvPr/>
        </p:nvPicPr>
        <p:blipFill>
          <a:blip r:embed="rId4">
            <a:alphaModFix/>
          </a:blip>
          <a:stretch>
            <a:fillRect/>
          </a:stretch>
        </p:blipFill>
        <p:spPr>
          <a:xfrm>
            <a:off x="5094099" y="3029950"/>
            <a:ext cx="1209975" cy="1209975"/>
          </a:xfrm>
          <a:prstGeom prst="rect">
            <a:avLst/>
          </a:prstGeom>
          <a:noFill/>
          <a:ln>
            <a:noFill/>
          </a:ln>
        </p:spPr>
      </p:pic>
      <p:pic>
        <p:nvPicPr>
          <p:cNvPr id="343" name="Google Shape;343;p34"/>
          <p:cNvPicPr preferRelativeResize="0"/>
          <p:nvPr/>
        </p:nvPicPr>
        <p:blipFill>
          <a:blip r:embed="rId5">
            <a:alphaModFix/>
          </a:blip>
          <a:stretch>
            <a:fillRect/>
          </a:stretch>
        </p:blipFill>
        <p:spPr>
          <a:xfrm>
            <a:off x="6561300" y="3031438"/>
            <a:ext cx="1207008" cy="1207008"/>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88"/>
          <p:cNvSpPr txBox="1"/>
          <p:nvPr>
            <p:ph idx="1" type="body"/>
          </p:nvPr>
        </p:nvSpPr>
        <p:spPr>
          <a:xfrm>
            <a:off x="351069" y="1157500"/>
            <a:ext cx="39039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All three repositories demonstrate the same exponential curve </a:t>
            </a:r>
            <a:endParaRPr/>
          </a:p>
        </p:txBody>
      </p:sp>
      <p:sp>
        <p:nvSpPr>
          <p:cNvPr id="840" name="Google Shape;840;p88"/>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User Reach (Contribution) </a:t>
            </a:r>
            <a:r>
              <a:rPr lang="en"/>
              <a:t>- Similar</a:t>
            </a:r>
            <a:endParaRPr/>
          </a:p>
        </p:txBody>
      </p:sp>
      <p:sp>
        <p:nvSpPr>
          <p:cNvPr id="841" name="Google Shape;841;p88"/>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842" name="Google Shape;842;p88"/>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843" name="Google Shape;843;p88"/>
          <p:cNvPicPr preferRelativeResize="0"/>
          <p:nvPr/>
        </p:nvPicPr>
        <p:blipFill>
          <a:blip r:embed="rId3">
            <a:alphaModFix/>
          </a:blip>
          <a:stretch>
            <a:fillRect/>
          </a:stretch>
        </p:blipFill>
        <p:spPr>
          <a:xfrm>
            <a:off x="4254975" y="999238"/>
            <a:ext cx="3657600" cy="3657600"/>
          </a:xfrm>
          <a:prstGeom prst="rect">
            <a:avLst/>
          </a:prstGeom>
          <a:noFill/>
          <a:ln>
            <a:noFill/>
          </a:ln>
        </p:spPr>
      </p:pic>
      <p:cxnSp>
        <p:nvCxnSpPr>
          <p:cNvPr id="844" name="Google Shape;844;p88"/>
          <p:cNvCxnSpPr/>
          <p:nvPr/>
        </p:nvCxnSpPr>
        <p:spPr>
          <a:xfrm>
            <a:off x="6198025" y="2883800"/>
            <a:ext cx="1054500" cy="452100"/>
          </a:xfrm>
          <a:prstGeom prst="straightConnector1">
            <a:avLst/>
          </a:prstGeom>
          <a:noFill/>
          <a:ln cap="flat" cmpd="sng" w="38100">
            <a:solidFill>
              <a:schemeClr val="dk2"/>
            </a:solidFill>
            <a:prstDash val="solid"/>
            <a:round/>
            <a:headEnd len="med" w="med" type="none"/>
            <a:tailEnd len="med" w="med" type="triangle"/>
          </a:ln>
        </p:spPr>
      </p:cxnSp>
      <p:cxnSp>
        <p:nvCxnSpPr>
          <p:cNvPr id="845" name="Google Shape;845;p88"/>
          <p:cNvCxnSpPr/>
          <p:nvPr/>
        </p:nvCxnSpPr>
        <p:spPr>
          <a:xfrm rot="10800000">
            <a:off x="7726125" y="3916700"/>
            <a:ext cx="946800" cy="1938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89"/>
          <p:cNvSpPr txBox="1"/>
          <p:nvPr>
            <p:ph idx="1" type="body"/>
          </p:nvPr>
        </p:nvSpPr>
        <p:spPr>
          <a:xfrm>
            <a:off x="351069" y="1157500"/>
            <a:ext cx="39039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Both NPM and PyPI share the same curve while HuggingFace drops off immediately</a:t>
            </a:r>
            <a:endParaRPr/>
          </a:p>
        </p:txBody>
      </p:sp>
      <p:sp>
        <p:nvSpPr>
          <p:cNvPr id="851" name="Google Shape;851;p89"/>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Dependent Packages (Evolution) - Different</a:t>
            </a:r>
            <a:endParaRPr/>
          </a:p>
        </p:txBody>
      </p:sp>
      <p:sp>
        <p:nvSpPr>
          <p:cNvPr id="852" name="Google Shape;852;p89"/>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853" name="Google Shape;853;p89"/>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854" name="Google Shape;854;p89"/>
          <p:cNvPicPr preferRelativeResize="0"/>
          <p:nvPr/>
        </p:nvPicPr>
        <p:blipFill>
          <a:blip r:embed="rId3">
            <a:alphaModFix/>
          </a:blip>
          <a:stretch>
            <a:fillRect/>
          </a:stretch>
        </p:blipFill>
        <p:spPr>
          <a:xfrm>
            <a:off x="4254987" y="1025075"/>
            <a:ext cx="3657600" cy="36576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90"/>
          <p:cNvSpPr txBox="1"/>
          <p:nvPr>
            <p:ph idx="1" type="body"/>
          </p:nvPr>
        </p:nvSpPr>
        <p:spPr>
          <a:xfrm>
            <a:off x="351069" y="1157500"/>
            <a:ext cx="39039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Both NPM and PyPI share the same curve while HuggingFace drops off immediately</a:t>
            </a:r>
            <a:endParaRPr/>
          </a:p>
        </p:txBody>
      </p:sp>
      <p:sp>
        <p:nvSpPr>
          <p:cNvPr id="860" name="Google Shape;860;p90"/>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Dependent Packages (Evolution) - Different</a:t>
            </a:r>
            <a:endParaRPr/>
          </a:p>
        </p:txBody>
      </p:sp>
      <p:sp>
        <p:nvSpPr>
          <p:cNvPr id="861" name="Google Shape;861;p90"/>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862" name="Google Shape;862;p90"/>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863" name="Google Shape;863;p90"/>
          <p:cNvPicPr preferRelativeResize="0"/>
          <p:nvPr/>
        </p:nvPicPr>
        <p:blipFill>
          <a:blip r:embed="rId3">
            <a:alphaModFix/>
          </a:blip>
          <a:stretch>
            <a:fillRect/>
          </a:stretch>
        </p:blipFill>
        <p:spPr>
          <a:xfrm>
            <a:off x="4254987" y="1025075"/>
            <a:ext cx="3657600" cy="3657600"/>
          </a:xfrm>
          <a:prstGeom prst="rect">
            <a:avLst/>
          </a:prstGeom>
          <a:noFill/>
          <a:ln>
            <a:noFill/>
          </a:ln>
        </p:spPr>
      </p:pic>
      <p:cxnSp>
        <p:nvCxnSpPr>
          <p:cNvPr id="864" name="Google Shape;864;p90"/>
          <p:cNvCxnSpPr/>
          <p:nvPr/>
        </p:nvCxnSpPr>
        <p:spPr>
          <a:xfrm>
            <a:off x="6473875" y="2716975"/>
            <a:ext cx="871200" cy="7494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p91"/>
          <p:cNvSpPr txBox="1"/>
          <p:nvPr>
            <p:ph idx="1" type="body"/>
          </p:nvPr>
        </p:nvSpPr>
        <p:spPr>
          <a:xfrm>
            <a:off x="351069" y="1157500"/>
            <a:ext cx="39039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Both NPM and PyPI share the same curve while HuggingFace drops off immediately</a:t>
            </a:r>
            <a:endParaRPr/>
          </a:p>
        </p:txBody>
      </p:sp>
      <p:sp>
        <p:nvSpPr>
          <p:cNvPr id="870" name="Google Shape;870;p91"/>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Dependent Packages (Evolution) - Different</a:t>
            </a:r>
            <a:endParaRPr/>
          </a:p>
        </p:txBody>
      </p:sp>
      <p:sp>
        <p:nvSpPr>
          <p:cNvPr id="871" name="Google Shape;871;p91"/>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872" name="Google Shape;872;p91"/>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873" name="Google Shape;873;p91"/>
          <p:cNvPicPr preferRelativeResize="0"/>
          <p:nvPr/>
        </p:nvPicPr>
        <p:blipFill>
          <a:blip r:embed="rId3">
            <a:alphaModFix/>
          </a:blip>
          <a:stretch>
            <a:fillRect/>
          </a:stretch>
        </p:blipFill>
        <p:spPr>
          <a:xfrm>
            <a:off x="4254987" y="1025075"/>
            <a:ext cx="3657600" cy="3657600"/>
          </a:xfrm>
          <a:prstGeom prst="rect">
            <a:avLst/>
          </a:prstGeom>
          <a:noFill/>
          <a:ln>
            <a:noFill/>
          </a:ln>
        </p:spPr>
      </p:pic>
      <p:cxnSp>
        <p:nvCxnSpPr>
          <p:cNvPr id="874" name="Google Shape;874;p91"/>
          <p:cNvCxnSpPr/>
          <p:nvPr/>
        </p:nvCxnSpPr>
        <p:spPr>
          <a:xfrm>
            <a:off x="6473875" y="2716975"/>
            <a:ext cx="871200" cy="749400"/>
          </a:xfrm>
          <a:prstGeom prst="straightConnector1">
            <a:avLst/>
          </a:prstGeom>
          <a:noFill/>
          <a:ln cap="flat" cmpd="sng" w="38100">
            <a:solidFill>
              <a:schemeClr val="dk2"/>
            </a:solidFill>
            <a:prstDash val="solid"/>
            <a:round/>
            <a:headEnd len="med" w="med" type="none"/>
            <a:tailEnd len="med" w="med" type="triangle"/>
          </a:ln>
        </p:spPr>
      </p:cxnSp>
      <p:cxnSp>
        <p:nvCxnSpPr>
          <p:cNvPr id="875" name="Google Shape;875;p91"/>
          <p:cNvCxnSpPr/>
          <p:nvPr/>
        </p:nvCxnSpPr>
        <p:spPr>
          <a:xfrm rot="10800000">
            <a:off x="7813500" y="3953625"/>
            <a:ext cx="1086900" cy="375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92"/>
          <p:cNvSpPr txBox="1"/>
          <p:nvPr>
            <p:ph idx="1" type="body"/>
          </p:nvPr>
        </p:nvSpPr>
        <p:spPr>
          <a:xfrm>
            <a:off x="351069" y="1157500"/>
            <a:ext cx="39039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Both NPM and PyPI share exponential curves while HuggingFace immediately drops to a flat line</a:t>
            </a:r>
            <a:endParaRPr/>
          </a:p>
        </p:txBody>
      </p:sp>
      <p:sp>
        <p:nvSpPr>
          <p:cNvPr id="881" name="Google Shape;881;p92"/>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Dependencies (Evolution) - Different</a:t>
            </a:r>
            <a:endParaRPr/>
          </a:p>
        </p:txBody>
      </p:sp>
      <p:sp>
        <p:nvSpPr>
          <p:cNvPr id="882" name="Google Shape;882;p92"/>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883" name="Google Shape;883;p92"/>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884" name="Google Shape;884;p92"/>
          <p:cNvPicPr preferRelativeResize="0"/>
          <p:nvPr/>
        </p:nvPicPr>
        <p:blipFill>
          <a:blip r:embed="rId3">
            <a:alphaModFix/>
          </a:blip>
          <a:stretch>
            <a:fillRect/>
          </a:stretch>
        </p:blipFill>
        <p:spPr>
          <a:xfrm>
            <a:off x="4450194" y="1060218"/>
            <a:ext cx="3657600" cy="3657600"/>
          </a:xfrm>
          <a:prstGeom prst="rect">
            <a:avLst/>
          </a:prstGeom>
          <a:noFill/>
          <a:ln>
            <a:noFill/>
          </a:ln>
        </p:spPr>
      </p:pic>
      <p:cxnSp>
        <p:nvCxnSpPr>
          <p:cNvPr id="885" name="Google Shape;885;p92"/>
          <p:cNvCxnSpPr/>
          <p:nvPr/>
        </p:nvCxnSpPr>
        <p:spPr>
          <a:xfrm>
            <a:off x="6499325" y="1657100"/>
            <a:ext cx="1076100" cy="602700"/>
          </a:xfrm>
          <a:prstGeom prst="straightConnector1">
            <a:avLst/>
          </a:prstGeom>
          <a:noFill/>
          <a:ln cap="flat" cmpd="sng" w="38100">
            <a:solidFill>
              <a:schemeClr val="dk2"/>
            </a:solidFill>
            <a:prstDash val="solid"/>
            <a:round/>
            <a:headEnd len="med" w="med" type="none"/>
            <a:tailEnd len="med" w="med" type="triangle"/>
          </a:ln>
        </p:spPr>
      </p:cxnSp>
      <p:cxnSp>
        <p:nvCxnSpPr>
          <p:cNvPr id="886" name="Google Shape;886;p92"/>
          <p:cNvCxnSpPr/>
          <p:nvPr/>
        </p:nvCxnSpPr>
        <p:spPr>
          <a:xfrm>
            <a:off x="7187975" y="3400300"/>
            <a:ext cx="559500" cy="7533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sp>
        <p:nvSpPr>
          <p:cNvPr id="891" name="Google Shape;891;p93"/>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Software Licenses</a:t>
            </a:r>
            <a:endParaRPr/>
          </a:p>
        </p:txBody>
      </p:sp>
      <p:sp>
        <p:nvSpPr>
          <p:cNvPr id="892" name="Google Shape;892;p93"/>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Package </a:t>
            </a:r>
            <a:r>
              <a:rPr lang="en"/>
              <a:t>Reuse: Similar and Different</a:t>
            </a:r>
            <a:endParaRPr/>
          </a:p>
        </p:txBody>
      </p:sp>
      <p:sp>
        <p:nvSpPr>
          <p:cNvPr id="893" name="Google Shape;893;p93"/>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894" name="Google Shape;894;p93"/>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895" name="Google Shape;895;p93"/>
          <p:cNvPicPr preferRelativeResize="0"/>
          <p:nvPr/>
        </p:nvPicPr>
        <p:blipFill>
          <a:blip r:embed="rId3">
            <a:alphaModFix/>
          </a:blip>
          <a:stretch>
            <a:fillRect/>
          </a:stretch>
        </p:blipFill>
        <p:spPr>
          <a:xfrm>
            <a:off x="1375725" y="1456458"/>
            <a:ext cx="6400799" cy="27432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94"/>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Software Licenses</a:t>
            </a:r>
            <a:endParaRPr/>
          </a:p>
        </p:txBody>
      </p:sp>
      <p:sp>
        <p:nvSpPr>
          <p:cNvPr id="901" name="Google Shape;901;p94"/>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Software Licenses (Reuse) - Similar</a:t>
            </a:r>
            <a:endParaRPr/>
          </a:p>
        </p:txBody>
      </p:sp>
      <p:sp>
        <p:nvSpPr>
          <p:cNvPr id="902" name="Google Shape;902;p94"/>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903" name="Google Shape;903;p94"/>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904" name="Google Shape;904;p94"/>
          <p:cNvPicPr preferRelativeResize="0"/>
          <p:nvPr/>
        </p:nvPicPr>
        <p:blipFill>
          <a:blip r:embed="rId3">
            <a:alphaModFix/>
          </a:blip>
          <a:stretch>
            <a:fillRect/>
          </a:stretch>
        </p:blipFill>
        <p:spPr>
          <a:xfrm>
            <a:off x="1375725" y="1456458"/>
            <a:ext cx="6400799" cy="2743200"/>
          </a:xfrm>
          <a:prstGeom prst="rect">
            <a:avLst/>
          </a:prstGeom>
          <a:noFill/>
          <a:ln>
            <a:noFill/>
          </a:ln>
        </p:spPr>
      </p:pic>
      <p:cxnSp>
        <p:nvCxnSpPr>
          <p:cNvPr id="905" name="Google Shape;905;p94"/>
          <p:cNvCxnSpPr/>
          <p:nvPr/>
        </p:nvCxnSpPr>
        <p:spPr>
          <a:xfrm>
            <a:off x="5789125" y="1571025"/>
            <a:ext cx="645600" cy="3660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95"/>
          <p:cNvSpPr txBox="1"/>
          <p:nvPr>
            <p:ph idx="1" type="body"/>
          </p:nvPr>
        </p:nvSpPr>
        <p:spPr>
          <a:xfrm>
            <a:off x="351070" y="1157500"/>
            <a:ext cx="4221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Both NPM and PyPI share the same curve while HuggingFace drops off immediately</a:t>
            </a:r>
            <a:endParaRPr/>
          </a:p>
        </p:txBody>
      </p:sp>
      <p:sp>
        <p:nvSpPr>
          <p:cNvPr id="911" name="Google Shape;911;p95"/>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Downstream Projects (Reuse) - Different</a:t>
            </a:r>
            <a:endParaRPr/>
          </a:p>
        </p:txBody>
      </p:sp>
      <p:sp>
        <p:nvSpPr>
          <p:cNvPr id="912" name="Google Shape;912;p95"/>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913" name="Google Shape;913;p95"/>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914" name="Google Shape;914;p95"/>
          <p:cNvPicPr preferRelativeResize="0"/>
          <p:nvPr/>
        </p:nvPicPr>
        <p:blipFill>
          <a:blip r:embed="rId3">
            <a:alphaModFix/>
          </a:blip>
          <a:stretch>
            <a:fillRect/>
          </a:stretch>
        </p:blipFill>
        <p:spPr>
          <a:xfrm>
            <a:off x="4572012" y="1025075"/>
            <a:ext cx="3657600" cy="36576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96"/>
          <p:cNvSpPr txBox="1"/>
          <p:nvPr>
            <p:ph idx="1" type="body"/>
          </p:nvPr>
        </p:nvSpPr>
        <p:spPr>
          <a:xfrm>
            <a:off x="351070" y="1157500"/>
            <a:ext cx="4221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Both NPM and PyPI share the same curve while HuggingFace drops off immediately</a:t>
            </a:r>
            <a:endParaRPr/>
          </a:p>
        </p:txBody>
      </p:sp>
      <p:sp>
        <p:nvSpPr>
          <p:cNvPr id="920" name="Google Shape;920;p96"/>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Downstream Projects (Reuse) - Different</a:t>
            </a:r>
            <a:endParaRPr/>
          </a:p>
        </p:txBody>
      </p:sp>
      <p:sp>
        <p:nvSpPr>
          <p:cNvPr id="921" name="Google Shape;921;p96"/>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922" name="Google Shape;922;p96"/>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923" name="Google Shape;923;p96"/>
          <p:cNvPicPr preferRelativeResize="0"/>
          <p:nvPr/>
        </p:nvPicPr>
        <p:blipFill>
          <a:blip r:embed="rId3">
            <a:alphaModFix/>
          </a:blip>
          <a:stretch>
            <a:fillRect/>
          </a:stretch>
        </p:blipFill>
        <p:spPr>
          <a:xfrm>
            <a:off x="4572012" y="1025075"/>
            <a:ext cx="3657600" cy="3657600"/>
          </a:xfrm>
          <a:prstGeom prst="rect">
            <a:avLst/>
          </a:prstGeom>
          <a:noFill/>
          <a:ln>
            <a:noFill/>
          </a:ln>
        </p:spPr>
      </p:pic>
      <p:cxnSp>
        <p:nvCxnSpPr>
          <p:cNvPr id="924" name="Google Shape;924;p96"/>
          <p:cNvCxnSpPr/>
          <p:nvPr/>
        </p:nvCxnSpPr>
        <p:spPr>
          <a:xfrm>
            <a:off x="6689350" y="2520225"/>
            <a:ext cx="918300" cy="7215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97"/>
          <p:cNvSpPr txBox="1"/>
          <p:nvPr>
            <p:ph idx="1" type="body"/>
          </p:nvPr>
        </p:nvSpPr>
        <p:spPr>
          <a:xfrm>
            <a:off x="351070" y="1157500"/>
            <a:ext cx="42210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Both NPM and PyPI share the same curve while HuggingFace drops off immediately</a:t>
            </a:r>
            <a:endParaRPr/>
          </a:p>
        </p:txBody>
      </p:sp>
      <p:sp>
        <p:nvSpPr>
          <p:cNvPr id="930" name="Google Shape;930;p97"/>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Downstream Projects (Reuse) - Different</a:t>
            </a:r>
            <a:endParaRPr/>
          </a:p>
        </p:txBody>
      </p:sp>
      <p:sp>
        <p:nvSpPr>
          <p:cNvPr id="931" name="Google Shape;931;p97"/>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932" name="Google Shape;932;p97"/>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933" name="Google Shape;933;p97"/>
          <p:cNvPicPr preferRelativeResize="0"/>
          <p:nvPr/>
        </p:nvPicPr>
        <p:blipFill>
          <a:blip r:embed="rId3">
            <a:alphaModFix/>
          </a:blip>
          <a:stretch>
            <a:fillRect/>
          </a:stretch>
        </p:blipFill>
        <p:spPr>
          <a:xfrm>
            <a:off x="4572012" y="1025075"/>
            <a:ext cx="3657600" cy="3657600"/>
          </a:xfrm>
          <a:prstGeom prst="rect">
            <a:avLst/>
          </a:prstGeom>
          <a:noFill/>
          <a:ln>
            <a:noFill/>
          </a:ln>
        </p:spPr>
      </p:pic>
      <p:cxnSp>
        <p:nvCxnSpPr>
          <p:cNvPr id="934" name="Google Shape;934;p97"/>
          <p:cNvCxnSpPr/>
          <p:nvPr/>
        </p:nvCxnSpPr>
        <p:spPr>
          <a:xfrm>
            <a:off x="6689350" y="2520225"/>
            <a:ext cx="918300" cy="721500"/>
          </a:xfrm>
          <a:prstGeom prst="straightConnector1">
            <a:avLst/>
          </a:prstGeom>
          <a:noFill/>
          <a:ln cap="flat" cmpd="sng" w="38100">
            <a:solidFill>
              <a:schemeClr val="dk2"/>
            </a:solidFill>
            <a:prstDash val="solid"/>
            <a:round/>
            <a:headEnd len="med" w="med" type="none"/>
            <a:tailEnd len="med" w="med" type="triangle"/>
          </a:ln>
        </p:spPr>
      </p:cxnSp>
      <p:cxnSp>
        <p:nvCxnSpPr>
          <p:cNvPr id="935" name="Google Shape;935;p97"/>
          <p:cNvCxnSpPr/>
          <p:nvPr/>
        </p:nvCxnSpPr>
        <p:spPr>
          <a:xfrm flipH="1">
            <a:off x="8057350" y="3878700"/>
            <a:ext cx="833700" cy="936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5"/>
          <p:cNvSpPr txBox="1"/>
          <p:nvPr>
            <p:ph idx="1" type="body"/>
          </p:nvPr>
        </p:nvSpPr>
        <p:spPr>
          <a:xfrm>
            <a:off x="44775" y="1131400"/>
            <a:ext cx="9144000" cy="3466200"/>
          </a:xfrm>
          <a:prstGeom prst="rect">
            <a:avLst/>
          </a:prstGeom>
        </p:spPr>
        <p:txBody>
          <a:bodyPr anchorCtr="0" anchor="ctr" bIns="34275" lIns="68575" spcFirstLastPara="1" rIns="68575" wrap="square" tIns="34275">
            <a:normAutofit/>
          </a:bodyPr>
          <a:lstStyle/>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Deep Neural Networks are a new kind of software</a:t>
            </a:r>
            <a:r>
              <a:rPr lang="en" sz="2400">
                <a:latin typeface="Roboto"/>
                <a:ea typeface="Roboto"/>
                <a:cs typeface="Roboto"/>
                <a:sym typeface="Roboto"/>
              </a:rPr>
              <a:t>. Software </a:t>
            </a:r>
            <a:r>
              <a:rPr lang="en" sz="2400">
                <a:latin typeface="Roboto"/>
                <a:ea typeface="Roboto"/>
                <a:cs typeface="Roboto"/>
                <a:sym typeface="Roboto"/>
              </a:rPr>
              <a:t>engineers solve new </a:t>
            </a:r>
            <a:r>
              <a:rPr lang="en" sz="2400">
                <a:latin typeface="Roboto"/>
                <a:ea typeface="Roboto"/>
                <a:cs typeface="Roboto"/>
                <a:sym typeface="Roboto"/>
              </a:rPr>
              <a:t>problems /</a:t>
            </a:r>
            <a:r>
              <a:rPr lang="en" sz="2400">
                <a:latin typeface="Roboto"/>
                <a:ea typeface="Roboto"/>
                <a:cs typeface="Roboto"/>
                <a:sym typeface="Roboto"/>
              </a:rPr>
              <a:t> known problems in new ways.</a:t>
            </a:r>
            <a:endParaRPr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Therefore, the </a:t>
            </a:r>
            <a:r>
              <a:rPr lang="en" sz="2400" u="sng">
                <a:latin typeface="Roboto"/>
                <a:ea typeface="Roboto"/>
                <a:cs typeface="Roboto"/>
                <a:sym typeface="Roboto"/>
              </a:rPr>
              <a:t>contribution</a:t>
            </a:r>
            <a:r>
              <a:rPr lang="en" sz="2400">
                <a:latin typeface="Roboto"/>
                <a:ea typeface="Roboto"/>
                <a:cs typeface="Roboto"/>
                <a:sym typeface="Roboto"/>
              </a:rPr>
              <a:t>, </a:t>
            </a:r>
            <a:r>
              <a:rPr lang="en" sz="2400" u="sng">
                <a:latin typeface="Roboto"/>
                <a:ea typeface="Roboto"/>
                <a:cs typeface="Roboto"/>
                <a:sym typeface="Roboto"/>
              </a:rPr>
              <a:t>evolution</a:t>
            </a:r>
            <a:r>
              <a:rPr lang="en" sz="2400">
                <a:latin typeface="Roboto"/>
                <a:ea typeface="Roboto"/>
                <a:cs typeface="Roboto"/>
                <a:sym typeface="Roboto"/>
              </a:rPr>
              <a:t>, and </a:t>
            </a:r>
            <a:r>
              <a:rPr lang="en" sz="2400" u="sng">
                <a:latin typeface="Roboto"/>
                <a:ea typeface="Roboto"/>
                <a:cs typeface="Roboto"/>
                <a:sym typeface="Roboto"/>
              </a:rPr>
              <a:t>reuse</a:t>
            </a:r>
            <a:r>
              <a:rPr lang="en" sz="2400">
                <a:latin typeface="Roboto"/>
                <a:ea typeface="Roboto"/>
                <a:cs typeface="Roboto"/>
                <a:sym typeface="Roboto"/>
              </a:rPr>
              <a:t> of Deep Neural Networks as </a:t>
            </a:r>
            <a:r>
              <a:rPr lang="en" sz="2400" u="sng">
                <a:latin typeface="Roboto"/>
                <a:ea typeface="Roboto"/>
                <a:cs typeface="Roboto"/>
                <a:sym typeface="Roboto"/>
              </a:rPr>
              <a:t>Pre-Trained</a:t>
            </a:r>
            <a:r>
              <a:rPr lang="en" sz="2400" u="sng">
                <a:latin typeface="Roboto"/>
                <a:ea typeface="Roboto"/>
                <a:cs typeface="Roboto"/>
                <a:sym typeface="Roboto"/>
              </a:rPr>
              <a:t> Models</a:t>
            </a:r>
            <a:r>
              <a:rPr lang="en" sz="2400">
                <a:latin typeface="Roboto"/>
                <a:ea typeface="Roboto"/>
                <a:cs typeface="Roboto"/>
                <a:sym typeface="Roboto"/>
              </a:rPr>
              <a:t> is unique compared to traditional software.</a:t>
            </a:r>
            <a:endParaRPr sz="2400">
              <a:latin typeface="Roboto"/>
              <a:ea typeface="Roboto"/>
              <a:cs typeface="Roboto"/>
              <a:sym typeface="Roboto"/>
            </a:endParaRPr>
          </a:p>
          <a:p>
            <a:pPr indent="-381000" lvl="0" marL="457200" rtl="0" algn="l">
              <a:lnSpc>
                <a:spcPct val="115000"/>
              </a:lnSpc>
              <a:spcBef>
                <a:spcPts val="0"/>
              </a:spcBef>
              <a:spcAft>
                <a:spcPts val="0"/>
              </a:spcAft>
              <a:buSzPts val="2400"/>
              <a:buFont typeface="Roboto"/>
              <a:buChar char="▪"/>
            </a:pPr>
            <a:r>
              <a:rPr lang="en" sz="2400">
                <a:latin typeface="Roboto"/>
                <a:ea typeface="Roboto"/>
                <a:cs typeface="Roboto"/>
                <a:sym typeface="Roboto"/>
              </a:rPr>
              <a:t>Understanding these differences will inform the </a:t>
            </a:r>
            <a:r>
              <a:rPr lang="en" sz="2400">
                <a:latin typeface="Roboto"/>
                <a:ea typeface="Roboto"/>
                <a:cs typeface="Roboto"/>
                <a:sym typeface="Roboto"/>
              </a:rPr>
              <a:t>transferability</a:t>
            </a:r>
            <a:r>
              <a:rPr lang="en" sz="2400">
                <a:latin typeface="Roboto"/>
                <a:ea typeface="Roboto"/>
                <a:cs typeface="Roboto"/>
                <a:sym typeface="Roboto"/>
              </a:rPr>
              <a:t> of prior knowledge, evaluation tools, and frameworks of understanding from traditional software to PTMs.</a:t>
            </a:r>
            <a:endParaRPr sz="2400">
              <a:latin typeface="Roboto"/>
              <a:ea typeface="Roboto"/>
              <a:cs typeface="Roboto"/>
              <a:sym typeface="Roboto"/>
            </a:endParaRPr>
          </a:p>
        </p:txBody>
      </p:sp>
      <p:sp>
        <p:nvSpPr>
          <p:cNvPr id="349" name="Google Shape;349;p35"/>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Thesis Statement</a:t>
            </a:r>
            <a:endParaRPr/>
          </a:p>
        </p:txBody>
      </p:sp>
      <p:sp>
        <p:nvSpPr>
          <p:cNvPr id="350" name="Google Shape;350;p35"/>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Introduction</a:t>
            </a:r>
            <a:endParaRPr/>
          </a:p>
        </p:txBody>
      </p:sp>
      <p:sp>
        <p:nvSpPr>
          <p:cNvPr id="351" name="Google Shape;351;p35"/>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98"/>
          <p:cNvSpPr txBox="1"/>
          <p:nvPr>
            <p:ph idx="1" type="body"/>
          </p:nvPr>
        </p:nvSpPr>
        <p:spPr>
          <a:xfrm>
            <a:off x="351070" y="1157500"/>
            <a:ext cx="43635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NPM and PyPi experience the same shape, a small group of highly used Packages, with a slow exponential decay in popularity as more packages are considered</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HuggingFace has a much faster initial decay, as well as an elbow that marks another increase in dropoff</a:t>
            </a:r>
            <a:endParaRPr/>
          </a:p>
        </p:txBody>
      </p:sp>
      <p:sp>
        <p:nvSpPr>
          <p:cNvPr id="941" name="Google Shape;941;p98"/>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Package Selection (Reuse) - Different</a:t>
            </a:r>
            <a:endParaRPr/>
          </a:p>
        </p:txBody>
      </p:sp>
      <p:sp>
        <p:nvSpPr>
          <p:cNvPr id="942" name="Google Shape;942;p98"/>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943" name="Google Shape;943;p98"/>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944" name="Google Shape;944;p98"/>
          <p:cNvPicPr preferRelativeResize="0"/>
          <p:nvPr/>
        </p:nvPicPr>
        <p:blipFill>
          <a:blip r:embed="rId3">
            <a:alphaModFix/>
          </a:blip>
          <a:stretch>
            <a:fillRect/>
          </a:stretch>
        </p:blipFill>
        <p:spPr>
          <a:xfrm>
            <a:off x="4714601" y="895438"/>
            <a:ext cx="3657600" cy="36576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99"/>
          <p:cNvSpPr txBox="1"/>
          <p:nvPr>
            <p:ph idx="1" type="body"/>
          </p:nvPr>
        </p:nvSpPr>
        <p:spPr>
          <a:xfrm>
            <a:off x="351070" y="1157500"/>
            <a:ext cx="43635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NPM and PyPi experience the same shape, a small group of highly used Packages, with a slow exponential decay in popularity as more packages are considered</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HuggingFace has a much faster initial decay, as well as an elbow that marks another increase in dropoff</a:t>
            </a:r>
            <a:endParaRPr/>
          </a:p>
        </p:txBody>
      </p:sp>
      <p:sp>
        <p:nvSpPr>
          <p:cNvPr id="950" name="Google Shape;950;p99"/>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Package Selection (Reuse) - Different</a:t>
            </a:r>
            <a:endParaRPr/>
          </a:p>
        </p:txBody>
      </p:sp>
      <p:sp>
        <p:nvSpPr>
          <p:cNvPr id="951" name="Google Shape;951;p99"/>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952" name="Google Shape;952;p99"/>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953" name="Google Shape;953;p99"/>
          <p:cNvPicPr preferRelativeResize="0"/>
          <p:nvPr/>
        </p:nvPicPr>
        <p:blipFill>
          <a:blip r:embed="rId3">
            <a:alphaModFix/>
          </a:blip>
          <a:stretch>
            <a:fillRect/>
          </a:stretch>
        </p:blipFill>
        <p:spPr>
          <a:xfrm>
            <a:off x="4714601" y="895438"/>
            <a:ext cx="3657600" cy="3657600"/>
          </a:xfrm>
          <a:prstGeom prst="rect">
            <a:avLst/>
          </a:prstGeom>
          <a:noFill/>
          <a:ln>
            <a:noFill/>
          </a:ln>
        </p:spPr>
      </p:pic>
      <p:cxnSp>
        <p:nvCxnSpPr>
          <p:cNvPr id="954" name="Google Shape;954;p99"/>
          <p:cNvCxnSpPr/>
          <p:nvPr/>
        </p:nvCxnSpPr>
        <p:spPr>
          <a:xfrm>
            <a:off x="6783050" y="2079875"/>
            <a:ext cx="777600" cy="6651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100"/>
          <p:cNvSpPr txBox="1"/>
          <p:nvPr>
            <p:ph idx="1" type="body"/>
          </p:nvPr>
        </p:nvSpPr>
        <p:spPr>
          <a:xfrm>
            <a:off x="351070" y="1157500"/>
            <a:ext cx="43635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NPM and PyPi experience the same shape, a small group of highly used Packages, with a slow exponential decay in popularity as more packages are considered</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HuggingFace has a much faster initial decay, as well as an elbow that marks another increase in dropoff</a:t>
            </a:r>
            <a:endParaRPr/>
          </a:p>
        </p:txBody>
      </p:sp>
      <p:sp>
        <p:nvSpPr>
          <p:cNvPr id="960" name="Google Shape;960;p100"/>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Package Selection (Reuse) - Different</a:t>
            </a:r>
            <a:endParaRPr/>
          </a:p>
        </p:txBody>
      </p:sp>
      <p:sp>
        <p:nvSpPr>
          <p:cNvPr id="961" name="Google Shape;961;p100"/>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962" name="Google Shape;962;p100"/>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963" name="Google Shape;963;p100"/>
          <p:cNvPicPr preferRelativeResize="0"/>
          <p:nvPr/>
        </p:nvPicPr>
        <p:blipFill>
          <a:blip r:embed="rId3">
            <a:alphaModFix/>
          </a:blip>
          <a:stretch>
            <a:fillRect/>
          </a:stretch>
        </p:blipFill>
        <p:spPr>
          <a:xfrm>
            <a:off x="4714601" y="895438"/>
            <a:ext cx="3657600" cy="3657600"/>
          </a:xfrm>
          <a:prstGeom prst="rect">
            <a:avLst/>
          </a:prstGeom>
          <a:noFill/>
          <a:ln>
            <a:noFill/>
          </a:ln>
        </p:spPr>
      </p:pic>
      <p:cxnSp>
        <p:nvCxnSpPr>
          <p:cNvPr id="964" name="Google Shape;964;p100"/>
          <p:cNvCxnSpPr/>
          <p:nvPr/>
        </p:nvCxnSpPr>
        <p:spPr>
          <a:xfrm>
            <a:off x="6783050" y="2079875"/>
            <a:ext cx="777600" cy="665100"/>
          </a:xfrm>
          <a:prstGeom prst="straightConnector1">
            <a:avLst/>
          </a:prstGeom>
          <a:noFill/>
          <a:ln cap="flat" cmpd="sng" w="38100">
            <a:solidFill>
              <a:schemeClr val="dk2"/>
            </a:solidFill>
            <a:prstDash val="solid"/>
            <a:round/>
            <a:headEnd len="med" w="med" type="none"/>
            <a:tailEnd len="med" w="med" type="triangle"/>
          </a:ln>
        </p:spPr>
      </p:cxnSp>
      <p:cxnSp>
        <p:nvCxnSpPr>
          <p:cNvPr id="965" name="Google Shape;965;p100"/>
          <p:cNvCxnSpPr/>
          <p:nvPr/>
        </p:nvCxnSpPr>
        <p:spPr>
          <a:xfrm rot="10800000">
            <a:off x="8113300" y="3204150"/>
            <a:ext cx="552900" cy="2061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101"/>
          <p:cNvSpPr txBox="1"/>
          <p:nvPr>
            <p:ph idx="1" type="body"/>
          </p:nvPr>
        </p:nvSpPr>
        <p:spPr>
          <a:xfrm>
            <a:off x="351070" y="1157500"/>
            <a:ext cx="43635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NPM and PyPi experience the same shape, a small group of highly used Packages, with a slow exponential decay in popularity as more packages are considered</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HuggingFace has a much faster initial decay, as well as an elbow that marks another increase in dropoff</a:t>
            </a:r>
            <a:endParaRPr/>
          </a:p>
        </p:txBody>
      </p:sp>
      <p:sp>
        <p:nvSpPr>
          <p:cNvPr id="971" name="Google Shape;971;p101"/>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Package Selection (Reuse) - Different</a:t>
            </a:r>
            <a:endParaRPr/>
          </a:p>
        </p:txBody>
      </p:sp>
      <p:sp>
        <p:nvSpPr>
          <p:cNvPr id="972" name="Google Shape;972;p101"/>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973" name="Google Shape;973;p101"/>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974" name="Google Shape;974;p101"/>
          <p:cNvPicPr preferRelativeResize="0"/>
          <p:nvPr/>
        </p:nvPicPr>
        <p:blipFill>
          <a:blip r:embed="rId3">
            <a:alphaModFix/>
          </a:blip>
          <a:stretch>
            <a:fillRect/>
          </a:stretch>
        </p:blipFill>
        <p:spPr>
          <a:xfrm>
            <a:off x="4714601" y="895438"/>
            <a:ext cx="3657600" cy="3657600"/>
          </a:xfrm>
          <a:prstGeom prst="rect">
            <a:avLst/>
          </a:prstGeom>
          <a:noFill/>
          <a:ln>
            <a:noFill/>
          </a:ln>
        </p:spPr>
      </p:pic>
      <p:cxnSp>
        <p:nvCxnSpPr>
          <p:cNvPr id="975" name="Google Shape;975;p101"/>
          <p:cNvCxnSpPr/>
          <p:nvPr/>
        </p:nvCxnSpPr>
        <p:spPr>
          <a:xfrm>
            <a:off x="6783050" y="2079875"/>
            <a:ext cx="777600" cy="665100"/>
          </a:xfrm>
          <a:prstGeom prst="straightConnector1">
            <a:avLst/>
          </a:prstGeom>
          <a:noFill/>
          <a:ln cap="flat" cmpd="sng" w="38100">
            <a:solidFill>
              <a:schemeClr val="dk2"/>
            </a:solidFill>
            <a:prstDash val="solid"/>
            <a:round/>
            <a:headEnd len="med" w="med" type="none"/>
            <a:tailEnd len="med" w="med" type="triangle"/>
          </a:ln>
        </p:spPr>
      </p:cxnSp>
      <p:cxnSp>
        <p:nvCxnSpPr>
          <p:cNvPr id="976" name="Google Shape;976;p101"/>
          <p:cNvCxnSpPr/>
          <p:nvPr/>
        </p:nvCxnSpPr>
        <p:spPr>
          <a:xfrm rot="10800000">
            <a:off x="8113300" y="3204150"/>
            <a:ext cx="552900" cy="206100"/>
          </a:xfrm>
          <a:prstGeom prst="straightConnector1">
            <a:avLst/>
          </a:prstGeom>
          <a:noFill/>
          <a:ln cap="flat" cmpd="sng" w="38100">
            <a:solidFill>
              <a:schemeClr val="dk2"/>
            </a:solidFill>
            <a:prstDash val="solid"/>
            <a:round/>
            <a:headEnd len="med" w="med" type="none"/>
            <a:tailEnd len="med" w="med" type="triangle"/>
          </a:ln>
        </p:spPr>
      </p:cxnSp>
      <p:cxnSp>
        <p:nvCxnSpPr>
          <p:cNvPr id="977" name="Google Shape;977;p101"/>
          <p:cNvCxnSpPr/>
          <p:nvPr/>
        </p:nvCxnSpPr>
        <p:spPr>
          <a:xfrm rot="10800000">
            <a:off x="7429600" y="3766225"/>
            <a:ext cx="543300" cy="4404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02"/>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NPM and PyPI remain stable at the top, with most of their </a:t>
            </a:r>
            <a:r>
              <a:rPr lang="en"/>
              <a:t>packages</a:t>
            </a:r>
            <a:r>
              <a:rPr lang="en"/>
              <a:t> remaining in the top 100 over time, while HuggingFace shows high </a:t>
            </a:r>
            <a:r>
              <a:rPr lang="en"/>
              <a:t>turnover</a:t>
            </a:r>
            <a:r>
              <a:rPr lang="en"/>
              <a:t> throughout</a:t>
            </a:r>
            <a:endParaRPr/>
          </a:p>
        </p:txBody>
      </p:sp>
      <p:sp>
        <p:nvSpPr>
          <p:cNvPr id="983" name="Google Shape;983;p102"/>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Turnover (Reuse) - Different</a:t>
            </a:r>
            <a:endParaRPr/>
          </a:p>
        </p:txBody>
      </p:sp>
      <p:sp>
        <p:nvSpPr>
          <p:cNvPr id="984" name="Google Shape;984;p102"/>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985" name="Google Shape;985;p102"/>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986" name="Google Shape;986;p102"/>
          <p:cNvPicPr preferRelativeResize="0"/>
          <p:nvPr/>
        </p:nvPicPr>
        <p:blipFill>
          <a:blip r:embed="rId3">
            <a:alphaModFix/>
          </a:blip>
          <a:stretch>
            <a:fillRect/>
          </a:stretch>
        </p:blipFill>
        <p:spPr>
          <a:xfrm>
            <a:off x="863400" y="1809390"/>
            <a:ext cx="7425449" cy="318233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sp>
        <p:nvSpPr>
          <p:cNvPr id="991" name="Google Shape;991;p103"/>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Summary</a:t>
            </a:r>
            <a:endParaRPr/>
          </a:p>
        </p:txBody>
      </p:sp>
      <p:sp>
        <p:nvSpPr>
          <p:cNvPr id="992" name="Google Shape;992;p103"/>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993" name="Google Shape;993;p103"/>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994" name="Google Shape;994;p103"/>
          <p:cNvPicPr preferRelativeResize="0"/>
          <p:nvPr/>
        </p:nvPicPr>
        <p:blipFill>
          <a:blip r:embed="rId3">
            <a:alphaModFix/>
          </a:blip>
          <a:stretch>
            <a:fillRect/>
          </a:stretch>
        </p:blipFill>
        <p:spPr>
          <a:xfrm rot="5400000">
            <a:off x="2440018" y="-513643"/>
            <a:ext cx="4272201" cy="6910926"/>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8" name="Shape 998"/>
        <p:cNvGrpSpPr/>
        <p:nvPr/>
      </p:nvGrpSpPr>
      <p:grpSpPr>
        <a:xfrm>
          <a:off x="0" y="0"/>
          <a:ext cx="0" cy="0"/>
          <a:chOff x="0" y="0"/>
          <a:chExt cx="0" cy="0"/>
        </a:xfrm>
      </p:grpSpPr>
      <p:sp>
        <p:nvSpPr>
          <p:cNvPr id="999" name="Google Shape;999;p104"/>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This work confirms those patterns</a:t>
            </a:r>
            <a:endParaRPr/>
          </a:p>
          <a:p>
            <a:pPr indent="0" lvl="0" marL="0" rtl="0" algn="l">
              <a:spcBef>
                <a:spcPts val="800"/>
              </a:spcBef>
              <a:spcAft>
                <a:spcPts val="0"/>
              </a:spcAft>
              <a:buNone/>
            </a:pPr>
            <a:r>
              <a:rPr lang="en"/>
              <a:t>The most popular models are the most widely used downstream</a:t>
            </a:r>
            <a:endParaRPr/>
          </a:p>
          <a:p>
            <a:pPr indent="0" lvl="0" marL="0" rtl="0" algn="l">
              <a:spcBef>
                <a:spcPts val="800"/>
              </a:spcBef>
              <a:spcAft>
                <a:spcPts val="0"/>
              </a:spcAft>
              <a:buNone/>
            </a:pPr>
            <a:r>
              <a:rPr lang="en"/>
              <a:t>Additionally, the idea that the domains and tasks are used to filter out which models to use supports the high turnover rate of packages</a:t>
            </a:r>
            <a:endParaRPr/>
          </a:p>
        </p:txBody>
      </p:sp>
      <p:sp>
        <p:nvSpPr>
          <p:cNvPr id="1000" name="Google Shape;1000;p104"/>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Comparison to Prior Work</a:t>
            </a:r>
            <a:endParaRPr/>
          </a:p>
        </p:txBody>
      </p:sp>
      <p:sp>
        <p:nvSpPr>
          <p:cNvPr id="1001" name="Google Shape;1001;p104"/>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Results</a:t>
            </a:r>
            <a:endParaRPr/>
          </a:p>
        </p:txBody>
      </p:sp>
      <p:sp>
        <p:nvSpPr>
          <p:cNvPr id="1002" name="Google Shape;1002;p104"/>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6" name="Shape 1006"/>
        <p:cNvGrpSpPr/>
        <p:nvPr/>
      </p:nvGrpSpPr>
      <p:grpSpPr>
        <a:xfrm>
          <a:off x="0" y="0"/>
          <a:ext cx="0" cy="0"/>
          <a:chOff x="0" y="0"/>
          <a:chExt cx="0" cy="0"/>
        </a:xfrm>
      </p:grpSpPr>
      <p:sp>
        <p:nvSpPr>
          <p:cNvPr id="1007" name="Google Shape;1007;p105"/>
          <p:cNvSpPr txBox="1"/>
          <p:nvPr>
            <p:ph type="title"/>
          </p:nvPr>
        </p:nvSpPr>
        <p:spPr>
          <a:xfrm>
            <a:off x="767443" y="1848961"/>
            <a:ext cx="5822700" cy="539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Future Work</a:t>
            </a:r>
            <a:endParaRPr/>
          </a:p>
        </p:txBody>
      </p:sp>
      <p:sp>
        <p:nvSpPr>
          <p:cNvPr id="1008" name="Google Shape;1008;p105"/>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2" name="Shape 1012"/>
        <p:cNvGrpSpPr/>
        <p:nvPr/>
      </p:nvGrpSpPr>
      <p:grpSpPr>
        <a:xfrm>
          <a:off x="0" y="0"/>
          <a:ext cx="0" cy="0"/>
          <a:chOff x="0" y="0"/>
          <a:chExt cx="0" cy="0"/>
        </a:xfrm>
      </p:grpSpPr>
      <p:sp>
        <p:nvSpPr>
          <p:cNvPr id="1013" name="Google Shape;1013;p106"/>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This work contributed PeaTMOSS, a dataset descriptive of PTMs and their downstream relationships.</a:t>
            </a:r>
            <a:endParaRPr/>
          </a:p>
          <a:p>
            <a:pPr indent="0" lvl="0" marL="0" rtl="0" algn="l">
              <a:spcBef>
                <a:spcPts val="800"/>
              </a:spcBef>
              <a:spcAft>
                <a:spcPts val="0"/>
              </a:spcAft>
              <a:buNone/>
            </a:pPr>
            <a:r>
              <a:rPr lang="en"/>
              <a:t>However, there are several aspects of it that could be improved on by future work</a:t>
            </a:r>
            <a:r>
              <a:rPr lang="en"/>
              <a:t>:</a:t>
            </a:r>
            <a:endParaRPr/>
          </a:p>
          <a:p>
            <a:pPr indent="-323850" lvl="0" marL="457200" rtl="0" algn="l">
              <a:lnSpc>
                <a:spcPct val="150000"/>
              </a:lnSpc>
              <a:spcBef>
                <a:spcPts val="800"/>
              </a:spcBef>
              <a:spcAft>
                <a:spcPts val="0"/>
              </a:spcAft>
              <a:buSzPts val="1500"/>
              <a:buChar char="▪"/>
            </a:pPr>
            <a:r>
              <a:rPr lang="en"/>
              <a:t>Increased Description of Reuse</a:t>
            </a:r>
            <a:endParaRPr/>
          </a:p>
          <a:p>
            <a:pPr indent="-323850" lvl="0" marL="457200" rtl="0" algn="l">
              <a:lnSpc>
                <a:spcPct val="150000"/>
              </a:lnSpc>
              <a:spcBef>
                <a:spcPts val="0"/>
              </a:spcBef>
              <a:spcAft>
                <a:spcPts val="0"/>
              </a:spcAft>
              <a:buSzPts val="1500"/>
              <a:buChar char="▪"/>
            </a:pPr>
            <a:r>
              <a:rPr lang="en"/>
              <a:t>Automation of dataset creation and updates</a:t>
            </a:r>
            <a:endParaRPr/>
          </a:p>
          <a:p>
            <a:pPr indent="-323850" lvl="0" marL="457200" rtl="0" algn="l">
              <a:lnSpc>
                <a:spcPct val="150000"/>
              </a:lnSpc>
              <a:spcBef>
                <a:spcPts val="0"/>
              </a:spcBef>
              <a:spcAft>
                <a:spcPts val="0"/>
              </a:spcAft>
              <a:buSzPts val="1500"/>
              <a:buChar char="▪"/>
            </a:pPr>
            <a:r>
              <a:rPr lang="en"/>
              <a:t>Snapshot Retrieval</a:t>
            </a:r>
            <a:endParaRPr/>
          </a:p>
          <a:p>
            <a:pPr indent="-323850" lvl="0" marL="457200" rtl="0" algn="l">
              <a:lnSpc>
                <a:spcPct val="150000"/>
              </a:lnSpc>
              <a:spcBef>
                <a:spcPts val="0"/>
              </a:spcBef>
              <a:spcAft>
                <a:spcPts val="0"/>
              </a:spcAft>
              <a:buSzPts val="1500"/>
              <a:buChar char="▪"/>
            </a:pPr>
            <a:r>
              <a:rPr lang="en"/>
              <a:t>Metadata Querying assistance</a:t>
            </a:r>
            <a:endParaRPr/>
          </a:p>
        </p:txBody>
      </p:sp>
      <p:sp>
        <p:nvSpPr>
          <p:cNvPr id="1014" name="Google Shape;1014;p106"/>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Improving PTM-focused Datasets</a:t>
            </a:r>
            <a:endParaRPr/>
          </a:p>
        </p:txBody>
      </p:sp>
      <p:sp>
        <p:nvSpPr>
          <p:cNvPr id="1015" name="Google Shape;1015;p106"/>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Future Work</a:t>
            </a:r>
            <a:endParaRPr/>
          </a:p>
        </p:txBody>
      </p:sp>
      <p:sp>
        <p:nvSpPr>
          <p:cNvPr id="1016" name="Google Shape;1016;p106"/>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sp>
        <p:nvSpPr>
          <p:cNvPr id="1021" name="Google Shape;1021;p107"/>
          <p:cNvSpPr txBox="1"/>
          <p:nvPr>
            <p:ph idx="1" type="body"/>
          </p:nvPr>
        </p:nvSpPr>
        <p:spPr>
          <a:xfrm>
            <a:off x="351064" y="1157493"/>
            <a:ext cx="8450100" cy="3341100"/>
          </a:xfrm>
          <a:prstGeom prst="rect">
            <a:avLst/>
          </a:prstGeom>
        </p:spPr>
        <p:txBody>
          <a:bodyPr anchorCtr="0" anchor="t" bIns="34275" lIns="68575" spcFirstLastPara="1" rIns="68575" wrap="square" tIns="34275">
            <a:normAutofit/>
          </a:bodyPr>
          <a:lstStyle/>
          <a:p>
            <a:pPr indent="0" lvl="0" marL="0" rtl="0" algn="l">
              <a:lnSpc>
                <a:spcPct val="115000"/>
              </a:lnSpc>
              <a:spcBef>
                <a:spcPts val="800"/>
              </a:spcBef>
              <a:spcAft>
                <a:spcPts val="0"/>
              </a:spcAft>
              <a:buNone/>
            </a:pPr>
            <a:r>
              <a:rPr lang="en"/>
              <a:t>This</a:t>
            </a:r>
            <a:r>
              <a:rPr lang="en"/>
              <a:t> work identified several aspects of PTM contribution, evolution, and reuse that are deserving of further study</a:t>
            </a:r>
            <a:endParaRPr/>
          </a:p>
          <a:p>
            <a:pPr indent="-323850" lvl="0" marL="457200" rtl="0" algn="l">
              <a:lnSpc>
                <a:spcPct val="150000"/>
              </a:lnSpc>
              <a:spcBef>
                <a:spcPts val="800"/>
              </a:spcBef>
              <a:spcAft>
                <a:spcPts val="0"/>
              </a:spcAft>
              <a:buSzPts val="1500"/>
              <a:buChar char="▪"/>
            </a:pPr>
            <a:r>
              <a:rPr lang="en"/>
              <a:t>Contributor Patterns</a:t>
            </a:r>
            <a:endParaRPr/>
          </a:p>
          <a:p>
            <a:pPr indent="-323850" lvl="0" marL="457200" rtl="0" algn="l">
              <a:lnSpc>
                <a:spcPct val="150000"/>
              </a:lnSpc>
              <a:spcBef>
                <a:spcPts val="0"/>
              </a:spcBef>
              <a:spcAft>
                <a:spcPts val="0"/>
              </a:spcAft>
              <a:buSzPts val="1500"/>
              <a:buChar char="▪"/>
            </a:pPr>
            <a:r>
              <a:rPr lang="en"/>
              <a:t>Dependency Networks</a:t>
            </a:r>
            <a:endParaRPr/>
          </a:p>
          <a:p>
            <a:pPr indent="-323850" lvl="0" marL="457200" rtl="0" algn="l">
              <a:lnSpc>
                <a:spcPct val="150000"/>
              </a:lnSpc>
              <a:spcBef>
                <a:spcPts val="0"/>
              </a:spcBef>
              <a:spcAft>
                <a:spcPts val="0"/>
              </a:spcAft>
              <a:buSzPts val="1500"/>
              <a:buChar char="▪"/>
            </a:pPr>
            <a:r>
              <a:rPr lang="en"/>
              <a:t>Package Lifespan</a:t>
            </a:r>
            <a:endParaRPr/>
          </a:p>
          <a:p>
            <a:pPr indent="-323850" lvl="0" marL="457200" rtl="0" algn="l">
              <a:lnSpc>
                <a:spcPct val="150000"/>
              </a:lnSpc>
              <a:spcBef>
                <a:spcPts val="0"/>
              </a:spcBef>
              <a:spcAft>
                <a:spcPts val="0"/>
              </a:spcAft>
              <a:buSzPts val="1500"/>
              <a:buChar char="▪"/>
            </a:pPr>
            <a:r>
              <a:rPr lang="en"/>
              <a:t>Software Licenses</a:t>
            </a:r>
            <a:endParaRPr/>
          </a:p>
          <a:p>
            <a:pPr indent="-323850" lvl="0" marL="457200" rtl="0" algn="l">
              <a:lnSpc>
                <a:spcPct val="150000"/>
              </a:lnSpc>
              <a:spcBef>
                <a:spcPts val="0"/>
              </a:spcBef>
              <a:spcAft>
                <a:spcPts val="0"/>
              </a:spcAft>
              <a:buSzPts val="1500"/>
              <a:buChar char="▪"/>
            </a:pPr>
            <a:r>
              <a:rPr lang="en"/>
              <a:t>Package Registry Maturity</a:t>
            </a:r>
            <a:endParaRPr/>
          </a:p>
        </p:txBody>
      </p:sp>
      <p:sp>
        <p:nvSpPr>
          <p:cNvPr id="1022" name="Google Shape;1022;p107"/>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Understanding the PTM Supply Chain</a:t>
            </a:r>
            <a:endParaRPr/>
          </a:p>
        </p:txBody>
      </p:sp>
      <p:sp>
        <p:nvSpPr>
          <p:cNvPr id="1023" name="Google Shape;1023;p107"/>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Future Work</a:t>
            </a:r>
            <a:endParaRPr/>
          </a:p>
        </p:txBody>
      </p:sp>
      <p:sp>
        <p:nvSpPr>
          <p:cNvPr id="1024" name="Google Shape;1024;p107"/>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6"/>
          <p:cNvSpPr txBox="1"/>
          <p:nvPr>
            <p:ph idx="1" type="body"/>
          </p:nvPr>
        </p:nvSpPr>
        <p:spPr>
          <a:xfrm>
            <a:off x="351064" y="1157493"/>
            <a:ext cx="8450100" cy="3341100"/>
          </a:xfrm>
          <a:prstGeom prst="rect">
            <a:avLst/>
          </a:prstGeom>
        </p:spPr>
        <p:txBody>
          <a:bodyPr anchorCtr="0" anchor="ctr" bIns="34275" lIns="68575" spcFirstLastPara="1" rIns="68575" wrap="square" tIns="34275">
            <a:normAutofit/>
          </a:bodyPr>
          <a:lstStyle/>
          <a:p>
            <a:pPr indent="-342900" lvl="0" marL="457200" rtl="0" algn="l">
              <a:lnSpc>
                <a:spcPct val="200000"/>
              </a:lnSpc>
              <a:spcBef>
                <a:spcPts val="800"/>
              </a:spcBef>
              <a:spcAft>
                <a:spcPts val="0"/>
              </a:spcAft>
              <a:buSzPts val="1800"/>
              <a:buFont typeface="Roboto"/>
              <a:buAutoNum type="arabicPeriod"/>
            </a:pPr>
            <a:r>
              <a:rPr lang="en" sz="1800">
                <a:latin typeface="Roboto"/>
                <a:ea typeface="Roboto"/>
                <a:cs typeface="Roboto"/>
                <a:sym typeface="Roboto"/>
              </a:rPr>
              <a:t>A dataset describing PTMs and their downstream relationships</a:t>
            </a:r>
            <a:r>
              <a:rPr lang="en" sz="1800">
                <a:latin typeface="Roboto"/>
                <a:ea typeface="Roboto"/>
                <a:cs typeface="Roboto"/>
                <a:sym typeface="Roboto"/>
              </a:rPr>
              <a:t> (PeaTMOSS)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A set of metrics that quantifies attributes of various software package registries, including adaptations specific to PTM registries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A </a:t>
            </a:r>
            <a:r>
              <a:rPr lang="en" sz="1800">
                <a:latin typeface="Roboto"/>
                <a:ea typeface="Roboto"/>
                <a:cs typeface="Roboto"/>
                <a:sym typeface="Roboto"/>
              </a:rPr>
              <a:t>comparison of representative package registries</a:t>
            </a:r>
            <a:endParaRPr sz="1800">
              <a:latin typeface="Roboto"/>
              <a:ea typeface="Roboto"/>
              <a:cs typeface="Roboto"/>
              <a:sym typeface="Roboto"/>
            </a:endParaRPr>
          </a:p>
        </p:txBody>
      </p:sp>
      <p:sp>
        <p:nvSpPr>
          <p:cNvPr id="357" name="Google Shape;357;p36"/>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Contributions</a:t>
            </a:r>
            <a:endParaRPr/>
          </a:p>
        </p:txBody>
      </p:sp>
      <p:sp>
        <p:nvSpPr>
          <p:cNvPr id="358" name="Google Shape;358;p36"/>
          <p:cNvSpPr txBox="1"/>
          <p:nvPr>
            <p:ph idx="2"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Introduction</a:t>
            </a:r>
            <a:endParaRPr/>
          </a:p>
        </p:txBody>
      </p:sp>
      <p:sp>
        <p:nvSpPr>
          <p:cNvPr id="359" name="Google Shape;359;p36"/>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108"/>
          <p:cNvSpPr txBox="1"/>
          <p:nvPr>
            <p:ph type="title"/>
          </p:nvPr>
        </p:nvSpPr>
        <p:spPr>
          <a:xfrm>
            <a:off x="767451" y="1848950"/>
            <a:ext cx="6961500" cy="539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Overview and Questions</a:t>
            </a:r>
            <a:endParaRPr/>
          </a:p>
        </p:txBody>
      </p:sp>
      <p:sp>
        <p:nvSpPr>
          <p:cNvPr id="1030" name="Google Shape;1030;p108"/>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109"/>
          <p:cNvSpPr txBox="1"/>
          <p:nvPr>
            <p:ph type="title"/>
          </p:nvPr>
        </p:nvSpPr>
        <p:spPr>
          <a:xfrm>
            <a:off x="351064" y="288753"/>
            <a:ext cx="8450100" cy="441900"/>
          </a:xfrm>
          <a:prstGeom prst="rect">
            <a:avLst/>
          </a:prstGeom>
        </p:spPr>
        <p:txBody>
          <a:bodyPr anchorCtr="0" anchor="ctr" bIns="34275" lIns="68575" spcFirstLastPara="1" rIns="68575" wrap="square" tIns="34275">
            <a:normAutofit fontScale="90000"/>
          </a:bodyPr>
          <a:lstStyle/>
          <a:p>
            <a:pPr indent="0" lvl="0" marL="0" rtl="0" algn="l">
              <a:spcBef>
                <a:spcPts val="0"/>
              </a:spcBef>
              <a:spcAft>
                <a:spcPts val="0"/>
              </a:spcAft>
              <a:buNone/>
            </a:pPr>
            <a:r>
              <a:rPr lang="en"/>
              <a:t>Overview</a:t>
            </a:r>
            <a:endParaRPr/>
          </a:p>
        </p:txBody>
      </p:sp>
      <p:sp>
        <p:nvSpPr>
          <p:cNvPr id="1036" name="Google Shape;1036;p109"/>
          <p:cNvSpPr txBox="1"/>
          <p:nvPr>
            <p:ph idx="1" type="body"/>
          </p:nvPr>
        </p:nvSpPr>
        <p:spPr>
          <a:xfrm>
            <a:off x="351075" y="1157500"/>
            <a:ext cx="4913100" cy="3292800"/>
          </a:xfrm>
          <a:prstGeom prst="rect">
            <a:avLst/>
          </a:prstGeom>
        </p:spPr>
        <p:txBody>
          <a:bodyPr anchorCtr="0" anchor="t" bIns="34275" lIns="68575" spcFirstLastPara="1" rIns="68575" wrap="square" tIns="34275">
            <a:normAutofit/>
          </a:bodyPr>
          <a:lstStyle/>
          <a:p>
            <a:pPr indent="0" lvl="0" marL="0" rtl="0" algn="l">
              <a:lnSpc>
                <a:spcPct val="150000"/>
              </a:lnSpc>
              <a:spcBef>
                <a:spcPts val="800"/>
              </a:spcBef>
              <a:spcAft>
                <a:spcPts val="0"/>
              </a:spcAft>
              <a:buNone/>
            </a:pPr>
            <a:r>
              <a:rPr lang="en">
                <a:latin typeface="Roboto"/>
                <a:ea typeface="Roboto"/>
                <a:cs typeface="Roboto"/>
                <a:sym typeface="Roboto"/>
              </a:rPr>
              <a:t>This work showed that some aspects of traditional software practices used to </a:t>
            </a:r>
            <a:r>
              <a:rPr lang="en">
                <a:latin typeface="Roboto"/>
                <a:ea typeface="Roboto"/>
                <a:cs typeface="Roboto"/>
                <a:sym typeface="Roboto"/>
              </a:rPr>
              <a:t>characterize</a:t>
            </a:r>
            <a:r>
              <a:rPr lang="en">
                <a:latin typeface="Roboto"/>
                <a:ea typeface="Roboto"/>
                <a:cs typeface="Roboto"/>
                <a:sym typeface="Roboto"/>
              </a:rPr>
              <a:t> and understand traditional software reuse can be applied to the PTM domain. However, the unique attributes of PTMs require a new set of frameworks to understand this new domain.</a:t>
            </a:r>
            <a:endParaRPr>
              <a:latin typeface="Roboto"/>
              <a:ea typeface="Roboto"/>
              <a:cs typeface="Roboto"/>
              <a:sym typeface="Roboto"/>
            </a:endParaRPr>
          </a:p>
        </p:txBody>
      </p:sp>
      <p:sp>
        <p:nvSpPr>
          <p:cNvPr id="1037" name="Google Shape;1037;p109"/>
          <p:cNvSpPr txBox="1"/>
          <p:nvPr>
            <p:ph idx="2" type="body"/>
          </p:nvPr>
        </p:nvSpPr>
        <p:spPr>
          <a:xfrm>
            <a:off x="5652498" y="1157500"/>
            <a:ext cx="3148500" cy="32928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Thank you!</a:t>
            </a:r>
            <a:endParaRPr/>
          </a:p>
          <a:p>
            <a:pPr indent="0" lvl="0" marL="0" rtl="0" algn="l">
              <a:spcBef>
                <a:spcPts val="800"/>
              </a:spcBef>
              <a:spcAft>
                <a:spcPts val="0"/>
              </a:spcAft>
              <a:buNone/>
            </a:pPr>
            <a:r>
              <a:rPr lang="en"/>
              <a:t>Questions?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Jason Jones</a:t>
            </a:r>
            <a:endParaRPr/>
          </a:p>
          <a:p>
            <a:pPr indent="0" lvl="0" marL="0" rtl="0" algn="l">
              <a:spcBef>
                <a:spcPts val="800"/>
              </a:spcBef>
              <a:spcAft>
                <a:spcPts val="0"/>
              </a:spcAft>
              <a:buNone/>
            </a:pPr>
            <a:r>
              <a:rPr lang="en" u="sng">
                <a:solidFill>
                  <a:schemeClr val="hlink"/>
                </a:solidFill>
                <a:hlinkClick r:id="rId3"/>
              </a:rPr>
              <a:t>jone2078@purdue.edu</a:t>
            </a:r>
            <a:endParaRPr/>
          </a:p>
          <a:p>
            <a:pPr indent="0" lvl="0" marL="0" rtl="0" algn="l">
              <a:spcBef>
                <a:spcPts val="800"/>
              </a:spcBef>
              <a:spcAft>
                <a:spcPts val="0"/>
              </a:spcAft>
              <a:buNone/>
            </a:pPr>
            <a:r>
              <a:t/>
            </a:r>
            <a:endParaRPr/>
          </a:p>
        </p:txBody>
      </p:sp>
      <p:sp>
        <p:nvSpPr>
          <p:cNvPr id="1038" name="Google Shape;1038;p109"/>
          <p:cNvSpPr txBox="1"/>
          <p:nvPr>
            <p:ph idx="3" type="body"/>
          </p:nvPr>
        </p:nvSpPr>
        <p:spPr>
          <a:xfrm>
            <a:off x="342900" y="715718"/>
            <a:ext cx="8458200" cy="27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Clr>
                <a:schemeClr val="dk1"/>
              </a:buClr>
              <a:buSzPts val="1100"/>
              <a:buFont typeface="Arial"/>
              <a:buNone/>
            </a:pPr>
            <a:r>
              <a:rPr lang="en"/>
              <a:t>Overview and Questions</a:t>
            </a:r>
            <a:endParaRPr/>
          </a:p>
          <a:p>
            <a:pPr indent="0" lvl="0" marL="0" rtl="0" algn="l">
              <a:spcBef>
                <a:spcPts val="800"/>
              </a:spcBef>
              <a:spcAft>
                <a:spcPts val="0"/>
              </a:spcAft>
              <a:buNone/>
            </a:pPr>
            <a:r>
              <a:t/>
            </a:r>
            <a:endParaRPr/>
          </a:p>
        </p:txBody>
      </p:sp>
      <p:sp>
        <p:nvSpPr>
          <p:cNvPr id="1039" name="Google Shape;1039;p109"/>
          <p:cNvSpPr txBox="1"/>
          <p:nvPr>
            <p:ph idx="12" type="sldNum"/>
          </p:nvPr>
        </p:nvSpPr>
        <p:spPr>
          <a:xfrm>
            <a:off x="7912581" y="4717825"/>
            <a:ext cx="8886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110"/>
          <p:cNvSpPr txBox="1"/>
          <p:nvPr>
            <p:ph type="title"/>
          </p:nvPr>
        </p:nvSpPr>
        <p:spPr>
          <a:xfrm>
            <a:off x="767450" y="1196787"/>
            <a:ext cx="5822700" cy="11919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Thank you for listening!</a:t>
            </a:r>
            <a:endParaRPr/>
          </a:p>
        </p:txBody>
      </p:sp>
      <p:sp>
        <p:nvSpPr>
          <p:cNvPr id="1045" name="Google Shape;1045;p110"/>
          <p:cNvSpPr txBox="1"/>
          <p:nvPr>
            <p:ph idx="1" type="body"/>
          </p:nvPr>
        </p:nvSpPr>
        <p:spPr>
          <a:xfrm>
            <a:off x="767443" y="2403277"/>
            <a:ext cx="5822700" cy="3369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t/>
            </a:r>
            <a:endParaRPr/>
          </a:p>
        </p:txBody>
      </p:sp>
      <p:sp>
        <p:nvSpPr>
          <p:cNvPr id="1046" name="Google Shape;1046;p110"/>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37"/>
          <p:cNvSpPr txBox="1"/>
          <p:nvPr>
            <p:ph type="title"/>
          </p:nvPr>
        </p:nvSpPr>
        <p:spPr>
          <a:xfrm>
            <a:off x="767450" y="1848950"/>
            <a:ext cx="6110700" cy="539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Background</a:t>
            </a:r>
            <a:endParaRPr/>
          </a:p>
        </p:txBody>
      </p:sp>
      <p:sp>
        <p:nvSpPr>
          <p:cNvPr id="365" name="Google Shape;365;p3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