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7" r:id="rId5"/>
    <p:sldMasterId id="214748367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D3E010-CB30-49F8-92B7-2C1C8295F3BD}">
  <a:tblStyle styleId="{80D3E010-CB30-49F8-92B7-2C1C8295F3B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fa6058563f_0_3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fa6058563f_0_3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200"/>
              <a:t>Hello, my name is Jason Jones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I recently graduated with my Master’s degree from Purdue University’s College of Electrical and Computer Engineering.</a:t>
            </a:r>
            <a:endParaRPr sz="1200"/>
          </a:p>
          <a:p>
            <a:pPr indent="0" lvl="0" marL="0" rtl="0" algn="l">
              <a:spcBef>
                <a:spcPts val="0"/>
              </a:spcBef>
              <a:spcAft>
                <a:spcPts val="0"/>
              </a:spcAft>
              <a:buNone/>
            </a:pPr>
            <a:r>
              <a:rPr lang="en" sz="1200"/>
              <a:t>My advisor was Professor James Davis, and I worked in his Duality Lab at Purdue.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Today </a:t>
            </a:r>
            <a:r>
              <a:rPr lang="en" sz="1200"/>
              <a:t>I am going to be presenting my Master’s thesis work:</a:t>
            </a:r>
            <a:endParaRPr sz="1200"/>
          </a:p>
          <a:p>
            <a:pPr indent="0" lvl="0" marL="0" rtl="0" algn="l">
              <a:lnSpc>
                <a:spcPct val="90000"/>
              </a:lnSpc>
              <a:spcBef>
                <a:spcPts val="0"/>
              </a:spcBef>
              <a:spcAft>
                <a:spcPts val="0"/>
              </a:spcAft>
              <a:buSzPts val="3000"/>
              <a:buNone/>
            </a:pPr>
            <a:r>
              <a:rPr lang="en" sz="1200">
                <a:solidFill>
                  <a:srgbClr val="262626"/>
                </a:solidFill>
              </a:rPr>
              <a:t>What do we know about Hugging Face? A systematic literature review and quantitative validation of qualitative claims</a:t>
            </a:r>
            <a:endParaRPr sz="1200">
              <a:solidFill>
                <a:srgbClr val="262626"/>
              </a:solidFill>
            </a:endParaRPr>
          </a:p>
        </p:txBody>
      </p:sp>
      <p:sp>
        <p:nvSpPr>
          <p:cNvPr id="180" name="Google Shape;180;g2fa6058563f_0_3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fa6058563f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2fa6058563f_0_2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Let's walk through our Systematic Literature Review methodology, which followed a five-step process: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The first step, step 0, can you tell I’m a software engineer? Was a pilot study.</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We began with a focused Google Scholar search using the key phrase 'pre-trained model reuse'. This initial search yielded three pivotal papers that shaped our study's direction by </a:t>
            </a:r>
            <a:r>
              <a:rPr lang="en" sz="1200">
                <a:solidFill>
                  <a:schemeClr val="dk1"/>
                </a:solidFill>
              </a:rPr>
              <a:t>highlighting Hugging Face as the primary popular pre trained model registry, hosting the largest number of packages and offering robust tools for reuse. This insight led us to narrow our focus specifically to Hugging Face for examining the PTM supply chain.</a:t>
            </a:r>
            <a:endParaRPr sz="1200">
              <a:solidFill>
                <a:schemeClr val="dk1"/>
              </a:solidFill>
            </a:endParaRPr>
          </a:p>
          <a:p>
            <a:pPr indent="-304800" lvl="0" marL="457200" rtl="0" algn="l">
              <a:lnSpc>
                <a:spcPct val="115000"/>
              </a:lnSpc>
              <a:spcBef>
                <a:spcPts val="1200"/>
              </a:spcBef>
              <a:spcAft>
                <a:spcPts val="0"/>
              </a:spcAft>
              <a:buClr>
                <a:schemeClr val="dk1"/>
              </a:buClr>
              <a:buSzPts val="1200"/>
              <a:buChar char="●"/>
            </a:pPr>
            <a:r>
              <a:rPr i="1" lang="en" sz="1200">
                <a:solidFill>
                  <a:schemeClr val="dk1"/>
                </a:solidFill>
              </a:rPr>
              <a:t>What Is the Intended Usage Context of This Model? An Exploratory Study of Pre-Trained Models on Various Model Repositories</a:t>
            </a:r>
            <a:endParaRPr i="1" sz="1200">
              <a:solidFill>
                <a:schemeClr val="dk1"/>
              </a:solidFill>
            </a:endParaRPr>
          </a:p>
          <a:p>
            <a:pPr indent="-304800" lvl="0" marL="457200" rtl="0" algn="l">
              <a:lnSpc>
                <a:spcPct val="115000"/>
              </a:lnSpc>
              <a:spcBef>
                <a:spcPts val="0"/>
              </a:spcBef>
              <a:spcAft>
                <a:spcPts val="0"/>
              </a:spcAft>
              <a:buClr>
                <a:schemeClr val="dk1"/>
              </a:buClr>
              <a:buSzPts val="1200"/>
              <a:buChar char="●"/>
            </a:pPr>
            <a:r>
              <a:rPr i="1" lang="en" sz="1200">
                <a:solidFill>
                  <a:schemeClr val="dk1"/>
                </a:solidFill>
              </a:rPr>
              <a:t>An Empirical Study of Pre-Trained Model Reuse in the Hugging Face Deep Learning Model Registry</a:t>
            </a:r>
            <a:endParaRPr i="1" sz="1200">
              <a:solidFill>
                <a:schemeClr val="dk1"/>
              </a:solidFill>
            </a:endParaRPr>
          </a:p>
          <a:p>
            <a:pPr indent="-304800" lvl="0" marL="457200" rtl="0" algn="l">
              <a:lnSpc>
                <a:spcPct val="115000"/>
              </a:lnSpc>
              <a:spcBef>
                <a:spcPts val="0"/>
              </a:spcBef>
              <a:spcAft>
                <a:spcPts val="0"/>
              </a:spcAft>
              <a:buClr>
                <a:schemeClr val="dk1"/>
              </a:buClr>
              <a:buSzPts val="1200"/>
              <a:buChar char="●"/>
            </a:pPr>
            <a:r>
              <a:rPr i="1" lang="en" sz="1200">
                <a:solidFill>
                  <a:schemeClr val="dk1"/>
                </a:solidFill>
              </a:rPr>
              <a:t>An empirical study of artifacts and security risks in the pre-trained model supply chain</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Our next step was to identify all relevant research</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Building on our pilot study, we expanded our search criteria. We used a comprehensive query that included terms intended to pick up papers about Hugging Face, along with a more generic search term that included various synonyms for registries.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This broader search initially gave us 45 papers, which we then refined to 31 unique papers after removing duplicates. We verified our search strategy by ensuring it captured all the key papers from our pilot study, confirming its comprehensiveness.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next step was to apply our selection criteria, broken into inclusion and exclusion criteria.</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Inclusion criteria required papers to focus on PTM reuse within Hugging Face, be peer-reviewed, and published within the last five years.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We excluded papers that merely applied PTMs without discussing reuse, as well as non-primary sources like literature reviews. We also excluded studies with unsubstantiated claims. This careful filtering process narrowed our pool to 18 high-quality, relevant studies.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During this step, authors met to agree on both inclusion and exclusion </a:t>
            </a:r>
            <a:r>
              <a:rPr lang="en" sz="1200">
                <a:solidFill>
                  <a:schemeClr val="dk1"/>
                </a:solidFill>
              </a:rPr>
              <a:t>criteria</a:t>
            </a:r>
            <a:r>
              <a:rPr lang="en" sz="1200">
                <a:solidFill>
                  <a:schemeClr val="dk1"/>
                </a:solidFill>
              </a:rPr>
              <a:t>, and to ensure agreement at various stages.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The next step was Data Extraction. We analyzed the 18 selected papers to extract claims, involving multiple rounds of review and discussion between co-authors.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We initially extracted a total of 256 claims related to PTM reuse. Through multiple rounds of discussion between co-authors, we refined this to 49 key claims, categorized as either 'motivation claims' or 'work claims'.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Motivation claims articulated the rationale behind a study, while work claims were assertions based on the study's data and analyses. It was the work claims that we focused on for our next step of data analysis.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Example motivation claim: </a:t>
            </a:r>
            <a:r>
              <a:rPr i="1" lang="en" sz="1200">
                <a:solidFill>
                  <a:schemeClr val="dk1"/>
                </a:solidFill>
              </a:rPr>
              <a:t>The reuse of pre-trained models introduces large costs and additional problems</a:t>
            </a:r>
            <a:r>
              <a:rPr lang="en" sz="1200">
                <a:solidFill>
                  <a:schemeClr val="dk1"/>
                </a:solidFill>
              </a:rPr>
              <a:t> </a:t>
            </a:r>
            <a:r>
              <a:rPr i="1" lang="en" sz="1200">
                <a:solidFill>
                  <a:schemeClr val="dk1"/>
                </a:solidFill>
              </a:rPr>
              <a:t>of checking whether arbitrary pre-trained models are suitable for the task-specific</a:t>
            </a:r>
            <a:r>
              <a:rPr lang="en" sz="1200">
                <a:solidFill>
                  <a:schemeClr val="dk1"/>
                </a:solidFill>
              </a:rPr>
              <a:t> </a:t>
            </a:r>
            <a:r>
              <a:rPr i="1" lang="en" sz="1200">
                <a:solidFill>
                  <a:schemeClr val="dk1"/>
                </a:solidFill>
              </a:rPr>
              <a:t>reuse or not.</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Example work claim: </a:t>
            </a:r>
            <a:r>
              <a:rPr i="1" lang="en" sz="1200">
                <a:solidFill>
                  <a:schemeClr val="dk1"/>
                </a:solidFill>
              </a:rPr>
              <a:t>Engineers follow specific naming practices and encounter challenges that are</a:t>
            </a:r>
            <a:r>
              <a:rPr lang="en" sz="1200">
                <a:solidFill>
                  <a:schemeClr val="dk1"/>
                </a:solidFill>
              </a:rPr>
              <a:t> </a:t>
            </a:r>
            <a:r>
              <a:rPr i="1" lang="en" sz="1200">
                <a:solidFill>
                  <a:schemeClr val="dk1"/>
                </a:solidFill>
              </a:rPr>
              <a:t>specific to PTM naming.</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In this final step, we consolidated overlapping claims and organized them thematically. This process resulted in 12 distinct claims spread across 5 categories, providing a comprehensive yet focused overview of the current state of knowledge on PTM reuse in Hugging Face.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This example claim belongs to the </a:t>
            </a:r>
            <a:r>
              <a:rPr lang="en" sz="1200">
                <a:solidFill>
                  <a:schemeClr val="dk1"/>
                </a:solidFill>
              </a:rPr>
              <a:t>documentation</a:t>
            </a:r>
            <a:r>
              <a:rPr lang="en" sz="1200">
                <a:solidFill>
                  <a:schemeClr val="dk1"/>
                </a:solidFill>
              </a:rPr>
              <a:t> and understanding category.</a:t>
            </a:r>
            <a:endParaRPr sz="1200">
              <a:solidFill>
                <a:schemeClr val="dk1"/>
              </a:solidFill>
            </a:endParaRPr>
          </a:p>
          <a:p>
            <a:pPr indent="0" lvl="0" marL="0" rtl="0" algn="l">
              <a:lnSpc>
                <a:spcPct val="115000"/>
              </a:lnSpc>
              <a:spcBef>
                <a:spcPts val="1200"/>
              </a:spcBef>
              <a:spcAft>
                <a:spcPts val="1200"/>
              </a:spcAft>
              <a:buSzPts val="1100"/>
              <a:buNone/>
            </a:pPr>
            <a:r>
              <a:rPr lang="en" sz="1200">
                <a:solidFill>
                  <a:schemeClr val="dk1"/>
                </a:solidFill>
              </a:rPr>
              <a:t>This methodical approach ensured a thorough review of the literature, providing a solid foundation for our subsequent quantitative analysis. In the next slide, we'll dive deeper into the results of our last step</a:t>
            </a:r>
            <a:r>
              <a:rPr lang="en" sz="1200">
                <a:solidFill>
                  <a:schemeClr val="dk1"/>
                </a:solidFill>
              </a:rPr>
              <a:t>.</a:t>
            </a:r>
            <a:endParaRPr sz="1200">
              <a:solidFill>
                <a:schemeClr val="dk1"/>
              </a:solidFill>
            </a:endParaRPr>
          </a:p>
        </p:txBody>
      </p:sp>
      <p:sp>
        <p:nvSpPr>
          <p:cNvPr id="292" name="Google Shape;292;g2fa6058563f_0_2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0d9af33488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30d9af33488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 sz="1200"/>
              <a:t>Let's walk through our Systematic Literature Review methodology, which followed a rigorous five-step process:</a:t>
            </a:r>
            <a:endParaRPr sz="1200"/>
          </a:p>
          <a:p>
            <a:pPr indent="0" lvl="0" marL="0" rtl="0" algn="l">
              <a:lnSpc>
                <a:spcPct val="115000"/>
              </a:lnSpc>
              <a:spcBef>
                <a:spcPts val="1200"/>
              </a:spcBef>
              <a:spcAft>
                <a:spcPts val="0"/>
              </a:spcAft>
              <a:buClr>
                <a:schemeClr val="dk1"/>
              </a:buClr>
              <a:buSzPts val="1100"/>
              <a:buFont typeface="Arial"/>
              <a:buNone/>
            </a:pPr>
            <a:r>
              <a:rPr lang="en" sz="1200"/>
              <a:t>Step 0: Pilot Study We began with a focused Google Scholar search using the key phrase 'pre-trained model reuse'. This initial search yielded three pivotal papers that shaped our study's direction. These papers highlighted Hugging Face as the primary open and popular PTM registry, hosting the largest number of packages and offering robust tools for PTM reuse. This insight led us to narrow our focus specifically to Hugging Face for examining the PTM supply chain.</a:t>
            </a:r>
            <a:endParaRPr sz="1200"/>
          </a:p>
          <a:p>
            <a:pPr indent="0" lvl="0" marL="0" rtl="0" algn="l">
              <a:lnSpc>
                <a:spcPct val="115000"/>
              </a:lnSpc>
              <a:spcBef>
                <a:spcPts val="1200"/>
              </a:spcBef>
              <a:spcAft>
                <a:spcPts val="0"/>
              </a:spcAft>
              <a:buClr>
                <a:schemeClr val="dk1"/>
              </a:buClr>
              <a:buSzPts val="1100"/>
              <a:buFont typeface="Arial"/>
              <a:buNone/>
            </a:pPr>
            <a:r>
              <a:rPr lang="en" sz="1200"/>
              <a:t>Step 1: Research Identification Building on our pilot study, we expanded our search criteria. We used a comprehensive query including terms like 'Hugging Face', 'HuggingFace', 'Pre-Trained Model', and various synonyms for registries and repositories such as 'hub', 'zoo', and so on. This broader search initially gave us 45 papers, which we then refined to 31 unique papers after removing duplicates. We verified our search strategy by ensuring it captured all the key papers from our pilot study, confirming its robustness and comprehensiveness.</a:t>
            </a:r>
            <a:endParaRPr sz="1200"/>
          </a:p>
          <a:p>
            <a:pPr indent="0" lvl="0" marL="0" rtl="0" algn="l">
              <a:lnSpc>
                <a:spcPct val="115000"/>
              </a:lnSpc>
              <a:spcBef>
                <a:spcPts val="1200"/>
              </a:spcBef>
              <a:spcAft>
                <a:spcPts val="0"/>
              </a:spcAft>
              <a:buClr>
                <a:schemeClr val="dk1"/>
              </a:buClr>
              <a:buSzPts val="1100"/>
              <a:buFont typeface="Arial"/>
              <a:buNone/>
            </a:pPr>
            <a:r>
              <a:rPr lang="en" sz="1200"/>
              <a:t>Step 2: Selection Criteria Here, we applied rigorous inclusion and exclusion criteria to ensure the quality and relevance of our sources. Inclusion criteria required papers to focus on PTM reuse within Hugging Face, be peer-reviewed, and published within the last five years. We excluded papers that merely applied PTMs without discussing reuse, as well as non-primary sources like literature reviews. We also excluded studies with unsubstantiated claims. This careful filtering process narrowed our pool to 18 high-quality, relevant studies.</a:t>
            </a:r>
            <a:endParaRPr sz="1200"/>
          </a:p>
          <a:p>
            <a:pPr indent="0" lvl="0" marL="0" rtl="0" algn="l">
              <a:lnSpc>
                <a:spcPct val="115000"/>
              </a:lnSpc>
              <a:spcBef>
                <a:spcPts val="1200"/>
              </a:spcBef>
              <a:spcAft>
                <a:spcPts val="0"/>
              </a:spcAft>
              <a:buClr>
                <a:schemeClr val="dk1"/>
              </a:buClr>
              <a:buSzPts val="1100"/>
              <a:buFont typeface="Arial"/>
              <a:buNone/>
            </a:pPr>
            <a:r>
              <a:rPr lang="en" sz="1200"/>
              <a:t>Step 3: Data Extraction In this critical step, we meticulously analyzed the 18 selected papers. Our process involved multiple rounds of review and discussion between co-authors. We initially extracted a total of 256 claims related to PTM reuse. Through careful consideration and discussion, we refined this to 49 key claims, categorized as either 'motivation claims' or 'work claims'. Motivation claims articulated the rationale behind a study, while work claims were assertions based on the study's data and analyses.</a:t>
            </a:r>
            <a:endParaRPr sz="1200"/>
          </a:p>
          <a:p>
            <a:pPr indent="0" lvl="0" marL="0" rtl="0" algn="l">
              <a:lnSpc>
                <a:spcPct val="115000"/>
              </a:lnSpc>
              <a:spcBef>
                <a:spcPts val="1200"/>
              </a:spcBef>
              <a:spcAft>
                <a:spcPts val="0"/>
              </a:spcAft>
              <a:buClr>
                <a:schemeClr val="dk1"/>
              </a:buClr>
              <a:buSzPts val="1100"/>
              <a:buFont typeface="Arial"/>
              <a:buNone/>
            </a:pPr>
            <a:r>
              <a:rPr lang="en" sz="1200"/>
              <a:t>Step 4: Data Analysis In our final step, we consolidated overlapping claims and organized them thematically. This process resulted in 12 distinct claims spread across 5 categories, providing a comprehensive yet focused overview of the current state of knowledge on PTM reuse in Hugging Face.</a:t>
            </a:r>
            <a:endParaRPr sz="1200"/>
          </a:p>
          <a:p>
            <a:pPr indent="0" lvl="0" marL="0" rtl="0" algn="l">
              <a:lnSpc>
                <a:spcPct val="115000"/>
              </a:lnSpc>
              <a:spcBef>
                <a:spcPts val="1200"/>
              </a:spcBef>
              <a:spcAft>
                <a:spcPts val="1200"/>
              </a:spcAft>
              <a:buSzPts val="1100"/>
              <a:buNone/>
            </a:pPr>
            <a:r>
              <a:rPr lang="en" sz="1200"/>
              <a:t>This methodical approach ensured a thorough and unbiased review of the literature, providing a solid foundation for our subsequent quantitative analysis. In the next slide, we'll dive deeper into the results of our data analysis.</a:t>
            </a:r>
            <a:endParaRPr sz="1200"/>
          </a:p>
        </p:txBody>
      </p:sp>
      <p:sp>
        <p:nvSpPr>
          <p:cNvPr id="310" name="Google Shape;310;g30d9af33488_0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fa6058563f_0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2fa6058563f_0_2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a:t>Now, I know this slide is a lot of text, it in fact is designed to </a:t>
            </a:r>
            <a:r>
              <a:rPr lang="en"/>
              <a:t>overwhelm</a:t>
            </a:r>
            <a:r>
              <a:rPr lang="en"/>
              <a:t> and impress y’all, so I’ll do my best to highlight the important parts.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To reiterate the results of the last step:</a:t>
            </a:r>
            <a:endParaRPr/>
          </a:p>
          <a:p>
            <a:pPr indent="-298450" lvl="0" marL="457200" rtl="0" algn="l">
              <a:lnSpc>
                <a:spcPct val="115000"/>
              </a:lnSpc>
              <a:spcBef>
                <a:spcPts val="1200"/>
              </a:spcBef>
              <a:spcAft>
                <a:spcPts val="0"/>
              </a:spcAft>
              <a:buClr>
                <a:schemeClr val="dk1"/>
              </a:buClr>
              <a:buSzPts val="1100"/>
              <a:buChar char="●"/>
            </a:pPr>
            <a:r>
              <a:rPr lang="en"/>
              <a:t>We initially identified 30 work claims from literature</a:t>
            </a:r>
            <a:endParaRPr/>
          </a:p>
          <a:p>
            <a:pPr indent="-298450" lvl="0" marL="457200" rtl="0" algn="l">
              <a:lnSpc>
                <a:spcPct val="115000"/>
              </a:lnSpc>
              <a:spcBef>
                <a:spcPts val="0"/>
              </a:spcBef>
              <a:spcAft>
                <a:spcPts val="0"/>
              </a:spcAft>
              <a:buClr>
                <a:schemeClr val="dk1"/>
              </a:buClr>
              <a:buSzPts val="1100"/>
              <a:buChar char="●"/>
            </a:pPr>
            <a:r>
              <a:rPr lang="en"/>
              <a:t>Which were then consolidated to 12 distinct claims through </a:t>
            </a:r>
            <a:r>
              <a:rPr lang="en"/>
              <a:t>multiple rounds of iteration between co-authors</a:t>
            </a:r>
            <a:endParaRPr/>
          </a:p>
          <a:p>
            <a:pPr indent="-298450" lvl="0" marL="457200" rtl="0" algn="l">
              <a:lnSpc>
                <a:spcPct val="115000"/>
              </a:lnSpc>
              <a:spcBef>
                <a:spcPts val="0"/>
              </a:spcBef>
              <a:spcAft>
                <a:spcPts val="0"/>
              </a:spcAft>
              <a:buClr>
                <a:schemeClr val="dk1"/>
              </a:buClr>
              <a:buSzPts val="1100"/>
              <a:buChar char="●"/>
            </a:pPr>
            <a:r>
              <a:rPr lang="en"/>
              <a:t>This consolidation suggests a convergence of findings in the field</a:t>
            </a:r>
            <a:endParaRPr/>
          </a:p>
          <a:p>
            <a:pPr indent="-298450" lvl="0" marL="457200" rtl="0" algn="l">
              <a:lnSpc>
                <a:spcPct val="115000"/>
              </a:lnSpc>
              <a:spcBef>
                <a:spcPts val="0"/>
              </a:spcBef>
              <a:spcAft>
                <a:spcPts val="0"/>
              </a:spcAft>
              <a:buClr>
                <a:schemeClr val="dk1"/>
              </a:buClr>
              <a:buSzPts val="1100"/>
              <a:buChar char="●"/>
            </a:pPr>
            <a:r>
              <a:rPr lang="en"/>
              <a:t>Also indicates a need for validation through replication studies</a:t>
            </a:r>
            <a:endParaRPr/>
          </a:p>
          <a:p>
            <a:pPr indent="0" lvl="0" marL="0" rtl="0" algn="l">
              <a:lnSpc>
                <a:spcPct val="115000"/>
              </a:lnSpc>
              <a:spcBef>
                <a:spcPts val="1200"/>
              </a:spcBef>
              <a:spcAft>
                <a:spcPts val="0"/>
              </a:spcAft>
              <a:buNone/>
            </a:pPr>
            <a:r>
              <a:rPr lang="en"/>
              <a:t>The basis for claims were defined as either quantitative or qualitative. The Quantitative basis were</a:t>
            </a:r>
            <a:endParaRPr/>
          </a:p>
          <a:p>
            <a:pPr indent="-298450" lvl="0" marL="457200" rtl="0" algn="l">
              <a:lnSpc>
                <a:spcPct val="115000"/>
              </a:lnSpc>
              <a:spcBef>
                <a:spcPts val="1200"/>
              </a:spcBef>
              <a:spcAft>
                <a:spcPts val="0"/>
              </a:spcAft>
              <a:buClr>
                <a:schemeClr val="dk1"/>
              </a:buClr>
              <a:buSzPts val="1100"/>
              <a:buChar char="●"/>
            </a:pPr>
            <a:r>
              <a:rPr lang="en"/>
              <a:t>Large-Scale Measurement: Studies covering over 10% of population</a:t>
            </a:r>
            <a:endParaRPr/>
          </a:p>
          <a:p>
            <a:pPr indent="-298450" lvl="0" marL="457200" rtl="0" algn="l">
              <a:lnSpc>
                <a:spcPct val="115000"/>
              </a:lnSpc>
              <a:spcBef>
                <a:spcPts val="0"/>
              </a:spcBef>
              <a:spcAft>
                <a:spcPts val="0"/>
              </a:spcAft>
              <a:buClr>
                <a:schemeClr val="dk1"/>
              </a:buClr>
              <a:buSzPts val="1100"/>
              <a:buChar char="●"/>
            </a:pPr>
            <a:r>
              <a:rPr lang="en"/>
              <a:t>Small-Scale Measurement: Studies with less than 10% coverage</a:t>
            </a:r>
            <a:endParaRPr/>
          </a:p>
          <a:p>
            <a:pPr indent="0" lvl="0" marL="0" rtl="0" algn="l">
              <a:lnSpc>
                <a:spcPct val="115000"/>
              </a:lnSpc>
              <a:spcBef>
                <a:spcPts val="1200"/>
              </a:spcBef>
              <a:spcAft>
                <a:spcPts val="0"/>
              </a:spcAft>
              <a:buNone/>
            </a:pPr>
            <a:r>
              <a:rPr lang="en"/>
              <a:t>While qualitative basis were</a:t>
            </a:r>
            <a:endParaRPr/>
          </a:p>
          <a:p>
            <a:pPr indent="-298450" lvl="0" marL="457200" rtl="0" algn="l">
              <a:lnSpc>
                <a:spcPct val="115000"/>
              </a:lnSpc>
              <a:spcBef>
                <a:spcPts val="1200"/>
              </a:spcBef>
              <a:spcAft>
                <a:spcPts val="0"/>
              </a:spcAft>
              <a:buClr>
                <a:schemeClr val="dk1"/>
              </a:buClr>
              <a:buSzPts val="1100"/>
              <a:buChar char="●"/>
            </a:pPr>
            <a:r>
              <a:rPr lang="en"/>
              <a:t>Surveys: Data gathered through questionnaires</a:t>
            </a:r>
            <a:endParaRPr/>
          </a:p>
          <a:p>
            <a:pPr indent="-298450" lvl="0" marL="457200" rtl="0" algn="l">
              <a:lnSpc>
                <a:spcPct val="115000"/>
              </a:lnSpc>
              <a:spcBef>
                <a:spcPts val="0"/>
              </a:spcBef>
              <a:spcAft>
                <a:spcPts val="0"/>
              </a:spcAft>
              <a:buClr>
                <a:schemeClr val="dk1"/>
              </a:buClr>
              <a:buSzPts val="1100"/>
              <a:buChar char="●"/>
            </a:pPr>
            <a:r>
              <a:rPr lang="en"/>
              <a:t>Interviews: In-depth conversations with experts or users</a:t>
            </a:r>
            <a:endParaRPr/>
          </a:p>
          <a:p>
            <a:pPr indent="-298450" lvl="0" marL="457200" rtl="0" algn="l">
              <a:lnSpc>
                <a:spcPct val="115000"/>
              </a:lnSpc>
              <a:spcBef>
                <a:spcPts val="0"/>
              </a:spcBef>
              <a:spcAft>
                <a:spcPts val="0"/>
              </a:spcAft>
              <a:buClr>
                <a:schemeClr val="dk1"/>
              </a:buClr>
              <a:buSzPts val="1100"/>
              <a:buChar char="●"/>
            </a:pPr>
            <a:r>
              <a:rPr lang="en"/>
              <a:t>Case Studies: Detailed analysis of specific instances</a:t>
            </a:r>
            <a:endParaRPr/>
          </a:p>
          <a:p>
            <a:pPr indent="0" lvl="0" marL="0" rtl="0" algn="l">
              <a:lnSpc>
                <a:spcPct val="115000"/>
              </a:lnSpc>
              <a:spcBef>
                <a:spcPts val="1200"/>
              </a:spcBef>
              <a:spcAft>
                <a:spcPts val="0"/>
              </a:spcAft>
              <a:buNone/>
            </a:pPr>
            <a:r>
              <a:rPr lang="en"/>
              <a:t>From this systematic literature review, we discovered a </a:t>
            </a:r>
            <a:r>
              <a:rPr lang="en">
                <a:solidFill>
                  <a:schemeClr val="dk1"/>
                </a:solidFill>
              </a:rPr>
              <a:t>t</a:t>
            </a:r>
            <a:r>
              <a:rPr lang="en">
                <a:solidFill>
                  <a:schemeClr val="dk1"/>
                </a:solidFill>
              </a:rPr>
              <a:t>rend towards more data-driven, large-scale analysis in PTM reuse research. However, there were still gaps in our knowledge.</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t>4 out of 12 claims lack quantified verification, with the gaps mainly being in design trends, selection considerations, and documentation practices</a:t>
            </a:r>
            <a:endParaRPr/>
          </a:p>
          <a:p>
            <a:pPr indent="0" lvl="0" marL="0" rtl="0" algn="l">
              <a:lnSpc>
                <a:spcPct val="115000"/>
              </a:lnSpc>
              <a:spcBef>
                <a:spcPts val="1200"/>
              </a:spcBef>
              <a:spcAft>
                <a:spcPts val="0"/>
              </a:spcAft>
              <a:buNone/>
            </a:pPr>
            <a:r>
              <a:rPr lang="en"/>
              <a:t>While the immediate outcome of this systematic literature review was to motivate our quantitative validation, it also indicates that research</a:t>
            </a:r>
            <a:r>
              <a:rPr lang="en">
                <a:solidFill>
                  <a:schemeClr val="dk1"/>
                </a:solidFill>
              </a:rPr>
              <a:t> on Hugging Face has moved beyond the exploratory phase.</a:t>
            </a:r>
            <a:endParaRPr>
              <a:solidFill>
                <a:schemeClr val="dk1"/>
              </a:solidFill>
            </a:endParaRPr>
          </a:p>
          <a:p>
            <a:pPr indent="0" lvl="0" marL="0" rtl="0" algn="l">
              <a:lnSpc>
                <a:spcPct val="115000"/>
              </a:lnSpc>
              <a:spcBef>
                <a:spcPts val="0"/>
              </a:spcBef>
              <a:spcAft>
                <a:spcPts val="0"/>
              </a:spcAft>
              <a:buNone/>
            </a:pPr>
            <a:r>
              <a:rPr lang="en">
                <a:solidFill>
                  <a:schemeClr val="dk1"/>
                </a:solidFill>
              </a:rPr>
              <a:t>We know where Engineers go to reuse pre trained models, we know their general reuse process, we know the pain points in this process, and we have preliminary results in exploring several facets of this reuse in more detail.</a:t>
            </a:r>
            <a:endParaRPr>
              <a:solidFill>
                <a:schemeClr val="dk1"/>
              </a:solidFill>
            </a:endParaRPr>
          </a:p>
          <a:p>
            <a:pPr indent="0" lvl="0" marL="0" rtl="0" algn="l">
              <a:lnSpc>
                <a:spcPct val="115000"/>
              </a:lnSpc>
              <a:spcBef>
                <a:spcPts val="0"/>
              </a:spcBef>
              <a:spcAft>
                <a:spcPts val="0"/>
              </a:spcAft>
              <a:buNone/>
            </a:pPr>
            <a:r>
              <a:rPr lang="en">
                <a:solidFill>
                  <a:schemeClr val="dk1"/>
                </a:solidFill>
              </a:rPr>
              <a:t>Any researchers interested in furthering our understanding of either Hugging Face or the Pre-trained model supply chain should concentrate their efforts in either selection considerations or documentation and understanding, which is where we saw the most interest from downstream reusers, as well as the largest gaps in knowledge.</a:t>
            </a:r>
            <a:endParaRPr>
              <a:solidFill>
                <a:schemeClr val="dk1"/>
              </a:solidFill>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Now, back to this work.</a:t>
            </a:r>
            <a:endParaRPr/>
          </a:p>
          <a:p>
            <a:pPr indent="0" lvl="0" marL="0" rtl="0" algn="l">
              <a:lnSpc>
                <a:spcPct val="115000"/>
              </a:lnSpc>
              <a:spcBef>
                <a:spcPts val="1200"/>
              </a:spcBef>
              <a:spcAft>
                <a:spcPts val="1200"/>
              </a:spcAft>
              <a:buNone/>
            </a:pPr>
            <a:r>
              <a:rPr lang="en"/>
              <a:t>Of the 12 claims, 4 lacked quantitative validation, leading us to the part 2 of the study.</a:t>
            </a:r>
            <a:endParaRPr/>
          </a:p>
        </p:txBody>
      </p:sp>
      <p:sp>
        <p:nvSpPr>
          <p:cNvPr id="329" name="Google Shape;329;g2fa6058563f_0_2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0d9af33488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30d9af33488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a:t>Process and significance:</a:t>
            </a:r>
            <a:endParaRPr/>
          </a:p>
          <a:p>
            <a:pPr indent="-298450" lvl="0" marL="457200" rtl="0" algn="l">
              <a:lnSpc>
                <a:spcPct val="115000"/>
              </a:lnSpc>
              <a:spcBef>
                <a:spcPts val="1200"/>
              </a:spcBef>
              <a:spcAft>
                <a:spcPts val="0"/>
              </a:spcAft>
              <a:buClr>
                <a:schemeClr val="dk1"/>
              </a:buClr>
              <a:buSzPts val="1100"/>
              <a:buChar char="●"/>
            </a:pPr>
            <a:r>
              <a:rPr lang="en"/>
              <a:t>Initially identified 30 work claims from literature</a:t>
            </a:r>
            <a:endParaRPr/>
          </a:p>
          <a:p>
            <a:pPr indent="-298450" lvl="0" marL="457200" rtl="0" algn="l">
              <a:lnSpc>
                <a:spcPct val="115000"/>
              </a:lnSpc>
              <a:spcBef>
                <a:spcPts val="0"/>
              </a:spcBef>
              <a:spcAft>
                <a:spcPts val="0"/>
              </a:spcAft>
              <a:buClr>
                <a:schemeClr val="dk1"/>
              </a:buClr>
              <a:buSzPts val="1100"/>
              <a:buChar char="●"/>
            </a:pPr>
            <a:r>
              <a:rPr lang="en"/>
              <a:t>Consolidated to 12 distinct claims through analysis</a:t>
            </a:r>
            <a:endParaRPr/>
          </a:p>
          <a:p>
            <a:pPr indent="-298450" lvl="0" marL="457200" rtl="0" algn="l">
              <a:lnSpc>
                <a:spcPct val="115000"/>
              </a:lnSpc>
              <a:spcBef>
                <a:spcPts val="0"/>
              </a:spcBef>
              <a:spcAft>
                <a:spcPts val="0"/>
              </a:spcAft>
              <a:buClr>
                <a:schemeClr val="dk1"/>
              </a:buClr>
              <a:buSzPts val="1100"/>
              <a:buChar char="●"/>
            </a:pPr>
            <a:r>
              <a:rPr lang="en"/>
              <a:t>This consolidation suggests a convergence of findings in the field</a:t>
            </a:r>
            <a:endParaRPr/>
          </a:p>
          <a:p>
            <a:pPr indent="-298450" lvl="0" marL="457200" rtl="0" algn="l">
              <a:lnSpc>
                <a:spcPct val="115000"/>
              </a:lnSpc>
              <a:spcBef>
                <a:spcPts val="0"/>
              </a:spcBef>
              <a:spcAft>
                <a:spcPts val="0"/>
              </a:spcAft>
              <a:buClr>
                <a:schemeClr val="dk1"/>
              </a:buClr>
              <a:buSzPts val="1100"/>
              <a:buChar char="●"/>
            </a:pPr>
            <a:r>
              <a:rPr lang="en"/>
              <a:t>Also indicates a need for validation through replication studies</a:t>
            </a:r>
            <a:endParaRPr/>
          </a:p>
          <a:p>
            <a:pPr indent="0" lvl="0" marL="0" rtl="0" algn="l">
              <a:lnSpc>
                <a:spcPct val="115000"/>
              </a:lnSpc>
              <a:spcBef>
                <a:spcPts val="1200"/>
              </a:spcBef>
              <a:spcAft>
                <a:spcPts val="0"/>
              </a:spcAft>
              <a:buNone/>
            </a:pPr>
            <a:r>
              <a:rPr lang="en"/>
              <a:t>Claims basis categories:</a:t>
            </a:r>
            <a:endParaRPr/>
          </a:p>
          <a:p>
            <a:pPr indent="-298450" lvl="0" marL="457200" rtl="0" algn="l">
              <a:lnSpc>
                <a:spcPct val="115000"/>
              </a:lnSpc>
              <a:spcBef>
                <a:spcPts val="1200"/>
              </a:spcBef>
              <a:spcAft>
                <a:spcPts val="0"/>
              </a:spcAft>
              <a:buClr>
                <a:schemeClr val="dk1"/>
              </a:buClr>
              <a:buSzPts val="1100"/>
              <a:buChar char="●"/>
            </a:pPr>
            <a:r>
              <a:rPr lang="en"/>
              <a:t>Large-Scale Measurement: Studies covering over 10% of population</a:t>
            </a:r>
            <a:endParaRPr/>
          </a:p>
          <a:p>
            <a:pPr indent="-298450" lvl="0" marL="457200" rtl="0" algn="l">
              <a:lnSpc>
                <a:spcPct val="115000"/>
              </a:lnSpc>
              <a:spcBef>
                <a:spcPts val="0"/>
              </a:spcBef>
              <a:spcAft>
                <a:spcPts val="0"/>
              </a:spcAft>
              <a:buClr>
                <a:schemeClr val="dk1"/>
              </a:buClr>
              <a:buSzPts val="1100"/>
              <a:buChar char="●"/>
            </a:pPr>
            <a:r>
              <a:rPr lang="en"/>
              <a:t>Small-Scale Measurement: Studies with less than 10% coverage</a:t>
            </a:r>
            <a:endParaRPr/>
          </a:p>
          <a:p>
            <a:pPr indent="-298450" lvl="0" marL="457200" rtl="0" algn="l">
              <a:lnSpc>
                <a:spcPct val="115000"/>
              </a:lnSpc>
              <a:spcBef>
                <a:spcPts val="0"/>
              </a:spcBef>
              <a:spcAft>
                <a:spcPts val="0"/>
              </a:spcAft>
              <a:buClr>
                <a:schemeClr val="dk1"/>
              </a:buClr>
              <a:buSzPts val="1100"/>
              <a:buChar char="●"/>
            </a:pPr>
            <a:r>
              <a:rPr lang="en"/>
              <a:t>Surveys: Data gathered through questionnaires</a:t>
            </a:r>
            <a:endParaRPr/>
          </a:p>
          <a:p>
            <a:pPr indent="-298450" lvl="0" marL="457200" rtl="0" algn="l">
              <a:lnSpc>
                <a:spcPct val="115000"/>
              </a:lnSpc>
              <a:spcBef>
                <a:spcPts val="0"/>
              </a:spcBef>
              <a:spcAft>
                <a:spcPts val="0"/>
              </a:spcAft>
              <a:buClr>
                <a:schemeClr val="dk1"/>
              </a:buClr>
              <a:buSzPts val="1100"/>
              <a:buChar char="●"/>
            </a:pPr>
            <a:r>
              <a:rPr lang="en"/>
              <a:t>Interviews: In-depth conversations with experts or users</a:t>
            </a:r>
            <a:endParaRPr/>
          </a:p>
          <a:p>
            <a:pPr indent="-298450" lvl="0" marL="457200" rtl="0" algn="l">
              <a:lnSpc>
                <a:spcPct val="115000"/>
              </a:lnSpc>
              <a:spcBef>
                <a:spcPts val="0"/>
              </a:spcBef>
              <a:spcAft>
                <a:spcPts val="0"/>
              </a:spcAft>
              <a:buClr>
                <a:schemeClr val="dk1"/>
              </a:buClr>
              <a:buSzPts val="1100"/>
              <a:buChar char="●"/>
            </a:pPr>
            <a:r>
              <a:rPr lang="en"/>
              <a:t>Case Studies: Detailed analysis of specific instances</a:t>
            </a:r>
            <a:endParaRPr/>
          </a:p>
          <a:p>
            <a:pPr indent="0" lvl="0" marL="0" rtl="0" algn="l">
              <a:lnSpc>
                <a:spcPct val="115000"/>
              </a:lnSpc>
              <a:spcBef>
                <a:spcPts val="1200"/>
              </a:spcBef>
              <a:spcAft>
                <a:spcPts val="0"/>
              </a:spcAft>
              <a:buNone/>
            </a:pPr>
            <a:r>
              <a:rPr lang="en"/>
              <a:t>Key findings:</a:t>
            </a:r>
            <a:endParaRPr/>
          </a:p>
          <a:p>
            <a:pPr indent="-298450" lvl="0" marL="457200" rtl="0" algn="l">
              <a:lnSpc>
                <a:spcPct val="115000"/>
              </a:lnSpc>
              <a:spcBef>
                <a:spcPts val="1200"/>
              </a:spcBef>
              <a:spcAft>
                <a:spcPts val="0"/>
              </a:spcAft>
              <a:buClr>
                <a:schemeClr val="dk1"/>
              </a:buClr>
              <a:buSzPts val="1100"/>
              <a:buChar char="●"/>
            </a:pPr>
            <a:r>
              <a:rPr lang="en"/>
              <a:t>4 out of 12 claims lack quantified verification</a:t>
            </a:r>
            <a:endParaRPr/>
          </a:p>
          <a:p>
            <a:pPr indent="-298450" lvl="0" marL="457200" rtl="0" algn="l">
              <a:lnSpc>
                <a:spcPct val="115000"/>
              </a:lnSpc>
              <a:spcBef>
                <a:spcPts val="0"/>
              </a:spcBef>
              <a:spcAft>
                <a:spcPts val="0"/>
              </a:spcAft>
              <a:buClr>
                <a:schemeClr val="dk1"/>
              </a:buClr>
              <a:buSzPts val="1100"/>
              <a:buChar char="●"/>
            </a:pPr>
            <a:r>
              <a:rPr lang="en"/>
              <a:t>Research gaps mainly in design trends, selection considerations, and documentation practices</a:t>
            </a:r>
            <a:endParaRPr/>
          </a:p>
          <a:p>
            <a:pPr indent="-298450" lvl="0" marL="457200" rtl="0" algn="l">
              <a:lnSpc>
                <a:spcPct val="115000"/>
              </a:lnSpc>
              <a:spcBef>
                <a:spcPts val="0"/>
              </a:spcBef>
              <a:spcAft>
                <a:spcPts val="0"/>
              </a:spcAft>
              <a:buClr>
                <a:schemeClr val="dk1"/>
              </a:buClr>
              <a:buSzPts val="1100"/>
              <a:buChar char="●"/>
            </a:pPr>
            <a:r>
              <a:rPr lang="en"/>
              <a:t>Trend towards more data-driven, large-scale analysis in PTM reuse research</a:t>
            </a:r>
            <a:endParaRPr/>
          </a:p>
          <a:p>
            <a:pPr indent="0" lvl="0" marL="0" rtl="0" algn="l">
              <a:lnSpc>
                <a:spcPct val="115000"/>
              </a:lnSpc>
              <a:spcBef>
                <a:spcPts val="1200"/>
              </a:spcBef>
              <a:spcAft>
                <a:spcPts val="0"/>
              </a:spcAft>
              <a:buNone/>
            </a:pPr>
            <a:r>
              <a:rPr lang="en"/>
              <a:t>Implications:</a:t>
            </a:r>
            <a:endParaRPr/>
          </a:p>
          <a:p>
            <a:pPr indent="-298450" lvl="0" marL="457200" rtl="0" algn="l">
              <a:lnSpc>
                <a:spcPct val="115000"/>
              </a:lnSpc>
              <a:spcBef>
                <a:spcPts val="1200"/>
              </a:spcBef>
              <a:spcAft>
                <a:spcPts val="0"/>
              </a:spcAft>
              <a:buClr>
                <a:schemeClr val="dk1"/>
              </a:buClr>
              <a:buSzPts val="1100"/>
              <a:buChar char="●"/>
            </a:pPr>
            <a:r>
              <a:rPr lang="en"/>
              <a:t>For researchers: Provides a roadmap for future quantitative studies</a:t>
            </a:r>
            <a:endParaRPr/>
          </a:p>
          <a:p>
            <a:pPr indent="-298450" lvl="0" marL="457200" rtl="0" algn="l">
              <a:lnSpc>
                <a:spcPct val="115000"/>
              </a:lnSpc>
              <a:spcBef>
                <a:spcPts val="0"/>
              </a:spcBef>
              <a:spcAft>
                <a:spcPts val="0"/>
              </a:spcAft>
              <a:buClr>
                <a:schemeClr val="dk1"/>
              </a:buClr>
              <a:buSzPts val="1100"/>
              <a:buChar char="●"/>
            </a:pPr>
            <a:r>
              <a:rPr lang="en"/>
              <a:t>For practitioners: Offers insights to guide PTM selection and implementation</a:t>
            </a:r>
            <a:endParaRPr/>
          </a:p>
          <a:p>
            <a:pPr indent="-298450" lvl="0" marL="457200" rtl="0" algn="l">
              <a:lnSpc>
                <a:spcPct val="115000"/>
              </a:lnSpc>
              <a:spcBef>
                <a:spcPts val="0"/>
              </a:spcBef>
              <a:spcAft>
                <a:spcPts val="0"/>
              </a:spcAft>
              <a:buClr>
                <a:schemeClr val="dk1"/>
              </a:buClr>
              <a:buSzPts val="1100"/>
              <a:buChar char="●"/>
            </a:pPr>
            <a:r>
              <a:rPr lang="en"/>
              <a:t>Emphasizes critical importance of documentation in PTM ecosystem</a:t>
            </a:r>
            <a:endParaRPr/>
          </a:p>
          <a:p>
            <a:pPr indent="0" lvl="0" marL="0" rtl="0" algn="l">
              <a:lnSpc>
                <a:spcPct val="115000"/>
              </a:lnSpc>
              <a:spcBef>
                <a:spcPts val="1200"/>
              </a:spcBef>
              <a:spcAft>
                <a:spcPts val="0"/>
              </a:spcAft>
              <a:buNone/>
            </a:pPr>
            <a:r>
              <a:rPr lang="en"/>
              <a:t>Next steps:</a:t>
            </a:r>
            <a:endParaRPr/>
          </a:p>
          <a:p>
            <a:pPr indent="-298450" lvl="0" marL="457200" rtl="0" algn="l">
              <a:lnSpc>
                <a:spcPct val="115000"/>
              </a:lnSpc>
              <a:spcBef>
                <a:spcPts val="1200"/>
              </a:spcBef>
              <a:spcAft>
                <a:spcPts val="0"/>
              </a:spcAft>
              <a:buClr>
                <a:schemeClr val="dk1"/>
              </a:buClr>
              <a:buSzPts val="1100"/>
              <a:buChar char="●"/>
            </a:pPr>
            <a:r>
              <a:rPr lang="en"/>
              <a:t>We'll examine each claim and its evidence basis in more detail</a:t>
            </a:r>
            <a:endParaRPr/>
          </a:p>
          <a:p>
            <a:pPr indent="-298450" lvl="0" marL="457200" rtl="0" algn="l">
              <a:lnSpc>
                <a:spcPct val="115000"/>
              </a:lnSpc>
              <a:spcBef>
                <a:spcPts val="0"/>
              </a:spcBef>
              <a:spcAft>
                <a:spcPts val="0"/>
              </a:spcAft>
              <a:buClr>
                <a:schemeClr val="dk1"/>
              </a:buClr>
              <a:buSzPts val="1100"/>
              <a:buChar char="●"/>
            </a:pPr>
            <a:r>
              <a:rPr lang="en"/>
              <a:t>Focus on how these findings shape our understanding of PTM reuse</a:t>
            </a:r>
            <a:endParaRPr/>
          </a:p>
          <a:p>
            <a:pPr indent="0" lvl="0" marL="0" rtl="0" algn="l">
              <a:lnSpc>
                <a:spcPct val="115000"/>
              </a:lnSpc>
              <a:spcBef>
                <a:spcPts val="1200"/>
              </a:spcBef>
              <a:spcAft>
                <a:spcPts val="0"/>
              </a:spcAft>
              <a:buNone/>
            </a:pPr>
            <a:r>
              <a:rPr lang="en"/>
              <a:t>Transition to next section:</a:t>
            </a:r>
            <a:endParaRPr/>
          </a:p>
          <a:p>
            <a:pPr indent="-298450" lvl="0" marL="457200" rtl="0" algn="l">
              <a:lnSpc>
                <a:spcPct val="115000"/>
              </a:lnSpc>
              <a:spcBef>
                <a:spcPts val="1200"/>
              </a:spcBef>
              <a:spcAft>
                <a:spcPts val="0"/>
              </a:spcAft>
              <a:buClr>
                <a:schemeClr val="dk1"/>
              </a:buClr>
              <a:buSzPts val="1100"/>
              <a:buChar char="●"/>
            </a:pPr>
            <a:r>
              <a:rPr lang="en"/>
              <a:t>We've identified these 12 distinct claims and their basis</a:t>
            </a:r>
            <a:endParaRPr/>
          </a:p>
          <a:p>
            <a:pPr indent="-298450" lvl="0" marL="457200" rtl="0" algn="l">
              <a:lnSpc>
                <a:spcPct val="115000"/>
              </a:lnSpc>
              <a:spcBef>
                <a:spcPts val="0"/>
              </a:spcBef>
              <a:spcAft>
                <a:spcPts val="0"/>
              </a:spcAft>
              <a:buClr>
                <a:schemeClr val="dk1"/>
              </a:buClr>
              <a:buSzPts val="1100"/>
              <a:buChar char="●"/>
            </a:pPr>
            <a:r>
              <a:rPr lang="en"/>
              <a:t>However, 4 claims still lack quantitative validation</a:t>
            </a:r>
            <a:endParaRPr/>
          </a:p>
          <a:p>
            <a:pPr indent="-298450" lvl="0" marL="457200" rtl="0" algn="l">
              <a:lnSpc>
                <a:spcPct val="115000"/>
              </a:lnSpc>
              <a:spcBef>
                <a:spcPts val="0"/>
              </a:spcBef>
              <a:spcAft>
                <a:spcPts val="0"/>
              </a:spcAft>
              <a:buClr>
                <a:schemeClr val="dk1"/>
              </a:buClr>
              <a:buSzPts val="1100"/>
              <a:buChar char="●"/>
            </a:pPr>
            <a:r>
              <a:rPr lang="en"/>
              <a:t>This gap leads us to our next crucial step: Quantitative validation of these qualitative claims</a:t>
            </a:r>
            <a:endParaRPr/>
          </a:p>
          <a:p>
            <a:pPr indent="-298450" lvl="0" marL="457200" rtl="0" algn="l">
              <a:lnSpc>
                <a:spcPct val="115000"/>
              </a:lnSpc>
              <a:spcBef>
                <a:spcPts val="0"/>
              </a:spcBef>
              <a:spcAft>
                <a:spcPts val="0"/>
              </a:spcAft>
              <a:buClr>
                <a:schemeClr val="dk1"/>
              </a:buClr>
              <a:buSzPts val="1100"/>
              <a:buChar char="●"/>
            </a:pPr>
            <a:r>
              <a:rPr lang="en"/>
              <a:t>In the following slides, we'll explore how we approached this validation</a:t>
            </a:r>
            <a:endParaRPr/>
          </a:p>
          <a:p>
            <a:pPr indent="-298450" lvl="0" marL="457200" rtl="0" algn="l">
              <a:lnSpc>
                <a:spcPct val="115000"/>
              </a:lnSpc>
              <a:spcBef>
                <a:spcPts val="0"/>
              </a:spcBef>
              <a:spcAft>
                <a:spcPts val="0"/>
              </a:spcAft>
              <a:buClr>
                <a:schemeClr val="dk1"/>
              </a:buClr>
              <a:buSzPts val="1100"/>
              <a:buChar char="●"/>
            </a:pPr>
            <a:r>
              <a:rPr lang="en"/>
              <a:t>We'll see how data-driven analysis can support or challenge these claims</a:t>
            </a:r>
            <a:endParaRPr/>
          </a:p>
        </p:txBody>
      </p:sp>
      <p:sp>
        <p:nvSpPr>
          <p:cNvPr id="359" name="Google Shape;359;g30d9af33488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fa6058563f_0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g2fa6058563f_0_2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2fa6058563f_0_2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fa7ae7b4a9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g2fa7ae7b4a9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a:t>Focus on unverified claims:</a:t>
            </a:r>
            <a:endParaRPr/>
          </a:p>
          <a:p>
            <a:pPr indent="-298450" lvl="0" marL="457200" rtl="0" algn="l">
              <a:lnSpc>
                <a:spcPct val="115000"/>
              </a:lnSpc>
              <a:spcBef>
                <a:spcPts val="1200"/>
              </a:spcBef>
              <a:spcAft>
                <a:spcPts val="0"/>
              </a:spcAft>
              <a:buClr>
                <a:schemeClr val="dk1"/>
              </a:buClr>
              <a:buSzPts val="1100"/>
              <a:buChar char="●"/>
            </a:pPr>
            <a:r>
              <a:rPr lang="en"/>
              <a:t>Out of 12 distinct claims, 4 lack quantified verification</a:t>
            </a:r>
            <a:endParaRPr/>
          </a:p>
          <a:p>
            <a:pPr indent="-298450" lvl="0" marL="457200" rtl="0" algn="l">
              <a:lnSpc>
                <a:spcPct val="115000"/>
              </a:lnSpc>
              <a:spcBef>
                <a:spcPts val="0"/>
              </a:spcBef>
              <a:spcAft>
                <a:spcPts val="0"/>
              </a:spcAft>
              <a:buClr>
                <a:schemeClr val="dk1"/>
              </a:buClr>
              <a:buSzPts val="1100"/>
              <a:buChar char="●"/>
            </a:pPr>
            <a:r>
              <a:rPr lang="en"/>
              <a:t>These claims are highlighted in red on the slide</a:t>
            </a:r>
            <a:endParaRPr/>
          </a:p>
          <a:p>
            <a:pPr indent="0" lvl="0" marL="0" rtl="0" algn="l">
              <a:lnSpc>
                <a:spcPct val="115000"/>
              </a:lnSpc>
              <a:spcBef>
                <a:spcPts val="1200"/>
              </a:spcBef>
              <a:spcAft>
                <a:spcPts val="0"/>
              </a:spcAft>
              <a:buClr>
                <a:schemeClr val="dk1"/>
              </a:buClr>
              <a:buSzPts val="1100"/>
              <a:buFont typeface="Arial"/>
              <a:buNone/>
            </a:pPr>
            <a:r>
              <a:rPr lang="en"/>
              <a:t>Unverified claims:</a:t>
            </a:r>
            <a:endParaRPr/>
          </a:p>
          <a:p>
            <a:pPr indent="-298450" lvl="0" marL="457200" rtl="0" algn="l">
              <a:lnSpc>
                <a:spcPct val="115000"/>
              </a:lnSpc>
              <a:spcBef>
                <a:spcPts val="1200"/>
              </a:spcBef>
              <a:spcAft>
                <a:spcPts val="0"/>
              </a:spcAft>
              <a:buClr>
                <a:schemeClr val="dk1"/>
              </a:buClr>
              <a:buSzPts val="1100"/>
              <a:buAutoNum type="arabicPeriod"/>
            </a:pPr>
            <a:r>
              <a:rPr lang="en"/>
              <a:t>"The Transformers library improves the process of PTM evolution."</a:t>
            </a:r>
            <a:endParaRPr/>
          </a:p>
          <a:p>
            <a:pPr indent="-298450" lvl="1" marL="914400" rtl="0" algn="l">
              <a:lnSpc>
                <a:spcPct val="115000"/>
              </a:lnSpc>
              <a:spcBef>
                <a:spcPts val="0"/>
              </a:spcBef>
              <a:spcAft>
                <a:spcPts val="0"/>
              </a:spcAft>
              <a:buClr>
                <a:schemeClr val="dk1"/>
              </a:buClr>
              <a:buSzPts val="1100"/>
              <a:buChar char="○"/>
            </a:pPr>
            <a:r>
              <a:rPr lang="en"/>
              <a:t>Current basis: Case Study</a:t>
            </a:r>
            <a:endParaRPr/>
          </a:p>
          <a:p>
            <a:pPr indent="-298450" lvl="1" marL="914400" rtl="0" algn="l">
              <a:lnSpc>
                <a:spcPct val="115000"/>
              </a:lnSpc>
              <a:spcBef>
                <a:spcPts val="0"/>
              </a:spcBef>
              <a:spcAft>
                <a:spcPts val="0"/>
              </a:spcAft>
              <a:buClr>
                <a:schemeClr val="dk1"/>
              </a:buClr>
              <a:buSzPts val="1100"/>
              <a:buChar char="○"/>
            </a:pPr>
            <a:r>
              <a:rPr lang="en"/>
              <a:t>Needs quantitative validation</a:t>
            </a:r>
            <a:endParaRPr/>
          </a:p>
          <a:p>
            <a:pPr indent="-298450" lvl="0" marL="457200" rtl="0" algn="l">
              <a:lnSpc>
                <a:spcPct val="115000"/>
              </a:lnSpc>
              <a:spcBef>
                <a:spcPts val="0"/>
              </a:spcBef>
              <a:spcAft>
                <a:spcPts val="0"/>
              </a:spcAft>
              <a:buClr>
                <a:schemeClr val="dk1"/>
              </a:buClr>
              <a:buSzPts val="1100"/>
              <a:buAutoNum type="arabicPeriod"/>
            </a:pPr>
            <a:r>
              <a:rPr lang="en"/>
              <a:t>"DL-specific attributes such as model architecture, performance, reproducibility, and portability affect PTM selection and reuse."</a:t>
            </a:r>
            <a:endParaRPr/>
          </a:p>
          <a:p>
            <a:pPr indent="-298450" lvl="1" marL="914400" rtl="0" algn="l">
              <a:lnSpc>
                <a:spcPct val="115000"/>
              </a:lnSpc>
              <a:spcBef>
                <a:spcPts val="0"/>
              </a:spcBef>
              <a:spcAft>
                <a:spcPts val="0"/>
              </a:spcAft>
              <a:buClr>
                <a:schemeClr val="dk1"/>
              </a:buClr>
              <a:buSzPts val="1100"/>
              <a:buChar char="○"/>
            </a:pPr>
            <a:r>
              <a:rPr lang="en"/>
              <a:t>Current basis: Interviews</a:t>
            </a:r>
            <a:endParaRPr/>
          </a:p>
          <a:p>
            <a:pPr indent="-298450" lvl="1" marL="914400" rtl="0" algn="l">
              <a:lnSpc>
                <a:spcPct val="115000"/>
              </a:lnSpc>
              <a:spcBef>
                <a:spcPts val="0"/>
              </a:spcBef>
              <a:spcAft>
                <a:spcPts val="0"/>
              </a:spcAft>
              <a:buClr>
                <a:schemeClr val="dk1"/>
              </a:buClr>
              <a:buSzPts val="1100"/>
              <a:buChar char="○"/>
            </a:pPr>
            <a:r>
              <a:rPr lang="en"/>
              <a:t>Requires data-driven analysis</a:t>
            </a:r>
            <a:endParaRPr/>
          </a:p>
          <a:p>
            <a:pPr indent="-298450" lvl="0" marL="457200" rtl="0" algn="l">
              <a:lnSpc>
                <a:spcPct val="115000"/>
              </a:lnSpc>
              <a:spcBef>
                <a:spcPts val="0"/>
              </a:spcBef>
              <a:spcAft>
                <a:spcPts val="0"/>
              </a:spcAft>
              <a:buClr>
                <a:schemeClr val="dk1"/>
              </a:buClr>
              <a:buSzPts val="1100"/>
              <a:buAutoNum type="arabicPeriod"/>
            </a:pPr>
            <a:r>
              <a:rPr lang="en"/>
              <a:t>"The traditional attribute of Popularity affects PTM selection and reuse more than Maintenance and Quality."</a:t>
            </a:r>
            <a:endParaRPr/>
          </a:p>
          <a:p>
            <a:pPr indent="-298450" lvl="1" marL="914400" rtl="0" algn="l">
              <a:lnSpc>
                <a:spcPct val="115000"/>
              </a:lnSpc>
              <a:spcBef>
                <a:spcPts val="0"/>
              </a:spcBef>
              <a:spcAft>
                <a:spcPts val="0"/>
              </a:spcAft>
              <a:buClr>
                <a:schemeClr val="dk1"/>
              </a:buClr>
              <a:buSzPts val="1100"/>
              <a:buChar char="○"/>
            </a:pPr>
            <a:r>
              <a:rPr lang="en"/>
              <a:t>Current basis: Interviews</a:t>
            </a:r>
            <a:endParaRPr/>
          </a:p>
          <a:p>
            <a:pPr indent="-298450" lvl="1" marL="914400" rtl="0" algn="l">
              <a:lnSpc>
                <a:spcPct val="115000"/>
              </a:lnSpc>
              <a:spcBef>
                <a:spcPts val="0"/>
              </a:spcBef>
              <a:spcAft>
                <a:spcPts val="0"/>
              </a:spcAft>
              <a:buClr>
                <a:schemeClr val="dk1"/>
              </a:buClr>
              <a:buSzPts val="1100"/>
              <a:buChar char="○"/>
            </a:pPr>
            <a:r>
              <a:rPr lang="en"/>
              <a:t>Needs empirical verification</a:t>
            </a:r>
            <a:endParaRPr/>
          </a:p>
          <a:p>
            <a:pPr indent="-298450" lvl="0" marL="457200" rtl="0" algn="l">
              <a:lnSpc>
                <a:spcPct val="115000"/>
              </a:lnSpc>
              <a:spcBef>
                <a:spcPts val="0"/>
              </a:spcBef>
              <a:spcAft>
                <a:spcPts val="0"/>
              </a:spcAft>
              <a:buClr>
                <a:schemeClr val="dk1"/>
              </a:buClr>
              <a:buSzPts val="1100"/>
              <a:buAutoNum type="arabicPeriod"/>
            </a:pPr>
            <a:r>
              <a:rPr lang="en"/>
              <a:t>"Documentation quality impacts model selection."</a:t>
            </a:r>
            <a:endParaRPr/>
          </a:p>
          <a:p>
            <a:pPr indent="-298450" lvl="1" marL="914400" rtl="0" algn="l">
              <a:lnSpc>
                <a:spcPct val="115000"/>
              </a:lnSpc>
              <a:spcBef>
                <a:spcPts val="0"/>
              </a:spcBef>
              <a:spcAft>
                <a:spcPts val="0"/>
              </a:spcAft>
              <a:buClr>
                <a:schemeClr val="dk1"/>
              </a:buClr>
              <a:buSzPts val="1100"/>
              <a:buChar char="○"/>
            </a:pPr>
            <a:r>
              <a:rPr lang="en"/>
              <a:t>Current basis: Survey, Case Study</a:t>
            </a:r>
            <a:endParaRPr/>
          </a:p>
          <a:p>
            <a:pPr indent="-298450" lvl="1" marL="914400" rtl="0" algn="l">
              <a:lnSpc>
                <a:spcPct val="115000"/>
              </a:lnSpc>
              <a:spcBef>
                <a:spcPts val="0"/>
              </a:spcBef>
              <a:spcAft>
                <a:spcPts val="0"/>
              </a:spcAft>
              <a:buClr>
                <a:schemeClr val="dk1"/>
              </a:buClr>
              <a:buSzPts val="1100"/>
              <a:buChar char="○"/>
            </a:pPr>
            <a:r>
              <a:rPr lang="en"/>
              <a:t>Requires large-scale quantitative analysis</a:t>
            </a:r>
            <a:endParaRPr/>
          </a:p>
          <a:p>
            <a:pPr indent="0" lvl="0" marL="0" rtl="0" algn="l">
              <a:lnSpc>
                <a:spcPct val="115000"/>
              </a:lnSpc>
              <a:spcBef>
                <a:spcPts val="1200"/>
              </a:spcBef>
              <a:spcAft>
                <a:spcPts val="0"/>
              </a:spcAft>
              <a:buClr>
                <a:schemeClr val="dk1"/>
              </a:buClr>
              <a:buSzPts val="1100"/>
              <a:buFont typeface="Arial"/>
              <a:buNone/>
            </a:pPr>
            <a:r>
              <a:rPr lang="en"/>
              <a:t>Importance of verification:</a:t>
            </a:r>
            <a:endParaRPr/>
          </a:p>
          <a:p>
            <a:pPr indent="-298450" lvl="0" marL="457200" rtl="0" algn="l">
              <a:lnSpc>
                <a:spcPct val="115000"/>
              </a:lnSpc>
              <a:spcBef>
                <a:spcPts val="1200"/>
              </a:spcBef>
              <a:spcAft>
                <a:spcPts val="0"/>
              </a:spcAft>
              <a:buClr>
                <a:schemeClr val="dk1"/>
              </a:buClr>
              <a:buSzPts val="1100"/>
              <a:buChar char="●"/>
            </a:pPr>
            <a:r>
              <a:rPr lang="en"/>
              <a:t>These claims represent key areas in PTM reuse research</a:t>
            </a:r>
            <a:endParaRPr/>
          </a:p>
          <a:p>
            <a:pPr indent="-298450" lvl="0" marL="457200" rtl="0" algn="l">
              <a:lnSpc>
                <a:spcPct val="115000"/>
              </a:lnSpc>
              <a:spcBef>
                <a:spcPts val="0"/>
              </a:spcBef>
              <a:spcAft>
                <a:spcPts val="0"/>
              </a:spcAft>
              <a:buClr>
                <a:schemeClr val="dk1"/>
              </a:buClr>
              <a:buSzPts val="1100"/>
              <a:buChar char="●"/>
            </a:pPr>
            <a:r>
              <a:rPr lang="en"/>
              <a:t>Quantitative validation will strengthen or challenge existing assumptions</a:t>
            </a:r>
            <a:endParaRPr/>
          </a:p>
          <a:p>
            <a:pPr indent="-298450" lvl="0" marL="457200" rtl="0" algn="l">
              <a:lnSpc>
                <a:spcPct val="115000"/>
              </a:lnSpc>
              <a:spcBef>
                <a:spcPts val="0"/>
              </a:spcBef>
              <a:spcAft>
                <a:spcPts val="0"/>
              </a:spcAft>
              <a:buClr>
                <a:schemeClr val="dk1"/>
              </a:buClr>
              <a:buSzPts val="1100"/>
              <a:buChar char="●"/>
            </a:pPr>
            <a:r>
              <a:rPr lang="en"/>
              <a:t>Results may guide future research directions and industry practices</a:t>
            </a:r>
            <a:endParaRPr/>
          </a:p>
          <a:p>
            <a:pPr indent="0" lvl="0" marL="0" rtl="0" algn="l">
              <a:lnSpc>
                <a:spcPct val="115000"/>
              </a:lnSpc>
              <a:spcBef>
                <a:spcPts val="1200"/>
              </a:spcBef>
              <a:spcAft>
                <a:spcPts val="0"/>
              </a:spcAft>
              <a:buClr>
                <a:schemeClr val="dk1"/>
              </a:buClr>
              <a:buSzPts val="1100"/>
              <a:buFont typeface="Arial"/>
              <a:buNone/>
            </a:pPr>
            <a:r>
              <a:rPr lang="en"/>
              <a:t>Next steps:</a:t>
            </a:r>
            <a:endParaRPr/>
          </a:p>
          <a:p>
            <a:pPr indent="-298450" lvl="0" marL="457200" rtl="0" algn="l">
              <a:lnSpc>
                <a:spcPct val="115000"/>
              </a:lnSpc>
              <a:spcBef>
                <a:spcPts val="1200"/>
              </a:spcBef>
              <a:spcAft>
                <a:spcPts val="0"/>
              </a:spcAft>
              <a:buClr>
                <a:schemeClr val="dk1"/>
              </a:buClr>
              <a:buSzPts val="1100"/>
              <a:buChar char="●"/>
            </a:pPr>
            <a:r>
              <a:rPr lang="en"/>
              <a:t>We'll discuss our approach to validating these claims</a:t>
            </a:r>
            <a:endParaRPr/>
          </a:p>
          <a:p>
            <a:pPr indent="-298450" lvl="0" marL="457200" rtl="0" algn="l">
              <a:lnSpc>
                <a:spcPct val="115000"/>
              </a:lnSpc>
              <a:spcBef>
                <a:spcPts val="0"/>
              </a:spcBef>
              <a:spcAft>
                <a:spcPts val="0"/>
              </a:spcAft>
              <a:buClr>
                <a:schemeClr val="dk1"/>
              </a:buClr>
              <a:buSzPts val="1100"/>
              <a:buChar char="●"/>
            </a:pPr>
            <a:r>
              <a:rPr lang="en"/>
              <a:t>Explain the metrics and methods used for quantification</a:t>
            </a:r>
            <a:endParaRPr/>
          </a:p>
        </p:txBody>
      </p:sp>
      <p:sp>
        <p:nvSpPr>
          <p:cNvPr id="387" name="Google Shape;387;g2fa7ae7b4a9_0_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fa6058563f_0_2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g2fa6058563f_0_2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Here we re-state our set of 4 claims that lacked quantitative validation.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developed metrics to measure each claim, along with a hypothesized result for the outcome of applying each metric to the associated claim. We drew </a:t>
            </a:r>
            <a:r>
              <a:rPr lang="en">
                <a:solidFill>
                  <a:schemeClr val="dk1"/>
                </a:solidFill>
              </a:rPr>
              <a:t>from widely recognized and frequently cited metrics implemented across various traditional software registries, and where no direct analog existed, we used the Goal-Question-Metric process to derive a metric. This approach was grounded in established software engineering practices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Now, while we</a:t>
            </a:r>
            <a:r>
              <a:rPr lang="en">
                <a:solidFill>
                  <a:schemeClr val="dk1"/>
                </a:solidFill>
              </a:rPr>
              <a:t> derived metrics for all 4 claims, only claims 1 2 and 3 had metrics that precise enough to measure. Claim 4’s metric was too imprecise to operationalize, so we leave if for future work to explore further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the rest of this presentation, I will highlight the outcome of </a:t>
            </a:r>
            <a:r>
              <a:rPr lang="en">
                <a:solidFill>
                  <a:schemeClr val="dk1"/>
                </a:solidFill>
              </a:rPr>
              <a:t>quantitatively</a:t>
            </a:r>
            <a:r>
              <a:rPr lang="en">
                <a:solidFill>
                  <a:schemeClr val="dk1"/>
                </a:solidFill>
              </a:rPr>
              <a:t> verifying claim 2 using the turnover metric, as well as provide a brief overview of the results of </a:t>
            </a:r>
            <a:r>
              <a:rPr lang="en">
                <a:solidFill>
                  <a:schemeClr val="dk1"/>
                </a:solidFill>
              </a:rPr>
              <a:t>validating the other claims.</a:t>
            </a:r>
            <a:endParaRPr>
              <a:solidFill>
                <a:schemeClr val="dk1"/>
              </a:solidFill>
            </a:endParaRPr>
          </a:p>
        </p:txBody>
      </p:sp>
      <p:sp>
        <p:nvSpPr>
          <p:cNvPr id="411" name="Google Shape;411;g2fa6058563f_0_2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fa6058563f_0_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g2fa6058563f_0_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
                <a:solidFill>
                  <a:schemeClr val="dk1"/>
                </a:solidFill>
              </a:rPr>
              <a:t>Introduction: "Let's begin with Claim 1: The Transformers library improves the process of PTM evolution."</a:t>
            </a:r>
            <a:endParaRPr>
              <a:solidFill>
                <a:schemeClr val="dk1"/>
              </a:solidFill>
            </a:endParaRPr>
          </a:p>
          <a:p>
            <a:pPr indent="0" lvl="0" marL="0" rtl="0" algn="l">
              <a:lnSpc>
                <a:spcPct val="115000"/>
              </a:lnSpc>
              <a:spcBef>
                <a:spcPts val="1200"/>
              </a:spcBef>
              <a:spcAft>
                <a:spcPts val="0"/>
              </a:spcAft>
              <a:buNone/>
            </a:pPr>
            <a:r>
              <a:rPr lang="en">
                <a:solidFill>
                  <a:schemeClr val="dk1"/>
                </a:solidFill>
              </a:rPr>
              <a:t>Methodology:</a:t>
            </a:r>
            <a:endParaRPr>
              <a:solidFill>
                <a:schemeClr val="dk1"/>
              </a:solidFill>
            </a:endParaRPr>
          </a:p>
          <a:p>
            <a:pPr indent="-298450" lvl="1" marL="914400" rtl="0" algn="l">
              <a:lnSpc>
                <a:spcPct val="115000"/>
              </a:lnSpc>
              <a:spcBef>
                <a:spcPts val="1200"/>
              </a:spcBef>
              <a:spcAft>
                <a:spcPts val="0"/>
              </a:spcAft>
              <a:buClr>
                <a:schemeClr val="dk1"/>
              </a:buClr>
              <a:buSzPts val="1100"/>
              <a:buAutoNum type="alphaLcPeriod"/>
            </a:pPr>
            <a:r>
              <a:rPr lang="en">
                <a:solidFill>
                  <a:schemeClr val="dk1"/>
                </a:solidFill>
              </a:rPr>
              <a:t>"We measured this using the preservation rate of libraries to descendants."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"Our formula considers: L (Library), B (base models), Db (descendant models), and S(d,L) (support function)."</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"This metric shows how often descendants continue using a library."</a:t>
            </a:r>
            <a:endParaRPr>
              <a:solidFill>
                <a:schemeClr val="dk1"/>
              </a:solidFill>
            </a:endParaRPr>
          </a:p>
          <a:p>
            <a:pPr indent="0" lvl="0" marL="0" rtl="0" algn="l">
              <a:lnSpc>
                <a:spcPct val="115000"/>
              </a:lnSpc>
              <a:spcBef>
                <a:spcPts val="1200"/>
              </a:spcBef>
              <a:spcAft>
                <a:spcPts val="0"/>
              </a:spcAft>
              <a:buNone/>
            </a:pPr>
            <a:r>
              <a:rPr lang="en">
                <a:solidFill>
                  <a:schemeClr val="dk1"/>
                </a:solidFill>
              </a:rPr>
              <a:t>Results:</a:t>
            </a:r>
            <a:endParaRPr>
              <a:solidFill>
                <a:schemeClr val="dk1"/>
              </a:solidFill>
            </a:endParaRPr>
          </a:p>
          <a:p>
            <a:pPr indent="-298450" lvl="1" marL="914400" rtl="0" algn="l">
              <a:lnSpc>
                <a:spcPct val="115000"/>
              </a:lnSpc>
              <a:spcBef>
                <a:spcPts val="1200"/>
              </a:spcBef>
              <a:spcAft>
                <a:spcPts val="0"/>
              </a:spcAft>
              <a:buClr>
                <a:schemeClr val="dk1"/>
              </a:buClr>
              <a:buSzPts val="1100"/>
              <a:buAutoNum type="alphaLcPeriod"/>
            </a:pPr>
            <a:r>
              <a:rPr lang="en">
                <a:solidFill>
                  <a:schemeClr val="dk1"/>
                </a:solidFill>
              </a:rPr>
              <a:t>"Looking at the graph, we see the Transformers library has the highest preservation rate at 80%."</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"SafeTensors follows at 60%, while other libraries show significantly lower rates."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"This strongly supports our claim about the Transformers library."</a:t>
            </a:r>
            <a:endParaRPr>
              <a:solidFill>
                <a:schemeClr val="dk1"/>
              </a:solidFill>
            </a:endParaRPr>
          </a:p>
          <a:p>
            <a:pPr indent="0" lvl="0" marL="0" rtl="0" algn="l">
              <a:lnSpc>
                <a:spcPct val="115000"/>
              </a:lnSpc>
              <a:spcBef>
                <a:spcPts val="1200"/>
              </a:spcBef>
              <a:spcAft>
                <a:spcPts val="0"/>
              </a:spcAft>
              <a:buNone/>
            </a:pPr>
            <a:r>
              <a:rPr lang="en">
                <a:solidFill>
                  <a:schemeClr val="dk1"/>
                </a:solidFill>
              </a:rPr>
              <a:t>Key Findings:</a:t>
            </a:r>
            <a:endParaRPr>
              <a:solidFill>
                <a:schemeClr val="dk1"/>
              </a:solidFill>
            </a:endParaRPr>
          </a:p>
          <a:p>
            <a:pPr indent="-298450" lvl="1" marL="914400" rtl="0" algn="l">
              <a:lnSpc>
                <a:spcPct val="115000"/>
              </a:lnSpc>
              <a:spcBef>
                <a:spcPts val="1200"/>
              </a:spcBef>
              <a:spcAft>
                <a:spcPts val="0"/>
              </a:spcAft>
              <a:buClr>
                <a:schemeClr val="dk1"/>
              </a:buClr>
              <a:buSzPts val="1100"/>
              <a:buAutoNum type="alphaLcPeriod"/>
            </a:pPr>
            <a:r>
              <a:rPr lang="en">
                <a:solidFill>
                  <a:schemeClr val="dk1"/>
                </a:solidFill>
              </a:rPr>
              <a:t>"The Transformers library is clearly the preferred choice for descendant models."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"Interestingly, SafeTensors' high rate suggests a shift towards prioritizing security."</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"This contradicts previous claims about PyTorch's dominance in the field."</a:t>
            </a:r>
            <a:endParaRPr>
              <a:solidFill>
                <a:schemeClr val="dk1"/>
              </a:solidFill>
            </a:endParaRPr>
          </a:p>
          <a:p>
            <a:pPr indent="0" lvl="0" marL="0" rtl="0" algn="l">
              <a:lnSpc>
                <a:spcPct val="115000"/>
              </a:lnSpc>
              <a:spcBef>
                <a:spcPts val="1200"/>
              </a:spcBef>
              <a:spcAft>
                <a:spcPts val="0"/>
              </a:spcAft>
              <a:buNone/>
            </a:pPr>
            <a:r>
              <a:rPr lang="en">
                <a:solidFill>
                  <a:schemeClr val="dk1"/>
                </a:solidFill>
              </a:rPr>
              <a:t>Implications:</a:t>
            </a:r>
            <a:endParaRPr>
              <a:solidFill>
                <a:schemeClr val="dk1"/>
              </a:solidFill>
            </a:endParaRPr>
          </a:p>
          <a:p>
            <a:pPr indent="-298450" lvl="1" marL="914400" rtl="0" algn="l">
              <a:lnSpc>
                <a:spcPct val="115000"/>
              </a:lnSpc>
              <a:spcBef>
                <a:spcPts val="1200"/>
              </a:spcBef>
              <a:spcAft>
                <a:spcPts val="0"/>
              </a:spcAft>
              <a:buClr>
                <a:schemeClr val="dk1"/>
              </a:buClr>
              <a:buSzPts val="1100"/>
              <a:buAutoNum type="alphaLcPeriod"/>
            </a:pPr>
            <a:r>
              <a:rPr lang="en">
                <a:solidFill>
                  <a:schemeClr val="dk1"/>
                </a:solidFill>
              </a:rPr>
              <a:t>"For developers: Consider using Transformers and SafeTensors in your PTM projects."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"For platforms: There's an opportunity to enhance security features and compatibility."</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"For researchers: Investigate why certain libraries are preferred in the evolution process."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Conclusion: "Claim 1 is strongly supported by our data. The Transformers library does indeed improve PTM evolution."</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Transition: "Now, let's move on to Claim 2, which focuses on the role of popularity in PTM selection."</a:t>
            </a:r>
            <a:endParaRPr>
              <a:solidFill>
                <a:schemeClr val="dk1"/>
              </a:solidFill>
            </a:endParaRPr>
          </a:p>
        </p:txBody>
      </p:sp>
      <p:sp>
        <p:nvSpPr>
          <p:cNvPr id="425" name="Google Shape;425;g2fa6058563f_0_2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fa7ae7b4a9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g2fa7ae7b4a9_0_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
                <a:solidFill>
                  <a:schemeClr val="dk1"/>
                </a:solidFill>
              </a:rPr>
              <a:t>Here we present the result of verifying claim 2 using the turnover metric</a:t>
            </a:r>
            <a:endParaRPr>
              <a:solidFill>
                <a:schemeClr val="dk1"/>
              </a:solidFill>
            </a:endParaRPr>
          </a:p>
          <a:p>
            <a:pPr indent="0" lvl="0" marL="0" rtl="0" algn="l">
              <a:lnSpc>
                <a:spcPct val="115000"/>
              </a:lnSpc>
              <a:spcBef>
                <a:spcPts val="1200"/>
              </a:spcBef>
              <a:spcAft>
                <a:spcPts val="0"/>
              </a:spcAft>
              <a:buNone/>
            </a:pPr>
            <a:r>
              <a:rPr lang="en">
                <a:solidFill>
                  <a:schemeClr val="dk1"/>
                </a:solidFill>
              </a:rPr>
              <a:t>We used the turnover of top packages over time to verify this claim, and </a:t>
            </a:r>
            <a:r>
              <a:rPr lang="en">
                <a:solidFill>
                  <a:schemeClr val="dk1"/>
                </a:solidFill>
              </a:rPr>
              <a:t>expected</a:t>
            </a:r>
            <a:r>
              <a:rPr lang="en">
                <a:solidFill>
                  <a:schemeClr val="dk1"/>
                </a:solidFill>
              </a:rPr>
              <a:t> to find that models with high popularity remain popular over time. The rich get richer. This would be consistent with traditional software package registries, in which widely used packages remain widely used over time.</a:t>
            </a:r>
            <a:endParaRPr>
              <a:solidFill>
                <a:schemeClr val="dk1"/>
              </a:solidFill>
            </a:endParaRPr>
          </a:p>
          <a:p>
            <a:pPr indent="0" lvl="0" marL="0" rtl="0" algn="l">
              <a:lnSpc>
                <a:spcPct val="115000"/>
              </a:lnSpc>
              <a:spcBef>
                <a:spcPts val="1200"/>
              </a:spcBef>
              <a:spcAft>
                <a:spcPts val="0"/>
              </a:spcAft>
              <a:buNone/>
            </a:pPr>
            <a:r>
              <a:rPr lang="en">
                <a:solidFill>
                  <a:schemeClr val="dk1"/>
                </a:solidFill>
              </a:rPr>
              <a:t>While the screen may now look like it is showing something very complex here, this is simply a formalism of a relatively straightforward concept. Across snapshots of the top 1000 packages in a given repository, packages either remain in the top 1000, enter the top 1000 for the first time, or re-enter the top 1000 after leaving it previously. All we did was keep track of the models within each of these groups across multiple snapshots.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What we found using this metric was a stark contrast between Hugging Face and NPM. NPM shows significant stability in its top packages. At no point in time did it ever have more than 50 packages leave the top 1K from one snapshot to another. In contrast to this, Hugging Face has very high turnover in its top 1k - about 50% of its top packages change each snapshot. Additionally, hugging face has a sizable population of models that re-enter the top 1K after leaving it.</a:t>
            </a:r>
            <a:endParaRPr>
              <a:solidFill>
                <a:schemeClr val="dk1"/>
              </a:solidFill>
            </a:endParaRPr>
          </a:p>
          <a:p>
            <a:pPr indent="0" lvl="0" marL="0" rtl="0" algn="l">
              <a:lnSpc>
                <a:spcPct val="115000"/>
              </a:lnSpc>
              <a:spcBef>
                <a:spcPts val="1200"/>
              </a:spcBef>
              <a:spcAft>
                <a:spcPts val="0"/>
              </a:spcAft>
              <a:buNone/>
            </a:pPr>
            <a:r>
              <a:rPr lang="en">
                <a:solidFill>
                  <a:schemeClr val="dk1"/>
                </a:solidFill>
              </a:rPr>
              <a:t>What does this mean?</a:t>
            </a:r>
            <a:endParaRPr>
              <a:solidFill>
                <a:schemeClr val="dk1"/>
              </a:solidFill>
            </a:endParaRPr>
          </a:p>
          <a:p>
            <a:pPr indent="0" lvl="0" marL="0" rtl="0" algn="l">
              <a:lnSpc>
                <a:spcPct val="115000"/>
              </a:lnSpc>
              <a:spcBef>
                <a:spcPts val="1200"/>
              </a:spcBef>
              <a:spcAft>
                <a:spcPts val="0"/>
              </a:spcAft>
              <a:buNone/>
            </a:pPr>
            <a:r>
              <a:rPr lang="en">
                <a:solidFill>
                  <a:schemeClr val="dk1"/>
                </a:solidFill>
              </a:rPr>
              <a:t>For starters, our hypothesized result was </a:t>
            </a:r>
            <a:r>
              <a:rPr lang="en">
                <a:solidFill>
                  <a:schemeClr val="dk1"/>
                </a:solidFill>
              </a:rPr>
              <a:t>incorrect</a:t>
            </a:r>
            <a:r>
              <a:rPr lang="en">
                <a:solidFill>
                  <a:schemeClr val="dk1"/>
                </a:solidFill>
              </a:rPr>
              <a:t>.</a:t>
            </a:r>
            <a:br>
              <a:rPr lang="en">
                <a:solidFill>
                  <a:schemeClr val="dk1"/>
                </a:solidFill>
              </a:rPr>
            </a:br>
            <a:r>
              <a:rPr lang="en">
                <a:solidFill>
                  <a:schemeClr val="dk1"/>
                </a:solidFill>
              </a:rPr>
              <a:t>Speaking more broadly, for the Pre trained model supply chain, this suggests a very dynamic environment. It indicates that needs and preferences change rapidly, and that a model may go through several cycles of rising popularity, day in the sun, then being abandoned for a new model.</a:t>
            </a:r>
            <a:endParaRPr>
              <a:solidFill>
                <a:schemeClr val="dk1"/>
              </a:solidFill>
            </a:endParaRPr>
          </a:p>
          <a:p>
            <a:pPr indent="0" lvl="0" marL="0" rtl="0" algn="l">
              <a:lnSpc>
                <a:spcPct val="115000"/>
              </a:lnSpc>
              <a:spcBef>
                <a:spcPts val="1200"/>
              </a:spcBef>
              <a:spcAft>
                <a:spcPts val="0"/>
              </a:spcAft>
              <a:buNone/>
            </a:pPr>
            <a:r>
              <a:rPr lang="en">
                <a:solidFill>
                  <a:schemeClr val="dk1"/>
                </a:solidFill>
              </a:rPr>
              <a:t>For engineers, this would indicate that should should design Pre-Trained model integrations with volatility in mind. Unlike traditional dependencies where you might stick with one package for a long time, Pre-trained model reuse requires building flexible abstraction layers that can accommodate frequent model updates and changes while maintaining consistent interfaces for your application.</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Next we briefly discuss the high level results of quantitatively validating the other claims</a:t>
            </a:r>
            <a:endParaRPr>
              <a:solidFill>
                <a:schemeClr val="dk1"/>
              </a:solidFill>
            </a:endParaRPr>
          </a:p>
        </p:txBody>
      </p:sp>
      <p:sp>
        <p:nvSpPr>
          <p:cNvPr id="441" name="Google Shape;441;g2fa7ae7b4a9_0_1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0d9af3348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g30d9af3348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
                <a:solidFill>
                  <a:schemeClr val="dk1"/>
                </a:solidFill>
              </a:rPr>
              <a:t>Starting with claim 1, that the transformers library improves the process of pre-trained model evolution.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measured this by examining what happens when models are fine-tuned or otherwise descended from a base model. On Hugging Face, models are made available for reuse through libraries such as Transformers, SafeTensors, sentence-transformers, diffusers, etc, with it being possible for a model to be available through multiple libraries. When a model is fine-tuned or reused to create a new descendent model on Hugging Face, it will also be made available through one or more of the libraries that its base model used. To measure this claim, we looked at the preservation rate of libraries through this process. Our findings strongly confirmed the claim - we found that Transformers was by far the most preserved library when a model was descended from another one, with a preservation rate of 80%, much higher than the second place library SafeTensors at 60%.</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For the second claim - that the traditional attribute of popularity affects pre-trained model selection and reuse more than maintenance and quality - we measured this using the descendent amount of models. Our expectation was that models with higher popularity would have a greater number of models descended from them. Our findings supported this, showing a weak correlation between model popularity and number of descendent models.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Finally, we quantitatively validated that documentation quality impacts model selection. Our metric for this was comparing the popularity of models based on their documentation quality. What we found was that between the top and bottom 1000 models (ranked by both downloads and downstream repository usage), there was a statistically significant difference in their documentation quality scores. This strongly supported our expectation that better documented models would be more popular.</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
        <p:nvSpPr>
          <p:cNvPr id="462" name="Google Shape;462;g30d9af3348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fa6058563f_0_4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2fa6058563f_0_4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In this study, we conducted a comprehensive analysis of Pre-Trained Model (PTM) reuse on the Hugging Face platform.</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Our study, consisted of two main parts, a Systematic Literature Review (SLR), followed by a Quantitative validation of the qualitative claims we discovered.</a:t>
            </a:r>
            <a:endParaRPr>
              <a:solidFill>
                <a:schemeClr val="dk1"/>
              </a:solidFill>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
              <a:t>What did we find?</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
              <a:t>Well, from the Systematic Literature Review (SLR) we found:</a:t>
            </a:r>
            <a:endParaRPr/>
          </a:p>
          <a:p>
            <a:pPr indent="0" lvl="0" marL="0" rtl="0" algn="l">
              <a:lnSpc>
                <a:spcPct val="115000"/>
              </a:lnSpc>
              <a:spcBef>
                <a:spcPts val="0"/>
              </a:spcBef>
              <a:spcAft>
                <a:spcPts val="0"/>
              </a:spcAft>
              <a:buSzPts val="1100"/>
              <a:buNone/>
            </a:pPr>
            <a:r>
              <a:rPr lang="en"/>
              <a:t>- 12 distinct claims about pre trained model reuse on Hugging Face from existing literature, organized into 5 categories</a:t>
            </a:r>
            <a:endParaRPr/>
          </a:p>
          <a:p>
            <a:pPr indent="0" lvl="0" marL="0" rtl="0" algn="l">
              <a:lnSpc>
                <a:spcPct val="115000"/>
              </a:lnSpc>
              <a:spcBef>
                <a:spcPts val="0"/>
              </a:spcBef>
              <a:spcAft>
                <a:spcPts val="0"/>
              </a:spcAft>
              <a:buSzPts val="1100"/>
              <a:buNone/>
            </a:pPr>
            <a:r>
              <a:rPr lang="en"/>
              <a:t>- Importantly, we found that 4 of these claims lacked large-scale quantitative evidence.</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
                <a:solidFill>
                  <a:schemeClr val="dk1"/>
                </a:solidFill>
              </a:rPr>
              <a:t>When quantitatively </a:t>
            </a:r>
            <a:r>
              <a:rPr lang="en">
                <a:solidFill>
                  <a:schemeClr val="dk1"/>
                </a:solidFill>
              </a:rPr>
              <a:t>verifying</a:t>
            </a:r>
            <a:r>
              <a:rPr lang="en">
                <a:solidFill>
                  <a:schemeClr val="dk1"/>
                </a:solidFill>
              </a:rPr>
              <a:t> these claims, our findings</a:t>
            </a:r>
            <a:r>
              <a:rPr lang="en">
                <a:solidFill>
                  <a:schemeClr val="dk1"/>
                </a:solidFill>
              </a:rPr>
              <a:t> supported 2 of the claims, found ambivalent evidence for another, and determined that one was too imprecise to operationalize.</a:t>
            </a:r>
            <a:endParaRPr>
              <a:solidFill>
                <a:schemeClr val="dk1"/>
              </a:solidFill>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
              <a:t>Our results revealed best practices for engineers, and areas of future work for researchers.</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
              <a:t>Now to get into the background</a:t>
            </a:r>
            <a:endParaRPr/>
          </a:p>
        </p:txBody>
      </p:sp>
      <p:sp>
        <p:nvSpPr>
          <p:cNvPr id="191" name="Google Shape;191;g2fa6058563f_0_4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fa7ae7b4a9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2fa7ae7b4a9_0_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
              <a:t>Speaker Notes:</a:t>
            </a:r>
            <a:endParaRPr/>
          </a:p>
          <a:p>
            <a:pPr indent="-298450" lvl="0" marL="457200" rtl="0" algn="l">
              <a:lnSpc>
                <a:spcPct val="115000"/>
              </a:lnSpc>
              <a:spcBef>
                <a:spcPts val="1200"/>
              </a:spcBef>
              <a:spcAft>
                <a:spcPts val="0"/>
              </a:spcAft>
              <a:buClr>
                <a:schemeClr val="dk1"/>
              </a:buClr>
              <a:buSzPts val="1100"/>
              <a:buAutoNum type="arabicPeriod"/>
            </a:pPr>
            <a:r>
              <a:rPr lang="en"/>
              <a:t>Continuation: "Our second metric for Claim 2 examines the number of descendent models."</a:t>
            </a:r>
            <a:endParaRPr/>
          </a:p>
          <a:p>
            <a:pPr indent="-298450" lvl="0" marL="457200" rtl="0" algn="l">
              <a:lnSpc>
                <a:spcPct val="115000"/>
              </a:lnSpc>
              <a:spcBef>
                <a:spcPts val="0"/>
              </a:spcBef>
              <a:spcAft>
                <a:spcPts val="0"/>
              </a:spcAft>
              <a:buClr>
                <a:schemeClr val="dk1"/>
              </a:buClr>
              <a:buSzPts val="1100"/>
              <a:buAutoNum type="arabicPeriod"/>
            </a:pPr>
            <a:r>
              <a:rPr lang="en"/>
              <a:t>Methodology:</a:t>
            </a:r>
            <a:endParaRPr/>
          </a:p>
          <a:p>
            <a:pPr indent="-298450" lvl="1" marL="914400" rtl="0" algn="l">
              <a:lnSpc>
                <a:spcPct val="115000"/>
              </a:lnSpc>
              <a:spcBef>
                <a:spcPts val="0"/>
              </a:spcBef>
              <a:spcAft>
                <a:spcPts val="0"/>
              </a:spcAft>
              <a:buClr>
                <a:schemeClr val="dk1"/>
              </a:buClr>
              <a:buSzPts val="1100"/>
              <a:buChar char="○"/>
            </a:pPr>
            <a:r>
              <a:rPr lang="en"/>
              <a:t>"We defined descendents as downstream models fine-tuned from original base models."</a:t>
            </a:r>
            <a:endParaRPr/>
          </a:p>
          <a:p>
            <a:pPr indent="-298450" lvl="1" marL="914400" rtl="0" algn="l">
              <a:lnSpc>
                <a:spcPct val="115000"/>
              </a:lnSpc>
              <a:spcBef>
                <a:spcPts val="0"/>
              </a:spcBef>
              <a:spcAft>
                <a:spcPts val="0"/>
              </a:spcAft>
              <a:buClr>
                <a:schemeClr val="dk1"/>
              </a:buClr>
              <a:buSzPts val="1100"/>
              <a:buChar char="○"/>
            </a:pPr>
            <a:r>
              <a:rPr lang="en"/>
              <a:t>"Popularity was measured by the number of downloads."</a:t>
            </a:r>
            <a:endParaRPr/>
          </a:p>
          <a:p>
            <a:pPr indent="-298450" lvl="1" marL="914400" rtl="0" algn="l">
              <a:lnSpc>
                <a:spcPct val="115000"/>
              </a:lnSpc>
              <a:spcBef>
                <a:spcPts val="0"/>
              </a:spcBef>
              <a:spcAft>
                <a:spcPts val="0"/>
              </a:spcAft>
              <a:buClr>
                <a:schemeClr val="dk1"/>
              </a:buClr>
              <a:buSzPts val="1100"/>
              <a:buChar char="○"/>
            </a:pPr>
            <a:r>
              <a:rPr lang="en"/>
              <a:t>"We used data from the PeaTMOSS dataset, covering the 15,000 most popular PTMs."</a:t>
            </a:r>
            <a:endParaRPr/>
          </a:p>
          <a:p>
            <a:pPr indent="-298450" lvl="0" marL="457200" rtl="0" algn="l">
              <a:lnSpc>
                <a:spcPct val="115000"/>
              </a:lnSpc>
              <a:spcBef>
                <a:spcPts val="0"/>
              </a:spcBef>
              <a:spcAft>
                <a:spcPts val="0"/>
              </a:spcAft>
              <a:buClr>
                <a:schemeClr val="dk1"/>
              </a:buClr>
              <a:buSzPts val="1100"/>
              <a:buAutoNum type="arabicPeriod"/>
            </a:pPr>
            <a:r>
              <a:rPr lang="en"/>
              <a:t>Results:</a:t>
            </a:r>
            <a:endParaRPr/>
          </a:p>
          <a:p>
            <a:pPr indent="-298450" lvl="1" marL="914400" rtl="0" algn="l">
              <a:lnSpc>
                <a:spcPct val="115000"/>
              </a:lnSpc>
              <a:spcBef>
                <a:spcPts val="0"/>
              </a:spcBef>
              <a:spcAft>
                <a:spcPts val="0"/>
              </a:spcAft>
              <a:buClr>
                <a:schemeClr val="dk1"/>
              </a:buClr>
              <a:buSzPts val="1100"/>
              <a:buChar char="○"/>
            </a:pPr>
            <a:r>
              <a:rPr lang="en"/>
              <a:t>"The graph shows a weak positive correlation between downloads and number of descendents."</a:t>
            </a:r>
            <a:endParaRPr/>
          </a:p>
          <a:p>
            <a:pPr indent="-298450" lvl="1" marL="914400" rtl="0" algn="l">
              <a:lnSpc>
                <a:spcPct val="115000"/>
              </a:lnSpc>
              <a:spcBef>
                <a:spcPts val="0"/>
              </a:spcBef>
              <a:spcAft>
                <a:spcPts val="0"/>
              </a:spcAft>
              <a:buClr>
                <a:schemeClr val="dk1"/>
              </a:buClr>
              <a:buSzPts val="1100"/>
              <a:buChar char="○"/>
            </a:pPr>
            <a:r>
              <a:rPr lang="en"/>
              <a:t>"Note the best fit line: y = 0.15x + -0.21, and the logarithmic scales."</a:t>
            </a:r>
            <a:endParaRPr/>
          </a:p>
          <a:p>
            <a:pPr indent="-298450" lvl="1" marL="914400" rtl="0" algn="l">
              <a:lnSpc>
                <a:spcPct val="115000"/>
              </a:lnSpc>
              <a:spcBef>
                <a:spcPts val="0"/>
              </a:spcBef>
              <a:spcAft>
                <a:spcPts val="0"/>
              </a:spcAft>
              <a:buClr>
                <a:schemeClr val="dk1"/>
              </a:buClr>
              <a:buSzPts val="1100"/>
              <a:buChar char="○"/>
            </a:pPr>
            <a:r>
              <a:rPr lang="en"/>
              <a:t>"Popular models tend to have more descendants, but the relationship isn't strong."</a:t>
            </a:r>
            <a:endParaRPr/>
          </a:p>
          <a:p>
            <a:pPr indent="-298450" lvl="0" marL="457200" rtl="0" algn="l">
              <a:lnSpc>
                <a:spcPct val="115000"/>
              </a:lnSpc>
              <a:spcBef>
                <a:spcPts val="0"/>
              </a:spcBef>
              <a:spcAft>
                <a:spcPts val="0"/>
              </a:spcAft>
              <a:buClr>
                <a:schemeClr val="dk1"/>
              </a:buClr>
              <a:buSzPts val="1100"/>
              <a:buAutoNum type="arabicPeriod"/>
            </a:pPr>
            <a:r>
              <a:rPr lang="en"/>
              <a:t>Interpretation:</a:t>
            </a:r>
            <a:endParaRPr/>
          </a:p>
          <a:p>
            <a:pPr indent="-298450" lvl="1" marL="914400" rtl="0" algn="l">
              <a:lnSpc>
                <a:spcPct val="115000"/>
              </a:lnSpc>
              <a:spcBef>
                <a:spcPts val="0"/>
              </a:spcBef>
              <a:spcAft>
                <a:spcPts val="0"/>
              </a:spcAft>
              <a:buClr>
                <a:schemeClr val="dk1"/>
              </a:buClr>
              <a:buSzPts val="1100"/>
              <a:buChar char="○"/>
            </a:pPr>
            <a:r>
              <a:rPr lang="en"/>
              <a:t>"This partially supports our claim, but not as strongly as we expected."</a:t>
            </a:r>
            <a:endParaRPr/>
          </a:p>
          <a:p>
            <a:pPr indent="-298450" lvl="1" marL="914400" rtl="0" algn="l">
              <a:lnSpc>
                <a:spcPct val="115000"/>
              </a:lnSpc>
              <a:spcBef>
                <a:spcPts val="0"/>
              </a:spcBef>
              <a:spcAft>
                <a:spcPts val="0"/>
              </a:spcAft>
              <a:buClr>
                <a:schemeClr val="dk1"/>
              </a:buClr>
              <a:buSzPts val="1100"/>
              <a:buChar char="○"/>
            </a:pPr>
            <a:r>
              <a:rPr lang="en"/>
              <a:t>"The spread of data suggests other factors influence model reuse beyond popularity."</a:t>
            </a:r>
            <a:endParaRPr/>
          </a:p>
          <a:p>
            <a:pPr indent="-298450" lvl="0" marL="457200" rtl="0" algn="l">
              <a:lnSpc>
                <a:spcPct val="115000"/>
              </a:lnSpc>
              <a:spcBef>
                <a:spcPts val="0"/>
              </a:spcBef>
              <a:spcAft>
                <a:spcPts val="0"/>
              </a:spcAft>
              <a:buClr>
                <a:schemeClr val="dk1"/>
              </a:buClr>
              <a:buSzPts val="1100"/>
              <a:buAutoNum type="arabicPeriod"/>
            </a:pPr>
            <a:r>
              <a:rPr lang="en"/>
              <a:t>Implications:</a:t>
            </a:r>
            <a:endParaRPr/>
          </a:p>
          <a:p>
            <a:pPr indent="-298450" lvl="1" marL="914400" rtl="0" algn="l">
              <a:lnSpc>
                <a:spcPct val="115000"/>
              </a:lnSpc>
              <a:spcBef>
                <a:spcPts val="0"/>
              </a:spcBef>
              <a:spcAft>
                <a:spcPts val="0"/>
              </a:spcAft>
              <a:buClr>
                <a:schemeClr val="dk1"/>
              </a:buClr>
              <a:buSzPts val="1100"/>
              <a:buChar char="○"/>
            </a:pPr>
            <a:r>
              <a:rPr lang="en"/>
              <a:t>"For platforms: Develop more sophisticated recommendation systems."</a:t>
            </a:r>
            <a:endParaRPr/>
          </a:p>
          <a:p>
            <a:pPr indent="-298450" lvl="1" marL="914400" rtl="0" algn="l">
              <a:lnSpc>
                <a:spcPct val="115000"/>
              </a:lnSpc>
              <a:spcBef>
                <a:spcPts val="0"/>
              </a:spcBef>
              <a:spcAft>
                <a:spcPts val="0"/>
              </a:spcAft>
              <a:buClr>
                <a:schemeClr val="dk1"/>
              </a:buClr>
              <a:buSzPts val="1100"/>
              <a:buChar char="○"/>
            </a:pPr>
            <a:r>
              <a:rPr lang="en"/>
              <a:t>"For users: Consider factors beyond popularity when choosing models to build upon."</a:t>
            </a:r>
            <a:endParaRPr/>
          </a:p>
          <a:p>
            <a:pPr indent="-298450" lvl="1" marL="914400" rtl="0" algn="l">
              <a:lnSpc>
                <a:spcPct val="115000"/>
              </a:lnSpc>
              <a:spcBef>
                <a:spcPts val="0"/>
              </a:spcBef>
              <a:spcAft>
                <a:spcPts val="0"/>
              </a:spcAft>
              <a:buClr>
                <a:schemeClr val="dk1"/>
              </a:buClr>
              <a:buSzPts val="1100"/>
              <a:buChar char="○"/>
            </a:pPr>
            <a:r>
              <a:rPr lang="en"/>
              <a:t>"For researchers: Investigate what other factors contribute to a model's reusability."</a:t>
            </a:r>
            <a:endParaRPr/>
          </a:p>
          <a:p>
            <a:pPr indent="-298450" lvl="0" marL="457200" rtl="0" algn="l">
              <a:lnSpc>
                <a:spcPct val="115000"/>
              </a:lnSpc>
              <a:spcBef>
                <a:spcPts val="0"/>
              </a:spcBef>
              <a:spcAft>
                <a:spcPts val="0"/>
              </a:spcAft>
              <a:buClr>
                <a:schemeClr val="dk1"/>
              </a:buClr>
              <a:buSzPts val="1100"/>
              <a:buAutoNum type="arabicPeriod"/>
            </a:pPr>
            <a:r>
              <a:rPr lang="en"/>
              <a:t>Conclusion for Claim 2:</a:t>
            </a:r>
            <a:endParaRPr/>
          </a:p>
          <a:p>
            <a:pPr indent="-298450" lvl="1" marL="914400" rtl="0" algn="l">
              <a:lnSpc>
                <a:spcPct val="115000"/>
              </a:lnSpc>
              <a:spcBef>
                <a:spcPts val="0"/>
              </a:spcBef>
              <a:spcAft>
                <a:spcPts val="0"/>
              </a:spcAft>
              <a:buClr>
                <a:schemeClr val="dk1"/>
              </a:buClr>
              <a:buSzPts val="1100"/>
              <a:buChar char="○"/>
            </a:pPr>
            <a:r>
              <a:rPr lang="en"/>
              <a:t>"Combining both metrics, we see a complex picture."</a:t>
            </a:r>
            <a:endParaRPr/>
          </a:p>
          <a:p>
            <a:pPr indent="-298450" lvl="1" marL="914400" rtl="0" algn="l">
              <a:lnSpc>
                <a:spcPct val="115000"/>
              </a:lnSpc>
              <a:spcBef>
                <a:spcPts val="0"/>
              </a:spcBef>
              <a:spcAft>
                <a:spcPts val="0"/>
              </a:spcAft>
              <a:buClr>
                <a:schemeClr val="dk1"/>
              </a:buClr>
              <a:buSzPts val="1100"/>
              <a:buChar char="○"/>
            </a:pPr>
            <a:r>
              <a:rPr lang="en"/>
              <a:t>"Popularity plays a role in PTM selection and reuse, but it's not as straightforward as in traditional software."</a:t>
            </a:r>
            <a:endParaRPr/>
          </a:p>
          <a:p>
            <a:pPr indent="-298450" lvl="1" marL="914400" rtl="0" algn="l">
              <a:lnSpc>
                <a:spcPct val="115000"/>
              </a:lnSpc>
              <a:spcBef>
                <a:spcPts val="0"/>
              </a:spcBef>
              <a:spcAft>
                <a:spcPts val="0"/>
              </a:spcAft>
              <a:buClr>
                <a:schemeClr val="dk1"/>
              </a:buClr>
              <a:buSzPts val="1100"/>
              <a:buChar char="○"/>
            </a:pPr>
            <a:r>
              <a:rPr lang="en"/>
              <a:t>"The PTM ecosystem is more dynamic, with multiple factors influencing reuse."</a:t>
            </a:r>
            <a:endParaRPr/>
          </a:p>
          <a:p>
            <a:pPr indent="-298450" lvl="0" marL="457200" rtl="0" algn="l">
              <a:lnSpc>
                <a:spcPct val="115000"/>
              </a:lnSpc>
              <a:spcBef>
                <a:spcPts val="0"/>
              </a:spcBef>
              <a:spcAft>
                <a:spcPts val="0"/>
              </a:spcAft>
              <a:buClr>
                <a:schemeClr val="dk1"/>
              </a:buClr>
              <a:buSzPts val="1100"/>
              <a:buAutoNum type="arabicPeriod"/>
            </a:pPr>
            <a:r>
              <a:rPr lang="en"/>
              <a:t>Transition: "Now, let's examine our final claim about the impact of documentation quality."</a:t>
            </a:r>
            <a:endParaRPr/>
          </a:p>
        </p:txBody>
      </p:sp>
      <p:sp>
        <p:nvSpPr>
          <p:cNvPr id="487" name="Google Shape;487;g2fa7ae7b4a9_0_1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fa7ae7b4a9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g2fa7ae7b4a9_0_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
              <a:t>Speaker Notes:</a:t>
            </a:r>
            <a:endParaRPr/>
          </a:p>
          <a:p>
            <a:pPr indent="-298450" lvl="0" marL="457200" rtl="0" algn="l">
              <a:lnSpc>
                <a:spcPct val="115000"/>
              </a:lnSpc>
              <a:spcBef>
                <a:spcPts val="1200"/>
              </a:spcBef>
              <a:spcAft>
                <a:spcPts val="0"/>
              </a:spcAft>
              <a:buClr>
                <a:schemeClr val="dk1"/>
              </a:buClr>
              <a:buSzPts val="1100"/>
              <a:buAutoNum type="arabicPeriod"/>
            </a:pPr>
            <a:r>
              <a:rPr lang="en"/>
              <a:t>Introduction: "Our final claim states that documentation quality impacts model selection."</a:t>
            </a:r>
            <a:endParaRPr/>
          </a:p>
          <a:p>
            <a:pPr indent="-298450" lvl="0" marL="457200" rtl="0" algn="l">
              <a:lnSpc>
                <a:spcPct val="115000"/>
              </a:lnSpc>
              <a:spcBef>
                <a:spcPts val="0"/>
              </a:spcBef>
              <a:spcAft>
                <a:spcPts val="0"/>
              </a:spcAft>
              <a:buClr>
                <a:schemeClr val="dk1"/>
              </a:buClr>
              <a:buSzPts val="1100"/>
              <a:buAutoNum type="arabicPeriod"/>
            </a:pPr>
            <a:r>
              <a:rPr lang="en"/>
              <a:t>Methodology:</a:t>
            </a:r>
            <a:endParaRPr/>
          </a:p>
          <a:p>
            <a:pPr indent="-298450" lvl="1" marL="914400" rtl="0" algn="l">
              <a:lnSpc>
                <a:spcPct val="115000"/>
              </a:lnSpc>
              <a:spcBef>
                <a:spcPts val="0"/>
              </a:spcBef>
              <a:spcAft>
                <a:spcPts val="0"/>
              </a:spcAft>
              <a:buClr>
                <a:schemeClr val="dk1"/>
              </a:buClr>
              <a:buSzPts val="1100"/>
              <a:buChar char="○"/>
            </a:pPr>
            <a:r>
              <a:rPr lang="en"/>
              <a:t>"We assessed documentation quality based on model card completeness and metadata availability."</a:t>
            </a:r>
            <a:endParaRPr/>
          </a:p>
          <a:p>
            <a:pPr indent="-298450" lvl="1" marL="914400" rtl="0" algn="l">
              <a:lnSpc>
                <a:spcPct val="115000"/>
              </a:lnSpc>
              <a:spcBef>
                <a:spcPts val="0"/>
              </a:spcBef>
              <a:spcAft>
                <a:spcPts val="0"/>
              </a:spcAft>
              <a:buClr>
                <a:schemeClr val="dk1"/>
              </a:buClr>
              <a:buSzPts val="1100"/>
              <a:buChar char="○"/>
            </a:pPr>
            <a:r>
              <a:rPr lang="en"/>
              <a:t>"Model cards were scored on five key sections using ChatGPT-4 for analysis."</a:t>
            </a:r>
            <a:endParaRPr/>
          </a:p>
          <a:p>
            <a:pPr indent="-298450" lvl="1" marL="914400" rtl="0" algn="l">
              <a:lnSpc>
                <a:spcPct val="115000"/>
              </a:lnSpc>
              <a:spcBef>
                <a:spcPts val="0"/>
              </a:spcBef>
              <a:spcAft>
                <a:spcPts val="0"/>
              </a:spcAft>
              <a:buClr>
                <a:schemeClr val="dk1"/>
              </a:buClr>
              <a:buSzPts val="1100"/>
              <a:buChar char="○"/>
            </a:pPr>
            <a:r>
              <a:rPr lang="en"/>
              <a:t>"Metadata availability was assessed using the PeaTMOSS dataset."</a:t>
            </a:r>
            <a:endParaRPr/>
          </a:p>
          <a:p>
            <a:pPr indent="-298450" lvl="1" marL="914400" rtl="0" algn="l">
              <a:lnSpc>
                <a:spcPct val="115000"/>
              </a:lnSpc>
              <a:spcBef>
                <a:spcPts val="0"/>
              </a:spcBef>
              <a:spcAft>
                <a:spcPts val="0"/>
              </a:spcAft>
              <a:buClr>
                <a:schemeClr val="dk1"/>
              </a:buClr>
              <a:buSzPts val="1100"/>
              <a:buChar char="○"/>
            </a:pPr>
            <a:r>
              <a:rPr lang="en"/>
              <a:t>"We compared the top 1000 and bottom 1000 models out of the 15,000 most popular."</a:t>
            </a:r>
            <a:endParaRPr/>
          </a:p>
          <a:p>
            <a:pPr indent="-298450" lvl="0" marL="457200" rtl="0" algn="l">
              <a:lnSpc>
                <a:spcPct val="115000"/>
              </a:lnSpc>
              <a:spcBef>
                <a:spcPts val="0"/>
              </a:spcBef>
              <a:spcAft>
                <a:spcPts val="0"/>
              </a:spcAft>
              <a:buClr>
                <a:schemeClr val="dk1"/>
              </a:buClr>
              <a:buSzPts val="1100"/>
              <a:buAutoNum type="arabicPeriod"/>
            </a:pPr>
            <a:r>
              <a:rPr lang="en"/>
              <a:t>Results:</a:t>
            </a:r>
            <a:endParaRPr/>
          </a:p>
          <a:p>
            <a:pPr indent="-298450" lvl="1" marL="914400" rtl="0" algn="l">
              <a:lnSpc>
                <a:spcPct val="115000"/>
              </a:lnSpc>
              <a:spcBef>
                <a:spcPts val="0"/>
              </a:spcBef>
              <a:spcAft>
                <a:spcPts val="0"/>
              </a:spcAft>
              <a:buClr>
                <a:schemeClr val="dk1"/>
              </a:buClr>
              <a:buSzPts val="1100"/>
              <a:buChar char="○"/>
            </a:pPr>
            <a:r>
              <a:rPr lang="en"/>
              <a:t>"The box plots show a clear difference in documentation quality between top and bottom models."</a:t>
            </a:r>
            <a:endParaRPr/>
          </a:p>
          <a:p>
            <a:pPr indent="-298450" lvl="1" marL="914400" rtl="0" algn="l">
              <a:lnSpc>
                <a:spcPct val="115000"/>
              </a:lnSpc>
              <a:spcBef>
                <a:spcPts val="0"/>
              </a:spcBef>
              <a:spcAft>
                <a:spcPts val="0"/>
              </a:spcAft>
              <a:buClr>
                <a:schemeClr val="dk1"/>
              </a:buClr>
              <a:buSzPts val="1100"/>
              <a:buChar char="○"/>
            </a:pPr>
            <a:r>
              <a:rPr lang="en"/>
              <a:t>"This difference is statistically significant, with p &lt; 0.01."</a:t>
            </a:r>
            <a:endParaRPr/>
          </a:p>
          <a:p>
            <a:pPr indent="-298450" lvl="1" marL="914400" rtl="0" algn="l">
              <a:lnSpc>
                <a:spcPct val="115000"/>
              </a:lnSpc>
              <a:spcBef>
                <a:spcPts val="0"/>
              </a:spcBef>
              <a:spcAft>
                <a:spcPts val="0"/>
              </a:spcAft>
              <a:buClr>
                <a:schemeClr val="dk1"/>
              </a:buClr>
              <a:buSzPts val="1100"/>
              <a:buChar char="○"/>
            </a:pPr>
            <a:r>
              <a:rPr lang="en"/>
              <a:t>"The trend holds for both download counts and downstream repository usage."</a:t>
            </a:r>
            <a:endParaRPr/>
          </a:p>
          <a:p>
            <a:pPr indent="-298450" lvl="0" marL="457200" rtl="0" algn="l">
              <a:lnSpc>
                <a:spcPct val="115000"/>
              </a:lnSpc>
              <a:spcBef>
                <a:spcPts val="0"/>
              </a:spcBef>
              <a:spcAft>
                <a:spcPts val="0"/>
              </a:spcAft>
              <a:buClr>
                <a:schemeClr val="dk1"/>
              </a:buClr>
              <a:buSzPts val="1100"/>
              <a:buAutoNum type="arabicPeriod"/>
            </a:pPr>
            <a:r>
              <a:rPr lang="en"/>
              <a:t>Key Findings:</a:t>
            </a:r>
            <a:endParaRPr/>
          </a:p>
          <a:p>
            <a:pPr indent="-298450" lvl="1" marL="914400" rtl="0" algn="l">
              <a:lnSpc>
                <a:spcPct val="115000"/>
              </a:lnSpc>
              <a:spcBef>
                <a:spcPts val="0"/>
              </a:spcBef>
              <a:spcAft>
                <a:spcPts val="0"/>
              </a:spcAft>
              <a:buClr>
                <a:schemeClr val="dk1"/>
              </a:buClr>
              <a:buSzPts val="1100"/>
              <a:buChar char="○"/>
            </a:pPr>
            <a:r>
              <a:rPr lang="en"/>
              <a:t>"Top 1000 models consistently have better documentation quality."</a:t>
            </a:r>
            <a:endParaRPr/>
          </a:p>
          <a:p>
            <a:pPr indent="-298450" lvl="1" marL="914400" rtl="0" algn="l">
              <a:lnSpc>
                <a:spcPct val="115000"/>
              </a:lnSpc>
              <a:spcBef>
                <a:spcPts val="0"/>
              </a:spcBef>
              <a:spcAft>
                <a:spcPts val="0"/>
              </a:spcAft>
              <a:buClr>
                <a:schemeClr val="dk1"/>
              </a:buClr>
              <a:buSzPts val="1100"/>
              <a:buChar char="○"/>
            </a:pPr>
            <a:r>
              <a:rPr lang="en"/>
              <a:t>"This relationship is strong and consistent across different popularity measures."</a:t>
            </a:r>
            <a:endParaRPr/>
          </a:p>
          <a:p>
            <a:pPr indent="-298450" lvl="0" marL="457200" rtl="0" algn="l">
              <a:lnSpc>
                <a:spcPct val="115000"/>
              </a:lnSpc>
              <a:spcBef>
                <a:spcPts val="0"/>
              </a:spcBef>
              <a:spcAft>
                <a:spcPts val="0"/>
              </a:spcAft>
              <a:buClr>
                <a:schemeClr val="dk1"/>
              </a:buClr>
              <a:buSzPts val="1100"/>
              <a:buAutoNum type="arabicPeriod"/>
            </a:pPr>
            <a:r>
              <a:rPr lang="en"/>
              <a:t>Interpretation:</a:t>
            </a:r>
            <a:endParaRPr/>
          </a:p>
          <a:p>
            <a:pPr indent="-298450" lvl="1" marL="914400" rtl="0" algn="l">
              <a:lnSpc>
                <a:spcPct val="115000"/>
              </a:lnSpc>
              <a:spcBef>
                <a:spcPts val="0"/>
              </a:spcBef>
              <a:spcAft>
                <a:spcPts val="0"/>
              </a:spcAft>
              <a:buClr>
                <a:schemeClr val="dk1"/>
              </a:buClr>
              <a:buSzPts val="1100"/>
              <a:buChar char="○"/>
            </a:pPr>
            <a:r>
              <a:rPr lang="en"/>
              <a:t>"These results strongly support our claim that documentation quality impacts model selection."</a:t>
            </a:r>
            <a:endParaRPr/>
          </a:p>
          <a:p>
            <a:pPr indent="-298450" lvl="1" marL="914400" rtl="0" algn="l">
              <a:lnSpc>
                <a:spcPct val="115000"/>
              </a:lnSpc>
              <a:spcBef>
                <a:spcPts val="0"/>
              </a:spcBef>
              <a:spcAft>
                <a:spcPts val="0"/>
              </a:spcAft>
              <a:buClr>
                <a:schemeClr val="dk1"/>
              </a:buClr>
              <a:buSzPts val="1100"/>
              <a:buChar char="○"/>
            </a:pPr>
            <a:r>
              <a:rPr lang="en"/>
              <a:t>"Better documented models are more likely to be popular and widely used."</a:t>
            </a:r>
            <a:endParaRPr/>
          </a:p>
          <a:p>
            <a:pPr indent="-298450" lvl="0" marL="457200" rtl="0" algn="l">
              <a:lnSpc>
                <a:spcPct val="115000"/>
              </a:lnSpc>
              <a:spcBef>
                <a:spcPts val="0"/>
              </a:spcBef>
              <a:spcAft>
                <a:spcPts val="0"/>
              </a:spcAft>
              <a:buClr>
                <a:schemeClr val="dk1"/>
              </a:buClr>
              <a:buSzPts val="1100"/>
              <a:buAutoNum type="arabicPeriod"/>
            </a:pPr>
            <a:r>
              <a:rPr lang="en"/>
              <a:t>Implications:</a:t>
            </a:r>
            <a:endParaRPr/>
          </a:p>
          <a:p>
            <a:pPr indent="-298450" lvl="1" marL="914400" rtl="0" algn="l">
              <a:lnSpc>
                <a:spcPct val="115000"/>
              </a:lnSpc>
              <a:spcBef>
                <a:spcPts val="0"/>
              </a:spcBef>
              <a:spcAft>
                <a:spcPts val="0"/>
              </a:spcAft>
              <a:buClr>
                <a:schemeClr val="dk1"/>
              </a:buClr>
              <a:buSzPts val="1100"/>
              <a:buChar char="○"/>
            </a:pPr>
            <a:r>
              <a:rPr lang="en"/>
              <a:t>"For developers: Prioritize creating high-quality documentation for your models."</a:t>
            </a:r>
            <a:endParaRPr/>
          </a:p>
          <a:p>
            <a:pPr indent="-298450" lvl="1" marL="914400" rtl="0" algn="l">
              <a:lnSpc>
                <a:spcPct val="115000"/>
              </a:lnSpc>
              <a:spcBef>
                <a:spcPts val="0"/>
              </a:spcBef>
              <a:spcAft>
                <a:spcPts val="0"/>
              </a:spcAft>
              <a:buClr>
                <a:schemeClr val="dk1"/>
              </a:buClr>
              <a:buSzPts val="1100"/>
              <a:buChar char="○"/>
            </a:pPr>
            <a:r>
              <a:rPr lang="en"/>
              <a:t>"For platforms: Consider emphasizing or incentivizing better documentation."</a:t>
            </a:r>
            <a:endParaRPr/>
          </a:p>
          <a:p>
            <a:pPr indent="-298450" lvl="1" marL="914400" rtl="0" algn="l">
              <a:lnSpc>
                <a:spcPct val="115000"/>
              </a:lnSpc>
              <a:spcBef>
                <a:spcPts val="0"/>
              </a:spcBef>
              <a:spcAft>
                <a:spcPts val="0"/>
              </a:spcAft>
              <a:buClr>
                <a:schemeClr val="dk1"/>
              </a:buClr>
              <a:buSzPts val="1100"/>
              <a:buChar char="○"/>
            </a:pPr>
            <a:r>
              <a:rPr lang="en"/>
              <a:t>"For the community: Develop tools and standards to improve documentation quality."</a:t>
            </a:r>
            <a:endParaRPr/>
          </a:p>
          <a:p>
            <a:pPr indent="-298450" lvl="0" marL="457200" rtl="0" algn="l">
              <a:lnSpc>
                <a:spcPct val="115000"/>
              </a:lnSpc>
              <a:spcBef>
                <a:spcPts val="0"/>
              </a:spcBef>
              <a:spcAft>
                <a:spcPts val="0"/>
              </a:spcAft>
              <a:buClr>
                <a:schemeClr val="dk1"/>
              </a:buClr>
              <a:buSzPts val="1100"/>
              <a:buAutoNum type="arabicPeriod"/>
            </a:pPr>
            <a:r>
              <a:rPr lang="en"/>
              <a:t>Future Directions:</a:t>
            </a:r>
            <a:endParaRPr/>
          </a:p>
          <a:p>
            <a:pPr indent="-298450" lvl="1" marL="914400" rtl="0" algn="l">
              <a:lnSpc>
                <a:spcPct val="115000"/>
              </a:lnSpc>
              <a:spcBef>
                <a:spcPts val="0"/>
              </a:spcBef>
              <a:spcAft>
                <a:spcPts val="0"/>
              </a:spcAft>
              <a:buClr>
                <a:schemeClr val="dk1"/>
              </a:buClr>
              <a:buSzPts val="1100"/>
              <a:buChar char="○"/>
            </a:pPr>
            <a:r>
              <a:rPr lang="en"/>
              <a:t>"Investigate the causative relationship between documentation and popularity."</a:t>
            </a:r>
            <a:endParaRPr/>
          </a:p>
          <a:p>
            <a:pPr indent="-298450" lvl="1" marL="914400" rtl="0" algn="l">
              <a:lnSpc>
                <a:spcPct val="115000"/>
              </a:lnSpc>
              <a:spcBef>
                <a:spcPts val="0"/>
              </a:spcBef>
              <a:spcAft>
                <a:spcPts val="0"/>
              </a:spcAft>
              <a:buClr>
                <a:schemeClr val="dk1"/>
              </a:buClr>
              <a:buSzPts val="1100"/>
              <a:buChar char="○"/>
            </a:pPr>
            <a:r>
              <a:rPr lang="en"/>
              <a:t>"Explore which specific aspects of documentation have the most impact."</a:t>
            </a:r>
            <a:endParaRPr/>
          </a:p>
          <a:p>
            <a:pPr indent="-298450" lvl="1" marL="914400" rtl="0" algn="l">
              <a:lnSpc>
                <a:spcPct val="115000"/>
              </a:lnSpc>
              <a:spcBef>
                <a:spcPts val="0"/>
              </a:spcBef>
              <a:spcAft>
                <a:spcPts val="0"/>
              </a:spcAft>
              <a:buClr>
                <a:schemeClr val="dk1"/>
              </a:buClr>
              <a:buSzPts val="1100"/>
              <a:buChar char="○"/>
            </a:pPr>
            <a:r>
              <a:rPr lang="en"/>
              <a:t>"Develop automated tools to assist in creating better model documentation."</a:t>
            </a:r>
            <a:endParaRPr/>
          </a:p>
          <a:p>
            <a:pPr indent="-298450" lvl="0" marL="457200" rtl="0" algn="l">
              <a:lnSpc>
                <a:spcPct val="115000"/>
              </a:lnSpc>
              <a:spcBef>
                <a:spcPts val="0"/>
              </a:spcBef>
              <a:spcAft>
                <a:spcPts val="0"/>
              </a:spcAft>
              <a:buClr>
                <a:schemeClr val="dk1"/>
              </a:buClr>
              <a:buSzPts val="1100"/>
              <a:buAutoNum type="arabicPeriod"/>
            </a:pPr>
            <a:r>
              <a:rPr lang="en"/>
              <a:t>Conclusion: "Our analysis provides strong evidence that documentation quality is crucial in PTM selection and popularity."</a:t>
            </a:r>
            <a:endParaRPr/>
          </a:p>
        </p:txBody>
      </p:sp>
      <p:sp>
        <p:nvSpPr>
          <p:cNvPr id="499" name="Google Shape;499;g2fa7ae7b4a9_0_1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fa6058563f_0_3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g2fa6058563f_0_3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 conclusion, our systematic literature review shows that research on Hugging Face, </a:t>
            </a:r>
            <a:r>
              <a:rPr lang="en">
                <a:solidFill>
                  <a:schemeClr val="dk1"/>
                </a:solidFill>
              </a:rPr>
              <a:t>and by extension the pre-trained model supply chain, </a:t>
            </a:r>
            <a:r>
              <a:rPr lang="en">
                <a:solidFill>
                  <a:schemeClr val="dk1"/>
                </a:solidFill>
              </a:rPr>
              <a:t>has matured beyond the exploratory phase. Researchers have uncovered a multitude of claims about Pre trained </a:t>
            </a:r>
            <a:r>
              <a:rPr lang="en">
                <a:solidFill>
                  <a:schemeClr val="dk1"/>
                </a:solidFill>
              </a:rPr>
              <a:t>model</a:t>
            </a:r>
            <a:r>
              <a:rPr lang="en">
                <a:solidFill>
                  <a:schemeClr val="dk1"/>
                </a:solidFill>
              </a:rPr>
              <a:t> reuse, and validated these claims both quantitatively and qualitatively. We have clear directions for future research into the pre trained model supply chain.</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From </a:t>
            </a:r>
            <a:r>
              <a:rPr lang="en">
                <a:solidFill>
                  <a:schemeClr val="dk1"/>
                </a:solidFill>
              </a:rPr>
              <a:t>this work</a:t>
            </a:r>
            <a:r>
              <a:rPr lang="en">
                <a:solidFill>
                  <a:schemeClr val="dk1"/>
                </a:solidFill>
              </a:rPr>
              <a:t>, we have two critical takeaways. For engineers, </a:t>
            </a:r>
            <a:r>
              <a:rPr lang="en">
                <a:solidFill>
                  <a:schemeClr val="dk1"/>
                </a:solidFill>
              </a:rPr>
              <a:t>our</a:t>
            </a:r>
            <a:r>
              <a:rPr lang="en">
                <a:solidFill>
                  <a:schemeClr val="dk1"/>
                </a:solidFill>
              </a:rPr>
              <a:t> </a:t>
            </a:r>
            <a:r>
              <a:rPr lang="en">
                <a:solidFill>
                  <a:schemeClr val="dk1"/>
                </a:solidFill>
              </a:rPr>
              <a:t>findings</a:t>
            </a:r>
            <a:r>
              <a:rPr lang="en">
                <a:solidFill>
                  <a:schemeClr val="dk1"/>
                </a:solidFill>
              </a:rPr>
              <a:t> about high model turnover rates suggest you need to design your PTM integrations with volatility in mind. This means building flexible abstraction layers that can handle model updates while maintaining consistent interfaces for your applications.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researchers, our work highlights that the next crucial challenge is improving model selection and discovery mechanisms. While we've validated that documentation quality correlates with adoption, we need more sophisticated ways to help engineers evaluate and select models beyond just popularity metrics or documentation quality.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Finally, we identify </a:t>
            </a:r>
            <a:r>
              <a:rPr lang="en">
                <a:solidFill>
                  <a:schemeClr val="dk1"/>
                </a:solidFill>
              </a:rPr>
              <a:t>several</a:t>
            </a:r>
            <a:r>
              <a:rPr lang="en">
                <a:solidFill>
                  <a:schemeClr val="dk1"/>
                </a:solidFill>
              </a:rPr>
              <a:t> areas for future work. In this work we did not quantitatively verify claim 4, it remains an open problem</a:t>
            </a:r>
            <a:r>
              <a:rPr lang="en">
                <a:solidFill>
                  <a:schemeClr val="dk1"/>
                </a:solidFill>
              </a:rPr>
              <a:t> for anyone interested</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(Deep Learning specific attributes such as model architecture, performance, reproducibility, and portability affect PTM selection and reuse)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also </a:t>
            </a:r>
            <a:r>
              <a:rPr lang="en">
                <a:solidFill>
                  <a:schemeClr val="dk1"/>
                </a:solidFill>
              </a:rPr>
              <a:t>identified</a:t>
            </a:r>
            <a:r>
              <a:rPr lang="en">
                <a:solidFill>
                  <a:schemeClr val="dk1"/>
                </a:solidFill>
              </a:rPr>
              <a:t> a need for specialized tools for Pre trained model version control and lineage tracking, given the unique dynamics we've observed. Finally, we should continue comparing Hugging Face with traditional software package registries to better understand how PTM reuse differs from traditional software reuse.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Thank you again for your attention, t</a:t>
            </a:r>
            <a:r>
              <a:rPr lang="en">
                <a:solidFill>
                  <a:schemeClr val="dk1"/>
                </a:solidFill>
              </a:rPr>
              <a:t>he full paper is available via the QR code shown here, </a:t>
            </a:r>
            <a:r>
              <a:rPr lang="en">
                <a:solidFill>
                  <a:schemeClr val="dk1"/>
                </a:solidFill>
              </a:rPr>
              <a:t>and I'm happy to take any questions.</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516" name="Google Shape;516;g2fa6058563f_0_3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fa6058563f_0_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g2fa6058563f_0_3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The third part of our study focuses upon so-called “deeper cause”.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summary, we attempt to study converters by attempting to convert different types of models, and by analyzing characteristics of ”failing” models.</a:t>
            </a:r>
            <a:endParaRPr/>
          </a:p>
        </p:txBody>
      </p:sp>
      <p:sp>
        <p:nvSpPr>
          <p:cNvPr id="532" name="Google Shape;532;g2fa6058563f_0_3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30c43406df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g30c43406df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In this study, we conducted a comprehensive analysis of Pre-Trained Model (PTM) reuse on the HuggingFace platform.</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Our study, consisted of two main parts, a Systematic Literature Review (SLR), followed by a Quantitative validation of claims discovered.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rPr lang="en"/>
              <a:t>What did we find?</a:t>
            </a:r>
            <a:endParaRPr/>
          </a:p>
          <a:p>
            <a:pPr indent="0" lvl="0" marL="0" rtl="0" algn="l">
              <a:lnSpc>
                <a:spcPct val="115000"/>
              </a:lnSpc>
              <a:spcBef>
                <a:spcPts val="0"/>
              </a:spcBef>
              <a:spcAft>
                <a:spcPts val="0"/>
              </a:spcAft>
              <a:buSzPts val="1100"/>
              <a:buNone/>
            </a:pPr>
            <a:r>
              <a:rPr lang="en"/>
              <a:t>From the Systematic Literature Review (SLR):</a:t>
            </a:r>
            <a:endParaRPr/>
          </a:p>
          <a:p>
            <a:pPr indent="0" lvl="0" marL="0" rtl="0" algn="l">
              <a:lnSpc>
                <a:spcPct val="115000"/>
              </a:lnSpc>
              <a:spcBef>
                <a:spcPts val="0"/>
              </a:spcBef>
              <a:spcAft>
                <a:spcPts val="0"/>
              </a:spcAft>
              <a:buSzPts val="1100"/>
              <a:buNone/>
            </a:pPr>
            <a:r>
              <a:rPr lang="en"/>
              <a:t>- We identified 12 distinct claims about PTM reuse on HuggingFace from existing literature, organized into 5 categories</a:t>
            </a:r>
            <a:endParaRPr/>
          </a:p>
          <a:p>
            <a:pPr indent="0" lvl="0" marL="0" rtl="0" algn="l">
              <a:lnSpc>
                <a:spcPct val="115000"/>
              </a:lnSpc>
              <a:spcBef>
                <a:spcPts val="0"/>
              </a:spcBef>
              <a:spcAft>
                <a:spcPts val="0"/>
              </a:spcAft>
              <a:buSzPts val="1100"/>
              <a:buNone/>
            </a:pPr>
            <a:r>
              <a:rPr lang="en"/>
              <a:t>- Importantly, we found that 4 of these claims lacked large-scale quantitative evidence.</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From the Quantitative validation: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We developed metrics to verify these claims rigorous,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using existing datasets to provide measurements for unquantified and under-quantified claims.</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Our analysis supported 2 of the claims, found ambivalent evidence for another, and determined one was too imprecise to operationalize.</a:t>
            </a:r>
            <a:endParaRPr>
              <a:solidFill>
                <a:schemeClr val="dk1"/>
              </a:solidFill>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
              <a:t>- The Transformers library was dominant, used by 80% of models.</a:t>
            </a:r>
            <a:endParaRPr/>
          </a:p>
          <a:p>
            <a:pPr indent="0" lvl="0" marL="0" rtl="0" algn="l">
              <a:lnSpc>
                <a:spcPct val="115000"/>
              </a:lnSpc>
              <a:spcBef>
                <a:spcPts val="0"/>
              </a:spcBef>
              <a:spcAft>
                <a:spcPts val="0"/>
              </a:spcAft>
              <a:buSzPts val="1100"/>
              <a:buNone/>
            </a:pPr>
            <a:r>
              <a:rPr lang="en"/>
              <a:t>- HuggingFace had a higher turnover rate of popular models compared to traditional Software Package Registries.</a:t>
            </a:r>
            <a:endParaRPr/>
          </a:p>
          <a:p>
            <a:pPr indent="0" lvl="0" marL="0" rtl="0" algn="l">
              <a:lnSpc>
                <a:spcPct val="115000"/>
              </a:lnSpc>
              <a:spcBef>
                <a:spcPts val="0"/>
              </a:spcBef>
              <a:spcAft>
                <a:spcPts val="0"/>
              </a:spcAft>
              <a:buSzPts val="1100"/>
              <a:buNone/>
            </a:pPr>
            <a:r>
              <a:rPr lang="en"/>
              <a:t>- We found correlations between model popularity and number of descendants, as well as between documentation quality and model popularity.</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
              <a:t>Now to get into the background</a:t>
            </a:r>
            <a:endParaRPr/>
          </a:p>
        </p:txBody>
      </p:sp>
      <p:sp>
        <p:nvSpPr>
          <p:cNvPr id="543" name="Google Shape;543;g30c43406df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fa6058563f_0_3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g2fa6058563f_0_3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g2fa6058563f_0_3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0e23b0a72e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30e23b0a72e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0e23b0a72e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30e23b0a72e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Hugging Face (HF) has established itself as a crucial platform for the development and sharing of machine learning (ML) models. This repository mining study, which delves into more than 380,000 models using data gathered via the HF Hub API, aims to explore the community engagement, evolution, and maintenance around models hosted on HF, aspects that have yet to be comprehensively explored in the literature. We first examine the overall growth and popularity of HF, uncovering trends in ML domains, framework usage, authors grouping and the evolution of tags and datasets used. Through text analysis of model card descriptions, we also seek to identify prevalent themes and insights within the developer community. Our investigation further extends to the maintenance aspects of models, where we evaluate the maintenance status of ML models, classify commit messages into various categories (corrective, perfective, and adaptive), analyze the evolution across development stages of commits metrics and introduce a new classification system that estimates the maintenance status of models based on multiple attributes. This study aims to provide valuable insights about ML model maintenance and evolution that could inform future model development strategies on platforms like HF.</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Cantonese, a low-resource language [5] that has been used in Southeastern China for hundreds of years, with over 85 million native speakers worldwide, is poorly supported in the mainstream language model for existing translation platforms such as Baidu, Google and Bing. This paper presents a large parallel corpus of 130 thousand Cantonese and Written Chinese pairs. The data are used to train a translation model using the translation pipeline of the Hugging Face Transformers architecture, a dominant architecture for natural language processing nowadays [18]. The BLEU score and manual assessment evaluate the performance. The translation results achieve a BLEU score of 41.35and chrF++ score of 44.88on the entire validation set. The model also works reasonably well with long sentences of over 20 Chinese characters. It achieves a BLEU score of 48.61and chrF++ score of 39.87on long sentences. Those results are comparable with the existing Baidu Fanyi and Bing Translate. We also establish a Cantonese sentence evaluation metric to classify the quality of the source Cantonese sentence by professional translators. We then compare the BLEU and chrF++ scores with the corresponding evaluation score and found that the better the quality of the source sentence, the higher the BLEU and chrF++ scores. Last, we proved that our corpus enabled the Cantonese translation capability of the Chinese BART pre-trained model.</a:t>
            </a:r>
            <a:endParaRPr sz="100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30baee6e21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30baee6e21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30baee6e21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30baee6e21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fa6058563f_0_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2fa6058563f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30baee6e21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30baee6e21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30baee6e21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30baee6e21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0baee6e21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30baee6e21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0baee6e21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30baee6e21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30baee6e21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30baee6e21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30baee6e21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30baee6e21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30baee6e21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30baee6e21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30baee6e216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30baee6e21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0baee6e21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30baee6e21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30baee6e21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30baee6e21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fa7ae7b4a9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2fa7ae7b4a9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Let's dive into Software Package Registries. These platforms are crucial in connecting package contributors with reusers, streamlining the software reuse process.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On the left, we have Contributors. Software package registries provide them with tools that help them manage their packages through the entire lifecycle:</a:t>
            </a:r>
            <a:endParaRPr sz="1200">
              <a:solidFill>
                <a:schemeClr val="dk1"/>
              </a:solidFill>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rPr>
              <a:t>They can easily bundle their code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Manage different versions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Host their packages centrally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Receive feedback through ratings and comments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In the middle, we see the Software Registry itself. This acts as a central hub, storing and organizing all these packages, making it possible for </a:t>
            </a:r>
            <a:r>
              <a:rPr lang="en" sz="1200">
                <a:solidFill>
                  <a:schemeClr val="dk1"/>
                </a:solidFill>
              </a:rPr>
              <a:t>contributors</a:t>
            </a:r>
            <a:r>
              <a:rPr lang="en" sz="1200">
                <a:solidFill>
                  <a:schemeClr val="dk1"/>
                </a:solidFill>
              </a:rPr>
              <a:t> to contribute and reusers to reuse.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On the right are the Reusers. Software package registries assist them by:</a:t>
            </a:r>
            <a:endParaRPr sz="1200">
              <a:solidFill>
                <a:schemeClr val="dk1"/>
              </a:solidFill>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rPr>
              <a:t>Offering powerful search functionality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Providing package metadata and quality indicators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Facilitating easy retrieval and integration of packages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This ecosystem accelerates development by allowing software engineers to build on existing components rather than starting from scratch.</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This isn’t a niche </a:t>
            </a:r>
            <a:r>
              <a:rPr lang="en" sz="1200">
                <a:solidFill>
                  <a:schemeClr val="dk1"/>
                </a:solidFill>
              </a:rPr>
              <a:t>ecosystem</a:t>
            </a:r>
            <a:r>
              <a:rPr lang="en" sz="1200">
                <a:solidFill>
                  <a:schemeClr val="dk1"/>
                </a:solidFill>
              </a:rPr>
              <a:t> either. Traditional software package registries are </a:t>
            </a:r>
            <a:r>
              <a:rPr lang="en" sz="1200">
                <a:solidFill>
                  <a:schemeClr val="dk1"/>
                </a:solidFill>
              </a:rPr>
              <a:t>widely</a:t>
            </a:r>
            <a:r>
              <a:rPr lang="en" sz="1200">
                <a:solidFill>
                  <a:schemeClr val="dk1"/>
                </a:solidFill>
              </a:rPr>
              <a:t> used:</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NPM for JavaScript hosts a staggering 4.7 million packages, while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PyPI for Python and Cargo for Rust host </a:t>
            </a:r>
            <a:r>
              <a:rPr lang="en" sz="1200">
                <a:solidFill>
                  <a:schemeClr val="dk1"/>
                </a:solidFill>
              </a:rPr>
              <a:t>612 and </a:t>
            </a:r>
            <a:r>
              <a:rPr lang="en" sz="1200">
                <a:solidFill>
                  <a:schemeClr val="dk1"/>
                </a:solidFill>
              </a:rPr>
              <a:t>156 thousand, respectively</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Now, in the realm of Deep Neural Networks, we have Pre-Trained Model registries.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These registries allow engineers to reuse or fine-tune existing models instead of training from scratch, dramatically reducing development time and computational resources. For context, training a large model like the 70 billion parameter version of Llama-2 from scratch would require 1.72 Million GPU hours.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&lt;Insert joke here if time… I don’t know about y’all but I can’t wait that long just to get a model that tells me whether a sentence is rude or kind&gt;</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Just like traditional software </a:t>
            </a:r>
            <a:r>
              <a:rPr lang="en" sz="1200">
                <a:solidFill>
                  <a:schemeClr val="dk1"/>
                </a:solidFill>
              </a:rPr>
              <a:t>package</a:t>
            </a:r>
            <a:r>
              <a:rPr lang="en" sz="1200">
                <a:solidFill>
                  <a:schemeClr val="dk1"/>
                </a:solidFill>
              </a:rPr>
              <a:t> repositories, Pre Trained model registries are widely used. Hugging Face, the star of our show and indicated by the hugging face emoji, hosts over 1 million models. Other platforms like Kaggle and NVIDIA NGC, while smaller, are also significant.</a:t>
            </a:r>
            <a:endParaRPr sz="1200">
              <a:solidFill>
                <a:schemeClr val="dk1"/>
              </a:solidFill>
            </a:endParaRPr>
          </a:p>
          <a:p>
            <a:pPr indent="0" lvl="0" marL="0" rtl="0" algn="l">
              <a:lnSpc>
                <a:spcPct val="115000"/>
              </a:lnSpc>
              <a:spcBef>
                <a:spcPts val="1200"/>
              </a:spcBef>
              <a:spcAft>
                <a:spcPts val="1200"/>
              </a:spcAft>
              <a:buSzPts val="1100"/>
              <a:buNone/>
            </a:pPr>
            <a:r>
              <a:rPr lang="en" sz="1200">
                <a:solidFill>
                  <a:schemeClr val="dk1"/>
                </a:solidFill>
              </a:rPr>
              <a:t>So, why do we care about these package registries?</a:t>
            </a:r>
            <a:endParaRPr sz="1200">
              <a:solidFill>
                <a:schemeClr val="dk1"/>
              </a:solidFill>
            </a:endParaRPr>
          </a:p>
        </p:txBody>
      </p:sp>
      <p:sp>
        <p:nvSpPr>
          <p:cNvPr id="205" name="Google Shape;205;g2fa7ae7b4a9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30baee6e21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30baee6e21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30baee6e21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30baee6e21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30baee6e216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30baee6e216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30baee6e21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30baee6e21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30baee6e216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30baee6e21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0baee6e216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30baee6e21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30e23b0a72e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30e23b0a72e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Construct Threats are potential limitations of how we operationalized concepts. In the systematic literature review (RQ1), we manually extracted claims from papers, which might introduce potential bias to our results. As a mitigation, to improve objectivity two authors worked together on the process and the filtering of claims. In the validation of non-quantified claims, we proposed metrics that seemed suitable based on our judgment. To mitigate, we used multiple measures and leveraged existing metrics.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Internal threats are those that affect cause-effect relationships.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emphasize that our approach for RQ2 is of the form: “If claim 𝐶</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is true, then measurement 𝑀 should show us that...”. In each case the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measurement produced the expected result. However, this result is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correlative, not causative — there may be a latent variable in each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case, or the causative relationship may be reversed.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For example, in Figure 8 we found that better documentation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correlates with greater popularity. It may be that the latent variable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is performance, such that models become popular because they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have good performance, and they accrue documentation because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they are popular. When qualitative and quantitative claims agree,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 is the case in this study, we learn both “Why?” and “How much?”.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External threats may impact generalizability. We recognize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both immediate and longitudinal threats in this regard. Immediately,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were interested in studying PTM reuse, but we only examined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one registry for PTMs: the Hugging Face platform. While this is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by far the most popular and feature-rich platform, other platforms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exist, such as PyTorch Hub (less popular), PapersWithCode (fewer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features), and GitHub (not PTM-specific). In terms of longitudinally,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keep in mind that Hugging Face is itself relatively young — created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2016 and only seeing major use beginning in 2020 — so developer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practices may not have stabilized. Lastly, we consider that the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technologies and platforms that support PTMs are rapidly evolving,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 current claims (whether qualitative or quantitative) may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change over time and require ongoing reassessment. As indicated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the discussion, this property suggests an opportunity for further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research, but it also means that our findings may be unstable.</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30e23b0a72e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30e23b0a72e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Construct Threats are potential limitations of how we operationalized concepts. In the systematic literature review (RQ1), we manually extracted claims from papers, which might introduce potential bias to our results. As a mitigation, to improve objectivity two authors worked together on the process and the filtering of claims. In the validation of non-quantified claims, we proposed metrics that seemed suitable based on our judgment. To mitigate, we used multiple measures and leveraged existing metrics.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Internal threats are those that affect cause-effect relationships.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emphasize that our approach for RQ2 is of the form: “If claim 𝐶</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is true, then measurement 𝑀 should show us that...”. In each case the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measurement produced the expected result. However, this result is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correlative, not causative — there may be a latent variable in each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case, or the causative relationship may be reversed.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For example, in Figure 8 we found that better documentation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correlates with greater popularity. It may be that the latent variable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is performance, such that models become popular because they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have good performance, and they accrue documentation because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they are popular. When qualitative and quantitative claims agree,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 is the case in this study, we learn both “Why?” and “How much?”.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External threats may impact generalizability. We recognize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both immediate and longitudinal threats in this regard. Immediately,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were interested in studying PTM reuse, but we only examined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one registry for PTMs: the Hugging Face platform. While this is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by far the most popular and feature-rich platform, other platforms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exist, such as PyTorch Hub (less popular), PapersWithCode (fewer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features), and GitHub (not PTM-specific). In terms of longitudinally,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keep in mind that Hugging Face is itself relatively young — created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2016 and only seeing major use beginning in 2020 — so developer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practices may not have stabilized. Lastly, we consider that the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technologies and platforms that support PTMs are rapidly evolving,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 current claims (whether qualitative or quantitative) may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change over time and require ongoing reassessment. As indicated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the discussion, this property suggests an opportunity for further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research, but it also means that our findings may be unstable.</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fa6058563f_0_4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2fa6058563f_0_4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
                <a:solidFill>
                  <a:schemeClr val="dk1"/>
                </a:solidFill>
              </a:rPr>
              <a:t>Well, traditional software registries are an important part of the broader software supply chain, and have been studied extensively to better understand the supply chain.</a:t>
            </a:r>
            <a:endParaRPr>
              <a:solidFill>
                <a:schemeClr val="dk1"/>
              </a:solidFill>
            </a:endParaRPr>
          </a:p>
          <a:p>
            <a:pPr indent="0" lvl="0" marL="0" rtl="0" algn="l">
              <a:lnSpc>
                <a:spcPct val="115000"/>
              </a:lnSpc>
              <a:spcBef>
                <a:spcPts val="1200"/>
              </a:spcBef>
              <a:spcAft>
                <a:spcPts val="0"/>
              </a:spcAft>
              <a:buSzPts val="1100"/>
              <a:buNone/>
            </a:pPr>
            <a:r>
              <a:rPr lang="en">
                <a:solidFill>
                  <a:schemeClr val="dk1"/>
                </a:solidFill>
              </a:rPr>
              <a:t>This table illustrates the extensive research that has gone into quantifying traditional Software Package Registries. Each row represents a different aspect of SPRs that researchers have measured, and the conference citations demonstrate the breadth and depth of this work over time. </a:t>
            </a:r>
            <a:endParaRPr>
              <a:solidFill>
                <a:schemeClr val="dk1"/>
              </a:solidFill>
            </a:endParaRPr>
          </a:p>
          <a:p>
            <a:pPr indent="0" lvl="0" marL="0" rtl="0" algn="l">
              <a:lnSpc>
                <a:spcPct val="115000"/>
              </a:lnSpc>
              <a:spcBef>
                <a:spcPts val="1200"/>
              </a:spcBef>
              <a:spcAft>
                <a:spcPts val="0"/>
              </a:spcAft>
              <a:buSzPts val="1100"/>
              <a:buNone/>
            </a:pPr>
            <a:r>
              <a:rPr lang="en">
                <a:solidFill>
                  <a:schemeClr val="dk1"/>
                </a:solidFill>
              </a:rPr>
              <a:t>Quantifying SPRs has led to several positive outcomes:</a:t>
            </a:r>
            <a:endParaRPr>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It's provided developers with insights for better package selection and reuse strategies.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It's helped registry maintainers improve their platforms and policies.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It's deepened our understanding of software supply chains and ecosystem dynamics.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It's informed better practices for package maintenance and dependency management.</a:t>
            </a:r>
            <a:endParaRPr>
              <a:solidFill>
                <a:schemeClr val="dk1"/>
              </a:solidFill>
            </a:endParaRPr>
          </a:p>
          <a:p>
            <a:pPr indent="0" lvl="0" marL="0" rtl="0" algn="l">
              <a:lnSpc>
                <a:spcPct val="115000"/>
              </a:lnSpc>
              <a:spcBef>
                <a:spcPts val="1200"/>
              </a:spcBef>
              <a:spcAft>
                <a:spcPts val="0"/>
              </a:spcAft>
              <a:buSzPts val="1100"/>
              <a:buNone/>
            </a:pPr>
            <a:r>
              <a:rPr lang="en">
                <a:solidFill>
                  <a:schemeClr val="dk1"/>
                </a:solidFill>
              </a:rPr>
              <a:t>However, when we look at Pre-Trained Model registries, we see a significant research gap. While these registries are becoming increasingly important in the AI and machine learning landscape, they haven't been studied with the same rigor as traditional registries.</a:t>
            </a:r>
            <a:endParaRPr>
              <a:solidFill>
                <a:schemeClr val="dk1"/>
              </a:solidFill>
            </a:endParaRPr>
          </a:p>
          <a:p>
            <a:pPr indent="0" lvl="0" marL="0" rtl="0" algn="l">
              <a:lnSpc>
                <a:spcPct val="115000"/>
              </a:lnSpc>
              <a:spcBef>
                <a:spcPts val="1200"/>
              </a:spcBef>
              <a:spcAft>
                <a:spcPts val="0"/>
              </a:spcAft>
              <a:buSzPts val="1100"/>
              <a:buNone/>
            </a:pPr>
            <a:r>
              <a:rPr lang="en">
                <a:solidFill>
                  <a:schemeClr val="dk1"/>
                </a:solidFill>
              </a:rPr>
              <a:t>Prior research has largely focused on qualitative observations and small-scale quantitative studies. This is understandable as the field is newer, but it means we have been missing out on the kinds of insights that have been so valuable in traditional software engineering.</a:t>
            </a:r>
            <a:endParaRPr>
              <a:solidFill>
                <a:schemeClr val="dk1"/>
              </a:solidFill>
            </a:endParaRPr>
          </a:p>
          <a:p>
            <a:pPr indent="0" lvl="0" marL="0" rtl="0" algn="l">
              <a:lnSpc>
                <a:spcPct val="115000"/>
              </a:lnSpc>
              <a:spcBef>
                <a:spcPts val="1200"/>
              </a:spcBef>
              <a:spcAft>
                <a:spcPts val="0"/>
              </a:spcAft>
              <a:buSzPts val="1100"/>
              <a:buNone/>
            </a:pPr>
            <a:r>
              <a:rPr lang="en">
                <a:solidFill>
                  <a:schemeClr val="dk1"/>
                </a:solidFill>
              </a:rPr>
              <a:t>This work addresses this gap. We have applied similar quantitative approaches to Pre trained model registries, allowing us to draw comparisons with traditional registries and uncover the unique characteristics and challenges of pre trained model ecosystems.</a:t>
            </a:r>
            <a:endParaRPr>
              <a:solidFill>
                <a:schemeClr val="dk1"/>
              </a:solidFill>
            </a:endParaRPr>
          </a:p>
          <a:p>
            <a:pPr indent="0" lvl="0" marL="0" rtl="0" algn="l">
              <a:lnSpc>
                <a:spcPct val="115000"/>
              </a:lnSpc>
              <a:spcBef>
                <a:spcPts val="1200"/>
              </a:spcBef>
              <a:spcAft>
                <a:spcPts val="0"/>
              </a:spcAft>
              <a:buSzPts val="1100"/>
              <a:buNone/>
            </a:pPr>
            <a:r>
              <a:rPr lang="en">
                <a:solidFill>
                  <a:schemeClr val="dk1"/>
                </a:solidFill>
              </a:rPr>
              <a:t>By doing so, we hope to provide the same level of insight for pre trained model registries that has proven so valuable in traditional software engineering contexts</a:t>
            </a:r>
            <a:r>
              <a:rPr lang="en">
                <a:solidFill>
                  <a:schemeClr val="dk1"/>
                </a:solidFill>
              </a:rPr>
              <a:t>.</a:t>
            </a:r>
            <a:endParaRPr>
              <a:solidFill>
                <a:schemeClr val="dk1"/>
              </a:solidFill>
            </a:endParaRPr>
          </a:p>
          <a:p>
            <a:pPr indent="0" lvl="0" marL="0" rtl="0" algn="l">
              <a:lnSpc>
                <a:spcPct val="115000"/>
              </a:lnSpc>
              <a:spcBef>
                <a:spcPts val="1200"/>
              </a:spcBef>
              <a:spcAft>
                <a:spcPts val="1200"/>
              </a:spcAft>
              <a:buSzPts val="1100"/>
              <a:buNone/>
            </a:pPr>
            <a:r>
              <a:rPr lang="en">
                <a:solidFill>
                  <a:schemeClr val="dk1"/>
                </a:solidFill>
              </a:rPr>
              <a:t>Now then, let me break down the study structure a bit more.</a:t>
            </a:r>
            <a:endParaRPr>
              <a:solidFill>
                <a:schemeClr val="dk1"/>
              </a:solidFill>
            </a:endParaRPr>
          </a:p>
        </p:txBody>
      </p:sp>
      <p:sp>
        <p:nvSpPr>
          <p:cNvPr id="236" name="Google Shape;236;g2fa6058563f_0_4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0e23b0a72e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30e23b0a72e_1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
                <a:solidFill>
                  <a:schemeClr val="dk1"/>
                </a:solidFill>
              </a:rPr>
              <a:t>Quantifying traditional software package registries has led to several positive outcomes for contributors, reusers, and registry maintainers, and has furthered our knowledge of the software supply chain</a:t>
            </a:r>
            <a:endParaRPr>
              <a:solidFill>
                <a:schemeClr val="dk1"/>
              </a:solidFill>
            </a:endParaRPr>
          </a:p>
          <a:p>
            <a:pPr indent="0" lvl="0" marL="0" rtl="0" algn="l">
              <a:lnSpc>
                <a:spcPct val="115000"/>
              </a:lnSpc>
              <a:spcBef>
                <a:spcPts val="1200"/>
              </a:spcBef>
              <a:spcAft>
                <a:spcPts val="0"/>
              </a:spcAft>
              <a:buSzPts val="1100"/>
              <a:buNone/>
            </a:pPr>
            <a:r>
              <a:rPr lang="en">
                <a:solidFill>
                  <a:schemeClr val="dk1"/>
                </a:solidFill>
              </a:rPr>
              <a:t>However, when we look at Pre-Trained Model registries, we see a significant research gap. While these registries are becoming increasingly important in the AI and machine learning landscape, they haven't been studied with the same rigor as traditional registries.</a:t>
            </a:r>
            <a:endParaRPr>
              <a:solidFill>
                <a:schemeClr val="dk1"/>
              </a:solidFill>
            </a:endParaRPr>
          </a:p>
          <a:p>
            <a:pPr indent="0" lvl="0" marL="0" rtl="0" algn="l">
              <a:lnSpc>
                <a:spcPct val="115000"/>
              </a:lnSpc>
              <a:spcBef>
                <a:spcPts val="1200"/>
              </a:spcBef>
              <a:spcAft>
                <a:spcPts val="0"/>
              </a:spcAft>
              <a:buSzPts val="1100"/>
              <a:buNone/>
            </a:pPr>
            <a:r>
              <a:rPr lang="en">
                <a:solidFill>
                  <a:schemeClr val="dk1"/>
                </a:solidFill>
              </a:rPr>
              <a:t>Prior research has largely focused on qualitative observations and small-scale quantitative studies. This is understandable as the field is newer, but it means we have been missing out on the kinds of insights that have been so valuable in traditional software engineering.</a:t>
            </a:r>
            <a:endParaRPr>
              <a:solidFill>
                <a:schemeClr val="dk1"/>
              </a:solidFill>
            </a:endParaRPr>
          </a:p>
          <a:p>
            <a:pPr indent="0" lvl="0" marL="0" rtl="0" algn="l">
              <a:lnSpc>
                <a:spcPct val="115000"/>
              </a:lnSpc>
              <a:spcBef>
                <a:spcPts val="1200"/>
              </a:spcBef>
              <a:spcAft>
                <a:spcPts val="0"/>
              </a:spcAft>
              <a:buSzPts val="1100"/>
              <a:buNone/>
            </a:pPr>
            <a:r>
              <a:rPr lang="en">
                <a:solidFill>
                  <a:schemeClr val="dk1"/>
                </a:solidFill>
              </a:rPr>
              <a:t>This work addresses this gap. We have applied similar quantitative approaches to Pre trained model registries, allowing us to draw comparisons with traditional registries and uncover the unique characteristics and challenges of pre trained model ecosystems.</a:t>
            </a:r>
            <a:endParaRPr>
              <a:solidFill>
                <a:schemeClr val="dk1"/>
              </a:solidFill>
            </a:endParaRPr>
          </a:p>
          <a:p>
            <a:pPr indent="0" lvl="0" marL="0" rtl="0" algn="l">
              <a:lnSpc>
                <a:spcPct val="115000"/>
              </a:lnSpc>
              <a:spcBef>
                <a:spcPts val="1200"/>
              </a:spcBef>
              <a:spcAft>
                <a:spcPts val="0"/>
              </a:spcAft>
              <a:buSzPts val="1100"/>
              <a:buNone/>
            </a:pPr>
            <a:r>
              <a:rPr lang="en">
                <a:solidFill>
                  <a:schemeClr val="dk1"/>
                </a:solidFill>
              </a:rPr>
              <a:t>By doing so, we hope to provide the same level of insight for pre trained model registries that has proven so valuable in traditional software engineering contexts.</a:t>
            </a:r>
            <a:endParaRPr>
              <a:solidFill>
                <a:schemeClr val="dk1"/>
              </a:solidFill>
            </a:endParaRPr>
          </a:p>
          <a:p>
            <a:pPr indent="0" lvl="0" marL="0" rtl="0" algn="l">
              <a:lnSpc>
                <a:spcPct val="115000"/>
              </a:lnSpc>
              <a:spcBef>
                <a:spcPts val="1200"/>
              </a:spcBef>
              <a:spcAft>
                <a:spcPts val="1200"/>
              </a:spcAft>
              <a:buSzPts val="1100"/>
              <a:buNone/>
            </a:pPr>
            <a:r>
              <a:rPr lang="en">
                <a:solidFill>
                  <a:schemeClr val="dk1"/>
                </a:solidFill>
              </a:rPr>
              <a:t>Now then, let me break down the study structure a bit more.</a:t>
            </a:r>
            <a:endParaRPr>
              <a:solidFill>
                <a:schemeClr val="dk1"/>
              </a:solidFill>
            </a:endParaRPr>
          </a:p>
        </p:txBody>
      </p:sp>
      <p:sp>
        <p:nvSpPr>
          <p:cNvPr id="244" name="Google Shape;244;g30e23b0a72e_1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fa6058563f_0_17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2fa6058563f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fa7ae7b4a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2fa7ae7b4a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In this study, we conducted a comprehensive analysis of Pre-Trained Model (PTM) reuse on the HuggingFace platform.</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Our method, consisted of two main parts, a Systematic Literature Review (SLR), in which we surveyed the landscape of prior work for papers related to Pre Trained model registries, then distilled these papers into a set of distinct claims.</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Followed by a Qualitative Claim Validation process, where we identified any claims that lacked quantitative validation, developed metrics for them, then leveraged existing datasets to test these claims where possible.</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Today i will present the results of paper selection and claim extraction, as well as highlight a standout result of verifying these claims</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Now for part 1, the systematic literature review, or SLR,</a:t>
            </a:r>
            <a:endParaRPr sz="1200">
              <a:solidFill>
                <a:schemeClr val="dk1"/>
              </a:solidFill>
            </a:endParaRPr>
          </a:p>
        </p:txBody>
      </p:sp>
      <p:sp>
        <p:nvSpPr>
          <p:cNvPr id="264" name="Google Shape;264;g2fa7ae7b4a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fa6058563f_0_1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2fa6058563f_0_1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2fa6058563f_0_1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 name="Shape 55"/>
        <p:cNvGrpSpPr/>
        <p:nvPr/>
      </p:nvGrpSpPr>
      <p:grpSpPr>
        <a:xfrm>
          <a:off x="0" y="0"/>
          <a:ext cx="0" cy="0"/>
          <a:chOff x="0" y="0"/>
          <a:chExt cx="0" cy="0"/>
        </a:xfrm>
      </p:grpSpPr>
      <p:sp>
        <p:nvSpPr>
          <p:cNvPr id="56" name="Google Shape;56;p14"/>
          <p:cNvSpPr txBox="1"/>
          <p:nvPr>
            <p:ph type="ctrTitle"/>
          </p:nvPr>
        </p:nvSpPr>
        <p:spPr>
          <a:xfrm>
            <a:off x="1143000" y="841772"/>
            <a:ext cx="6858000" cy="17907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b" bIns="137150" lIns="137150" spcFirstLastPara="1" rIns="137150" wrap="square" tIns="137150">
            <a:normAutofit/>
          </a:bodyPr>
          <a:lstStyle>
            <a:lvl1pPr lvl="0" algn="ctr">
              <a:lnSpc>
                <a:spcPct val="90000"/>
              </a:lnSpc>
              <a:spcBef>
                <a:spcPts val="0"/>
              </a:spcBef>
              <a:spcAft>
                <a:spcPts val="0"/>
              </a:spcAft>
              <a:buClr>
                <a:srgbClr val="262626"/>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7" name="Google Shape;57;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800"/>
              </a:spcBef>
              <a:spcAft>
                <a:spcPts val="0"/>
              </a:spcAft>
              <a:buSzPts val="1800"/>
              <a:buNone/>
              <a:defRPr sz="1800"/>
            </a:lvl1pPr>
            <a:lvl2pPr lvl="1" algn="ctr">
              <a:lnSpc>
                <a:spcPct val="100000"/>
              </a:lnSpc>
              <a:spcBef>
                <a:spcPts val="800"/>
              </a:spcBef>
              <a:spcAft>
                <a:spcPts val="0"/>
              </a:spcAft>
              <a:buSzPts val="1500"/>
              <a:buNone/>
              <a:defRPr sz="1500"/>
            </a:lvl2pPr>
            <a:lvl3pPr lvl="2" algn="ctr">
              <a:lnSpc>
                <a:spcPct val="100000"/>
              </a:lnSpc>
              <a:spcBef>
                <a:spcPts val="800"/>
              </a:spcBef>
              <a:spcAft>
                <a:spcPts val="0"/>
              </a:spcAft>
              <a:buSzPts val="1400"/>
              <a:buNone/>
              <a:defRPr sz="1400"/>
            </a:lvl3pPr>
            <a:lvl4pPr lvl="3" algn="ctr">
              <a:lnSpc>
                <a:spcPct val="100000"/>
              </a:lnSpc>
              <a:spcBef>
                <a:spcPts val="800"/>
              </a:spcBef>
              <a:spcAft>
                <a:spcPts val="0"/>
              </a:spcAft>
              <a:buSzPts val="1200"/>
              <a:buNone/>
              <a:defRPr sz="1200"/>
            </a:lvl4pPr>
            <a:lvl5pPr lvl="4" algn="ctr">
              <a:lnSpc>
                <a:spcPct val="100000"/>
              </a:lnSpc>
              <a:spcBef>
                <a:spcPts val="800"/>
              </a:spcBef>
              <a:spcAft>
                <a:spcPts val="0"/>
              </a:spcAft>
              <a:buSzPts val="1200"/>
              <a:buNone/>
              <a:defRPr sz="1200"/>
            </a:lvl5pPr>
            <a:lvl6pPr lvl="5" algn="ctr">
              <a:lnSpc>
                <a:spcPct val="100000"/>
              </a:lnSpc>
              <a:spcBef>
                <a:spcPts val="800"/>
              </a:spcBef>
              <a:spcAft>
                <a:spcPts val="0"/>
              </a:spcAft>
              <a:buSzPts val="1200"/>
              <a:buNone/>
              <a:defRPr sz="1200"/>
            </a:lvl6pPr>
            <a:lvl7pPr lvl="6" algn="ctr">
              <a:lnSpc>
                <a:spcPct val="100000"/>
              </a:lnSpc>
              <a:spcBef>
                <a:spcPts val="800"/>
              </a:spcBef>
              <a:spcAft>
                <a:spcPts val="0"/>
              </a:spcAft>
              <a:buSzPts val="1200"/>
              <a:buNone/>
              <a:defRPr sz="1200"/>
            </a:lvl7pPr>
            <a:lvl8pPr lvl="7" algn="ctr">
              <a:lnSpc>
                <a:spcPct val="100000"/>
              </a:lnSpc>
              <a:spcBef>
                <a:spcPts val="800"/>
              </a:spcBef>
              <a:spcAft>
                <a:spcPts val="0"/>
              </a:spcAft>
              <a:buSzPts val="1200"/>
              <a:buNone/>
              <a:defRPr sz="1200"/>
            </a:lvl8pPr>
            <a:lvl9pPr lvl="8" algn="ctr">
              <a:lnSpc>
                <a:spcPct val="100000"/>
              </a:lnSpc>
              <a:spcBef>
                <a:spcPts val="800"/>
              </a:spcBef>
              <a:spcAft>
                <a:spcPts val="0"/>
              </a:spcAft>
              <a:buSzPts val="1200"/>
              <a:buNone/>
              <a:defRPr sz="1200"/>
            </a:lvl9pPr>
          </a:lstStyle>
          <a:p/>
        </p:txBody>
      </p:sp>
      <p:sp>
        <p:nvSpPr>
          <p:cNvPr id="58" name="Google Shape;58;p14"/>
          <p:cNvSpPr txBox="1"/>
          <p:nvPr>
            <p:ph idx="10" type="dt"/>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9" name="Google Shape;59;p14"/>
          <p:cNvSpPr txBox="1"/>
          <p:nvPr>
            <p:ph idx="11" type="ftr"/>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0" name="Google Shape;60;p14"/>
          <p:cNvSpPr/>
          <p:nvPr>
            <p:ph idx="12" type="sldNum"/>
          </p:nvPr>
        </p:nvSpPr>
        <p:spPr>
          <a:xfrm>
            <a:off x="8361860" y="4843130"/>
            <a:ext cx="365760" cy="274320"/>
          </a:xfrm>
          <a:prstGeom prst="ellipse">
            <a:avLst/>
          </a:prstGeom>
          <a:no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61" name="Shape 61"/>
        <p:cNvGrpSpPr/>
        <p:nvPr/>
      </p:nvGrpSpPr>
      <p:grpSpPr>
        <a:xfrm>
          <a:off x="0" y="0"/>
          <a:ext cx="0" cy="0"/>
          <a:chOff x="0" y="0"/>
          <a:chExt cx="0" cy="0"/>
        </a:xfrm>
      </p:grpSpPr>
      <p:sp>
        <p:nvSpPr>
          <p:cNvPr id="62" name="Google Shape;62;p15"/>
          <p:cNvSpPr txBox="1"/>
          <p:nvPr>
            <p:ph idx="1" type="body"/>
          </p:nvPr>
        </p:nvSpPr>
        <p:spPr>
          <a:xfrm>
            <a:off x="277148" y="978753"/>
            <a:ext cx="8557768" cy="3875187"/>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SzPts val="1400"/>
              <a:buChar char="•"/>
              <a:defRPr/>
            </a:lvl1pPr>
            <a:lvl2pPr indent="-304800" lvl="1" marL="914400" algn="l">
              <a:lnSpc>
                <a:spcPct val="100000"/>
              </a:lnSpc>
              <a:spcBef>
                <a:spcPts val="800"/>
              </a:spcBef>
              <a:spcAft>
                <a:spcPts val="0"/>
              </a:spcAft>
              <a:buSzPts val="1200"/>
              <a:buChar char="•"/>
              <a:defRPr/>
            </a:lvl2pPr>
            <a:lvl3pPr indent="-304800" lvl="2" marL="1371600" algn="l">
              <a:lnSpc>
                <a:spcPct val="100000"/>
              </a:lnSpc>
              <a:spcBef>
                <a:spcPts val="800"/>
              </a:spcBef>
              <a:spcAft>
                <a:spcPts val="0"/>
              </a:spcAft>
              <a:buSzPts val="12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63" name="Google Shape;63;p15"/>
          <p:cNvSpPr txBox="1"/>
          <p:nvPr>
            <p:ph type="title"/>
          </p:nvPr>
        </p:nvSpPr>
        <p:spPr>
          <a:xfrm>
            <a:off x="277148" y="88822"/>
            <a:ext cx="8043862" cy="478631"/>
          </a:xfrm>
          <a:prstGeom prst="rect">
            <a:avLst/>
          </a:prstGeom>
          <a:noFill/>
          <a:ln>
            <a:noFill/>
          </a:ln>
        </p:spPr>
        <p:txBody>
          <a:bodyPr anchorCtr="0" anchor="ctr" bIns="137150" lIns="137150" spcFirstLastPara="1" rIns="137150" wrap="square" tIns="137150">
            <a:normAutofit/>
          </a:bodyPr>
          <a:lstStyle>
            <a:lvl1pPr lvl="0" algn="l">
              <a:lnSpc>
                <a:spcPct val="90000"/>
              </a:lnSpc>
              <a:spcBef>
                <a:spcPts val="0"/>
              </a:spcBef>
              <a:spcAft>
                <a:spcPts val="0"/>
              </a:spcAft>
              <a:buClr>
                <a:srgbClr val="262626"/>
              </a:buClr>
              <a:buSzPts val="2000"/>
              <a:buFont typeface="Calibri"/>
              <a:buNone/>
              <a:defRPr b="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64" name="Google Shape;64;p15"/>
          <p:cNvCxnSpPr/>
          <p:nvPr/>
        </p:nvCxnSpPr>
        <p:spPr>
          <a:xfrm>
            <a:off x="277148" y="567452"/>
            <a:ext cx="8557769" cy="0"/>
          </a:xfrm>
          <a:prstGeom prst="straightConnector1">
            <a:avLst/>
          </a:prstGeom>
          <a:noFill/>
          <a:ln cap="flat" cmpd="sng" w="38100">
            <a:solidFill>
              <a:schemeClr val="accent1"/>
            </a:solidFill>
            <a:prstDash val="solid"/>
            <a:miter lim="800000"/>
            <a:headEnd len="med" w="med" type="none"/>
            <a:tailEnd len="med" w="med" type="none"/>
          </a:ln>
        </p:spPr>
      </p:cxnSp>
      <p:sp>
        <p:nvSpPr>
          <p:cNvPr id="65" name="Google Shape;65;p15"/>
          <p:cNvSpPr/>
          <p:nvPr>
            <p:ph idx="12" type="sldNum"/>
          </p:nvPr>
        </p:nvSpPr>
        <p:spPr>
          <a:xfrm>
            <a:off x="8361860" y="4843130"/>
            <a:ext cx="365760" cy="274320"/>
          </a:xfrm>
          <a:prstGeom prst="ellipse">
            <a:avLst/>
          </a:prstGeom>
          <a:no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66" name="Shape 66"/>
        <p:cNvGrpSpPr/>
        <p:nvPr/>
      </p:nvGrpSpPr>
      <p:grpSpPr>
        <a:xfrm>
          <a:off x="0" y="0"/>
          <a:ext cx="0" cy="0"/>
          <a:chOff x="0" y="0"/>
          <a:chExt cx="0" cy="0"/>
        </a:xfrm>
      </p:grpSpPr>
      <p:sp>
        <p:nvSpPr>
          <p:cNvPr id="67" name="Google Shape;67;p16"/>
          <p:cNvSpPr txBox="1"/>
          <p:nvPr>
            <p:ph type="title"/>
          </p:nvPr>
        </p:nvSpPr>
        <p:spPr>
          <a:xfrm>
            <a:off x="685800" y="2060973"/>
            <a:ext cx="7772400" cy="1021556"/>
          </a:xfrm>
          <a:prstGeom prst="rect">
            <a:avLst/>
          </a:prstGeom>
          <a:solidFill>
            <a:srgbClr val="FFFFFF"/>
          </a:solidFill>
          <a:ln>
            <a:noFill/>
          </a:ln>
        </p:spPr>
        <p:txBody>
          <a:bodyPr anchorCtr="0" anchor="t" bIns="137150" lIns="137150" spcFirstLastPara="1" rIns="137150" wrap="square" tIns="137150">
            <a:normAutofit/>
          </a:bodyPr>
          <a:lstStyle>
            <a:lvl1pPr lvl="0" algn="ctr">
              <a:lnSpc>
                <a:spcPct val="90000"/>
              </a:lnSpc>
              <a:spcBef>
                <a:spcPts val="0"/>
              </a:spcBef>
              <a:spcAft>
                <a:spcPts val="0"/>
              </a:spcAft>
              <a:buClr>
                <a:srgbClr val="262626"/>
              </a:buClr>
              <a:buSzPts val="3000"/>
              <a:buFont typeface="Calibri"/>
              <a:buNone/>
              <a:defRPr b="0" sz="30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68" name="Google Shape;68;p16"/>
          <p:cNvCxnSpPr/>
          <p:nvPr/>
        </p:nvCxnSpPr>
        <p:spPr>
          <a:xfrm>
            <a:off x="-57793" y="0"/>
            <a:ext cx="9259587" cy="0"/>
          </a:xfrm>
          <a:prstGeom prst="straightConnector1">
            <a:avLst/>
          </a:prstGeom>
          <a:noFill/>
          <a:ln cap="flat" cmpd="sng" w="76200">
            <a:solidFill>
              <a:schemeClr val="accent1"/>
            </a:solidFill>
            <a:prstDash val="solid"/>
            <a:miter lim="800000"/>
            <a:headEnd len="med" w="med" type="none"/>
            <a:tailEnd len="med" w="med" type="none"/>
          </a:ln>
        </p:spPr>
      </p:cxnSp>
      <p:cxnSp>
        <p:nvCxnSpPr>
          <p:cNvPr id="69" name="Google Shape;69;p16"/>
          <p:cNvCxnSpPr/>
          <p:nvPr/>
        </p:nvCxnSpPr>
        <p:spPr>
          <a:xfrm>
            <a:off x="-78517" y="5143500"/>
            <a:ext cx="9259587" cy="0"/>
          </a:xfrm>
          <a:prstGeom prst="straightConnector1">
            <a:avLst/>
          </a:prstGeom>
          <a:noFill/>
          <a:ln cap="flat" cmpd="sng" w="76200">
            <a:solidFill>
              <a:schemeClr val="accent1"/>
            </a:solidFill>
            <a:prstDash val="solid"/>
            <a:miter lim="800000"/>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imple" showMasterSp="0">
  <p:cSld name="Title slide - simple">
    <p:spTree>
      <p:nvGrpSpPr>
        <p:cNvPr id="70" name="Shape 70"/>
        <p:cNvGrpSpPr/>
        <p:nvPr/>
      </p:nvGrpSpPr>
      <p:grpSpPr>
        <a:xfrm>
          <a:off x="0" y="0"/>
          <a:ext cx="0" cy="0"/>
          <a:chOff x="0" y="0"/>
          <a:chExt cx="0" cy="0"/>
        </a:xfrm>
      </p:grpSpPr>
      <p:sp>
        <p:nvSpPr>
          <p:cNvPr id="71" name="Google Shape;71;p17"/>
          <p:cNvSpPr txBox="1"/>
          <p:nvPr>
            <p:ph idx="1" type="subTitle"/>
          </p:nvPr>
        </p:nvSpPr>
        <p:spPr>
          <a:xfrm>
            <a:off x="1308100" y="2426494"/>
            <a:ext cx="6400800" cy="1410891"/>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800"/>
              </a:spcBef>
              <a:spcAft>
                <a:spcPts val="0"/>
              </a:spcAft>
              <a:buSzPts val="1400"/>
              <a:buFont typeface="Times"/>
              <a:buNone/>
              <a:defRPr>
                <a:solidFill>
                  <a:srgbClr val="000000"/>
                </a:solidFill>
                <a:latin typeface="Calibri"/>
                <a:ea typeface="Calibri"/>
                <a:cs typeface="Calibri"/>
                <a:sym typeface="Calibri"/>
              </a:defRPr>
            </a:lvl1pPr>
            <a:lvl2pPr lvl="1" algn="l">
              <a:lnSpc>
                <a:spcPct val="100000"/>
              </a:lnSpc>
              <a:spcBef>
                <a:spcPts val="800"/>
              </a:spcBef>
              <a:spcAft>
                <a:spcPts val="0"/>
              </a:spcAft>
              <a:buSzPts val="1400"/>
              <a:buChar char="•"/>
              <a:defRPr/>
            </a:lvl2pPr>
            <a:lvl3pPr lvl="2" algn="l">
              <a:lnSpc>
                <a:spcPct val="100000"/>
              </a:lnSpc>
              <a:spcBef>
                <a:spcPts val="800"/>
              </a:spcBef>
              <a:spcAft>
                <a:spcPts val="0"/>
              </a:spcAft>
              <a:buSzPts val="1400"/>
              <a:buChar char="•"/>
              <a:defRPr/>
            </a:lvl3pPr>
            <a:lvl4pPr lvl="3" algn="l">
              <a:lnSpc>
                <a:spcPct val="100000"/>
              </a:lnSpc>
              <a:spcBef>
                <a:spcPts val="800"/>
              </a:spcBef>
              <a:spcAft>
                <a:spcPts val="0"/>
              </a:spcAft>
              <a:buSzPts val="1400"/>
              <a:buChar char="•"/>
              <a:defRPr/>
            </a:lvl4pPr>
            <a:lvl5pPr lvl="4" algn="l">
              <a:lnSpc>
                <a:spcPct val="100000"/>
              </a:lnSpc>
              <a:spcBef>
                <a:spcPts val="800"/>
              </a:spcBef>
              <a:spcAft>
                <a:spcPts val="0"/>
              </a:spcAft>
              <a:buSzPts val="1400"/>
              <a:buChar char="•"/>
              <a:defRPr/>
            </a:lvl5pPr>
            <a:lvl6pPr lvl="5" algn="l">
              <a:lnSpc>
                <a:spcPct val="100000"/>
              </a:lnSpc>
              <a:spcBef>
                <a:spcPts val="800"/>
              </a:spcBef>
              <a:spcAft>
                <a:spcPts val="0"/>
              </a:spcAft>
              <a:buSzPts val="1400"/>
              <a:buChar char="•"/>
              <a:defRPr/>
            </a:lvl6pPr>
            <a:lvl7pPr lvl="6" algn="l">
              <a:lnSpc>
                <a:spcPct val="100000"/>
              </a:lnSpc>
              <a:spcBef>
                <a:spcPts val="800"/>
              </a:spcBef>
              <a:spcAft>
                <a:spcPts val="0"/>
              </a:spcAft>
              <a:buSzPts val="1400"/>
              <a:buChar char="•"/>
              <a:defRPr/>
            </a:lvl7pPr>
            <a:lvl8pPr lvl="7" algn="l">
              <a:lnSpc>
                <a:spcPct val="100000"/>
              </a:lnSpc>
              <a:spcBef>
                <a:spcPts val="800"/>
              </a:spcBef>
              <a:spcAft>
                <a:spcPts val="0"/>
              </a:spcAft>
              <a:buSzPts val="1400"/>
              <a:buChar char="•"/>
              <a:defRPr/>
            </a:lvl8pPr>
            <a:lvl9pPr lvl="8" algn="l">
              <a:lnSpc>
                <a:spcPct val="100000"/>
              </a:lnSpc>
              <a:spcBef>
                <a:spcPts val="800"/>
              </a:spcBef>
              <a:spcAft>
                <a:spcPts val="0"/>
              </a:spcAft>
              <a:buSzPts val="1400"/>
              <a:buChar char="•"/>
              <a:defRPr/>
            </a:lvl9pPr>
          </a:lstStyle>
          <a:p/>
        </p:txBody>
      </p:sp>
      <p:sp>
        <p:nvSpPr>
          <p:cNvPr id="72" name="Google Shape;72;p17"/>
          <p:cNvSpPr txBox="1"/>
          <p:nvPr>
            <p:ph type="ctrTitle"/>
          </p:nvPr>
        </p:nvSpPr>
        <p:spPr>
          <a:xfrm>
            <a:off x="1127126" y="1558529"/>
            <a:ext cx="7031038" cy="656034"/>
          </a:xfrm>
          <a:prstGeom prst="rect">
            <a:avLst/>
          </a:prstGeom>
          <a:solidFill>
            <a:srgbClr val="FFFFFF"/>
          </a:solidFill>
          <a:ln>
            <a:noFill/>
          </a:ln>
        </p:spPr>
        <p:txBody>
          <a:bodyPr anchorCtr="0" anchor="ctr" bIns="137150" lIns="137150" spcFirstLastPara="1" rIns="137150" wrap="square" tIns="137150">
            <a:normAutofit/>
          </a:bodyPr>
          <a:lstStyle>
            <a:lvl1pPr lvl="0" algn="ctr">
              <a:lnSpc>
                <a:spcPct val="90000"/>
              </a:lnSpc>
              <a:spcBef>
                <a:spcPts val="0"/>
              </a:spcBef>
              <a:spcAft>
                <a:spcPts val="0"/>
              </a:spcAft>
              <a:buClr>
                <a:srgbClr val="000000"/>
              </a:buClr>
              <a:buSzPts val="2700"/>
              <a:buFont typeface="Calibri"/>
              <a:buNone/>
              <a:defRPr sz="2700" cap="none">
                <a:solidFill>
                  <a:srgbClr val="000000"/>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73" name="Google Shape;73;p17"/>
          <p:cNvCxnSpPr/>
          <p:nvPr/>
        </p:nvCxnSpPr>
        <p:spPr>
          <a:xfrm>
            <a:off x="-16760" y="0"/>
            <a:ext cx="9144000" cy="0"/>
          </a:xfrm>
          <a:prstGeom prst="straightConnector1">
            <a:avLst/>
          </a:prstGeom>
          <a:noFill/>
          <a:ln cap="flat" cmpd="sng" w="38100">
            <a:solidFill>
              <a:schemeClr val="accent1"/>
            </a:solidFill>
            <a:prstDash val="solid"/>
            <a:miter lim="800000"/>
            <a:headEnd len="med" w="med" type="none"/>
            <a:tailEnd len="med" w="med" type="none"/>
          </a:ln>
        </p:spPr>
      </p:cxnSp>
      <p:cxnSp>
        <p:nvCxnSpPr>
          <p:cNvPr id="74" name="Google Shape;74;p17"/>
          <p:cNvCxnSpPr/>
          <p:nvPr/>
        </p:nvCxnSpPr>
        <p:spPr>
          <a:xfrm>
            <a:off x="0" y="5143500"/>
            <a:ext cx="9144000" cy="0"/>
          </a:xfrm>
          <a:prstGeom prst="straightConnector1">
            <a:avLst/>
          </a:prstGeom>
          <a:noFill/>
          <a:ln cap="flat" cmpd="sng" w="38100">
            <a:solidFill>
              <a:schemeClr val="accent1"/>
            </a:solidFill>
            <a:prstDash val="solid"/>
            <a:miter lim="800000"/>
            <a:headEnd len="med" w="med" type="none"/>
            <a:tailEnd len="med" w="med" type="none"/>
          </a:ln>
        </p:spPr>
      </p:cxnSp>
      <p:sp>
        <p:nvSpPr>
          <p:cNvPr id="75" name="Google Shape;75;p17"/>
          <p:cNvSpPr/>
          <p:nvPr>
            <p:ph idx="12" type="sldNum"/>
          </p:nvPr>
        </p:nvSpPr>
        <p:spPr>
          <a:xfrm>
            <a:off x="8361860" y="4843130"/>
            <a:ext cx="365760" cy="274320"/>
          </a:xfrm>
          <a:prstGeom prst="ellipse">
            <a:avLst/>
          </a:prstGeom>
          <a:no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pic>
        <p:nvPicPr>
          <p:cNvPr descr="Electrical and Computer Engineering Black and Gold Co-Brand Logo" id="76" name="Google Shape;76;p17"/>
          <p:cNvPicPr preferRelativeResize="0"/>
          <p:nvPr/>
        </p:nvPicPr>
        <p:blipFill rotWithShape="1">
          <a:blip r:embed="rId2">
            <a:alphaModFix/>
          </a:blip>
          <a:srcRect b="0" l="0" r="0" t="0"/>
          <a:stretch/>
        </p:blipFill>
        <p:spPr>
          <a:xfrm>
            <a:off x="3546919" y="3863435"/>
            <a:ext cx="2016642" cy="119549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howMasterSp="0">
  <p:cSld name="Closing">
    <p:spTree>
      <p:nvGrpSpPr>
        <p:cNvPr id="77" name="Shape 77"/>
        <p:cNvGrpSpPr/>
        <p:nvPr/>
      </p:nvGrpSpPr>
      <p:grpSpPr>
        <a:xfrm>
          <a:off x="0" y="0"/>
          <a:ext cx="0" cy="0"/>
          <a:chOff x="0" y="0"/>
          <a:chExt cx="0" cy="0"/>
        </a:xfrm>
      </p:grpSpPr>
      <p:cxnSp>
        <p:nvCxnSpPr>
          <p:cNvPr id="78" name="Google Shape;78;p18"/>
          <p:cNvCxnSpPr/>
          <p:nvPr/>
        </p:nvCxnSpPr>
        <p:spPr>
          <a:xfrm>
            <a:off x="-16760" y="0"/>
            <a:ext cx="9144000" cy="0"/>
          </a:xfrm>
          <a:prstGeom prst="straightConnector1">
            <a:avLst/>
          </a:prstGeom>
          <a:noFill/>
          <a:ln cap="flat" cmpd="sng" w="38100">
            <a:solidFill>
              <a:schemeClr val="accent1"/>
            </a:solidFill>
            <a:prstDash val="solid"/>
            <a:miter lim="800000"/>
            <a:headEnd len="med" w="med" type="none"/>
            <a:tailEnd len="med" w="med" type="none"/>
          </a:ln>
        </p:spPr>
      </p:cxnSp>
      <p:cxnSp>
        <p:nvCxnSpPr>
          <p:cNvPr id="79" name="Google Shape;79;p18"/>
          <p:cNvCxnSpPr/>
          <p:nvPr/>
        </p:nvCxnSpPr>
        <p:spPr>
          <a:xfrm>
            <a:off x="0" y="5143500"/>
            <a:ext cx="9144000" cy="0"/>
          </a:xfrm>
          <a:prstGeom prst="straightConnector1">
            <a:avLst/>
          </a:prstGeom>
          <a:noFill/>
          <a:ln cap="flat" cmpd="sng" w="38100">
            <a:solidFill>
              <a:schemeClr val="accent1"/>
            </a:solidFill>
            <a:prstDash val="solid"/>
            <a:miter lim="800000"/>
            <a:headEnd len="med" w="med" type="none"/>
            <a:tailEnd len="med" w="med" type="none"/>
          </a:ln>
        </p:spPr>
      </p:cxnSp>
      <p:pic>
        <p:nvPicPr>
          <p:cNvPr id="80" name="Google Shape;80;p18"/>
          <p:cNvPicPr preferRelativeResize="0"/>
          <p:nvPr/>
        </p:nvPicPr>
        <p:blipFill rotWithShape="1">
          <a:blip r:embed="rId2">
            <a:alphaModFix/>
          </a:blip>
          <a:srcRect b="-2139" l="-1" r="44429" t="1"/>
          <a:stretch/>
        </p:blipFill>
        <p:spPr>
          <a:xfrm>
            <a:off x="5804003" y="4605074"/>
            <a:ext cx="2829133" cy="415648"/>
          </a:xfrm>
          <a:prstGeom prst="rect">
            <a:avLst/>
          </a:prstGeom>
          <a:noFill/>
          <a:ln>
            <a:noFill/>
          </a:ln>
        </p:spPr>
      </p:pic>
      <p:sp>
        <p:nvSpPr>
          <p:cNvPr id="81" name="Google Shape;81;p18"/>
          <p:cNvSpPr txBox="1"/>
          <p:nvPr/>
        </p:nvSpPr>
        <p:spPr>
          <a:xfrm>
            <a:off x="5276378" y="4189701"/>
            <a:ext cx="2888146" cy="34624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 sz="1800">
                <a:solidFill>
                  <a:schemeClr val="dk1"/>
                </a:solidFill>
                <a:latin typeface="Calibri"/>
                <a:ea typeface="Calibri"/>
                <a:cs typeface="Calibri"/>
                <a:sym typeface="Calibri"/>
              </a:rPr>
              <a:t>Thank you for your attention!</a:t>
            </a:r>
            <a:endParaRPr sz="11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content">
  <p:cSld name="Double content">
    <p:spTree>
      <p:nvGrpSpPr>
        <p:cNvPr id="82" name="Shape 82"/>
        <p:cNvGrpSpPr/>
        <p:nvPr/>
      </p:nvGrpSpPr>
      <p:grpSpPr>
        <a:xfrm>
          <a:off x="0" y="0"/>
          <a:ext cx="0" cy="0"/>
          <a:chOff x="0" y="0"/>
          <a:chExt cx="0" cy="0"/>
        </a:xfrm>
      </p:grpSpPr>
      <p:sp>
        <p:nvSpPr>
          <p:cNvPr id="83" name="Google Shape;83;p19"/>
          <p:cNvSpPr txBox="1"/>
          <p:nvPr>
            <p:ph idx="1" type="body"/>
          </p:nvPr>
        </p:nvSpPr>
        <p:spPr>
          <a:xfrm>
            <a:off x="484369" y="937655"/>
            <a:ext cx="4038600" cy="3394472"/>
          </a:xfrm>
          <a:prstGeom prst="rect">
            <a:avLst/>
          </a:prstGeom>
          <a:noFill/>
          <a:ln>
            <a:noFill/>
          </a:ln>
        </p:spPr>
        <p:txBody>
          <a:bodyPr anchorCtr="0" anchor="t" bIns="34275" lIns="68575" spcFirstLastPara="1" rIns="68575" wrap="square" tIns="34275">
            <a:normAutofit/>
          </a:bodyPr>
          <a:lstStyle>
            <a:lvl1pPr indent="-381000" lvl="0" marL="457200" algn="l">
              <a:lnSpc>
                <a:spcPct val="100000"/>
              </a:lnSpc>
              <a:spcBef>
                <a:spcPts val="800"/>
              </a:spcBef>
              <a:spcAft>
                <a:spcPts val="0"/>
              </a:spcAft>
              <a:buSzPts val="2400"/>
              <a:buChar char="•"/>
              <a:defRPr sz="2400"/>
            </a:lvl1pPr>
            <a:lvl2pPr indent="-361950" lvl="1" marL="914400" algn="l">
              <a:lnSpc>
                <a:spcPct val="100000"/>
              </a:lnSpc>
              <a:spcBef>
                <a:spcPts val="800"/>
              </a:spcBef>
              <a:spcAft>
                <a:spcPts val="0"/>
              </a:spcAft>
              <a:buSzPts val="2100"/>
              <a:buChar char="•"/>
              <a:defRPr sz="2100"/>
            </a:lvl2pPr>
            <a:lvl3pPr indent="-342900" lvl="2" marL="1371600" algn="l">
              <a:lnSpc>
                <a:spcPct val="100000"/>
              </a:lnSpc>
              <a:spcBef>
                <a:spcPts val="800"/>
              </a:spcBef>
              <a:spcAft>
                <a:spcPts val="0"/>
              </a:spcAft>
              <a:buSzPts val="1800"/>
              <a:buChar char="•"/>
              <a:defRPr sz="1800"/>
            </a:lvl3pPr>
            <a:lvl4pPr indent="-323850" lvl="3" marL="1828800" algn="l">
              <a:lnSpc>
                <a:spcPct val="100000"/>
              </a:lnSpc>
              <a:spcBef>
                <a:spcPts val="800"/>
              </a:spcBef>
              <a:spcAft>
                <a:spcPts val="0"/>
              </a:spcAft>
              <a:buSzPts val="1500"/>
              <a:buChar char="•"/>
              <a:defRPr sz="1500"/>
            </a:lvl4pPr>
            <a:lvl5pPr indent="-323850" lvl="4" marL="2286000" algn="l">
              <a:lnSpc>
                <a:spcPct val="100000"/>
              </a:lnSpc>
              <a:spcBef>
                <a:spcPts val="800"/>
              </a:spcBef>
              <a:spcAft>
                <a:spcPts val="0"/>
              </a:spcAft>
              <a:buSzPts val="1500"/>
              <a:buChar char="•"/>
              <a:defRPr sz="1500"/>
            </a:lvl5pPr>
            <a:lvl6pPr indent="-317500" lvl="5" marL="2743200" algn="l">
              <a:lnSpc>
                <a:spcPct val="100000"/>
              </a:lnSpc>
              <a:spcBef>
                <a:spcPts val="800"/>
              </a:spcBef>
              <a:spcAft>
                <a:spcPts val="0"/>
              </a:spcAft>
              <a:buSzPts val="1400"/>
              <a:buChar char="•"/>
              <a:defRPr sz="1400"/>
            </a:lvl6pPr>
            <a:lvl7pPr indent="-317500" lvl="6" marL="3200400" algn="l">
              <a:lnSpc>
                <a:spcPct val="100000"/>
              </a:lnSpc>
              <a:spcBef>
                <a:spcPts val="800"/>
              </a:spcBef>
              <a:spcAft>
                <a:spcPts val="0"/>
              </a:spcAft>
              <a:buSzPts val="1400"/>
              <a:buChar char="•"/>
              <a:defRPr sz="1400"/>
            </a:lvl7pPr>
            <a:lvl8pPr indent="-317500" lvl="7" marL="3657600" algn="l">
              <a:lnSpc>
                <a:spcPct val="100000"/>
              </a:lnSpc>
              <a:spcBef>
                <a:spcPts val="800"/>
              </a:spcBef>
              <a:spcAft>
                <a:spcPts val="0"/>
              </a:spcAft>
              <a:buSzPts val="1400"/>
              <a:buChar char="•"/>
              <a:defRPr sz="1400"/>
            </a:lvl8pPr>
            <a:lvl9pPr indent="-317500" lvl="8" marL="4114800" algn="l">
              <a:lnSpc>
                <a:spcPct val="100000"/>
              </a:lnSpc>
              <a:spcBef>
                <a:spcPts val="800"/>
              </a:spcBef>
              <a:spcAft>
                <a:spcPts val="0"/>
              </a:spcAft>
              <a:buSzPts val="1400"/>
              <a:buChar char="•"/>
              <a:defRPr sz="1400"/>
            </a:lvl9pPr>
          </a:lstStyle>
          <a:p/>
        </p:txBody>
      </p:sp>
      <p:sp>
        <p:nvSpPr>
          <p:cNvPr id="84" name="Google Shape;84;p19"/>
          <p:cNvSpPr txBox="1"/>
          <p:nvPr>
            <p:ph idx="2" type="body"/>
          </p:nvPr>
        </p:nvSpPr>
        <p:spPr>
          <a:xfrm>
            <a:off x="4675369" y="937655"/>
            <a:ext cx="4038600" cy="3394472"/>
          </a:xfrm>
          <a:prstGeom prst="rect">
            <a:avLst/>
          </a:prstGeom>
          <a:noFill/>
          <a:ln>
            <a:noFill/>
          </a:ln>
        </p:spPr>
        <p:txBody>
          <a:bodyPr anchorCtr="0" anchor="t" bIns="34275" lIns="68575" spcFirstLastPara="1" rIns="68575" wrap="square" tIns="34275">
            <a:normAutofit/>
          </a:bodyPr>
          <a:lstStyle>
            <a:lvl1pPr indent="-381000" lvl="0" marL="457200" algn="l">
              <a:lnSpc>
                <a:spcPct val="100000"/>
              </a:lnSpc>
              <a:spcBef>
                <a:spcPts val="800"/>
              </a:spcBef>
              <a:spcAft>
                <a:spcPts val="0"/>
              </a:spcAft>
              <a:buSzPts val="2400"/>
              <a:buChar char="•"/>
              <a:defRPr sz="2400"/>
            </a:lvl1pPr>
            <a:lvl2pPr indent="-361950" lvl="1" marL="914400" algn="l">
              <a:lnSpc>
                <a:spcPct val="100000"/>
              </a:lnSpc>
              <a:spcBef>
                <a:spcPts val="800"/>
              </a:spcBef>
              <a:spcAft>
                <a:spcPts val="0"/>
              </a:spcAft>
              <a:buSzPts val="2100"/>
              <a:buChar char="•"/>
              <a:defRPr sz="2100"/>
            </a:lvl2pPr>
            <a:lvl3pPr indent="-342900" lvl="2" marL="1371600" algn="l">
              <a:lnSpc>
                <a:spcPct val="100000"/>
              </a:lnSpc>
              <a:spcBef>
                <a:spcPts val="800"/>
              </a:spcBef>
              <a:spcAft>
                <a:spcPts val="0"/>
              </a:spcAft>
              <a:buSzPts val="1800"/>
              <a:buChar char="•"/>
              <a:defRPr sz="1800"/>
            </a:lvl3pPr>
            <a:lvl4pPr indent="-323850" lvl="3" marL="1828800" algn="l">
              <a:lnSpc>
                <a:spcPct val="100000"/>
              </a:lnSpc>
              <a:spcBef>
                <a:spcPts val="800"/>
              </a:spcBef>
              <a:spcAft>
                <a:spcPts val="0"/>
              </a:spcAft>
              <a:buSzPts val="1500"/>
              <a:buChar char="•"/>
              <a:defRPr sz="1500"/>
            </a:lvl4pPr>
            <a:lvl5pPr indent="-323850" lvl="4" marL="2286000" algn="l">
              <a:lnSpc>
                <a:spcPct val="100000"/>
              </a:lnSpc>
              <a:spcBef>
                <a:spcPts val="800"/>
              </a:spcBef>
              <a:spcAft>
                <a:spcPts val="0"/>
              </a:spcAft>
              <a:buSzPts val="1500"/>
              <a:buChar char="•"/>
              <a:defRPr sz="1500"/>
            </a:lvl5pPr>
            <a:lvl6pPr indent="-317500" lvl="5" marL="2743200" algn="l">
              <a:lnSpc>
                <a:spcPct val="100000"/>
              </a:lnSpc>
              <a:spcBef>
                <a:spcPts val="800"/>
              </a:spcBef>
              <a:spcAft>
                <a:spcPts val="0"/>
              </a:spcAft>
              <a:buSzPts val="1400"/>
              <a:buChar char="•"/>
              <a:defRPr sz="1400"/>
            </a:lvl6pPr>
            <a:lvl7pPr indent="-317500" lvl="6" marL="3200400" algn="l">
              <a:lnSpc>
                <a:spcPct val="100000"/>
              </a:lnSpc>
              <a:spcBef>
                <a:spcPts val="800"/>
              </a:spcBef>
              <a:spcAft>
                <a:spcPts val="0"/>
              </a:spcAft>
              <a:buSzPts val="1400"/>
              <a:buChar char="•"/>
              <a:defRPr sz="1400"/>
            </a:lvl7pPr>
            <a:lvl8pPr indent="-317500" lvl="7" marL="3657600" algn="l">
              <a:lnSpc>
                <a:spcPct val="100000"/>
              </a:lnSpc>
              <a:spcBef>
                <a:spcPts val="800"/>
              </a:spcBef>
              <a:spcAft>
                <a:spcPts val="0"/>
              </a:spcAft>
              <a:buSzPts val="1400"/>
              <a:buChar char="•"/>
              <a:defRPr sz="1400"/>
            </a:lvl8pPr>
            <a:lvl9pPr indent="-317500" lvl="8" marL="4114800" algn="l">
              <a:lnSpc>
                <a:spcPct val="100000"/>
              </a:lnSpc>
              <a:spcBef>
                <a:spcPts val="800"/>
              </a:spcBef>
              <a:spcAft>
                <a:spcPts val="0"/>
              </a:spcAft>
              <a:buSzPts val="1400"/>
              <a:buChar char="•"/>
              <a:defRPr sz="1400"/>
            </a:lvl9pPr>
          </a:lstStyle>
          <a:p/>
        </p:txBody>
      </p:sp>
      <p:cxnSp>
        <p:nvCxnSpPr>
          <p:cNvPr id="85" name="Google Shape;85;p19"/>
          <p:cNvCxnSpPr/>
          <p:nvPr/>
        </p:nvCxnSpPr>
        <p:spPr>
          <a:xfrm>
            <a:off x="277149" y="567452"/>
            <a:ext cx="8577217" cy="0"/>
          </a:xfrm>
          <a:prstGeom prst="straightConnector1">
            <a:avLst/>
          </a:prstGeom>
          <a:noFill/>
          <a:ln cap="flat" cmpd="sng" w="38100">
            <a:solidFill>
              <a:schemeClr val="accent1"/>
            </a:solidFill>
            <a:prstDash val="solid"/>
            <a:miter lim="800000"/>
            <a:headEnd len="med" w="med" type="none"/>
            <a:tailEnd len="med" w="med" type="none"/>
          </a:ln>
        </p:spPr>
      </p:cxnSp>
      <p:sp>
        <p:nvSpPr>
          <p:cNvPr id="86" name="Google Shape;86;p19"/>
          <p:cNvSpPr/>
          <p:nvPr>
            <p:ph idx="12" type="sldNum"/>
          </p:nvPr>
        </p:nvSpPr>
        <p:spPr>
          <a:xfrm>
            <a:off x="8361860" y="4843130"/>
            <a:ext cx="365760" cy="274320"/>
          </a:xfrm>
          <a:prstGeom prst="ellipse">
            <a:avLst/>
          </a:prstGeom>
          <a:no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87" name="Google Shape;87;p19"/>
          <p:cNvSpPr txBox="1"/>
          <p:nvPr>
            <p:ph type="title"/>
          </p:nvPr>
        </p:nvSpPr>
        <p:spPr>
          <a:xfrm>
            <a:off x="277148" y="88822"/>
            <a:ext cx="8043862" cy="478631"/>
          </a:xfrm>
          <a:prstGeom prst="rect">
            <a:avLst/>
          </a:prstGeom>
          <a:noFill/>
          <a:ln>
            <a:noFill/>
          </a:ln>
        </p:spPr>
        <p:txBody>
          <a:bodyPr anchorCtr="0" anchor="ctr" bIns="137150" lIns="137150" spcFirstLastPara="1" rIns="137150" wrap="square" tIns="137150">
            <a:normAutofit/>
          </a:bodyPr>
          <a:lstStyle>
            <a:lvl1pPr lvl="0" algn="l">
              <a:lnSpc>
                <a:spcPct val="90000"/>
              </a:lnSpc>
              <a:spcBef>
                <a:spcPts val="0"/>
              </a:spcBef>
              <a:spcAft>
                <a:spcPts val="0"/>
              </a:spcAft>
              <a:buClr>
                <a:srgbClr val="262626"/>
              </a:buClr>
              <a:buSzPts val="2000"/>
              <a:buFont typeface="Calibri"/>
              <a:buNone/>
              <a:defRPr b="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content - titled">
  <p:cSld name="Double content - titled">
    <p:spTree>
      <p:nvGrpSpPr>
        <p:cNvPr id="88" name="Shape 88"/>
        <p:cNvGrpSpPr/>
        <p:nvPr/>
      </p:nvGrpSpPr>
      <p:grpSpPr>
        <a:xfrm>
          <a:off x="0" y="0"/>
          <a:ext cx="0" cy="0"/>
          <a:chOff x="0" y="0"/>
          <a:chExt cx="0" cy="0"/>
        </a:xfrm>
      </p:grpSpPr>
      <p:sp>
        <p:nvSpPr>
          <p:cNvPr id="89" name="Google Shape;89;p20"/>
          <p:cNvSpPr txBox="1"/>
          <p:nvPr>
            <p:ph idx="1" type="body"/>
          </p:nvPr>
        </p:nvSpPr>
        <p:spPr>
          <a:xfrm>
            <a:off x="457200" y="943991"/>
            <a:ext cx="4040188" cy="479822"/>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800"/>
              </a:spcBef>
              <a:spcAft>
                <a:spcPts val="0"/>
              </a:spcAft>
              <a:buSzPts val="2400"/>
              <a:buNone/>
              <a:defRPr b="1" sz="2400"/>
            </a:lvl1pPr>
            <a:lvl2pPr indent="-228600" lvl="1" marL="914400" algn="l">
              <a:lnSpc>
                <a:spcPct val="100000"/>
              </a:lnSpc>
              <a:spcBef>
                <a:spcPts val="800"/>
              </a:spcBef>
              <a:spcAft>
                <a:spcPts val="0"/>
              </a:spcAft>
              <a:buSzPts val="1500"/>
              <a:buNone/>
              <a:defRPr b="1" sz="1500"/>
            </a:lvl2pPr>
            <a:lvl3pPr indent="-228600" lvl="2" marL="1371600" algn="l">
              <a:lnSpc>
                <a:spcPct val="100000"/>
              </a:lnSpc>
              <a:spcBef>
                <a:spcPts val="800"/>
              </a:spcBef>
              <a:spcAft>
                <a:spcPts val="0"/>
              </a:spcAft>
              <a:buSzPts val="1400"/>
              <a:buNone/>
              <a:defRPr b="1" sz="1400"/>
            </a:lvl3pPr>
            <a:lvl4pPr indent="-228600" lvl="3" marL="1828800" algn="l">
              <a:lnSpc>
                <a:spcPct val="100000"/>
              </a:lnSpc>
              <a:spcBef>
                <a:spcPts val="800"/>
              </a:spcBef>
              <a:spcAft>
                <a:spcPts val="0"/>
              </a:spcAft>
              <a:buSzPts val="1200"/>
              <a:buNone/>
              <a:defRPr b="1" sz="1200"/>
            </a:lvl4pPr>
            <a:lvl5pPr indent="-228600" lvl="4" marL="2286000" algn="l">
              <a:lnSpc>
                <a:spcPct val="100000"/>
              </a:lnSpc>
              <a:spcBef>
                <a:spcPts val="800"/>
              </a:spcBef>
              <a:spcAft>
                <a:spcPts val="0"/>
              </a:spcAft>
              <a:buSzPts val="1200"/>
              <a:buNone/>
              <a:defRPr b="1" sz="1200"/>
            </a:lvl5pPr>
            <a:lvl6pPr indent="-228600" lvl="5" marL="2743200" algn="l">
              <a:lnSpc>
                <a:spcPct val="100000"/>
              </a:lnSpc>
              <a:spcBef>
                <a:spcPts val="800"/>
              </a:spcBef>
              <a:spcAft>
                <a:spcPts val="0"/>
              </a:spcAft>
              <a:buSzPts val="1200"/>
              <a:buNone/>
              <a:defRPr b="1" sz="1200"/>
            </a:lvl6pPr>
            <a:lvl7pPr indent="-228600" lvl="6" marL="3200400" algn="l">
              <a:lnSpc>
                <a:spcPct val="100000"/>
              </a:lnSpc>
              <a:spcBef>
                <a:spcPts val="800"/>
              </a:spcBef>
              <a:spcAft>
                <a:spcPts val="0"/>
              </a:spcAft>
              <a:buSzPts val="1200"/>
              <a:buNone/>
              <a:defRPr b="1" sz="1200"/>
            </a:lvl7pPr>
            <a:lvl8pPr indent="-228600" lvl="7" marL="3657600" algn="l">
              <a:lnSpc>
                <a:spcPct val="100000"/>
              </a:lnSpc>
              <a:spcBef>
                <a:spcPts val="800"/>
              </a:spcBef>
              <a:spcAft>
                <a:spcPts val="0"/>
              </a:spcAft>
              <a:buSzPts val="1200"/>
              <a:buNone/>
              <a:defRPr b="1" sz="1200"/>
            </a:lvl8pPr>
            <a:lvl9pPr indent="-228600" lvl="8" marL="4114800" algn="l">
              <a:lnSpc>
                <a:spcPct val="100000"/>
              </a:lnSpc>
              <a:spcBef>
                <a:spcPts val="800"/>
              </a:spcBef>
              <a:spcAft>
                <a:spcPts val="0"/>
              </a:spcAft>
              <a:buSzPts val="1200"/>
              <a:buNone/>
              <a:defRPr b="1" sz="1200"/>
            </a:lvl9pPr>
          </a:lstStyle>
          <a:p/>
        </p:txBody>
      </p:sp>
      <p:sp>
        <p:nvSpPr>
          <p:cNvPr id="90" name="Google Shape;90;p20"/>
          <p:cNvSpPr txBox="1"/>
          <p:nvPr>
            <p:ph idx="2" type="body"/>
          </p:nvPr>
        </p:nvSpPr>
        <p:spPr>
          <a:xfrm>
            <a:off x="457200" y="1423813"/>
            <a:ext cx="4040188" cy="2963466"/>
          </a:xfrm>
          <a:prstGeom prst="rect">
            <a:avLst/>
          </a:prstGeom>
          <a:noFill/>
          <a:ln>
            <a:noFill/>
          </a:ln>
        </p:spPr>
        <p:txBody>
          <a:bodyPr anchorCtr="0" anchor="t" bIns="34275" lIns="68575" spcFirstLastPara="1" rIns="68575" wrap="square" tIns="34275">
            <a:normAutofit/>
          </a:bodyPr>
          <a:lstStyle>
            <a:lvl1pPr indent="-381000" lvl="0" marL="457200" algn="l">
              <a:lnSpc>
                <a:spcPct val="100000"/>
              </a:lnSpc>
              <a:spcBef>
                <a:spcPts val="800"/>
              </a:spcBef>
              <a:spcAft>
                <a:spcPts val="0"/>
              </a:spcAft>
              <a:buSzPts val="2400"/>
              <a:buChar char="•"/>
              <a:defRPr sz="2400"/>
            </a:lvl1pPr>
            <a:lvl2pPr indent="-323850" lvl="1" marL="914400" algn="l">
              <a:lnSpc>
                <a:spcPct val="100000"/>
              </a:lnSpc>
              <a:spcBef>
                <a:spcPts val="800"/>
              </a:spcBef>
              <a:spcAft>
                <a:spcPts val="0"/>
              </a:spcAft>
              <a:buSzPts val="1500"/>
              <a:buChar char="•"/>
              <a:defRPr sz="1500"/>
            </a:lvl2pPr>
            <a:lvl3pPr indent="-317500" lvl="2" marL="1371600" algn="l">
              <a:lnSpc>
                <a:spcPct val="100000"/>
              </a:lnSpc>
              <a:spcBef>
                <a:spcPts val="800"/>
              </a:spcBef>
              <a:spcAft>
                <a:spcPts val="0"/>
              </a:spcAft>
              <a:buSzPts val="1400"/>
              <a:buChar char="•"/>
              <a:defRPr sz="1400"/>
            </a:lvl3pPr>
            <a:lvl4pPr indent="-304800" lvl="3" marL="1828800" algn="l">
              <a:lnSpc>
                <a:spcPct val="100000"/>
              </a:lnSpc>
              <a:spcBef>
                <a:spcPts val="800"/>
              </a:spcBef>
              <a:spcAft>
                <a:spcPts val="0"/>
              </a:spcAft>
              <a:buSzPts val="1200"/>
              <a:buChar char="•"/>
              <a:defRPr sz="1200"/>
            </a:lvl4pPr>
            <a:lvl5pPr indent="-304800" lvl="4" marL="2286000" algn="l">
              <a:lnSpc>
                <a:spcPct val="100000"/>
              </a:lnSpc>
              <a:spcBef>
                <a:spcPts val="800"/>
              </a:spcBef>
              <a:spcAft>
                <a:spcPts val="0"/>
              </a:spcAft>
              <a:buSzPts val="1200"/>
              <a:buChar char="•"/>
              <a:defRPr sz="1200"/>
            </a:lvl5pPr>
            <a:lvl6pPr indent="-304800" lvl="5" marL="2743200" algn="l">
              <a:lnSpc>
                <a:spcPct val="100000"/>
              </a:lnSpc>
              <a:spcBef>
                <a:spcPts val="800"/>
              </a:spcBef>
              <a:spcAft>
                <a:spcPts val="0"/>
              </a:spcAft>
              <a:buSzPts val="1200"/>
              <a:buChar char="•"/>
              <a:defRPr sz="1200"/>
            </a:lvl6pPr>
            <a:lvl7pPr indent="-304800" lvl="6" marL="3200400" algn="l">
              <a:lnSpc>
                <a:spcPct val="100000"/>
              </a:lnSpc>
              <a:spcBef>
                <a:spcPts val="800"/>
              </a:spcBef>
              <a:spcAft>
                <a:spcPts val="0"/>
              </a:spcAft>
              <a:buSzPts val="1200"/>
              <a:buChar char="•"/>
              <a:defRPr sz="1200"/>
            </a:lvl7pPr>
            <a:lvl8pPr indent="-304800" lvl="7" marL="3657600" algn="l">
              <a:lnSpc>
                <a:spcPct val="100000"/>
              </a:lnSpc>
              <a:spcBef>
                <a:spcPts val="800"/>
              </a:spcBef>
              <a:spcAft>
                <a:spcPts val="0"/>
              </a:spcAft>
              <a:buSzPts val="1200"/>
              <a:buChar char="•"/>
              <a:defRPr sz="1200"/>
            </a:lvl8pPr>
            <a:lvl9pPr indent="-304800" lvl="8" marL="4114800" algn="l">
              <a:lnSpc>
                <a:spcPct val="100000"/>
              </a:lnSpc>
              <a:spcBef>
                <a:spcPts val="800"/>
              </a:spcBef>
              <a:spcAft>
                <a:spcPts val="0"/>
              </a:spcAft>
              <a:buSzPts val="1200"/>
              <a:buChar char="•"/>
              <a:defRPr sz="1200"/>
            </a:lvl9pPr>
          </a:lstStyle>
          <a:p/>
        </p:txBody>
      </p:sp>
      <p:sp>
        <p:nvSpPr>
          <p:cNvPr id="91" name="Google Shape;91;p20"/>
          <p:cNvSpPr txBox="1"/>
          <p:nvPr>
            <p:ph idx="3" type="body"/>
          </p:nvPr>
        </p:nvSpPr>
        <p:spPr>
          <a:xfrm>
            <a:off x="4645026" y="943991"/>
            <a:ext cx="4041775" cy="479822"/>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800"/>
              </a:spcBef>
              <a:spcAft>
                <a:spcPts val="0"/>
              </a:spcAft>
              <a:buSzPts val="2400"/>
              <a:buNone/>
              <a:defRPr b="1" sz="2400"/>
            </a:lvl1pPr>
            <a:lvl2pPr indent="-228600" lvl="1" marL="914400" algn="l">
              <a:lnSpc>
                <a:spcPct val="100000"/>
              </a:lnSpc>
              <a:spcBef>
                <a:spcPts val="800"/>
              </a:spcBef>
              <a:spcAft>
                <a:spcPts val="0"/>
              </a:spcAft>
              <a:buSzPts val="1500"/>
              <a:buNone/>
              <a:defRPr b="1" sz="1500"/>
            </a:lvl2pPr>
            <a:lvl3pPr indent="-228600" lvl="2" marL="1371600" algn="l">
              <a:lnSpc>
                <a:spcPct val="100000"/>
              </a:lnSpc>
              <a:spcBef>
                <a:spcPts val="800"/>
              </a:spcBef>
              <a:spcAft>
                <a:spcPts val="0"/>
              </a:spcAft>
              <a:buSzPts val="1400"/>
              <a:buNone/>
              <a:defRPr b="1" sz="1400"/>
            </a:lvl3pPr>
            <a:lvl4pPr indent="-228600" lvl="3" marL="1828800" algn="l">
              <a:lnSpc>
                <a:spcPct val="100000"/>
              </a:lnSpc>
              <a:spcBef>
                <a:spcPts val="800"/>
              </a:spcBef>
              <a:spcAft>
                <a:spcPts val="0"/>
              </a:spcAft>
              <a:buSzPts val="1200"/>
              <a:buNone/>
              <a:defRPr b="1" sz="1200"/>
            </a:lvl4pPr>
            <a:lvl5pPr indent="-228600" lvl="4" marL="2286000" algn="l">
              <a:lnSpc>
                <a:spcPct val="100000"/>
              </a:lnSpc>
              <a:spcBef>
                <a:spcPts val="800"/>
              </a:spcBef>
              <a:spcAft>
                <a:spcPts val="0"/>
              </a:spcAft>
              <a:buSzPts val="1200"/>
              <a:buNone/>
              <a:defRPr b="1" sz="1200"/>
            </a:lvl5pPr>
            <a:lvl6pPr indent="-228600" lvl="5" marL="2743200" algn="l">
              <a:lnSpc>
                <a:spcPct val="100000"/>
              </a:lnSpc>
              <a:spcBef>
                <a:spcPts val="800"/>
              </a:spcBef>
              <a:spcAft>
                <a:spcPts val="0"/>
              </a:spcAft>
              <a:buSzPts val="1200"/>
              <a:buNone/>
              <a:defRPr b="1" sz="1200"/>
            </a:lvl6pPr>
            <a:lvl7pPr indent="-228600" lvl="6" marL="3200400" algn="l">
              <a:lnSpc>
                <a:spcPct val="100000"/>
              </a:lnSpc>
              <a:spcBef>
                <a:spcPts val="800"/>
              </a:spcBef>
              <a:spcAft>
                <a:spcPts val="0"/>
              </a:spcAft>
              <a:buSzPts val="1200"/>
              <a:buNone/>
              <a:defRPr b="1" sz="1200"/>
            </a:lvl7pPr>
            <a:lvl8pPr indent="-228600" lvl="7" marL="3657600" algn="l">
              <a:lnSpc>
                <a:spcPct val="100000"/>
              </a:lnSpc>
              <a:spcBef>
                <a:spcPts val="800"/>
              </a:spcBef>
              <a:spcAft>
                <a:spcPts val="0"/>
              </a:spcAft>
              <a:buSzPts val="1200"/>
              <a:buNone/>
              <a:defRPr b="1" sz="1200"/>
            </a:lvl8pPr>
            <a:lvl9pPr indent="-228600" lvl="8" marL="4114800" algn="l">
              <a:lnSpc>
                <a:spcPct val="100000"/>
              </a:lnSpc>
              <a:spcBef>
                <a:spcPts val="800"/>
              </a:spcBef>
              <a:spcAft>
                <a:spcPts val="0"/>
              </a:spcAft>
              <a:buSzPts val="1200"/>
              <a:buNone/>
              <a:defRPr b="1" sz="1200"/>
            </a:lvl9pPr>
          </a:lstStyle>
          <a:p/>
        </p:txBody>
      </p:sp>
      <p:sp>
        <p:nvSpPr>
          <p:cNvPr id="92" name="Google Shape;92;p20"/>
          <p:cNvSpPr txBox="1"/>
          <p:nvPr>
            <p:ph idx="4" type="body"/>
          </p:nvPr>
        </p:nvSpPr>
        <p:spPr>
          <a:xfrm>
            <a:off x="4645026" y="1423813"/>
            <a:ext cx="4041775" cy="2963466"/>
          </a:xfrm>
          <a:prstGeom prst="rect">
            <a:avLst/>
          </a:prstGeom>
          <a:noFill/>
          <a:ln>
            <a:noFill/>
          </a:ln>
        </p:spPr>
        <p:txBody>
          <a:bodyPr anchorCtr="0" anchor="t" bIns="34275" lIns="68575" spcFirstLastPara="1" rIns="68575" wrap="square" tIns="34275">
            <a:normAutofit/>
          </a:bodyPr>
          <a:lstStyle>
            <a:lvl1pPr indent="-381000" lvl="0" marL="457200" algn="l">
              <a:lnSpc>
                <a:spcPct val="100000"/>
              </a:lnSpc>
              <a:spcBef>
                <a:spcPts val="800"/>
              </a:spcBef>
              <a:spcAft>
                <a:spcPts val="0"/>
              </a:spcAft>
              <a:buSzPts val="2400"/>
              <a:buChar char="•"/>
              <a:defRPr sz="2400"/>
            </a:lvl1pPr>
            <a:lvl2pPr indent="-323850" lvl="1" marL="914400" algn="l">
              <a:lnSpc>
                <a:spcPct val="100000"/>
              </a:lnSpc>
              <a:spcBef>
                <a:spcPts val="800"/>
              </a:spcBef>
              <a:spcAft>
                <a:spcPts val="0"/>
              </a:spcAft>
              <a:buSzPts val="1500"/>
              <a:buChar char="•"/>
              <a:defRPr sz="1500"/>
            </a:lvl2pPr>
            <a:lvl3pPr indent="-317500" lvl="2" marL="1371600" algn="l">
              <a:lnSpc>
                <a:spcPct val="100000"/>
              </a:lnSpc>
              <a:spcBef>
                <a:spcPts val="800"/>
              </a:spcBef>
              <a:spcAft>
                <a:spcPts val="0"/>
              </a:spcAft>
              <a:buSzPts val="1400"/>
              <a:buChar char="•"/>
              <a:defRPr sz="1400"/>
            </a:lvl3pPr>
            <a:lvl4pPr indent="-304800" lvl="3" marL="1828800" algn="l">
              <a:lnSpc>
                <a:spcPct val="100000"/>
              </a:lnSpc>
              <a:spcBef>
                <a:spcPts val="800"/>
              </a:spcBef>
              <a:spcAft>
                <a:spcPts val="0"/>
              </a:spcAft>
              <a:buSzPts val="1200"/>
              <a:buChar char="•"/>
              <a:defRPr sz="1200"/>
            </a:lvl4pPr>
            <a:lvl5pPr indent="-304800" lvl="4" marL="2286000" algn="l">
              <a:lnSpc>
                <a:spcPct val="100000"/>
              </a:lnSpc>
              <a:spcBef>
                <a:spcPts val="800"/>
              </a:spcBef>
              <a:spcAft>
                <a:spcPts val="0"/>
              </a:spcAft>
              <a:buSzPts val="1200"/>
              <a:buChar char="•"/>
              <a:defRPr sz="1200"/>
            </a:lvl5pPr>
            <a:lvl6pPr indent="-304800" lvl="5" marL="2743200" algn="l">
              <a:lnSpc>
                <a:spcPct val="100000"/>
              </a:lnSpc>
              <a:spcBef>
                <a:spcPts val="800"/>
              </a:spcBef>
              <a:spcAft>
                <a:spcPts val="0"/>
              </a:spcAft>
              <a:buSzPts val="1200"/>
              <a:buChar char="•"/>
              <a:defRPr sz="1200"/>
            </a:lvl6pPr>
            <a:lvl7pPr indent="-304800" lvl="6" marL="3200400" algn="l">
              <a:lnSpc>
                <a:spcPct val="100000"/>
              </a:lnSpc>
              <a:spcBef>
                <a:spcPts val="800"/>
              </a:spcBef>
              <a:spcAft>
                <a:spcPts val="0"/>
              </a:spcAft>
              <a:buSzPts val="1200"/>
              <a:buChar char="•"/>
              <a:defRPr sz="1200"/>
            </a:lvl7pPr>
            <a:lvl8pPr indent="-304800" lvl="7" marL="3657600" algn="l">
              <a:lnSpc>
                <a:spcPct val="100000"/>
              </a:lnSpc>
              <a:spcBef>
                <a:spcPts val="800"/>
              </a:spcBef>
              <a:spcAft>
                <a:spcPts val="0"/>
              </a:spcAft>
              <a:buSzPts val="1200"/>
              <a:buChar char="•"/>
              <a:defRPr sz="1200"/>
            </a:lvl8pPr>
            <a:lvl9pPr indent="-304800" lvl="8" marL="4114800" algn="l">
              <a:lnSpc>
                <a:spcPct val="100000"/>
              </a:lnSpc>
              <a:spcBef>
                <a:spcPts val="800"/>
              </a:spcBef>
              <a:spcAft>
                <a:spcPts val="0"/>
              </a:spcAft>
              <a:buSzPts val="1200"/>
              <a:buChar char="•"/>
              <a:defRPr sz="1200"/>
            </a:lvl9pPr>
          </a:lstStyle>
          <a:p/>
        </p:txBody>
      </p:sp>
      <p:cxnSp>
        <p:nvCxnSpPr>
          <p:cNvPr id="93" name="Google Shape;93;p20"/>
          <p:cNvCxnSpPr/>
          <p:nvPr/>
        </p:nvCxnSpPr>
        <p:spPr>
          <a:xfrm>
            <a:off x="277149" y="567452"/>
            <a:ext cx="8577217" cy="0"/>
          </a:xfrm>
          <a:prstGeom prst="straightConnector1">
            <a:avLst/>
          </a:prstGeom>
          <a:noFill/>
          <a:ln cap="flat" cmpd="sng" w="38100">
            <a:solidFill>
              <a:schemeClr val="accent1"/>
            </a:solidFill>
            <a:prstDash val="solid"/>
            <a:miter lim="800000"/>
            <a:headEnd len="med" w="med" type="none"/>
            <a:tailEnd len="med" w="med" type="none"/>
          </a:ln>
        </p:spPr>
      </p:cxnSp>
      <p:sp>
        <p:nvSpPr>
          <p:cNvPr id="94" name="Google Shape;94;p20"/>
          <p:cNvSpPr/>
          <p:nvPr>
            <p:ph idx="12" type="sldNum"/>
          </p:nvPr>
        </p:nvSpPr>
        <p:spPr>
          <a:xfrm>
            <a:off x="8361860" y="4843130"/>
            <a:ext cx="365760" cy="274320"/>
          </a:xfrm>
          <a:prstGeom prst="ellipse">
            <a:avLst/>
          </a:prstGeom>
          <a:no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95" name="Google Shape;95;p20"/>
          <p:cNvSpPr txBox="1"/>
          <p:nvPr>
            <p:ph type="title"/>
          </p:nvPr>
        </p:nvSpPr>
        <p:spPr>
          <a:xfrm>
            <a:off x="277148" y="88822"/>
            <a:ext cx="8043862" cy="478631"/>
          </a:xfrm>
          <a:prstGeom prst="rect">
            <a:avLst/>
          </a:prstGeom>
          <a:noFill/>
          <a:ln>
            <a:noFill/>
          </a:ln>
        </p:spPr>
        <p:txBody>
          <a:bodyPr anchorCtr="0" anchor="ctr" bIns="137150" lIns="137150" spcFirstLastPara="1" rIns="137150" wrap="square" tIns="137150">
            <a:normAutofit/>
          </a:bodyPr>
          <a:lstStyle>
            <a:lvl1pPr lvl="0" algn="l">
              <a:lnSpc>
                <a:spcPct val="90000"/>
              </a:lnSpc>
              <a:spcBef>
                <a:spcPts val="0"/>
              </a:spcBef>
              <a:spcAft>
                <a:spcPts val="0"/>
              </a:spcAft>
              <a:buClr>
                <a:srgbClr val="262626"/>
              </a:buClr>
              <a:buSzPts val="2000"/>
              <a:buFont typeface="Calibri"/>
              <a:buNone/>
              <a:defRPr b="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borders">
  <p:cSld name="Just borders">
    <p:spTree>
      <p:nvGrpSpPr>
        <p:cNvPr id="96" name="Shape 96"/>
        <p:cNvGrpSpPr/>
        <p:nvPr/>
      </p:nvGrpSpPr>
      <p:grpSpPr>
        <a:xfrm>
          <a:off x="0" y="0"/>
          <a:ext cx="0" cy="0"/>
          <a:chOff x="0" y="0"/>
          <a:chExt cx="0" cy="0"/>
        </a:xfrm>
      </p:grpSpPr>
      <p:cxnSp>
        <p:nvCxnSpPr>
          <p:cNvPr id="97" name="Google Shape;97;p21"/>
          <p:cNvCxnSpPr/>
          <p:nvPr/>
        </p:nvCxnSpPr>
        <p:spPr>
          <a:xfrm>
            <a:off x="-37070" y="0"/>
            <a:ext cx="9259587" cy="0"/>
          </a:xfrm>
          <a:prstGeom prst="straightConnector1">
            <a:avLst/>
          </a:prstGeom>
          <a:noFill/>
          <a:ln cap="flat" cmpd="sng" w="76200">
            <a:solidFill>
              <a:schemeClr val="accent1"/>
            </a:solidFill>
            <a:prstDash val="solid"/>
            <a:miter lim="800000"/>
            <a:headEnd len="med" w="med" type="none"/>
            <a:tailEnd len="med" w="med" type="none"/>
          </a:ln>
        </p:spPr>
      </p:cxnSp>
      <p:cxnSp>
        <p:nvCxnSpPr>
          <p:cNvPr id="98" name="Google Shape;98;p21"/>
          <p:cNvCxnSpPr/>
          <p:nvPr/>
        </p:nvCxnSpPr>
        <p:spPr>
          <a:xfrm>
            <a:off x="-57793" y="5143500"/>
            <a:ext cx="9259587" cy="0"/>
          </a:xfrm>
          <a:prstGeom prst="straightConnector1">
            <a:avLst/>
          </a:prstGeom>
          <a:noFill/>
          <a:ln cap="flat" cmpd="sng" w="76200">
            <a:solidFill>
              <a:schemeClr val="accent1"/>
            </a:solidFill>
            <a:prstDash val="solid"/>
            <a:miter lim="800000"/>
            <a:headEnd len="med" w="med" type="none"/>
            <a:tailEnd len="med" w="med" type="none"/>
          </a:ln>
        </p:spPr>
      </p:cxnSp>
      <p:sp>
        <p:nvSpPr>
          <p:cNvPr id="99" name="Google Shape;99;p21"/>
          <p:cNvSpPr/>
          <p:nvPr>
            <p:ph idx="12" type="sldNum"/>
          </p:nvPr>
        </p:nvSpPr>
        <p:spPr>
          <a:xfrm>
            <a:off x="8361860" y="4843130"/>
            <a:ext cx="365760" cy="274320"/>
          </a:xfrm>
          <a:prstGeom prst="ellipse">
            <a:avLst/>
          </a:prstGeom>
          <a:no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drants">
  <p:cSld name="Quadrants">
    <p:spTree>
      <p:nvGrpSpPr>
        <p:cNvPr id="100" name="Shape 100"/>
        <p:cNvGrpSpPr/>
        <p:nvPr/>
      </p:nvGrpSpPr>
      <p:grpSpPr>
        <a:xfrm>
          <a:off x="0" y="0"/>
          <a:ext cx="0" cy="0"/>
          <a:chOff x="0" y="0"/>
          <a:chExt cx="0" cy="0"/>
        </a:xfrm>
      </p:grpSpPr>
      <p:cxnSp>
        <p:nvCxnSpPr>
          <p:cNvPr id="101" name="Google Shape;101;p22"/>
          <p:cNvCxnSpPr/>
          <p:nvPr/>
        </p:nvCxnSpPr>
        <p:spPr>
          <a:xfrm>
            <a:off x="-37070" y="0"/>
            <a:ext cx="9259587" cy="0"/>
          </a:xfrm>
          <a:prstGeom prst="straightConnector1">
            <a:avLst/>
          </a:prstGeom>
          <a:noFill/>
          <a:ln cap="flat" cmpd="sng" w="76200">
            <a:solidFill>
              <a:schemeClr val="accent1"/>
            </a:solidFill>
            <a:prstDash val="solid"/>
            <a:miter lim="800000"/>
            <a:headEnd len="med" w="med" type="none"/>
            <a:tailEnd len="med" w="med" type="none"/>
          </a:ln>
        </p:spPr>
      </p:cxnSp>
      <p:cxnSp>
        <p:nvCxnSpPr>
          <p:cNvPr id="102" name="Google Shape;102;p22"/>
          <p:cNvCxnSpPr/>
          <p:nvPr/>
        </p:nvCxnSpPr>
        <p:spPr>
          <a:xfrm>
            <a:off x="-57793" y="5143500"/>
            <a:ext cx="9259587" cy="0"/>
          </a:xfrm>
          <a:prstGeom prst="straightConnector1">
            <a:avLst/>
          </a:prstGeom>
          <a:noFill/>
          <a:ln cap="flat" cmpd="sng" w="76200">
            <a:solidFill>
              <a:schemeClr val="accent1"/>
            </a:solidFill>
            <a:prstDash val="solid"/>
            <a:miter lim="800000"/>
            <a:headEnd len="med" w="med" type="none"/>
            <a:tailEnd len="med" w="med" type="none"/>
          </a:ln>
        </p:spPr>
      </p:cxnSp>
      <p:sp>
        <p:nvSpPr>
          <p:cNvPr id="103" name="Google Shape;103;p22"/>
          <p:cNvSpPr/>
          <p:nvPr>
            <p:ph idx="2" type="pic"/>
          </p:nvPr>
        </p:nvSpPr>
        <p:spPr>
          <a:xfrm>
            <a:off x="877888" y="573856"/>
            <a:ext cx="3137521" cy="1851254"/>
          </a:xfrm>
          <a:prstGeom prst="rect">
            <a:avLst/>
          </a:prstGeom>
          <a:noFill/>
          <a:ln>
            <a:noFill/>
          </a:ln>
        </p:spPr>
      </p:sp>
      <p:sp>
        <p:nvSpPr>
          <p:cNvPr id="104" name="Google Shape;104;p22"/>
          <p:cNvSpPr/>
          <p:nvPr>
            <p:ph idx="3" type="pic"/>
          </p:nvPr>
        </p:nvSpPr>
        <p:spPr>
          <a:xfrm>
            <a:off x="5204724" y="573856"/>
            <a:ext cx="3137521" cy="1851254"/>
          </a:xfrm>
          <a:prstGeom prst="rect">
            <a:avLst/>
          </a:prstGeom>
          <a:noFill/>
          <a:ln>
            <a:noFill/>
          </a:ln>
        </p:spPr>
      </p:sp>
      <p:sp>
        <p:nvSpPr>
          <p:cNvPr id="105" name="Google Shape;105;p22"/>
          <p:cNvSpPr/>
          <p:nvPr>
            <p:ph idx="4" type="pic"/>
          </p:nvPr>
        </p:nvSpPr>
        <p:spPr>
          <a:xfrm>
            <a:off x="877888" y="2697486"/>
            <a:ext cx="3137521" cy="1851254"/>
          </a:xfrm>
          <a:prstGeom prst="rect">
            <a:avLst/>
          </a:prstGeom>
          <a:noFill/>
          <a:ln>
            <a:noFill/>
          </a:ln>
        </p:spPr>
      </p:sp>
      <p:sp>
        <p:nvSpPr>
          <p:cNvPr id="106" name="Google Shape;106;p22"/>
          <p:cNvSpPr/>
          <p:nvPr>
            <p:ph idx="5" type="pic"/>
          </p:nvPr>
        </p:nvSpPr>
        <p:spPr>
          <a:xfrm>
            <a:off x="5204724" y="2712394"/>
            <a:ext cx="3137521" cy="1851254"/>
          </a:xfrm>
          <a:prstGeom prst="rect">
            <a:avLst/>
          </a:prstGeom>
          <a:noFill/>
          <a:ln>
            <a:noFill/>
          </a:ln>
        </p:spPr>
      </p:sp>
      <p:sp>
        <p:nvSpPr>
          <p:cNvPr id="107" name="Google Shape;107;p22"/>
          <p:cNvSpPr txBox="1"/>
          <p:nvPr>
            <p:ph idx="1" type="body"/>
          </p:nvPr>
        </p:nvSpPr>
        <p:spPr>
          <a:xfrm>
            <a:off x="877819" y="160491"/>
            <a:ext cx="3136900" cy="412952"/>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800"/>
              </a:spcBef>
              <a:spcAft>
                <a:spcPts val="0"/>
              </a:spcAft>
              <a:buSzPts val="2400"/>
              <a:buNone/>
              <a:defRPr sz="2400"/>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108" name="Google Shape;108;p22"/>
          <p:cNvSpPr txBox="1"/>
          <p:nvPr>
            <p:ph idx="6" type="body"/>
          </p:nvPr>
        </p:nvSpPr>
        <p:spPr>
          <a:xfrm>
            <a:off x="5205344" y="160491"/>
            <a:ext cx="3136900" cy="412952"/>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800"/>
              </a:spcBef>
              <a:spcAft>
                <a:spcPts val="0"/>
              </a:spcAft>
              <a:buSzPts val="2400"/>
              <a:buNone/>
              <a:defRPr sz="2400"/>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109" name="Google Shape;109;p22"/>
          <p:cNvSpPr txBox="1"/>
          <p:nvPr>
            <p:ph idx="7" type="body"/>
          </p:nvPr>
        </p:nvSpPr>
        <p:spPr>
          <a:xfrm>
            <a:off x="877819" y="4570058"/>
            <a:ext cx="3136900" cy="412952"/>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800"/>
              </a:spcBef>
              <a:spcAft>
                <a:spcPts val="0"/>
              </a:spcAft>
              <a:buSzPts val="2400"/>
              <a:buNone/>
              <a:defRPr sz="2400"/>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110" name="Google Shape;110;p22"/>
          <p:cNvSpPr txBox="1"/>
          <p:nvPr>
            <p:ph idx="8" type="body"/>
          </p:nvPr>
        </p:nvSpPr>
        <p:spPr>
          <a:xfrm>
            <a:off x="5205344" y="4570058"/>
            <a:ext cx="3136900" cy="412952"/>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800"/>
              </a:spcBef>
              <a:spcAft>
                <a:spcPts val="0"/>
              </a:spcAft>
              <a:buSzPts val="2400"/>
              <a:buNone/>
              <a:defRPr sz="2400"/>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111" name="Google Shape;111;p22"/>
          <p:cNvSpPr/>
          <p:nvPr>
            <p:ph idx="12" type="sldNum"/>
          </p:nvPr>
        </p:nvSpPr>
        <p:spPr>
          <a:xfrm>
            <a:off x="8361860" y="4843130"/>
            <a:ext cx="365760" cy="274320"/>
          </a:xfrm>
          <a:prstGeom prst="ellipse">
            <a:avLst/>
          </a:prstGeom>
          <a:no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type="picTx">
  <p:cSld name="PICTURE_WITH_CAPTION_TEXT">
    <p:spTree>
      <p:nvGrpSpPr>
        <p:cNvPr id="112" name="Shape 112"/>
        <p:cNvGrpSpPr/>
        <p:nvPr/>
      </p:nvGrpSpPr>
      <p:grpSpPr>
        <a:xfrm>
          <a:off x="0" y="0"/>
          <a:ext cx="0" cy="0"/>
          <a:chOff x="0" y="0"/>
          <a:chExt cx="0" cy="0"/>
        </a:xfrm>
      </p:grpSpPr>
      <p:sp>
        <p:nvSpPr>
          <p:cNvPr id="113" name="Google Shape;113;p23"/>
          <p:cNvSpPr txBox="1"/>
          <p:nvPr>
            <p:ph type="title"/>
          </p:nvPr>
        </p:nvSpPr>
        <p:spPr>
          <a:xfrm>
            <a:off x="1792288" y="3600450"/>
            <a:ext cx="5486400" cy="425054"/>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lvl1pPr lvl="0" algn="l">
              <a:lnSpc>
                <a:spcPct val="90000"/>
              </a:lnSpc>
              <a:spcBef>
                <a:spcPts val="0"/>
              </a:spcBef>
              <a:spcAft>
                <a:spcPts val="0"/>
              </a:spcAft>
              <a:buClr>
                <a:srgbClr val="262626"/>
              </a:buClr>
              <a:buSzPts val="1500"/>
              <a:buFont typeface="Calibri"/>
              <a:buNone/>
              <a:defRPr b="1" sz="1500">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4" name="Google Shape;114;p23"/>
          <p:cNvSpPr/>
          <p:nvPr>
            <p:ph idx="2" type="pic"/>
          </p:nvPr>
        </p:nvSpPr>
        <p:spPr>
          <a:xfrm>
            <a:off x="1792288" y="459581"/>
            <a:ext cx="5486400" cy="3086100"/>
          </a:xfrm>
          <a:prstGeom prst="rect">
            <a:avLst/>
          </a:prstGeom>
          <a:noFill/>
          <a:ln>
            <a:noFill/>
          </a:ln>
        </p:spPr>
      </p:sp>
      <p:sp>
        <p:nvSpPr>
          <p:cNvPr id="115" name="Google Shape;115;p23"/>
          <p:cNvSpPr txBox="1"/>
          <p:nvPr>
            <p:ph idx="1" type="body"/>
          </p:nvPr>
        </p:nvSpPr>
        <p:spPr>
          <a:xfrm>
            <a:off x="1792288" y="4025503"/>
            <a:ext cx="5486400" cy="603647"/>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SzPts val="1100"/>
              <a:buNone/>
              <a:defRPr sz="1100"/>
            </a:lvl1pPr>
            <a:lvl2pPr indent="-228600" lvl="1" marL="914400" algn="l">
              <a:lnSpc>
                <a:spcPct val="100000"/>
              </a:lnSpc>
              <a:spcBef>
                <a:spcPts val="800"/>
              </a:spcBef>
              <a:spcAft>
                <a:spcPts val="0"/>
              </a:spcAft>
              <a:buSzPts val="900"/>
              <a:buNone/>
              <a:defRPr sz="900"/>
            </a:lvl2pPr>
            <a:lvl3pPr indent="-228600" lvl="2" marL="1371600" algn="l">
              <a:lnSpc>
                <a:spcPct val="100000"/>
              </a:lnSpc>
              <a:spcBef>
                <a:spcPts val="800"/>
              </a:spcBef>
              <a:spcAft>
                <a:spcPts val="0"/>
              </a:spcAft>
              <a:buSzPts val="800"/>
              <a:buNone/>
              <a:defRPr sz="800"/>
            </a:lvl3pPr>
            <a:lvl4pPr indent="-228600" lvl="3" marL="1828800" algn="l">
              <a:lnSpc>
                <a:spcPct val="100000"/>
              </a:lnSpc>
              <a:spcBef>
                <a:spcPts val="800"/>
              </a:spcBef>
              <a:spcAft>
                <a:spcPts val="0"/>
              </a:spcAft>
              <a:buSzPts val="700"/>
              <a:buNone/>
              <a:defRPr sz="700"/>
            </a:lvl4pPr>
            <a:lvl5pPr indent="-228600" lvl="4" marL="2286000" algn="l">
              <a:lnSpc>
                <a:spcPct val="100000"/>
              </a:lnSpc>
              <a:spcBef>
                <a:spcPts val="800"/>
              </a:spcBef>
              <a:spcAft>
                <a:spcPts val="0"/>
              </a:spcAft>
              <a:buSzPts val="700"/>
              <a:buNone/>
              <a:defRPr sz="700"/>
            </a:lvl5pPr>
            <a:lvl6pPr indent="-228600" lvl="5" marL="2743200" algn="l">
              <a:lnSpc>
                <a:spcPct val="100000"/>
              </a:lnSpc>
              <a:spcBef>
                <a:spcPts val="800"/>
              </a:spcBef>
              <a:spcAft>
                <a:spcPts val="0"/>
              </a:spcAft>
              <a:buSzPts val="700"/>
              <a:buNone/>
              <a:defRPr sz="700"/>
            </a:lvl6pPr>
            <a:lvl7pPr indent="-228600" lvl="6" marL="3200400" algn="l">
              <a:lnSpc>
                <a:spcPct val="100000"/>
              </a:lnSpc>
              <a:spcBef>
                <a:spcPts val="800"/>
              </a:spcBef>
              <a:spcAft>
                <a:spcPts val="0"/>
              </a:spcAft>
              <a:buSzPts val="700"/>
              <a:buNone/>
              <a:defRPr sz="700"/>
            </a:lvl7pPr>
            <a:lvl8pPr indent="-228600" lvl="7" marL="3657600" algn="l">
              <a:lnSpc>
                <a:spcPct val="100000"/>
              </a:lnSpc>
              <a:spcBef>
                <a:spcPts val="800"/>
              </a:spcBef>
              <a:spcAft>
                <a:spcPts val="0"/>
              </a:spcAft>
              <a:buSzPts val="700"/>
              <a:buNone/>
              <a:defRPr sz="700"/>
            </a:lvl8pPr>
            <a:lvl9pPr indent="-228600" lvl="8" marL="4114800" algn="l">
              <a:lnSpc>
                <a:spcPct val="100000"/>
              </a:lnSpc>
              <a:spcBef>
                <a:spcPts val="800"/>
              </a:spcBef>
              <a:spcAft>
                <a:spcPts val="0"/>
              </a:spcAft>
              <a:buSzPts val="700"/>
              <a:buNone/>
              <a:defRPr sz="700"/>
            </a:lvl9pPr>
          </a:lstStyle>
          <a:p/>
        </p:txBody>
      </p:sp>
      <p:cxnSp>
        <p:nvCxnSpPr>
          <p:cNvPr id="116" name="Google Shape;116;p23"/>
          <p:cNvCxnSpPr/>
          <p:nvPr/>
        </p:nvCxnSpPr>
        <p:spPr>
          <a:xfrm>
            <a:off x="-37070" y="0"/>
            <a:ext cx="9259587" cy="0"/>
          </a:xfrm>
          <a:prstGeom prst="straightConnector1">
            <a:avLst/>
          </a:prstGeom>
          <a:noFill/>
          <a:ln cap="flat" cmpd="sng" w="76200">
            <a:solidFill>
              <a:schemeClr val="accent1"/>
            </a:solidFill>
            <a:prstDash val="solid"/>
            <a:miter lim="800000"/>
            <a:headEnd len="med" w="med" type="none"/>
            <a:tailEnd len="med" w="med" type="none"/>
          </a:ln>
        </p:spPr>
      </p:cxnSp>
      <p:cxnSp>
        <p:nvCxnSpPr>
          <p:cNvPr id="117" name="Google Shape;117;p23"/>
          <p:cNvCxnSpPr/>
          <p:nvPr/>
        </p:nvCxnSpPr>
        <p:spPr>
          <a:xfrm>
            <a:off x="-57793" y="5143500"/>
            <a:ext cx="9259587" cy="0"/>
          </a:xfrm>
          <a:prstGeom prst="straightConnector1">
            <a:avLst/>
          </a:prstGeom>
          <a:noFill/>
          <a:ln cap="flat" cmpd="sng" w="76200">
            <a:solidFill>
              <a:schemeClr val="accent1"/>
            </a:solidFill>
            <a:prstDash val="solid"/>
            <a:miter lim="800000"/>
            <a:headEnd len="med" w="med" type="none"/>
            <a:tailEnd len="med" w="med" type="none"/>
          </a:ln>
        </p:spPr>
      </p:cxnSp>
      <p:sp>
        <p:nvSpPr>
          <p:cNvPr id="118" name="Google Shape;118;p23"/>
          <p:cNvSpPr/>
          <p:nvPr>
            <p:ph idx="12" type="sldNum"/>
          </p:nvPr>
        </p:nvSpPr>
        <p:spPr>
          <a:xfrm>
            <a:off x="8361860" y="4843130"/>
            <a:ext cx="365760" cy="274320"/>
          </a:xfrm>
          <a:prstGeom prst="ellipse">
            <a:avLst/>
          </a:prstGeom>
          <a:no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ributions">
  <p:cSld name="Contributions">
    <p:spTree>
      <p:nvGrpSpPr>
        <p:cNvPr id="119" name="Shape 119"/>
        <p:cNvGrpSpPr/>
        <p:nvPr/>
      </p:nvGrpSpPr>
      <p:grpSpPr>
        <a:xfrm>
          <a:off x="0" y="0"/>
          <a:ext cx="0" cy="0"/>
          <a:chOff x="0" y="0"/>
          <a:chExt cx="0" cy="0"/>
        </a:xfrm>
      </p:grpSpPr>
      <p:sp>
        <p:nvSpPr>
          <p:cNvPr id="120" name="Google Shape;120;p24"/>
          <p:cNvSpPr txBox="1"/>
          <p:nvPr>
            <p:ph idx="1" type="body"/>
          </p:nvPr>
        </p:nvSpPr>
        <p:spPr>
          <a:xfrm>
            <a:off x="595201" y="795173"/>
            <a:ext cx="6064017" cy="1378528"/>
          </a:xfrm>
          <a:prstGeom prst="rect">
            <a:avLst/>
          </a:prstGeom>
          <a:noFill/>
          <a:ln>
            <a:noFill/>
          </a:ln>
        </p:spPr>
        <p:txBody>
          <a:bodyPr anchorCtr="0" anchor="t" bIns="34275" lIns="68575" spcFirstLastPara="1" rIns="68575" wrap="square" tIns="34275">
            <a:normAutofit/>
          </a:bodyPr>
          <a:lstStyle>
            <a:lvl1pPr indent="-228600" lvl="0" marL="457200" marR="0" algn="l">
              <a:lnSpc>
                <a:spcPct val="100000"/>
              </a:lnSpc>
              <a:spcBef>
                <a:spcPts val="400"/>
              </a:spcBef>
              <a:spcAft>
                <a:spcPts val="0"/>
              </a:spcAft>
              <a:buClr>
                <a:srgbClr val="000000"/>
              </a:buClr>
              <a:buSzPts val="2300"/>
              <a:buFont typeface="Calibri"/>
              <a:buNone/>
              <a:defRPr b="0" sz="2000" u="sng"/>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cxnSp>
        <p:nvCxnSpPr>
          <p:cNvPr id="121" name="Google Shape;121;p24"/>
          <p:cNvCxnSpPr/>
          <p:nvPr/>
        </p:nvCxnSpPr>
        <p:spPr>
          <a:xfrm>
            <a:off x="277149" y="567452"/>
            <a:ext cx="8577217" cy="0"/>
          </a:xfrm>
          <a:prstGeom prst="straightConnector1">
            <a:avLst/>
          </a:prstGeom>
          <a:noFill/>
          <a:ln cap="flat" cmpd="sng" w="38100">
            <a:solidFill>
              <a:schemeClr val="accent1"/>
            </a:solidFill>
            <a:prstDash val="solid"/>
            <a:miter lim="800000"/>
            <a:headEnd len="med" w="med" type="none"/>
            <a:tailEnd len="med" w="med" type="none"/>
          </a:ln>
        </p:spPr>
      </p:cxnSp>
      <p:sp>
        <p:nvSpPr>
          <p:cNvPr id="122" name="Google Shape;122;p24"/>
          <p:cNvSpPr/>
          <p:nvPr>
            <p:ph idx="2" type="pic"/>
          </p:nvPr>
        </p:nvSpPr>
        <p:spPr>
          <a:xfrm>
            <a:off x="1761067" y="1311966"/>
            <a:ext cx="1456267" cy="685800"/>
          </a:xfrm>
          <a:prstGeom prst="rect">
            <a:avLst/>
          </a:prstGeom>
          <a:noFill/>
          <a:ln>
            <a:noFill/>
          </a:ln>
        </p:spPr>
      </p:sp>
      <p:sp>
        <p:nvSpPr>
          <p:cNvPr id="123" name="Google Shape;123;p24"/>
          <p:cNvSpPr/>
          <p:nvPr>
            <p:ph idx="3" type="pic"/>
          </p:nvPr>
        </p:nvSpPr>
        <p:spPr>
          <a:xfrm>
            <a:off x="3843867" y="1311966"/>
            <a:ext cx="1456267" cy="685800"/>
          </a:xfrm>
          <a:prstGeom prst="rect">
            <a:avLst/>
          </a:prstGeom>
          <a:noFill/>
          <a:ln>
            <a:noFill/>
          </a:ln>
        </p:spPr>
      </p:sp>
      <p:sp>
        <p:nvSpPr>
          <p:cNvPr id="124" name="Google Shape;124;p24"/>
          <p:cNvSpPr txBox="1"/>
          <p:nvPr>
            <p:ph idx="4" type="body"/>
          </p:nvPr>
        </p:nvSpPr>
        <p:spPr>
          <a:xfrm>
            <a:off x="595201" y="2347411"/>
            <a:ext cx="6064017" cy="1378528"/>
          </a:xfrm>
          <a:prstGeom prst="rect">
            <a:avLst/>
          </a:prstGeom>
          <a:noFill/>
          <a:ln>
            <a:noFill/>
          </a:ln>
        </p:spPr>
        <p:txBody>
          <a:bodyPr anchorCtr="0" anchor="t" bIns="34275" lIns="68575" spcFirstLastPara="1" rIns="68575" wrap="square" tIns="34275">
            <a:normAutofit/>
          </a:bodyPr>
          <a:lstStyle>
            <a:lvl1pPr indent="-228600" lvl="0" marL="457200" marR="0" algn="l">
              <a:lnSpc>
                <a:spcPct val="100000"/>
              </a:lnSpc>
              <a:spcBef>
                <a:spcPts val="400"/>
              </a:spcBef>
              <a:spcAft>
                <a:spcPts val="0"/>
              </a:spcAft>
              <a:buClr>
                <a:srgbClr val="000000"/>
              </a:buClr>
              <a:buSzPts val="2300"/>
              <a:buFont typeface="Calibri"/>
              <a:buNone/>
              <a:defRPr b="0" sz="2000" u="sng"/>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125" name="Google Shape;125;p24"/>
          <p:cNvSpPr/>
          <p:nvPr>
            <p:ph idx="5" type="pic"/>
          </p:nvPr>
        </p:nvSpPr>
        <p:spPr>
          <a:xfrm>
            <a:off x="1761067" y="2864203"/>
            <a:ext cx="1456267" cy="685800"/>
          </a:xfrm>
          <a:prstGeom prst="rect">
            <a:avLst/>
          </a:prstGeom>
          <a:noFill/>
          <a:ln>
            <a:noFill/>
          </a:ln>
        </p:spPr>
      </p:sp>
      <p:sp>
        <p:nvSpPr>
          <p:cNvPr id="126" name="Google Shape;126;p24"/>
          <p:cNvSpPr/>
          <p:nvPr>
            <p:ph idx="6" type="pic"/>
          </p:nvPr>
        </p:nvSpPr>
        <p:spPr>
          <a:xfrm>
            <a:off x="3843867" y="2864203"/>
            <a:ext cx="1456267" cy="685800"/>
          </a:xfrm>
          <a:prstGeom prst="rect">
            <a:avLst/>
          </a:prstGeom>
          <a:noFill/>
          <a:ln>
            <a:noFill/>
          </a:ln>
        </p:spPr>
      </p:sp>
      <p:sp>
        <p:nvSpPr>
          <p:cNvPr id="127" name="Google Shape;127;p24"/>
          <p:cNvSpPr/>
          <p:nvPr>
            <p:ph idx="12" type="sldNum"/>
          </p:nvPr>
        </p:nvSpPr>
        <p:spPr>
          <a:xfrm>
            <a:off x="8361860" y="4843130"/>
            <a:ext cx="365760" cy="274320"/>
          </a:xfrm>
          <a:prstGeom prst="ellipse">
            <a:avLst/>
          </a:prstGeom>
          <a:no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28" name="Google Shape;128;p24"/>
          <p:cNvSpPr txBox="1"/>
          <p:nvPr>
            <p:ph type="title"/>
          </p:nvPr>
        </p:nvSpPr>
        <p:spPr>
          <a:xfrm>
            <a:off x="277148" y="88822"/>
            <a:ext cx="8043862" cy="478631"/>
          </a:xfrm>
          <a:prstGeom prst="rect">
            <a:avLst/>
          </a:prstGeom>
          <a:noFill/>
          <a:ln>
            <a:noFill/>
          </a:ln>
        </p:spPr>
        <p:txBody>
          <a:bodyPr anchorCtr="0" anchor="ctr" bIns="137150" lIns="137150" spcFirstLastPara="1" rIns="137150" wrap="square" tIns="137150">
            <a:normAutofit/>
          </a:bodyPr>
          <a:lstStyle>
            <a:lvl1pPr lvl="0" algn="l">
              <a:lnSpc>
                <a:spcPct val="90000"/>
              </a:lnSpc>
              <a:spcBef>
                <a:spcPts val="0"/>
              </a:spcBef>
              <a:spcAft>
                <a:spcPts val="0"/>
              </a:spcAft>
              <a:buClr>
                <a:srgbClr val="262626"/>
              </a:buClr>
              <a:buSzPts val="2000"/>
              <a:buFont typeface="Calibri"/>
              <a:buNone/>
              <a:defRPr b="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ssibility Statement">
  <p:cSld name="Accessibility Statement">
    <p:bg>
      <p:bgPr>
        <a:solidFill>
          <a:schemeClr val="accent4"/>
        </a:solidFill>
      </p:bgPr>
    </p:bg>
    <p:spTree>
      <p:nvGrpSpPr>
        <p:cNvPr id="129" name="Shape 129"/>
        <p:cNvGrpSpPr/>
        <p:nvPr/>
      </p:nvGrpSpPr>
      <p:grpSpPr>
        <a:xfrm>
          <a:off x="0" y="0"/>
          <a:ext cx="0" cy="0"/>
          <a:chOff x="0" y="0"/>
          <a:chExt cx="0" cy="0"/>
        </a:xfrm>
      </p:grpSpPr>
      <p:sp>
        <p:nvSpPr>
          <p:cNvPr id="130" name="Google Shape;130;p25"/>
          <p:cNvSpPr txBox="1"/>
          <p:nvPr/>
        </p:nvSpPr>
        <p:spPr>
          <a:xfrm>
            <a:off x="1110838" y="1407915"/>
            <a:ext cx="6128758" cy="124649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1400">
                <a:solidFill>
                  <a:schemeClr val="lt1"/>
                </a:solidFill>
                <a:latin typeface="Calibri"/>
                <a:ea typeface="Calibri"/>
                <a:cs typeface="Calibri"/>
                <a:sym typeface="Calibri"/>
              </a:rPr>
              <a:t>Support the Purdue University brand in your presentations by using a brand-friendly template. This template uses an accessible master layout. Please note that some changes </a:t>
            </a:r>
            <a:br>
              <a:rPr lang="en" sz="1400">
                <a:solidFill>
                  <a:schemeClr val="lt1"/>
                </a:solidFill>
                <a:latin typeface="Calibri"/>
                <a:ea typeface="Calibri"/>
                <a:cs typeface="Calibri"/>
                <a:sym typeface="Calibri"/>
              </a:rPr>
            </a:br>
            <a:r>
              <a:rPr lang="en" sz="1400">
                <a:solidFill>
                  <a:schemeClr val="lt1"/>
                </a:solidFill>
                <a:latin typeface="Calibri"/>
                <a:ea typeface="Calibri"/>
                <a:cs typeface="Calibri"/>
                <a:sym typeface="Calibri"/>
              </a:rPr>
              <a:t>to the PowerPoint template could impact accessibility by those with disabilities. Follow the instructions provided by Microsoft Office to ensure that your PowerPoint presentations are accessible to all users:</a:t>
            </a:r>
            <a:endParaRPr sz="1400">
              <a:solidFill>
                <a:schemeClr val="lt1"/>
              </a:solidFill>
              <a:latin typeface="Calibri"/>
              <a:ea typeface="Calibri"/>
              <a:cs typeface="Calibri"/>
              <a:sym typeface="Calibri"/>
            </a:endParaRPr>
          </a:p>
        </p:txBody>
      </p:sp>
      <p:sp>
        <p:nvSpPr>
          <p:cNvPr descr="PPT Accessibility URL" id="131" name="Google Shape;131;p25"/>
          <p:cNvSpPr txBox="1"/>
          <p:nvPr>
            <p:ph type="ctrTitle"/>
          </p:nvPr>
        </p:nvSpPr>
        <p:spPr>
          <a:xfrm>
            <a:off x="1110838" y="3100039"/>
            <a:ext cx="5765747" cy="37394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1400"/>
              <a:buFont typeface="Arial"/>
              <a:buNone/>
              <a:defRPr b="0" i="0" sz="140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descr="Purdue Logo" id="132" name="Google Shape;132;p25"/>
          <p:cNvPicPr preferRelativeResize="0"/>
          <p:nvPr/>
        </p:nvPicPr>
        <p:blipFill rotWithShape="1">
          <a:blip r:embed="rId2">
            <a:alphaModFix/>
          </a:blip>
          <a:srcRect b="0" l="0" r="0" t="0"/>
          <a:stretch/>
        </p:blipFill>
        <p:spPr>
          <a:xfrm>
            <a:off x="383868" y="4544282"/>
            <a:ext cx="1908400" cy="256199"/>
          </a:xfrm>
          <a:prstGeom prst="rect">
            <a:avLst/>
          </a:prstGeom>
          <a:noFill/>
          <a:ln>
            <a:noFill/>
          </a:ln>
        </p:spPr>
      </p:pic>
      <p:pic>
        <p:nvPicPr>
          <p:cNvPr id="133" name="Google Shape;133;p25"/>
          <p:cNvPicPr preferRelativeResize="0"/>
          <p:nvPr/>
        </p:nvPicPr>
        <p:blipFill rotWithShape="1">
          <a:blip r:embed="rId3">
            <a:alphaModFix/>
          </a:blip>
          <a:srcRect b="0" l="0" r="0" t="0"/>
          <a:stretch/>
        </p:blipFill>
        <p:spPr>
          <a:xfrm>
            <a:off x="7366000" y="0"/>
            <a:ext cx="1778000" cy="5143500"/>
          </a:xfrm>
          <a:prstGeom prst="rect">
            <a:avLst/>
          </a:prstGeom>
          <a:noFill/>
          <a:ln>
            <a:noFill/>
          </a:ln>
        </p:spPr>
      </p:pic>
      <p:cxnSp>
        <p:nvCxnSpPr>
          <p:cNvPr id="134" name="Google Shape;134;p25"/>
          <p:cNvCxnSpPr/>
          <p:nvPr/>
        </p:nvCxnSpPr>
        <p:spPr>
          <a:xfrm>
            <a:off x="8400500" y="4702926"/>
            <a:ext cx="0" cy="120015"/>
          </a:xfrm>
          <a:prstGeom prst="straightConnector1">
            <a:avLst/>
          </a:prstGeom>
          <a:noFill/>
          <a:ln cap="flat" cmpd="sng" w="9525">
            <a:solidFill>
              <a:schemeClr val="accent4"/>
            </a:solidFill>
            <a:prstDash val="solid"/>
            <a:round/>
            <a:headEnd len="sm" w="sm" type="none"/>
            <a:tailEnd len="sm" w="sm" type="none"/>
          </a:ln>
        </p:spPr>
      </p:cxnSp>
      <p:sp>
        <p:nvSpPr>
          <p:cNvPr id="135" name="Google Shape;135;p25"/>
          <p:cNvSpPr/>
          <p:nvPr>
            <p:ph idx="12" type="sldNum"/>
          </p:nvPr>
        </p:nvSpPr>
        <p:spPr>
          <a:xfrm>
            <a:off x="8413374" y="4635961"/>
            <a:ext cx="365760" cy="274320"/>
          </a:xfrm>
          <a:prstGeom prst="ellipse">
            <a:avLst/>
          </a:prstGeom>
          <a:noFill/>
          <a:ln>
            <a:noFill/>
          </a:ln>
        </p:spPr>
        <p:txBody>
          <a:bodyPr anchorCtr="0" anchor="ctr" bIns="34275" lIns="13700" spcFirstLastPara="1" rIns="13700" wrap="square" tIns="34275">
            <a:noAutofit/>
          </a:bodyPr>
          <a:lstStyle>
            <a:lvl1pPr indent="0" lvl="0" marL="0" algn="ctr">
              <a:spcBef>
                <a:spcPts val="0"/>
              </a:spcBef>
              <a:buNone/>
              <a:defRPr b="1" i="0" sz="800">
                <a:solidFill>
                  <a:schemeClr val="accent4"/>
                </a:solidFill>
                <a:latin typeface="Calibri"/>
                <a:ea typeface="Calibri"/>
                <a:cs typeface="Calibri"/>
                <a:sym typeface="Calibri"/>
              </a:defRPr>
            </a:lvl1pPr>
            <a:lvl2pPr indent="0" lvl="1" marL="0" algn="ctr">
              <a:spcBef>
                <a:spcPts val="0"/>
              </a:spcBef>
              <a:buNone/>
              <a:defRPr b="1" i="0" sz="800">
                <a:solidFill>
                  <a:schemeClr val="accent4"/>
                </a:solidFill>
                <a:latin typeface="Calibri"/>
                <a:ea typeface="Calibri"/>
                <a:cs typeface="Calibri"/>
                <a:sym typeface="Calibri"/>
              </a:defRPr>
            </a:lvl2pPr>
            <a:lvl3pPr indent="0" lvl="2" marL="0" algn="ctr">
              <a:spcBef>
                <a:spcPts val="0"/>
              </a:spcBef>
              <a:buNone/>
              <a:defRPr b="1" i="0" sz="800">
                <a:solidFill>
                  <a:schemeClr val="accent4"/>
                </a:solidFill>
                <a:latin typeface="Calibri"/>
                <a:ea typeface="Calibri"/>
                <a:cs typeface="Calibri"/>
                <a:sym typeface="Calibri"/>
              </a:defRPr>
            </a:lvl3pPr>
            <a:lvl4pPr indent="0" lvl="3" marL="0" algn="ctr">
              <a:spcBef>
                <a:spcPts val="0"/>
              </a:spcBef>
              <a:buNone/>
              <a:defRPr b="1" i="0" sz="800">
                <a:solidFill>
                  <a:schemeClr val="accent4"/>
                </a:solidFill>
                <a:latin typeface="Calibri"/>
                <a:ea typeface="Calibri"/>
                <a:cs typeface="Calibri"/>
                <a:sym typeface="Calibri"/>
              </a:defRPr>
            </a:lvl4pPr>
            <a:lvl5pPr indent="0" lvl="4" marL="0" algn="ctr">
              <a:spcBef>
                <a:spcPts val="0"/>
              </a:spcBef>
              <a:buNone/>
              <a:defRPr b="1" i="0" sz="800">
                <a:solidFill>
                  <a:schemeClr val="accent4"/>
                </a:solidFill>
                <a:latin typeface="Calibri"/>
                <a:ea typeface="Calibri"/>
                <a:cs typeface="Calibri"/>
                <a:sym typeface="Calibri"/>
              </a:defRPr>
            </a:lvl5pPr>
            <a:lvl6pPr indent="0" lvl="5" marL="0" algn="ctr">
              <a:spcBef>
                <a:spcPts val="0"/>
              </a:spcBef>
              <a:buNone/>
              <a:defRPr b="1" i="0" sz="800">
                <a:solidFill>
                  <a:schemeClr val="accent4"/>
                </a:solidFill>
                <a:latin typeface="Calibri"/>
                <a:ea typeface="Calibri"/>
                <a:cs typeface="Calibri"/>
                <a:sym typeface="Calibri"/>
              </a:defRPr>
            </a:lvl6pPr>
            <a:lvl7pPr indent="0" lvl="6" marL="0" algn="ctr">
              <a:spcBef>
                <a:spcPts val="0"/>
              </a:spcBef>
              <a:buNone/>
              <a:defRPr b="1" i="0" sz="800">
                <a:solidFill>
                  <a:schemeClr val="accent4"/>
                </a:solidFill>
                <a:latin typeface="Calibri"/>
                <a:ea typeface="Calibri"/>
                <a:cs typeface="Calibri"/>
                <a:sym typeface="Calibri"/>
              </a:defRPr>
            </a:lvl7pPr>
            <a:lvl8pPr indent="0" lvl="7" marL="0" algn="ctr">
              <a:spcBef>
                <a:spcPts val="0"/>
              </a:spcBef>
              <a:buNone/>
              <a:defRPr b="1" i="0" sz="800">
                <a:solidFill>
                  <a:schemeClr val="accent4"/>
                </a:solidFill>
                <a:latin typeface="Calibri"/>
                <a:ea typeface="Calibri"/>
                <a:cs typeface="Calibri"/>
                <a:sym typeface="Calibri"/>
              </a:defRPr>
            </a:lvl8pPr>
            <a:lvl9pPr indent="0" lvl="8" marL="0" algn="ctr">
              <a:spcBef>
                <a:spcPts val="0"/>
              </a:spcBef>
              <a:buNone/>
              <a:defRPr b="1" i="0" sz="800">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160">
          <p15:clr>
            <a:srgbClr val="FBAE40"/>
          </p15:clr>
        </p15:guide>
        <p15:guide id="3" orient="horz" pos="2970">
          <p15:clr>
            <a:srgbClr val="FBAE40"/>
          </p15:clr>
        </p15:guide>
        <p15:guide id="4" pos="3348">
          <p15:clr>
            <a:srgbClr val="FBAE40"/>
          </p15:clr>
        </p15:guide>
        <p15:guide id="5" pos="3852">
          <p15:clr>
            <a:srgbClr val="FBAE40"/>
          </p15:clr>
        </p15:guide>
        <p15:guide id="6" orient="horz" pos="3060">
          <p15:clr>
            <a:srgbClr val="FBAE40"/>
          </p15:clr>
        </p15:guide>
        <p15:guide id="7" pos="198">
          <p15:clr>
            <a:srgbClr val="FBAE40"/>
          </p15:clr>
        </p15:guide>
        <p15:guide id="8" orient="horz" pos="144">
          <p15:clr>
            <a:srgbClr val="FBAE40"/>
          </p15:clr>
        </p15:guide>
        <p15:guide id="9" pos="52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olorful">
  <p:cSld name="Title Slide - Colorful">
    <p:bg>
      <p:bgPr>
        <a:solidFill>
          <a:schemeClr val="accent2"/>
        </a:solidFill>
      </p:bgPr>
    </p:bg>
    <p:spTree>
      <p:nvGrpSpPr>
        <p:cNvPr id="136" name="Shape 136"/>
        <p:cNvGrpSpPr/>
        <p:nvPr/>
      </p:nvGrpSpPr>
      <p:grpSpPr>
        <a:xfrm>
          <a:off x="0" y="0"/>
          <a:ext cx="0" cy="0"/>
          <a:chOff x="0" y="0"/>
          <a:chExt cx="0" cy="0"/>
        </a:xfrm>
      </p:grpSpPr>
      <p:sp>
        <p:nvSpPr>
          <p:cNvPr id="137" name="Google Shape;137;p26"/>
          <p:cNvSpPr/>
          <p:nvPr/>
        </p:nvSpPr>
        <p:spPr>
          <a:xfrm>
            <a:off x="0" y="0"/>
            <a:ext cx="9144000" cy="5143500"/>
          </a:xfrm>
          <a:prstGeom prst="rect">
            <a:avLst/>
          </a:prstGeom>
          <a:solidFill>
            <a:schemeClr val="lt2"/>
          </a:solidFill>
          <a:ln cap="flat" cmpd="sng" w="12700">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8" name="Google Shape;138;p26"/>
          <p:cNvSpPr txBox="1"/>
          <p:nvPr>
            <p:ph type="ctrTitle"/>
          </p:nvPr>
        </p:nvSpPr>
        <p:spPr>
          <a:xfrm>
            <a:off x="1116116" y="1219683"/>
            <a:ext cx="7451413" cy="567848"/>
          </a:xfrm>
          <a:prstGeom prst="rect">
            <a:avLst/>
          </a:prstGeom>
          <a:noFill/>
          <a:ln>
            <a:noFill/>
          </a:ln>
        </p:spPr>
        <p:txBody>
          <a:bodyPr anchorCtr="0" anchor="t" bIns="0" lIns="0" spcFirstLastPara="1" rIns="0" wrap="square" tIns="0">
            <a:spAutoFit/>
          </a:bodyPr>
          <a:lstStyle>
            <a:lvl1pPr lvl="0" algn="l">
              <a:lnSpc>
                <a:spcPct val="80000"/>
              </a:lnSpc>
              <a:spcBef>
                <a:spcPts val="0"/>
              </a:spcBef>
              <a:spcAft>
                <a:spcPts val="0"/>
              </a:spcAft>
              <a:buClr>
                <a:schemeClr val="dk1"/>
              </a:buClr>
              <a:buSzPts val="4500"/>
              <a:buFont typeface="Calibri"/>
              <a:buNone/>
              <a:defRPr b="1" i="1" sz="4500">
                <a:solidFill>
                  <a:schemeClr val="dk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9" name="Google Shape;139;p26"/>
          <p:cNvSpPr txBox="1"/>
          <p:nvPr>
            <p:ph idx="1" type="subTitle"/>
          </p:nvPr>
        </p:nvSpPr>
        <p:spPr>
          <a:xfrm>
            <a:off x="1121760" y="2992564"/>
            <a:ext cx="5322202" cy="252011"/>
          </a:xfrm>
          <a:prstGeom prst="rect">
            <a:avLst/>
          </a:prstGeom>
          <a:noFill/>
          <a:ln>
            <a:noFill/>
          </a:ln>
        </p:spPr>
        <p:txBody>
          <a:bodyPr anchorCtr="0" anchor="t" bIns="0" lIns="0" spcFirstLastPara="1" rIns="0" wrap="square" tIns="0">
            <a:spAutoFit/>
          </a:bodyPr>
          <a:lstStyle>
            <a:lvl1pPr lvl="0" algn="l">
              <a:lnSpc>
                <a:spcPct val="100000"/>
              </a:lnSpc>
              <a:spcBef>
                <a:spcPts val="800"/>
              </a:spcBef>
              <a:spcAft>
                <a:spcPts val="0"/>
              </a:spcAft>
              <a:buSzPts val="1700"/>
              <a:buNone/>
              <a:defRPr b="1" i="0" sz="1700">
                <a:solidFill>
                  <a:schemeClr val="accent2"/>
                </a:solidFill>
                <a:latin typeface="Calibri"/>
                <a:ea typeface="Calibri"/>
                <a:cs typeface="Calibri"/>
                <a:sym typeface="Calibri"/>
              </a:defRPr>
            </a:lvl1pPr>
            <a:lvl2pPr lvl="1" algn="ctr">
              <a:lnSpc>
                <a:spcPct val="100000"/>
              </a:lnSpc>
              <a:spcBef>
                <a:spcPts val="800"/>
              </a:spcBef>
              <a:spcAft>
                <a:spcPts val="0"/>
              </a:spcAft>
              <a:buSzPts val="1400"/>
              <a:buNone/>
              <a:defRPr sz="1400"/>
            </a:lvl2pPr>
            <a:lvl3pPr lvl="2" algn="ctr">
              <a:lnSpc>
                <a:spcPct val="100000"/>
              </a:lnSpc>
              <a:spcBef>
                <a:spcPts val="800"/>
              </a:spcBef>
              <a:spcAft>
                <a:spcPts val="0"/>
              </a:spcAft>
              <a:buSzPts val="1400"/>
              <a:buNone/>
              <a:defRPr sz="1400"/>
            </a:lvl3pPr>
            <a:lvl4pPr lvl="3" algn="ctr">
              <a:lnSpc>
                <a:spcPct val="100000"/>
              </a:lnSpc>
              <a:spcBef>
                <a:spcPts val="800"/>
              </a:spcBef>
              <a:spcAft>
                <a:spcPts val="0"/>
              </a:spcAft>
              <a:buSzPts val="1200"/>
              <a:buNone/>
              <a:defRPr sz="1200"/>
            </a:lvl4pPr>
            <a:lvl5pPr lvl="4" algn="ctr">
              <a:lnSpc>
                <a:spcPct val="100000"/>
              </a:lnSpc>
              <a:spcBef>
                <a:spcPts val="800"/>
              </a:spcBef>
              <a:spcAft>
                <a:spcPts val="0"/>
              </a:spcAft>
              <a:buSzPts val="1200"/>
              <a:buNone/>
              <a:defRPr sz="1200"/>
            </a:lvl5pPr>
            <a:lvl6pPr lvl="5" algn="ctr">
              <a:lnSpc>
                <a:spcPct val="100000"/>
              </a:lnSpc>
              <a:spcBef>
                <a:spcPts val="800"/>
              </a:spcBef>
              <a:spcAft>
                <a:spcPts val="0"/>
              </a:spcAft>
              <a:buSzPts val="1200"/>
              <a:buNone/>
              <a:defRPr sz="1200"/>
            </a:lvl6pPr>
            <a:lvl7pPr lvl="6" algn="ctr">
              <a:lnSpc>
                <a:spcPct val="100000"/>
              </a:lnSpc>
              <a:spcBef>
                <a:spcPts val="800"/>
              </a:spcBef>
              <a:spcAft>
                <a:spcPts val="0"/>
              </a:spcAft>
              <a:buSzPts val="1200"/>
              <a:buNone/>
              <a:defRPr sz="1200"/>
            </a:lvl7pPr>
            <a:lvl8pPr lvl="7" algn="ctr">
              <a:lnSpc>
                <a:spcPct val="100000"/>
              </a:lnSpc>
              <a:spcBef>
                <a:spcPts val="800"/>
              </a:spcBef>
              <a:spcAft>
                <a:spcPts val="0"/>
              </a:spcAft>
              <a:buSzPts val="1200"/>
              <a:buNone/>
              <a:defRPr sz="1200"/>
            </a:lvl8pPr>
            <a:lvl9pPr lvl="8" algn="ctr">
              <a:lnSpc>
                <a:spcPct val="100000"/>
              </a:lnSpc>
              <a:spcBef>
                <a:spcPts val="800"/>
              </a:spcBef>
              <a:spcAft>
                <a:spcPts val="0"/>
              </a:spcAft>
              <a:buSzPts val="1200"/>
              <a:buNone/>
              <a:defRPr sz="1200"/>
            </a:lvl9pPr>
          </a:lstStyle>
          <a:p/>
        </p:txBody>
      </p:sp>
      <p:pic>
        <p:nvPicPr>
          <p:cNvPr id="140" name="Google Shape;140;p26"/>
          <p:cNvPicPr preferRelativeResize="0"/>
          <p:nvPr/>
        </p:nvPicPr>
        <p:blipFill rotWithShape="1">
          <a:blip r:embed="rId2">
            <a:alphaModFix/>
          </a:blip>
          <a:srcRect b="0" l="0" r="0" t="0"/>
          <a:stretch/>
        </p:blipFill>
        <p:spPr>
          <a:xfrm>
            <a:off x="7366000" y="0"/>
            <a:ext cx="1778000" cy="5143500"/>
          </a:xfrm>
          <a:prstGeom prst="rect">
            <a:avLst/>
          </a:prstGeom>
          <a:noFill/>
          <a:ln>
            <a:noFill/>
          </a:ln>
        </p:spPr>
      </p:pic>
      <p:cxnSp>
        <p:nvCxnSpPr>
          <p:cNvPr id="141" name="Google Shape;141;p26"/>
          <p:cNvCxnSpPr/>
          <p:nvPr/>
        </p:nvCxnSpPr>
        <p:spPr>
          <a:xfrm>
            <a:off x="8400500" y="4702926"/>
            <a:ext cx="0" cy="120015"/>
          </a:xfrm>
          <a:prstGeom prst="straightConnector1">
            <a:avLst/>
          </a:prstGeom>
          <a:noFill/>
          <a:ln cap="flat" cmpd="sng" w="9525">
            <a:solidFill>
              <a:schemeClr val="accent4"/>
            </a:solidFill>
            <a:prstDash val="solid"/>
            <a:round/>
            <a:headEnd len="sm" w="sm" type="none"/>
            <a:tailEnd len="sm" w="sm" type="none"/>
          </a:ln>
        </p:spPr>
      </p:cxnSp>
      <p:sp>
        <p:nvSpPr>
          <p:cNvPr id="142" name="Google Shape;142;p26"/>
          <p:cNvSpPr/>
          <p:nvPr>
            <p:ph idx="12" type="sldNum"/>
          </p:nvPr>
        </p:nvSpPr>
        <p:spPr>
          <a:xfrm>
            <a:off x="8410660" y="4635961"/>
            <a:ext cx="365760" cy="274320"/>
          </a:xfrm>
          <a:prstGeom prst="ellipse">
            <a:avLst/>
          </a:prstGeom>
          <a:noFill/>
          <a:ln>
            <a:noFill/>
          </a:ln>
        </p:spPr>
        <p:txBody>
          <a:bodyPr anchorCtr="0" anchor="ctr" bIns="34275" lIns="13700" spcFirstLastPara="1" rIns="13700" wrap="square" tIns="34275">
            <a:noAutofit/>
          </a:bodyPr>
          <a:lstStyle>
            <a:lvl1pPr indent="0" lvl="0" marL="0" algn="ctr">
              <a:spcBef>
                <a:spcPts val="0"/>
              </a:spcBef>
              <a:buNone/>
              <a:defRPr b="1" i="0" sz="800">
                <a:solidFill>
                  <a:schemeClr val="accent4"/>
                </a:solidFill>
                <a:latin typeface="Calibri"/>
                <a:ea typeface="Calibri"/>
                <a:cs typeface="Calibri"/>
                <a:sym typeface="Calibri"/>
              </a:defRPr>
            </a:lvl1pPr>
            <a:lvl2pPr indent="0" lvl="1" marL="0" algn="ctr">
              <a:spcBef>
                <a:spcPts val="0"/>
              </a:spcBef>
              <a:buNone/>
              <a:defRPr b="1" i="0" sz="800">
                <a:solidFill>
                  <a:schemeClr val="accent4"/>
                </a:solidFill>
                <a:latin typeface="Calibri"/>
                <a:ea typeface="Calibri"/>
                <a:cs typeface="Calibri"/>
                <a:sym typeface="Calibri"/>
              </a:defRPr>
            </a:lvl2pPr>
            <a:lvl3pPr indent="0" lvl="2" marL="0" algn="ctr">
              <a:spcBef>
                <a:spcPts val="0"/>
              </a:spcBef>
              <a:buNone/>
              <a:defRPr b="1" i="0" sz="800">
                <a:solidFill>
                  <a:schemeClr val="accent4"/>
                </a:solidFill>
                <a:latin typeface="Calibri"/>
                <a:ea typeface="Calibri"/>
                <a:cs typeface="Calibri"/>
                <a:sym typeface="Calibri"/>
              </a:defRPr>
            </a:lvl3pPr>
            <a:lvl4pPr indent="0" lvl="3" marL="0" algn="ctr">
              <a:spcBef>
                <a:spcPts val="0"/>
              </a:spcBef>
              <a:buNone/>
              <a:defRPr b="1" i="0" sz="800">
                <a:solidFill>
                  <a:schemeClr val="accent4"/>
                </a:solidFill>
                <a:latin typeface="Calibri"/>
                <a:ea typeface="Calibri"/>
                <a:cs typeface="Calibri"/>
                <a:sym typeface="Calibri"/>
              </a:defRPr>
            </a:lvl4pPr>
            <a:lvl5pPr indent="0" lvl="4" marL="0" algn="ctr">
              <a:spcBef>
                <a:spcPts val="0"/>
              </a:spcBef>
              <a:buNone/>
              <a:defRPr b="1" i="0" sz="800">
                <a:solidFill>
                  <a:schemeClr val="accent4"/>
                </a:solidFill>
                <a:latin typeface="Calibri"/>
                <a:ea typeface="Calibri"/>
                <a:cs typeface="Calibri"/>
                <a:sym typeface="Calibri"/>
              </a:defRPr>
            </a:lvl5pPr>
            <a:lvl6pPr indent="0" lvl="5" marL="0" algn="ctr">
              <a:spcBef>
                <a:spcPts val="0"/>
              </a:spcBef>
              <a:buNone/>
              <a:defRPr b="1" i="0" sz="800">
                <a:solidFill>
                  <a:schemeClr val="accent4"/>
                </a:solidFill>
                <a:latin typeface="Calibri"/>
                <a:ea typeface="Calibri"/>
                <a:cs typeface="Calibri"/>
                <a:sym typeface="Calibri"/>
              </a:defRPr>
            </a:lvl6pPr>
            <a:lvl7pPr indent="0" lvl="6" marL="0" algn="ctr">
              <a:spcBef>
                <a:spcPts val="0"/>
              </a:spcBef>
              <a:buNone/>
              <a:defRPr b="1" i="0" sz="800">
                <a:solidFill>
                  <a:schemeClr val="accent4"/>
                </a:solidFill>
                <a:latin typeface="Calibri"/>
                <a:ea typeface="Calibri"/>
                <a:cs typeface="Calibri"/>
                <a:sym typeface="Calibri"/>
              </a:defRPr>
            </a:lvl7pPr>
            <a:lvl8pPr indent="0" lvl="7" marL="0" algn="ctr">
              <a:spcBef>
                <a:spcPts val="0"/>
              </a:spcBef>
              <a:buNone/>
              <a:defRPr b="1" i="0" sz="800">
                <a:solidFill>
                  <a:schemeClr val="accent4"/>
                </a:solidFill>
                <a:latin typeface="Calibri"/>
                <a:ea typeface="Calibri"/>
                <a:cs typeface="Calibri"/>
                <a:sym typeface="Calibri"/>
              </a:defRPr>
            </a:lvl8pPr>
            <a:lvl9pPr indent="0" lvl="8" marL="0" algn="ctr">
              <a:spcBef>
                <a:spcPts val="0"/>
              </a:spcBef>
              <a:buNone/>
              <a:defRPr b="1" i="0" sz="800">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160">
          <p15:clr>
            <a:srgbClr val="FBAE40"/>
          </p15:clr>
        </p15:guide>
        <p15:guide id="3" orient="horz" pos="2970">
          <p15:clr>
            <a:srgbClr val="FBAE40"/>
          </p15:clr>
        </p15:guide>
        <p15:guide id="4" pos="3348">
          <p15:clr>
            <a:srgbClr val="FBAE40"/>
          </p15:clr>
        </p15:guide>
        <p15:guide id="5" pos="3852">
          <p15:clr>
            <a:srgbClr val="FBAE40"/>
          </p15:clr>
        </p15:guide>
        <p15:guide id="6" orient="horz" pos="3060">
          <p15:clr>
            <a:srgbClr val="FBAE40"/>
          </p15:clr>
        </p15:guide>
        <p15:guide id="7" pos="52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Copy">
  <p:cSld name="Content Slide - Copy">
    <p:bg>
      <p:bgPr>
        <a:solidFill>
          <a:schemeClr val="accent4"/>
        </a:solidFill>
      </p:bgPr>
    </p:bg>
    <p:spTree>
      <p:nvGrpSpPr>
        <p:cNvPr id="143" name="Shape 143"/>
        <p:cNvGrpSpPr/>
        <p:nvPr/>
      </p:nvGrpSpPr>
      <p:grpSpPr>
        <a:xfrm>
          <a:off x="0" y="0"/>
          <a:ext cx="0" cy="0"/>
          <a:chOff x="0" y="0"/>
          <a:chExt cx="0" cy="0"/>
        </a:xfrm>
      </p:grpSpPr>
      <p:pic>
        <p:nvPicPr>
          <p:cNvPr id="144" name="Google Shape;144;p27"/>
          <p:cNvPicPr preferRelativeResize="0"/>
          <p:nvPr/>
        </p:nvPicPr>
        <p:blipFill rotWithShape="1">
          <a:blip r:embed="rId2">
            <a:alphaModFix/>
          </a:blip>
          <a:srcRect b="0" l="0" r="0" t="0"/>
          <a:stretch/>
        </p:blipFill>
        <p:spPr>
          <a:xfrm>
            <a:off x="5257" y="0"/>
            <a:ext cx="8636000" cy="685800"/>
          </a:xfrm>
          <a:prstGeom prst="rect">
            <a:avLst/>
          </a:prstGeom>
          <a:noFill/>
          <a:ln>
            <a:noFill/>
          </a:ln>
        </p:spPr>
      </p:pic>
      <p:sp>
        <p:nvSpPr>
          <p:cNvPr id="145" name="Google Shape;145;p27"/>
          <p:cNvSpPr txBox="1"/>
          <p:nvPr>
            <p:ph type="ctrTitle"/>
          </p:nvPr>
        </p:nvSpPr>
        <p:spPr>
          <a:xfrm>
            <a:off x="1117214" y="332006"/>
            <a:ext cx="6925732" cy="37394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2"/>
              </a:buClr>
              <a:buSzPts val="2700"/>
              <a:buFont typeface="Calibri"/>
              <a:buNone/>
              <a:defRPr b="1" i="1" sz="2700" cap="none">
                <a:solidFill>
                  <a:schemeClr val="lt2"/>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6" name="Google Shape;146;p27"/>
          <p:cNvSpPr txBox="1"/>
          <p:nvPr>
            <p:ph idx="1" type="subTitle"/>
          </p:nvPr>
        </p:nvSpPr>
        <p:spPr>
          <a:xfrm>
            <a:off x="1117214" y="1008875"/>
            <a:ext cx="5491495" cy="256199"/>
          </a:xfrm>
          <a:prstGeom prst="rect">
            <a:avLst/>
          </a:prstGeom>
          <a:noFill/>
          <a:ln>
            <a:noFill/>
          </a:ln>
        </p:spPr>
        <p:txBody>
          <a:bodyPr anchorCtr="0" anchor="t" bIns="0" lIns="0" spcFirstLastPara="1" rIns="0" wrap="square" tIns="0">
            <a:spAutoFit/>
          </a:bodyPr>
          <a:lstStyle>
            <a:lvl1pPr lvl="0" algn="l">
              <a:lnSpc>
                <a:spcPct val="100000"/>
              </a:lnSpc>
              <a:spcBef>
                <a:spcPts val="800"/>
              </a:spcBef>
              <a:spcAft>
                <a:spcPts val="0"/>
              </a:spcAft>
              <a:buSzPts val="1700"/>
              <a:buNone/>
              <a:defRPr b="1" i="0" sz="1700">
                <a:solidFill>
                  <a:schemeClr val="accent2"/>
                </a:solidFill>
                <a:latin typeface="Calibri"/>
                <a:ea typeface="Calibri"/>
                <a:cs typeface="Calibri"/>
                <a:sym typeface="Calibri"/>
              </a:defRPr>
            </a:lvl1pPr>
            <a:lvl2pPr lvl="1" algn="ctr">
              <a:lnSpc>
                <a:spcPct val="100000"/>
              </a:lnSpc>
              <a:spcBef>
                <a:spcPts val="800"/>
              </a:spcBef>
              <a:spcAft>
                <a:spcPts val="0"/>
              </a:spcAft>
              <a:buSzPts val="1400"/>
              <a:buNone/>
              <a:defRPr sz="1400"/>
            </a:lvl2pPr>
            <a:lvl3pPr lvl="2" algn="ctr">
              <a:lnSpc>
                <a:spcPct val="100000"/>
              </a:lnSpc>
              <a:spcBef>
                <a:spcPts val="800"/>
              </a:spcBef>
              <a:spcAft>
                <a:spcPts val="0"/>
              </a:spcAft>
              <a:buSzPts val="1400"/>
              <a:buNone/>
              <a:defRPr sz="1400"/>
            </a:lvl3pPr>
            <a:lvl4pPr lvl="3" algn="ctr">
              <a:lnSpc>
                <a:spcPct val="100000"/>
              </a:lnSpc>
              <a:spcBef>
                <a:spcPts val="800"/>
              </a:spcBef>
              <a:spcAft>
                <a:spcPts val="0"/>
              </a:spcAft>
              <a:buSzPts val="1200"/>
              <a:buNone/>
              <a:defRPr sz="1200"/>
            </a:lvl4pPr>
            <a:lvl5pPr lvl="4" algn="ctr">
              <a:lnSpc>
                <a:spcPct val="100000"/>
              </a:lnSpc>
              <a:spcBef>
                <a:spcPts val="800"/>
              </a:spcBef>
              <a:spcAft>
                <a:spcPts val="0"/>
              </a:spcAft>
              <a:buSzPts val="1200"/>
              <a:buNone/>
              <a:defRPr sz="1200"/>
            </a:lvl5pPr>
            <a:lvl6pPr lvl="5" algn="ctr">
              <a:lnSpc>
                <a:spcPct val="100000"/>
              </a:lnSpc>
              <a:spcBef>
                <a:spcPts val="800"/>
              </a:spcBef>
              <a:spcAft>
                <a:spcPts val="0"/>
              </a:spcAft>
              <a:buSzPts val="1200"/>
              <a:buNone/>
              <a:defRPr sz="1200"/>
            </a:lvl6pPr>
            <a:lvl7pPr lvl="6" algn="ctr">
              <a:lnSpc>
                <a:spcPct val="100000"/>
              </a:lnSpc>
              <a:spcBef>
                <a:spcPts val="800"/>
              </a:spcBef>
              <a:spcAft>
                <a:spcPts val="0"/>
              </a:spcAft>
              <a:buSzPts val="1200"/>
              <a:buNone/>
              <a:defRPr sz="1200"/>
            </a:lvl7pPr>
            <a:lvl8pPr lvl="7" algn="ctr">
              <a:lnSpc>
                <a:spcPct val="100000"/>
              </a:lnSpc>
              <a:spcBef>
                <a:spcPts val="800"/>
              </a:spcBef>
              <a:spcAft>
                <a:spcPts val="0"/>
              </a:spcAft>
              <a:buSzPts val="1200"/>
              <a:buNone/>
              <a:defRPr sz="1200"/>
            </a:lvl8pPr>
            <a:lvl9pPr lvl="8" algn="ctr">
              <a:lnSpc>
                <a:spcPct val="100000"/>
              </a:lnSpc>
              <a:spcBef>
                <a:spcPts val="800"/>
              </a:spcBef>
              <a:spcAft>
                <a:spcPts val="0"/>
              </a:spcAft>
              <a:buSzPts val="1200"/>
              <a:buNone/>
              <a:defRPr sz="1200"/>
            </a:lvl9pPr>
          </a:lstStyle>
          <a:p/>
        </p:txBody>
      </p:sp>
      <p:sp>
        <p:nvSpPr>
          <p:cNvPr id="147" name="Google Shape;147;p27"/>
          <p:cNvSpPr txBox="1"/>
          <p:nvPr>
            <p:ph idx="2" type="body"/>
          </p:nvPr>
        </p:nvSpPr>
        <p:spPr>
          <a:xfrm>
            <a:off x="1821465" y="1471905"/>
            <a:ext cx="5524500" cy="2558653"/>
          </a:xfrm>
          <a:prstGeom prst="rect">
            <a:avLst/>
          </a:prstGeom>
          <a:noFill/>
          <a:ln>
            <a:noFill/>
          </a:ln>
        </p:spPr>
        <p:txBody>
          <a:bodyPr anchorCtr="0" anchor="t" bIns="0" lIns="0" spcFirstLastPara="1" rIns="0" wrap="square" tIns="0">
            <a:normAutofit/>
          </a:bodyPr>
          <a:lstStyle>
            <a:lvl1pPr indent="-317500" lvl="0" marL="457200" marR="0" algn="l">
              <a:lnSpc>
                <a:spcPct val="100000"/>
              </a:lnSpc>
              <a:spcBef>
                <a:spcPts val="0"/>
              </a:spcBef>
              <a:spcAft>
                <a:spcPts val="0"/>
              </a:spcAft>
              <a:buClr>
                <a:schemeClr val="dk1"/>
              </a:buClr>
              <a:buSzPts val="1400"/>
              <a:buFont typeface="Noto Sans Symbols"/>
              <a:buChar char="▪"/>
              <a:defRPr b="0" i="0" sz="1400">
                <a:solidFill>
                  <a:schemeClr val="dk1"/>
                </a:solidFill>
                <a:latin typeface="Calibri"/>
                <a:ea typeface="Calibri"/>
                <a:cs typeface="Calibri"/>
                <a:sym typeface="Calibri"/>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cxnSp>
        <p:nvCxnSpPr>
          <p:cNvPr id="148" name="Google Shape;148;p27"/>
          <p:cNvCxnSpPr/>
          <p:nvPr/>
        </p:nvCxnSpPr>
        <p:spPr>
          <a:xfrm>
            <a:off x="8400500" y="4702926"/>
            <a:ext cx="0" cy="120015"/>
          </a:xfrm>
          <a:prstGeom prst="straightConnector1">
            <a:avLst/>
          </a:prstGeom>
          <a:noFill/>
          <a:ln cap="flat" cmpd="sng" w="9525">
            <a:solidFill>
              <a:schemeClr val="dk1"/>
            </a:solidFill>
            <a:prstDash val="solid"/>
            <a:round/>
            <a:headEnd len="sm" w="sm" type="none"/>
            <a:tailEnd len="sm" w="sm" type="none"/>
          </a:ln>
        </p:spPr>
      </p:cxnSp>
      <p:sp>
        <p:nvSpPr>
          <p:cNvPr id="149" name="Google Shape;149;p27"/>
          <p:cNvSpPr/>
          <p:nvPr>
            <p:ph idx="12" type="sldNum"/>
          </p:nvPr>
        </p:nvSpPr>
        <p:spPr>
          <a:xfrm>
            <a:off x="8413374" y="4635961"/>
            <a:ext cx="365760" cy="274320"/>
          </a:xfrm>
          <a:prstGeom prst="ellipse">
            <a:avLst/>
          </a:prstGeom>
          <a:noFill/>
          <a:ln>
            <a:noFill/>
          </a:ln>
        </p:spPr>
        <p:txBody>
          <a:bodyPr anchorCtr="0" anchor="ctr" bIns="34275" lIns="13700" spcFirstLastPara="1" rIns="13700" wrap="square" tIns="34275">
            <a:noAutofit/>
          </a:bodyPr>
          <a:lstStyle>
            <a:lvl1pPr indent="0" lvl="0" marL="0" algn="ctr">
              <a:spcBef>
                <a:spcPts val="0"/>
              </a:spcBef>
              <a:buNone/>
              <a:defRPr b="1" i="0" sz="800">
                <a:solidFill>
                  <a:schemeClr val="dk1"/>
                </a:solidFill>
                <a:latin typeface="Calibri"/>
                <a:ea typeface="Calibri"/>
                <a:cs typeface="Calibri"/>
                <a:sym typeface="Calibri"/>
              </a:defRPr>
            </a:lvl1pPr>
            <a:lvl2pPr indent="0" lvl="1" marL="0" algn="ctr">
              <a:spcBef>
                <a:spcPts val="0"/>
              </a:spcBef>
              <a:buNone/>
              <a:defRPr b="1" i="0" sz="800">
                <a:solidFill>
                  <a:schemeClr val="dk1"/>
                </a:solidFill>
                <a:latin typeface="Calibri"/>
                <a:ea typeface="Calibri"/>
                <a:cs typeface="Calibri"/>
                <a:sym typeface="Calibri"/>
              </a:defRPr>
            </a:lvl2pPr>
            <a:lvl3pPr indent="0" lvl="2" marL="0" algn="ctr">
              <a:spcBef>
                <a:spcPts val="0"/>
              </a:spcBef>
              <a:buNone/>
              <a:defRPr b="1" i="0" sz="800">
                <a:solidFill>
                  <a:schemeClr val="dk1"/>
                </a:solidFill>
                <a:latin typeface="Calibri"/>
                <a:ea typeface="Calibri"/>
                <a:cs typeface="Calibri"/>
                <a:sym typeface="Calibri"/>
              </a:defRPr>
            </a:lvl3pPr>
            <a:lvl4pPr indent="0" lvl="3" marL="0" algn="ctr">
              <a:spcBef>
                <a:spcPts val="0"/>
              </a:spcBef>
              <a:buNone/>
              <a:defRPr b="1" i="0" sz="800">
                <a:solidFill>
                  <a:schemeClr val="dk1"/>
                </a:solidFill>
                <a:latin typeface="Calibri"/>
                <a:ea typeface="Calibri"/>
                <a:cs typeface="Calibri"/>
                <a:sym typeface="Calibri"/>
              </a:defRPr>
            </a:lvl4pPr>
            <a:lvl5pPr indent="0" lvl="4" marL="0" algn="ctr">
              <a:spcBef>
                <a:spcPts val="0"/>
              </a:spcBef>
              <a:buNone/>
              <a:defRPr b="1" i="0" sz="800">
                <a:solidFill>
                  <a:schemeClr val="dk1"/>
                </a:solidFill>
                <a:latin typeface="Calibri"/>
                <a:ea typeface="Calibri"/>
                <a:cs typeface="Calibri"/>
                <a:sym typeface="Calibri"/>
              </a:defRPr>
            </a:lvl5pPr>
            <a:lvl6pPr indent="0" lvl="5" marL="0" algn="ctr">
              <a:spcBef>
                <a:spcPts val="0"/>
              </a:spcBef>
              <a:buNone/>
              <a:defRPr b="1" i="0" sz="800">
                <a:solidFill>
                  <a:schemeClr val="dk1"/>
                </a:solidFill>
                <a:latin typeface="Calibri"/>
                <a:ea typeface="Calibri"/>
                <a:cs typeface="Calibri"/>
                <a:sym typeface="Calibri"/>
              </a:defRPr>
            </a:lvl6pPr>
            <a:lvl7pPr indent="0" lvl="6" marL="0" algn="ctr">
              <a:spcBef>
                <a:spcPts val="0"/>
              </a:spcBef>
              <a:buNone/>
              <a:defRPr b="1" i="0" sz="800">
                <a:solidFill>
                  <a:schemeClr val="dk1"/>
                </a:solidFill>
                <a:latin typeface="Calibri"/>
                <a:ea typeface="Calibri"/>
                <a:cs typeface="Calibri"/>
                <a:sym typeface="Calibri"/>
              </a:defRPr>
            </a:lvl7pPr>
            <a:lvl8pPr indent="0" lvl="7" marL="0" algn="ctr">
              <a:spcBef>
                <a:spcPts val="0"/>
              </a:spcBef>
              <a:buNone/>
              <a:defRPr b="1" i="0" sz="800">
                <a:solidFill>
                  <a:schemeClr val="dk1"/>
                </a:solidFill>
                <a:latin typeface="Calibri"/>
                <a:ea typeface="Calibri"/>
                <a:cs typeface="Calibri"/>
                <a:sym typeface="Calibri"/>
              </a:defRPr>
            </a:lvl8pPr>
            <a:lvl9pPr indent="0" lvl="8" marL="0" algn="ctr">
              <a:spcBef>
                <a:spcPts val="0"/>
              </a:spcBef>
              <a:buNone/>
              <a:defRPr b="1" i="0" sz="800">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160">
          <p15:clr>
            <a:srgbClr val="FBAE40"/>
          </p15:clr>
        </p15:guide>
        <p15:guide id="3" orient="horz" pos="2970">
          <p15:clr>
            <a:srgbClr val="FBAE40"/>
          </p15:clr>
        </p15:guide>
        <p15:guide id="4" pos="3348">
          <p15:clr>
            <a:srgbClr val="FBAE40"/>
          </p15:clr>
        </p15:guide>
        <p15:guide id="5" pos="3852">
          <p15:clr>
            <a:srgbClr val="FBAE40"/>
          </p15:clr>
        </p15:guide>
        <p15:guide id="6" orient="horz" pos="3024">
          <p15:clr>
            <a:srgbClr val="FBAE40"/>
          </p15:clr>
        </p15:guide>
        <p15:guide id="7" pos="738">
          <p15:clr>
            <a:srgbClr val="FBAE40"/>
          </p15:clr>
        </p15:guide>
        <p15:guide id="8" pos="522">
          <p15:clr>
            <a:srgbClr val="FBAE40"/>
          </p15:clr>
        </p15:guide>
        <p15:guide id="9" pos="86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Copy &amp; Pic/Chart">
  <p:cSld name="Content Slide - Copy &amp; Pic/Chart">
    <p:bg>
      <p:bgPr>
        <a:solidFill>
          <a:schemeClr val="accent4"/>
        </a:solidFill>
      </p:bgPr>
    </p:bg>
    <p:spTree>
      <p:nvGrpSpPr>
        <p:cNvPr id="150" name="Shape 150"/>
        <p:cNvGrpSpPr/>
        <p:nvPr/>
      </p:nvGrpSpPr>
      <p:grpSpPr>
        <a:xfrm>
          <a:off x="0" y="0"/>
          <a:ext cx="0" cy="0"/>
          <a:chOff x="0" y="0"/>
          <a:chExt cx="0" cy="0"/>
        </a:xfrm>
      </p:grpSpPr>
      <p:pic>
        <p:nvPicPr>
          <p:cNvPr id="151" name="Google Shape;151;p28"/>
          <p:cNvPicPr preferRelativeResize="0"/>
          <p:nvPr/>
        </p:nvPicPr>
        <p:blipFill rotWithShape="1">
          <a:blip r:embed="rId2">
            <a:alphaModFix/>
          </a:blip>
          <a:srcRect b="0" l="0" r="0" t="0"/>
          <a:stretch/>
        </p:blipFill>
        <p:spPr>
          <a:xfrm>
            <a:off x="5257" y="0"/>
            <a:ext cx="8636000" cy="685800"/>
          </a:xfrm>
          <a:prstGeom prst="rect">
            <a:avLst/>
          </a:prstGeom>
          <a:noFill/>
          <a:ln>
            <a:noFill/>
          </a:ln>
        </p:spPr>
      </p:pic>
      <p:sp>
        <p:nvSpPr>
          <p:cNvPr id="152" name="Google Shape;152;p28"/>
          <p:cNvSpPr txBox="1"/>
          <p:nvPr>
            <p:ph type="ctrTitle"/>
          </p:nvPr>
        </p:nvSpPr>
        <p:spPr>
          <a:xfrm>
            <a:off x="1117214" y="332006"/>
            <a:ext cx="6925732" cy="37394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2"/>
              </a:buClr>
              <a:buSzPts val="2700"/>
              <a:buFont typeface="Calibri"/>
              <a:buNone/>
              <a:defRPr b="1" i="1" sz="2700" cap="none">
                <a:solidFill>
                  <a:schemeClr val="lt2"/>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3" name="Google Shape;153;p28"/>
          <p:cNvSpPr txBox="1"/>
          <p:nvPr>
            <p:ph idx="1" type="subTitle"/>
          </p:nvPr>
        </p:nvSpPr>
        <p:spPr>
          <a:xfrm>
            <a:off x="1117679" y="1008875"/>
            <a:ext cx="5466371" cy="253916"/>
          </a:xfrm>
          <a:prstGeom prst="rect">
            <a:avLst/>
          </a:prstGeom>
          <a:noFill/>
          <a:ln>
            <a:noFill/>
          </a:ln>
        </p:spPr>
        <p:txBody>
          <a:bodyPr anchorCtr="0" anchor="t" bIns="0" lIns="0" spcFirstLastPara="1" rIns="0" wrap="square" tIns="0">
            <a:spAutoFit/>
          </a:bodyPr>
          <a:lstStyle>
            <a:lvl1pPr lvl="0" algn="l">
              <a:lnSpc>
                <a:spcPct val="100000"/>
              </a:lnSpc>
              <a:spcBef>
                <a:spcPts val="800"/>
              </a:spcBef>
              <a:spcAft>
                <a:spcPts val="0"/>
              </a:spcAft>
              <a:buSzPts val="1700"/>
              <a:buNone/>
              <a:defRPr b="1" i="0" sz="1700">
                <a:solidFill>
                  <a:schemeClr val="accent2"/>
                </a:solidFill>
                <a:latin typeface="Calibri"/>
                <a:ea typeface="Calibri"/>
                <a:cs typeface="Calibri"/>
                <a:sym typeface="Calibri"/>
              </a:defRPr>
            </a:lvl1pPr>
            <a:lvl2pPr lvl="1" algn="ctr">
              <a:lnSpc>
                <a:spcPct val="100000"/>
              </a:lnSpc>
              <a:spcBef>
                <a:spcPts val="800"/>
              </a:spcBef>
              <a:spcAft>
                <a:spcPts val="0"/>
              </a:spcAft>
              <a:buSzPts val="1400"/>
              <a:buNone/>
              <a:defRPr sz="1400"/>
            </a:lvl2pPr>
            <a:lvl3pPr lvl="2" algn="ctr">
              <a:lnSpc>
                <a:spcPct val="100000"/>
              </a:lnSpc>
              <a:spcBef>
                <a:spcPts val="800"/>
              </a:spcBef>
              <a:spcAft>
                <a:spcPts val="0"/>
              </a:spcAft>
              <a:buSzPts val="1400"/>
              <a:buNone/>
              <a:defRPr sz="1400"/>
            </a:lvl3pPr>
            <a:lvl4pPr lvl="3" algn="ctr">
              <a:lnSpc>
                <a:spcPct val="100000"/>
              </a:lnSpc>
              <a:spcBef>
                <a:spcPts val="800"/>
              </a:spcBef>
              <a:spcAft>
                <a:spcPts val="0"/>
              </a:spcAft>
              <a:buSzPts val="1200"/>
              <a:buNone/>
              <a:defRPr sz="1200"/>
            </a:lvl4pPr>
            <a:lvl5pPr lvl="4" algn="ctr">
              <a:lnSpc>
                <a:spcPct val="100000"/>
              </a:lnSpc>
              <a:spcBef>
                <a:spcPts val="800"/>
              </a:spcBef>
              <a:spcAft>
                <a:spcPts val="0"/>
              </a:spcAft>
              <a:buSzPts val="1200"/>
              <a:buNone/>
              <a:defRPr sz="1200"/>
            </a:lvl5pPr>
            <a:lvl6pPr lvl="5" algn="ctr">
              <a:lnSpc>
                <a:spcPct val="100000"/>
              </a:lnSpc>
              <a:spcBef>
                <a:spcPts val="800"/>
              </a:spcBef>
              <a:spcAft>
                <a:spcPts val="0"/>
              </a:spcAft>
              <a:buSzPts val="1200"/>
              <a:buNone/>
              <a:defRPr sz="1200"/>
            </a:lvl6pPr>
            <a:lvl7pPr lvl="6" algn="ctr">
              <a:lnSpc>
                <a:spcPct val="100000"/>
              </a:lnSpc>
              <a:spcBef>
                <a:spcPts val="800"/>
              </a:spcBef>
              <a:spcAft>
                <a:spcPts val="0"/>
              </a:spcAft>
              <a:buSzPts val="1200"/>
              <a:buNone/>
              <a:defRPr sz="1200"/>
            </a:lvl7pPr>
            <a:lvl8pPr lvl="7" algn="ctr">
              <a:lnSpc>
                <a:spcPct val="100000"/>
              </a:lnSpc>
              <a:spcBef>
                <a:spcPts val="800"/>
              </a:spcBef>
              <a:spcAft>
                <a:spcPts val="0"/>
              </a:spcAft>
              <a:buSzPts val="1200"/>
              <a:buNone/>
              <a:defRPr sz="1200"/>
            </a:lvl8pPr>
            <a:lvl9pPr lvl="8" algn="ctr">
              <a:lnSpc>
                <a:spcPct val="100000"/>
              </a:lnSpc>
              <a:spcBef>
                <a:spcPts val="800"/>
              </a:spcBef>
              <a:spcAft>
                <a:spcPts val="0"/>
              </a:spcAft>
              <a:buSzPts val="1200"/>
              <a:buNone/>
              <a:defRPr sz="1200"/>
            </a:lvl9pPr>
          </a:lstStyle>
          <a:p/>
        </p:txBody>
      </p:sp>
      <p:sp>
        <p:nvSpPr>
          <p:cNvPr id="154" name="Google Shape;154;p28"/>
          <p:cNvSpPr txBox="1"/>
          <p:nvPr>
            <p:ph idx="2" type="body"/>
          </p:nvPr>
        </p:nvSpPr>
        <p:spPr>
          <a:xfrm>
            <a:off x="1128502" y="1438042"/>
            <a:ext cx="3443499" cy="2558653"/>
          </a:xfrm>
          <a:prstGeom prst="rect">
            <a:avLst/>
          </a:prstGeom>
          <a:noFill/>
          <a:ln>
            <a:noFill/>
          </a:ln>
        </p:spPr>
        <p:txBody>
          <a:bodyPr anchorCtr="0" anchor="t" bIns="0" lIns="0" spcFirstLastPara="1" rIns="0" wrap="square" tIns="0">
            <a:normAutofit/>
          </a:bodyPr>
          <a:lstStyle>
            <a:lvl1pPr indent="-317500" lvl="0" marL="457200" marR="0" algn="l">
              <a:lnSpc>
                <a:spcPct val="100000"/>
              </a:lnSpc>
              <a:spcBef>
                <a:spcPts val="0"/>
              </a:spcBef>
              <a:spcAft>
                <a:spcPts val="0"/>
              </a:spcAft>
              <a:buClr>
                <a:schemeClr val="dk1"/>
              </a:buClr>
              <a:buSzPts val="1400"/>
              <a:buFont typeface="Noto Sans Symbols"/>
              <a:buChar char="▪"/>
              <a:defRPr b="0" i="0" sz="1400">
                <a:solidFill>
                  <a:schemeClr val="dk1"/>
                </a:solidFill>
                <a:latin typeface="Calibri"/>
                <a:ea typeface="Calibri"/>
                <a:cs typeface="Calibri"/>
                <a:sym typeface="Calibri"/>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descr="Picture or Chart" id="155" name="Google Shape;155;p28"/>
          <p:cNvSpPr txBox="1"/>
          <p:nvPr>
            <p:ph idx="3" type="body"/>
          </p:nvPr>
        </p:nvSpPr>
        <p:spPr>
          <a:xfrm>
            <a:off x="4765676" y="1440657"/>
            <a:ext cx="3965575" cy="2237185"/>
          </a:xfrm>
          <a:prstGeom prst="rect">
            <a:avLst/>
          </a:prstGeom>
          <a:noFill/>
          <a:ln>
            <a:noFill/>
          </a:ln>
        </p:spPr>
        <p:txBody>
          <a:bodyPr anchorCtr="0" anchor="ctr" bIns="0" lIns="0" spcFirstLastPara="1" rIns="0" wrap="square" tIns="0">
            <a:normAutofit/>
          </a:bodyPr>
          <a:lstStyle>
            <a:lvl1pPr indent="-317500" lvl="0" marL="457200" algn="ctr">
              <a:lnSpc>
                <a:spcPct val="100000"/>
              </a:lnSpc>
              <a:spcBef>
                <a:spcPts val="800"/>
              </a:spcBef>
              <a:spcAft>
                <a:spcPts val="0"/>
              </a:spcAft>
              <a:buSzPts val="1400"/>
              <a:buChar char="•"/>
              <a:defRPr b="0" i="0">
                <a:solidFill>
                  <a:schemeClr val="dk1"/>
                </a:solidFill>
                <a:latin typeface="Calibri"/>
                <a:ea typeface="Calibri"/>
                <a:cs typeface="Calibri"/>
                <a:sym typeface="Calibri"/>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228600" lvl="3" marL="1828800" algn="ctr">
              <a:lnSpc>
                <a:spcPct val="100000"/>
              </a:lnSpc>
              <a:spcBef>
                <a:spcPts val="800"/>
              </a:spcBef>
              <a:spcAft>
                <a:spcPts val="0"/>
              </a:spcAft>
              <a:buSzPts val="1200"/>
              <a:buNone/>
              <a:defRPr>
                <a:solidFill>
                  <a:schemeClr val="dk1"/>
                </a:solidFill>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cxnSp>
        <p:nvCxnSpPr>
          <p:cNvPr id="156" name="Google Shape;156;p28"/>
          <p:cNvCxnSpPr/>
          <p:nvPr/>
        </p:nvCxnSpPr>
        <p:spPr>
          <a:xfrm>
            <a:off x="8400500" y="4702926"/>
            <a:ext cx="0" cy="120015"/>
          </a:xfrm>
          <a:prstGeom prst="straightConnector1">
            <a:avLst/>
          </a:prstGeom>
          <a:noFill/>
          <a:ln cap="flat" cmpd="sng" w="9525">
            <a:solidFill>
              <a:schemeClr val="dk1"/>
            </a:solidFill>
            <a:prstDash val="solid"/>
            <a:round/>
            <a:headEnd len="sm" w="sm" type="none"/>
            <a:tailEnd len="sm" w="sm" type="none"/>
          </a:ln>
        </p:spPr>
      </p:cxnSp>
      <p:sp>
        <p:nvSpPr>
          <p:cNvPr id="157" name="Google Shape;157;p28"/>
          <p:cNvSpPr/>
          <p:nvPr>
            <p:ph idx="12" type="sldNum"/>
          </p:nvPr>
        </p:nvSpPr>
        <p:spPr>
          <a:xfrm>
            <a:off x="8413374" y="4635961"/>
            <a:ext cx="365760" cy="274320"/>
          </a:xfrm>
          <a:prstGeom prst="ellipse">
            <a:avLst/>
          </a:prstGeom>
          <a:noFill/>
          <a:ln>
            <a:noFill/>
          </a:ln>
        </p:spPr>
        <p:txBody>
          <a:bodyPr anchorCtr="0" anchor="ctr" bIns="34275" lIns="13700" spcFirstLastPara="1" rIns="13700" wrap="square" tIns="34275">
            <a:noAutofit/>
          </a:bodyPr>
          <a:lstStyle>
            <a:lvl1pPr indent="0" lvl="0" marL="0" algn="ctr">
              <a:spcBef>
                <a:spcPts val="0"/>
              </a:spcBef>
              <a:buNone/>
              <a:defRPr b="1" i="0" sz="800">
                <a:solidFill>
                  <a:schemeClr val="dk1"/>
                </a:solidFill>
                <a:latin typeface="Calibri"/>
                <a:ea typeface="Calibri"/>
                <a:cs typeface="Calibri"/>
                <a:sym typeface="Calibri"/>
              </a:defRPr>
            </a:lvl1pPr>
            <a:lvl2pPr indent="0" lvl="1" marL="0" algn="ctr">
              <a:spcBef>
                <a:spcPts val="0"/>
              </a:spcBef>
              <a:buNone/>
              <a:defRPr b="1" i="0" sz="800">
                <a:solidFill>
                  <a:schemeClr val="dk1"/>
                </a:solidFill>
                <a:latin typeface="Calibri"/>
                <a:ea typeface="Calibri"/>
                <a:cs typeface="Calibri"/>
                <a:sym typeface="Calibri"/>
              </a:defRPr>
            </a:lvl2pPr>
            <a:lvl3pPr indent="0" lvl="2" marL="0" algn="ctr">
              <a:spcBef>
                <a:spcPts val="0"/>
              </a:spcBef>
              <a:buNone/>
              <a:defRPr b="1" i="0" sz="800">
                <a:solidFill>
                  <a:schemeClr val="dk1"/>
                </a:solidFill>
                <a:latin typeface="Calibri"/>
                <a:ea typeface="Calibri"/>
                <a:cs typeface="Calibri"/>
                <a:sym typeface="Calibri"/>
              </a:defRPr>
            </a:lvl3pPr>
            <a:lvl4pPr indent="0" lvl="3" marL="0" algn="ctr">
              <a:spcBef>
                <a:spcPts val="0"/>
              </a:spcBef>
              <a:buNone/>
              <a:defRPr b="1" i="0" sz="800">
                <a:solidFill>
                  <a:schemeClr val="dk1"/>
                </a:solidFill>
                <a:latin typeface="Calibri"/>
                <a:ea typeface="Calibri"/>
                <a:cs typeface="Calibri"/>
                <a:sym typeface="Calibri"/>
              </a:defRPr>
            </a:lvl4pPr>
            <a:lvl5pPr indent="0" lvl="4" marL="0" algn="ctr">
              <a:spcBef>
                <a:spcPts val="0"/>
              </a:spcBef>
              <a:buNone/>
              <a:defRPr b="1" i="0" sz="800">
                <a:solidFill>
                  <a:schemeClr val="dk1"/>
                </a:solidFill>
                <a:latin typeface="Calibri"/>
                <a:ea typeface="Calibri"/>
                <a:cs typeface="Calibri"/>
                <a:sym typeface="Calibri"/>
              </a:defRPr>
            </a:lvl5pPr>
            <a:lvl6pPr indent="0" lvl="5" marL="0" algn="ctr">
              <a:spcBef>
                <a:spcPts val="0"/>
              </a:spcBef>
              <a:buNone/>
              <a:defRPr b="1" i="0" sz="800">
                <a:solidFill>
                  <a:schemeClr val="dk1"/>
                </a:solidFill>
                <a:latin typeface="Calibri"/>
                <a:ea typeface="Calibri"/>
                <a:cs typeface="Calibri"/>
                <a:sym typeface="Calibri"/>
              </a:defRPr>
            </a:lvl6pPr>
            <a:lvl7pPr indent="0" lvl="6" marL="0" algn="ctr">
              <a:spcBef>
                <a:spcPts val="0"/>
              </a:spcBef>
              <a:buNone/>
              <a:defRPr b="1" i="0" sz="800">
                <a:solidFill>
                  <a:schemeClr val="dk1"/>
                </a:solidFill>
                <a:latin typeface="Calibri"/>
                <a:ea typeface="Calibri"/>
                <a:cs typeface="Calibri"/>
                <a:sym typeface="Calibri"/>
              </a:defRPr>
            </a:lvl7pPr>
            <a:lvl8pPr indent="0" lvl="7" marL="0" algn="ctr">
              <a:spcBef>
                <a:spcPts val="0"/>
              </a:spcBef>
              <a:buNone/>
              <a:defRPr b="1" i="0" sz="800">
                <a:solidFill>
                  <a:schemeClr val="dk1"/>
                </a:solidFill>
                <a:latin typeface="Calibri"/>
                <a:ea typeface="Calibri"/>
                <a:cs typeface="Calibri"/>
                <a:sym typeface="Calibri"/>
              </a:defRPr>
            </a:lvl8pPr>
            <a:lvl9pPr indent="0" lvl="8" marL="0" algn="ctr">
              <a:spcBef>
                <a:spcPts val="0"/>
              </a:spcBef>
              <a:buNone/>
              <a:defRPr b="1" i="0" sz="800">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160">
          <p15:clr>
            <a:srgbClr val="FBAE40"/>
          </p15:clr>
        </p15:guide>
        <p15:guide id="3" orient="horz" pos="2970">
          <p15:clr>
            <a:srgbClr val="FBAE40"/>
          </p15:clr>
        </p15:guide>
        <p15:guide id="4" pos="3348">
          <p15:clr>
            <a:srgbClr val="FBAE40"/>
          </p15:clr>
        </p15:guide>
        <p15:guide id="5" pos="3852">
          <p15:clr>
            <a:srgbClr val="FBAE40"/>
          </p15:clr>
        </p15:guide>
        <p15:guide id="6" orient="horz" pos="3060">
          <p15:clr>
            <a:srgbClr val="FBAE40"/>
          </p15:clr>
        </p15:guide>
        <p15:guide id="7" pos="52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Picture">
  <p:cSld name="Content Slide - Picture">
    <p:bg>
      <p:bgPr>
        <a:solidFill>
          <a:schemeClr val="accent4"/>
        </a:solidFill>
      </p:bgPr>
    </p:bg>
    <p:spTree>
      <p:nvGrpSpPr>
        <p:cNvPr id="158" name="Shape 158"/>
        <p:cNvGrpSpPr/>
        <p:nvPr/>
      </p:nvGrpSpPr>
      <p:grpSpPr>
        <a:xfrm>
          <a:off x="0" y="0"/>
          <a:ext cx="0" cy="0"/>
          <a:chOff x="0" y="0"/>
          <a:chExt cx="0" cy="0"/>
        </a:xfrm>
      </p:grpSpPr>
      <p:sp>
        <p:nvSpPr>
          <p:cNvPr descr="Description of Picture" id="159" name="Google Shape;159;p29"/>
          <p:cNvSpPr/>
          <p:nvPr>
            <p:ph idx="2" type="pic"/>
          </p:nvPr>
        </p:nvSpPr>
        <p:spPr>
          <a:xfrm>
            <a:off x="0" y="0"/>
            <a:ext cx="9144000" cy="5143500"/>
          </a:xfrm>
          <a:prstGeom prst="rect">
            <a:avLst/>
          </a:prstGeom>
          <a:noFill/>
          <a:ln>
            <a:noFill/>
          </a:ln>
        </p:spPr>
      </p:sp>
      <p:sp>
        <p:nvSpPr>
          <p:cNvPr id="160" name="Google Shape;160;p29"/>
          <p:cNvSpPr txBox="1"/>
          <p:nvPr>
            <p:ph type="ctrTitle"/>
          </p:nvPr>
        </p:nvSpPr>
        <p:spPr>
          <a:xfrm>
            <a:off x="381000" y="228600"/>
            <a:ext cx="2879168" cy="560923"/>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1400"/>
              <a:buFont typeface="Calibri"/>
              <a:buNone/>
              <a:defRPr b="1" i="0" sz="1400" cap="none">
                <a:solidFill>
                  <a:schemeClr val="dk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61" name="Google Shape;161;p29"/>
          <p:cNvPicPr preferRelativeResize="0"/>
          <p:nvPr/>
        </p:nvPicPr>
        <p:blipFill rotWithShape="1">
          <a:blip r:embed="rId2">
            <a:alphaModFix/>
          </a:blip>
          <a:srcRect b="0" l="0" r="0" t="0"/>
          <a:stretch/>
        </p:blipFill>
        <p:spPr>
          <a:xfrm>
            <a:off x="7366000" y="0"/>
            <a:ext cx="1778000" cy="5143500"/>
          </a:xfrm>
          <a:prstGeom prst="rect">
            <a:avLst/>
          </a:prstGeom>
          <a:noFill/>
          <a:ln>
            <a:noFill/>
          </a:ln>
        </p:spPr>
      </p:pic>
      <p:cxnSp>
        <p:nvCxnSpPr>
          <p:cNvPr id="162" name="Google Shape;162;p29"/>
          <p:cNvCxnSpPr/>
          <p:nvPr/>
        </p:nvCxnSpPr>
        <p:spPr>
          <a:xfrm>
            <a:off x="8400500" y="4702926"/>
            <a:ext cx="0" cy="120015"/>
          </a:xfrm>
          <a:prstGeom prst="straightConnector1">
            <a:avLst/>
          </a:prstGeom>
          <a:noFill/>
          <a:ln cap="flat" cmpd="sng" w="9525">
            <a:solidFill>
              <a:schemeClr val="accent4"/>
            </a:solidFill>
            <a:prstDash val="solid"/>
            <a:round/>
            <a:headEnd len="sm" w="sm" type="none"/>
            <a:tailEnd len="sm" w="sm" type="none"/>
          </a:ln>
        </p:spPr>
      </p:cxnSp>
      <p:sp>
        <p:nvSpPr>
          <p:cNvPr id="163" name="Google Shape;163;p29"/>
          <p:cNvSpPr/>
          <p:nvPr>
            <p:ph idx="12" type="sldNum"/>
          </p:nvPr>
        </p:nvSpPr>
        <p:spPr>
          <a:xfrm>
            <a:off x="8413374" y="4635961"/>
            <a:ext cx="365760" cy="274320"/>
          </a:xfrm>
          <a:prstGeom prst="ellipse">
            <a:avLst/>
          </a:prstGeom>
          <a:noFill/>
          <a:ln>
            <a:noFill/>
          </a:ln>
        </p:spPr>
        <p:txBody>
          <a:bodyPr anchorCtr="0" anchor="ctr" bIns="34275" lIns="13700" spcFirstLastPara="1" rIns="13700" wrap="square" tIns="34275">
            <a:noAutofit/>
          </a:bodyPr>
          <a:lstStyle>
            <a:lvl1pPr indent="0" lvl="0" marL="0" algn="ctr">
              <a:spcBef>
                <a:spcPts val="0"/>
              </a:spcBef>
              <a:buNone/>
              <a:defRPr b="1" i="0" sz="800">
                <a:solidFill>
                  <a:schemeClr val="accent4"/>
                </a:solidFill>
                <a:latin typeface="Calibri"/>
                <a:ea typeface="Calibri"/>
                <a:cs typeface="Calibri"/>
                <a:sym typeface="Calibri"/>
              </a:defRPr>
            </a:lvl1pPr>
            <a:lvl2pPr indent="0" lvl="1" marL="0" algn="ctr">
              <a:spcBef>
                <a:spcPts val="0"/>
              </a:spcBef>
              <a:buNone/>
              <a:defRPr b="1" i="0" sz="800">
                <a:solidFill>
                  <a:schemeClr val="accent4"/>
                </a:solidFill>
                <a:latin typeface="Calibri"/>
                <a:ea typeface="Calibri"/>
                <a:cs typeface="Calibri"/>
                <a:sym typeface="Calibri"/>
              </a:defRPr>
            </a:lvl2pPr>
            <a:lvl3pPr indent="0" lvl="2" marL="0" algn="ctr">
              <a:spcBef>
                <a:spcPts val="0"/>
              </a:spcBef>
              <a:buNone/>
              <a:defRPr b="1" i="0" sz="800">
                <a:solidFill>
                  <a:schemeClr val="accent4"/>
                </a:solidFill>
                <a:latin typeface="Calibri"/>
                <a:ea typeface="Calibri"/>
                <a:cs typeface="Calibri"/>
                <a:sym typeface="Calibri"/>
              </a:defRPr>
            </a:lvl3pPr>
            <a:lvl4pPr indent="0" lvl="3" marL="0" algn="ctr">
              <a:spcBef>
                <a:spcPts val="0"/>
              </a:spcBef>
              <a:buNone/>
              <a:defRPr b="1" i="0" sz="800">
                <a:solidFill>
                  <a:schemeClr val="accent4"/>
                </a:solidFill>
                <a:latin typeface="Calibri"/>
                <a:ea typeface="Calibri"/>
                <a:cs typeface="Calibri"/>
                <a:sym typeface="Calibri"/>
              </a:defRPr>
            </a:lvl4pPr>
            <a:lvl5pPr indent="0" lvl="4" marL="0" algn="ctr">
              <a:spcBef>
                <a:spcPts val="0"/>
              </a:spcBef>
              <a:buNone/>
              <a:defRPr b="1" i="0" sz="800">
                <a:solidFill>
                  <a:schemeClr val="accent4"/>
                </a:solidFill>
                <a:latin typeface="Calibri"/>
                <a:ea typeface="Calibri"/>
                <a:cs typeface="Calibri"/>
                <a:sym typeface="Calibri"/>
              </a:defRPr>
            </a:lvl5pPr>
            <a:lvl6pPr indent="0" lvl="5" marL="0" algn="ctr">
              <a:spcBef>
                <a:spcPts val="0"/>
              </a:spcBef>
              <a:buNone/>
              <a:defRPr b="1" i="0" sz="800">
                <a:solidFill>
                  <a:schemeClr val="accent4"/>
                </a:solidFill>
                <a:latin typeface="Calibri"/>
                <a:ea typeface="Calibri"/>
                <a:cs typeface="Calibri"/>
                <a:sym typeface="Calibri"/>
              </a:defRPr>
            </a:lvl6pPr>
            <a:lvl7pPr indent="0" lvl="6" marL="0" algn="ctr">
              <a:spcBef>
                <a:spcPts val="0"/>
              </a:spcBef>
              <a:buNone/>
              <a:defRPr b="1" i="0" sz="800">
                <a:solidFill>
                  <a:schemeClr val="accent4"/>
                </a:solidFill>
                <a:latin typeface="Calibri"/>
                <a:ea typeface="Calibri"/>
                <a:cs typeface="Calibri"/>
                <a:sym typeface="Calibri"/>
              </a:defRPr>
            </a:lvl7pPr>
            <a:lvl8pPr indent="0" lvl="7" marL="0" algn="ctr">
              <a:spcBef>
                <a:spcPts val="0"/>
              </a:spcBef>
              <a:buNone/>
              <a:defRPr b="1" i="0" sz="800">
                <a:solidFill>
                  <a:schemeClr val="accent4"/>
                </a:solidFill>
                <a:latin typeface="Calibri"/>
                <a:ea typeface="Calibri"/>
                <a:cs typeface="Calibri"/>
                <a:sym typeface="Calibri"/>
              </a:defRPr>
            </a:lvl8pPr>
            <a:lvl9pPr indent="0" lvl="8" marL="0" algn="ctr">
              <a:spcBef>
                <a:spcPts val="0"/>
              </a:spcBef>
              <a:buNone/>
              <a:defRPr b="1" i="0" sz="800">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160">
          <p15:clr>
            <a:srgbClr val="FBAE40"/>
          </p15:clr>
        </p15:guide>
        <p15:guide id="3" orient="horz" pos="2970">
          <p15:clr>
            <a:srgbClr val="FBAE40"/>
          </p15:clr>
        </p15:guide>
        <p15:guide id="4" pos="3348">
          <p15:clr>
            <a:srgbClr val="FBAE40"/>
          </p15:clr>
        </p15:guide>
        <p15:guide id="5" pos="3852">
          <p15:clr>
            <a:srgbClr val="FBAE40"/>
          </p15:clr>
        </p15:guide>
        <p15:guide id="6" orient="horz" pos="3060">
          <p15:clr>
            <a:srgbClr val="FBAE40"/>
          </p15:clr>
        </p15:guide>
        <p15:guide id="7" pos="198">
          <p15:clr>
            <a:srgbClr val="FBAE40"/>
          </p15:clr>
        </p15:guide>
        <p15:guide id="8" orient="horz" pos="144">
          <p15:clr>
            <a:srgbClr val="FBAE40"/>
          </p15:clr>
        </p15:guide>
        <p15:guide id="9" pos="1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Fact/Highlight">
  <p:cSld name="Content Slide - Fact/Highlight">
    <p:bg>
      <p:bgPr>
        <a:solidFill>
          <a:schemeClr val="accent2"/>
        </a:solidFill>
      </p:bgPr>
    </p:bg>
    <p:spTree>
      <p:nvGrpSpPr>
        <p:cNvPr id="164" name="Shape 164"/>
        <p:cNvGrpSpPr/>
        <p:nvPr/>
      </p:nvGrpSpPr>
      <p:grpSpPr>
        <a:xfrm>
          <a:off x="0" y="0"/>
          <a:ext cx="0" cy="0"/>
          <a:chOff x="0" y="0"/>
          <a:chExt cx="0" cy="0"/>
        </a:xfrm>
      </p:grpSpPr>
      <p:sp>
        <p:nvSpPr>
          <p:cNvPr id="165" name="Google Shape;165;p30"/>
          <p:cNvSpPr/>
          <p:nvPr/>
        </p:nvSpPr>
        <p:spPr>
          <a:xfrm>
            <a:off x="1" y="0"/>
            <a:ext cx="9143999" cy="5139159"/>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6" name="Google Shape;166;p30"/>
          <p:cNvSpPr txBox="1"/>
          <p:nvPr>
            <p:ph type="ctrTitle"/>
          </p:nvPr>
        </p:nvSpPr>
        <p:spPr>
          <a:xfrm>
            <a:off x="2170159" y="1099925"/>
            <a:ext cx="4814498" cy="908230"/>
          </a:xfrm>
          <a:prstGeom prst="rect">
            <a:avLst/>
          </a:prstGeom>
          <a:noFill/>
          <a:ln>
            <a:noFill/>
          </a:ln>
        </p:spPr>
        <p:txBody>
          <a:bodyPr anchorCtr="0" anchor="t" bIns="0" lIns="0" spcFirstLastPara="1" rIns="0" wrap="square" tIns="0">
            <a:spAutoFit/>
          </a:bodyPr>
          <a:lstStyle>
            <a:lvl1pPr lvl="0" algn="ctr">
              <a:lnSpc>
                <a:spcPct val="90000"/>
              </a:lnSpc>
              <a:spcBef>
                <a:spcPts val="0"/>
              </a:spcBef>
              <a:spcAft>
                <a:spcPts val="0"/>
              </a:spcAft>
              <a:buClr>
                <a:schemeClr val="accent2"/>
              </a:buClr>
              <a:buSzPts val="6500"/>
              <a:buFont typeface="Calibri"/>
              <a:buNone/>
              <a:defRPr b="0" i="0" sz="6500" cap="none">
                <a:solidFill>
                  <a:schemeClr val="accent2"/>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7" name="Google Shape;167;p30"/>
          <p:cNvSpPr/>
          <p:nvPr/>
        </p:nvSpPr>
        <p:spPr>
          <a:xfrm>
            <a:off x="1986208" y="2058316"/>
            <a:ext cx="5179092" cy="330742"/>
          </a:xfrm>
          <a:prstGeom prst="rect">
            <a:avLst/>
          </a:prstGeom>
          <a:solidFill>
            <a:schemeClr val="dk1"/>
          </a:solidFill>
          <a:ln cap="flat" cmpd="sng" w="127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8" name="Google Shape;168;p30"/>
          <p:cNvSpPr txBox="1"/>
          <p:nvPr>
            <p:ph idx="1" type="subTitle"/>
          </p:nvPr>
        </p:nvSpPr>
        <p:spPr>
          <a:xfrm>
            <a:off x="1986207" y="2029856"/>
            <a:ext cx="5171597" cy="415499"/>
          </a:xfrm>
          <a:prstGeom prst="rect">
            <a:avLst/>
          </a:prstGeom>
          <a:noFill/>
          <a:ln>
            <a:noFill/>
          </a:ln>
        </p:spPr>
        <p:txBody>
          <a:bodyPr anchorCtr="0" anchor="t" bIns="0" lIns="0" spcFirstLastPara="1" rIns="0" wrap="square" tIns="0">
            <a:spAutoFit/>
          </a:bodyPr>
          <a:lstStyle>
            <a:lvl1pPr lvl="0" algn="ctr">
              <a:lnSpc>
                <a:spcPct val="100000"/>
              </a:lnSpc>
              <a:spcBef>
                <a:spcPts val="800"/>
              </a:spcBef>
              <a:spcAft>
                <a:spcPts val="0"/>
              </a:spcAft>
              <a:buSzPts val="2700"/>
              <a:buNone/>
              <a:defRPr b="1" i="0" sz="2700">
                <a:solidFill>
                  <a:schemeClr val="accent4"/>
                </a:solidFill>
                <a:latin typeface="Calibri"/>
                <a:ea typeface="Calibri"/>
                <a:cs typeface="Calibri"/>
                <a:sym typeface="Calibri"/>
              </a:defRPr>
            </a:lvl1pPr>
            <a:lvl2pPr lvl="1" algn="ctr">
              <a:lnSpc>
                <a:spcPct val="100000"/>
              </a:lnSpc>
              <a:spcBef>
                <a:spcPts val="800"/>
              </a:spcBef>
              <a:spcAft>
                <a:spcPts val="0"/>
              </a:spcAft>
              <a:buSzPts val="1400"/>
              <a:buNone/>
              <a:defRPr sz="1400"/>
            </a:lvl2pPr>
            <a:lvl3pPr lvl="2" algn="ctr">
              <a:lnSpc>
                <a:spcPct val="100000"/>
              </a:lnSpc>
              <a:spcBef>
                <a:spcPts val="800"/>
              </a:spcBef>
              <a:spcAft>
                <a:spcPts val="0"/>
              </a:spcAft>
              <a:buSzPts val="1400"/>
              <a:buNone/>
              <a:defRPr sz="1400"/>
            </a:lvl3pPr>
            <a:lvl4pPr lvl="3" algn="ctr">
              <a:lnSpc>
                <a:spcPct val="100000"/>
              </a:lnSpc>
              <a:spcBef>
                <a:spcPts val="800"/>
              </a:spcBef>
              <a:spcAft>
                <a:spcPts val="0"/>
              </a:spcAft>
              <a:buSzPts val="1200"/>
              <a:buNone/>
              <a:defRPr sz="1200"/>
            </a:lvl4pPr>
            <a:lvl5pPr lvl="4" algn="ctr">
              <a:lnSpc>
                <a:spcPct val="100000"/>
              </a:lnSpc>
              <a:spcBef>
                <a:spcPts val="800"/>
              </a:spcBef>
              <a:spcAft>
                <a:spcPts val="0"/>
              </a:spcAft>
              <a:buSzPts val="1200"/>
              <a:buNone/>
              <a:defRPr sz="1200"/>
            </a:lvl5pPr>
            <a:lvl6pPr lvl="5" algn="ctr">
              <a:lnSpc>
                <a:spcPct val="100000"/>
              </a:lnSpc>
              <a:spcBef>
                <a:spcPts val="800"/>
              </a:spcBef>
              <a:spcAft>
                <a:spcPts val="0"/>
              </a:spcAft>
              <a:buSzPts val="1200"/>
              <a:buNone/>
              <a:defRPr sz="1200"/>
            </a:lvl6pPr>
            <a:lvl7pPr lvl="6" algn="ctr">
              <a:lnSpc>
                <a:spcPct val="100000"/>
              </a:lnSpc>
              <a:spcBef>
                <a:spcPts val="800"/>
              </a:spcBef>
              <a:spcAft>
                <a:spcPts val="0"/>
              </a:spcAft>
              <a:buSzPts val="1200"/>
              <a:buNone/>
              <a:defRPr sz="1200"/>
            </a:lvl7pPr>
            <a:lvl8pPr lvl="7" algn="ctr">
              <a:lnSpc>
                <a:spcPct val="100000"/>
              </a:lnSpc>
              <a:spcBef>
                <a:spcPts val="800"/>
              </a:spcBef>
              <a:spcAft>
                <a:spcPts val="0"/>
              </a:spcAft>
              <a:buSzPts val="1200"/>
              <a:buNone/>
              <a:defRPr sz="1200"/>
            </a:lvl8pPr>
            <a:lvl9pPr lvl="8" algn="ctr">
              <a:lnSpc>
                <a:spcPct val="100000"/>
              </a:lnSpc>
              <a:spcBef>
                <a:spcPts val="800"/>
              </a:spcBef>
              <a:spcAft>
                <a:spcPts val="0"/>
              </a:spcAft>
              <a:buSzPts val="1200"/>
              <a:buNone/>
              <a:defRPr sz="1200"/>
            </a:lvl9pPr>
          </a:lstStyle>
          <a:p/>
        </p:txBody>
      </p:sp>
      <p:sp>
        <p:nvSpPr>
          <p:cNvPr id="169" name="Google Shape;169;p30"/>
          <p:cNvSpPr txBox="1"/>
          <p:nvPr>
            <p:ph idx="2" type="body"/>
          </p:nvPr>
        </p:nvSpPr>
        <p:spPr>
          <a:xfrm>
            <a:off x="2156451" y="2655264"/>
            <a:ext cx="5008850" cy="842058"/>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800"/>
              <a:buFont typeface="Calibri"/>
              <a:buNone/>
              <a:defRPr b="0" i="0" sz="1800">
                <a:solidFill>
                  <a:schemeClr val="dk1"/>
                </a:solidFill>
                <a:latin typeface="Calibri"/>
                <a:ea typeface="Calibri"/>
                <a:cs typeface="Calibri"/>
                <a:sym typeface="Calibri"/>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pic>
        <p:nvPicPr>
          <p:cNvPr id="170" name="Google Shape;170;p30"/>
          <p:cNvPicPr preferRelativeResize="0"/>
          <p:nvPr/>
        </p:nvPicPr>
        <p:blipFill rotWithShape="1">
          <a:blip r:embed="rId2">
            <a:alphaModFix/>
          </a:blip>
          <a:srcRect b="0" l="0" r="0" t="0"/>
          <a:stretch/>
        </p:blipFill>
        <p:spPr>
          <a:xfrm>
            <a:off x="7366000" y="0"/>
            <a:ext cx="1778000" cy="5143500"/>
          </a:xfrm>
          <a:prstGeom prst="rect">
            <a:avLst/>
          </a:prstGeom>
          <a:noFill/>
          <a:ln>
            <a:noFill/>
          </a:ln>
        </p:spPr>
      </p:pic>
      <p:cxnSp>
        <p:nvCxnSpPr>
          <p:cNvPr id="171" name="Google Shape;171;p30"/>
          <p:cNvCxnSpPr/>
          <p:nvPr/>
        </p:nvCxnSpPr>
        <p:spPr>
          <a:xfrm>
            <a:off x="8400500" y="4702926"/>
            <a:ext cx="0" cy="120015"/>
          </a:xfrm>
          <a:prstGeom prst="straightConnector1">
            <a:avLst/>
          </a:prstGeom>
          <a:noFill/>
          <a:ln cap="flat" cmpd="sng" w="9525">
            <a:solidFill>
              <a:schemeClr val="accent4"/>
            </a:solidFill>
            <a:prstDash val="solid"/>
            <a:round/>
            <a:headEnd len="sm" w="sm" type="none"/>
            <a:tailEnd len="sm" w="sm" type="none"/>
          </a:ln>
        </p:spPr>
      </p:cxnSp>
      <p:sp>
        <p:nvSpPr>
          <p:cNvPr id="172" name="Google Shape;172;p30"/>
          <p:cNvSpPr/>
          <p:nvPr>
            <p:ph idx="12" type="sldNum"/>
          </p:nvPr>
        </p:nvSpPr>
        <p:spPr>
          <a:xfrm>
            <a:off x="8413374" y="4635961"/>
            <a:ext cx="365760" cy="274320"/>
          </a:xfrm>
          <a:prstGeom prst="ellipse">
            <a:avLst/>
          </a:prstGeom>
          <a:noFill/>
          <a:ln>
            <a:noFill/>
          </a:ln>
        </p:spPr>
        <p:txBody>
          <a:bodyPr anchorCtr="0" anchor="ctr" bIns="34275" lIns="13700" spcFirstLastPara="1" rIns="13700" wrap="square" tIns="34275">
            <a:noAutofit/>
          </a:bodyPr>
          <a:lstStyle>
            <a:lvl1pPr indent="0" lvl="0" marL="0" algn="ctr">
              <a:spcBef>
                <a:spcPts val="0"/>
              </a:spcBef>
              <a:buNone/>
              <a:defRPr b="1" i="0" sz="800">
                <a:solidFill>
                  <a:schemeClr val="accent4"/>
                </a:solidFill>
                <a:latin typeface="Calibri"/>
                <a:ea typeface="Calibri"/>
                <a:cs typeface="Calibri"/>
                <a:sym typeface="Calibri"/>
              </a:defRPr>
            </a:lvl1pPr>
            <a:lvl2pPr indent="0" lvl="1" marL="0" algn="ctr">
              <a:spcBef>
                <a:spcPts val="0"/>
              </a:spcBef>
              <a:buNone/>
              <a:defRPr b="1" i="0" sz="800">
                <a:solidFill>
                  <a:schemeClr val="accent4"/>
                </a:solidFill>
                <a:latin typeface="Calibri"/>
                <a:ea typeface="Calibri"/>
                <a:cs typeface="Calibri"/>
                <a:sym typeface="Calibri"/>
              </a:defRPr>
            </a:lvl2pPr>
            <a:lvl3pPr indent="0" lvl="2" marL="0" algn="ctr">
              <a:spcBef>
                <a:spcPts val="0"/>
              </a:spcBef>
              <a:buNone/>
              <a:defRPr b="1" i="0" sz="800">
                <a:solidFill>
                  <a:schemeClr val="accent4"/>
                </a:solidFill>
                <a:latin typeface="Calibri"/>
                <a:ea typeface="Calibri"/>
                <a:cs typeface="Calibri"/>
                <a:sym typeface="Calibri"/>
              </a:defRPr>
            </a:lvl3pPr>
            <a:lvl4pPr indent="0" lvl="3" marL="0" algn="ctr">
              <a:spcBef>
                <a:spcPts val="0"/>
              </a:spcBef>
              <a:buNone/>
              <a:defRPr b="1" i="0" sz="800">
                <a:solidFill>
                  <a:schemeClr val="accent4"/>
                </a:solidFill>
                <a:latin typeface="Calibri"/>
                <a:ea typeface="Calibri"/>
                <a:cs typeface="Calibri"/>
                <a:sym typeface="Calibri"/>
              </a:defRPr>
            </a:lvl4pPr>
            <a:lvl5pPr indent="0" lvl="4" marL="0" algn="ctr">
              <a:spcBef>
                <a:spcPts val="0"/>
              </a:spcBef>
              <a:buNone/>
              <a:defRPr b="1" i="0" sz="800">
                <a:solidFill>
                  <a:schemeClr val="accent4"/>
                </a:solidFill>
                <a:latin typeface="Calibri"/>
                <a:ea typeface="Calibri"/>
                <a:cs typeface="Calibri"/>
                <a:sym typeface="Calibri"/>
              </a:defRPr>
            </a:lvl5pPr>
            <a:lvl6pPr indent="0" lvl="5" marL="0" algn="ctr">
              <a:spcBef>
                <a:spcPts val="0"/>
              </a:spcBef>
              <a:buNone/>
              <a:defRPr b="1" i="0" sz="800">
                <a:solidFill>
                  <a:schemeClr val="accent4"/>
                </a:solidFill>
                <a:latin typeface="Calibri"/>
                <a:ea typeface="Calibri"/>
                <a:cs typeface="Calibri"/>
                <a:sym typeface="Calibri"/>
              </a:defRPr>
            </a:lvl6pPr>
            <a:lvl7pPr indent="0" lvl="6" marL="0" algn="ctr">
              <a:spcBef>
                <a:spcPts val="0"/>
              </a:spcBef>
              <a:buNone/>
              <a:defRPr b="1" i="0" sz="800">
                <a:solidFill>
                  <a:schemeClr val="accent4"/>
                </a:solidFill>
                <a:latin typeface="Calibri"/>
                <a:ea typeface="Calibri"/>
                <a:cs typeface="Calibri"/>
                <a:sym typeface="Calibri"/>
              </a:defRPr>
            </a:lvl7pPr>
            <a:lvl8pPr indent="0" lvl="7" marL="0" algn="ctr">
              <a:spcBef>
                <a:spcPts val="0"/>
              </a:spcBef>
              <a:buNone/>
              <a:defRPr b="1" i="0" sz="800">
                <a:solidFill>
                  <a:schemeClr val="accent4"/>
                </a:solidFill>
                <a:latin typeface="Calibri"/>
                <a:ea typeface="Calibri"/>
                <a:cs typeface="Calibri"/>
                <a:sym typeface="Calibri"/>
              </a:defRPr>
            </a:lvl8pPr>
            <a:lvl9pPr indent="0" lvl="8" marL="0" algn="ctr">
              <a:spcBef>
                <a:spcPts val="0"/>
              </a:spcBef>
              <a:buNone/>
              <a:defRPr b="1" i="0" sz="800">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160">
          <p15:clr>
            <a:srgbClr val="FBAE40"/>
          </p15:clr>
        </p15:guide>
        <p15:guide id="3" orient="horz" pos="2970">
          <p15:clr>
            <a:srgbClr val="FBAE40"/>
          </p15:clr>
        </p15:guide>
        <p15:guide id="4" pos="3348">
          <p15:clr>
            <a:srgbClr val="FBAE40"/>
          </p15:clr>
        </p15:guide>
        <p15:guide id="5" pos="3852">
          <p15:clr>
            <a:srgbClr val="FBAE40"/>
          </p15:clr>
        </p15:guide>
        <p15:guide id="6" orient="horz" pos="3060">
          <p15:clr>
            <a:srgbClr val="FBAE40"/>
          </p15:clr>
        </p15:guide>
        <p15:guide id="7" orient="horz" pos="756">
          <p15:clr>
            <a:srgbClr val="FBAE40"/>
          </p15:clr>
        </p15:guide>
        <p15:guide id="8" orient="horz" pos="11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3" name="Shape 173"/>
        <p:cNvGrpSpPr/>
        <p:nvPr/>
      </p:nvGrpSpPr>
      <p:grpSpPr>
        <a:xfrm>
          <a:off x="0" y="0"/>
          <a:ext cx="0" cy="0"/>
          <a:chOff x="0" y="0"/>
          <a:chExt cx="0" cy="0"/>
        </a:xfrm>
      </p:grpSpPr>
      <p:sp>
        <p:nvSpPr>
          <p:cNvPr id="174" name="Google Shape;174;p31"/>
          <p:cNvSpPr txBox="1"/>
          <p:nvPr>
            <p:ph type="title"/>
          </p:nvPr>
        </p:nvSpPr>
        <p:spPr>
          <a:xfrm>
            <a:off x="311700" y="445025"/>
            <a:ext cx="8520600" cy="408551"/>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t" bIns="68575" lIns="68575" spcFirstLastPara="1" rIns="68575" wrap="square" tIns="68575">
            <a:spAutoFit/>
          </a:bodyPr>
          <a:lstStyle>
            <a:lvl1pPr lvl="0" algn="ctr">
              <a:lnSpc>
                <a:spcPct val="90000"/>
              </a:lnSpc>
              <a:spcBef>
                <a:spcPts val="0"/>
              </a:spcBef>
              <a:spcAft>
                <a:spcPts val="0"/>
              </a:spcAft>
              <a:buClr>
                <a:srgbClr val="262626"/>
              </a:buClr>
              <a:buSzPts val="2100"/>
              <a:buFont typeface="Calibri"/>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p:txBody>
      </p:sp>
      <p:sp>
        <p:nvSpPr>
          <p:cNvPr id="175" name="Google Shape;175;p31"/>
          <p:cNvSpPr txBox="1"/>
          <p:nvPr>
            <p:ph idx="1" type="body"/>
          </p:nvPr>
        </p:nvSpPr>
        <p:spPr>
          <a:xfrm>
            <a:off x="311700" y="1152476"/>
            <a:ext cx="8520600" cy="346226"/>
          </a:xfrm>
          <a:prstGeom prst="rect">
            <a:avLst/>
          </a:prstGeom>
          <a:noFill/>
          <a:ln>
            <a:noFill/>
          </a:ln>
        </p:spPr>
        <p:txBody>
          <a:bodyPr anchorCtr="0" anchor="t" bIns="68575" lIns="68575" spcFirstLastPara="1" rIns="68575" wrap="square" tIns="68575">
            <a:spAutoFit/>
          </a:bodyPr>
          <a:lstStyle>
            <a:lvl1pPr indent="-317500" lvl="0" marL="457200" algn="l">
              <a:lnSpc>
                <a:spcPct val="100000"/>
              </a:lnSpc>
              <a:spcBef>
                <a:spcPts val="0"/>
              </a:spcBef>
              <a:spcAft>
                <a:spcPts val="0"/>
              </a:spcAft>
              <a:buSzPts val="14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100000"/>
              </a:lnSpc>
              <a:spcBef>
                <a:spcPts val="0"/>
              </a:spcBef>
              <a:spcAft>
                <a:spcPts val="0"/>
              </a:spcAft>
              <a:buSzPts val="1100"/>
              <a:buChar char="■"/>
              <a:defRPr/>
            </a:lvl6pPr>
            <a:lvl7pPr indent="-298450" lvl="6" marL="3200400" algn="l">
              <a:lnSpc>
                <a:spcPct val="100000"/>
              </a:lnSpc>
              <a:spcBef>
                <a:spcPts val="0"/>
              </a:spcBef>
              <a:spcAft>
                <a:spcPts val="0"/>
              </a:spcAft>
              <a:buSzPts val="1100"/>
              <a:buChar char="●"/>
              <a:defRPr/>
            </a:lvl7pPr>
            <a:lvl8pPr indent="-298450" lvl="7" marL="3657600" algn="l">
              <a:lnSpc>
                <a:spcPct val="100000"/>
              </a:lnSpc>
              <a:spcBef>
                <a:spcPts val="0"/>
              </a:spcBef>
              <a:spcAft>
                <a:spcPts val="0"/>
              </a:spcAft>
              <a:buSzPts val="1100"/>
              <a:buChar char="○"/>
              <a:defRPr/>
            </a:lvl8pPr>
            <a:lvl9pPr indent="-298450" lvl="8" marL="4114800" algn="l">
              <a:lnSpc>
                <a:spcPct val="100000"/>
              </a:lnSpc>
              <a:spcBef>
                <a:spcPts val="0"/>
              </a:spcBef>
              <a:spcAft>
                <a:spcPts val="0"/>
              </a:spcAft>
              <a:buSzPts val="1100"/>
              <a:buChar char="■"/>
              <a:defRPr/>
            </a:lvl9pPr>
          </a:lstStyle>
          <a:p/>
        </p:txBody>
      </p:sp>
      <p:sp>
        <p:nvSpPr>
          <p:cNvPr id="176" name="Google Shape;176;p31"/>
          <p:cNvSpPr txBox="1"/>
          <p:nvPr>
            <p:ph idx="12" type="sldNum"/>
          </p:nvPr>
        </p:nvSpPr>
        <p:spPr>
          <a:xfrm>
            <a:off x="8472458" y="4733070"/>
            <a:ext cx="548700" cy="253893"/>
          </a:xfrm>
          <a:prstGeom prst="rect">
            <a:avLst/>
          </a:prstGeom>
          <a:noFill/>
          <a:ln>
            <a:noFill/>
          </a:ln>
        </p:spPr>
        <p:txBody>
          <a:bodyPr anchorCtr="0" anchor="ctr" bIns="68575" lIns="68575" spcFirstLastPara="1" rIns="68575" wrap="square" tIns="68575">
            <a:spAutoFit/>
          </a:bodyPr>
          <a:lstStyle>
            <a:lvl1pPr indent="0" lvl="0" marL="0" algn="ctr">
              <a:buClr>
                <a:schemeClr val="lt1"/>
              </a:buClr>
              <a:buSzPts val="800"/>
              <a:buFont typeface="Calibri"/>
              <a:buNone/>
              <a:defRPr b="1" i="0" sz="800">
                <a:solidFill>
                  <a:schemeClr val="lt1"/>
                </a:solidFill>
                <a:latin typeface="Calibri"/>
                <a:ea typeface="Calibri"/>
                <a:cs typeface="Calibri"/>
                <a:sym typeface="Calibri"/>
              </a:defRPr>
            </a:lvl1pPr>
            <a:lvl2pPr indent="0" lvl="1" marL="0" algn="ctr">
              <a:buClr>
                <a:schemeClr val="lt1"/>
              </a:buClr>
              <a:buSzPts val="800"/>
              <a:buFont typeface="Calibri"/>
              <a:buNone/>
              <a:defRPr b="1" i="0" sz="800">
                <a:solidFill>
                  <a:schemeClr val="lt1"/>
                </a:solidFill>
                <a:latin typeface="Calibri"/>
                <a:ea typeface="Calibri"/>
                <a:cs typeface="Calibri"/>
                <a:sym typeface="Calibri"/>
              </a:defRPr>
            </a:lvl2pPr>
            <a:lvl3pPr indent="0" lvl="2" marL="0" algn="ctr">
              <a:buClr>
                <a:schemeClr val="lt1"/>
              </a:buClr>
              <a:buSzPts val="800"/>
              <a:buFont typeface="Calibri"/>
              <a:buNone/>
              <a:defRPr b="1" i="0" sz="800">
                <a:solidFill>
                  <a:schemeClr val="lt1"/>
                </a:solidFill>
                <a:latin typeface="Calibri"/>
                <a:ea typeface="Calibri"/>
                <a:cs typeface="Calibri"/>
                <a:sym typeface="Calibri"/>
              </a:defRPr>
            </a:lvl3pPr>
            <a:lvl4pPr indent="0" lvl="3" marL="0" algn="ctr">
              <a:buClr>
                <a:schemeClr val="lt1"/>
              </a:buClr>
              <a:buSzPts val="800"/>
              <a:buFont typeface="Calibri"/>
              <a:buNone/>
              <a:defRPr b="1" i="0" sz="800">
                <a:solidFill>
                  <a:schemeClr val="lt1"/>
                </a:solidFill>
                <a:latin typeface="Calibri"/>
                <a:ea typeface="Calibri"/>
                <a:cs typeface="Calibri"/>
                <a:sym typeface="Calibri"/>
              </a:defRPr>
            </a:lvl4pPr>
            <a:lvl5pPr indent="0" lvl="4" marL="0" algn="ctr">
              <a:buClr>
                <a:schemeClr val="lt1"/>
              </a:buClr>
              <a:buSzPts val="800"/>
              <a:buFont typeface="Calibri"/>
              <a:buNone/>
              <a:defRPr b="1" i="0" sz="800">
                <a:solidFill>
                  <a:schemeClr val="lt1"/>
                </a:solidFill>
                <a:latin typeface="Calibri"/>
                <a:ea typeface="Calibri"/>
                <a:cs typeface="Calibri"/>
                <a:sym typeface="Calibri"/>
              </a:defRPr>
            </a:lvl5pPr>
            <a:lvl6pPr indent="0" lvl="5" marL="0" algn="ctr">
              <a:buClr>
                <a:schemeClr val="lt1"/>
              </a:buClr>
              <a:buSzPts val="800"/>
              <a:buFont typeface="Calibri"/>
              <a:buNone/>
              <a:defRPr b="1" i="0" sz="800">
                <a:solidFill>
                  <a:schemeClr val="lt1"/>
                </a:solidFill>
                <a:latin typeface="Calibri"/>
                <a:ea typeface="Calibri"/>
                <a:cs typeface="Calibri"/>
                <a:sym typeface="Calibri"/>
              </a:defRPr>
            </a:lvl6pPr>
            <a:lvl7pPr indent="0" lvl="6" marL="0" algn="ctr">
              <a:buClr>
                <a:schemeClr val="lt1"/>
              </a:buClr>
              <a:buSzPts val="800"/>
              <a:buFont typeface="Calibri"/>
              <a:buNone/>
              <a:defRPr b="1" i="0" sz="800">
                <a:solidFill>
                  <a:schemeClr val="lt1"/>
                </a:solidFill>
                <a:latin typeface="Calibri"/>
                <a:ea typeface="Calibri"/>
                <a:cs typeface="Calibri"/>
                <a:sym typeface="Calibri"/>
              </a:defRPr>
            </a:lvl7pPr>
            <a:lvl8pPr indent="0" lvl="7" marL="0" algn="ctr">
              <a:buClr>
                <a:schemeClr val="lt1"/>
              </a:buClr>
              <a:buSzPts val="800"/>
              <a:buFont typeface="Calibri"/>
              <a:buNone/>
              <a:defRPr b="1" i="0" sz="800">
                <a:solidFill>
                  <a:schemeClr val="lt1"/>
                </a:solidFill>
                <a:latin typeface="Calibri"/>
                <a:ea typeface="Calibri"/>
                <a:cs typeface="Calibri"/>
                <a:sym typeface="Calibri"/>
              </a:defRPr>
            </a:lvl8pPr>
            <a:lvl9pPr indent="0" lvl="8" marL="0" algn="ctr">
              <a:buClr>
                <a:schemeClr val="lt1"/>
              </a:buClr>
              <a:buSzPts val="800"/>
              <a:buFont typeface="Calibri"/>
              <a:buNone/>
              <a:defRPr b="1" i="0" sz="8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606046" y="723519"/>
            <a:ext cx="5937755"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lvl1pPr lvl="0" marR="0" rtl="0" algn="ctr">
              <a:lnSpc>
                <a:spcPct val="90000"/>
              </a:lnSpc>
              <a:spcBef>
                <a:spcPts val="0"/>
              </a:spcBef>
              <a:spcAft>
                <a:spcPts val="0"/>
              </a:spcAft>
              <a:buClr>
                <a:srgbClr val="262626"/>
              </a:buClr>
              <a:buSzPts val="2000"/>
              <a:buFont typeface="Calibri"/>
              <a:buNone/>
              <a:defRPr b="0" i="0" sz="2000" u="none" cap="none" strike="noStrike">
                <a:solidFill>
                  <a:srgbClr val="262626"/>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1606046" y="1978535"/>
            <a:ext cx="5937755" cy="2326487"/>
          </a:xfrm>
          <a:prstGeom prst="rect">
            <a:avLst/>
          </a:prstGeom>
          <a:noFill/>
          <a:ln>
            <a:noFill/>
          </a:ln>
        </p:spPr>
        <p:txBody>
          <a:bodyPr anchorCtr="0" anchor="t" bIns="34275" lIns="68575" spcFirstLastPara="1" rIns="68575" wrap="square" tIns="34275">
            <a:normAutofit/>
          </a:bodyPr>
          <a:lstStyle>
            <a:lvl1pPr indent="-317500" lvl="0" marL="457200" marR="0" rtl="0" algn="l">
              <a:lnSpc>
                <a:spcPct val="100000"/>
              </a:lnSpc>
              <a:spcBef>
                <a:spcPts val="800"/>
              </a:spcBef>
              <a:spcAft>
                <a:spcPts val="0"/>
              </a:spcAft>
              <a:buClr>
                <a:schemeClr val="accent2"/>
              </a:buClr>
              <a:buSzPts val="1400"/>
              <a:buFont typeface="Arial"/>
              <a:buChar char="•"/>
              <a:defRPr b="0" i="0" sz="1400" u="none" cap="none" strike="noStrike">
                <a:solidFill>
                  <a:srgbClr val="262626"/>
                </a:solidFill>
                <a:latin typeface="Calibri"/>
                <a:ea typeface="Calibri"/>
                <a:cs typeface="Calibri"/>
                <a:sym typeface="Calibri"/>
              </a:defRPr>
            </a:lvl1pPr>
            <a:lvl2pPr indent="-304800" lvl="1" marL="9144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libri"/>
                <a:ea typeface="Calibri"/>
                <a:cs typeface="Calibri"/>
                <a:sym typeface="Calibri"/>
              </a:defRPr>
            </a:lvl2pPr>
            <a:lvl3pPr indent="-304800" lvl="2" marL="13716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libri"/>
                <a:ea typeface="Calibri"/>
                <a:cs typeface="Calibri"/>
                <a:sym typeface="Calibri"/>
              </a:defRPr>
            </a:lvl3pPr>
            <a:lvl4pPr indent="-304800" lvl="3" marL="18288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libri"/>
                <a:ea typeface="Calibri"/>
                <a:cs typeface="Calibri"/>
                <a:sym typeface="Calibri"/>
              </a:defRPr>
            </a:lvl4pPr>
            <a:lvl5pPr indent="-304800" lvl="4" marL="22860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Calibri"/>
                <a:ea typeface="Calibri"/>
                <a:cs typeface="Calibri"/>
                <a:sym typeface="Calibri"/>
              </a:defRPr>
            </a:lvl5pPr>
            <a:lvl6pPr indent="-304800" lvl="5" marL="27432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Calibri"/>
                <a:ea typeface="Calibri"/>
                <a:cs typeface="Calibri"/>
                <a:sym typeface="Calibri"/>
              </a:defRPr>
            </a:lvl9pPr>
          </a:lstStyle>
          <a:p/>
        </p:txBody>
      </p:sp>
      <p:sp>
        <p:nvSpPr>
          <p:cNvPr id="53" name="Google Shape;53;p13"/>
          <p:cNvSpPr/>
          <p:nvPr>
            <p:ph idx="12" type="sldNum"/>
          </p:nvPr>
        </p:nvSpPr>
        <p:spPr>
          <a:xfrm>
            <a:off x="8361860" y="4843130"/>
            <a:ext cx="365760" cy="274320"/>
          </a:xfrm>
          <a:prstGeom prst="ellipse">
            <a:avLst/>
          </a:prstGeom>
          <a:noFill/>
          <a:ln>
            <a:noFill/>
          </a:ln>
        </p:spPr>
        <p:txBody>
          <a:bodyPr anchorCtr="0" anchor="ctr" bIns="34275" lIns="13700" spcFirstLastPara="1" rIns="13700" wrap="square" tIns="34275">
            <a:noAutofit/>
          </a:bodyPr>
          <a:lstStyle>
            <a:lvl1pPr indent="0" lvl="0" marL="0" marR="0" rtl="0" algn="ctr">
              <a:spcBef>
                <a:spcPts val="0"/>
              </a:spcBef>
              <a:buNone/>
              <a:defRPr b="1" i="0" sz="800" u="none" cap="none" strike="noStrike">
                <a:solidFill>
                  <a:schemeClr val="lt1"/>
                </a:solidFill>
                <a:latin typeface="Calibri"/>
                <a:ea typeface="Calibri"/>
                <a:cs typeface="Calibri"/>
                <a:sym typeface="Calibri"/>
              </a:defRPr>
            </a:lvl1pPr>
            <a:lvl2pPr indent="0" lvl="1" marL="0" marR="0" rtl="0" algn="ctr">
              <a:spcBef>
                <a:spcPts val="0"/>
              </a:spcBef>
              <a:buNone/>
              <a:defRPr b="1" i="0" sz="800" u="none" cap="none" strike="noStrike">
                <a:solidFill>
                  <a:schemeClr val="lt1"/>
                </a:solidFill>
                <a:latin typeface="Calibri"/>
                <a:ea typeface="Calibri"/>
                <a:cs typeface="Calibri"/>
                <a:sym typeface="Calibri"/>
              </a:defRPr>
            </a:lvl2pPr>
            <a:lvl3pPr indent="0" lvl="2" marL="0" marR="0" rtl="0" algn="ctr">
              <a:spcBef>
                <a:spcPts val="0"/>
              </a:spcBef>
              <a:buNone/>
              <a:defRPr b="1" i="0" sz="800" u="none" cap="none" strike="noStrike">
                <a:solidFill>
                  <a:schemeClr val="lt1"/>
                </a:solidFill>
                <a:latin typeface="Calibri"/>
                <a:ea typeface="Calibri"/>
                <a:cs typeface="Calibri"/>
                <a:sym typeface="Calibri"/>
              </a:defRPr>
            </a:lvl3pPr>
            <a:lvl4pPr indent="0" lvl="3" marL="0" marR="0" rtl="0" algn="ctr">
              <a:spcBef>
                <a:spcPts val="0"/>
              </a:spcBef>
              <a:buNone/>
              <a:defRPr b="1" i="0" sz="800" u="none" cap="none" strike="noStrike">
                <a:solidFill>
                  <a:schemeClr val="lt1"/>
                </a:solidFill>
                <a:latin typeface="Calibri"/>
                <a:ea typeface="Calibri"/>
                <a:cs typeface="Calibri"/>
                <a:sym typeface="Calibri"/>
              </a:defRPr>
            </a:lvl4pPr>
            <a:lvl5pPr indent="0" lvl="4" marL="0" marR="0" rtl="0" algn="ctr">
              <a:spcBef>
                <a:spcPts val="0"/>
              </a:spcBef>
              <a:buNone/>
              <a:defRPr b="1" i="0" sz="800" u="none" cap="none" strike="noStrike">
                <a:solidFill>
                  <a:schemeClr val="lt1"/>
                </a:solidFill>
                <a:latin typeface="Calibri"/>
                <a:ea typeface="Calibri"/>
                <a:cs typeface="Calibri"/>
                <a:sym typeface="Calibri"/>
              </a:defRPr>
            </a:lvl5pPr>
            <a:lvl6pPr indent="0" lvl="5" marL="0" marR="0" rtl="0" algn="ctr">
              <a:spcBef>
                <a:spcPts val="0"/>
              </a:spcBef>
              <a:buNone/>
              <a:defRPr b="1" i="0" sz="800" u="none" cap="none" strike="noStrike">
                <a:solidFill>
                  <a:schemeClr val="lt1"/>
                </a:solidFill>
                <a:latin typeface="Calibri"/>
                <a:ea typeface="Calibri"/>
                <a:cs typeface="Calibri"/>
                <a:sym typeface="Calibri"/>
              </a:defRPr>
            </a:lvl6pPr>
            <a:lvl7pPr indent="0" lvl="6" marL="0" marR="0" rtl="0" algn="ctr">
              <a:spcBef>
                <a:spcPts val="0"/>
              </a:spcBef>
              <a:buNone/>
              <a:defRPr b="1" i="0" sz="800" u="none" cap="none" strike="noStrike">
                <a:solidFill>
                  <a:schemeClr val="lt1"/>
                </a:solidFill>
                <a:latin typeface="Calibri"/>
                <a:ea typeface="Calibri"/>
                <a:cs typeface="Calibri"/>
                <a:sym typeface="Calibri"/>
              </a:defRPr>
            </a:lvl7pPr>
            <a:lvl8pPr indent="0" lvl="7" marL="0" marR="0" rtl="0" algn="ctr">
              <a:spcBef>
                <a:spcPts val="0"/>
              </a:spcBef>
              <a:buNone/>
              <a:defRPr b="1" i="0" sz="800" u="none" cap="none" strike="noStrike">
                <a:solidFill>
                  <a:schemeClr val="lt1"/>
                </a:solidFill>
                <a:latin typeface="Calibri"/>
                <a:ea typeface="Calibri"/>
                <a:cs typeface="Calibri"/>
                <a:sym typeface="Calibri"/>
              </a:defRPr>
            </a:lvl8pPr>
            <a:lvl9pPr indent="0" lvl="8" marL="0" marR="0" rtl="0" algn="ctr">
              <a:spcBef>
                <a:spcPts val="0"/>
              </a:spcBef>
              <a:buNone/>
              <a:defRPr b="1" i="0" sz="8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pic>
        <p:nvPicPr>
          <p:cNvPr descr="A close up of a sign&#10;&#10;Description automatically generated" id="54" name="Google Shape;54;p13"/>
          <p:cNvPicPr preferRelativeResize="0"/>
          <p:nvPr/>
        </p:nvPicPr>
        <p:blipFill rotWithShape="1">
          <a:blip r:embed="rId1">
            <a:alphaModFix/>
          </a:blip>
          <a:srcRect b="0" l="0" r="0" t="0"/>
          <a:stretch/>
        </p:blipFill>
        <p:spPr>
          <a:xfrm>
            <a:off x="8746671" y="4921688"/>
            <a:ext cx="292555" cy="1172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160">
          <p15:clr>
            <a:srgbClr val="F26B43"/>
          </p15:clr>
        </p15:guide>
        <p15:guide id="3" orient="horz" pos="3042">
          <p15:clr>
            <a:srgbClr val="F26B43"/>
          </p15:clr>
        </p15:guide>
        <p15:guide id="4" orient="horz" pos="295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3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27.png"/><Relationship Id="rId5"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14.jpg"/><Relationship Id="rId5"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28.png"/><Relationship Id="rId5" Type="http://schemas.openxmlformats.org/officeDocument/2006/relationships/image" Target="../media/image27.png"/><Relationship Id="rId6"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14.jpg"/><Relationship Id="rId5"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hyperlink" Target="https://arxiv.org/abs/2406.08205" TargetMode="External"/><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hyperlink" Target="https://arxiv.org/abs/2406.08205" TargetMode="External"/><Relationship Id="rId6" Type="http://schemas.openxmlformats.org/officeDocument/2006/relationships/image" Target="../media/image30.jpg"/><Relationship Id="rId7"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12.png"/><Relationship Id="rId8"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4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4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4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44.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ctrTitle"/>
          </p:nvPr>
        </p:nvSpPr>
        <p:spPr>
          <a:xfrm>
            <a:off x="156410" y="811568"/>
            <a:ext cx="8831100" cy="1790700"/>
          </a:xfrm>
          <a:prstGeom prst="rect">
            <a:avLst/>
          </a:prstGeom>
          <a:solidFill>
            <a:srgbClr val="FFFFFF"/>
          </a:solidFill>
          <a:ln>
            <a:noFill/>
          </a:ln>
        </p:spPr>
        <p:txBody>
          <a:bodyPr anchorCtr="0" anchor="b" bIns="137150" lIns="137150" spcFirstLastPara="1" rIns="137150" wrap="square" tIns="137150">
            <a:noAutofit/>
          </a:bodyPr>
          <a:lstStyle/>
          <a:p>
            <a:pPr indent="0" lvl="0" marL="0" rtl="0" algn="ctr">
              <a:lnSpc>
                <a:spcPct val="90000"/>
              </a:lnSpc>
              <a:spcBef>
                <a:spcPts val="0"/>
              </a:spcBef>
              <a:spcAft>
                <a:spcPts val="0"/>
              </a:spcAft>
              <a:buClr>
                <a:srgbClr val="262626"/>
              </a:buClr>
              <a:buSzPts val="3000"/>
              <a:buFont typeface="Calibri"/>
              <a:buNone/>
            </a:pPr>
            <a:r>
              <a:rPr lang="en" sz="3000"/>
              <a:t>What</a:t>
            </a:r>
            <a:r>
              <a:rPr lang="en" sz="3000"/>
              <a:t> do we know about Hugging Face? A systematic literature review and quantitative validation of qualitative claims</a:t>
            </a:r>
            <a:endParaRPr sz="3000"/>
          </a:p>
        </p:txBody>
      </p:sp>
      <p:sp>
        <p:nvSpPr>
          <p:cNvPr id="183" name="Google Shape;183;p3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p>
            <a:pPr indent="0" lvl="0" marL="0" rtl="0" algn="ctr">
              <a:lnSpc>
                <a:spcPct val="100000"/>
              </a:lnSpc>
              <a:spcBef>
                <a:spcPts val="0"/>
              </a:spcBef>
              <a:spcAft>
                <a:spcPts val="0"/>
              </a:spcAft>
              <a:buSzPts val="1800"/>
              <a:buNone/>
            </a:pPr>
            <a:r>
              <a:rPr b="1" lang="en"/>
              <a:t>Jason Jones, </a:t>
            </a:r>
            <a:r>
              <a:rPr lang="en"/>
              <a:t>Wenxin Jiang, Nicholas Synovic</a:t>
            </a:r>
            <a:endParaRPr/>
          </a:p>
          <a:p>
            <a:pPr indent="0" lvl="0" marL="0" rtl="0" algn="ctr">
              <a:lnSpc>
                <a:spcPct val="100000"/>
              </a:lnSpc>
              <a:spcBef>
                <a:spcPts val="0"/>
              </a:spcBef>
              <a:spcAft>
                <a:spcPts val="0"/>
              </a:spcAft>
              <a:buSzPts val="1800"/>
              <a:buNone/>
            </a:pPr>
            <a:r>
              <a:rPr lang="en"/>
              <a:t>George K. Thiruvathukal, James C. Davis</a:t>
            </a:r>
            <a:endParaRPr/>
          </a:p>
        </p:txBody>
      </p:sp>
      <p:pic>
        <p:nvPicPr>
          <p:cNvPr id="184" name="Google Shape;184;p32"/>
          <p:cNvPicPr preferRelativeResize="0"/>
          <p:nvPr/>
        </p:nvPicPr>
        <p:blipFill rotWithShape="1">
          <a:blip r:embed="rId3">
            <a:alphaModFix/>
          </a:blip>
          <a:srcRect b="0" l="0" r="0" t="0"/>
          <a:stretch/>
        </p:blipFill>
        <p:spPr>
          <a:xfrm>
            <a:off x="2726749" y="3552578"/>
            <a:ext cx="3690500" cy="390773"/>
          </a:xfrm>
          <a:prstGeom prst="rect">
            <a:avLst/>
          </a:prstGeom>
          <a:noFill/>
          <a:ln>
            <a:noFill/>
          </a:ln>
        </p:spPr>
      </p:pic>
      <p:pic>
        <p:nvPicPr>
          <p:cNvPr id="185" name="Google Shape;185;p32"/>
          <p:cNvPicPr preferRelativeResize="0"/>
          <p:nvPr/>
        </p:nvPicPr>
        <p:blipFill rotWithShape="1">
          <a:blip r:embed="rId4">
            <a:alphaModFix/>
          </a:blip>
          <a:srcRect b="0" l="0" r="0" t="0"/>
          <a:stretch/>
        </p:blipFill>
        <p:spPr>
          <a:xfrm>
            <a:off x="2726749" y="4109120"/>
            <a:ext cx="2025575" cy="445622"/>
          </a:xfrm>
          <a:prstGeom prst="rect">
            <a:avLst/>
          </a:prstGeom>
          <a:noFill/>
          <a:ln>
            <a:noFill/>
          </a:ln>
        </p:spPr>
      </p:pic>
      <p:sp>
        <p:nvSpPr>
          <p:cNvPr id="186" name="Google Shape;186;p32"/>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pic>
        <p:nvPicPr>
          <p:cNvPr id="187" name="Google Shape;187;p32"/>
          <p:cNvPicPr preferRelativeResize="0"/>
          <p:nvPr/>
        </p:nvPicPr>
        <p:blipFill>
          <a:blip r:embed="rId5">
            <a:alphaModFix/>
          </a:blip>
          <a:stretch>
            <a:fillRect/>
          </a:stretch>
        </p:blipFill>
        <p:spPr>
          <a:xfrm>
            <a:off x="7766762" y="4109121"/>
            <a:ext cx="842214" cy="8436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41"/>
          <p:cNvPicPr preferRelativeResize="0"/>
          <p:nvPr/>
        </p:nvPicPr>
        <p:blipFill>
          <a:blip r:embed="rId3">
            <a:alphaModFix/>
          </a:blip>
          <a:stretch>
            <a:fillRect/>
          </a:stretch>
        </p:blipFill>
        <p:spPr>
          <a:xfrm>
            <a:off x="585925" y="681825"/>
            <a:ext cx="2734151" cy="4333024"/>
          </a:xfrm>
          <a:prstGeom prst="rect">
            <a:avLst/>
          </a:prstGeom>
          <a:noFill/>
          <a:ln>
            <a:noFill/>
          </a:ln>
        </p:spPr>
      </p:pic>
      <p:sp>
        <p:nvSpPr>
          <p:cNvPr id="295" name="Google Shape;295;p41"/>
          <p:cNvSpPr txBox="1"/>
          <p:nvPr>
            <p:ph type="title"/>
          </p:nvPr>
        </p:nvSpPr>
        <p:spPr>
          <a:xfrm>
            <a:off x="277148" y="88822"/>
            <a:ext cx="8460600" cy="478500"/>
          </a:xfrm>
          <a:prstGeom prst="rect">
            <a:avLst/>
          </a:prstGeom>
          <a:noFill/>
          <a:ln>
            <a:noFill/>
          </a:ln>
        </p:spPr>
        <p:txBody>
          <a:bodyPr anchorCtr="0" anchor="ctr" bIns="137150" lIns="137150" spcFirstLastPara="1" rIns="137150" wrap="square" tIns="137150">
            <a:noAutofit/>
          </a:bodyPr>
          <a:lstStyle/>
          <a:p>
            <a:pPr indent="0" lvl="0" marL="0" rtl="0" algn="l">
              <a:lnSpc>
                <a:spcPct val="90000"/>
              </a:lnSpc>
              <a:spcBef>
                <a:spcPts val="0"/>
              </a:spcBef>
              <a:spcAft>
                <a:spcPts val="0"/>
              </a:spcAft>
              <a:buClr>
                <a:srgbClr val="262626"/>
              </a:buClr>
              <a:buSzPts val="2700"/>
              <a:buFont typeface="Calibri"/>
              <a:buNone/>
            </a:pPr>
            <a:r>
              <a:rPr lang="en" sz="2700"/>
              <a:t>Systematic Literature Review (SLR) Methodology</a:t>
            </a:r>
            <a:endParaRPr/>
          </a:p>
        </p:txBody>
      </p:sp>
      <p:sp>
        <p:nvSpPr>
          <p:cNvPr id="296" name="Google Shape;296;p41"/>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sp>
        <p:nvSpPr>
          <p:cNvPr id="297" name="Google Shape;297;p41"/>
          <p:cNvSpPr txBox="1"/>
          <p:nvPr/>
        </p:nvSpPr>
        <p:spPr>
          <a:xfrm>
            <a:off x="4317000" y="850513"/>
            <a:ext cx="36114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libri"/>
                <a:ea typeface="Calibri"/>
                <a:cs typeface="Calibri"/>
                <a:sym typeface="Calibri"/>
              </a:rPr>
              <a:t>“</a:t>
            </a:r>
            <a:r>
              <a:rPr lang="en" sz="1800">
                <a:solidFill>
                  <a:schemeClr val="dk1"/>
                </a:solidFill>
                <a:latin typeface="Calibri"/>
                <a:ea typeface="Calibri"/>
                <a:cs typeface="Calibri"/>
                <a:sym typeface="Calibri"/>
              </a:rPr>
              <a:t>p</a:t>
            </a:r>
            <a:r>
              <a:rPr lang="en" sz="1800">
                <a:solidFill>
                  <a:schemeClr val="dk1"/>
                </a:solidFill>
                <a:latin typeface="Calibri"/>
                <a:ea typeface="Calibri"/>
                <a:cs typeface="Calibri"/>
                <a:sym typeface="Calibri"/>
              </a:rPr>
              <a:t>re-trained model reuse”</a:t>
            </a:r>
            <a:endParaRPr sz="1800">
              <a:solidFill>
                <a:schemeClr val="dk1"/>
              </a:solidFill>
              <a:latin typeface="Calibri"/>
              <a:ea typeface="Calibri"/>
              <a:cs typeface="Calibri"/>
              <a:sym typeface="Calibri"/>
            </a:endParaRPr>
          </a:p>
        </p:txBody>
      </p:sp>
      <p:pic>
        <p:nvPicPr>
          <p:cNvPr id="298" name="Google Shape;298;p41"/>
          <p:cNvPicPr preferRelativeResize="0"/>
          <p:nvPr/>
        </p:nvPicPr>
        <p:blipFill>
          <a:blip r:embed="rId4">
            <a:alphaModFix/>
          </a:blip>
          <a:stretch>
            <a:fillRect/>
          </a:stretch>
        </p:blipFill>
        <p:spPr>
          <a:xfrm>
            <a:off x="2735525" y="809205"/>
            <a:ext cx="516600" cy="480432"/>
          </a:xfrm>
          <a:prstGeom prst="rect">
            <a:avLst/>
          </a:prstGeom>
          <a:noFill/>
          <a:ln>
            <a:noFill/>
          </a:ln>
        </p:spPr>
      </p:pic>
      <p:sp>
        <p:nvSpPr>
          <p:cNvPr id="299" name="Google Shape;299;p41"/>
          <p:cNvSpPr txBox="1"/>
          <p:nvPr/>
        </p:nvSpPr>
        <p:spPr>
          <a:xfrm>
            <a:off x="3429000" y="2372850"/>
            <a:ext cx="2485200" cy="68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Calibri"/>
                <a:ea typeface="Calibri"/>
                <a:cs typeface="Calibri"/>
                <a:sym typeface="Calibri"/>
              </a:rPr>
              <a:t>Inclusion:</a:t>
            </a:r>
            <a:endParaRPr b="1">
              <a:solidFill>
                <a:schemeClr val="dk1"/>
              </a:solidFill>
              <a:latin typeface="Calibri"/>
              <a:ea typeface="Calibri"/>
              <a:cs typeface="Calibri"/>
              <a:sym typeface="Calibri"/>
            </a:endParaRPr>
          </a:p>
          <a:p>
            <a:pPr indent="0" lvl="0" marL="0" rtl="0" algn="ctr">
              <a:spcBef>
                <a:spcPts val="0"/>
              </a:spcBef>
              <a:spcAft>
                <a:spcPts val="0"/>
              </a:spcAft>
              <a:buNone/>
            </a:pPr>
            <a:r>
              <a:rPr lang="en">
                <a:solidFill>
                  <a:schemeClr val="dk1"/>
                </a:solidFill>
                <a:latin typeface="Calibri"/>
                <a:ea typeface="Calibri"/>
                <a:cs typeface="Calibri"/>
                <a:sym typeface="Calibri"/>
              </a:rPr>
              <a:t> Recent peer-reviewed research on PTM registry reuse practices</a:t>
            </a:r>
            <a:endParaRPr>
              <a:solidFill>
                <a:schemeClr val="dk1"/>
              </a:solidFill>
              <a:latin typeface="Calibri"/>
              <a:ea typeface="Calibri"/>
              <a:cs typeface="Calibri"/>
              <a:sym typeface="Calibri"/>
            </a:endParaRPr>
          </a:p>
        </p:txBody>
      </p:sp>
      <p:sp>
        <p:nvSpPr>
          <p:cNvPr id="300" name="Google Shape;300;p41"/>
          <p:cNvSpPr txBox="1"/>
          <p:nvPr/>
        </p:nvSpPr>
        <p:spPr>
          <a:xfrm>
            <a:off x="6064275" y="2406875"/>
            <a:ext cx="2960100" cy="59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Calibri"/>
                <a:ea typeface="Calibri"/>
                <a:cs typeface="Calibri"/>
                <a:sym typeface="Calibri"/>
              </a:rPr>
              <a:t>Exclusion:</a:t>
            </a:r>
            <a:endParaRPr b="1">
              <a:solidFill>
                <a:schemeClr val="dk1"/>
              </a:solidFill>
              <a:latin typeface="Calibri"/>
              <a:ea typeface="Calibri"/>
              <a:cs typeface="Calibri"/>
              <a:sym typeface="Calibri"/>
            </a:endParaRPr>
          </a:p>
          <a:p>
            <a:pPr indent="0" lvl="0" marL="0" rtl="0" algn="ctr">
              <a:spcBef>
                <a:spcPts val="0"/>
              </a:spcBef>
              <a:spcAft>
                <a:spcPts val="0"/>
              </a:spcAft>
              <a:buNone/>
            </a:pPr>
            <a:r>
              <a:rPr lang="en">
                <a:solidFill>
                  <a:schemeClr val="dk1"/>
                </a:solidFill>
                <a:latin typeface="Calibri"/>
                <a:ea typeface="Calibri"/>
                <a:cs typeface="Calibri"/>
                <a:sym typeface="Calibri"/>
              </a:rPr>
              <a:t>Implementation papers, non-primary sources, unsubstantiated claims</a:t>
            </a:r>
            <a:endParaRPr>
              <a:solidFill>
                <a:schemeClr val="dk1"/>
              </a:solidFill>
              <a:latin typeface="Calibri"/>
              <a:ea typeface="Calibri"/>
              <a:cs typeface="Calibri"/>
              <a:sym typeface="Calibri"/>
            </a:endParaRPr>
          </a:p>
        </p:txBody>
      </p:sp>
      <p:sp>
        <p:nvSpPr>
          <p:cNvPr id="301" name="Google Shape;301;p41"/>
          <p:cNvSpPr txBox="1"/>
          <p:nvPr/>
        </p:nvSpPr>
        <p:spPr>
          <a:xfrm>
            <a:off x="3429000" y="3214200"/>
            <a:ext cx="1908000" cy="27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libri"/>
                <a:ea typeface="Calibri"/>
                <a:cs typeface="Calibri"/>
                <a:sym typeface="Calibri"/>
              </a:rPr>
              <a:t>256 claims</a:t>
            </a:r>
            <a:endParaRPr sz="1800">
              <a:solidFill>
                <a:schemeClr val="dk1"/>
              </a:solidFill>
              <a:latin typeface="Calibri"/>
              <a:ea typeface="Calibri"/>
              <a:cs typeface="Calibri"/>
              <a:sym typeface="Calibri"/>
            </a:endParaRPr>
          </a:p>
        </p:txBody>
      </p:sp>
      <p:sp>
        <p:nvSpPr>
          <p:cNvPr id="302" name="Google Shape;302;p41"/>
          <p:cNvSpPr txBox="1"/>
          <p:nvPr/>
        </p:nvSpPr>
        <p:spPr>
          <a:xfrm>
            <a:off x="3429000" y="3886325"/>
            <a:ext cx="1908000" cy="31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libri"/>
                <a:ea typeface="Calibri"/>
                <a:cs typeface="Calibri"/>
                <a:sym typeface="Calibri"/>
              </a:rPr>
              <a:t>49</a:t>
            </a:r>
            <a:endParaRPr sz="1800">
              <a:solidFill>
                <a:schemeClr val="dk1"/>
              </a:solidFill>
              <a:latin typeface="Calibri"/>
              <a:ea typeface="Calibri"/>
              <a:cs typeface="Calibri"/>
              <a:sym typeface="Calibri"/>
            </a:endParaRPr>
          </a:p>
        </p:txBody>
      </p:sp>
      <p:cxnSp>
        <p:nvCxnSpPr>
          <p:cNvPr id="303" name="Google Shape;303;p41"/>
          <p:cNvCxnSpPr>
            <a:stCxn id="301" idx="2"/>
            <a:endCxn id="302" idx="0"/>
          </p:cNvCxnSpPr>
          <p:nvPr/>
        </p:nvCxnSpPr>
        <p:spPr>
          <a:xfrm>
            <a:off x="4383000" y="3488400"/>
            <a:ext cx="0" cy="397800"/>
          </a:xfrm>
          <a:prstGeom prst="straightConnector1">
            <a:avLst/>
          </a:prstGeom>
          <a:noFill/>
          <a:ln cap="flat" cmpd="sng" w="28575">
            <a:solidFill>
              <a:schemeClr val="dk1"/>
            </a:solidFill>
            <a:prstDash val="solid"/>
            <a:round/>
            <a:headEnd len="med" w="med" type="none"/>
            <a:tailEnd len="med" w="med" type="triangle"/>
          </a:ln>
        </p:spPr>
      </p:cxnSp>
      <p:sp>
        <p:nvSpPr>
          <p:cNvPr id="304" name="Google Shape;304;p41"/>
          <p:cNvSpPr txBox="1"/>
          <p:nvPr/>
        </p:nvSpPr>
        <p:spPr>
          <a:xfrm>
            <a:off x="3429000" y="1531500"/>
            <a:ext cx="5387400" cy="68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libri"/>
                <a:ea typeface="Calibri"/>
                <a:cs typeface="Calibri"/>
                <a:sym typeface="Calibri"/>
              </a:rPr>
              <a:t>Hugging Face, HuggingFace,</a:t>
            </a:r>
            <a:endParaRPr sz="1800">
              <a:solidFill>
                <a:schemeClr val="dk1"/>
              </a:solidFill>
              <a:latin typeface="Calibri"/>
              <a:ea typeface="Calibri"/>
              <a:cs typeface="Calibri"/>
              <a:sym typeface="Calibri"/>
            </a:endParaRPr>
          </a:p>
          <a:p>
            <a:pPr indent="0" lvl="0" marL="0" rtl="0" algn="ctr">
              <a:spcBef>
                <a:spcPts val="0"/>
              </a:spcBef>
              <a:spcAft>
                <a:spcPts val="0"/>
              </a:spcAft>
              <a:buNone/>
            </a:pPr>
            <a:r>
              <a:rPr lang="en" sz="1800">
                <a:solidFill>
                  <a:schemeClr val="dk1"/>
                </a:solidFill>
                <a:latin typeface="Calibri"/>
                <a:ea typeface="Calibri"/>
                <a:cs typeface="Calibri"/>
                <a:sym typeface="Calibri"/>
              </a:rPr>
              <a:t>Pre Trained Model Hub|registry|</a:t>
            </a:r>
            <a:r>
              <a:rPr lang="en" sz="1800">
                <a:solidFill>
                  <a:schemeClr val="dk1"/>
                </a:solidFill>
                <a:latin typeface="Calibri"/>
                <a:ea typeface="Calibri"/>
                <a:cs typeface="Calibri"/>
                <a:sym typeface="Calibri"/>
              </a:rPr>
              <a:t>repository</a:t>
            </a:r>
            <a:r>
              <a:rPr lang="en" sz="1800">
                <a:solidFill>
                  <a:schemeClr val="dk1"/>
                </a:solidFill>
                <a:latin typeface="Calibri"/>
                <a:ea typeface="Calibri"/>
                <a:cs typeface="Calibri"/>
                <a:sym typeface="Calibri"/>
              </a:rPr>
              <a:t>|zoo|...</a:t>
            </a:r>
            <a:endParaRPr sz="1800">
              <a:solidFill>
                <a:schemeClr val="dk1"/>
              </a:solidFill>
              <a:latin typeface="Calibri"/>
              <a:ea typeface="Calibri"/>
              <a:cs typeface="Calibri"/>
              <a:sym typeface="Calibri"/>
            </a:endParaRPr>
          </a:p>
        </p:txBody>
      </p:sp>
      <p:sp>
        <p:nvSpPr>
          <p:cNvPr id="305" name="Google Shape;305;p41"/>
          <p:cNvSpPr txBox="1"/>
          <p:nvPr/>
        </p:nvSpPr>
        <p:spPr>
          <a:xfrm>
            <a:off x="3459300" y="4343050"/>
            <a:ext cx="5326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Calibri"/>
                <a:ea typeface="Calibri"/>
                <a:cs typeface="Calibri"/>
                <a:sym typeface="Calibri"/>
              </a:rPr>
              <a:t>“</a:t>
            </a:r>
            <a:r>
              <a:rPr lang="en" sz="1800">
                <a:solidFill>
                  <a:schemeClr val="dk1"/>
                </a:solidFill>
                <a:latin typeface="Calibri"/>
                <a:ea typeface="Calibri"/>
                <a:cs typeface="Calibri"/>
                <a:sym typeface="Calibri"/>
              </a:rPr>
              <a:t>Naming models is inconsistent and can in-adequately represent model architectures.”</a:t>
            </a:r>
            <a:endParaRPr sz="1800">
              <a:solidFill>
                <a:schemeClr val="dk1"/>
              </a:solidFill>
              <a:latin typeface="Calibri"/>
              <a:ea typeface="Calibri"/>
              <a:cs typeface="Calibri"/>
              <a:sym typeface="Calibri"/>
            </a:endParaRPr>
          </a:p>
        </p:txBody>
      </p:sp>
      <p:sp>
        <p:nvSpPr>
          <p:cNvPr id="306" name="Google Shape;306;p41"/>
          <p:cNvSpPr txBox="1"/>
          <p:nvPr/>
        </p:nvSpPr>
        <p:spPr>
          <a:xfrm>
            <a:off x="5196850" y="3357950"/>
            <a:ext cx="3540900" cy="68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Calibri"/>
                <a:ea typeface="Calibri"/>
                <a:cs typeface="Calibri"/>
                <a:sym typeface="Calibri"/>
              </a:rPr>
              <a:t>Motivation:</a:t>
            </a:r>
            <a:r>
              <a:rPr lang="en" sz="1800">
                <a:solidFill>
                  <a:schemeClr val="dk1"/>
                </a:solidFill>
                <a:latin typeface="Calibri"/>
                <a:ea typeface="Calibri"/>
                <a:cs typeface="Calibri"/>
                <a:sym typeface="Calibri"/>
              </a:rPr>
              <a:t> justifies research done</a:t>
            </a:r>
            <a:endParaRPr sz="1800">
              <a:solidFill>
                <a:schemeClr val="dk1"/>
              </a:solidFill>
              <a:latin typeface="Calibri"/>
              <a:ea typeface="Calibri"/>
              <a:cs typeface="Calibri"/>
              <a:sym typeface="Calibri"/>
            </a:endParaRPr>
          </a:p>
          <a:p>
            <a:pPr indent="0" lvl="0" marL="0" rtl="0" algn="ctr">
              <a:spcBef>
                <a:spcPts val="0"/>
              </a:spcBef>
              <a:spcAft>
                <a:spcPts val="0"/>
              </a:spcAft>
              <a:buNone/>
            </a:pPr>
            <a:r>
              <a:rPr b="1" lang="en" sz="1800">
                <a:solidFill>
                  <a:schemeClr val="dk1"/>
                </a:solidFill>
                <a:latin typeface="Calibri"/>
                <a:ea typeface="Calibri"/>
                <a:cs typeface="Calibri"/>
                <a:sym typeface="Calibri"/>
              </a:rPr>
              <a:t>Work:</a:t>
            </a:r>
            <a:r>
              <a:rPr lang="en" sz="1800">
                <a:solidFill>
                  <a:schemeClr val="dk1"/>
                </a:solidFill>
                <a:latin typeface="Calibri"/>
                <a:ea typeface="Calibri"/>
                <a:cs typeface="Calibri"/>
                <a:sym typeface="Calibri"/>
              </a:rPr>
              <a:t> presents findings</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1" name="Shape 311"/>
        <p:cNvGrpSpPr/>
        <p:nvPr/>
      </p:nvGrpSpPr>
      <p:grpSpPr>
        <a:xfrm>
          <a:off x="0" y="0"/>
          <a:ext cx="0" cy="0"/>
          <a:chOff x="0" y="0"/>
          <a:chExt cx="0" cy="0"/>
        </a:xfrm>
      </p:grpSpPr>
      <p:sp>
        <p:nvSpPr>
          <p:cNvPr id="312" name="Google Shape;312;p42"/>
          <p:cNvSpPr txBox="1"/>
          <p:nvPr>
            <p:ph type="title"/>
          </p:nvPr>
        </p:nvSpPr>
        <p:spPr>
          <a:xfrm>
            <a:off x="277148" y="88822"/>
            <a:ext cx="8460600" cy="478500"/>
          </a:xfrm>
          <a:prstGeom prst="rect">
            <a:avLst/>
          </a:prstGeom>
          <a:noFill/>
          <a:ln>
            <a:noFill/>
          </a:ln>
        </p:spPr>
        <p:txBody>
          <a:bodyPr anchorCtr="0" anchor="ctr" bIns="137150" lIns="137150" spcFirstLastPara="1" rIns="137150" wrap="square" tIns="137150">
            <a:noAutofit/>
          </a:bodyPr>
          <a:lstStyle/>
          <a:p>
            <a:pPr indent="0" lvl="0" marL="0" rtl="0" algn="l">
              <a:lnSpc>
                <a:spcPct val="90000"/>
              </a:lnSpc>
              <a:spcBef>
                <a:spcPts val="0"/>
              </a:spcBef>
              <a:spcAft>
                <a:spcPts val="0"/>
              </a:spcAft>
              <a:buClr>
                <a:srgbClr val="262626"/>
              </a:buClr>
              <a:buSzPts val="2700"/>
              <a:buFont typeface="Calibri"/>
              <a:buNone/>
            </a:pPr>
            <a:r>
              <a:rPr lang="en" sz="2700"/>
              <a:t>Systematic Literature Review (SLR) Methodology</a:t>
            </a:r>
            <a:endParaRPr/>
          </a:p>
        </p:txBody>
      </p:sp>
      <p:sp>
        <p:nvSpPr>
          <p:cNvPr id="313" name="Google Shape;313;p42"/>
          <p:cNvSpPr/>
          <p:nvPr/>
        </p:nvSpPr>
        <p:spPr>
          <a:xfrm>
            <a:off x="6659033" y="4008967"/>
            <a:ext cx="516600" cy="3978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14" name="Google Shape;314;p42"/>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pic>
        <p:nvPicPr>
          <p:cNvPr id="315" name="Google Shape;315;p42"/>
          <p:cNvPicPr preferRelativeResize="0"/>
          <p:nvPr/>
        </p:nvPicPr>
        <p:blipFill rotWithShape="1">
          <a:blip r:embed="rId3">
            <a:alphaModFix/>
          </a:blip>
          <a:srcRect b="0" l="0" r="0" t="0"/>
          <a:stretch/>
        </p:blipFill>
        <p:spPr>
          <a:xfrm>
            <a:off x="723300" y="1626276"/>
            <a:ext cx="7697401" cy="3182579"/>
          </a:xfrm>
          <a:prstGeom prst="rect">
            <a:avLst/>
          </a:prstGeom>
          <a:noFill/>
          <a:ln>
            <a:noFill/>
          </a:ln>
        </p:spPr>
      </p:pic>
      <p:sp>
        <p:nvSpPr>
          <p:cNvPr id="316" name="Google Shape;316;p42"/>
          <p:cNvSpPr txBox="1"/>
          <p:nvPr/>
        </p:nvSpPr>
        <p:spPr>
          <a:xfrm>
            <a:off x="723300" y="1194100"/>
            <a:ext cx="36114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0000"/>
                </a:solidFill>
                <a:latin typeface="Calibri"/>
                <a:ea typeface="Calibri"/>
                <a:cs typeface="Calibri"/>
                <a:sym typeface="Calibri"/>
              </a:rPr>
              <a:t>“pre-trained model reuse”</a:t>
            </a:r>
            <a:endParaRPr sz="2400">
              <a:solidFill>
                <a:srgbClr val="FF0000"/>
              </a:solidFill>
              <a:latin typeface="Calibri"/>
              <a:ea typeface="Calibri"/>
              <a:cs typeface="Calibri"/>
              <a:sym typeface="Calibri"/>
            </a:endParaRPr>
          </a:p>
        </p:txBody>
      </p:sp>
      <p:pic>
        <p:nvPicPr>
          <p:cNvPr id="317" name="Google Shape;317;p42"/>
          <p:cNvPicPr preferRelativeResize="0"/>
          <p:nvPr/>
        </p:nvPicPr>
        <p:blipFill>
          <a:blip r:embed="rId4">
            <a:alphaModFix/>
          </a:blip>
          <a:stretch>
            <a:fillRect/>
          </a:stretch>
        </p:blipFill>
        <p:spPr>
          <a:xfrm>
            <a:off x="3698531" y="1727900"/>
            <a:ext cx="584545" cy="543625"/>
          </a:xfrm>
          <a:prstGeom prst="rect">
            <a:avLst/>
          </a:prstGeom>
          <a:noFill/>
          <a:ln>
            <a:noFill/>
          </a:ln>
        </p:spPr>
      </p:pic>
      <p:cxnSp>
        <p:nvCxnSpPr>
          <p:cNvPr id="318" name="Google Shape;318;p42"/>
          <p:cNvCxnSpPr/>
          <p:nvPr/>
        </p:nvCxnSpPr>
        <p:spPr>
          <a:xfrm flipH="1" rot="10800000">
            <a:off x="268150" y="3340000"/>
            <a:ext cx="1135800" cy="854700"/>
          </a:xfrm>
          <a:prstGeom prst="straightConnector1">
            <a:avLst/>
          </a:prstGeom>
          <a:noFill/>
          <a:ln cap="flat" cmpd="sng" w="76200">
            <a:solidFill>
              <a:srgbClr val="FF0000"/>
            </a:solidFill>
            <a:prstDash val="solid"/>
            <a:round/>
            <a:headEnd len="med" w="med" type="none"/>
            <a:tailEnd len="med" w="med" type="triangle"/>
          </a:ln>
        </p:spPr>
      </p:cxnSp>
      <p:sp>
        <p:nvSpPr>
          <p:cNvPr id="319" name="Google Shape;319;p42"/>
          <p:cNvSpPr txBox="1"/>
          <p:nvPr/>
        </p:nvSpPr>
        <p:spPr>
          <a:xfrm>
            <a:off x="4283075" y="681813"/>
            <a:ext cx="14937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0000"/>
                </a:solidFill>
                <a:latin typeface="Calibri"/>
                <a:ea typeface="Calibri"/>
                <a:cs typeface="Calibri"/>
                <a:sym typeface="Calibri"/>
              </a:rPr>
              <a:t>Inclusion: </a:t>
            </a:r>
            <a:endParaRPr sz="2400">
              <a:solidFill>
                <a:srgbClr val="FF0000"/>
              </a:solidFill>
              <a:latin typeface="Calibri"/>
              <a:ea typeface="Calibri"/>
              <a:cs typeface="Calibri"/>
              <a:sym typeface="Calibri"/>
            </a:endParaRPr>
          </a:p>
        </p:txBody>
      </p:sp>
      <p:sp>
        <p:nvSpPr>
          <p:cNvPr id="320" name="Google Shape;320;p42"/>
          <p:cNvSpPr txBox="1"/>
          <p:nvPr/>
        </p:nvSpPr>
        <p:spPr>
          <a:xfrm>
            <a:off x="6601950" y="779250"/>
            <a:ext cx="14937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0000"/>
                </a:solidFill>
                <a:latin typeface="Calibri"/>
                <a:ea typeface="Calibri"/>
                <a:cs typeface="Calibri"/>
                <a:sym typeface="Calibri"/>
              </a:rPr>
              <a:t>Exclusion</a:t>
            </a:r>
            <a:endParaRPr sz="2400">
              <a:solidFill>
                <a:srgbClr val="FF0000"/>
              </a:solidFill>
              <a:latin typeface="Calibri"/>
              <a:ea typeface="Calibri"/>
              <a:cs typeface="Calibri"/>
              <a:sym typeface="Calibri"/>
            </a:endParaRPr>
          </a:p>
        </p:txBody>
      </p:sp>
      <p:cxnSp>
        <p:nvCxnSpPr>
          <p:cNvPr id="321" name="Google Shape;321;p42"/>
          <p:cNvCxnSpPr>
            <a:endCxn id="319" idx="2"/>
          </p:cNvCxnSpPr>
          <p:nvPr/>
        </p:nvCxnSpPr>
        <p:spPr>
          <a:xfrm rot="10800000">
            <a:off x="5029925" y="1079613"/>
            <a:ext cx="746700" cy="550800"/>
          </a:xfrm>
          <a:prstGeom prst="straightConnector1">
            <a:avLst/>
          </a:prstGeom>
          <a:noFill/>
          <a:ln cap="flat" cmpd="sng" w="38100">
            <a:solidFill>
              <a:srgbClr val="FF0000"/>
            </a:solidFill>
            <a:prstDash val="solid"/>
            <a:round/>
            <a:headEnd len="med" w="med" type="none"/>
            <a:tailEnd len="med" w="med" type="triangle"/>
          </a:ln>
        </p:spPr>
      </p:cxnSp>
      <p:cxnSp>
        <p:nvCxnSpPr>
          <p:cNvPr id="322" name="Google Shape;322;p42"/>
          <p:cNvCxnSpPr>
            <a:endCxn id="320" idx="2"/>
          </p:cNvCxnSpPr>
          <p:nvPr/>
        </p:nvCxnSpPr>
        <p:spPr>
          <a:xfrm flipH="1" rot="10800000">
            <a:off x="6659100" y="1177050"/>
            <a:ext cx="689700" cy="550800"/>
          </a:xfrm>
          <a:prstGeom prst="straightConnector1">
            <a:avLst/>
          </a:prstGeom>
          <a:noFill/>
          <a:ln cap="flat" cmpd="sng" w="38100">
            <a:solidFill>
              <a:srgbClr val="FF0000"/>
            </a:solidFill>
            <a:prstDash val="solid"/>
            <a:round/>
            <a:headEnd len="med" w="med" type="none"/>
            <a:tailEnd len="med" w="med" type="triangle"/>
          </a:ln>
        </p:spPr>
      </p:cxnSp>
      <p:sp>
        <p:nvSpPr>
          <p:cNvPr id="323" name="Google Shape;323;p42"/>
          <p:cNvSpPr txBox="1"/>
          <p:nvPr/>
        </p:nvSpPr>
        <p:spPr>
          <a:xfrm>
            <a:off x="8420700" y="2506325"/>
            <a:ext cx="6897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0000"/>
                </a:solidFill>
                <a:latin typeface="Calibri"/>
                <a:ea typeface="Calibri"/>
                <a:cs typeface="Calibri"/>
                <a:sym typeface="Calibri"/>
              </a:rPr>
              <a:t>256</a:t>
            </a:r>
            <a:endParaRPr sz="2400">
              <a:solidFill>
                <a:srgbClr val="FF0000"/>
              </a:solidFill>
              <a:latin typeface="Calibri"/>
              <a:ea typeface="Calibri"/>
              <a:cs typeface="Calibri"/>
              <a:sym typeface="Calibri"/>
            </a:endParaRPr>
          </a:p>
        </p:txBody>
      </p:sp>
      <p:sp>
        <p:nvSpPr>
          <p:cNvPr id="324" name="Google Shape;324;p42"/>
          <p:cNvSpPr txBox="1"/>
          <p:nvPr/>
        </p:nvSpPr>
        <p:spPr>
          <a:xfrm>
            <a:off x="8420700" y="3425475"/>
            <a:ext cx="6897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0000"/>
                </a:solidFill>
                <a:latin typeface="Calibri"/>
                <a:ea typeface="Calibri"/>
                <a:cs typeface="Calibri"/>
                <a:sym typeface="Calibri"/>
              </a:rPr>
              <a:t>49</a:t>
            </a:r>
            <a:endParaRPr sz="2400">
              <a:solidFill>
                <a:srgbClr val="FF0000"/>
              </a:solidFill>
              <a:latin typeface="Calibri"/>
              <a:ea typeface="Calibri"/>
              <a:cs typeface="Calibri"/>
              <a:sym typeface="Calibri"/>
            </a:endParaRPr>
          </a:p>
        </p:txBody>
      </p:sp>
      <p:cxnSp>
        <p:nvCxnSpPr>
          <p:cNvPr id="325" name="Google Shape;325;p42"/>
          <p:cNvCxnSpPr>
            <a:stCxn id="323" idx="2"/>
            <a:endCxn id="324" idx="0"/>
          </p:cNvCxnSpPr>
          <p:nvPr/>
        </p:nvCxnSpPr>
        <p:spPr>
          <a:xfrm>
            <a:off x="8765550" y="2904125"/>
            <a:ext cx="0" cy="5214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3"/>
          <p:cNvSpPr txBox="1"/>
          <p:nvPr>
            <p:ph type="title"/>
          </p:nvPr>
        </p:nvSpPr>
        <p:spPr>
          <a:xfrm>
            <a:off x="277148" y="88822"/>
            <a:ext cx="8460600" cy="478500"/>
          </a:xfrm>
          <a:prstGeom prst="rect">
            <a:avLst/>
          </a:prstGeom>
          <a:noFill/>
          <a:ln>
            <a:noFill/>
          </a:ln>
        </p:spPr>
        <p:txBody>
          <a:bodyPr anchorCtr="0" anchor="ctr" bIns="137150" lIns="137150" spcFirstLastPara="1" rIns="137150" wrap="square" tIns="137150">
            <a:noAutofit/>
          </a:bodyPr>
          <a:lstStyle/>
          <a:p>
            <a:pPr indent="0" lvl="0" marL="0" rtl="0" algn="l">
              <a:lnSpc>
                <a:spcPct val="90000"/>
              </a:lnSpc>
              <a:spcBef>
                <a:spcPts val="0"/>
              </a:spcBef>
              <a:spcAft>
                <a:spcPts val="0"/>
              </a:spcAft>
              <a:buClr>
                <a:srgbClr val="262626"/>
              </a:buClr>
              <a:buSzPts val="2700"/>
              <a:buFont typeface="Calibri"/>
              <a:buNone/>
            </a:pPr>
            <a:r>
              <a:rPr lang="en" sz="2700"/>
              <a:t>From 30 work claims emerge </a:t>
            </a:r>
            <a:r>
              <a:rPr lang="en" sz="2700"/>
              <a:t>12 distinct claims</a:t>
            </a:r>
            <a:endParaRPr/>
          </a:p>
        </p:txBody>
      </p:sp>
      <p:graphicFrame>
        <p:nvGraphicFramePr>
          <p:cNvPr id="332" name="Google Shape;332;p43"/>
          <p:cNvGraphicFramePr/>
          <p:nvPr/>
        </p:nvGraphicFramePr>
        <p:xfrm>
          <a:off x="405713" y="724163"/>
          <a:ext cx="3000000" cy="3000000"/>
        </p:xfrm>
        <a:graphic>
          <a:graphicData uri="http://schemas.openxmlformats.org/drawingml/2006/table">
            <a:tbl>
              <a:tblPr>
                <a:noFill/>
                <a:tableStyleId>{80D3E010-CB30-49F8-92B7-2C1C8295F3BD}</a:tableStyleId>
              </a:tblPr>
              <a:tblGrid>
                <a:gridCol w="1271975"/>
                <a:gridCol w="4874025"/>
                <a:gridCol w="2186575"/>
              </a:tblGrid>
              <a:tr h="130400">
                <a:tc>
                  <a:txBody>
                    <a:bodyPr/>
                    <a:lstStyle/>
                    <a:p>
                      <a:pPr indent="0" lvl="0" marL="0" rtl="0" algn="l">
                        <a:lnSpc>
                          <a:spcPct val="100000"/>
                        </a:lnSpc>
                        <a:spcBef>
                          <a:spcPts val="0"/>
                        </a:spcBef>
                        <a:spcAft>
                          <a:spcPts val="0"/>
                        </a:spcAft>
                        <a:buNone/>
                      </a:pPr>
                      <a:r>
                        <a:rPr b="1" lang="en" sz="1100">
                          <a:latin typeface="Calibri"/>
                          <a:ea typeface="Calibri"/>
                          <a:cs typeface="Calibri"/>
                          <a:sym typeface="Calibri"/>
                        </a:rPr>
                        <a:t>Themes</a:t>
                      </a:r>
                      <a:endParaRPr b="1" sz="1100">
                        <a:latin typeface="Calibri"/>
                        <a:ea typeface="Calibri"/>
                        <a:cs typeface="Calibri"/>
                        <a:sym typeface="Calibri"/>
                      </a:endParaRPr>
                    </a:p>
                  </a:txBody>
                  <a:tcPr marT="45700" marB="45700" marR="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 sz="1100">
                          <a:latin typeface="Calibri"/>
                          <a:ea typeface="Calibri"/>
                          <a:cs typeface="Calibri"/>
                          <a:sym typeface="Calibri"/>
                        </a:rPr>
                        <a:t>Claims</a:t>
                      </a:r>
                      <a:endParaRPr b="1"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 sz="1100">
                          <a:latin typeface="Calibri"/>
                          <a:ea typeface="Calibri"/>
                          <a:cs typeface="Calibri"/>
                          <a:sym typeface="Calibri"/>
                        </a:rPr>
                        <a:t>Claim Basis</a:t>
                      </a:r>
                      <a:endParaRPr b="1"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0000">
                <a:tc rowSpan="4">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Trends in Design</a:t>
                      </a:r>
                      <a:endParaRPr sz="1100">
                        <a:latin typeface="Calibri"/>
                        <a:ea typeface="Calibri"/>
                        <a:cs typeface="Calibri"/>
                        <a:sym typeface="Calibri"/>
                      </a:endParaRPr>
                    </a:p>
                  </a:txBody>
                  <a:tcPr marT="45700" marB="45700" marR="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A small group of contributors owns popular models.</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Large-Scale Measurement</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33925">
                <a:tc vMerge="1"/>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The Transformers library increases the accessibility of PTM creation and downstream reuse.</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Large-Scale Measurement, Case Study</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37725">
                <a:tc vMerge="1"/>
                <a:tc>
                  <a:txBody>
                    <a:bodyPr/>
                    <a:lstStyle/>
                    <a:p>
                      <a:pPr indent="0" lvl="0" marL="0" rtl="0" algn="l">
                        <a:lnSpc>
                          <a:spcPct val="100000"/>
                        </a:lnSpc>
                        <a:spcBef>
                          <a:spcPts val="0"/>
                        </a:spcBef>
                        <a:spcAft>
                          <a:spcPts val="0"/>
                        </a:spcAft>
                        <a:buNone/>
                      </a:pPr>
                      <a:r>
                        <a:rPr b="1" lang="en" sz="1100">
                          <a:latin typeface="Calibri"/>
                          <a:ea typeface="Calibri"/>
                          <a:cs typeface="Calibri"/>
                          <a:sym typeface="Calibri"/>
                        </a:rPr>
                        <a:t>The Transformers library improves the process of PTM evolution.</a:t>
                      </a:r>
                      <a:endParaRPr b="1"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Case Study</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0000">
                <a:tc vMerge="1"/>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Forking repositories introduces low severity vulnerabilities.</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Large-Scale Measurement</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r>
              <a:tr h="100000">
                <a:tc rowSpan="2">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Selection Considerations</a:t>
                      </a:r>
                      <a:endParaRPr sz="1100">
                        <a:latin typeface="Calibri"/>
                        <a:ea typeface="Calibri"/>
                        <a:cs typeface="Calibri"/>
                        <a:sym typeface="Calibri"/>
                      </a:endParaRPr>
                    </a:p>
                  </a:txBody>
                  <a:tcPr marT="45700" marB="45700" marR="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 sz="1100">
                          <a:latin typeface="Calibri"/>
                          <a:ea typeface="Calibri"/>
                          <a:cs typeface="Calibri"/>
                          <a:sym typeface="Calibri"/>
                        </a:rPr>
                        <a:t>DL-specific attributes such as model architecture, performance, reproducibility, and portability affect PTM selection and reuse.</a:t>
                      </a:r>
                      <a:endParaRPr b="1"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Interviews</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02825">
                <a:tc vMerge="1"/>
                <a:tc>
                  <a:txBody>
                    <a:bodyPr/>
                    <a:lstStyle/>
                    <a:p>
                      <a:pPr indent="0" lvl="0" marL="0" rtl="0" algn="l">
                        <a:lnSpc>
                          <a:spcPct val="100000"/>
                        </a:lnSpc>
                        <a:spcBef>
                          <a:spcPts val="0"/>
                        </a:spcBef>
                        <a:spcAft>
                          <a:spcPts val="0"/>
                        </a:spcAft>
                        <a:buNone/>
                      </a:pPr>
                      <a:r>
                        <a:rPr b="1" lang="en" sz="1100">
                          <a:latin typeface="Calibri"/>
                          <a:ea typeface="Calibri"/>
                          <a:cs typeface="Calibri"/>
                          <a:sym typeface="Calibri"/>
                        </a:rPr>
                        <a:t>The traditional attribute of Popularity affects PTM selection and reuse more than Maintenance and Quality.</a:t>
                      </a:r>
                      <a:endParaRPr b="1"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Interviews</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r>
              <a:tr h="230950">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Repository Lifecycle and Maintenance</a:t>
                      </a:r>
                      <a:endParaRPr sz="1100">
                        <a:latin typeface="Calibri"/>
                        <a:ea typeface="Calibri"/>
                        <a:cs typeface="Calibri"/>
                        <a:sym typeface="Calibri"/>
                      </a:endParaRPr>
                    </a:p>
                  </a:txBody>
                  <a:tcPr marT="45700" marB="45700" marR="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Models receive perfective maintenance over time, with high-maintenance models tending to be more popular, larger, and better documented.</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Large-Scale Measurement</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01975">
                <a:tc rowSpan="4">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Documentation</a:t>
                      </a:r>
                      <a:endParaRPr sz="1100">
                        <a:latin typeface="Calibri"/>
                        <a:ea typeface="Calibri"/>
                        <a:cs typeface="Calibri"/>
                        <a:sym typeface="Calibri"/>
                      </a:endParaRPr>
                    </a:p>
                    <a:p>
                      <a:pPr indent="0" lvl="0" marL="0" rtl="0" algn="l">
                        <a:lnSpc>
                          <a:spcPct val="100000"/>
                        </a:lnSpc>
                        <a:spcBef>
                          <a:spcPts val="0"/>
                        </a:spcBef>
                        <a:spcAft>
                          <a:spcPts val="0"/>
                        </a:spcAft>
                        <a:buNone/>
                      </a:pPr>
                      <a:r>
                        <a:rPr lang="en" sz="1100">
                          <a:latin typeface="Calibri"/>
                          <a:ea typeface="Calibri"/>
                          <a:cs typeface="Calibri"/>
                          <a:sym typeface="Calibri"/>
                        </a:rPr>
                        <a:t>and</a:t>
                      </a:r>
                      <a:endParaRPr sz="1100">
                        <a:latin typeface="Calibri"/>
                        <a:ea typeface="Calibri"/>
                        <a:cs typeface="Calibri"/>
                        <a:sym typeface="Calibri"/>
                      </a:endParaRPr>
                    </a:p>
                    <a:p>
                      <a:pPr indent="0" lvl="0" marL="0" rtl="0" algn="l">
                        <a:lnSpc>
                          <a:spcPct val="100000"/>
                        </a:lnSpc>
                        <a:spcBef>
                          <a:spcPts val="0"/>
                        </a:spcBef>
                        <a:spcAft>
                          <a:spcPts val="0"/>
                        </a:spcAft>
                        <a:buNone/>
                      </a:pPr>
                      <a:r>
                        <a:rPr lang="en" sz="1100">
                          <a:latin typeface="Calibri"/>
                          <a:ea typeface="Calibri"/>
                          <a:cs typeface="Calibri"/>
                          <a:sym typeface="Calibri"/>
                        </a:rPr>
                        <a:t>Understanding</a:t>
                      </a:r>
                      <a:endParaRPr sz="1100">
                        <a:latin typeface="Calibri"/>
                        <a:ea typeface="Calibri"/>
                        <a:cs typeface="Calibri"/>
                        <a:sym typeface="Calibri"/>
                      </a:endParaRPr>
                    </a:p>
                  </a:txBody>
                  <a:tcPr marT="45700" marB="45700" marR="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Model properties are under-documented across Hugging Face.</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Small-Scale Measurement Large-Scale Measurement, Survey</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0000">
                <a:tc vMerge="1"/>
                <a:tc>
                  <a:txBody>
                    <a:bodyPr/>
                    <a:lstStyle/>
                    <a:p>
                      <a:pPr indent="0" lvl="0" marL="0" rtl="0" algn="l">
                        <a:lnSpc>
                          <a:spcPct val="100000"/>
                        </a:lnSpc>
                        <a:spcBef>
                          <a:spcPts val="0"/>
                        </a:spcBef>
                        <a:spcAft>
                          <a:spcPts val="0"/>
                        </a:spcAft>
                        <a:buNone/>
                      </a:pPr>
                      <a:r>
                        <a:rPr b="1" lang="en" sz="1100">
                          <a:latin typeface="Calibri"/>
                          <a:ea typeface="Calibri"/>
                          <a:cs typeface="Calibri"/>
                          <a:sym typeface="Calibri"/>
                        </a:rPr>
                        <a:t>Documentation quality impacts model selection.</a:t>
                      </a:r>
                      <a:endParaRPr b="1"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Survey, Case Study</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0000">
                <a:tc vMerge="1"/>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Naming models is inconsistent and can in-adequately represent model architectures.</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Large-Scale Measurement, Survey</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63800">
                <a:tc vMerge="1"/>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Dataset documentation is correlated with dataset popularity.</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Small-Scale Measurement</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r>
              <a:tr h="183875">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Downstream Usage</a:t>
                      </a:r>
                      <a:endParaRPr sz="1100">
                        <a:latin typeface="Calibri"/>
                        <a:ea typeface="Calibri"/>
                        <a:cs typeface="Calibri"/>
                        <a:sym typeface="Calibri"/>
                      </a:endParaRPr>
                    </a:p>
                  </a:txBody>
                  <a:tcPr marT="45700" marB="45700" marR="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Hugging Face is an exponentially growing platform.</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Large-Scale Measurement</a:t>
                      </a:r>
                      <a:endParaRPr sz="1100">
                        <a:latin typeface="Calibri"/>
                        <a:ea typeface="Calibri"/>
                        <a:cs typeface="Calibri"/>
                        <a:sym typeface="Calibri"/>
                      </a:endParaRPr>
                    </a:p>
                  </a:txBody>
                  <a:tcPr marT="45700" marB="45700" marR="0" marL="457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333" name="Google Shape;333;p43"/>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sp>
        <p:nvSpPr>
          <p:cNvPr id="334" name="Google Shape;334;p43"/>
          <p:cNvSpPr/>
          <p:nvPr/>
        </p:nvSpPr>
        <p:spPr>
          <a:xfrm>
            <a:off x="6562350" y="1692275"/>
            <a:ext cx="795000" cy="2556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CC0000"/>
              </a:solidFill>
              <a:latin typeface="Calibri"/>
              <a:ea typeface="Calibri"/>
              <a:cs typeface="Calibri"/>
              <a:sym typeface="Calibri"/>
            </a:endParaRPr>
          </a:p>
        </p:txBody>
      </p:sp>
      <p:sp>
        <p:nvSpPr>
          <p:cNvPr id="335" name="Google Shape;335;p43"/>
          <p:cNvSpPr/>
          <p:nvPr/>
        </p:nvSpPr>
        <p:spPr>
          <a:xfrm>
            <a:off x="6562350" y="2289513"/>
            <a:ext cx="795000" cy="2556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CC0000"/>
              </a:solidFill>
              <a:latin typeface="Calibri"/>
              <a:ea typeface="Calibri"/>
              <a:cs typeface="Calibri"/>
              <a:sym typeface="Calibri"/>
            </a:endParaRPr>
          </a:p>
        </p:txBody>
      </p:sp>
      <p:sp>
        <p:nvSpPr>
          <p:cNvPr id="336" name="Google Shape;336;p43"/>
          <p:cNvSpPr/>
          <p:nvPr/>
        </p:nvSpPr>
        <p:spPr>
          <a:xfrm>
            <a:off x="6562350" y="2699150"/>
            <a:ext cx="795000" cy="2556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CC0000"/>
              </a:solidFill>
              <a:latin typeface="Calibri"/>
              <a:ea typeface="Calibri"/>
              <a:cs typeface="Calibri"/>
              <a:sym typeface="Calibri"/>
            </a:endParaRPr>
          </a:p>
        </p:txBody>
      </p:sp>
      <p:sp>
        <p:nvSpPr>
          <p:cNvPr id="337" name="Google Shape;337;p43"/>
          <p:cNvSpPr/>
          <p:nvPr/>
        </p:nvSpPr>
        <p:spPr>
          <a:xfrm>
            <a:off x="6562350" y="3940550"/>
            <a:ext cx="1237500" cy="2556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CC0000"/>
              </a:solidFill>
              <a:latin typeface="Calibri"/>
              <a:ea typeface="Calibri"/>
              <a:cs typeface="Calibri"/>
              <a:sym typeface="Calibri"/>
            </a:endParaRPr>
          </a:p>
        </p:txBody>
      </p:sp>
      <p:sp>
        <p:nvSpPr>
          <p:cNvPr id="338" name="Google Shape;338;p43"/>
          <p:cNvSpPr txBox="1"/>
          <p:nvPr/>
        </p:nvSpPr>
        <p:spPr>
          <a:xfrm>
            <a:off x="7518575" y="2567888"/>
            <a:ext cx="1587900" cy="397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solidFill>
                  <a:srgbClr val="CC0000"/>
                </a:solidFill>
                <a:latin typeface="Calibri"/>
                <a:ea typeface="Calibri"/>
                <a:cs typeface="Calibri"/>
                <a:sym typeface="Calibri"/>
              </a:rPr>
              <a:t>Qualitative</a:t>
            </a:r>
            <a:endParaRPr sz="2400">
              <a:solidFill>
                <a:srgbClr val="CC0000"/>
              </a:solidFill>
              <a:latin typeface="Calibri"/>
              <a:ea typeface="Calibri"/>
              <a:cs typeface="Calibri"/>
              <a:sym typeface="Calibri"/>
            </a:endParaRPr>
          </a:p>
        </p:txBody>
      </p:sp>
      <p:cxnSp>
        <p:nvCxnSpPr>
          <p:cNvPr id="339" name="Google Shape;339;p43"/>
          <p:cNvCxnSpPr/>
          <p:nvPr/>
        </p:nvCxnSpPr>
        <p:spPr>
          <a:xfrm rot="10800000">
            <a:off x="8158175" y="2081425"/>
            <a:ext cx="665400" cy="0"/>
          </a:xfrm>
          <a:prstGeom prst="straightConnector1">
            <a:avLst/>
          </a:prstGeom>
          <a:noFill/>
          <a:ln cap="flat" cmpd="sng" w="28575">
            <a:solidFill>
              <a:srgbClr val="FF0000"/>
            </a:solidFill>
            <a:prstDash val="solid"/>
            <a:round/>
            <a:headEnd len="med" w="med" type="none"/>
            <a:tailEnd len="med" w="med" type="triangle"/>
          </a:ln>
        </p:spPr>
      </p:cxnSp>
      <p:cxnSp>
        <p:nvCxnSpPr>
          <p:cNvPr id="340" name="Google Shape;340;p43"/>
          <p:cNvCxnSpPr/>
          <p:nvPr/>
        </p:nvCxnSpPr>
        <p:spPr>
          <a:xfrm rot="10800000">
            <a:off x="8158175" y="1122600"/>
            <a:ext cx="665400" cy="0"/>
          </a:xfrm>
          <a:prstGeom prst="straightConnector1">
            <a:avLst/>
          </a:prstGeom>
          <a:noFill/>
          <a:ln cap="flat" cmpd="sng" w="28575">
            <a:solidFill>
              <a:srgbClr val="FF0000"/>
            </a:solidFill>
            <a:prstDash val="solid"/>
            <a:round/>
            <a:headEnd len="med" w="med" type="none"/>
            <a:tailEnd len="med" w="med" type="triangle"/>
          </a:ln>
        </p:spPr>
      </p:cxnSp>
      <p:cxnSp>
        <p:nvCxnSpPr>
          <p:cNvPr id="341" name="Google Shape;341;p43"/>
          <p:cNvCxnSpPr/>
          <p:nvPr/>
        </p:nvCxnSpPr>
        <p:spPr>
          <a:xfrm rot="10800000">
            <a:off x="8158175" y="1415075"/>
            <a:ext cx="665400" cy="0"/>
          </a:xfrm>
          <a:prstGeom prst="straightConnector1">
            <a:avLst/>
          </a:prstGeom>
          <a:noFill/>
          <a:ln cap="flat" cmpd="sng" w="28575">
            <a:solidFill>
              <a:srgbClr val="FF0000"/>
            </a:solidFill>
            <a:prstDash val="solid"/>
            <a:round/>
            <a:headEnd len="med" w="med" type="none"/>
            <a:tailEnd len="med" w="med" type="triangle"/>
          </a:ln>
        </p:spPr>
      </p:cxnSp>
      <p:cxnSp>
        <p:nvCxnSpPr>
          <p:cNvPr id="342" name="Google Shape;342;p43"/>
          <p:cNvCxnSpPr/>
          <p:nvPr/>
        </p:nvCxnSpPr>
        <p:spPr>
          <a:xfrm rot="10800000">
            <a:off x="8158175" y="3285700"/>
            <a:ext cx="665400" cy="0"/>
          </a:xfrm>
          <a:prstGeom prst="straightConnector1">
            <a:avLst/>
          </a:prstGeom>
          <a:noFill/>
          <a:ln cap="flat" cmpd="sng" w="28575">
            <a:solidFill>
              <a:srgbClr val="FF0000"/>
            </a:solidFill>
            <a:prstDash val="solid"/>
            <a:round/>
            <a:headEnd len="med" w="med" type="none"/>
            <a:tailEnd len="med" w="med" type="triangle"/>
          </a:ln>
        </p:spPr>
      </p:cxnSp>
      <p:cxnSp>
        <p:nvCxnSpPr>
          <p:cNvPr id="343" name="Google Shape;343;p43"/>
          <p:cNvCxnSpPr/>
          <p:nvPr/>
        </p:nvCxnSpPr>
        <p:spPr>
          <a:xfrm rot="10800000">
            <a:off x="8158175" y="3767275"/>
            <a:ext cx="665400" cy="0"/>
          </a:xfrm>
          <a:prstGeom prst="straightConnector1">
            <a:avLst/>
          </a:prstGeom>
          <a:noFill/>
          <a:ln cap="flat" cmpd="sng" w="28575">
            <a:solidFill>
              <a:srgbClr val="FF0000"/>
            </a:solidFill>
            <a:prstDash val="solid"/>
            <a:round/>
            <a:headEnd len="med" w="med" type="none"/>
            <a:tailEnd len="med" w="med" type="triangle"/>
          </a:ln>
        </p:spPr>
      </p:cxnSp>
      <p:cxnSp>
        <p:nvCxnSpPr>
          <p:cNvPr id="344" name="Google Shape;344;p43"/>
          <p:cNvCxnSpPr/>
          <p:nvPr/>
        </p:nvCxnSpPr>
        <p:spPr>
          <a:xfrm rot="10800000">
            <a:off x="8158175" y="4829175"/>
            <a:ext cx="665400" cy="0"/>
          </a:xfrm>
          <a:prstGeom prst="straightConnector1">
            <a:avLst/>
          </a:prstGeom>
          <a:noFill/>
          <a:ln cap="flat" cmpd="sng" w="28575">
            <a:solidFill>
              <a:srgbClr val="FF0000"/>
            </a:solidFill>
            <a:prstDash val="solid"/>
            <a:round/>
            <a:headEnd len="med" w="med" type="none"/>
            <a:tailEnd len="med" w="med" type="triangle"/>
          </a:ln>
        </p:spPr>
      </p:cxnSp>
      <p:cxnSp>
        <p:nvCxnSpPr>
          <p:cNvPr id="345" name="Google Shape;345;p43"/>
          <p:cNvCxnSpPr/>
          <p:nvPr/>
        </p:nvCxnSpPr>
        <p:spPr>
          <a:xfrm rot="10800000">
            <a:off x="8158175" y="4554375"/>
            <a:ext cx="665400" cy="0"/>
          </a:xfrm>
          <a:prstGeom prst="straightConnector1">
            <a:avLst/>
          </a:prstGeom>
          <a:noFill/>
          <a:ln cap="flat" cmpd="sng" w="28575">
            <a:solidFill>
              <a:srgbClr val="FF0000"/>
            </a:solidFill>
            <a:prstDash val="solid"/>
            <a:round/>
            <a:headEnd len="med" w="med" type="none"/>
            <a:tailEnd len="med" w="med" type="triangle"/>
          </a:ln>
        </p:spPr>
      </p:cxnSp>
      <p:cxnSp>
        <p:nvCxnSpPr>
          <p:cNvPr id="346" name="Google Shape;346;p43"/>
          <p:cNvCxnSpPr/>
          <p:nvPr/>
        </p:nvCxnSpPr>
        <p:spPr>
          <a:xfrm rot="10800000">
            <a:off x="8158175" y="3606900"/>
            <a:ext cx="665400" cy="0"/>
          </a:xfrm>
          <a:prstGeom prst="straightConnector1">
            <a:avLst/>
          </a:prstGeom>
          <a:noFill/>
          <a:ln cap="flat" cmpd="sng" w="28575">
            <a:solidFill>
              <a:srgbClr val="FF0000"/>
            </a:solidFill>
            <a:prstDash val="solid"/>
            <a:round/>
            <a:headEnd len="med" w="med" type="none"/>
            <a:tailEnd len="med" w="med" type="triangle"/>
          </a:ln>
        </p:spPr>
      </p:cxnSp>
      <p:cxnSp>
        <p:nvCxnSpPr>
          <p:cNvPr id="347" name="Google Shape;347;p43"/>
          <p:cNvCxnSpPr/>
          <p:nvPr/>
        </p:nvCxnSpPr>
        <p:spPr>
          <a:xfrm rot="10800000">
            <a:off x="7050425" y="4051525"/>
            <a:ext cx="1167300" cy="18600"/>
          </a:xfrm>
          <a:prstGeom prst="straightConnector1">
            <a:avLst/>
          </a:prstGeom>
          <a:noFill/>
          <a:ln cap="flat" cmpd="sng" w="28575">
            <a:solidFill>
              <a:srgbClr val="FF0000"/>
            </a:solidFill>
            <a:prstDash val="solid"/>
            <a:round/>
            <a:headEnd len="med" w="med" type="none"/>
            <a:tailEnd len="med" w="med" type="triangle"/>
          </a:ln>
        </p:spPr>
      </p:cxnSp>
      <p:cxnSp>
        <p:nvCxnSpPr>
          <p:cNvPr id="348" name="Google Shape;348;p43"/>
          <p:cNvCxnSpPr/>
          <p:nvPr/>
        </p:nvCxnSpPr>
        <p:spPr>
          <a:xfrm rot="10800000">
            <a:off x="8339250" y="3883525"/>
            <a:ext cx="401400" cy="186600"/>
          </a:xfrm>
          <a:prstGeom prst="straightConnector1">
            <a:avLst/>
          </a:prstGeom>
          <a:noFill/>
          <a:ln cap="flat" cmpd="sng" w="28575">
            <a:solidFill>
              <a:srgbClr val="FF0000"/>
            </a:solidFill>
            <a:prstDash val="solid"/>
            <a:round/>
            <a:headEnd len="med" w="med" type="none"/>
            <a:tailEnd len="med" w="med" type="triangle"/>
          </a:ln>
        </p:spPr>
      </p:cxnSp>
      <p:cxnSp>
        <p:nvCxnSpPr>
          <p:cNvPr id="349" name="Google Shape;349;p43"/>
          <p:cNvCxnSpPr/>
          <p:nvPr/>
        </p:nvCxnSpPr>
        <p:spPr>
          <a:xfrm flipH="1">
            <a:off x="8404600" y="4070125"/>
            <a:ext cx="340800" cy="93300"/>
          </a:xfrm>
          <a:prstGeom prst="straightConnector1">
            <a:avLst/>
          </a:prstGeom>
          <a:noFill/>
          <a:ln cap="flat" cmpd="sng" w="28575">
            <a:solidFill>
              <a:srgbClr val="FF0000"/>
            </a:solidFill>
            <a:prstDash val="solid"/>
            <a:round/>
            <a:headEnd len="med" w="med" type="none"/>
            <a:tailEnd len="med" w="med" type="triangle"/>
          </a:ln>
        </p:spPr>
      </p:cxnSp>
      <p:cxnSp>
        <p:nvCxnSpPr>
          <p:cNvPr id="350" name="Google Shape;350;p43"/>
          <p:cNvCxnSpPr/>
          <p:nvPr/>
        </p:nvCxnSpPr>
        <p:spPr>
          <a:xfrm rot="10800000">
            <a:off x="7301375" y="2826963"/>
            <a:ext cx="665400" cy="0"/>
          </a:xfrm>
          <a:prstGeom prst="straightConnector1">
            <a:avLst/>
          </a:prstGeom>
          <a:noFill/>
          <a:ln cap="flat" cmpd="sng" w="28575">
            <a:solidFill>
              <a:srgbClr val="FF0000"/>
            </a:solidFill>
            <a:prstDash val="solid"/>
            <a:round/>
            <a:headEnd len="med" w="med" type="none"/>
            <a:tailEnd len="med" w="med" type="triangle"/>
          </a:ln>
        </p:spPr>
      </p:cxnSp>
      <p:cxnSp>
        <p:nvCxnSpPr>
          <p:cNvPr id="351" name="Google Shape;351;p43"/>
          <p:cNvCxnSpPr/>
          <p:nvPr/>
        </p:nvCxnSpPr>
        <p:spPr>
          <a:xfrm rot="10800000">
            <a:off x="7301375" y="1820063"/>
            <a:ext cx="665400" cy="0"/>
          </a:xfrm>
          <a:prstGeom prst="straightConnector1">
            <a:avLst/>
          </a:prstGeom>
          <a:noFill/>
          <a:ln cap="flat" cmpd="sng" w="28575">
            <a:solidFill>
              <a:srgbClr val="FF0000"/>
            </a:solidFill>
            <a:prstDash val="solid"/>
            <a:round/>
            <a:headEnd len="med" w="med" type="none"/>
            <a:tailEnd len="med" w="med" type="triangle"/>
          </a:ln>
        </p:spPr>
      </p:cxnSp>
      <p:cxnSp>
        <p:nvCxnSpPr>
          <p:cNvPr id="352" name="Google Shape;352;p43"/>
          <p:cNvCxnSpPr/>
          <p:nvPr/>
        </p:nvCxnSpPr>
        <p:spPr>
          <a:xfrm rot="10800000">
            <a:off x="7673850" y="4051513"/>
            <a:ext cx="665400" cy="0"/>
          </a:xfrm>
          <a:prstGeom prst="straightConnector1">
            <a:avLst/>
          </a:prstGeom>
          <a:noFill/>
          <a:ln cap="flat" cmpd="sng" w="28575">
            <a:solidFill>
              <a:srgbClr val="FF0000"/>
            </a:solidFill>
            <a:prstDash val="solid"/>
            <a:round/>
            <a:headEnd len="med" w="med" type="none"/>
            <a:tailEnd len="med" w="med" type="triangle"/>
          </a:ln>
        </p:spPr>
      </p:cxnSp>
      <p:cxnSp>
        <p:nvCxnSpPr>
          <p:cNvPr id="353" name="Google Shape;353;p43"/>
          <p:cNvCxnSpPr/>
          <p:nvPr/>
        </p:nvCxnSpPr>
        <p:spPr>
          <a:xfrm rot="10800000">
            <a:off x="7301375" y="2417325"/>
            <a:ext cx="665400" cy="0"/>
          </a:xfrm>
          <a:prstGeom prst="straightConnector1">
            <a:avLst/>
          </a:prstGeom>
          <a:noFill/>
          <a:ln cap="flat" cmpd="sng" w="28575">
            <a:solidFill>
              <a:srgbClr val="FF0000"/>
            </a:solidFill>
            <a:prstDash val="solid"/>
            <a:round/>
            <a:headEnd len="med" w="med" type="none"/>
            <a:tailEnd len="med" w="med" type="triangle"/>
          </a:ln>
        </p:spPr>
      </p:cxnSp>
      <p:sp>
        <p:nvSpPr>
          <p:cNvPr id="354" name="Google Shape;354;p43"/>
          <p:cNvSpPr/>
          <p:nvPr/>
        </p:nvSpPr>
        <p:spPr>
          <a:xfrm>
            <a:off x="405725" y="2186950"/>
            <a:ext cx="1032300" cy="478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55" name="Google Shape;355;p43"/>
          <p:cNvSpPr/>
          <p:nvPr/>
        </p:nvSpPr>
        <p:spPr>
          <a:xfrm>
            <a:off x="405725" y="3466973"/>
            <a:ext cx="1032300" cy="603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3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4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4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4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4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4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4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4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4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4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4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5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5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0" name="Shape 360"/>
        <p:cNvGrpSpPr/>
        <p:nvPr/>
      </p:nvGrpSpPr>
      <p:grpSpPr>
        <a:xfrm>
          <a:off x="0" y="0"/>
          <a:ext cx="0" cy="0"/>
          <a:chOff x="0" y="0"/>
          <a:chExt cx="0" cy="0"/>
        </a:xfrm>
      </p:grpSpPr>
      <p:sp>
        <p:nvSpPr>
          <p:cNvPr id="361" name="Google Shape;361;p44"/>
          <p:cNvSpPr txBox="1"/>
          <p:nvPr>
            <p:ph type="title"/>
          </p:nvPr>
        </p:nvSpPr>
        <p:spPr>
          <a:xfrm>
            <a:off x="277148" y="88822"/>
            <a:ext cx="8460600" cy="478500"/>
          </a:xfrm>
          <a:prstGeom prst="rect">
            <a:avLst/>
          </a:prstGeom>
          <a:noFill/>
          <a:ln>
            <a:noFill/>
          </a:ln>
        </p:spPr>
        <p:txBody>
          <a:bodyPr anchorCtr="0" anchor="ctr" bIns="137150" lIns="137150" spcFirstLastPara="1" rIns="137150" wrap="square" tIns="137150">
            <a:noAutofit/>
          </a:bodyPr>
          <a:lstStyle/>
          <a:p>
            <a:pPr indent="0" lvl="0" marL="0" rtl="0" algn="l">
              <a:lnSpc>
                <a:spcPct val="90000"/>
              </a:lnSpc>
              <a:spcBef>
                <a:spcPts val="0"/>
              </a:spcBef>
              <a:spcAft>
                <a:spcPts val="0"/>
              </a:spcAft>
              <a:buClr>
                <a:srgbClr val="262626"/>
              </a:buClr>
              <a:buSzPts val="2700"/>
              <a:buFont typeface="Calibri"/>
              <a:buNone/>
            </a:pPr>
            <a:r>
              <a:rPr lang="en" sz="2700"/>
              <a:t>From 30 work claims emerge 12 distinct claims</a:t>
            </a:r>
            <a:endParaRPr/>
          </a:p>
        </p:txBody>
      </p:sp>
      <p:sp>
        <p:nvSpPr>
          <p:cNvPr id="362" name="Google Shape;362;p44"/>
          <p:cNvSpPr/>
          <p:nvPr/>
        </p:nvSpPr>
        <p:spPr>
          <a:xfrm>
            <a:off x="6659033" y="4008967"/>
            <a:ext cx="516600" cy="3978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63" name="Google Shape;363;p44"/>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cxnSp>
        <p:nvCxnSpPr>
          <p:cNvPr id="364" name="Google Shape;364;p44"/>
          <p:cNvCxnSpPr/>
          <p:nvPr/>
        </p:nvCxnSpPr>
        <p:spPr>
          <a:xfrm>
            <a:off x="5561835" y="1938533"/>
            <a:ext cx="634800" cy="0"/>
          </a:xfrm>
          <a:prstGeom prst="straightConnector1">
            <a:avLst/>
          </a:prstGeom>
          <a:noFill/>
          <a:ln cap="flat" cmpd="sng" w="76200">
            <a:solidFill>
              <a:srgbClr val="0070C0"/>
            </a:solidFill>
            <a:prstDash val="solid"/>
            <a:miter lim="800000"/>
            <a:headEnd len="sm" w="sm" type="none"/>
            <a:tailEnd len="med" w="med" type="triangle"/>
          </a:ln>
        </p:spPr>
      </p:cxnSp>
      <p:cxnSp>
        <p:nvCxnSpPr>
          <p:cNvPr id="365" name="Google Shape;365;p44"/>
          <p:cNvCxnSpPr/>
          <p:nvPr/>
        </p:nvCxnSpPr>
        <p:spPr>
          <a:xfrm flipH="1">
            <a:off x="4897655" y="3677419"/>
            <a:ext cx="445500" cy="600"/>
          </a:xfrm>
          <a:prstGeom prst="straightConnector1">
            <a:avLst/>
          </a:prstGeom>
          <a:noFill/>
          <a:ln cap="flat" cmpd="sng" w="76200">
            <a:solidFill>
              <a:srgbClr val="0070C0"/>
            </a:solidFill>
            <a:prstDash val="solid"/>
            <a:miter lim="800000"/>
            <a:headEnd len="sm" w="sm" type="none"/>
            <a:tailEnd len="med" w="med" type="triangle"/>
          </a:ln>
        </p:spPr>
      </p:cxnSp>
      <p:sp>
        <p:nvSpPr>
          <p:cNvPr id="366" name="Google Shape;366;p44"/>
          <p:cNvSpPr/>
          <p:nvPr/>
        </p:nvSpPr>
        <p:spPr>
          <a:xfrm>
            <a:off x="5681750" y="1552772"/>
            <a:ext cx="331800" cy="331800"/>
          </a:xfrm>
          <a:prstGeom prst="ellipse">
            <a:avLst/>
          </a:prstGeom>
          <a:solidFill>
            <a:srgbClr val="FFFFFF"/>
          </a:solidFill>
          <a:ln cap="flat" cmpd="sng" w="1270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Calibri"/>
              <a:buNone/>
            </a:pPr>
            <a:r>
              <a:rPr b="1" i="0" lang="en" sz="2100" u="none" cap="none" strike="noStrike">
                <a:solidFill>
                  <a:srgbClr val="000000"/>
                </a:solidFill>
                <a:latin typeface="Calibri"/>
                <a:ea typeface="Calibri"/>
                <a:cs typeface="Calibri"/>
                <a:sym typeface="Calibri"/>
              </a:rPr>
              <a:t>A</a:t>
            </a:r>
            <a:endParaRPr b="1" i="0" sz="1400" u="none" cap="none" strike="noStrike">
              <a:solidFill>
                <a:srgbClr val="000000"/>
              </a:solidFill>
              <a:latin typeface="Calibri"/>
              <a:ea typeface="Calibri"/>
              <a:cs typeface="Calibri"/>
              <a:sym typeface="Calibri"/>
            </a:endParaRPr>
          </a:p>
        </p:txBody>
      </p:sp>
      <p:sp>
        <p:nvSpPr>
          <p:cNvPr id="367" name="Google Shape;367;p44"/>
          <p:cNvSpPr/>
          <p:nvPr/>
        </p:nvSpPr>
        <p:spPr>
          <a:xfrm>
            <a:off x="4970639" y="3233243"/>
            <a:ext cx="331800" cy="331800"/>
          </a:xfrm>
          <a:prstGeom prst="ellipse">
            <a:avLst/>
          </a:prstGeom>
          <a:solidFill>
            <a:srgbClr val="FFFFFF"/>
          </a:solidFill>
          <a:ln cap="flat" cmpd="sng" w="1270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Calibri"/>
              <a:buNone/>
            </a:pPr>
            <a:r>
              <a:rPr b="1" i="0" lang="en" sz="2100" u="none" cap="none" strike="noStrike">
                <a:solidFill>
                  <a:srgbClr val="000000"/>
                </a:solidFill>
                <a:latin typeface="Calibri"/>
                <a:ea typeface="Calibri"/>
                <a:cs typeface="Calibri"/>
                <a:sym typeface="Calibri"/>
              </a:rPr>
              <a:t>C</a:t>
            </a:r>
            <a:endParaRPr b="1" i="0" sz="1400" u="none" cap="none" strike="noStrike">
              <a:solidFill>
                <a:srgbClr val="000000"/>
              </a:solidFill>
              <a:latin typeface="Calibri"/>
              <a:ea typeface="Calibri"/>
              <a:cs typeface="Calibri"/>
              <a:sym typeface="Calibri"/>
            </a:endParaRPr>
          </a:p>
        </p:txBody>
      </p:sp>
      <p:sp>
        <p:nvSpPr>
          <p:cNvPr id="368" name="Google Shape;368;p44"/>
          <p:cNvSpPr/>
          <p:nvPr/>
        </p:nvSpPr>
        <p:spPr>
          <a:xfrm>
            <a:off x="5538915" y="2428835"/>
            <a:ext cx="989766" cy="347058"/>
          </a:xfrm>
          <a:custGeom>
            <a:rect b="b" l="l" r="r" t="t"/>
            <a:pathLst>
              <a:path extrusionOk="0" h="172024" w="1214437">
                <a:moveTo>
                  <a:pt x="1214437" y="0"/>
                </a:moveTo>
                <a:cubicBezTo>
                  <a:pt x="965596" y="80962"/>
                  <a:pt x="716756" y="161925"/>
                  <a:pt x="514350" y="171450"/>
                </a:cubicBezTo>
                <a:cubicBezTo>
                  <a:pt x="311944" y="180975"/>
                  <a:pt x="85725" y="69056"/>
                  <a:pt x="0" y="57150"/>
                </a:cubicBezTo>
              </a:path>
            </a:pathLst>
          </a:custGeom>
          <a:noFill/>
          <a:ln cap="flat" cmpd="sng" w="76200">
            <a:solidFill>
              <a:srgbClr val="C55A1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69" name="Google Shape;369;p44"/>
          <p:cNvSpPr/>
          <p:nvPr/>
        </p:nvSpPr>
        <p:spPr>
          <a:xfrm>
            <a:off x="5700821" y="2206846"/>
            <a:ext cx="331800" cy="331800"/>
          </a:xfrm>
          <a:prstGeom prst="ellipse">
            <a:avLst/>
          </a:prstGeom>
          <a:solidFill>
            <a:srgbClr val="FFFFFF"/>
          </a:solidFill>
          <a:ln cap="flat" cmpd="sng" w="1270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Calibri"/>
              <a:buNone/>
            </a:pPr>
            <a:r>
              <a:rPr b="1" i="0" lang="en" sz="2100" u="none" cap="none" strike="noStrike">
                <a:solidFill>
                  <a:srgbClr val="000000"/>
                </a:solidFill>
                <a:latin typeface="Calibri"/>
                <a:ea typeface="Calibri"/>
                <a:cs typeface="Calibri"/>
                <a:sym typeface="Calibri"/>
              </a:rPr>
              <a:t>D</a:t>
            </a:r>
            <a:endParaRPr b="1" i="0" sz="1400" u="none" cap="none" strike="noStrike">
              <a:solidFill>
                <a:srgbClr val="000000"/>
              </a:solidFill>
              <a:latin typeface="Calibri"/>
              <a:ea typeface="Calibri"/>
              <a:cs typeface="Calibri"/>
              <a:sym typeface="Calibri"/>
            </a:endParaRPr>
          </a:p>
        </p:txBody>
      </p:sp>
      <p:pic>
        <p:nvPicPr>
          <p:cNvPr id="370" name="Google Shape;370;p44"/>
          <p:cNvPicPr preferRelativeResize="0"/>
          <p:nvPr/>
        </p:nvPicPr>
        <p:blipFill rotWithShape="1">
          <a:blip r:embed="rId3">
            <a:alphaModFix/>
          </a:blip>
          <a:srcRect b="0" l="0" r="10770" t="0"/>
          <a:stretch/>
        </p:blipFill>
        <p:spPr>
          <a:xfrm>
            <a:off x="606612" y="674625"/>
            <a:ext cx="7801677" cy="4209550"/>
          </a:xfrm>
          <a:prstGeom prst="rect">
            <a:avLst/>
          </a:prstGeom>
          <a:noFill/>
          <a:ln>
            <a:noFill/>
          </a:ln>
        </p:spPr>
      </p:pic>
      <p:sp>
        <p:nvSpPr>
          <p:cNvPr id="371" name="Google Shape;371;p44"/>
          <p:cNvSpPr/>
          <p:nvPr/>
        </p:nvSpPr>
        <p:spPr>
          <a:xfrm>
            <a:off x="6479500" y="1509525"/>
            <a:ext cx="795000" cy="25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72" name="Google Shape;372;p44"/>
          <p:cNvSpPr/>
          <p:nvPr/>
        </p:nvSpPr>
        <p:spPr>
          <a:xfrm>
            <a:off x="6479500" y="2099525"/>
            <a:ext cx="795000" cy="25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73" name="Google Shape;373;p44"/>
          <p:cNvSpPr/>
          <p:nvPr/>
        </p:nvSpPr>
        <p:spPr>
          <a:xfrm>
            <a:off x="6479500" y="2474563"/>
            <a:ext cx="795000" cy="25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74" name="Google Shape;374;p44"/>
          <p:cNvSpPr/>
          <p:nvPr/>
        </p:nvSpPr>
        <p:spPr>
          <a:xfrm>
            <a:off x="6479500" y="3677425"/>
            <a:ext cx="1270500" cy="25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75" name="Google Shape;375;p44"/>
          <p:cNvSpPr txBox="1"/>
          <p:nvPr/>
        </p:nvSpPr>
        <p:spPr>
          <a:xfrm>
            <a:off x="7400650" y="2206850"/>
            <a:ext cx="1587900" cy="39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0000"/>
                </a:solidFill>
                <a:latin typeface="Calibri"/>
                <a:ea typeface="Calibri"/>
                <a:cs typeface="Calibri"/>
                <a:sym typeface="Calibri"/>
              </a:rPr>
              <a:t>Qualitative</a:t>
            </a:r>
            <a:endParaRPr sz="2400">
              <a:solidFill>
                <a:srgbClr val="FF0000"/>
              </a:solidFill>
              <a:latin typeface="Calibri"/>
              <a:ea typeface="Calibri"/>
              <a:cs typeface="Calibri"/>
              <a:sym typeface="Calibri"/>
            </a:endParaRPr>
          </a:p>
        </p:txBody>
      </p:sp>
      <p:pic>
        <p:nvPicPr>
          <p:cNvPr id="376" name="Google Shape;376;p44"/>
          <p:cNvPicPr preferRelativeResize="0"/>
          <p:nvPr/>
        </p:nvPicPr>
        <p:blipFill>
          <a:blip r:embed="rId4">
            <a:alphaModFix/>
          </a:blip>
          <a:stretch>
            <a:fillRect/>
          </a:stretch>
        </p:blipFill>
        <p:spPr>
          <a:xfrm>
            <a:off x="207363" y="757387"/>
            <a:ext cx="8600174" cy="40440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5"/>
          <p:cNvSpPr txBox="1"/>
          <p:nvPr>
            <p:ph type="title"/>
          </p:nvPr>
        </p:nvSpPr>
        <p:spPr>
          <a:xfrm>
            <a:off x="1101600" y="1550250"/>
            <a:ext cx="6940800" cy="1021500"/>
          </a:xfrm>
          <a:prstGeom prst="rect">
            <a:avLst/>
          </a:prstGeom>
          <a:solidFill>
            <a:srgbClr val="FFFFFF"/>
          </a:solidFill>
          <a:ln>
            <a:noFill/>
          </a:ln>
        </p:spPr>
        <p:txBody>
          <a:bodyPr anchorCtr="0" anchor="t" bIns="137150" lIns="137150" spcFirstLastPara="1" rIns="137150" wrap="square" tIns="137150">
            <a:normAutofit fontScale="90000"/>
          </a:bodyPr>
          <a:lstStyle/>
          <a:p>
            <a:pPr indent="0" lvl="0" marL="0" rtl="0" algn="ctr">
              <a:lnSpc>
                <a:spcPct val="90000"/>
              </a:lnSpc>
              <a:spcBef>
                <a:spcPts val="0"/>
              </a:spcBef>
              <a:spcAft>
                <a:spcPts val="0"/>
              </a:spcAft>
              <a:buClr>
                <a:srgbClr val="262626"/>
              </a:buClr>
              <a:buSzPct val="100000"/>
              <a:buFont typeface="Calibri"/>
              <a:buNone/>
            </a:pPr>
            <a:r>
              <a:rPr lang="en" sz="4100"/>
              <a:t>Study Part 2: Qualitative Claim Validation</a:t>
            </a:r>
            <a:endParaRPr/>
          </a:p>
        </p:txBody>
      </p:sp>
      <p:sp>
        <p:nvSpPr>
          <p:cNvPr id="383" name="Google Shape;383;p45"/>
          <p:cNvSpPr txBox="1"/>
          <p:nvPr/>
        </p:nvSpPr>
        <p:spPr>
          <a:xfrm>
            <a:off x="1342100" y="2794697"/>
            <a:ext cx="6459900" cy="1291500"/>
          </a:xfrm>
          <a:prstGeom prst="rect">
            <a:avLst/>
          </a:prstGeom>
          <a:solidFill>
            <a:srgbClr val="FFFFFF"/>
          </a:solidFill>
          <a:ln>
            <a:noFill/>
          </a:ln>
        </p:spPr>
        <p:txBody>
          <a:bodyPr anchorCtr="0" anchor="t" bIns="137150" lIns="137150" spcFirstLastPara="1" rIns="137150" wrap="square" tIns="137150">
            <a:noAutofit/>
          </a:bodyPr>
          <a:lstStyle/>
          <a:p>
            <a:pPr indent="0" lvl="0" marL="0" marR="0" rtl="0" algn="ctr">
              <a:lnSpc>
                <a:spcPct val="90000"/>
              </a:lnSpc>
              <a:spcBef>
                <a:spcPts val="0"/>
              </a:spcBef>
              <a:spcAft>
                <a:spcPts val="0"/>
              </a:spcAft>
              <a:buClr>
                <a:srgbClr val="262626"/>
              </a:buClr>
              <a:buSzPts val="2400"/>
              <a:buFont typeface="Calibri"/>
              <a:buNone/>
            </a:pPr>
            <a:r>
              <a:rPr b="0" i="1" lang="en" sz="2400" u="none" cap="none" strike="noStrike">
                <a:solidFill>
                  <a:srgbClr val="262626"/>
                </a:solidFill>
                <a:latin typeface="Calibri"/>
                <a:ea typeface="Calibri"/>
                <a:cs typeface="Calibri"/>
                <a:sym typeface="Calibri"/>
              </a:rPr>
              <a:t>RQ2: </a:t>
            </a:r>
            <a:r>
              <a:rPr i="1" lang="en" sz="2400">
                <a:solidFill>
                  <a:srgbClr val="262626"/>
                </a:solidFill>
                <a:latin typeface="Calibri"/>
                <a:ea typeface="Calibri"/>
                <a:cs typeface="Calibri"/>
                <a:sym typeface="Calibri"/>
              </a:rPr>
              <a:t>Do the qualitative claims about package reuse (PTM) on Hugging Face hold up when quantified?</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8" name="Shape 388"/>
        <p:cNvGrpSpPr/>
        <p:nvPr/>
      </p:nvGrpSpPr>
      <p:grpSpPr>
        <a:xfrm>
          <a:off x="0" y="0"/>
          <a:ext cx="0" cy="0"/>
          <a:chOff x="0" y="0"/>
          <a:chExt cx="0" cy="0"/>
        </a:xfrm>
      </p:grpSpPr>
      <p:sp>
        <p:nvSpPr>
          <p:cNvPr id="389" name="Google Shape;389;p46"/>
          <p:cNvSpPr txBox="1"/>
          <p:nvPr>
            <p:ph type="title"/>
          </p:nvPr>
        </p:nvSpPr>
        <p:spPr>
          <a:xfrm>
            <a:off x="277148" y="88822"/>
            <a:ext cx="8460600" cy="478500"/>
          </a:xfrm>
          <a:prstGeom prst="rect">
            <a:avLst/>
          </a:prstGeom>
          <a:noFill/>
          <a:ln>
            <a:noFill/>
          </a:ln>
        </p:spPr>
        <p:txBody>
          <a:bodyPr anchorCtr="0" anchor="ctr" bIns="137150" lIns="137150" spcFirstLastPara="1" rIns="137150" wrap="square" tIns="137150">
            <a:noAutofit/>
          </a:bodyPr>
          <a:lstStyle/>
          <a:p>
            <a:pPr indent="0" lvl="0" marL="0" rtl="0" algn="l">
              <a:spcBef>
                <a:spcPts val="0"/>
              </a:spcBef>
              <a:spcAft>
                <a:spcPts val="0"/>
              </a:spcAft>
              <a:buClr>
                <a:srgbClr val="262626"/>
              </a:buClr>
              <a:buSzPts val="2700"/>
              <a:buFont typeface="Calibri"/>
              <a:buNone/>
            </a:pPr>
            <a:r>
              <a:rPr lang="en" sz="2700"/>
              <a:t>12 Distinct Claims, 4 Lack Quantified </a:t>
            </a:r>
            <a:r>
              <a:rPr lang="en" sz="2700"/>
              <a:t>Verification</a:t>
            </a:r>
            <a:endParaRPr sz="2700"/>
          </a:p>
        </p:txBody>
      </p:sp>
      <p:sp>
        <p:nvSpPr>
          <p:cNvPr id="390" name="Google Shape;390;p46"/>
          <p:cNvSpPr/>
          <p:nvPr/>
        </p:nvSpPr>
        <p:spPr>
          <a:xfrm>
            <a:off x="6659033" y="4008967"/>
            <a:ext cx="516600" cy="3978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91" name="Google Shape;391;p46"/>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cxnSp>
        <p:nvCxnSpPr>
          <p:cNvPr id="392" name="Google Shape;392;p46"/>
          <p:cNvCxnSpPr/>
          <p:nvPr/>
        </p:nvCxnSpPr>
        <p:spPr>
          <a:xfrm>
            <a:off x="5561835" y="1938533"/>
            <a:ext cx="634800" cy="0"/>
          </a:xfrm>
          <a:prstGeom prst="straightConnector1">
            <a:avLst/>
          </a:prstGeom>
          <a:noFill/>
          <a:ln cap="flat" cmpd="sng" w="76200">
            <a:solidFill>
              <a:srgbClr val="0070C0"/>
            </a:solidFill>
            <a:prstDash val="solid"/>
            <a:miter lim="800000"/>
            <a:headEnd len="sm" w="sm" type="none"/>
            <a:tailEnd len="med" w="med" type="triangle"/>
          </a:ln>
        </p:spPr>
      </p:cxnSp>
      <p:cxnSp>
        <p:nvCxnSpPr>
          <p:cNvPr id="393" name="Google Shape;393;p46"/>
          <p:cNvCxnSpPr/>
          <p:nvPr/>
        </p:nvCxnSpPr>
        <p:spPr>
          <a:xfrm>
            <a:off x="8423798" y="2428835"/>
            <a:ext cx="0" cy="773700"/>
          </a:xfrm>
          <a:prstGeom prst="straightConnector1">
            <a:avLst/>
          </a:prstGeom>
          <a:noFill/>
          <a:ln cap="flat" cmpd="sng" w="76200">
            <a:solidFill>
              <a:srgbClr val="0070C0"/>
            </a:solidFill>
            <a:prstDash val="solid"/>
            <a:miter lim="800000"/>
            <a:headEnd len="sm" w="sm" type="none"/>
            <a:tailEnd len="med" w="med" type="triangle"/>
          </a:ln>
        </p:spPr>
      </p:cxnSp>
      <p:cxnSp>
        <p:nvCxnSpPr>
          <p:cNvPr id="394" name="Google Shape;394;p46"/>
          <p:cNvCxnSpPr/>
          <p:nvPr/>
        </p:nvCxnSpPr>
        <p:spPr>
          <a:xfrm flipH="1">
            <a:off x="4897655" y="3677419"/>
            <a:ext cx="445500" cy="600"/>
          </a:xfrm>
          <a:prstGeom prst="straightConnector1">
            <a:avLst/>
          </a:prstGeom>
          <a:noFill/>
          <a:ln cap="flat" cmpd="sng" w="76200">
            <a:solidFill>
              <a:srgbClr val="0070C0"/>
            </a:solidFill>
            <a:prstDash val="solid"/>
            <a:miter lim="800000"/>
            <a:headEnd len="sm" w="sm" type="none"/>
            <a:tailEnd len="med" w="med" type="triangle"/>
          </a:ln>
        </p:spPr>
      </p:cxnSp>
      <p:sp>
        <p:nvSpPr>
          <p:cNvPr id="395" name="Google Shape;395;p46"/>
          <p:cNvSpPr/>
          <p:nvPr/>
        </p:nvSpPr>
        <p:spPr>
          <a:xfrm>
            <a:off x="5681750" y="1552772"/>
            <a:ext cx="331800" cy="331800"/>
          </a:xfrm>
          <a:prstGeom prst="ellipse">
            <a:avLst/>
          </a:prstGeom>
          <a:solidFill>
            <a:srgbClr val="FFFFFF"/>
          </a:solidFill>
          <a:ln cap="flat" cmpd="sng" w="1270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Calibri"/>
              <a:buNone/>
            </a:pPr>
            <a:r>
              <a:rPr b="1" i="0" lang="en" sz="2100" u="none" cap="none" strike="noStrike">
                <a:solidFill>
                  <a:srgbClr val="000000"/>
                </a:solidFill>
                <a:latin typeface="Calibri"/>
                <a:ea typeface="Calibri"/>
                <a:cs typeface="Calibri"/>
                <a:sym typeface="Calibri"/>
              </a:rPr>
              <a:t>A</a:t>
            </a:r>
            <a:endParaRPr b="1" i="0" sz="1400" u="none" cap="none" strike="noStrike">
              <a:solidFill>
                <a:srgbClr val="000000"/>
              </a:solidFill>
              <a:latin typeface="Calibri"/>
              <a:ea typeface="Calibri"/>
              <a:cs typeface="Calibri"/>
              <a:sym typeface="Calibri"/>
            </a:endParaRPr>
          </a:p>
        </p:txBody>
      </p:sp>
      <p:sp>
        <p:nvSpPr>
          <p:cNvPr id="396" name="Google Shape;396;p46"/>
          <p:cNvSpPr/>
          <p:nvPr/>
        </p:nvSpPr>
        <p:spPr>
          <a:xfrm>
            <a:off x="8016704" y="2599582"/>
            <a:ext cx="331800" cy="331800"/>
          </a:xfrm>
          <a:prstGeom prst="ellipse">
            <a:avLst/>
          </a:prstGeom>
          <a:solidFill>
            <a:srgbClr val="FFFFFF"/>
          </a:solidFill>
          <a:ln cap="flat" cmpd="sng" w="1270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Calibri"/>
              <a:buNone/>
            </a:pPr>
            <a:r>
              <a:rPr b="1" i="0" lang="en" sz="2100" u="none" cap="none" strike="noStrike">
                <a:solidFill>
                  <a:srgbClr val="000000"/>
                </a:solidFill>
                <a:latin typeface="Calibri"/>
                <a:ea typeface="Calibri"/>
                <a:cs typeface="Calibri"/>
                <a:sym typeface="Calibri"/>
              </a:rPr>
              <a:t>B</a:t>
            </a:r>
            <a:endParaRPr b="1" i="0" sz="1400" u="none" cap="none" strike="noStrike">
              <a:solidFill>
                <a:srgbClr val="000000"/>
              </a:solidFill>
              <a:latin typeface="Calibri"/>
              <a:ea typeface="Calibri"/>
              <a:cs typeface="Calibri"/>
              <a:sym typeface="Calibri"/>
            </a:endParaRPr>
          </a:p>
        </p:txBody>
      </p:sp>
      <p:sp>
        <p:nvSpPr>
          <p:cNvPr id="397" name="Google Shape;397;p46"/>
          <p:cNvSpPr/>
          <p:nvPr/>
        </p:nvSpPr>
        <p:spPr>
          <a:xfrm>
            <a:off x="4970639" y="3233243"/>
            <a:ext cx="331800" cy="331800"/>
          </a:xfrm>
          <a:prstGeom prst="ellipse">
            <a:avLst/>
          </a:prstGeom>
          <a:solidFill>
            <a:srgbClr val="FFFFFF"/>
          </a:solidFill>
          <a:ln cap="flat" cmpd="sng" w="1270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Calibri"/>
              <a:buNone/>
            </a:pPr>
            <a:r>
              <a:rPr b="1" i="0" lang="en" sz="2100" u="none" cap="none" strike="noStrike">
                <a:solidFill>
                  <a:srgbClr val="000000"/>
                </a:solidFill>
                <a:latin typeface="Calibri"/>
                <a:ea typeface="Calibri"/>
                <a:cs typeface="Calibri"/>
                <a:sym typeface="Calibri"/>
              </a:rPr>
              <a:t>C</a:t>
            </a:r>
            <a:endParaRPr b="1" i="0" sz="1400" u="none" cap="none" strike="noStrike">
              <a:solidFill>
                <a:srgbClr val="000000"/>
              </a:solidFill>
              <a:latin typeface="Calibri"/>
              <a:ea typeface="Calibri"/>
              <a:cs typeface="Calibri"/>
              <a:sym typeface="Calibri"/>
            </a:endParaRPr>
          </a:p>
        </p:txBody>
      </p:sp>
      <p:sp>
        <p:nvSpPr>
          <p:cNvPr id="398" name="Google Shape;398;p46"/>
          <p:cNvSpPr/>
          <p:nvPr/>
        </p:nvSpPr>
        <p:spPr>
          <a:xfrm>
            <a:off x="5538915" y="2428835"/>
            <a:ext cx="989766" cy="347058"/>
          </a:xfrm>
          <a:custGeom>
            <a:rect b="b" l="l" r="r" t="t"/>
            <a:pathLst>
              <a:path extrusionOk="0" h="172024" w="1214437">
                <a:moveTo>
                  <a:pt x="1214437" y="0"/>
                </a:moveTo>
                <a:cubicBezTo>
                  <a:pt x="965596" y="80962"/>
                  <a:pt x="716756" y="161925"/>
                  <a:pt x="514350" y="171450"/>
                </a:cubicBezTo>
                <a:cubicBezTo>
                  <a:pt x="311944" y="180975"/>
                  <a:pt x="85725" y="69056"/>
                  <a:pt x="0" y="57150"/>
                </a:cubicBezTo>
              </a:path>
            </a:pathLst>
          </a:custGeom>
          <a:noFill/>
          <a:ln cap="flat" cmpd="sng" w="76200">
            <a:solidFill>
              <a:srgbClr val="C55A1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99" name="Google Shape;399;p46"/>
          <p:cNvSpPr/>
          <p:nvPr/>
        </p:nvSpPr>
        <p:spPr>
          <a:xfrm>
            <a:off x="5700821" y="2206846"/>
            <a:ext cx="331800" cy="331800"/>
          </a:xfrm>
          <a:prstGeom prst="ellipse">
            <a:avLst/>
          </a:prstGeom>
          <a:solidFill>
            <a:srgbClr val="FFFFFF"/>
          </a:solidFill>
          <a:ln cap="flat" cmpd="sng" w="1270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Calibri"/>
              <a:buNone/>
            </a:pPr>
            <a:r>
              <a:rPr b="1" i="0" lang="en" sz="2100" u="none" cap="none" strike="noStrike">
                <a:solidFill>
                  <a:srgbClr val="000000"/>
                </a:solidFill>
                <a:latin typeface="Calibri"/>
                <a:ea typeface="Calibri"/>
                <a:cs typeface="Calibri"/>
                <a:sym typeface="Calibri"/>
              </a:rPr>
              <a:t>D</a:t>
            </a:r>
            <a:endParaRPr b="1" i="0" sz="1400" u="none" cap="none" strike="noStrike">
              <a:solidFill>
                <a:srgbClr val="000000"/>
              </a:solidFill>
              <a:latin typeface="Calibri"/>
              <a:ea typeface="Calibri"/>
              <a:cs typeface="Calibri"/>
              <a:sym typeface="Calibri"/>
            </a:endParaRPr>
          </a:p>
        </p:txBody>
      </p:sp>
      <p:pic>
        <p:nvPicPr>
          <p:cNvPr id="400" name="Google Shape;400;p46"/>
          <p:cNvPicPr preferRelativeResize="0"/>
          <p:nvPr/>
        </p:nvPicPr>
        <p:blipFill>
          <a:blip r:embed="rId3">
            <a:alphaModFix/>
          </a:blip>
          <a:stretch>
            <a:fillRect/>
          </a:stretch>
        </p:blipFill>
        <p:spPr>
          <a:xfrm>
            <a:off x="510175" y="860137"/>
            <a:ext cx="8123648" cy="3911100"/>
          </a:xfrm>
          <a:prstGeom prst="rect">
            <a:avLst/>
          </a:prstGeom>
          <a:noFill/>
          <a:ln>
            <a:noFill/>
          </a:ln>
        </p:spPr>
      </p:pic>
      <p:sp>
        <p:nvSpPr>
          <p:cNvPr id="401" name="Google Shape;401;p46"/>
          <p:cNvSpPr/>
          <p:nvPr/>
        </p:nvSpPr>
        <p:spPr>
          <a:xfrm>
            <a:off x="5949500" y="1639850"/>
            <a:ext cx="795000" cy="25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2" name="Google Shape;402;p46"/>
          <p:cNvSpPr/>
          <p:nvPr/>
        </p:nvSpPr>
        <p:spPr>
          <a:xfrm>
            <a:off x="5949500" y="2160350"/>
            <a:ext cx="795000" cy="25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3" name="Google Shape;403;p46"/>
          <p:cNvSpPr/>
          <p:nvPr/>
        </p:nvSpPr>
        <p:spPr>
          <a:xfrm>
            <a:off x="5949500" y="2538650"/>
            <a:ext cx="795000" cy="25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4" name="Google Shape;404;p46"/>
          <p:cNvSpPr/>
          <p:nvPr/>
        </p:nvSpPr>
        <p:spPr>
          <a:xfrm>
            <a:off x="5938150" y="3630500"/>
            <a:ext cx="1237500" cy="25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5" name="Google Shape;405;p46"/>
          <p:cNvSpPr/>
          <p:nvPr/>
        </p:nvSpPr>
        <p:spPr>
          <a:xfrm>
            <a:off x="1914675" y="1639850"/>
            <a:ext cx="3786000" cy="25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6" name="Google Shape;406;p46"/>
          <p:cNvSpPr/>
          <p:nvPr/>
        </p:nvSpPr>
        <p:spPr>
          <a:xfrm>
            <a:off x="1914675" y="2112875"/>
            <a:ext cx="4023600" cy="773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7" name="Google Shape;407;p46"/>
          <p:cNvSpPr/>
          <p:nvPr/>
        </p:nvSpPr>
        <p:spPr>
          <a:xfrm>
            <a:off x="1914675" y="3630500"/>
            <a:ext cx="2904600" cy="25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graphicFrame>
        <p:nvGraphicFramePr>
          <p:cNvPr id="413" name="Google Shape;413;p47"/>
          <p:cNvGraphicFramePr/>
          <p:nvPr/>
        </p:nvGraphicFramePr>
        <p:xfrm>
          <a:off x="277150" y="594600"/>
          <a:ext cx="3000000" cy="3000000"/>
        </p:xfrm>
        <a:graphic>
          <a:graphicData uri="http://schemas.openxmlformats.org/drawingml/2006/table">
            <a:tbl>
              <a:tblPr>
                <a:noFill/>
                <a:tableStyleId>{80D3E010-CB30-49F8-92B7-2C1C8295F3BD}</a:tableStyleId>
              </a:tblPr>
              <a:tblGrid>
                <a:gridCol w="2804100"/>
                <a:gridCol w="2006450"/>
                <a:gridCol w="3858925"/>
              </a:tblGrid>
              <a:tr h="381000">
                <a:tc>
                  <a:txBody>
                    <a:bodyPr/>
                    <a:lstStyle/>
                    <a:p>
                      <a:pPr indent="0" lvl="0" marL="0" rtl="0" algn="l">
                        <a:spcBef>
                          <a:spcPts val="0"/>
                        </a:spcBef>
                        <a:spcAft>
                          <a:spcPts val="0"/>
                        </a:spcAft>
                        <a:buNone/>
                      </a:pPr>
                      <a:r>
                        <a:rPr b="1" lang="en" sz="1300"/>
                        <a:t>Qualitative Claim</a:t>
                      </a:r>
                      <a:endParaRPr b="1"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300"/>
                        <a:t>Metric</a:t>
                      </a:r>
                      <a:endParaRPr b="1"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300"/>
                        <a:t>Hypothesized Result</a:t>
                      </a:r>
                      <a:endParaRPr b="1"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300"/>
                        <a:t>C₁: The Transformers library improves the process of PTM evolution.</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300"/>
                        <a:t>Preservation rate of Libraries to descendents.</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300"/>
                        <a:t>The preservation of Transformers as a library to its descendents will be greater than that of other </a:t>
                      </a:r>
                      <a:r>
                        <a:rPr lang="en" sz="1300"/>
                        <a:t>libraries</a:t>
                      </a:r>
                      <a:r>
                        <a:rPr lang="en" sz="1300"/>
                        <a:t>.</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rowSpan="2">
                  <a:txBody>
                    <a:bodyPr/>
                    <a:lstStyle/>
                    <a:p>
                      <a:pPr indent="0" lvl="0" marL="0" rtl="0" algn="l">
                        <a:spcBef>
                          <a:spcPts val="0"/>
                        </a:spcBef>
                        <a:spcAft>
                          <a:spcPts val="0"/>
                        </a:spcAft>
                        <a:buNone/>
                      </a:pPr>
                      <a:r>
                        <a:rPr lang="en" sz="1300"/>
                        <a:t>C₂: The traditional attribute of Popularity affects PTM selection and reuse more than Maintenance and Quality.</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300"/>
                        <a:t>Turnover of top Packages over time [18].</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300"/>
                        <a:t>Models with high popularity remain popular over time ("rich get richer").</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vMerge="1"/>
                <a:tc>
                  <a:txBody>
                    <a:bodyPr/>
                    <a:lstStyle/>
                    <a:p>
                      <a:pPr indent="0" lvl="0" marL="0" rtl="0" algn="l">
                        <a:spcBef>
                          <a:spcPts val="0"/>
                        </a:spcBef>
                        <a:spcAft>
                          <a:spcPts val="0"/>
                        </a:spcAft>
                        <a:buNone/>
                      </a:pPr>
                      <a:r>
                        <a:rPr lang="en" sz="1300"/>
                        <a:t>Descendent amount of models</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300"/>
                        <a:t>Models with high popularity have a larger number of descendent models.</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300"/>
                        <a:t>C₃: Documentation quality impacts model selection.</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t>Popularity of PTMs based on their documentation quality.</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t>Models with more information are more discoverable and therefore more popular [59].</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300"/>
                        <a:t>C₄: DL-specific attributes such as model architecture, performance, reproducibility, and portability affect PTM selection and reuse.</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300"/>
                        <a:t>Popularity of PTMs based on their Attributes [59].</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a:t>Popular architectures</a:t>
                      </a:r>
                      <a:r>
                        <a:rPr lang="en" sz="1300"/>
                        <a:t>, high performance, description of where the PTM came from, ease of use, and size all impact model popularity.</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414" name="Google Shape;414;p47"/>
          <p:cNvSpPr txBox="1"/>
          <p:nvPr>
            <p:ph type="title"/>
          </p:nvPr>
        </p:nvSpPr>
        <p:spPr>
          <a:xfrm>
            <a:off x="277148" y="88822"/>
            <a:ext cx="8460600" cy="478500"/>
          </a:xfrm>
          <a:prstGeom prst="rect">
            <a:avLst/>
          </a:prstGeom>
          <a:noFill/>
          <a:ln>
            <a:noFill/>
          </a:ln>
        </p:spPr>
        <p:txBody>
          <a:bodyPr anchorCtr="0" anchor="ctr" bIns="137150" lIns="137150" spcFirstLastPara="1" rIns="137150" wrap="square" tIns="137150">
            <a:noAutofit/>
          </a:bodyPr>
          <a:lstStyle/>
          <a:p>
            <a:pPr indent="0" lvl="0" marL="0" rtl="0" algn="l">
              <a:lnSpc>
                <a:spcPct val="90000"/>
              </a:lnSpc>
              <a:spcBef>
                <a:spcPts val="0"/>
              </a:spcBef>
              <a:spcAft>
                <a:spcPts val="0"/>
              </a:spcAft>
              <a:buClr>
                <a:srgbClr val="262626"/>
              </a:buClr>
              <a:buSzPts val="2700"/>
              <a:buFont typeface="Calibri"/>
              <a:buNone/>
            </a:pPr>
            <a:r>
              <a:rPr lang="en" sz="2700"/>
              <a:t>Claim Validation</a:t>
            </a:r>
            <a:r>
              <a:rPr lang="en" sz="2700"/>
              <a:t>: Methodology</a:t>
            </a:r>
            <a:endParaRPr/>
          </a:p>
        </p:txBody>
      </p:sp>
      <p:sp>
        <p:nvSpPr>
          <p:cNvPr id="415" name="Google Shape;415;p47"/>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sz="800"/>
              <a:t>‹#›</a:t>
            </a:fld>
            <a:endParaRPr/>
          </a:p>
        </p:txBody>
      </p:sp>
      <p:sp>
        <p:nvSpPr>
          <p:cNvPr id="416" name="Google Shape;416;p47"/>
          <p:cNvSpPr txBox="1"/>
          <p:nvPr/>
        </p:nvSpPr>
        <p:spPr>
          <a:xfrm>
            <a:off x="237300" y="4555275"/>
            <a:ext cx="8669400" cy="547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0000"/>
                </a:solidFill>
                <a:latin typeface="Calibri"/>
                <a:ea typeface="Calibri"/>
                <a:cs typeface="Calibri"/>
                <a:sym typeface="Calibri"/>
              </a:rPr>
              <a:t>While we derived metrics for all 4 claims, only claims C</a:t>
            </a:r>
            <a:r>
              <a:rPr b="1" baseline="-25000" lang="en" sz="1500">
                <a:solidFill>
                  <a:srgbClr val="FF0000"/>
                </a:solidFill>
                <a:latin typeface="Calibri"/>
                <a:ea typeface="Calibri"/>
                <a:cs typeface="Calibri"/>
                <a:sym typeface="Calibri"/>
              </a:rPr>
              <a:t>1</a:t>
            </a:r>
            <a:r>
              <a:rPr b="1" lang="en" sz="1500">
                <a:solidFill>
                  <a:srgbClr val="FF0000"/>
                </a:solidFill>
                <a:latin typeface="Calibri"/>
                <a:ea typeface="Calibri"/>
                <a:cs typeface="Calibri"/>
                <a:sym typeface="Calibri"/>
              </a:rPr>
              <a:t>, C</a:t>
            </a:r>
            <a:r>
              <a:rPr b="1" baseline="-25000" lang="en" sz="1500">
                <a:solidFill>
                  <a:srgbClr val="FF0000"/>
                </a:solidFill>
                <a:latin typeface="Calibri"/>
                <a:ea typeface="Calibri"/>
                <a:cs typeface="Calibri"/>
                <a:sym typeface="Calibri"/>
              </a:rPr>
              <a:t>2</a:t>
            </a:r>
            <a:r>
              <a:rPr b="1" lang="en" sz="1500">
                <a:solidFill>
                  <a:srgbClr val="FF0000"/>
                </a:solidFill>
                <a:latin typeface="Calibri"/>
                <a:ea typeface="Calibri"/>
                <a:cs typeface="Calibri"/>
                <a:sym typeface="Calibri"/>
              </a:rPr>
              <a:t>, and C</a:t>
            </a:r>
            <a:r>
              <a:rPr b="1" baseline="-25000" lang="en" sz="1500">
                <a:solidFill>
                  <a:srgbClr val="FF0000"/>
                </a:solidFill>
                <a:latin typeface="Calibri"/>
                <a:ea typeface="Calibri"/>
                <a:cs typeface="Calibri"/>
                <a:sym typeface="Calibri"/>
              </a:rPr>
              <a:t>3</a:t>
            </a:r>
            <a:r>
              <a:rPr b="1" lang="en" sz="1500">
                <a:solidFill>
                  <a:srgbClr val="FF0000"/>
                </a:solidFill>
                <a:latin typeface="Calibri"/>
                <a:ea typeface="Calibri"/>
                <a:cs typeface="Calibri"/>
                <a:sym typeface="Calibri"/>
              </a:rPr>
              <a:t> had metrics precise enough to measure. The metric for C</a:t>
            </a:r>
            <a:r>
              <a:rPr b="1" baseline="-25000" lang="en" sz="1500">
                <a:solidFill>
                  <a:srgbClr val="FF0000"/>
                </a:solidFill>
                <a:latin typeface="Calibri"/>
                <a:ea typeface="Calibri"/>
                <a:cs typeface="Calibri"/>
                <a:sym typeface="Calibri"/>
              </a:rPr>
              <a:t>4</a:t>
            </a:r>
            <a:r>
              <a:rPr b="1" lang="en" sz="1500">
                <a:solidFill>
                  <a:srgbClr val="FF0000"/>
                </a:solidFill>
                <a:latin typeface="Calibri"/>
                <a:ea typeface="Calibri"/>
                <a:cs typeface="Calibri"/>
                <a:sym typeface="Calibri"/>
              </a:rPr>
              <a:t> was too imprecise to operationalize, we leave it for further work to </a:t>
            </a:r>
            <a:r>
              <a:rPr b="1" lang="en" sz="1500">
                <a:solidFill>
                  <a:srgbClr val="FF0000"/>
                </a:solidFill>
                <a:latin typeface="Calibri"/>
                <a:ea typeface="Calibri"/>
                <a:cs typeface="Calibri"/>
                <a:sym typeface="Calibri"/>
              </a:rPr>
              <a:t>explore</a:t>
            </a:r>
            <a:endParaRPr b="1" sz="1500">
              <a:solidFill>
                <a:srgbClr val="FF0000"/>
              </a:solidFill>
              <a:latin typeface="Calibri"/>
              <a:ea typeface="Calibri"/>
              <a:cs typeface="Calibri"/>
              <a:sym typeface="Calibri"/>
            </a:endParaRPr>
          </a:p>
        </p:txBody>
      </p:sp>
      <p:sp>
        <p:nvSpPr>
          <p:cNvPr id="417" name="Google Shape;417;p47"/>
          <p:cNvSpPr/>
          <p:nvPr/>
        </p:nvSpPr>
        <p:spPr>
          <a:xfrm>
            <a:off x="257325" y="3738575"/>
            <a:ext cx="8669400" cy="890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18" name="Google Shape;418;p47"/>
          <p:cNvSpPr/>
          <p:nvPr/>
        </p:nvSpPr>
        <p:spPr>
          <a:xfrm>
            <a:off x="3081250" y="975600"/>
            <a:ext cx="2006400" cy="3653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19" name="Google Shape;419;p47"/>
          <p:cNvSpPr/>
          <p:nvPr/>
        </p:nvSpPr>
        <p:spPr>
          <a:xfrm>
            <a:off x="5087700" y="975600"/>
            <a:ext cx="3858900" cy="3653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20" name="Google Shape;420;p47"/>
          <p:cNvSpPr/>
          <p:nvPr/>
        </p:nvSpPr>
        <p:spPr>
          <a:xfrm>
            <a:off x="277192" y="1817875"/>
            <a:ext cx="2804100" cy="890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21" name="Google Shape;421;p47"/>
          <p:cNvSpPr/>
          <p:nvPr/>
        </p:nvSpPr>
        <p:spPr>
          <a:xfrm>
            <a:off x="3081300" y="1817875"/>
            <a:ext cx="2006400" cy="547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1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1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1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6" name="Shape 426"/>
        <p:cNvGrpSpPr/>
        <p:nvPr/>
      </p:nvGrpSpPr>
      <p:grpSpPr>
        <a:xfrm>
          <a:off x="0" y="0"/>
          <a:ext cx="0" cy="0"/>
          <a:chOff x="0" y="0"/>
          <a:chExt cx="0" cy="0"/>
        </a:xfrm>
      </p:grpSpPr>
      <p:sp>
        <p:nvSpPr>
          <p:cNvPr id="427" name="Google Shape;427;p48"/>
          <p:cNvSpPr txBox="1"/>
          <p:nvPr/>
        </p:nvSpPr>
        <p:spPr>
          <a:xfrm>
            <a:off x="4659250" y="1728450"/>
            <a:ext cx="4173300" cy="31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262626"/>
                </a:solidFill>
                <a:latin typeface="Calibri"/>
                <a:ea typeface="Calibri"/>
                <a:cs typeface="Calibri"/>
                <a:sym typeface="Calibri"/>
              </a:rPr>
              <a:t>L</a:t>
            </a:r>
            <a:r>
              <a:rPr lang="en" sz="2400">
                <a:solidFill>
                  <a:srgbClr val="262626"/>
                </a:solidFill>
                <a:latin typeface="Calibri"/>
                <a:ea typeface="Calibri"/>
                <a:cs typeface="Calibri"/>
                <a:sym typeface="Calibri"/>
              </a:rPr>
              <a:t>: Library</a:t>
            </a:r>
            <a:endParaRPr sz="2400">
              <a:solidFill>
                <a:srgbClr val="262626"/>
              </a:solidFill>
              <a:latin typeface="Calibri"/>
              <a:ea typeface="Calibri"/>
              <a:cs typeface="Calibri"/>
              <a:sym typeface="Calibri"/>
            </a:endParaRPr>
          </a:p>
          <a:p>
            <a:pPr indent="0" lvl="0" marL="0" rtl="0" algn="l">
              <a:spcBef>
                <a:spcPts val="0"/>
              </a:spcBef>
              <a:spcAft>
                <a:spcPts val="0"/>
              </a:spcAft>
              <a:buNone/>
            </a:pPr>
            <a:r>
              <a:rPr i="1" lang="en" sz="2400">
                <a:solidFill>
                  <a:srgbClr val="262626"/>
                </a:solidFill>
                <a:latin typeface="Calibri"/>
                <a:ea typeface="Calibri"/>
                <a:cs typeface="Calibri"/>
                <a:sym typeface="Calibri"/>
              </a:rPr>
              <a:t>B</a:t>
            </a:r>
            <a:r>
              <a:rPr lang="en" sz="2400">
                <a:solidFill>
                  <a:srgbClr val="262626"/>
                </a:solidFill>
                <a:latin typeface="Calibri"/>
                <a:ea typeface="Calibri"/>
                <a:cs typeface="Calibri"/>
                <a:sym typeface="Calibri"/>
              </a:rPr>
              <a:t>: the set of base models that use </a:t>
            </a:r>
            <a:r>
              <a:rPr i="1" lang="en" sz="2400">
                <a:solidFill>
                  <a:srgbClr val="262626"/>
                </a:solidFill>
                <a:latin typeface="Calibri"/>
                <a:ea typeface="Calibri"/>
                <a:cs typeface="Calibri"/>
                <a:sym typeface="Calibri"/>
              </a:rPr>
              <a:t>L </a:t>
            </a:r>
            <a:r>
              <a:rPr lang="en" sz="2400">
                <a:solidFill>
                  <a:srgbClr val="262626"/>
                </a:solidFill>
                <a:latin typeface="Calibri"/>
                <a:ea typeface="Calibri"/>
                <a:cs typeface="Calibri"/>
                <a:sym typeface="Calibri"/>
              </a:rPr>
              <a:t>and at least 1 other library</a:t>
            </a:r>
            <a:endParaRPr sz="2400">
              <a:solidFill>
                <a:srgbClr val="262626"/>
              </a:solidFill>
              <a:latin typeface="Calibri"/>
              <a:ea typeface="Calibri"/>
              <a:cs typeface="Calibri"/>
              <a:sym typeface="Calibri"/>
            </a:endParaRPr>
          </a:p>
          <a:p>
            <a:pPr indent="0" lvl="0" marL="0" rtl="0" algn="l">
              <a:spcBef>
                <a:spcPts val="0"/>
              </a:spcBef>
              <a:spcAft>
                <a:spcPts val="0"/>
              </a:spcAft>
              <a:buNone/>
            </a:pPr>
            <a:r>
              <a:rPr i="1" lang="en" sz="2400">
                <a:solidFill>
                  <a:srgbClr val="262626"/>
                </a:solidFill>
                <a:latin typeface="Calibri"/>
                <a:ea typeface="Calibri"/>
                <a:cs typeface="Calibri"/>
                <a:sym typeface="Calibri"/>
              </a:rPr>
              <a:t>D</a:t>
            </a:r>
            <a:r>
              <a:rPr baseline="-25000" i="1" lang="en" sz="2400">
                <a:solidFill>
                  <a:srgbClr val="262626"/>
                </a:solidFill>
                <a:latin typeface="Calibri"/>
                <a:ea typeface="Calibri"/>
                <a:cs typeface="Calibri"/>
                <a:sym typeface="Calibri"/>
              </a:rPr>
              <a:t>B</a:t>
            </a:r>
            <a:r>
              <a:rPr lang="en" sz="2400">
                <a:solidFill>
                  <a:srgbClr val="262626"/>
                </a:solidFill>
                <a:latin typeface="Calibri"/>
                <a:ea typeface="Calibri"/>
                <a:cs typeface="Calibri"/>
                <a:sym typeface="Calibri"/>
              </a:rPr>
              <a:t>: The set of descendent models from a base model </a:t>
            </a:r>
            <a:r>
              <a:rPr i="1" lang="en" sz="2400">
                <a:solidFill>
                  <a:srgbClr val="262626"/>
                </a:solidFill>
                <a:latin typeface="Calibri"/>
                <a:ea typeface="Calibri"/>
                <a:cs typeface="Calibri"/>
                <a:sym typeface="Calibri"/>
              </a:rPr>
              <a:t>B</a:t>
            </a:r>
            <a:endParaRPr i="1" sz="2400">
              <a:solidFill>
                <a:srgbClr val="262626"/>
              </a:solidFill>
              <a:latin typeface="Calibri"/>
              <a:ea typeface="Calibri"/>
              <a:cs typeface="Calibri"/>
              <a:sym typeface="Calibri"/>
            </a:endParaRPr>
          </a:p>
          <a:p>
            <a:pPr indent="0" lvl="0" marL="0" rtl="0" algn="l">
              <a:spcBef>
                <a:spcPts val="0"/>
              </a:spcBef>
              <a:spcAft>
                <a:spcPts val="0"/>
              </a:spcAft>
              <a:buNone/>
            </a:pPr>
            <a:r>
              <a:rPr i="1" lang="en" sz="2400">
                <a:solidFill>
                  <a:srgbClr val="262626"/>
                </a:solidFill>
                <a:latin typeface="Calibri"/>
                <a:ea typeface="Calibri"/>
                <a:cs typeface="Calibri"/>
                <a:sym typeface="Calibri"/>
              </a:rPr>
              <a:t>S(d,L)</a:t>
            </a:r>
            <a:r>
              <a:rPr lang="en" sz="2400">
                <a:solidFill>
                  <a:srgbClr val="262626"/>
                </a:solidFill>
                <a:latin typeface="Calibri"/>
                <a:ea typeface="Calibri"/>
                <a:cs typeface="Calibri"/>
                <a:sym typeface="Calibri"/>
              </a:rPr>
              <a:t>: returns 1 if descendent </a:t>
            </a:r>
            <a:r>
              <a:rPr i="1" lang="en" sz="2400">
                <a:solidFill>
                  <a:srgbClr val="262626"/>
                </a:solidFill>
                <a:latin typeface="Calibri"/>
                <a:ea typeface="Calibri"/>
                <a:cs typeface="Calibri"/>
                <a:sym typeface="Calibri"/>
              </a:rPr>
              <a:t>d</a:t>
            </a:r>
            <a:r>
              <a:rPr lang="en" sz="2400">
                <a:solidFill>
                  <a:srgbClr val="262626"/>
                </a:solidFill>
                <a:latin typeface="Calibri"/>
                <a:ea typeface="Calibri"/>
                <a:cs typeface="Calibri"/>
                <a:sym typeface="Calibri"/>
              </a:rPr>
              <a:t> supports library </a:t>
            </a:r>
            <a:r>
              <a:rPr i="1" lang="en" sz="2400">
                <a:solidFill>
                  <a:srgbClr val="262626"/>
                </a:solidFill>
                <a:latin typeface="Calibri"/>
                <a:ea typeface="Calibri"/>
                <a:cs typeface="Calibri"/>
                <a:sym typeface="Calibri"/>
              </a:rPr>
              <a:t>L</a:t>
            </a:r>
            <a:r>
              <a:rPr lang="en" sz="2400">
                <a:solidFill>
                  <a:srgbClr val="262626"/>
                </a:solidFill>
                <a:latin typeface="Calibri"/>
                <a:ea typeface="Calibri"/>
                <a:cs typeface="Calibri"/>
                <a:sym typeface="Calibri"/>
              </a:rPr>
              <a:t>, </a:t>
            </a:r>
            <a:r>
              <a:rPr lang="en" sz="2400">
                <a:solidFill>
                  <a:srgbClr val="262626"/>
                </a:solidFill>
                <a:latin typeface="Calibri"/>
                <a:ea typeface="Calibri"/>
                <a:cs typeface="Calibri"/>
                <a:sym typeface="Calibri"/>
              </a:rPr>
              <a:t>otherwise</a:t>
            </a:r>
            <a:r>
              <a:rPr lang="en" sz="2400">
                <a:solidFill>
                  <a:srgbClr val="262626"/>
                </a:solidFill>
                <a:latin typeface="Calibri"/>
                <a:ea typeface="Calibri"/>
                <a:cs typeface="Calibri"/>
                <a:sym typeface="Calibri"/>
              </a:rPr>
              <a:t> 0</a:t>
            </a:r>
            <a:endParaRPr sz="2400">
              <a:solidFill>
                <a:srgbClr val="262626"/>
              </a:solidFill>
              <a:latin typeface="Calibri"/>
              <a:ea typeface="Calibri"/>
              <a:cs typeface="Calibri"/>
              <a:sym typeface="Calibri"/>
            </a:endParaRPr>
          </a:p>
          <a:p>
            <a:pPr indent="0" lvl="0" marL="0" rtl="0" algn="l">
              <a:spcBef>
                <a:spcPts val="0"/>
              </a:spcBef>
              <a:spcAft>
                <a:spcPts val="0"/>
              </a:spcAft>
              <a:buNone/>
            </a:pPr>
            <a:r>
              <a:t/>
            </a:r>
            <a:endParaRPr sz="2400">
              <a:solidFill>
                <a:srgbClr val="262626"/>
              </a:solidFill>
              <a:latin typeface="Calibri"/>
              <a:ea typeface="Calibri"/>
              <a:cs typeface="Calibri"/>
              <a:sym typeface="Calibri"/>
            </a:endParaRPr>
          </a:p>
        </p:txBody>
      </p:sp>
      <p:pic>
        <p:nvPicPr>
          <p:cNvPr id="428" name="Google Shape;428;p48"/>
          <p:cNvPicPr preferRelativeResize="0"/>
          <p:nvPr/>
        </p:nvPicPr>
        <p:blipFill>
          <a:blip r:embed="rId3">
            <a:alphaModFix/>
          </a:blip>
          <a:stretch>
            <a:fillRect/>
          </a:stretch>
        </p:blipFill>
        <p:spPr>
          <a:xfrm>
            <a:off x="277150" y="2451866"/>
            <a:ext cx="4294850" cy="1339860"/>
          </a:xfrm>
          <a:prstGeom prst="rect">
            <a:avLst/>
          </a:prstGeom>
          <a:noFill/>
          <a:ln>
            <a:noFill/>
          </a:ln>
        </p:spPr>
      </p:pic>
      <p:sp>
        <p:nvSpPr>
          <p:cNvPr id="429" name="Google Shape;429;p48"/>
          <p:cNvSpPr txBox="1"/>
          <p:nvPr>
            <p:ph type="title"/>
          </p:nvPr>
        </p:nvSpPr>
        <p:spPr>
          <a:xfrm>
            <a:off x="277148" y="88822"/>
            <a:ext cx="8460600" cy="478500"/>
          </a:xfrm>
          <a:prstGeom prst="rect">
            <a:avLst/>
          </a:prstGeom>
          <a:noFill/>
          <a:ln>
            <a:noFill/>
          </a:ln>
        </p:spPr>
        <p:txBody>
          <a:bodyPr anchorCtr="0" anchor="ctr" bIns="137150" lIns="137150" spcFirstLastPara="1" rIns="137150" wrap="square" tIns="137150">
            <a:noAutofit/>
          </a:bodyPr>
          <a:lstStyle/>
          <a:p>
            <a:pPr indent="0" lvl="0" marL="0" rtl="0" algn="l">
              <a:spcBef>
                <a:spcPts val="0"/>
              </a:spcBef>
              <a:spcAft>
                <a:spcPts val="0"/>
              </a:spcAft>
              <a:buClr>
                <a:srgbClr val="262626"/>
              </a:buClr>
              <a:buSzPts val="2700"/>
              <a:buFont typeface="Calibri"/>
              <a:buNone/>
            </a:pPr>
            <a:r>
              <a:rPr lang="en" sz="2700"/>
              <a:t>Claim Validation: </a:t>
            </a:r>
            <a:r>
              <a:rPr lang="en" sz="2700"/>
              <a:t>Claim</a:t>
            </a:r>
            <a:r>
              <a:rPr lang="en" sz="2700"/>
              <a:t> 1</a:t>
            </a:r>
            <a:endParaRPr sz="2700"/>
          </a:p>
        </p:txBody>
      </p:sp>
      <p:sp>
        <p:nvSpPr>
          <p:cNvPr id="430" name="Google Shape;430;p48"/>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pic>
        <p:nvPicPr>
          <p:cNvPr id="431" name="Google Shape;431;p48"/>
          <p:cNvPicPr preferRelativeResize="0"/>
          <p:nvPr/>
        </p:nvPicPr>
        <p:blipFill>
          <a:blip r:embed="rId4">
            <a:alphaModFix/>
          </a:blip>
          <a:stretch>
            <a:fillRect/>
          </a:stretch>
        </p:blipFill>
        <p:spPr>
          <a:xfrm>
            <a:off x="2248948" y="1728441"/>
            <a:ext cx="4646125" cy="3425209"/>
          </a:xfrm>
          <a:prstGeom prst="rect">
            <a:avLst/>
          </a:prstGeom>
          <a:noFill/>
          <a:ln>
            <a:noFill/>
          </a:ln>
        </p:spPr>
      </p:pic>
      <p:cxnSp>
        <p:nvCxnSpPr>
          <p:cNvPr id="432" name="Google Shape;432;p48"/>
          <p:cNvCxnSpPr/>
          <p:nvPr/>
        </p:nvCxnSpPr>
        <p:spPr>
          <a:xfrm>
            <a:off x="2388250" y="1992625"/>
            <a:ext cx="678900" cy="386700"/>
          </a:xfrm>
          <a:prstGeom prst="straightConnector1">
            <a:avLst/>
          </a:prstGeom>
          <a:noFill/>
          <a:ln cap="flat" cmpd="sng" w="38100">
            <a:solidFill>
              <a:srgbClr val="FF0000"/>
            </a:solidFill>
            <a:prstDash val="solid"/>
            <a:round/>
            <a:headEnd len="med" w="med" type="none"/>
            <a:tailEnd len="med" w="med" type="triangle"/>
          </a:ln>
        </p:spPr>
      </p:cxnSp>
      <p:sp>
        <p:nvSpPr>
          <p:cNvPr id="433" name="Google Shape;433;p48"/>
          <p:cNvSpPr txBox="1"/>
          <p:nvPr/>
        </p:nvSpPr>
        <p:spPr>
          <a:xfrm>
            <a:off x="1782000" y="1728450"/>
            <a:ext cx="765000" cy="27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0000"/>
                </a:solidFill>
                <a:latin typeface="Calibri"/>
                <a:ea typeface="Calibri"/>
                <a:cs typeface="Calibri"/>
                <a:sym typeface="Calibri"/>
              </a:rPr>
              <a:t>80%</a:t>
            </a:r>
            <a:endParaRPr sz="2400">
              <a:solidFill>
                <a:srgbClr val="FF0000"/>
              </a:solidFill>
              <a:latin typeface="Calibri"/>
              <a:ea typeface="Calibri"/>
              <a:cs typeface="Calibri"/>
              <a:sym typeface="Calibri"/>
            </a:endParaRPr>
          </a:p>
        </p:txBody>
      </p:sp>
      <p:cxnSp>
        <p:nvCxnSpPr>
          <p:cNvPr id="434" name="Google Shape;434;p48"/>
          <p:cNvCxnSpPr/>
          <p:nvPr/>
        </p:nvCxnSpPr>
        <p:spPr>
          <a:xfrm flipH="1">
            <a:off x="3707400" y="2505313"/>
            <a:ext cx="678900" cy="386700"/>
          </a:xfrm>
          <a:prstGeom prst="straightConnector1">
            <a:avLst/>
          </a:prstGeom>
          <a:noFill/>
          <a:ln cap="flat" cmpd="sng" w="38100">
            <a:solidFill>
              <a:srgbClr val="FF0000"/>
            </a:solidFill>
            <a:prstDash val="solid"/>
            <a:round/>
            <a:headEnd len="med" w="med" type="none"/>
            <a:tailEnd len="med" w="med" type="triangle"/>
          </a:ln>
        </p:spPr>
      </p:cxnSp>
      <p:sp>
        <p:nvSpPr>
          <p:cNvPr id="435" name="Google Shape;435;p48"/>
          <p:cNvSpPr txBox="1"/>
          <p:nvPr/>
        </p:nvSpPr>
        <p:spPr>
          <a:xfrm>
            <a:off x="4251975" y="2251488"/>
            <a:ext cx="861600" cy="27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0000"/>
                </a:solidFill>
                <a:latin typeface="Calibri"/>
                <a:ea typeface="Calibri"/>
                <a:cs typeface="Calibri"/>
                <a:sym typeface="Calibri"/>
              </a:rPr>
              <a:t>6</a:t>
            </a:r>
            <a:r>
              <a:rPr lang="en" sz="2400">
                <a:solidFill>
                  <a:srgbClr val="FF0000"/>
                </a:solidFill>
                <a:latin typeface="Calibri"/>
                <a:ea typeface="Calibri"/>
                <a:cs typeface="Calibri"/>
                <a:sym typeface="Calibri"/>
              </a:rPr>
              <a:t>0%</a:t>
            </a:r>
            <a:endParaRPr sz="2400">
              <a:solidFill>
                <a:srgbClr val="FF0000"/>
              </a:solidFill>
              <a:latin typeface="Calibri"/>
              <a:ea typeface="Calibri"/>
              <a:cs typeface="Calibri"/>
              <a:sym typeface="Calibri"/>
            </a:endParaRPr>
          </a:p>
        </p:txBody>
      </p:sp>
      <p:pic>
        <p:nvPicPr>
          <p:cNvPr id="436" name="Google Shape;436;p48"/>
          <p:cNvPicPr preferRelativeResize="0"/>
          <p:nvPr/>
        </p:nvPicPr>
        <p:blipFill rotWithShape="1">
          <a:blip r:embed="rId5">
            <a:alphaModFix/>
          </a:blip>
          <a:srcRect b="21500" l="53340" r="0" t="0"/>
          <a:stretch/>
        </p:blipFill>
        <p:spPr>
          <a:xfrm>
            <a:off x="8627250" y="1186071"/>
            <a:ext cx="365700" cy="356854"/>
          </a:xfrm>
          <a:prstGeom prst="rect">
            <a:avLst/>
          </a:prstGeom>
          <a:noFill/>
          <a:ln>
            <a:noFill/>
          </a:ln>
        </p:spPr>
      </p:pic>
      <p:graphicFrame>
        <p:nvGraphicFramePr>
          <p:cNvPr id="437" name="Google Shape;437;p48"/>
          <p:cNvGraphicFramePr/>
          <p:nvPr/>
        </p:nvGraphicFramePr>
        <p:xfrm>
          <a:off x="411225" y="611588"/>
          <a:ext cx="3000000" cy="3000000"/>
        </p:xfrm>
        <a:graphic>
          <a:graphicData uri="http://schemas.openxmlformats.org/drawingml/2006/table">
            <a:tbl>
              <a:tblPr>
                <a:noFill/>
                <a:tableStyleId>{80D3E010-CB30-49F8-92B7-2C1C8295F3BD}</a:tableStyleId>
              </a:tblPr>
              <a:tblGrid>
                <a:gridCol w="2773850"/>
                <a:gridCol w="2349700"/>
                <a:gridCol w="3198000"/>
              </a:tblGrid>
              <a:tr h="381000">
                <a:tc>
                  <a:txBody>
                    <a:bodyPr/>
                    <a:lstStyle/>
                    <a:p>
                      <a:pPr indent="0" lvl="0" marL="0" rtl="0" algn="l">
                        <a:spcBef>
                          <a:spcPts val="0"/>
                        </a:spcBef>
                        <a:spcAft>
                          <a:spcPts val="0"/>
                        </a:spcAft>
                        <a:buNone/>
                      </a:pPr>
                      <a:r>
                        <a:rPr b="1" lang="en" sz="1300"/>
                        <a:t>Qualitative Claim</a:t>
                      </a:r>
                      <a:endParaRPr b="1"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300"/>
                        <a:t>Metric</a:t>
                      </a:r>
                      <a:endParaRPr b="1"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300"/>
                        <a:t>Hypothesized Result</a:t>
                      </a:r>
                      <a:endParaRPr b="1"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i="1" lang="en" sz="1300"/>
                        <a:t>C₁</a:t>
                      </a:r>
                      <a:r>
                        <a:rPr lang="en" sz="1300"/>
                        <a:t>: The Transformers library improves the process of PTM evolution.</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300"/>
                        <a:t>Preservation rate of Libraries to descendents.</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300"/>
                        <a:t>The preservation of Transformers as a library to its descendents will be greater than that of other libraries.</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2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2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9"/>
          <p:cNvSpPr txBox="1"/>
          <p:nvPr>
            <p:ph type="title"/>
          </p:nvPr>
        </p:nvSpPr>
        <p:spPr>
          <a:xfrm>
            <a:off x="277148" y="88822"/>
            <a:ext cx="8460600" cy="478500"/>
          </a:xfrm>
          <a:prstGeom prst="rect">
            <a:avLst/>
          </a:prstGeom>
          <a:noFill/>
          <a:ln>
            <a:noFill/>
          </a:ln>
        </p:spPr>
        <p:txBody>
          <a:bodyPr anchorCtr="0" anchor="ctr" bIns="137150" lIns="137150" spcFirstLastPara="1" rIns="137150" wrap="square" tIns="137150">
            <a:noAutofit/>
          </a:bodyPr>
          <a:lstStyle/>
          <a:p>
            <a:pPr indent="0" lvl="0" marL="0" rtl="0" algn="l">
              <a:lnSpc>
                <a:spcPct val="90000"/>
              </a:lnSpc>
              <a:spcBef>
                <a:spcPts val="0"/>
              </a:spcBef>
              <a:spcAft>
                <a:spcPts val="0"/>
              </a:spcAft>
              <a:buClr>
                <a:srgbClr val="262626"/>
              </a:buClr>
              <a:buSzPts val="2700"/>
              <a:buFont typeface="Calibri"/>
              <a:buNone/>
            </a:pPr>
            <a:r>
              <a:rPr lang="en" sz="2700"/>
              <a:t>Result of verifying claim 2 using the turnover metric</a:t>
            </a:r>
            <a:endParaRPr/>
          </a:p>
        </p:txBody>
      </p:sp>
      <p:graphicFrame>
        <p:nvGraphicFramePr>
          <p:cNvPr id="444" name="Google Shape;444;p49"/>
          <p:cNvGraphicFramePr/>
          <p:nvPr/>
        </p:nvGraphicFramePr>
        <p:xfrm>
          <a:off x="411225" y="611588"/>
          <a:ext cx="3000000" cy="3000000"/>
        </p:xfrm>
        <a:graphic>
          <a:graphicData uri="http://schemas.openxmlformats.org/drawingml/2006/table">
            <a:tbl>
              <a:tblPr>
                <a:noFill/>
                <a:tableStyleId>{80D3E010-CB30-49F8-92B7-2C1C8295F3BD}</a:tableStyleId>
              </a:tblPr>
              <a:tblGrid>
                <a:gridCol w="2773850"/>
                <a:gridCol w="2349700"/>
                <a:gridCol w="3198000"/>
              </a:tblGrid>
              <a:tr h="381000">
                <a:tc>
                  <a:txBody>
                    <a:bodyPr/>
                    <a:lstStyle/>
                    <a:p>
                      <a:pPr indent="0" lvl="0" marL="0" rtl="0" algn="l">
                        <a:spcBef>
                          <a:spcPts val="0"/>
                        </a:spcBef>
                        <a:spcAft>
                          <a:spcPts val="0"/>
                        </a:spcAft>
                        <a:buNone/>
                      </a:pPr>
                      <a:r>
                        <a:rPr b="1" lang="en" sz="1300"/>
                        <a:t>Qualitative Claim</a:t>
                      </a:r>
                      <a:endParaRPr b="1"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300"/>
                        <a:t>Metric</a:t>
                      </a:r>
                      <a:endParaRPr b="1"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300"/>
                        <a:t>Hypothesized Result</a:t>
                      </a:r>
                      <a:endParaRPr b="1"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300"/>
                        <a:t>C₂: The traditional attribute of Popularity affects PTM selection and reuse more than Maintenance and Quality.</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300"/>
                        <a:t>Turnover of top Packages over time [18].</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300"/>
                        <a:t>Models with high popularity remain popular over time ("rich get richer").</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445" name="Google Shape;445;p49"/>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pic>
        <p:nvPicPr>
          <p:cNvPr id="446" name="Google Shape;446;p49"/>
          <p:cNvPicPr preferRelativeResize="0"/>
          <p:nvPr/>
        </p:nvPicPr>
        <p:blipFill>
          <a:blip r:embed="rId3">
            <a:alphaModFix/>
          </a:blip>
          <a:stretch>
            <a:fillRect/>
          </a:stretch>
        </p:blipFill>
        <p:spPr>
          <a:xfrm>
            <a:off x="411225" y="2543538"/>
            <a:ext cx="3999388" cy="1922075"/>
          </a:xfrm>
          <a:prstGeom prst="rect">
            <a:avLst/>
          </a:prstGeom>
          <a:noFill/>
          <a:ln>
            <a:noFill/>
          </a:ln>
        </p:spPr>
      </p:pic>
      <p:sp>
        <p:nvSpPr>
          <p:cNvPr id="447" name="Google Shape;447;p49"/>
          <p:cNvSpPr txBox="1"/>
          <p:nvPr/>
        </p:nvSpPr>
        <p:spPr>
          <a:xfrm>
            <a:off x="4847400" y="2515313"/>
            <a:ext cx="3791100" cy="19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000">
                <a:solidFill>
                  <a:srgbClr val="262626"/>
                </a:solidFill>
                <a:latin typeface="Calibri"/>
                <a:ea typeface="Calibri"/>
                <a:cs typeface="Calibri"/>
                <a:sym typeface="Calibri"/>
              </a:rPr>
              <a:t>S</a:t>
            </a:r>
            <a:r>
              <a:rPr baseline="-25000" i="1" lang="en" sz="2000">
                <a:solidFill>
                  <a:srgbClr val="262626"/>
                </a:solidFill>
                <a:latin typeface="Calibri"/>
                <a:ea typeface="Calibri"/>
                <a:cs typeface="Calibri"/>
                <a:sym typeface="Calibri"/>
              </a:rPr>
              <a:t>current</a:t>
            </a:r>
            <a:r>
              <a:rPr lang="en" sz="2000">
                <a:solidFill>
                  <a:srgbClr val="262626"/>
                </a:solidFill>
                <a:latin typeface="Calibri"/>
                <a:ea typeface="Calibri"/>
                <a:cs typeface="Calibri"/>
                <a:sym typeface="Calibri"/>
              </a:rPr>
              <a:t>: the set of K-most popular packages in the current snapshot</a:t>
            </a:r>
            <a:endParaRPr sz="2000">
              <a:solidFill>
                <a:srgbClr val="262626"/>
              </a:solidFill>
              <a:latin typeface="Calibri"/>
              <a:ea typeface="Calibri"/>
              <a:cs typeface="Calibri"/>
              <a:sym typeface="Calibri"/>
            </a:endParaRPr>
          </a:p>
          <a:p>
            <a:pPr indent="0" lvl="0" marL="0" rtl="0" algn="l">
              <a:spcBef>
                <a:spcPts val="0"/>
              </a:spcBef>
              <a:spcAft>
                <a:spcPts val="0"/>
              </a:spcAft>
              <a:buNone/>
            </a:pPr>
            <a:r>
              <a:rPr i="1" lang="en" sz="2000">
                <a:solidFill>
                  <a:srgbClr val="262626"/>
                </a:solidFill>
                <a:latin typeface="Calibri"/>
                <a:ea typeface="Calibri"/>
                <a:cs typeface="Calibri"/>
                <a:sym typeface="Calibri"/>
              </a:rPr>
              <a:t>S</a:t>
            </a:r>
            <a:r>
              <a:rPr baseline="-25000" i="1" lang="en" sz="2000">
                <a:solidFill>
                  <a:srgbClr val="262626"/>
                </a:solidFill>
                <a:latin typeface="Calibri"/>
                <a:ea typeface="Calibri"/>
                <a:cs typeface="Calibri"/>
                <a:sym typeface="Calibri"/>
              </a:rPr>
              <a:t>last</a:t>
            </a:r>
            <a:r>
              <a:rPr lang="en" sz="2000">
                <a:solidFill>
                  <a:srgbClr val="262626"/>
                </a:solidFill>
                <a:latin typeface="Calibri"/>
                <a:ea typeface="Calibri"/>
                <a:cs typeface="Calibri"/>
                <a:sym typeface="Calibri"/>
              </a:rPr>
              <a:t>: the set of K-most popular packages in the last snapshot</a:t>
            </a:r>
            <a:endParaRPr sz="2000">
              <a:solidFill>
                <a:srgbClr val="262626"/>
              </a:solidFill>
              <a:latin typeface="Calibri"/>
              <a:ea typeface="Calibri"/>
              <a:cs typeface="Calibri"/>
              <a:sym typeface="Calibri"/>
            </a:endParaRPr>
          </a:p>
          <a:p>
            <a:pPr indent="0" lvl="0" marL="0" rtl="0" algn="l">
              <a:spcBef>
                <a:spcPts val="0"/>
              </a:spcBef>
              <a:spcAft>
                <a:spcPts val="0"/>
              </a:spcAft>
              <a:buNone/>
            </a:pPr>
            <a:r>
              <a:rPr i="1" lang="en" sz="2000">
                <a:solidFill>
                  <a:srgbClr val="262626"/>
                </a:solidFill>
                <a:latin typeface="Calibri"/>
                <a:ea typeface="Calibri"/>
                <a:cs typeface="Calibri"/>
                <a:sym typeface="Calibri"/>
              </a:rPr>
              <a:t>S</a:t>
            </a:r>
            <a:r>
              <a:rPr baseline="-25000" i="1" lang="en" sz="2000">
                <a:solidFill>
                  <a:srgbClr val="262626"/>
                </a:solidFill>
                <a:latin typeface="Calibri"/>
                <a:ea typeface="Calibri"/>
                <a:cs typeface="Calibri"/>
                <a:sym typeface="Calibri"/>
              </a:rPr>
              <a:t>history</a:t>
            </a:r>
            <a:r>
              <a:rPr lang="en" sz="2000">
                <a:solidFill>
                  <a:srgbClr val="262626"/>
                </a:solidFill>
                <a:latin typeface="Calibri"/>
                <a:ea typeface="Calibri"/>
                <a:cs typeface="Calibri"/>
                <a:sym typeface="Calibri"/>
              </a:rPr>
              <a:t>: the set of packages in any snapshot before </a:t>
            </a:r>
            <a:r>
              <a:rPr i="1" lang="en" sz="2000">
                <a:solidFill>
                  <a:srgbClr val="262626"/>
                </a:solidFill>
                <a:latin typeface="Calibri"/>
                <a:ea typeface="Calibri"/>
                <a:cs typeface="Calibri"/>
                <a:sym typeface="Calibri"/>
              </a:rPr>
              <a:t>S</a:t>
            </a:r>
            <a:r>
              <a:rPr baseline="-25000" i="1" lang="en" sz="2000">
                <a:solidFill>
                  <a:srgbClr val="262626"/>
                </a:solidFill>
                <a:latin typeface="Calibri"/>
                <a:ea typeface="Calibri"/>
                <a:cs typeface="Calibri"/>
                <a:sym typeface="Calibri"/>
              </a:rPr>
              <a:t>current</a:t>
            </a:r>
            <a:endParaRPr baseline="-25000" i="1" sz="2000">
              <a:solidFill>
                <a:srgbClr val="262626"/>
              </a:solidFill>
              <a:latin typeface="Calibri"/>
              <a:ea typeface="Calibri"/>
              <a:cs typeface="Calibri"/>
              <a:sym typeface="Calibri"/>
            </a:endParaRPr>
          </a:p>
        </p:txBody>
      </p:sp>
      <p:pic>
        <p:nvPicPr>
          <p:cNvPr id="448" name="Google Shape;448;p49"/>
          <p:cNvPicPr preferRelativeResize="0"/>
          <p:nvPr/>
        </p:nvPicPr>
        <p:blipFill rotWithShape="1">
          <a:blip r:embed="rId4">
            <a:alphaModFix/>
          </a:blip>
          <a:srcRect b="15911" l="0" r="53340" t="5589"/>
          <a:stretch/>
        </p:blipFill>
        <p:spPr>
          <a:xfrm>
            <a:off x="8361850" y="1147716"/>
            <a:ext cx="365700" cy="356860"/>
          </a:xfrm>
          <a:prstGeom prst="rect">
            <a:avLst/>
          </a:prstGeom>
          <a:noFill/>
          <a:ln>
            <a:noFill/>
          </a:ln>
        </p:spPr>
      </p:pic>
      <p:pic>
        <p:nvPicPr>
          <p:cNvPr id="449" name="Google Shape;449;p49"/>
          <p:cNvPicPr preferRelativeResize="0"/>
          <p:nvPr/>
        </p:nvPicPr>
        <p:blipFill>
          <a:blip r:embed="rId5">
            <a:alphaModFix/>
          </a:blip>
          <a:stretch>
            <a:fillRect/>
          </a:stretch>
        </p:blipFill>
        <p:spPr>
          <a:xfrm>
            <a:off x="2210770" y="1740400"/>
            <a:ext cx="4590231" cy="3403101"/>
          </a:xfrm>
          <a:prstGeom prst="rect">
            <a:avLst/>
          </a:prstGeom>
          <a:noFill/>
          <a:ln>
            <a:noFill/>
          </a:ln>
        </p:spPr>
      </p:pic>
      <p:cxnSp>
        <p:nvCxnSpPr>
          <p:cNvPr id="450" name="Google Shape;450;p49"/>
          <p:cNvCxnSpPr/>
          <p:nvPr/>
        </p:nvCxnSpPr>
        <p:spPr>
          <a:xfrm>
            <a:off x="2863150" y="1827350"/>
            <a:ext cx="396000" cy="292200"/>
          </a:xfrm>
          <a:prstGeom prst="straightConnector1">
            <a:avLst/>
          </a:prstGeom>
          <a:noFill/>
          <a:ln cap="flat" cmpd="sng" w="28575">
            <a:solidFill>
              <a:srgbClr val="FF0000"/>
            </a:solidFill>
            <a:prstDash val="solid"/>
            <a:round/>
            <a:headEnd len="med" w="med" type="none"/>
            <a:tailEnd len="med" w="med" type="triangle"/>
          </a:ln>
        </p:spPr>
      </p:cxnSp>
      <p:cxnSp>
        <p:nvCxnSpPr>
          <p:cNvPr id="451" name="Google Shape;451;p49"/>
          <p:cNvCxnSpPr/>
          <p:nvPr/>
        </p:nvCxnSpPr>
        <p:spPr>
          <a:xfrm>
            <a:off x="3349538" y="1827350"/>
            <a:ext cx="396000" cy="292200"/>
          </a:xfrm>
          <a:prstGeom prst="straightConnector1">
            <a:avLst/>
          </a:prstGeom>
          <a:noFill/>
          <a:ln cap="flat" cmpd="sng" w="28575">
            <a:solidFill>
              <a:srgbClr val="FF0000"/>
            </a:solidFill>
            <a:prstDash val="solid"/>
            <a:round/>
            <a:headEnd len="med" w="med" type="none"/>
            <a:tailEnd len="med" w="med" type="triangle"/>
          </a:ln>
        </p:spPr>
      </p:cxnSp>
      <p:cxnSp>
        <p:nvCxnSpPr>
          <p:cNvPr id="452" name="Google Shape;452;p49"/>
          <p:cNvCxnSpPr/>
          <p:nvPr/>
        </p:nvCxnSpPr>
        <p:spPr>
          <a:xfrm>
            <a:off x="3835950" y="1827350"/>
            <a:ext cx="396000" cy="292200"/>
          </a:xfrm>
          <a:prstGeom prst="straightConnector1">
            <a:avLst/>
          </a:prstGeom>
          <a:noFill/>
          <a:ln cap="flat" cmpd="sng" w="28575">
            <a:solidFill>
              <a:srgbClr val="FF0000"/>
            </a:solidFill>
            <a:prstDash val="solid"/>
            <a:round/>
            <a:headEnd len="med" w="med" type="none"/>
            <a:tailEnd len="med" w="med" type="triangle"/>
          </a:ln>
        </p:spPr>
      </p:cxnSp>
      <p:cxnSp>
        <p:nvCxnSpPr>
          <p:cNvPr id="453" name="Google Shape;453;p49"/>
          <p:cNvCxnSpPr/>
          <p:nvPr/>
        </p:nvCxnSpPr>
        <p:spPr>
          <a:xfrm>
            <a:off x="4943738" y="2223125"/>
            <a:ext cx="396000" cy="292200"/>
          </a:xfrm>
          <a:prstGeom prst="straightConnector1">
            <a:avLst/>
          </a:prstGeom>
          <a:noFill/>
          <a:ln cap="flat" cmpd="sng" w="28575">
            <a:solidFill>
              <a:srgbClr val="FF0000"/>
            </a:solidFill>
            <a:prstDash val="solid"/>
            <a:round/>
            <a:headEnd len="med" w="med" type="none"/>
            <a:tailEnd len="med" w="med" type="triangle"/>
          </a:ln>
        </p:spPr>
      </p:cxnSp>
      <p:cxnSp>
        <p:nvCxnSpPr>
          <p:cNvPr id="454" name="Google Shape;454;p49"/>
          <p:cNvCxnSpPr/>
          <p:nvPr/>
        </p:nvCxnSpPr>
        <p:spPr>
          <a:xfrm>
            <a:off x="5405150" y="2119550"/>
            <a:ext cx="396000" cy="292200"/>
          </a:xfrm>
          <a:prstGeom prst="straightConnector1">
            <a:avLst/>
          </a:prstGeom>
          <a:noFill/>
          <a:ln cap="flat" cmpd="sng" w="28575">
            <a:solidFill>
              <a:srgbClr val="FF0000"/>
            </a:solidFill>
            <a:prstDash val="solid"/>
            <a:round/>
            <a:headEnd len="med" w="med" type="none"/>
            <a:tailEnd len="med" w="med" type="triangle"/>
          </a:ln>
        </p:spPr>
      </p:cxnSp>
      <p:cxnSp>
        <p:nvCxnSpPr>
          <p:cNvPr id="455" name="Google Shape;455;p49"/>
          <p:cNvCxnSpPr/>
          <p:nvPr/>
        </p:nvCxnSpPr>
        <p:spPr>
          <a:xfrm>
            <a:off x="5866575" y="2223125"/>
            <a:ext cx="396000" cy="292200"/>
          </a:xfrm>
          <a:prstGeom prst="straightConnector1">
            <a:avLst/>
          </a:prstGeom>
          <a:noFill/>
          <a:ln cap="flat" cmpd="sng" w="28575">
            <a:solidFill>
              <a:srgbClr val="FF0000"/>
            </a:solidFill>
            <a:prstDash val="solid"/>
            <a:round/>
            <a:headEnd len="med" w="med" type="none"/>
            <a:tailEnd len="med" w="med" type="triangle"/>
          </a:ln>
        </p:spPr>
      </p:cxnSp>
      <p:cxnSp>
        <p:nvCxnSpPr>
          <p:cNvPr id="456" name="Google Shape;456;p49"/>
          <p:cNvCxnSpPr/>
          <p:nvPr/>
        </p:nvCxnSpPr>
        <p:spPr>
          <a:xfrm rot="10800000">
            <a:off x="6496350" y="3872450"/>
            <a:ext cx="405600" cy="292500"/>
          </a:xfrm>
          <a:prstGeom prst="straightConnector1">
            <a:avLst/>
          </a:prstGeom>
          <a:noFill/>
          <a:ln cap="flat" cmpd="sng" w="28575">
            <a:solidFill>
              <a:srgbClr val="FF0000"/>
            </a:solidFill>
            <a:prstDash val="solid"/>
            <a:round/>
            <a:headEnd len="med" w="med" type="none"/>
            <a:tailEnd len="med" w="med" type="triangle"/>
          </a:ln>
        </p:spPr>
      </p:cxnSp>
      <p:cxnSp>
        <p:nvCxnSpPr>
          <p:cNvPr id="457" name="Google Shape;457;p49"/>
          <p:cNvCxnSpPr/>
          <p:nvPr/>
        </p:nvCxnSpPr>
        <p:spPr>
          <a:xfrm rot="10800000">
            <a:off x="6043125" y="3987225"/>
            <a:ext cx="405600" cy="292500"/>
          </a:xfrm>
          <a:prstGeom prst="straightConnector1">
            <a:avLst/>
          </a:prstGeom>
          <a:noFill/>
          <a:ln cap="flat" cmpd="sng" w="28575">
            <a:solidFill>
              <a:srgbClr val="FF0000"/>
            </a:solidFill>
            <a:prstDash val="solid"/>
            <a:round/>
            <a:headEnd len="med" w="med" type="none"/>
            <a:tailEnd len="med" w="med" type="triangle"/>
          </a:ln>
        </p:spPr>
      </p:cxnSp>
      <p:sp>
        <p:nvSpPr>
          <p:cNvPr id="458" name="Google Shape;458;p49"/>
          <p:cNvSpPr txBox="1"/>
          <p:nvPr/>
        </p:nvSpPr>
        <p:spPr>
          <a:xfrm>
            <a:off x="6658300" y="1827350"/>
            <a:ext cx="2485800" cy="10551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0000"/>
                </a:solidFill>
                <a:latin typeface="Calibri"/>
                <a:ea typeface="Calibri"/>
                <a:cs typeface="Calibri"/>
                <a:sym typeface="Calibri"/>
              </a:rPr>
              <a:t>Hugging Face has a higher turnover of top packages over time than traditional software package registries</a:t>
            </a:r>
            <a:endParaRPr b="1" sz="15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4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4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id="464" name="Google Shape;464;p50"/>
          <p:cNvPicPr preferRelativeResize="0"/>
          <p:nvPr/>
        </p:nvPicPr>
        <p:blipFill>
          <a:blip r:embed="rId3">
            <a:alphaModFix/>
          </a:blip>
          <a:stretch>
            <a:fillRect/>
          </a:stretch>
        </p:blipFill>
        <p:spPr>
          <a:xfrm>
            <a:off x="6583599" y="2688938"/>
            <a:ext cx="2560401" cy="2454574"/>
          </a:xfrm>
          <a:prstGeom prst="rect">
            <a:avLst/>
          </a:prstGeom>
          <a:noFill/>
          <a:ln>
            <a:noFill/>
          </a:ln>
        </p:spPr>
      </p:pic>
      <p:pic>
        <p:nvPicPr>
          <p:cNvPr id="465" name="Google Shape;465;p50"/>
          <p:cNvPicPr preferRelativeResize="0"/>
          <p:nvPr/>
        </p:nvPicPr>
        <p:blipFill>
          <a:blip r:embed="rId4">
            <a:alphaModFix/>
          </a:blip>
          <a:stretch>
            <a:fillRect/>
          </a:stretch>
        </p:blipFill>
        <p:spPr>
          <a:xfrm>
            <a:off x="4378925" y="620350"/>
            <a:ext cx="4727651" cy="2300550"/>
          </a:xfrm>
          <a:prstGeom prst="rect">
            <a:avLst/>
          </a:prstGeom>
          <a:noFill/>
          <a:ln>
            <a:noFill/>
          </a:ln>
        </p:spPr>
      </p:pic>
      <p:sp>
        <p:nvSpPr>
          <p:cNvPr id="466" name="Google Shape;466;p50"/>
          <p:cNvSpPr txBox="1"/>
          <p:nvPr>
            <p:ph type="title"/>
          </p:nvPr>
        </p:nvSpPr>
        <p:spPr>
          <a:xfrm>
            <a:off x="277148" y="88822"/>
            <a:ext cx="8460600" cy="478500"/>
          </a:xfrm>
          <a:prstGeom prst="rect">
            <a:avLst/>
          </a:prstGeom>
          <a:noFill/>
          <a:ln>
            <a:noFill/>
          </a:ln>
        </p:spPr>
        <p:txBody>
          <a:bodyPr anchorCtr="0" anchor="ctr" bIns="137150" lIns="137150" spcFirstLastPara="1" rIns="137150" wrap="square" tIns="137150">
            <a:noAutofit/>
          </a:bodyPr>
          <a:lstStyle/>
          <a:p>
            <a:pPr indent="0" lvl="0" marL="0" rtl="0" algn="l">
              <a:spcBef>
                <a:spcPts val="0"/>
              </a:spcBef>
              <a:spcAft>
                <a:spcPts val="0"/>
              </a:spcAft>
              <a:buClr>
                <a:srgbClr val="262626"/>
              </a:buClr>
              <a:buSzPts val="2700"/>
              <a:buFont typeface="Calibri"/>
              <a:buNone/>
            </a:pPr>
            <a:r>
              <a:rPr lang="en" sz="2700"/>
              <a:t>Other Validated Claims, see paper for full details</a:t>
            </a:r>
            <a:endParaRPr sz="2700"/>
          </a:p>
        </p:txBody>
      </p:sp>
      <p:sp>
        <p:nvSpPr>
          <p:cNvPr id="467" name="Google Shape;467;p50"/>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sp>
        <p:nvSpPr>
          <p:cNvPr id="468" name="Google Shape;468;p50"/>
          <p:cNvSpPr txBox="1"/>
          <p:nvPr/>
        </p:nvSpPr>
        <p:spPr>
          <a:xfrm>
            <a:off x="6355875" y="567325"/>
            <a:ext cx="1147200" cy="21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2000">
                <a:solidFill>
                  <a:srgbClr val="FF0000"/>
                </a:solidFill>
                <a:latin typeface="Calibri"/>
                <a:ea typeface="Calibri"/>
                <a:cs typeface="Calibri"/>
                <a:sym typeface="Calibri"/>
              </a:rPr>
              <a:t>p</a:t>
            </a:r>
            <a:r>
              <a:rPr lang="en" sz="2000">
                <a:solidFill>
                  <a:srgbClr val="FF0000"/>
                </a:solidFill>
                <a:latin typeface="Calibri"/>
                <a:ea typeface="Calibri"/>
                <a:cs typeface="Calibri"/>
                <a:sym typeface="Calibri"/>
              </a:rPr>
              <a:t> &lt; 0.01</a:t>
            </a:r>
            <a:endParaRPr sz="2000">
              <a:solidFill>
                <a:srgbClr val="FF0000"/>
              </a:solidFill>
              <a:latin typeface="Calibri"/>
              <a:ea typeface="Calibri"/>
              <a:cs typeface="Calibri"/>
              <a:sym typeface="Calibri"/>
            </a:endParaRPr>
          </a:p>
        </p:txBody>
      </p:sp>
      <p:cxnSp>
        <p:nvCxnSpPr>
          <p:cNvPr id="469" name="Google Shape;469;p50"/>
          <p:cNvCxnSpPr/>
          <p:nvPr/>
        </p:nvCxnSpPr>
        <p:spPr>
          <a:xfrm flipH="1">
            <a:off x="5380976" y="1191723"/>
            <a:ext cx="366900" cy="257700"/>
          </a:xfrm>
          <a:prstGeom prst="straightConnector1">
            <a:avLst/>
          </a:prstGeom>
          <a:noFill/>
          <a:ln cap="flat" cmpd="sng" w="28575">
            <a:solidFill>
              <a:srgbClr val="FF0000"/>
            </a:solidFill>
            <a:prstDash val="solid"/>
            <a:round/>
            <a:headEnd len="med" w="med" type="none"/>
            <a:tailEnd len="med" w="med" type="triangle"/>
          </a:ln>
        </p:spPr>
      </p:cxnSp>
      <p:cxnSp>
        <p:nvCxnSpPr>
          <p:cNvPr id="470" name="Google Shape;470;p50"/>
          <p:cNvCxnSpPr/>
          <p:nvPr/>
        </p:nvCxnSpPr>
        <p:spPr>
          <a:xfrm>
            <a:off x="5747876" y="1198817"/>
            <a:ext cx="412500" cy="819000"/>
          </a:xfrm>
          <a:prstGeom prst="straightConnector1">
            <a:avLst/>
          </a:prstGeom>
          <a:noFill/>
          <a:ln cap="flat" cmpd="sng" w="28575">
            <a:solidFill>
              <a:srgbClr val="FF0000"/>
            </a:solidFill>
            <a:prstDash val="solid"/>
            <a:round/>
            <a:headEnd len="med" w="med" type="none"/>
            <a:tailEnd len="med" w="med" type="triangle"/>
          </a:ln>
        </p:spPr>
      </p:cxnSp>
      <p:cxnSp>
        <p:nvCxnSpPr>
          <p:cNvPr id="471" name="Google Shape;471;p50"/>
          <p:cNvCxnSpPr/>
          <p:nvPr/>
        </p:nvCxnSpPr>
        <p:spPr>
          <a:xfrm>
            <a:off x="8101071" y="1056232"/>
            <a:ext cx="374700" cy="962100"/>
          </a:xfrm>
          <a:prstGeom prst="straightConnector1">
            <a:avLst/>
          </a:prstGeom>
          <a:noFill/>
          <a:ln cap="flat" cmpd="sng" w="28575">
            <a:solidFill>
              <a:srgbClr val="FF0000"/>
            </a:solidFill>
            <a:prstDash val="solid"/>
            <a:round/>
            <a:headEnd len="med" w="med" type="none"/>
            <a:tailEnd len="med" w="med" type="triangle"/>
          </a:ln>
        </p:spPr>
      </p:cxnSp>
      <p:cxnSp>
        <p:nvCxnSpPr>
          <p:cNvPr id="472" name="Google Shape;472;p50"/>
          <p:cNvCxnSpPr/>
          <p:nvPr/>
        </p:nvCxnSpPr>
        <p:spPr>
          <a:xfrm flipH="1">
            <a:off x="7704171" y="1056232"/>
            <a:ext cx="396900" cy="393000"/>
          </a:xfrm>
          <a:prstGeom prst="straightConnector1">
            <a:avLst/>
          </a:prstGeom>
          <a:noFill/>
          <a:ln cap="flat" cmpd="sng" w="28575">
            <a:solidFill>
              <a:srgbClr val="FF0000"/>
            </a:solidFill>
            <a:prstDash val="solid"/>
            <a:round/>
            <a:headEnd len="med" w="med" type="none"/>
            <a:tailEnd len="med" w="med" type="triangle"/>
          </a:ln>
        </p:spPr>
      </p:cxnSp>
      <p:pic>
        <p:nvPicPr>
          <p:cNvPr id="473" name="Google Shape;473;p50"/>
          <p:cNvPicPr preferRelativeResize="0"/>
          <p:nvPr/>
        </p:nvPicPr>
        <p:blipFill>
          <a:blip r:embed="rId5">
            <a:alphaModFix/>
          </a:blip>
          <a:stretch>
            <a:fillRect/>
          </a:stretch>
        </p:blipFill>
        <p:spPr>
          <a:xfrm>
            <a:off x="581000" y="1567563"/>
            <a:ext cx="3476526" cy="2533676"/>
          </a:xfrm>
          <a:prstGeom prst="rect">
            <a:avLst/>
          </a:prstGeom>
          <a:noFill/>
          <a:ln>
            <a:noFill/>
          </a:ln>
        </p:spPr>
      </p:pic>
      <p:cxnSp>
        <p:nvCxnSpPr>
          <p:cNvPr id="474" name="Google Shape;474;p50"/>
          <p:cNvCxnSpPr/>
          <p:nvPr/>
        </p:nvCxnSpPr>
        <p:spPr>
          <a:xfrm>
            <a:off x="641825" y="1890075"/>
            <a:ext cx="646500" cy="144000"/>
          </a:xfrm>
          <a:prstGeom prst="straightConnector1">
            <a:avLst/>
          </a:prstGeom>
          <a:noFill/>
          <a:ln cap="flat" cmpd="sng" w="38100">
            <a:solidFill>
              <a:srgbClr val="FF0000"/>
            </a:solidFill>
            <a:prstDash val="solid"/>
            <a:round/>
            <a:headEnd len="med" w="med" type="none"/>
            <a:tailEnd len="med" w="med" type="triangle"/>
          </a:ln>
        </p:spPr>
      </p:cxnSp>
      <p:sp>
        <p:nvSpPr>
          <p:cNvPr id="475" name="Google Shape;475;p50"/>
          <p:cNvSpPr txBox="1"/>
          <p:nvPr/>
        </p:nvSpPr>
        <p:spPr>
          <a:xfrm>
            <a:off x="0" y="1604425"/>
            <a:ext cx="765000" cy="27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0000"/>
                </a:solidFill>
                <a:latin typeface="Calibri"/>
                <a:ea typeface="Calibri"/>
                <a:cs typeface="Calibri"/>
                <a:sym typeface="Calibri"/>
              </a:rPr>
              <a:t>80%</a:t>
            </a:r>
            <a:endParaRPr sz="2400">
              <a:solidFill>
                <a:srgbClr val="FF0000"/>
              </a:solidFill>
              <a:latin typeface="Calibri"/>
              <a:ea typeface="Calibri"/>
              <a:cs typeface="Calibri"/>
              <a:sym typeface="Calibri"/>
            </a:endParaRPr>
          </a:p>
        </p:txBody>
      </p:sp>
      <p:cxnSp>
        <p:nvCxnSpPr>
          <p:cNvPr id="476" name="Google Shape;476;p50"/>
          <p:cNvCxnSpPr/>
          <p:nvPr/>
        </p:nvCxnSpPr>
        <p:spPr>
          <a:xfrm flipH="1">
            <a:off x="1789600" y="2246300"/>
            <a:ext cx="650700" cy="177300"/>
          </a:xfrm>
          <a:prstGeom prst="straightConnector1">
            <a:avLst/>
          </a:prstGeom>
          <a:noFill/>
          <a:ln cap="flat" cmpd="sng" w="38100">
            <a:solidFill>
              <a:srgbClr val="FF0000"/>
            </a:solidFill>
            <a:prstDash val="solid"/>
            <a:round/>
            <a:headEnd len="med" w="med" type="none"/>
            <a:tailEnd len="med" w="med" type="triangle"/>
          </a:ln>
        </p:spPr>
      </p:cxnSp>
      <p:sp>
        <p:nvSpPr>
          <p:cNvPr id="477" name="Google Shape;477;p50"/>
          <p:cNvSpPr txBox="1"/>
          <p:nvPr/>
        </p:nvSpPr>
        <p:spPr>
          <a:xfrm>
            <a:off x="2440300" y="1972100"/>
            <a:ext cx="712500" cy="27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0000"/>
                </a:solidFill>
                <a:latin typeface="Calibri"/>
                <a:ea typeface="Calibri"/>
                <a:cs typeface="Calibri"/>
                <a:sym typeface="Calibri"/>
              </a:rPr>
              <a:t>60%</a:t>
            </a:r>
            <a:endParaRPr sz="2400">
              <a:solidFill>
                <a:srgbClr val="FF0000"/>
              </a:solidFill>
              <a:latin typeface="Calibri"/>
              <a:ea typeface="Calibri"/>
              <a:cs typeface="Calibri"/>
              <a:sym typeface="Calibri"/>
            </a:endParaRPr>
          </a:p>
        </p:txBody>
      </p:sp>
      <p:graphicFrame>
        <p:nvGraphicFramePr>
          <p:cNvPr id="478" name="Google Shape;478;p50"/>
          <p:cNvGraphicFramePr/>
          <p:nvPr/>
        </p:nvGraphicFramePr>
        <p:xfrm>
          <a:off x="81025" y="4101250"/>
          <a:ext cx="3000000" cy="3000000"/>
        </p:xfrm>
        <a:graphic>
          <a:graphicData uri="http://schemas.openxmlformats.org/drawingml/2006/table">
            <a:tbl>
              <a:tblPr>
                <a:noFill/>
                <a:tableStyleId>{80D3E010-CB30-49F8-92B7-2C1C8295F3BD}</a:tableStyleId>
              </a:tblPr>
              <a:tblGrid>
                <a:gridCol w="3121600"/>
              </a:tblGrid>
              <a:tr h="381000">
                <a:tc>
                  <a:txBody>
                    <a:bodyPr/>
                    <a:lstStyle/>
                    <a:p>
                      <a:pPr indent="0" lvl="0" marL="0" rtl="0" algn="l">
                        <a:spcBef>
                          <a:spcPts val="0"/>
                        </a:spcBef>
                        <a:spcAft>
                          <a:spcPts val="0"/>
                        </a:spcAft>
                        <a:buNone/>
                      </a:pPr>
                      <a:r>
                        <a:rPr lang="en" sz="1300"/>
                        <a:t>C₁: The Transformers library improves the process of PTM evolution.</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479" name="Google Shape;479;p50"/>
          <p:cNvGraphicFramePr/>
          <p:nvPr/>
        </p:nvGraphicFramePr>
        <p:xfrm>
          <a:off x="4558625" y="3308763"/>
          <a:ext cx="3000000" cy="3000000"/>
        </p:xfrm>
        <a:graphic>
          <a:graphicData uri="http://schemas.openxmlformats.org/drawingml/2006/table">
            <a:tbl>
              <a:tblPr>
                <a:noFill/>
                <a:tableStyleId>{80D3E010-CB30-49F8-92B7-2C1C8295F3BD}</a:tableStyleId>
              </a:tblPr>
              <a:tblGrid>
                <a:gridCol w="2011600"/>
              </a:tblGrid>
              <a:tr h="381000">
                <a:tc rowSpan="2">
                  <a:txBody>
                    <a:bodyPr/>
                    <a:lstStyle/>
                    <a:p>
                      <a:pPr indent="0" lvl="0" marL="0" rtl="0" algn="l">
                        <a:spcBef>
                          <a:spcPts val="0"/>
                        </a:spcBef>
                        <a:spcAft>
                          <a:spcPts val="0"/>
                        </a:spcAft>
                        <a:buNone/>
                      </a:pPr>
                      <a:r>
                        <a:rPr lang="en" sz="1300"/>
                        <a:t>C₂: The traditional attribute of Popularity affects PTM selection and reuse more than Maintenance and Quality.</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vMerge="1"/>
              </a:tr>
            </a:tbl>
          </a:graphicData>
        </a:graphic>
      </p:graphicFrame>
      <p:graphicFrame>
        <p:nvGraphicFramePr>
          <p:cNvPr id="480" name="Google Shape;480;p50"/>
          <p:cNvGraphicFramePr/>
          <p:nvPr/>
        </p:nvGraphicFramePr>
        <p:xfrm>
          <a:off x="1789600" y="711963"/>
          <a:ext cx="3000000" cy="3000000"/>
        </p:xfrm>
        <a:graphic>
          <a:graphicData uri="http://schemas.openxmlformats.org/drawingml/2006/table">
            <a:tbl>
              <a:tblPr>
                <a:noFill/>
                <a:tableStyleId>{80D3E010-CB30-49F8-92B7-2C1C8295F3BD}</a:tableStyleId>
              </a:tblPr>
              <a:tblGrid>
                <a:gridCol w="2804100"/>
              </a:tblGrid>
              <a:tr h="381000">
                <a:tc>
                  <a:txBody>
                    <a:bodyPr/>
                    <a:lstStyle/>
                    <a:p>
                      <a:pPr indent="0" lvl="0" marL="0" rtl="0" algn="l">
                        <a:spcBef>
                          <a:spcPts val="0"/>
                        </a:spcBef>
                        <a:spcAft>
                          <a:spcPts val="0"/>
                        </a:spcAft>
                        <a:buNone/>
                      </a:pPr>
                      <a:r>
                        <a:rPr lang="en" sz="1300"/>
                        <a:t>C₃: Documentation quality impacts model selection.</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481" name="Google Shape;481;p50"/>
          <p:cNvPicPr preferRelativeResize="0"/>
          <p:nvPr/>
        </p:nvPicPr>
        <p:blipFill rotWithShape="1">
          <a:blip r:embed="rId6">
            <a:alphaModFix/>
          </a:blip>
          <a:srcRect b="21500" l="53340" r="0" t="0"/>
          <a:stretch/>
        </p:blipFill>
        <p:spPr>
          <a:xfrm>
            <a:off x="3008800" y="4212359"/>
            <a:ext cx="365700" cy="356854"/>
          </a:xfrm>
          <a:prstGeom prst="rect">
            <a:avLst/>
          </a:prstGeom>
          <a:noFill/>
          <a:ln>
            <a:noFill/>
          </a:ln>
        </p:spPr>
      </p:pic>
      <p:pic>
        <p:nvPicPr>
          <p:cNvPr id="482" name="Google Shape;482;p50"/>
          <p:cNvPicPr preferRelativeResize="0"/>
          <p:nvPr/>
        </p:nvPicPr>
        <p:blipFill rotWithShape="1">
          <a:blip r:embed="rId6">
            <a:alphaModFix/>
          </a:blip>
          <a:srcRect b="21500" l="53340" r="0" t="0"/>
          <a:stretch/>
        </p:blipFill>
        <p:spPr>
          <a:xfrm>
            <a:off x="5990175" y="4252709"/>
            <a:ext cx="365700" cy="356854"/>
          </a:xfrm>
          <a:prstGeom prst="rect">
            <a:avLst/>
          </a:prstGeom>
          <a:noFill/>
          <a:ln>
            <a:noFill/>
          </a:ln>
        </p:spPr>
      </p:pic>
      <p:pic>
        <p:nvPicPr>
          <p:cNvPr id="483" name="Google Shape;483;p50"/>
          <p:cNvPicPr preferRelativeResize="0"/>
          <p:nvPr/>
        </p:nvPicPr>
        <p:blipFill rotWithShape="1">
          <a:blip r:embed="rId6">
            <a:alphaModFix/>
          </a:blip>
          <a:srcRect b="21500" l="53340" r="0" t="0"/>
          <a:stretch/>
        </p:blipFill>
        <p:spPr>
          <a:xfrm>
            <a:off x="1458975" y="823096"/>
            <a:ext cx="365700" cy="3568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277148" y="88822"/>
            <a:ext cx="8460600" cy="478500"/>
          </a:xfrm>
          <a:prstGeom prst="rect">
            <a:avLst/>
          </a:prstGeom>
          <a:noFill/>
          <a:ln>
            <a:noFill/>
          </a:ln>
        </p:spPr>
        <p:txBody>
          <a:bodyPr anchorCtr="0" anchor="ctr" bIns="137150" lIns="137150" spcFirstLastPara="1" rIns="137150" wrap="square" tIns="137150">
            <a:noAutofit/>
          </a:bodyPr>
          <a:lstStyle/>
          <a:p>
            <a:pPr indent="0" lvl="0" marL="0" rtl="0" algn="l">
              <a:lnSpc>
                <a:spcPct val="90000"/>
              </a:lnSpc>
              <a:spcBef>
                <a:spcPts val="0"/>
              </a:spcBef>
              <a:spcAft>
                <a:spcPts val="0"/>
              </a:spcAft>
              <a:buClr>
                <a:srgbClr val="262626"/>
              </a:buClr>
              <a:buSzPts val="2700"/>
              <a:buFont typeface="Calibri"/>
              <a:buNone/>
            </a:pPr>
            <a:r>
              <a:rPr lang="en" sz="2700"/>
              <a:t>Summary</a:t>
            </a:r>
            <a:endParaRPr/>
          </a:p>
        </p:txBody>
      </p:sp>
      <p:sp>
        <p:nvSpPr>
          <p:cNvPr id="194" name="Google Shape;194;p33"/>
          <p:cNvSpPr/>
          <p:nvPr/>
        </p:nvSpPr>
        <p:spPr>
          <a:xfrm>
            <a:off x="6659033" y="4008967"/>
            <a:ext cx="516600" cy="3978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95" name="Google Shape;195;p33"/>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sp>
        <p:nvSpPr>
          <p:cNvPr id="196" name="Google Shape;196;p33"/>
          <p:cNvSpPr txBox="1"/>
          <p:nvPr/>
        </p:nvSpPr>
        <p:spPr>
          <a:xfrm>
            <a:off x="290650" y="633150"/>
            <a:ext cx="8528100" cy="419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 sz="2400">
                <a:solidFill>
                  <a:srgbClr val="262626"/>
                </a:solidFill>
                <a:latin typeface="Calibri"/>
                <a:ea typeface="Calibri"/>
                <a:cs typeface="Calibri"/>
                <a:sym typeface="Calibri"/>
              </a:rPr>
              <a:t>Systematic Literature Review:</a:t>
            </a:r>
            <a:endParaRPr b="1" sz="2400">
              <a:solidFill>
                <a:srgbClr val="262626"/>
              </a:solidFill>
              <a:latin typeface="Calibri"/>
              <a:ea typeface="Calibri"/>
              <a:cs typeface="Calibri"/>
              <a:sym typeface="Calibri"/>
            </a:endParaRPr>
          </a:p>
          <a:p>
            <a:pPr indent="-381000" lvl="0" marL="457200" rtl="0" algn="l">
              <a:lnSpc>
                <a:spcPct val="115000"/>
              </a:lnSpc>
              <a:spcBef>
                <a:spcPts val="1000"/>
              </a:spcBef>
              <a:spcAft>
                <a:spcPts val="0"/>
              </a:spcAft>
              <a:buClr>
                <a:srgbClr val="262626"/>
              </a:buClr>
              <a:buSzPts val="2400"/>
              <a:buFont typeface="Calibri"/>
              <a:buChar char="●"/>
            </a:pPr>
            <a:r>
              <a:rPr b="1" lang="en" sz="2400">
                <a:solidFill>
                  <a:srgbClr val="262626"/>
                </a:solidFill>
                <a:latin typeface="Calibri"/>
                <a:ea typeface="Calibri"/>
                <a:cs typeface="Calibri"/>
                <a:sym typeface="Calibri"/>
              </a:rPr>
              <a:t>12 distinct claims </a:t>
            </a:r>
            <a:r>
              <a:rPr lang="en" sz="2400">
                <a:solidFill>
                  <a:srgbClr val="262626"/>
                </a:solidFill>
                <a:latin typeface="Calibri"/>
                <a:ea typeface="Calibri"/>
                <a:cs typeface="Calibri"/>
                <a:sym typeface="Calibri"/>
              </a:rPr>
              <a:t>about</a:t>
            </a:r>
            <a:r>
              <a:rPr b="1" lang="en" sz="2400">
                <a:solidFill>
                  <a:srgbClr val="262626"/>
                </a:solidFill>
                <a:latin typeface="Calibri"/>
                <a:ea typeface="Calibri"/>
                <a:cs typeface="Calibri"/>
                <a:sym typeface="Calibri"/>
              </a:rPr>
              <a:t> PTM Reuse on Hugging Face</a:t>
            </a:r>
            <a:endParaRPr sz="2400">
              <a:solidFill>
                <a:srgbClr val="262626"/>
              </a:solidFill>
              <a:latin typeface="Calibri"/>
              <a:ea typeface="Calibri"/>
              <a:cs typeface="Calibri"/>
              <a:sym typeface="Calibri"/>
            </a:endParaRPr>
          </a:p>
          <a:p>
            <a:pPr indent="-381000" lvl="1" marL="914400" rtl="0" algn="l">
              <a:lnSpc>
                <a:spcPct val="115000"/>
              </a:lnSpc>
              <a:spcBef>
                <a:spcPts val="0"/>
              </a:spcBef>
              <a:spcAft>
                <a:spcPts val="0"/>
              </a:spcAft>
              <a:buClr>
                <a:srgbClr val="262626"/>
              </a:buClr>
              <a:buSzPts val="2400"/>
              <a:buFont typeface="Calibri"/>
              <a:buChar char="○"/>
            </a:pPr>
            <a:r>
              <a:rPr b="1" lang="en" sz="2400">
                <a:solidFill>
                  <a:srgbClr val="262626"/>
                </a:solidFill>
                <a:latin typeface="Calibri"/>
                <a:ea typeface="Calibri"/>
                <a:cs typeface="Calibri"/>
                <a:sym typeface="Calibri"/>
              </a:rPr>
              <a:t>4 claims</a:t>
            </a:r>
            <a:r>
              <a:rPr lang="en" sz="2400">
                <a:solidFill>
                  <a:srgbClr val="262626"/>
                </a:solidFill>
                <a:latin typeface="Calibri"/>
                <a:ea typeface="Calibri"/>
                <a:cs typeface="Calibri"/>
                <a:sym typeface="Calibri"/>
              </a:rPr>
              <a:t> lacked </a:t>
            </a:r>
            <a:r>
              <a:rPr b="1" lang="en" sz="2400">
                <a:solidFill>
                  <a:srgbClr val="262626"/>
                </a:solidFill>
                <a:latin typeface="Calibri"/>
                <a:ea typeface="Calibri"/>
                <a:cs typeface="Calibri"/>
                <a:sym typeface="Calibri"/>
              </a:rPr>
              <a:t>large-scale quantitative evidence</a:t>
            </a:r>
            <a:endParaRPr b="1" sz="2400">
              <a:solidFill>
                <a:srgbClr val="262626"/>
              </a:solidFill>
              <a:latin typeface="Calibri"/>
              <a:ea typeface="Calibri"/>
              <a:cs typeface="Calibri"/>
              <a:sym typeface="Calibri"/>
            </a:endParaRPr>
          </a:p>
          <a:p>
            <a:pPr indent="-381000" lvl="0" marL="457200" rtl="0" algn="l">
              <a:lnSpc>
                <a:spcPct val="115000"/>
              </a:lnSpc>
              <a:spcBef>
                <a:spcPts val="0"/>
              </a:spcBef>
              <a:spcAft>
                <a:spcPts val="0"/>
              </a:spcAft>
              <a:buClr>
                <a:srgbClr val="262626"/>
              </a:buClr>
              <a:buSzPts val="2400"/>
              <a:buFont typeface="Calibri"/>
              <a:buChar char="●"/>
            </a:pPr>
            <a:r>
              <a:rPr lang="en" sz="2400">
                <a:solidFill>
                  <a:srgbClr val="262626"/>
                </a:solidFill>
                <a:latin typeface="Calibri"/>
                <a:ea typeface="Calibri"/>
                <a:cs typeface="Calibri"/>
                <a:sym typeface="Calibri"/>
              </a:rPr>
              <a:t>Gives lay of the land for future work on PTM Supply Chain</a:t>
            </a:r>
            <a:endParaRPr sz="2400">
              <a:solidFill>
                <a:srgbClr val="262626"/>
              </a:solidFill>
              <a:latin typeface="Calibri"/>
              <a:ea typeface="Calibri"/>
              <a:cs typeface="Calibri"/>
              <a:sym typeface="Calibri"/>
            </a:endParaRPr>
          </a:p>
          <a:p>
            <a:pPr indent="0" lvl="0" marL="0" rtl="0" algn="l">
              <a:lnSpc>
                <a:spcPct val="115000"/>
              </a:lnSpc>
              <a:spcBef>
                <a:spcPts val="1000"/>
              </a:spcBef>
              <a:spcAft>
                <a:spcPts val="0"/>
              </a:spcAft>
              <a:buNone/>
            </a:pPr>
            <a:r>
              <a:rPr b="1" lang="en" sz="2400">
                <a:solidFill>
                  <a:srgbClr val="262626"/>
                </a:solidFill>
                <a:latin typeface="Calibri"/>
                <a:ea typeface="Calibri"/>
                <a:cs typeface="Calibri"/>
                <a:sym typeface="Calibri"/>
              </a:rPr>
              <a:t>Quantitative validation:</a:t>
            </a:r>
            <a:endParaRPr b="1" sz="2400">
              <a:solidFill>
                <a:srgbClr val="262626"/>
              </a:solidFill>
              <a:latin typeface="Calibri"/>
              <a:ea typeface="Calibri"/>
              <a:cs typeface="Calibri"/>
              <a:sym typeface="Calibri"/>
            </a:endParaRPr>
          </a:p>
          <a:p>
            <a:pPr indent="-381000" lvl="0" marL="457200" rtl="0" algn="l">
              <a:lnSpc>
                <a:spcPct val="115000"/>
              </a:lnSpc>
              <a:spcBef>
                <a:spcPts val="1000"/>
              </a:spcBef>
              <a:spcAft>
                <a:spcPts val="0"/>
              </a:spcAft>
              <a:buClr>
                <a:srgbClr val="262626"/>
              </a:buClr>
              <a:buSzPts val="2400"/>
              <a:buFont typeface="Calibri"/>
              <a:buChar char="●"/>
            </a:pPr>
            <a:r>
              <a:rPr lang="en" sz="2400">
                <a:solidFill>
                  <a:srgbClr val="262626"/>
                </a:solidFill>
                <a:latin typeface="Calibri"/>
                <a:ea typeface="Calibri"/>
                <a:cs typeface="Calibri"/>
                <a:sym typeface="Calibri"/>
              </a:rPr>
              <a:t>Only some claims were supported by quantitative validation</a:t>
            </a:r>
            <a:endParaRPr sz="2400">
              <a:solidFill>
                <a:srgbClr val="262626"/>
              </a:solidFill>
              <a:latin typeface="Calibri"/>
              <a:ea typeface="Calibri"/>
              <a:cs typeface="Calibri"/>
              <a:sym typeface="Calibri"/>
            </a:endParaRPr>
          </a:p>
          <a:p>
            <a:pPr indent="-381000" lvl="0" marL="457200" rtl="0" algn="l">
              <a:lnSpc>
                <a:spcPct val="115000"/>
              </a:lnSpc>
              <a:spcBef>
                <a:spcPts val="0"/>
              </a:spcBef>
              <a:spcAft>
                <a:spcPts val="0"/>
              </a:spcAft>
              <a:buClr>
                <a:srgbClr val="262626"/>
              </a:buClr>
              <a:buSzPts val="2400"/>
              <a:buFont typeface="Calibri"/>
              <a:buChar char="●"/>
            </a:pPr>
            <a:r>
              <a:rPr lang="en" sz="2400">
                <a:solidFill>
                  <a:srgbClr val="262626"/>
                </a:solidFill>
                <a:latin typeface="Calibri"/>
                <a:ea typeface="Calibri"/>
                <a:cs typeface="Calibri"/>
                <a:sym typeface="Calibri"/>
              </a:rPr>
              <a:t>Results reveal best practices for engineers and areas of future work for researchers</a:t>
            </a:r>
            <a:endParaRPr sz="2400">
              <a:solidFill>
                <a:srgbClr val="262626"/>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8" name="Shape 488"/>
        <p:cNvGrpSpPr/>
        <p:nvPr/>
      </p:nvGrpSpPr>
      <p:grpSpPr>
        <a:xfrm>
          <a:off x="0" y="0"/>
          <a:ext cx="0" cy="0"/>
          <a:chOff x="0" y="0"/>
          <a:chExt cx="0" cy="0"/>
        </a:xfrm>
      </p:grpSpPr>
      <p:sp>
        <p:nvSpPr>
          <p:cNvPr id="489" name="Google Shape;489;p51"/>
          <p:cNvSpPr txBox="1"/>
          <p:nvPr>
            <p:ph type="title"/>
          </p:nvPr>
        </p:nvSpPr>
        <p:spPr>
          <a:xfrm>
            <a:off x="277148" y="88822"/>
            <a:ext cx="8460600" cy="478500"/>
          </a:xfrm>
          <a:prstGeom prst="rect">
            <a:avLst/>
          </a:prstGeom>
          <a:noFill/>
          <a:ln>
            <a:noFill/>
          </a:ln>
        </p:spPr>
        <p:txBody>
          <a:bodyPr anchorCtr="0" anchor="ctr" bIns="137150" lIns="137150" spcFirstLastPara="1" rIns="137150" wrap="square" tIns="137150">
            <a:noAutofit/>
          </a:bodyPr>
          <a:lstStyle/>
          <a:p>
            <a:pPr indent="0" lvl="0" marL="0" rtl="0" algn="l">
              <a:lnSpc>
                <a:spcPct val="90000"/>
              </a:lnSpc>
              <a:spcBef>
                <a:spcPts val="0"/>
              </a:spcBef>
              <a:spcAft>
                <a:spcPts val="0"/>
              </a:spcAft>
              <a:buClr>
                <a:srgbClr val="262626"/>
              </a:buClr>
              <a:buSzPts val="2700"/>
              <a:buFont typeface="Calibri"/>
              <a:buNone/>
            </a:pPr>
            <a:r>
              <a:rPr lang="en" sz="2700"/>
              <a:t>Claim Validation: Claim 2</a:t>
            </a:r>
            <a:endParaRPr/>
          </a:p>
        </p:txBody>
      </p:sp>
      <p:sp>
        <p:nvSpPr>
          <p:cNvPr id="490" name="Google Shape;490;p51"/>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pic>
        <p:nvPicPr>
          <p:cNvPr id="491" name="Google Shape;491;p51"/>
          <p:cNvPicPr preferRelativeResize="0"/>
          <p:nvPr/>
        </p:nvPicPr>
        <p:blipFill>
          <a:blip r:embed="rId3">
            <a:alphaModFix/>
          </a:blip>
          <a:stretch>
            <a:fillRect/>
          </a:stretch>
        </p:blipFill>
        <p:spPr>
          <a:xfrm>
            <a:off x="4857850" y="1682224"/>
            <a:ext cx="3583137" cy="3435101"/>
          </a:xfrm>
          <a:prstGeom prst="rect">
            <a:avLst/>
          </a:prstGeom>
          <a:noFill/>
          <a:ln>
            <a:noFill/>
          </a:ln>
        </p:spPr>
      </p:pic>
      <p:pic>
        <p:nvPicPr>
          <p:cNvPr id="492" name="Google Shape;492;p51"/>
          <p:cNvPicPr preferRelativeResize="0"/>
          <p:nvPr/>
        </p:nvPicPr>
        <p:blipFill rotWithShape="1">
          <a:blip r:embed="rId4">
            <a:alphaModFix/>
          </a:blip>
          <a:srcRect b="21500" l="53340" r="0" t="0"/>
          <a:stretch/>
        </p:blipFill>
        <p:spPr>
          <a:xfrm>
            <a:off x="8657950" y="1111334"/>
            <a:ext cx="365700" cy="356854"/>
          </a:xfrm>
          <a:prstGeom prst="rect">
            <a:avLst/>
          </a:prstGeom>
          <a:noFill/>
          <a:ln>
            <a:noFill/>
          </a:ln>
        </p:spPr>
      </p:pic>
      <p:sp>
        <p:nvSpPr>
          <p:cNvPr id="493" name="Google Shape;493;p51"/>
          <p:cNvSpPr txBox="1"/>
          <p:nvPr/>
        </p:nvSpPr>
        <p:spPr>
          <a:xfrm>
            <a:off x="277150" y="2012200"/>
            <a:ext cx="4580700" cy="1688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262626"/>
              </a:buClr>
              <a:buSzPts val="2000"/>
              <a:buFont typeface="Calibri"/>
              <a:buChar char="●"/>
            </a:pPr>
            <a:r>
              <a:rPr lang="en" sz="2000">
                <a:solidFill>
                  <a:srgbClr val="262626"/>
                </a:solidFill>
                <a:latin typeface="Calibri"/>
                <a:ea typeface="Calibri"/>
                <a:cs typeface="Calibri"/>
                <a:sym typeface="Calibri"/>
              </a:rPr>
              <a:t>Descendent models: downstream models fine-tuned from original base models</a:t>
            </a:r>
            <a:endParaRPr sz="2000">
              <a:solidFill>
                <a:srgbClr val="262626"/>
              </a:solidFill>
              <a:latin typeface="Calibri"/>
              <a:ea typeface="Calibri"/>
              <a:cs typeface="Calibri"/>
              <a:sym typeface="Calibri"/>
            </a:endParaRPr>
          </a:p>
          <a:p>
            <a:pPr indent="-355600" lvl="0" marL="457200" rtl="0" algn="l">
              <a:spcBef>
                <a:spcPts val="0"/>
              </a:spcBef>
              <a:spcAft>
                <a:spcPts val="0"/>
              </a:spcAft>
              <a:buClr>
                <a:srgbClr val="262626"/>
              </a:buClr>
              <a:buSzPts val="2000"/>
              <a:buFont typeface="Calibri"/>
              <a:buChar char="●"/>
            </a:pPr>
            <a:r>
              <a:rPr lang="en" sz="2000">
                <a:solidFill>
                  <a:srgbClr val="262626"/>
                </a:solidFill>
                <a:latin typeface="Calibri"/>
                <a:ea typeface="Calibri"/>
                <a:cs typeface="Calibri"/>
                <a:sym typeface="Calibri"/>
              </a:rPr>
              <a:t>Popularity was measured by number of downloads</a:t>
            </a:r>
            <a:endParaRPr sz="2000">
              <a:solidFill>
                <a:srgbClr val="262626"/>
              </a:solidFill>
              <a:latin typeface="Calibri"/>
              <a:ea typeface="Calibri"/>
              <a:cs typeface="Calibri"/>
              <a:sym typeface="Calibri"/>
            </a:endParaRPr>
          </a:p>
        </p:txBody>
      </p:sp>
      <p:sp>
        <p:nvSpPr>
          <p:cNvPr id="494" name="Google Shape;494;p51"/>
          <p:cNvSpPr txBox="1"/>
          <p:nvPr/>
        </p:nvSpPr>
        <p:spPr>
          <a:xfrm>
            <a:off x="277150" y="3744875"/>
            <a:ext cx="42948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262626"/>
                </a:solidFill>
                <a:latin typeface="Calibri"/>
                <a:ea typeface="Calibri"/>
                <a:cs typeface="Calibri"/>
                <a:sym typeface="Calibri"/>
              </a:rPr>
              <a:t>NOTE: </a:t>
            </a:r>
            <a:r>
              <a:rPr lang="en" sz="2000">
                <a:solidFill>
                  <a:srgbClr val="262626"/>
                </a:solidFill>
                <a:latin typeface="Calibri"/>
                <a:ea typeface="Calibri"/>
                <a:cs typeface="Calibri"/>
                <a:sym typeface="Calibri"/>
              </a:rPr>
              <a:t>This lacks a direct comparison to traditional software</a:t>
            </a:r>
            <a:endParaRPr sz="2000">
              <a:solidFill>
                <a:srgbClr val="262626"/>
              </a:solidFill>
              <a:latin typeface="Calibri"/>
              <a:ea typeface="Calibri"/>
              <a:cs typeface="Calibri"/>
              <a:sym typeface="Calibri"/>
            </a:endParaRPr>
          </a:p>
          <a:p>
            <a:pPr indent="-355600" lvl="0" marL="457200" rtl="0" algn="l">
              <a:spcBef>
                <a:spcPts val="0"/>
              </a:spcBef>
              <a:spcAft>
                <a:spcPts val="0"/>
              </a:spcAft>
              <a:buClr>
                <a:srgbClr val="262626"/>
              </a:buClr>
              <a:buSzPts val="2000"/>
              <a:buFont typeface="Calibri"/>
              <a:buChar char="●"/>
            </a:pPr>
            <a:r>
              <a:rPr lang="en" sz="2000">
                <a:solidFill>
                  <a:srgbClr val="262626"/>
                </a:solidFill>
                <a:latin typeface="Calibri"/>
                <a:ea typeface="Calibri"/>
                <a:cs typeface="Calibri"/>
                <a:sym typeface="Calibri"/>
              </a:rPr>
              <a:t>Considered several analogs: Forks, Branches, Dependencies</a:t>
            </a:r>
            <a:endParaRPr sz="2000">
              <a:solidFill>
                <a:srgbClr val="262626"/>
              </a:solidFill>
              <a:latin typeface="Calibri"/>
              <a:ea typeface="Calibri"/>
              <a:cs typeface="Calibri"/>
              <a:sym typeface="Calibri"/>
            </a:endParaRPr>
          </a:p>
        </p:txBody>
      </p:sp>
      <p:graphicFrame>
        <p:nvGraphicFramePr>
          <p:cNvPr id="495" name="Google Shape;495;p51"/>
          <p:cNvGraphicFramePr/>
          <p:nvPr/>
        </p:nvGraphicFramePr>
        <p:xfrm>
          <a:off x="411225" y="611588"/>
          <a:ext cx="3000000" cy="3000000"/>
        </p:xfrm>
        <a:graphic>
          <a:graphicData uri="http://schemas.openxmlformats.org/drawingml/2006/table">
            <a:tbl>
              <a:tblPr>
                <a:noFill/>
                <a:tableStyleId>{80D3E010-CB30-49F8-92B7-2C1C8295F3BD}</a:tableStyleId>
              </a:tblPr>
              <a:tblGrid>
                <a:gridCol w="2773850"/>
                <a:gridCol w="2349700"/>
                <a:gridCol w="3198000"/>
              </a:tblGrid>
              <a:tr h="381000">
                <a:tc>
                  <a:txBody>
                    <a:bodyPr/>
                    <a:lstStyle/>
                    <a:p>
                      <a:pPr indent="0" lvl="0" marL="0" rtl="0" algn="l">
                        <a:spcBef>
                          <a:spcPts val="0"/>
                        </a:spcBef>
                        <a:spcAft>
                          <a:spcPts val="0"/>
                        </a:spcAft>
                        <a:buNone/>
                      </a:pPr>
                      <a:r>
                        <a:rPr b="1" lang="en" sz="1300"/>
                        <a:t>Qualitative Claim</a:t>
                      </a:r>
                      <a:endParaRPr b="1"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300"/>
                        <a:t>Metric</a:t>
                      </a:r>
                      <a:endParaRPr b="1"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300"/>
                        <a:t>Hypothesized Result</a:t>
                      </a:r>
                      <a:endParaRPr b="1"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300">
                          <a:solidFill>
                            <a:schemeClr val="dk1"/>
                          </a:solidFill>
                        </a:rPr>
                        <a:t>C₂: The traditional attribute of Popularity affects PTM selection and reuse more than Maintenance and Quality.</a:t>
                      </a:r>
                      <a:endParaRPr i="1"/>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300"/>
                        <a:t>Descendent amount of models</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300"/>
                        <a:t>Models with high popularity have a larger number of descendent models.</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0" name="Shape 500"/>
        <p:cNvGrpSpPr/>
        <p:nvPr/>
      </p:nvGrpSpPr>
      <p:grpSpPr>
        <a:xfrm>
          <a:off x="0" y="0"/>
          <a:ext cx="0" cy="0"/>
          <a:chOff x="0" y="0"/>
          <a:chExt cx="0" cy="0"/>
        </a:xfrm>
      </p:grpSpPr>
      <p:sp>
        <p:nvSpPr>
          <p:cNvPr id="501" name="Google Shape;501;p52"/>
          <p:cNvSpPr txBox="1"/>
          <p:nvPr>
            <p:ph type="title"/>
          </p:nvPr>
        </p:nvSpPr>
        <p:spPr>
          <a:xfrm>
            <a:off x="277148" y="88822"/>
            <a:ext cx="8460600" cy="478500"/>
          </a:xfrm>
          <a:prstGeom prst="rect">
            <a:avLst/>
          </a:prstGeom>
          <a:noFill/>
          <a:ln>
            <a:noFill/>
          </a:ln>
        </p:spPr>
        <p:txBody>
          <a:bodyPr anchorCtr="0" anchor="ctr" bIns="137150" lIns="137150" spcFirstLastPara="1" rIns="137150" wrap="square" tIns="137150">
            <a:noAutofit/>
          </a:bodyPr>
          <a:lstStyle/>
          <a:p>
            <a:pPr indent="0" lvl="0" marL="0" rtl="0" algn="l">
              <a:lnSpc>
                <a:spcPct val="90000"/>
              </a:lnSpc>
              <a:spcBef>
                <a:spcPts val="0"/>
              </a:spcBef>
              <a:spcAft>
                <a:spcPts val="0"/>
              </a:spcAft>
              <a:buClr>
                <a:srgbClr val="262626"/>
              </a:buClr>
              <a:buSzPts val="2700"/>
              <a:buFont typeface="Calibri"/>
              <a:buNone/>
            </a:pPr>
            <a:r>
              <a:rPr lang="en" sz="2700"/>
              <a:t>Claim Validation: Claim 3</a:t>
            </a:r>
            <a:endParaRPr/>
          </a:p>
        </p:txBody>
      </p:sp>
      <p:sp>
        <p:nvSpPr>
          <p:cNvPr id="502" name="Google Shape;502;p52"/>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pic>
        <p:nvPicPr>
          <p:cNvPr id="503" name="Google Shape;503;p52"/>
          <p:cNvPicPr preferRelativeResize="0"/>
          <p:nvPr/>
        </p:nvPicPr>
        <p:blipFill>
          <a:blip r:embed="rId3">
            <a:alphaModFix/>
          </a:blip>
          <a:stretch>
            <a:fillRect/>
          </a:stretch>
        </p:blipFill>
        <p:spPr>
          <a:xfrm>
            <a:off x="366925" y="2258111"/>
            <a:ext cx="4205074" cy="1944450"/>
          </a:xfrm>
          <a:prstGeom prst="rect">
            <a:avLst/>
          </a:prstGeom>
          <a:noFill/>
          <a:ln>
            <a:noFill/>
          </a:ln>
        </p:spPr>
      </p:pic>
      <p:sp>
        <p:nvSpPr>
          <p:cNvPr id="504" name="Google Shape;504;p52"/>
          <p:cNvSpPr txBox="1"/>
          <p:nvPr/>
        </p:nvSpPr>
        <p:spPr>
          <a:xfrm>
            <a:off x="4789200" y="2131350"/>
            <a:ext cx="3734400" cy="20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262626"/>
                </a:solidFill>
                <a:latin typeface="Calibri"/>
                <a:ea typeface="Calibri"/>
                <a:cs typeface="Calibri"/>
                <a:sym typeface="Calibri"/>
              </a:rPr>
              <a:t>ChatGPT-4 prompt for evaluating model cards. The </a:t>
            </a:r>
            <a:r>
              <a:rPr lang="en" sz="2400">
                <a:solidFill>
                  <a:srgbClr val="262626"/>
                </a:solidFill>
                <a:latin typeface="Calibri"/>
                <a:ea typeface="Calibri"/>
                <a:cs typeface="Calibri"/>
                <a:sym typeface="Calibri"/>
              </a:rPr>
              <a:t>availability</a:t>
            </a:r>
            <a:r>
              <a:rPr lang="en" sz="2400">
                <a:solidFill>
                  <a:srgbClr val="262626"/>
                </a:solidFill>
                <a:latin typeface="Calibri"/>
                <a:ea typeface="Calibri"/>
                <a:cs typeface="Calibri"/>
                <a:sym typeface="Calibri"/>
              </a:rPr>
              <a:t> of metadata was also evaluated and added to the documentation score.</a:t>
            </a:r>
            <a:endParaRPr sz="2400">
              <a:solidFill>
                <a:srgbClr val="262626"/>
              </a:solidFill>
              <a:latin typeface="Calibri"/>
              <a:ea typeface="Calibri"/>
              <a:cs typeface="Calibri"/>
              <a:sym typeface="Calibri"/>
            </a:endParaRPr>
          </a:p>
        </p:txBody>
      </p:sp>
      <p:pic>
        <p:nvPicPr>
          <p:cNvPr id="505" name="Google Shape;505;p52"/>
          <p:cNvPicPr preferRelativeResize="0"/>
          <p:nvPr/>
        </p:nvPicPr>
        <p:blipFill rotWithShape="1">
          <a:blip r:embed="rId4">
            <a:alphaModFix/>
          </a:blip>
          <a:srcRect b="21500" l="53340" r="0" t="0"/>
          <a:stretch/>
        </p:blipFill>
        <p:spPr>
          <a:xfrm>
            <a:off x="8639725" y="1058546"/>
            <a:ext cx="365700" cy="356854"/>
          </a:xfrm>
          <a:prstGeom prst="rect">
            <a:avLst/>
          </a:prstGeom>
          <a:noFill/>
          <a:ln>
            <a:noFill/>
          </a:ln>
        </p:spPr>
      </p:pic>
      <p:graphicFrame>
        <p:nvGraphicFramePr>
          <p:cNvPr id="506" name="Google Shape;506;p52"/>
          <p:cNvGraphicFramePr/>
          <p:nvPr/>
        </p:nvGraphicFramePr>
        <p:xfrm>
          <a:off x="411225" y="611588"/>
          <a:ext cx="3000000" cy="3000000"/>
        </p:xfrm>
        <a:graphic>
          <a:graphicData uri="http://schemas.openxmlformats.org/drawingml/2006/table">
            <a:tbl>
              <a:tblPr>
                <a:noFill/>
                <a:tableStyleId>{80D3E010-CB30-49F8-92B7-2C1C8295F3BD}</a:tableStyleId>
              </a:tblPr>
              <a:tblGrid>
                <a:gridCol w="2773850"/>
                <a:gridCol w="2349700"/>
                <a:gridCol w="3198000"/>
              </a:tblGrid>
              <a:tr h="381000">
                <a:tc>
                  <a:txBody>
                    <a:bodyPr/>
                    <a:lstStyle/>
                    <a:p>
                      <a:pPr indent="0" lvl="0" marL="0" rtl="0" algn="l">
                        <a:spcBef>
                          <a:spcPts val="0"/>
                        </a:spcBef>
                        <a:spcAft>
                          <a:spcPts val="0"/>
                        </a:spcAft>
                        <a:buNone/>
                      </a:pPr>
                      <a:r>
                        <a:rPr b="1" lang="en" sz="1300"/>
                        <a:t>Qualitative Claim</a:t>
                      </a:r>
                      <a:endParaRPr b="1"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300"/>
                        <a:t>Metric</a:t>
                      </a:r>
                      <a:endParaRPr b="1"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300"/>
                        <a:t>Hypothesized Result</a:t>
                      </a:r>
                      <a:endParaRPr b="1"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300"/>
                        <a:t>C₃: Documentation quality impacts model selection.</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300"/>
                        <a:t>Popularity of PTMs based on their documentation quality.</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300"/>
                        <a:t>Models with more information are more discoverable and therefore more popular [59].</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507" name="Google Shape;507;p52"/>
          <p:cNvPicPr preferRelativeResize="0"/>
          <p:nvPr/>
        </p:nvPicPr>
        <p:blipFill>
          <a:blip r:embed="rId5">
            <a:alphaModFix/>
          </a:blip>
          <a:stretch>
            <a:fillRect/>
          </a:stretch>
        </p:blipFill>
        <p:spPr>
          <a:xfrm>
            <a:off x="1560495" y="1814075"/>
            <a:ext cx="5893904" cy="3234575"/>
          </a:xfrm>
          <a:prstGeom prst="rect">
            <a:avLst/>
          </a:prstGeom>
          <a:noFill/>
          <a:ln>
            <a:noFill/>
          </a:ln>
        </p:spPr>
      </p:pic>
      <p:sp>
        <p:nvSpPr>
          <p:cNvPr id="508" name="Google Shape;508;p52"/>
          <p:cNvSpPr txBox="1"/>
          <p:nvPr/>
        </p:nvSpPr>
        <p:spPr>
          <a:xfrm>
            <a:off x="4224900" y="1769800"/>
            <a:ext cx="1147200" cy="21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2000">
                <a:solidFill>
                  <a:srgbClr val="FF0000"/>
                </a:solidFill>
                <a:latin typeface="Calibri"/>
                <a:ea typeface="Calibri"/>
                <a:cs typeface="Calibri"/>
                <a:sym typeface="Calibri"/>
              </a:rPr>
              <a:t>p</a:t>
            </a:r>
            <a:r>
              <a:rPr lang="en" sz="2000">
                <a:solidFill>
                  <a:srgbClr val="FF0000"/>
                </a:solidFill>
                <a:latin typeface="Calibri"/>
                <a:ea typeface="Calibri"/>
                <a:cs typeface="Calibri"/>
                <a:sym typeface="Calibri"/>
              </a:rPr>
              <a:t> &lt; 0.01</a:t>
            </a:r>
            <a:endParaRPr sz="2000">
              <a:solidFill>
                <a:srgbClr val="FF0000"/>
              </a:solidFill>
              <a:latin typeface="Calibri"/>
              <a:ea typeface="Calibri"/>
              <a:cs typeface="Calibri"/>
              <a:sym typeface="Calibri"/>
            </a:endParaRPr>
          </a:p>
        </p:txBody>
      </p:sp>
      <p:cxnSp>
        <p:nvCxnSpPr>
          <p:cNvPr id="509" name="Google Shape;509;p52"/>
          <p:cNvCxnSpPr/>
          <p:nvPr/>
        </p:nvCxnSpPr>
        <p:spPr>
          <a:xfrm flipH="1">
            <a:off x="2809950" y="2617425"/>
            <a:ext cx="457200" cy="361800"/>
          </a:xfrm>
          <a:prstGeom prst="straightConnector1">
            <a:avLst/>
          </a:prstGeom>
          <a:noFill/>
          <a:ln cap="flat" cmpd="sng" w="28575">
            <a:solidFill>
              <a:srgbClr val="FF0000"/>
            </a:solidFill>
            <a:prstDash val="solid"/>
            <a:round/>
            <a:headEnd len="med" w="med" type="none"/>
            <a:tailEnd len="med" w="med" type="triangle"/>
          </a:ln>
        </p:spPr>
      </p:cxnSp>
      <p:cxnSp>
        <p:nvCxnSpPr>
          <p:cNvPr id="510" name="Google Shape;510;p52"/>
          <p:cNvCxnSpPr/>
          <p:nvPr/>
        </p:nvCxnSpPr>
        <p:spPr>
          <a:xfrm>
            <a:off x="3267150" y="2627400"/>
            <a:ext cx="514500" cy="1152000"/>
          </a:xfrm>
          <a:prstGeom prst="straightConnector1">
            <a:avLst/>
          </a:prstGeom>
          <a:noFill/>
          <a:ln cap="flat" cmpd="sng" w="28575">
            <a:solidFill>
              <a:srgbClr val="FF0000"/>
            </a:solidFill>
            <a:prstDash val="solid"/>
            <a:round/>
            <a:headEnd len="med" w="med" type="none"/>
            <a:tailEnd len="med" w="med" type="triangle"/>
          </a:ln>
        </p:spPr>
      </p:cxnSp>
      <p:cxnSp>
        <p:nvCxnSpPr>
          <p:cNvPr id="511" name="Google Shape;511;p52"/>
          <p:cNvCxnSpPr/>
          <p:nvPr/>
        </p:nvCxnSpPr>
        <p:spPr>
          <a:xfrm>
            <a:off x="6200850" y="2426925"/>
            <a:ext cx="466800" cy="1352700"/>
          </a:xfrm>
          <a:prstGeom prst="straightConnector1">
            <a:avLst/>
          </a:prstGeom>
          <a:noFill/>
          <a:ln cap="flat" cmpd="sng" w="28575">
            <a:solidFill>
              <a:srgbClr val="FF0000"/>
            </a:solidFill>
            <a:prstDash val="solid"/>
            <a:round/>
            <a:headEnd len="med" w="med" type="none"/>
            <a:tailEnd len="med" w="med" type="triangle"/>
          </a:ln>
        </p:spPr>
      </p:cxnSp>
      <p:cxnSp>
        <p:nvCxnSpPr>
          <p:cNvPr id="512" name="Google Shape;512;p52"/>
          <p:cNvCxnSpPr/>
          <p:nvPr/>
        </p:nvCxnSpPr>
        <p:spPr>
          <a:xfrm flipH="1">
            <a:off x="5705550" y="2426925"/>
            <a:ext cx="495300" cy="5526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50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50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53"/>
          <p:cNvSpPr txBox="1"/>
          <p:nvPr>
            <p:ph type="title"/>
          </p:nvPr>
        </p:nvSpPr>
        <p:spPr>
          <a:xfrm>
            <a:off x="277148" y="88822"/>
            <a:ext cx="8460600" cy="478500"/>
          </a:xfrm>
          <a:prstGeom prst="rect">
            <a:avLst/>
          </a:prstGeom>
          <a:noFill/>
          <a:ln>
            <a:noFill/>
          </a:ln>
        </p:spPr>
        <p:txBody>
          <a:bodyPr anchorCtr="0" anchor="ctr" bIns="137150" lIns="137150" spcFirstLastPara="1" rIns="137150" wrap="square" tIns="137150">
            <a:noAutofit/>
          </a:bodyPr>
          <a:lstStyle/>
          <a:p>
            <a:pPr indent="0" lvl="0" marL="0" rtl="0" algn="l">
              <a:lnSpc>
                <a:spcPct val="90000"/>
              </a:lnSpc>
              <a:spcBef>
                <a:spcPts val="0"/>
              </a:spcBef>
              <a:spcAft>
                <a:spcPts val="0"/>
              </a:spcAft>
              <a:buClr>
                <a:srgbClr val="262626"/>
              </a:buClr>
              <a:buSzPts val="2700"/>
              <a:buFont typeface="Calibri"/>
              <a:buNone/>
            </a:pPr>
            <a:r>
              <a:rPr lang="en" sz="2700"/>
              <a:t>Conclusion</a:t>
            </a:r>
            <a:endParaRPr/>
          </a:p>
        </p:txBody>
      </p:sp>
      <p:sp>
        <p:nvSpPr>
          <p:cNvPr id="519" name="Google Shape;519;p53"/>
          <p:cNvSpPr/>
          <p:nvPr/>
        </p:nvSpPr>
        <p:spPr>
          <a:xfrm>
            <a:off x="6659033" y="4008967"/>
            <a:ext cx="516600" cy="3978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20" name="Google Shape;520;p53"/>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pic>
        <p:nvPicPr>
          <p:cNvPr id="521" name="Google Shape;521;p53"/>
          <p:cNvPicPr preferRelativeResize="0"/>
          <p:nvPr/>
        </p:nvPicPr>
        <p:blipFill>
          <a:blip r:embed="rId3">
            <a:alphaModFix/>
          </a:blip>
          <a:stretch>
            <a:fillRect/>
          </a:stretch>
        </p:blipFill>
        <p:spPr>
          <a:xfrm>
            <a:off x="7236359" y="1789862"/>
            <a:ext cx="1502275" cy="1502275"/>
          </a:xfrm>
          <a:prstGeom prst="rect">
            <a:avLst/>
          </a:prstGeom>
          <a:noFill/>
          <a:ln>
            <a:noFill/>
          </a:ln>
        </p:spPr>
      </p:pic>
      <p:sp>
        <p:nvSpPr>
          <p:cNvPr id="522" name="Google Shape;522;p53"/>
          <p:cNvSpPr txBox="1"/>
          <p:nvPr/>
        </p:nvSpPr>
        <p:spPr>
          <a:xfrm>
            <a:off x="6906875" y="3176538"/>
            <a:ext cx="2161200" cy="238500"/>
          </a:xfrm>
          <a:prstGeom prst="rect">
            <a:avLst/>
          </a:prstGeom>
          <a:noFill/>
          <a:ln>
            <a:noFill/>
          </a:ln>
        </p:spPr>
        <p:txBody>
          <a:bodyPr anchorCtr="0" anchor="t" bIns="34275" lIns="68575" spcFirstLastPara="1" rIns="68575" wrap="square" tIns="34275">
            <a:spAutoFit/>
          </a:bodyPr>
          <a:lstStyle/>
          <a:p>
            <a:pPr indent="0" lvl="1" marL="0" marR="0" rtl="0" algn="l">
              <a:lnSpc>
                <a:spcPct val="150000"/>
              </a:lnSpc>
              <a:spcBef>
                <a:spcPts val="0"/>
              </a:spcBef>
              <a:spcAft>
                <a:spcPts val="0"/>
              </a:spcAft>
              <a:buClr>
                <a:schemeClr val="dk1"/>
              </a:buClr>
              <a:buSzPts val="1400"/>
              <a:buFont typeface="Calibri"/>
              <a:buNone/>
            </a:pPr>
            <a:r>
              <a:rPr lang="en" sz="1100" u="sng">
                <a:solidFill>
                  <a:schemeClr val="hlink"/>
                </a:solidFill>
                <a:hlinkClick r:id="rId4"/>
              </a:rPr>
              <a:t>https://arxiv.org/abs/2406.08205</a:t>
            </a:r>
            <a:endParaRPr sz="1100"/>
          </a:p>
        </p:txBody>
      </p:sp>
      <p:sp>
        <p:nvSpPr>
          <p:cNvPr id="523" name="Google Shape;523;p53"/>
          <p:cNvSpPr txBox="1"/>
          <p:nvPr>
            <p:ph idx="1" type="body"/>
          </p:nvPr>
        </p:nvSpPr>
        <p:spPr>
          <a:xfrm>
            <a:off x="277150" y="736600"/>
            <a:ext cx="7143000" cy="3902400"/>
          </a:xfrm>
          <a:prstGeom prst="rect">
            <a:avLst/>
          </a:prstGeom>
          <a:noFill/>
          <a:ln>
            <a:noFill/>
          </a:ln>
        </p:spPr>
        <p:txBody>
          <a:bodyPr anchorCtr="0" anchor="t" bIns="34275" lIns="68575" spcFirstLastPara="1" rIns="68575" wrap="square" tIns="34275">
            <a:normAutofit/>
          </a:bodyPr>
          <a:lstStyle/>
          <a:p>
            <a:pPr indent="0" lvl="0" marL="0" rtl="0" algn="l">
              <a:lnSpc>
                <a:spcPct val="115000"/>
              </a:lnSpc>
              <a:spcBef>
                <a:spcPts val="0"/>
              </a:spcBef>
              <a:spcAft>
                <a:spcPts val="0"/>
              </a:spcAft>
              <a:buNone/>
            </a:pPr>
            <a:r>
              <a:rPr b="1" lang="en" sz="1600">
                <a:solidFill>
                  <a:srgbClr val="000000"/>
                </a:solidFill>
              </a:rPr>
              <a:t>The state of </a:t>
            </a:r>
            <a:r>
              <a:rPr b="1" lang="en" sz="1600">
                <a:solidFill>
                  <a:srgbClr val="000000"/>
                </a:solidFill>
              </a:rPr>
              <a:t>research on </a:t>
            </a:r>
            <a:r>
              <a:rPr b="1" lang="en" sz="1600">
                <a:solidFill>
                  <a:srgbClr val="000000"/>
                </a:solidFill>
              </a:rPr>
              <a:t>Hugging Face</a:t>
            </a:r>
            <a:r>
              <a:rPr lang="en" sz="1600">
                <a:solidFill>
                  <a:srgbClr val="000000"/>
                </a:solidFill>
              </a:rPr>
              <a:t>:</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 sz="1600">
                <a:solidFill>
                  <a:srgbClr val="000000"/>
                </a:solidFill>
              </a:rPr>
              <a:t>Research on Hugging Face has moved beyond the exploratory phase</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 sz="1600">
                <a:solidFill>
                  <a:srgbClr val="000000"/>
                </a:solidFill>
              </a:rPr>
              <a:t>Future work should build on the pre-existing work to further our understanding of the Pre-Trained Model Supply Chain</a:t>
            </a:r>
            <a:endParaRPr sz="1600">
              <a:solidFill>
                <a:srgbClr val="000000"/>
              </a:solidFill>
            </a:endParaRPr>
          </a:p>
          <a:p>
            <a:pPr indent="0" lvl="0" marL="0" rtl="0" algn="l">
              <a:lnSpc>
                <a:spcPct val="115000"/>
              </a:lnSpc>
              <a:spcBef>
                <a:spcPts val="0"/>
              </a:spcBef>
              <a:spcAft>
                <a:spcPts val="0"/>
              </a:spcAft>
              <a:buNone/>
            </a:pPr>
            <a:r>
              <a:rPr b="1" lang="en" sz="1600">
                <a:solidFill>
                  <a:srgbClr val="000000"/>
                </a:solidFill>
              </a:rPr>
              <a:t>Takeaways:</a:t>
            </a:r>
            <a:endParaRPr b="1"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 sz="1600">
                <a:solidFill>
                  <a:srgbClr val="000000"/>
                </a:solidFill>
              </a:rPr>
              <a:t>Engineers should design PTM integrations with volatility in mind. </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 sz="1600">
                <a:solidFill>
                  <a:srgbClr val="000000"/>
                </a:solidFill>
              </a:rPr>
              <a:t>Researchers looking to </a:t>
            </a:r>
            <a:r>
              <a:rPr lang="en" sz="1600">
                <a:solidFill>
                  <a:srgbClr val="000000"/>
                </a:solidFill>
              </a:rPr>
              <a:t>improve</a:t>
            </a:r>
            <a:r>
              <a:rPr lang="en" sz="1600">
                <a:solidFill>
                  <a:srgbClr val="000000"/>
                </a:solidFill>
              </a:rPr>
              <a:t> the PTM supply chain should focus on improving model selection and discovery mechanisms</a:t>
            </a:r>
            <a:endParaRPr sz="1600">
              <a:solidFill>
                <a:srgbClr val="000000"/>
              </a:solidFill>
            </a:endParaRPr>
          </a:p>
          <a:p>
            <a:pPr indent="0" lvl="0" marL="0" rtl="0" algn="l">
              <a:lnSpc>
                <a:spcPct val="115000"/>
              </a:lnSpc>
              <a:spcBef>
                <a:spcPts val="0"/>
              </a:spcBef>
              <a:spcAft>
                <a:spcPts val="0"/>
              </a:spcAft>
              <a:buNone/>
            </a:pPr>
            <a:r>
              <a:rPr b="1" lang="en" sz="1600">
                <a:solidFill>
                  <a:srgbClr val="000000"/>
                </a:solidFill>
              </a:rPr>
              <a:t>Future work: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Research into DL-specific attributes influencing model reusability and adaptability</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rgbClr val="000000"/>
                </a:solidFill>
              </a:rPr>
              <a:t>Develop specialized tools for PTM version control and lineage tracking</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 sz="1600">
                <a:solidFill>
                  <a:srgbClr val="000000"/>
                </a:solidFill>
              </a:rPr>
              <a:t>Continue to compare Hugging Face and traditional software package registries</a:t>
            </a:r>
            <a:endParaRPr sz="1600">
              <a:solidFill>
                <a:srgbClr val="000000"/>
              </a:solidFill>
            </a:endParaRPr>
          </a:p>
        </p:txBody>
      </p:sp>
      <p:sp>
        <p:nvSpPr>
          <p:cNvPr id="524" name="Google Shape;524;p53"/>
          <p:cNvSpPr txBox="1"/>
          <p:nvPr/>
        </p:nvSpPr>
        <p:spPr>
          <a:xfrm>
            <a:off x="7392125" y="1714138"/>
            <a:ext cx="1190700" cy="23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262626"/>
                </a:solidFill>
                <a:latin typeface="Calibri"/>
                <a:ea typeface="Calibri"/>
                <a:cs typeface="Calibri"/>
                <a:sym typeface="Calibri"/>
              </a:rPr>
              <a:t>Paper</a:t>
            </a:r>
            <a:endParaRPr>
              <a:solidFill>
                <a:srgbClr val="262626"/>
              </a:solidFill>
              <a:latin typeface="Calibri"/>
              <a:ea typeface="Calibri"/>
              <a:cs typeface="Calibri"/>
              <a:sym typeface="Calibri"/>
            </a:endParaRPr>
          </a:p>
        </p:txBody>
      </p:sp>
      <p:sp>
        <p:nvSpPr>
          <p:cNvPr id="525" name="Google Shape;525;p53"/>
          <p:cNvSpPr txBox="1"/>
          <p:nvPr>
            <p:ph type="title"/>
          </p:nvPr>
        </p:nvSpPr>
        <p:spPr>
          <a:xfrm>
            <a:off x="2025575" y="4638950"/>
            <a:ext cx="4949100" cy="478500"/>
          </a:xfrm>
          <a:prstGeom prst="rect">
            <a:avLst/>
          </a:prstGeom>
          <a:solidFill>
            <a:srgbClr val="FFFFFF"/>
          </a:solidFill>
          <a:ln>
            <a:noFill/>
          </a:ln>
        </p:spPr>
        <p:txBody>
          <a:bodyPr anchorCtr="0" anchor="ctr" bIns="137150" lIns="137150" spcFirstLastPara="1" rIns="137150" wrap="square" tIns="137150">
            <a:noAutofit/>
          </a:bodyPr>
          <a:lstStyle/>
          <a:p>
            <a:pPr indent="0" lvl="0" marL="0" rtl="0" algn="ctr">
              <a:lnSpc>
                <a:spcPct val="90000"/>
              </a:lnSpc>
              <a:spcBef>
                <a:spcPts val="0"/>
              </a:spcBef>
              <a:spcAft>
                <a:spcPts val="0"/>
              </a:spcAft>
              <a:buClr>
                <a:srgbClr val="262626"/>
              </a:buClr>
              <a:buSzPts val="4100"/>
              <a:buFont typeface="Calibri"/>
              <a:buNone/>
            </a:pPr>
            <a:r>
              <a:rPr b="1" lang="en" sz="3600"/>
              <a:t>Thank you for </a:t>
            </a:r>
            <a:r>
              <a:rPr b="1" lang="en" sz="3600"/>
              <a:t>listening</a:t>
            </a:r>
            <a:r>
              <a:rPr b="1" lang="en" sz="3600"/>
              <a:t>!</a:t>
            </a:r>
            <a:endParaRPr sz="3600"/>
          </a:p>
        </p:txBody>
      </p:sp>
      <p:pic>
        <p:nvPicPr>
          <p:cNvPr id="526" name="Google Shape;526;p53"/>
          <p:cNvPicPr preferRelativeResize="0"/>
          <p:nvPr/>
        </p:nvPicPr>
        <p:blipFill rotWithShape="1">
          <a:blip r:embed="rId5">
            <a:alphaModFix/>
          </a:blip>
          <a:srcRect b="0" l="0" r="0" t="0"/>
          <a:stretch/>
        </p:blipFill>
        <p:spPr>
          <a:xfrm>
            <a:off x="0" y="4686294"/>
            <a:ext cx="2025575" cy="445622"/>
          </a:xfrm>
          <a:prstGeom prst="rect">
            <a:avLst/>
          </a:prstGeom>
          <a:noFill/>
          <a:ln>
            <a:noFill/>
          </a:ln>
        </p:spPr>
      </p:pic>
      <p:pic>
        <p:nvPicPr>
          <p:cNvPr id="527" name="Google Shape;527;p53"/>
          <p:cNvPicPr preferRelativeResize="0"/>
          <p:nvPr/>
        </p:nvPicPr>
        <p:blipFill rotWithShape="1">
          <a:blip r:embed="rId6">
            <a:alphaModFix/>
          </a:blip>
          <a:srcRect b="0" l="0" r="45115" t="0"/>
          <a:stretch/>
        </p:blipFill>
        <p:spPr>
          <a:xfrm>
            <a:off x="6974700" y="4514638"/>
            <a:ext cx="2025575" cy="390775"/>
          </a:xfrm>
          <a:prstGeom prst="rect">
            <a:avLst/>
          </a:prstGeom>
          <a:noFill/>
          <a:ln>
            <a:noFill/>
          </a:ln>
        </p:spPr>
      </p:pic>
      <p:pic>
        <p:nvPicPr>
          <p:cNvPr id="528" name="Google Shape;528;p53"/>
          <p:cNvPicPr preferRelativeResize="0"/>
          <p:nvPr/>
        </p:nvPicPr>
        <p:blipFill>
          <a:blip r:embed="rId7">
            <a:alphaModFix/>
          </a:blip>
          <a:stretch>
            <a:fillRect/>
          </a:stretch>
        </p:blipFill>
        <p:spPr>
          <a:xfrm>
            <a:off x="7566362" y="718909"/>
            <a:ext cx="842214" cy="8436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3" name="Shape 533"/>
        <p:cNvGrpSpPr/>
        <p:nvPr/>
      </p:nvGrpSpPr>
      <p:grpSpPr>
        <a:xfrm>
          <a:off x="0" y="0"/>
          <a:ext cx="0" cy="0"/>
          <a:chOff x="0" y="0"/>
          <a:chExt cx="0" cy="0"/>
        </a:xfrm>
      </p:grpSpPr>
      <p:sp>
        <p:nvSpPr>
          <p:cNvPr id="534" name="Google Shape;534;p54"/>
          <p:cNvSpPr txBox="1"/>
          <p:nvPr>
            <p:ph type="title"/>
          </p:nvPr>
        </p:nvSpPr>
        <p:spPr>
          <a:xfrm>
            <a:off x="685799" y="569366"/>
            <a:ext cx="7772400" cy="1021500"/>
          </a:xfrm>
          <a:prstGeom prst="rect">
            <a:avLst/>
          </a:prstGeom>
          <a:solidFill>
            <a:srgbClr val="FFFFFF"/>
          </a:solidFill>
          <a:ln>
            <a:noFill/>
          </a:ln>
        </p:spPr>
        <p:txBody>
          <a:bodyPr anchorCtr="0" anchor="t" bIns="137150" lIns="137150" spcFirstLastPara="1" rIns="137150" wrap="square" tIns="137150">
            <a:normAutofit/>
          </a:bodyPr>
          <a:lstStyle/>
          <a:p>
            <a:pPr indent="0" lvl="0" marL="0" rtl="0" algn="ctr">
              <a:lnSpc>
                <a:spcPct val="90000"/>
              </a:lnSpc>
              <a:spcBef>
                <a:spcPts val="0"/>
              </a:spcBef>
              <a:spcAft>
                <a:spcPts val="0"/>
              </a:spcAft>
              <a:buClr>
                <a:srgbClr val="262626"/>
              </a:buClr>
              <a:buSzPts val="4100"/>
              <a:buFont typeface="Calibri"/>
              <a:buNone/>
            </a:pPr>
            <a:r>
              <a:rPr b="1" lang="en" sz="4100"/>
              <a:t>Thank you for </a:t>
            </a:r>
            <a:r>
              <a:rPr b="1" lang="en" sz="4100"/>
              <a:t>listening</a:t>
            </a:r>
            <a:r>
              <a:rPr b="1" lang="en" sz="4100"/>
              <a:t>!</a:t>
            </a:r>
            <a:endParaRPr/>
          </a:p>
        </p:txBody>
      </p:sp>
      <p:pic>
        <p:nvPicPr>
          <p:cNvPr id="535" name="Google Shape;535;p54"/>
          <p:cNvPicPr preferRelativeResize="0"/>
          <p:nvPr/>
        </p:nvPicPr>
        <p:blipFill rotWithShape="1">
          <a:blip r:embed="rId3">
            <a:alphaModFix/>
          </a:blip>
          <a:srcRect b="0" l="0" r="0" t="0"/>
          <a:stretch/>
        </p:blipFill>
        <p:spPr>
          <a:xfrm>
            <a:off x="2726749" y="3929393"/>
            <a:ext cx="3690500" cy="390773"/>
          </a:xfrm>
          <a:prstGeom prst="rect">
            <a:avLst/>
          </a:prstGeom>
          <a:noFill/>
          <a:ln>
            <a:noFill/>
          </a:ln>
        </p:spPr>
      </p:pic>
      <p:pic>
        <p:nvPicPr>
          <p:cNvPr id="536" name="Google Shape;536;p54"/>
          <p:cNvPicPr preferRelativeResize="0"/>
          <p:nvPr/>
        </p:nvPicPr>
        <p:blipFill rotWithShape="1">
          <a:blip r:embed="rId4">
            <a:alphaModFix/>
          </a:blip>
          <a:srcRect b="0" l="0" r="0" t="0"/>
          <a:stretch/>
        </p:blipFill>
        <p:spPr>
          <a:xfrm>
            <a:off x="2726749" y="4453894"/>
            <a:ext cx="2025575" cy="445622"/>
          </a:xfrm>
          <a:prstGeom prst="rect">
            <a:avLst/>
          </a:prstGeom>
          <a:noFill/>
          <a:ln>
            <a:noFill/>
          </a:ln>
        </p:spPr>
      </p:pic>
      <p:sp>
        <p:nvSpPr>
          <p:cNvPr id="537" name="Google Shape;537;p54"/>
          <p:cNvSpPr txBox="1"/>
          <p:nvPr/>
        </p:nvSpPr>
        <p:spPr>
          <a:xfrm>
            <a:off x="3183925" y="3204900"/>
            <a:ext cx="2539500" cy="238500"/>
          </a:xfrm>
          <a:prstGeom prst="rect">
            <a:avLst/>
          </a:prstGeom>
          <a:noFill/>
          <a:ln>
            <a:noFill/>
          </a:ln>
        </p:spPr>
        <p:txBody>
          <a:bodyPr anchorCtr="0" anchor="t" bIns="34275" lIns="68575" spcFirstLastPara="1" rIns="68575" wrap="square" tIns="34275">
            <a:spAutoFit/>
          </a:bodyPr>
          <a:lstStyle/>
          <a:p>
            <a:pPr indent="0" lvl="1" marL="342900" marR="0" rtl="0" algn="ctr">
              <a:lnSpc>
                <a:spcPct val="150000"/>
              </a:lnSpc>
              <a:spcBef>
                <a:spcPts val="0"/>
              </a:spcBef>
              <a:spcAft>
                <a:spcPts val="0"/>
              </a:spcAft>
              <a:buClr>
                <a:schemeClr val="dk1"/>
              </a:buClr>
              <a:buSzPts val="1400"/>
              <a:buFont typeface="Calibri"/>
              <a:buNone/>
            </a:pPr>
            <a:r>
              <a:rPr lang="en" sz="1100" u="sng">
                <a:solidFill>
                  <a:schemeClr val="hlink"/>
                </a:solidFill>
                <a:hlinkClick r:id="rId5"/>
              </a:rPr>
              <a:t>https://arxiv.org/abs/2406.08205</a:t>
            </a:r>
            <a:endParaRPr sz="1100"/>
          </a:p>
        </p:txBody>
      </p:sp>
      <p:pic>
        <p:nvPicPr>
          <p:cNvPr descr="Logos - arXiv info" id="538" name="Google Shape;538;p54"/>
          <p:cNvPicPr preferRelativeResize="0"/>
          <p:nvPr/>
        </p:nvPicPr>
        <p:blipFill rotWithShape="1">
          <a:blip r:embed="rId6">
            <a:alphaModFix/>
          </a:blip>
          <a:srcRect b="0" l="0" r="0" t="0"/>
          <a:stretch/>
        </p:blipFill>
        <p:spPr>
          <a:xfrm>
            <a:off x="2885008" y="2929680"/>
            <a:ext cx="719804" cy="999728"/>
          </a:xfrm>
          <a:prstGeom prst="rect">
            <a:avLst/>
          </a:prstGeom>
          <a:noFill/>
          <a:ln>
            <a:noFill/>
          </a:ln>
        </p:spPr>
      </p:pic>
      <p:pic>
        <p:nvPicPr>
          <p:cNvPr id="539" name="Google Shape;539;p54"/>
          <p:cNvPicPr preferRelativeResize="0"/>
          <p:nvPr/>
        </p:nvPicPr>
        <p:blipFill>
          <a:blip r:embed="rId7">
            <a:alphaModFix/>
          </a:blip>
          <a:stretch>
            <a:fillRect/>
          </a:stretch>
        </p:blipFill>
        <p:spPr>
          <a:xfrm>
            <a:off x="3559212" y="1235849"/>
            <a:ext cx="2025575" cy="2025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4" name="Shape 544"/>
        <p:cNvGrpSpPr/>
        <p:nvPr/>
      </p:nvGrpSpPr>
      <p:grpSpPr>
        <a:xfrm>
          <a:off x="0" y="0"/>
          <a:ext cx="0" cy="0"/>
          <a:chOff x="0" y="0"/>
          <a:chExt cx="0" cy="0"/>
        </a:xfrm>
      </p:grpSpPr>
      <p:sp>
        <p:nvSpPr>
          <p:cNvPr id="545" name="Google Shape;545;p55"/>
          <p:cNvSpPr txBox="1"/>
          <p:nvPr>
            <p:ph type="title"/>
          </p:nvPr>
        </p:nvSpPr>
        <p:spPr>
          <a:xfrm>
            <a:off x="277148" y="88822"/>
            <a:ext cx="8460600" cy="478500"/>
          </a:xfrm>
          <a:prstGeom prst="rect">
            <a:avLst/>
          </a:prstGeom>
          <a:noFill/>
          <a:ln>
            <a:noFill/>
          </a:ln>
        </p:spPr>
        <p:txBody>
          <a:bodyPr anchorCtr="0" anchor="ctr" bIns="137150" lIns="137150" spcFirstLastPara="1" rIns="137150" wrap="square" tIns="137150">
            <a:noAutofit/>
          </a:bodyPr>
          <a:lstStyle/>
          <a:p>
            <a:pPr indent="0" lvl="0" marL="0" rtl="0" algn="l">
              <a:lnSpc>
                <a:spcPct val="90000"/>
              </a:lnSpc>
              <a:spcBef>
                <a:spcPts val="0"/>
              </a:spcBef>
              <a:spcAft>
                <a:spcPts val="0"/>
              </a:spcAft>
              <a:buClr>
                <a:srgbClr val="262626"/>
              </a:buClr>
              <a:buSzPts val="2700"/>
              <a:buFont typeface="Calibri"/>
              <a:buNone/>
            </a:pPr>
            <a:r>
              <a:rPr lang="en" sz="2700"/>
              <a:t>Summary</a:t>
            </a:r>
            <a:endParaRPr/>
          </a:p>
        </p:txBody>
      </p:sp>
      <p:sp>
        <p:nvSpPr>
          <p:cNvPr id="546" name="Google Shape;546;p55"/>
          <p:cNvSpPr/>
          <p:nvPr/>
        </p:nvSpPr>
        <p:spPr>
          <a:xfrm>
            <a:off x="6659033" y="4008967"/>
            <a:ext cx="516600" cy="3978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47" name="Google Shape;547;p55"/>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sp>
        <p:nvSpPr>
          <p:cNvPr id="548" name="Google Shape;548;p55"/>
          <p:cNvSpPr txBox="1"/>
          <p:nvPr/>
        </p:nvSpPr>
        <p:spPr>
          <a:xfrm>
            <a:off x="290650" y="633150"/>
            <a:ext cx="8528100" cy="419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 sz="2800">
                <a:solidFill>
                  <a:srgbClr val="262626"/>
                </a:solidFill>
                <a:latin typeface="Calibri"/>
                <a:ea typeface="Calibri"/>
                <a:cs typeface="Calibri"/>
                <a:sym typeface="Calibri"/>
              </a:rPr>
              <a:t>Systematic Literature Review:</a:t>
            </a:r>
            <a:endParaRPr b="1" sz="2800">
              <a:solidFill>
                <a:srgbClr val="262626"/>
              </a:solidFill>
              <a:latin typeface="Calibri"/>
              <a:ea typeface="Calibri"/>
              <a:cs typeface="Calibri"/>
              <a:sym typeface="Calibri"/>
            </a:endParaRPr>
          </a:p>
          <a:p>
            <a:pPr indent="-381000" lvl="0" marL="457200" rtl="0" algn="l">
              <a:lnSpc>
                <a:spcPct val="115000"/>
              </a:lnSpc>
              <a:spcBef>
                <a:spcPts val="1000"/>
              </a:spcBef>
              <a:spcAft>
                <a:spcPts val="0"/>
              </a:spcAft>
              <a:buClr>
                <a:srgbClr val="262626"/>
              </a:buClr>
              <a:buSzPts val="2400"/>
              <a:buFont typeface="Calibri"/>
              <a:buChar char="●"/>
            </a:pPr>
            <a:r>
              <a:rPr b="1" lang="en" sz="2400">
                <a:solidFill>
                  <a:srgbClr val="262626"/>
                </a:solidFill>
                <a:latin typeface="Calibri"/>
                <a:ea typeface="Calibri"/>
                <a:cs typeface="Calibri"/>
                <a:sym typeface="Calibri"/>
              </a:rPr>
              <a:t>12 distinct claims </a:t>
            </a:r>
            <a:r>
              <a:rPr lang="en" sz="2400">
                <a:solidFill>
                  <a:srgbClr val="262626"/>
                </a:solidFill>
                <a:latin typeface="Calibri"/>
                <a:ea typeface="Calibri"/>
                <a:cs typeface="Calibri"/>
                <a:sym typeface="Calibri"/>
              </a:rPr>
              <a:t>about</a:t>
            </a:r>
            <a:r>
              <a:rPr b="1" lang="en" sz="2400">
                <a:solidFill>
                  <a:srgbClr val="262626"/>
                </a:solidFill>
                <a:latin typeface="Calibri"/>
                <a:ea typeface="Calibri"/>
                <a:cs typeface="Calibri"/>
                <a:sym typeface="Calibri"/>
              </a:rPr>
              <a:t> PTM Reuse on HuggingFace</a:t>
            </a:r>
            <a:endParaRPr sz="2400">
              <a:solidFill>
                <a:srgbClr val="262626"/>
              </a:solidFill>
              <a:latin typeface="Calibri"/>
              <a:ea typeface="Calibri"/>
              <a:cs typeface="Calibri"/>
              <a:sym typeface="Calibri"/>
            </a:endParaRPr>
          </a:p>
          <a:p>
            <a:pPr indent="-381000" lvl="1" marL="914400" rtl="0" algn="l">
              <a:lnSpc>
                <a:spcPct val="115000"/>
              </a:lnSpc>
              <a:spcBef>
                <a:spcPts val="0"/>
              </a:spcBef>
              <a:spcAft>
                <a:spcPts val="0"/>
              </a:spcAft>
              <a:buClr>
                <a:srgbClr val="262626"/>
              </a:buClr>
              <a:buSzPts val="2400"/>
              <a:buFont typeface="Calibri"/>
              <a:buChar char="○"/>
            </a:pPr>
            <a:r>
              <a:rPr b="1" lang="en" sz="2400">
                <a:solidFill>
                  <a:srgbClr val="262626"/>
                </a:solidFill>
                <a:latin typeface="Calibri"/>
                <a:ea typeface="Calibri"/>
                <a:cs typeface="Calibri"/>
                <a:sym typeface="Calibri"/>
              </a:rPr>
              <a:t>4 claims</a:t>
            </a:r>
            <a:r>
              <a:rPr lang="en" sz="2400">
                <a:solidFill>
                  <a:srgbClr val="262626"/>
                </a:solidFill>
                <a:latin typeface="Calibri"/>
                <a:ea typeface="Calibri"/>
                <a:cs typeface="Calibri"/>
                <a:sym typeface="Calibri"/>
              </a:rPr>
              <a:t> lacked </a:t>
            </a:r>
            <a:r>
              <a:rPr b="1" lang="en" sz="2400">
                <a:solidFill>
                  <a:srgbClr val="262626"/>
                </a:solidFill>
                <a:latin typeface="Calibri"/>
                <a:ea typeface="Calibri"/>
                <a:cs typeface="Calibri"/>
                <a:sym typeface="Calibri"/>
              </a:rPr>
              <a:t>large-scale quantitative evidence</a:t>
            </a:r>
            <a:endParaRPr b="1" sz="2400">
              <a:solidFill>
                <a:srgbClr val="262626"/>
              </a:solidFill>
              <a:latin typeface="Calibri"/>
              <a:ea typeface="Calibri"/>
              <a:cs typeface="Calibri"/>
              <a:sym typeface="Calibri"/>
            </a:endParaRPr>
          </a:p>
          <a:p>
            <a:pPr indent="0" lvl="0" marL="0" rtl="0" algn="l">
              <a:lnSpc>
                <a:spcPct val="115000"/>
              </a:lnSpc>
              <a:spcBef>
                <a:spcPts val="1000"/>
              </a:spcBef>
              <a:spcAft>
                <a:spcPts val="0"/>
              </a:spcAft>
              <a:buNone/>
            </a:pPr>
            <a:r>
              <a:rPr b="1" lang="en" sz="2800">
                <a:solidFill>
                  <a:srgbClr val="262626"/>
                </a:solidFill>
                <a:latin typeface="Calibri"/>
                <a:ea typeface="Calibri"/>
                <a:cs typeface="Calibri"/>
                <a:sym typeface="Calibri"/>
              </a:rPr>
              <a:t>Quantitative validation:</a:t>
            </a:r>
            <a:endParaRPr b="1" sz="2800">
              <a:solidFill>
                <a:srgbClr val="262626"/>
              </a:solidFill>
              <a:latin typeface="Calibri"/>
              <a:ea typeface="Calibri"/>
              <a:cs typeface="Calibri"/>
              <a:sym typeface="Calibri"/>
            </a:endParaRPr>
          </a:p>
          <a:p>
            <a:pPr indent="-381000" lvl="0" marL="457200" rtl="0" algn="l">
              <a:lnSpc>
                <a:spcPct val="115000"/>
              </a:lnSpc>
              <a:spcBef>
                <a:spcPts val="1000"/>
              </a:spcBef>
              <a:spcAft>
                <a:spcPts val="0"/>
              </a:spcAft>
              <a:buClr>
                <a:srgbClr val="262626"/>
              </a:buClr>
              <a:buSzPts val="2400"/>
              <a:buFont typeface="Calibri"/>
              <a:buChar char="●"/>
            </a:pPr>
            <a:r>
              <a:rPr lang="en" sz="2400">
                <a:solidFill>
                  <a:srgbClr val="262626"/>
                </a:solidFill>
                <a:latin typeface="Calibri"/>
                <a:ea typeface="Calibri"/>
                <a:cs typeface="Calibri"/>
                <a:sym typeface="Calibri"/>
              </a:rPr>
              <a:t>Defined metrics to verify claims</a:t>
            </a:r>
            <a:endParaRPr sz="2400">
              <a:solidFill>
                <a:srgbClr val="262626"/>
              </a:solidFill>
              <a:latin typeface="Calibri"/>
              <a:ea typeface="Calibri"/>
              <a:cs typeface="Calibri"/>
              <a:sym typeface="Calibri"/>
            </a:endParaRPr>
          </a:p>
          <a:p>
            <a:pPr indent="-381000" lvl="0" marL="457200" rtl="0" algn="l">
              <a:lnSpc>
                <a:spcPct val="115000"/>
              </a:lnSpc>
              <a:spcBef>
                <a:spcPts val="0"/>
              </a:spcBef>
              <a:spcAft>
                <a:spcPts val="0"/>
              </a:spcAft>
              <a:buClr>
                <a:srgbClr val="262626"/>
              </a:buClr>
              <a:buSzPts val="2400"/>
              <a:buFont typeface="Calibri"/>
              <a:buChar char="●"/>
            </a:pPr>
            <a:r>
              <a:rPr lang="en" sz="2400">
                <a:solidFill>
                  <a:srgbClr val="262626"/>
                </a:solidFill>
                <a:latin typeface="Calibri"/>
                <a:ea typeface="Calibri"/>
                <a:cs typeface="Calibri"/>
                <a:sym typeface="Calibri"/>
              </a:rPr>
              <a:t>Transformers is the dominant library (80% of models)</a:t>
            </a:r>
            <a:endParaRPr sz="2400">
              <a:solidFill>
                <a:srgbClr val="262626"/>
              </a:solidFill>
              <a:latin typeface="Calibri"/>
              <a:ea typeface="Calibri"/>
              <a:cs typeface="Calibri"/>
              <a:sym typeface="Calibri"/>
            </a:endParaRPr>
          </a:p>
          <a:p>
            <a:pPr indent="-381000" lvl="0" marL="457200" rtl="0" algn="l">
              <a:lnSpc>
                <a:spcPct val="115000"/>
              </a:lnSpc>
              <a:spcBef>
                <a:spcPts val="0"/>
              </a:spcBef>
              <a:spcAft>
                <a:spcPts val="0"/>
              </a:spcAft>
              <a:buClr>
                <a:srgbClr val="262626"/>
              </a:buClr>
              <a:buSzPts val="2400"/>
              <a:buFont typeface="Calibri"/>
              <a:buChar char="●"/>
            </a:pPr>
            <a:r>
              <a:rPr lang="en" sz="2400">
                <a:solidFill>
                  <a:srgbClr val="262626"/>
                </a:solidFill>
                <a:latin typeface="Calibri"/>
                <a:ea typeface="Calibri"/>
                <a:cs typeface="Calibri"/>
                <a:sym typeface="Calibri"/>
              </a:rPr>
              <a:t>HuggingFace has a higher turnover rate than traditional SPRs</a:t>
            </a:r>
            <a:endParaRPr sz="2400">
              <a:solidFill>
                <a:srgbClr val="262626"/>
              </a:solidFill>
              <a:latin typeface="Calibri"/>
              <a:ea typeface="Calibri"/>
              <a:cs typeface="Calibri"/>
              <a:sym typeface="Calibri"/>
            </a:endParaRPr>
          </a:p>
          <a:p>
            <a:pPr indent="-381000" lvl="0" marL="457200" rtl="0" algn="l">
              <a:lnSpc>
                <a:spcPct val="115000"/>
              </a:lnSpc>
              <a:spcBef>
                <a:spcPts val="0"/>
              </a:spcBef>
              <a:spcAft>
                <a:spcPts val="0"/>
              </a:spcAft>
              <a:buClr>
                <a:srgbClr val="262626"/>
              </a:buClr>
              <a:buSzPts val="2400"/>
              <a:buFont typeface="Calibri"/>
              <a:buChar char="●"/>
            </a:pPr>
            <a:r>
              <a:rPr lang="en" sz="2400">
                <a:solidFill>
                  <a:srgbClr val="262626"/>
                </a:solidFill>
                <a:latin typeface="Calibri"/>
                <a:ea typeface="Calibri"/>
                <a:cs typeface="Calibri"/>
                <a:sym typeface="Calibri"/>
              </a:rPr>
              <a:t>Model popularity correlates with descendent count</a:t>
            </a:r>
            <a:endParaRPr sz="2400">
              <a:solidFill>
                <a:srgbClr val="262626"/>
              </a:solidFill>
              <a:latin typeface="Calibri"/>
              <a:ea typeface="Calibri"/>
              <a:cs typeface="Calibri"/>
              <a:sym typeface="Calibri"/>
            </a:endParaRPr>
          </a:p>
          <a:p>
            <a:pPr indent="-381000" lvl="0" marL="457200" rtl="0" algn="l">
              <a:lnSpc>
                <a:spcPct val="115000"/>
              </a:lnSpc>
              <a:spcBef>
                <a:spcPts val="0"/>
              </a:spcBef>
              <a:spcAft>
                <a:spcPts val="0"/>
              </a:spcAft>
              <a:buClr>
                <a:srgbClr val="262626"/>
              </a:buClr>
              <a:buSzPts val="2400"/>
              <a:buFont typeface="Calibri"/>
              <a:buChar char="●"/>
            </a:pPr>
            <a:r>
              <a:rPr lang="en" sz="2400">
                <a:solidFill>
                  <a:srgbClr val="262626"/>
                </a:solidFill>
                <a:latin typeface="Calibri"/>
                <a:ea typeface="Calibri"/>
                <a:cs typeface="Calibri"/>
                <a:sym typeface="Calibri"/>
              </a:rPr>
              <a:t>Documentation quality correlates with model popularity</a:t>
            </a:r>
            <a:endParaRPr sz="2400">
              <a:solidFill>
                <a:srgbClr val="262626"/>
              </a:solidFill>
              <a:latin typeface="Calibri"/>
              <a:ea typeface="Calibri"/>
              <a:cs typeface="Calibri"/>
              <a:sym typeface="Calibri"/>
            </a:endParaRPr>
          </a:p>
          <a:p>
            <a:pPr indent="0" lvl="0" marL="0" rtl="0" algn="l">
              <a:lnSpc>
                <a:spcPct val="115000"/>
              </a:lnSpc>
              <a:spcBef>
                <a:spcPts val="1000"/>
              </a:spcBef>
              <a:spcAft>
                <a:spcPts val="0"/>
              </a:spcAft>
              <a:buNone/>
            </a:pPr>
            <a:r>
              <a:t/>
            </a:r>
            <a:endParaRPr b="1" sz="2400">
              <a:solidFill>
                <a:srgbClr val="262626"/>
              </a:solidFill>
              <a:latin typeface="Calibri"/>
              <a:ea typeface="Calibri"/>
              <a:cs typeface="Calibri"/>
              <a:sym typeface="Calibri"/>
            </a:endParaRPr>
          </a:p>
          <a:p>
            <a:pPr indent="0" lvl="0" marL="0" rtl="0" algn="l">
              <a:lnSpc>
                <a:spcPct val="115000"/>
              </a:lnSpc>
              <a:spcBef>
                <a:spcPts val="1000"/>
              </a:spcBef>
              <a:spcAft>
                <a:spcPts val="0"/>
              </a:spcAft>
              <a:buNone/>
            </a:pPr>
            <a:r>
              <a:t/>
            </a:r>
            <a:endParaRPr b="1" sz="2400">
              <a:solidFill>
                <a:srgbClr val="262626"/>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56"/>
          <p:cNvSpPr txBox="1"/>
          <p:nvPr>
            <p:ph type="title"/>
          </p:nvPr>
        </p:nvSpPr>
        <p:spPr>
          <a:xfrm>
            <a:off x="685800" y="2060973"/>
            <a:ext cx="7772400" cy="1021500"/>
          </a:xfrm>
          <a:prstGeom prst="rect">
            <a:avLst/>
          </a:prstGeom>
          <a:solidFill>
            <a:srgbClr val="FFFFFF"/>
          </a:solidFill>
          <a:ln>
            <a:noFill/>
          </a:ln>
        </p:spPr>
        <p:txBody>
          <a:bodyPr anchorCtr="0" anchor="t" bIns="137150" lIns="137150" spcFirstLastPara="1" rIns="137150" wrap="square" tIns="137150">
            <a:normAutofit/>
          </a:bodyPr>
          <a:lstStyle/>
          <a:p>
            <a:pPr indent="0" lvl="0" marL="0" rtl="0" algn="ctr">
              <a:lnSpc>
                <a:spcPct val="90000"/>
              </a:lnSpc>
              <a:spcBef>
                <a:spcPts val="0"/>
              </a:spcBef>
              <a:spcAft>
                <a:spcPts val="0"/>
              </a:spcAft>
              <a:buClr>
                <a:srgbClr val="262626"/>
              </a:buClr>
              <a:buSzPts val="4100"/>
              <a:buFont typeface="Calibri"/>
              <a:buNone/>
            </a:pPr>
            <a:r>
              <a:rPr lang="en" sz="4100"/>
              <a:t>Bonus</a:t>
            </a:r>
            <a:r>
              <a:rPr lang="en" sz="4100"/>
              <a:t> Slides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7"/>
          <p:cNvSpPr txBox="1"/>
          <p:nvPr>
            <p:ph type="title"/>
          </p:nvPr>
        </p:nvSpPr>
        <p:spPr>
          <a:xfrm>
            <a:off x="685800" y="2060973"/>
            <a:ext cx="7772400" cy="1021500"/>
          </a:xfrm>
          <a:prstGeom prst="rect">
            <a:avLst/>
          </a:prstGeom>
        </p:spPr>
        <p:txBody>
          <a:bodyPr anchorCtr="0" anchor="t" bIns="137150" lIns="137150" spcFirstLastPara="1" rIns="137150" wrap="square" tIns="137150">
            <a:normAutofit/>
          </a:bodyPr>
          <a:lstStyle/>
          <a:p>
            <a:pPr indent="0" lvl="0" marL="0" rtl="0" algn="ctr">
              <a:spcBef>
                <a:spcPts val="0"/>
              </a:spcBef>
              <a:spcAft>
                <a:spcPts val="0"/>
              </a:spcAft>
              <a:buNone/>
            </a:pPr>
            <a:r>
              <a:rPr lang="en"/>
              <a:t>Examples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graphicFrame>
        <p:nvGraphicFramePr>
          <p:cNvPr id="564" name="Google Shape;564;p58"/>
          <p:cNvGraphicFramePr/>
          <p:nvPr/>
        </p:nvGraphicFramePr>
        <p:xfrm>
          <a:off x="952500" y="2190750"/>
          <a:ext cx="3000000" cy="3000000"/>
        </p:xfrm>
        <a:graphic>
          <a:graphicData uri="http://schemas.openxmlformats.org/drawingml/2006/table">
            <a:tbl>
              <a:tblPr>
                <a:noFill/>
                <a:tableStyleId>{80D3E010-CB30-49F8-92B7-2C1C8295F3BD}</a:tableStyleId>
              </a:tblPr>
              <a:tblGrid>
                <a:gridCol w="3619500"/>
                <a:gridCol w="3619500"/>
              </a:tblGrid>
              <a:tr h="381000">
                <a:tc>
                  <a:txBody>
                    <a:bodyPr/>
                    <a:lstStyle/>
                    <a:p>
                      <a:pPr indent="0" lvl="0" marL="0" rtl="0" algn="l">
                        <a:spcBef>
                          <a:spcPts val="0"/>
                        </a:spcBef>
                        <a:spcAft>
                          <a:spcPts val="0"/>
                        </a:spcAft>
                        <a:buNone/>
                      </a:pPr>
                      <a:r>
                        <a:rPr lang="en" sz="1800">
                          <a:solidFill>
                            <a:schemeClr val="dk1"/>
                          </a:solidFill>
                        </a:rPr>
                        <a:t>Analyzing the Evolution and Maintenance of ML Models on Hugging Face</a:t>
                      </a:r>
                      <a:endParaRPr sz="1800"/>
                    </a:p>
                  </a:txBody>
                  <a:tcPr marT="91425" marB="91425" marR="91425" marL="91425"/>
                </a:tc>
                <a:tc>
                  <a:txBody>
                    <a:bodyPr/>
                    <a:lstStyle/>
                    <a:p>
                      <a:pPr indent="0" lvl="0" marL="0" rtl="0" algn="l">
                        <a:spcBef>
                          <a:spcPts val="0"/>
                        </a:spcBef>
                        <a:spcAft>
                          <a:spcPts val="0"/>
                        </a:spcAft>
                        <a:buNone/>
                      </a:pPr>
                      <a:r>
                        <a:rPr lang="en" sz="1800">
                          <a:solidFill>
                            <a:schemeClr val="dk1"/>
                          </a:solidFill>
                        </a:rPr>
                        <a:t>Cantonese to Written Chinese Translation via HuggingFace Translation Pipeline</a:t>
                      </a:r>
                      <a:endParaRPr sz="1800"/>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9"/>
          <p:cNvSpPr txBox="1"/>
          <p:nvPr>
            <p:ph type="title"/>
          </p:nvPr>
        </p:nvSpPr>
        <p:spPr>
          <a:xfrm>
            <a:off x="685800" y="2060973"/>
            <a:ext cx="7772400" cy="1021500"/>
          </a:xfrm>
          <a:prstGeom prst="rect">
            <a:avLst/>
          </a:prstGeom>
        </p:spPr>
        <p:txBody>
          <a:bodyPr anchorCtr="0" anchor="t" bIns="137150" lIns="137150" spcFirstLastPara="1" rIns="137150" wrap="square" tIns="137150">
            <a:normAutofit/>
          </a:bodyPr>
          <a:lstStyle/>
          <a:p>
            <a:pPr indent="0" lvl="0" marL="0" rtl="0" algn="ctr">
              <a:spcBef>
                <a:spcPts val="0"/>
              </a:spcBef>
              <a:spcAft>
                <a:spcPts val="0"/>
              </a:spcAft>
              <a:buNone/>
            </a:pPr>
            <a:r>
              <a:rPr lang="en"/>
              <a:t>Figures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id="574" name="Google Shape;574;p60"/>
          <p:cNvPicPr preferRelativeResize="0"/>
          <p:nvPr/>
        </p:nvPicPr>
        <p:blipFill>
          <a:blip r:embed="rId3">
            <a:alphaModFix/>
          </a:blip>
          <a:stretch>
            <a:fillRect/>
          </a:stretch>
        </p:blipFill>
        <p:spPr>
          <a:xfrm>
            <a:off x="152400" y="1238175"/>
            <a:ext cx="8839201" cy="26671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4"/>
          <p:cNvSpPr txBox="1"/>
          <p:nvPr>
            <p:ph type="title"/>
          </p:nvPr>
        </p:nvSpPr>
        <p:spPr>
          <a:xfrm>
            <a:off x="685800" y="2060973"/>
            <a:ext cx="7772400" cy="1021500"/>
          </a:xfrm>
          <a:prstGeom prst="rect">
            <a:avLst/>
          </a:prstGeom>
          <a:solidFill>
            <a:srgbClr val="FFFFFF"/>
          </a:solidFill>
          <a:ln>
            <a:noFill/>
          </a:ln>
        </p:spPr>
        <p:txBody>
          <a:bodyPr anchorCtr="0" anchor="t" bIns="137150" lIns="137150" spcFirstLastPara="1" rIns="137150" wrap="square" tIns="137150">
            <a:normAutofit/>
          </a:bodyPr>
          <a:lstStyle/>
          <a:p>
            <a:pPr indent="0" lvl="0" marL="0" rtl="0" algn="ctr">
              <a:lnSpc>
                <a:spcPct val="90000"/>
              </a:lnSpc>
              <a:spcBef>
                <a:spcPts val="0"/>
              </a:spcBef>
              <a:spcAft>
                <a:spcPts val="0"/>
              </a:spcAft>
              <a:buClr>
                <a:srgbClr val="262626"/>
              </a:buClr>
              <a:buSzPts val="4100"/>
              <a:buFont typeface="Calibri"/>
              <a:buNone/>
            </a:pPr>
            <a:r>
              <a:rPr lang="en" sz="4100"/>
              <a:t>Background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pic>
        <p:nvPicPr>
          <p:cNvPr id="579" name="Google Shape;579;p61"/>
          <p:cNvPicPr preferRelativeResize="0"/>
          <p:nvPr/>
        </p:nvPicPr>
        <p:blipFill>
          <a:blip r:embed="rId3">
            <a:alphaModFix/>
          </a:blip>
          <a:stretch>
            <a:fillRect/>
          </a:stretch>
        </p:blipFill>
        <p:spPr>
          <a:xfrm>
            <a:off x="1136588" y="391850"/>
            <a:ext cx="6870825" cy="4359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id="584" name="Google Shape;584;p62"/>
          <p:cNvPicPr preferRelativeResize="0"/>
          <p:nvPr/>
        </p:nvPicPr>
        <p:blipFill>
          <a:blip r:embed="rId3">
            <a:alphaModFix/>
          </a:blip>
          <a:stretch>
            <a:fillRect/>
          </a:stretch>
        </p:blipFill>
        <p:spPr>
          <a:xfrm>
            <a:off x="2209800" y="342900"/>
            <a:ext cx="4724400" cy="4457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id="589" name="Google Shape;589;p63"/>
          <p:cNvPicPr preferRelativeResize="0"/>
          <p:nvPr/>
        </p:nvPicPr>
        <p:blipFill>
          <a:blip r:embed="rId3">
            <a:alphaModFix/>
          </a:blip>
          <a:stretch>
            <a:fillRect/>
          </a:stretch>
        </p:blipFill>
        <p:spPr>
          <a:xfrm>
            <a:off x="577200" y="688025"/>
            <a:ext cx="7989600" cy="37674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id="594" name="Google Shape;594;p64"/>
          <p:cNvPicPr preferRelativeResize="0"/>
          <p:nvPr/>
        </p:nvPicPr>
        <p:blipFill>
          <a:blip r:embed="rId3">
            <a:alphaModFix/>
          </a:blip>
          <a:stretch>
            <a:fillRect/>
          </a:stretch>
        </p:blipFill>
        <p:spPr>
          <a:xfrm>
            <a:off x="2270888" y="152400"/>
            <a:ext cx="4602222" cy="4838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pic>
        <p:nvPicPr>
          <p:cNvPr id="599" name="Google Shape;599;p65"/>
          <p:cNvPicPr preferRelativeResize="0"/>
          <p:nvPr/>
        </p:nvPicPr>
        <p:blipFill>
          <a:blip r:embed="rId3">
            <a:alphaModFix/>
          </a:blip>
          <a:stretch>
            <a:fillRect/>
          </a:stretch>
        </p:blipFill>
        <p:spPr>
          <a:xfrm>
            <a:off x="2171700" y="285750"/>
            <a:ext cx="4800600" cy="4572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pic>
        <p:nvPicPr>
          <p:cNvPr id="604" name="Google Shape;604;p66"/>
          <p:cNvPicPr preferRelativeResize="0"/>
          <p:nvPr/>
        </p:nvPicPr>
        <p:blipFill>
          <a:blip r:embed="rId3">
            <a:alphaModFix/>
          </a:blip>
          <a:stretch>
            <a:fillRect/>
          </a:stretch>
        </p:blipFill>
        <p:spPr>
          <a:xfrm>
            <a:off x="2481413" y="152400"/>
            <a:ext cx="4181177" cy="48387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pic>
        <p:nvPicPr>
          <p:cNvPr id="609" name="Google Shape;609;p67"/>
          <p:cNvPicPr preferRelativeResize="0"/>
          <p:nvPr/>
        </p:nvPicPr>
        <p:blipFill>
          <a:blip r:embed="rId3">
            <a:alphaModFix/>
          </a:blip>
          <a:stretch>
            <a:fillRect/>
          </a:stretch>
        </p:blipFill>
        <p:spPr>
          <a:xfrm>
            <a:off x="2209800" y="352425"/>
            <a:ext cx="4724400" cy="44386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68"/>
          <p:cNvSpPr txBox="1"/>
          <p:nvPr>
            <p:ph type="title"/>
          </p:nvPr>
        </p:nvSpPr>
        <p:spPr>
          <a:xfrm>
            <a:off x="685800" y="2060973"/>
            <a:ext cx="7772400" cy="1021500"/>
          </a:xfrm>
          <a:prstGeom prst="rect">
            <a:avLst/>
          </a:prstGeom>
        </p:spPr>
        <p:txBody>
          <a:bodyPr anchorCtr="0" anchor="t" bIns="137150" lIns="137150" spcFirstLastPara="1" rIns="137150" wrap="square" tIns="137150">
            <a:normAutofit/>
          </a:bodyPr>
          <a:lstStyle/>
          <a:p>
            <a:pPr indent="0" lvl="0" marL="0" rtl="0" algn="ctr">
              <a:spcBef>
                <a:spcPts val="0"/>
              </a:spcBef>
              <a:spcAft>
                <a:spcPts val="0"/>
              </a:spcAft>
              <a:buNone/>
            </a:pPr>
            <a:r>
              <a:rPr lang="en"/>
              <a:t>Tables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pic>
        <p:nvPicPr>
          <p:cNvPr id="619" name="Google Shape;619;p69"/>
          <p:cNvPicPr preferRelativeResize="0"/>
          <p:nvPr/>
        </p:nvPicPr>
        <p:blipFill>
          <a:blip r:embed="rId3">
            <a:alphaModFix/>
          </a:blip>
          <a:stretch>
            <a:fillRect/>
          </a:stretch>
        </p:blipFill>
        <p:spPr>
          <a:xfrm>
            <a:off x="152400" y="1497175"/>
            <a:ext cx="8839200" cy="214913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pic>
        <p:nvPicPr>
          <p:cNvPr id="624" name="Google Shape;624;p70"/>
          <p:cNvPicPr preferRelativeResize="0"/>
          <p:nvPr/>
        </p:nvPicPr>
        <p:blipFill>
          <a:blip r:embed="rId3">
            <a:alphaModFix/>
          </a:blip>
          <a:stretch>
            <a:fillRect/>
          </a:stretch>
        </p:blipFill>
        <p:spPr>
          <a:xfrm>
            <a:off x="152400" y="1279063"/>
            <a:ext cx="8839200" cy="25853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5"/>
          <p:cNvPicPr preferRelativeResize="0"/>
          <p:nvPr/>
        </p:nvPicPr>
        <p:blipFill rotWithShape="1">
          <a:blip r:embed="rId3">
            <a:alphaModFix/>
          </a:blip>
          <a:srcRect b="19039" l="12030" r="10606" t="16813"/>
          <a:stretch/>
        </p:blipFill>
        <p:spPr>
          <a:xfrm>
            <a:off x="5693225" y="3351903"/>
            <a:ext cx="805151" cy="667597"/>
          </a:xfrm>
          <a:prstGeom prst="rect">
            <a:avLst/>
          </a:prstGeom>
          <a:noFill/>
          <a:ln>
            <a:noFill/>
          </a:ln>
        </p:spPr>
      </p:pic>
      <p:pic>
        <p:nvPicPr>
          <p:cNvPr id="208" name="Google Shape;208;p35"/>
          <p:cNvPicPr preferRelativeResize="0"/>
          <p:nvPr/>
        </p:nvPicPr>
        <p:blipFill>
          <a:blip r:embed="rId4">
            <a:alphaModFix/>
          </a:blip>
          <a:stretch>
            <a:fillRect/>
          </a:stretch>
        </p:blipFill>
        <p:spPr>
          <a:xfrm>
            <a:off x="5737912" y="2448000"/>
            <a:ext cx="715776" cy="715776"/>
          </a:xfrm>
          <a:prstGeom prst="rect">
            <a:avLst/>
          </a:prstGeom>
          <a:noFill/>
          <a:ln>
            <a:noFill/>
          </a:ln>
        </p:spPr>
      </p:pic>
      <p:pic>
        <p:nvPicPr>
          <p:cNvPr id="209" name="Google Shape;209;p35"/>
          <p:cNvPicPr preferRelativeResize="0"/>
          <p:nvPr/>
        </p:nvPicPr>
        <p:blipFill>
          <a:blip r:embed="rId5">
            <a:alphaModFix/>
          </a:blip>
          <a:stretch>
            <a:fillRect/>
          </a:stretch>
        </p:blipFill>
        <p:spPr>
          <a:xfrm>
            <a:off x="5737906" y="1715787"/>
            <a:ext cx="715781" cy="665675"/>
          </a:xfrm>
          <a:prstGeom prst="rect">
            <a:avLst/>
          </a:prstGeom>
          <a:noFill/>
          <a:ln>
            <a:noFill/>
          </a:ln>
        </p:spPr>
      </p:pic>
      <p:sp>
        <p:nvSpPr>
          <p:cNvPr id="210" name="Google Shape;210;p35"/>
          <p:cNvSpPr txBox="1"/>
          <p:nvPr>
            <p:ph type="title"/>
          </p:nvPr>
        </p:nvSpPr>
        <p:spPr>
          <a:xfrm>
            <a:off x="277148" y="88822"/>
            <a:ext cx="8043900" cy="478500"/>
          </a:xfrm>
          <a:prstGeom prst="rect">
            <a:avLst/>
          </a:prstGeom>
          <a:noFill/>
          <a:ln>
            <a:noFill/>
          </a:ln>
        </p:spPr>
        <p:txBody>
          <a:bodyPr anchorCtr="0" anchor="ctr" bIns="137150" lIns="137150" spcFirstLastPara="1" rIns="137150" wrap="square" tIns="137150">
            <a:noAutofit/>
          </a:bodyPr>
          <a:lstStyle/>
          <a:p>
            <a:pPr indent="0" lvl="0" marL="0" rtl="0" algn="l">
              <a:spcBef>
                <a:spcPts val="0"/>
              </a:spcBef>
              <a:spcAft>
                <a:spcPts val="0"/>
              </a:spcAft>
              <a:buClr>
                <a:srgbClr val="262626"/>
              </a:buClr>
              <a:buSzPts val="2700"/>
              <a:buFont typeface="Calibri"/>
              <a:buNone/>
            </a:pPr>
            <a:r>
              <a:rPr lang="en" sz="2700"/>
              <a:t>Software Package Registries (npm, pypi, cargo…)</a:t>
            </a:r>
            <a:endParaRPr sz="2700"/>
          </a:p>
        </p:txBody>
      </p:sp>
      <p:sp>
        <p:nvSpPr>
          <p:cNvPr id="211" name="Google Shape;211;p35"/>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pic>
        <p:nvPicPr>
          <p:cNvPr id="212" name="Google Shape;212;p35"/>
          <p:cNvPicPr preferRelativeResize="0"/>
          <p:nvPr/>
        </p:nvPicPr>
        <p:blipFill>
          <a:blip r:embed="rId6">
            <a:alphaModFix/>
          </a:blip>
          <a:stretch>
            <a:fillRect/>
          </a:stretch>
        </p:blipFill>
        <p:spPr>
          <a:xfrm>
            <a:off x="192148" y="1436525"/>
            <a:ext cx="4869725" cy="2814600"/>
          </a:xfrm>
          <a:prstGeom prst="rect">
            <a:avLst/>
          </a:prstGeom>
          <a:noFill/>
          <a:ln>
            <a:noFill/>
          </a:ln>
        </p:spPr>
      </p:pic>
      <p:pic>
        <p:nvPicPr>
          <p:cNvPr id="213" name="Google Shape;213;p35"/>
          <p:cNvPicPr preferRelativeResize="0"/>
          <p:nvPr/>
        </p:nvPicPr>
        <p:blipFill>
          <a:blip r:embed="rId7">
            <a:alphaModFix/>
          </a:blip>
          <a:stretch>
            <a:fillRect/>
          </a:stretch>
        </p:blipFill>
        <p:spPr>
          <a:xfrm>
            <a:off x="5536003" y="1715775"/>
            <a:ext cx="1119572" cy="665700"/>
          </a:xfrm>
          <a:prstGeom prst="rect">
            <a:avLst/>
          </a:prstGeom>
          <a:noFill/>
          <a:ln>
            <a:noFill/>
          </a:ln>
        </p:spPr>
      </p:pic>
      <p:pic>
        <p:nvPicPr>
          <p:cNvPr id="214" name="Google Shape;214;p35"/>
          <p:cNvPicPr preferRelativeResize="0"/>
          <p:nvPr/>
        </p:nvPicPr>
        <p:blipFill>
          <a:blip r:embed="rId8">
            <a:alphaModFix/>
          </a:blip>
          <a:stretch>
            <a:fillRect/>
          </a:stretch>
        </p:blipFill>
        <p:spPr>
          <a:xfrm>
            <a:off x="5762967" y="2518383"/>
            <a:ext cx="665675" cy="696610"/>
          </a:xfrm>
          <a:prstGeom prst="rect">
            <a:avLst/>
          </a:prstGeom>
          <a:noFill/>
          <a:ln>
            <a:noFill/>
          </a:ln>
        </p:spPr>
      </p:pic>
      <p:pic>
        <p:nvPicPr>
          <p:cNvPr id="215" name="Google Shape;215;p35"/>
          <p:cNvPicPr preferRelativeResize="0"/>
          <p:nvPr/>
        </p:nvPicPr>
        <p:blipFill>
          <a:blip r:embed="rId9">
            <a:alphaModFix/>
          </a:blip>
          <a:stretch>
            <a:fillRect/>
          </a:stretch>
        </p:blipFill>
        <p:spPr>
          <a:xfrm>
            <a:off x="5693236" y="3321832"/>
            <a:ext cx="805150" cy="860443"/>
          </a:xfrm>
          <a:prstGeom prst="rect">
            <a:avLst/>
          </a:prstGeom>
          <a:noFill/>
          <a:ln>
            <a:noFill/>
          </a:ln>
        </p:spPr>
      </p:pic>
      <p:sp>
        <p:nvSpPr>
          <p:cNvPr id="216" name="Google Shape;216;p35"/>
          <p:cNvSpPr txBox="1"/>
          <p:nvPr/>
        </p:nvSpPr>
        <p:spPr>
          <a:xfrm>
            <a:off x="6498388" y="1809363"/>
            <a:ext cx="2039400" cy="4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262626"/>
                </a:solidFill>
                <a:latin typeface="Calibri"/>
                <a:ea typeface="Calibri"/>
                <a:cs typeface="Calibri"/>
                <a:sym typeface="Calibri"/>
              </a:rPr>
              <a:t>4.7M JS pkgs</a:t>
            </a:r>
            <a:endParaRPr sz="2400">
              <a:solidFill>
                <a:srgbClr val="262626"/>
              </a:solidFill>
              <a:latin typeface="Calibri"/>
              <a:ea typeface="Calibri"/>
              <a:cs typeface="Calibri"/>
              <a:sym typeface="Calibri"/>
            </a:endParaRPr>
          </a:p>
        </p:txBody>
      </p:sp>
      <p:pic>
        <p:nvPicPr>
          <p:cNvPr id="217" name="Google Shape;217;p35"/>
          <p:cNvPicPr preferRelativeResize="0"/>
          <p:nvPr/>
        </p:nvPicPr>
        <p:blipFill>
          <a:blip r:embed="rId7">
            <a:alphaModFix/>
          </a:blip>
          <a:stretch>
            <a:fillRect/>
          </a:stretch>
        </p:blipFill>
        <p:spPr>
          <a:xfrm>
            <a:off x="5354899" y="768948"/>
            <a:ext cx="1119575" cy="665702"/>
          </a:xfrm>
          <a:prstGeom prst="rect">
            <a:avLst/>
          </a:prstGeom>
          <a:noFill/>
          <a:ln>
            <a:noFill/>
          </a:ln>
        </p:spPr>
      </p:pic>
      <p:pic>
        <p:nvPicPr>
          <p:cNvPr id="218" name="Google Shape;218;p35"/>
          <p:cNvPicPr preferRelativeResize="0"/>
          <p:nvPr/>
        </p:nvPicPr>
        <p:blipFill>
          <a:blip r:embed="rId8">
            <a:alphaModFix/>
          </a:blip>
          <a:stretch>
            <a:fillRect/>
          </a:stretch>
        </p:blipFill>
        <p:spPr>
          <a:xfrm>
            <a:off x="6599201" y="701103"/>
            <a:ext cx="715775" cy="749045"/>
          </a:xfrm>
          <a:prstGeom prst="rect">
            <a:avLst/>
          </a:prstGeom>
          <a:noFill/>
          <a:ln>
            <a:noFill/>
          </a:ln>
        </p:spPr>
      </p:pic>
      <p:pic>
        <p:nvPicPr>
          <p:cNvPr id="219" name="Google Shape;219;p35"/>
          <p:cNvPicPr preferRelativeResize="0"/>
          <p:nvPr/>
        </p:nvPicPr>
        <p:blipFill>
          <a:blip r:embed="rId9">
            <a:alphaModFix/>
          </a:blip>
          <a:stretch>
            <a:fillRect/>
          </a:stretch>
        </p:blipFill>
        <p:spPr>
          <a:xfrm>
            <a:off x="7556701" y="672975"/>
            <a:ext cx="805149" cy="860450"/>
          </a:xfrm>
          <a:prstGeom prst="rect">
            <a:avLst/>
          </a:prstGeom>
          <a:noFill/>
          <a:ln>
            <a:noFill/>
          </a:ln>
        </p:spPr>
      </p:pic>
      <p:sp>
        <p:nvSpPr>
          <p:cNvPr id="220" name="Google Shape;220;p35"/>
          <p:cNvSpPr txBox="1"/>
          <p:nvPr/>
        </p:nvSpPr>
        <p:spPr>
          <a:xfrm>
            <a:off x="6453698" y="1805450"/>
            <a:ext cx="1746600" cy="4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262626"/>
                </a:solidFill>
                <a:latin typeface="Calibri"/>
                <a:ea typeface="Calibri"/>
                <a:cs typeface="Calibri"/>
                <a:sym typeface="Calibri"/>
              </a:rPr>
              <a:t>1M models</a:t>
            </a:r>
            <a:endParaRPr sz="2400">
              <a:solidFill>
                <a:srgbClr val="262626"/>
              </a:solidFill>
              <a:latin typeface="Calibri"/>
              <a:ea typeface="Calibri"/>
              <a:cs typeface="Calibri"/>
              <a:sym typeface="Calibri"/>
            </a:endParaRPr>
          </a:p>
        </p:txBody>
      </p:sp>
      <p:sp>
        <p:nvSpPr>
          <p:cNvPr id="221" name="Google Shape;221;p35"/>
          <p:cNvSpPr txBox="1"/>
          <p:nvPr/>
        </p:nvSpPr>
        <p:spPr>
          <a:xfrm>
            <a:off x="6453688" y="3393225"/>
            <a:ext cx="2039400" cy="4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262626"/>
                </a:solidFill>
                <a:latin typeface="Calibri"/>
                <a:ea typeface="Calibri"/>
                <a:cs typeface="Calibri"/>
                <a:sym typeface="Calibri"/>
              </a:rPr>
              <a:t>785</a:t>
            </a:r>
            <a:r>
              <a:rPr lang="en" sz="2400">
                <a:solidFill>
                  <a:srgbClr val="262626"/>
                </a:solidFill>
                <a:latin typeface="Calibri"/>
                <a:ea typeface="Calibri"/>
                <a:cs typeface="Calibri"/>
                <a:sym typeface="Calibri"/>
              </a:rPr>
              <a:t> models</a:t>
            </a:r>
            <a:endParaRPr sz="2400">
              <a:solidFill>
                <a:srgbClr val="262626"/>
              </a:solidFill>
              <a:latin typeface="Calibri"/>
              <a:ea typeface="Calibri"/>
              <a:cs typeface="Calibri"/>
              <a:sym typeface="Calibri"/>
            </a:endParaRPr>
          </a:p>
        </p:txBody>
      </p:sp>
      <p:sp>
        <p:nvSpPr>
          <p:cNvPr id="222" name="Google Shape;222;p35"/>
          <p:cNvSpPr txBox="1"/>
          <p:nvPr/>
        </p:nvSpPr>
        <p:spPr>
          <a:xfrm>
            <a:off x="6453688" y="2552563"/>
            <a:ext cx="2039400" cy="4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262626"/>
                </a:solidFill>
                <a:latin typeface="Calibri"/>
                <a:ea typeface="Calibri"/>
                <a:cs typeface="Calibri"/>
                <a:sym typeface="Calibri"/>
              </a:rPr>
              <a:t>8k</a:t>
            </a:r>
            <a:r>
              <a:rPr lang="en" sz="2400">
                <a:solidFill>
                  <a:srgbClr val="262626"/>
                </a:solidFill>
                <a:latin typeface="Calibri"/>
                <a:ea typeface="Calibri"/>
                <a:cs typeface="Calibri"/>
                <a:sym typeface="Calibri"/>
              </a:rPr>
              <a:t> models</a:t>
            </a:r>
            <a:endParaRPr sz="2400">
              <a:solidFill>
                <a:srgbClr val="262626"/>
              </a:solidFill>
              <a:latin typeface="Calibri"/>
              <a:ea typeface="Calibri"/>
              <a:cs typeface="Calibri"/>
              <a:sym typeface="Calibri"/>
            </a:endParaRPr>
          </a:p>
        </p:txBody>
      </p:sp>
      <p:cxnSp>
        <p:nvCxnSpPr>
          <p:cNvPr id="223" name="Google Shape;223;p35"/>
          <p:cNvCxnSpPr/>
          <p:nvPr/>
        </p:nvCxnSpPr>
        <p:spPr>
          <a:xfrm flipH="1">
            <a:off x="910325" y="836525"/>
            <a:ext cx="769200" cy="610500"/>
          </a:xfrm>
          <a:prstGeom prst="straightConnector1">
            <a:avLst/>
          </a:prstGeom>
          <a:noFill/>
          <a:ln cap="flat" cmpd="sng" w="38100">
            <a:solidFill>
              <a:srgbClr val="FF0000"/>
            </a:solidFill>
            <a:prstDash val="solid"/>
            <a:round/>
            <a:headEnd len="med" w="med" type="none"/>
            <a:tailEnd len="med" w="med" type="triangle"/>
          </a:ln>
        </p:spPr>
      </p:cxnSp>
      <p:cxnSp>
        <p:nvCxnSpPr>
          <p:cNvPr id="224" name="Google Shape;224;p35"/>
          <p:cNvCxnSpPr/>
          <p:nvPr/>
        </p:nvCxnSpPr>
        <p:spPr>
          <a:xfrm>
            <a:off x="2522125" y="860950"/>
            <a:ext cx="6000" cy="566700"/>
          </a:xfrm>
          <a:prstGeom prst="straightConnector1">
            <a:avLst/>
          </a:prstGeom>
          <a:noFill/>
          <a:ln cap="flat" cmpd="sng" w="38100">
            <a:solidFill>
              <a:srgbClr val="FF0000"/>
            </a:solidFill>
            <a:prstDash val="solid"/>
            <a:round/>
            <a:headEnd len="med" w="med" type="none"/>
            <a:tailEnd len="med" w="med" type="triangle"/>
          </a:ln>
        </p:spPr>
      </p:cxnSp>
      <p:cxnSp>
        <p:nvCxnSpPr>
          <p:cNvPr id="225" name="Google Shape;225;p35"/>
          <p:cNvCxnSpPr/>
          <p:nvPr/>
        </p:nvCxnSpPr>
        <p:spPr>
          <a:xfrm>
            <a:off x="3754763" y="836525"/>
            <a:ext cx="769200" cy="610500"/>
          </a:xfrm>
          <a:prstGeom prst="straightConnector1">
            <a:avLst/>
          </a:prstGeom>
          <a:noFill/>
          <a:ln cap="flat" cmpd="sng" w="38100">
            <a:solidFill>
              <a:srgbClr val="FF0000"/>
            </a:solidFill>
            <a:prstDash val="solid"/>
            <a:round/>
            <a:headEnd len="med" w="med" type="none"/>
            <a:tailEnd len="med" w="med" type="triangle"/>
          </a:ln>
        </p:spPr>
      </p:cxnSp>
      <p:sp>
        <p:nvSpPr>
          <p:cNvPr id="226" name="Google Shape;226;p35"/>
          <p:cNvSpPr txBox="1"/>
          <p:nvPr/>
        </p:nvSpPr>
        <p:spPr>
          <a:xfrm>
            <a:off x="5711950" y="4364625"/>
            <a:ext cx="26499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262626"/>
                </a:solidFill>
                <a:latin typeface="Calibri"/>
                <a:ea typeface="Calibri"/>
                <a:cs typeface="Calibri"/>
                <a:sym typeface="Calibri"/>
              </a:rPr>
              <a:t>Traditional Software</a:t>
            </a:r>
            <a:endParaRPr sz="1800">
              <a:solidFill>
                <a:srgbClr val="262626"/>
              </a:solidFill>
              <a:latin typeface="Calibri"/>
              <a:ea typeface="Calibri"/>
              <a:cs typeface="Calibri"/>
              <a:sym typeface="Calibri"/>
            </a:endParaRPr>
          </a:p>
        </p:txBody>
      </p:sp>
      <p:sp>
        <p:nvSpPr>
          <p:cNvPr id="227" name="Google Shape;227;p35"/>
          <p:cNvSpPr/>
          <p:nvPr/>
        </p:nvSpPr>
        <p:spPr>
          <a:xfrm>
            <a:off x="5317725" y="623675"/>
            <a:ext cx="3182100" cy="860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8" name="Google Shape;228;p35"/>
          <p:cNvSpPr txBox="1"/>
          <p:nvPr/>
        </p:nvSpPr>
        <p:spPr>
          <a:xfrm>
            <a:off x="4094025" y="762675"/>
            <a:ext cx="12237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262626"/>
                </a:solidFill>
                <a:latin typeface="Calibri"/>
                <a:ea typeface="Calibri"/>
                <a:cs typeface="Calibri"/>
                <a:sym typeface="Calibri"/>
              </a:rPr>
              <a:t>Traditional</a:t>
            </a:r>
            <a:endParaRPr i="1" sz="1800">
              <a:solidFill>
                <a:srgbClr val="262626"/>
              </a:solidFill>
              <a:latin typeface="Calibri"/>
              <a:ea typeface="Calibri"/>
              <a:cs typeface="Calibri"/>
              <a:sym typeface="Calibri"/>
            </a:endParaRPr>
          </a:p>
        </p:txBody>
      </p:sp>
      <p:sp>
        <p:nvSpPr>
          <p:cNvPr id="229" name="Google Shape;229;p35"/>
          <p:cNvSpPr txBox="1"/>
          <p:nvPr/>
        </p:nvSpPr>
        <p:spPr>
          <a:xfrm>
            <a:off x="5711950" y="4364625"/>
            <a:ext cx="30849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262626"/>
                </a:solidFill>
                <a:latin typeface="Calibri"/>
                <a:ea typeface="Calibri"/>
                <a:cs typeface="Calibri"/>
                <a:sym typeface="Calibri"/>
              </a:rPr>
              <a:t>Deep </a:t>
            </a:r>
            <a:r>
              <a:rPr lang="en" sz="1800">
                <a:solidFill>
                  <a:srgbClr val="262626"/>
                </a:solidFill>
                <a:latin typeface="Calibri"/>
                <a:ea typeface="Calibri"/>
                <a:cs typeface="Calibri"/>
                <a:sym typeface="Calibri"/>
              </a:rPr>
              <a:t>Neural Networks (DNNs)</a:t>
            </a:r>
            <a:endParaRPr sz="1800">
              <a:solidFill>
                <a:srgbClr val="262626"/>
              </a:solidFill>
              <a:latin typeface="Calibri"/>
              <a:ea typeface="Calibri"/>
              <a:cs typeface="Calibri"/>
              <a:sym typeface="Calibri"/>
            </a:endParaRPr>
          </a:p>
        </p:txBody>
      </p:sp>
      <p:sp>
        <p:nvSpPr>
          <p:cNvPr id="230" name="Google Shape;230;p35"/>
          <p:cNvSpPr txBox="1"/>
          <p:nvPr/>
        </p:nvSpPr>
        <p:spPr>
          <a:xfrm>
            <a:off x="6498400" y="2563625"/>
            <a:ext cx="2523600" cy="4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262626"/>
                </a:solidFill>
                <a:latin typeface="Calibri"/>
                <a:ea typeface="Calibri"/>
                <a:cs typeface="Calibri"/>
                <a:sym typeface="Calibri"/>
              </a:rPr>
              <a:t>612K</a:t>
            </a:r>
            <a:r>
              <a:rPr lang="en" sz="2400">
                <a:solidFill>
                  <a:srgbClr val="262626"/>
                </a:solidFill>
                <a:latin typeface="Calibri"/>
                <a:ea typeface="Calibri"/>
                <a:cs typeface="Calibri"/>
                <a:sym typeface="Calibri"/>
              </a:rPr>
              <a:t> Python pkgs</a:t>
            </a:r>
            <a:endParaRPr sz="2400">
              <a:solidFill>
                <a:srgbClr val="262626"/>
              </a:solidFill>
              <a:latin typeface="Calibri"/>
              <a:ea typeface="Calibri"/>
              <a:cs typeface="Calibri"/>
              <a:sym typeface="Calibri"/>
            </a:endParaRPr>
          </a:p>
        </p:txBody>
      </p:sp>
      <p:sp>
        <p:nvSpPr>
          <p:cNvPr id="231" name="Google Shape;231;p35"/>
          <p:cNvSpPr txBox="1"/>
          <p:nvPr/>
        </p:nvSpPr>
        <p:spPr>
          <a:xfrm>
            <a:off x="6498401" y="3393225"/>
            <a:ext cx="2298600" cy="4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262626"/>
                </a:solidFill>
                <a:latin typeface="Calibri"/>
                <a:ea typeface="Calibri"/>
                <a:cs typeface="Calibri"/>
                <a:sym typeface="Calibri"/>
              </a:rPr>
              <a:t>156K</a:t>
            </a:r>
            <a:r>
              <a:rPr lang="en" sz="2400">
                <a:solidFill>
                  <a:srgbClr val="262626"/>
                </a:solidFill>
                <a:latin typeface="Calibri"/>
                <a:ea typeface="Calibri"/>
                <a:cs typeface="Calibri"/>
                <a:sym typeface="Calibri"/>
              </a:rPr>
              <a:t> Rust pkgs</a:t>
            </a:r>
            <a:endParaRPr sz="2400">
              <a:solidFill>
                <a:srgbClr val="262626"/>
              </a:solidFill>
              <a:latin typeface="Calibri"/>
              <a:ea typeface="Calibri"/>
              <a:cs typeface="Calibri"/>
              <a:sym typeface="Calibri"/>
            </a:endParaRPr>
          </a:p>
        </p:txBody>
      </p:sp>
      <p:sp>
        <p:nvSpPr>
          <p:cNvPr id="232" name="Google Shape;232;p35"/>
          <p:cNvSpPr txBox="1"/>
          <p:nvPr/>
        </p:nvSpPr>
        <p:spPr>
          <a:xfrm>
            <a:off x="5632138" y="4740975"/>
            <a:ext cx="26499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262626"/>
                </a:solidFill>
                <a:latin typeface="Calibri"/>
                <a:ea typeface="Calibri"/>
                <a:cs typeface="Calibri"/>
                <a:sym typeface="Calibri"/>
              </a:rPr>
              <a:t>(as of Oct. 2024)</a:t>
            </a:r>
            <a:endParaRPr sz="1800">
              <a:solidFill>
                <a:srgbClr val="262626"/>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1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3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1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1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1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2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pic>
        <p:nvPicPr>
          <p:cNvPr id="629" name="Google Shape;629;p71"/>
          <p:cNvPicPr preferRelativeResize="0"/>
          <p:nvPr/>
        </p:nvPicPr>
        <p:blipFill>
          <a:blip r:embed="rId3">
            <a:alphaModFix/>
          </a:blip>
          <a:stretch>
            <a:fillRect/>
          </a:stretch>
        </p:blipFill>
        <p:spPr>
          <a:xfrm>
            <a:off x="276588" y="152400"/>
            <a:ext cx="8590815" cy="48387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pic>
        <p:nvPicPr>
          <p:cNvPr id="634" name="Google Shape;634;p72"/>
          <p:cNvPicPr preferRelativeResize="0"/>
          <p:nvPr/>
        </p:nvPicPr>
        <p:blipFill>
          <a:blip r:embed="rId3">
            <a:alphaModFix/>
          </a:blip>
          <a:stretch>
            <a:fillRect/>
          </a:stretch>
        </p:blipFill>
        <p:spPr>
          <a:xfrm>
            <a:off x="152400" y="630588"/>
            <a:ext cx="8839200" cy="388231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73"/>
          <p:cNvSpPr txBox="1"/>
          <p:nvPr>
            <p:ph type="title"/>
          </p:nvPr>
        </p:nvSpPr>
        <p:spPr>
          <a:xfrm>
            <a:off x="685800" y="2060973"/>
            <a:ext cx="7772400" cy="1021500"/>
          </a:xfrm>
          <a:prstGeom prst="rect">
            <a:avLst/>
          </a:prstGeom>
        </p:spPr>
        <p:txBody>
          <a:bodyPr anchorCtr="0" anchor="t" bIns="137150" lIns="137150" spcFirstLastPara="1" rIns="137150" wrap="square" tIns="137150">
            <a:normAutofit/>
          </a:bodyPr>
          <a:lstStyle/>
          <a:p>
            <a:pPr indent="0" lvl="0" marL="0" rtl="0" algn="ctr">
              <a:spcBef>
                <a:spcPts val="0"/>
              </a:spcBef>
              <a:spcAft>
                <a:spcPts val="0"/>
              </a:spcAft>
              <a:buNone/>
            </a:pPr>
            <a:r>
              <a:rPr lang="en"/>
              <a:t>Listings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pic>
        <p:nvPicPr>
          <p:cNvPr id="644" name="Google Shape;644;p74"/>
          <p:cNvPicPr preferRelativeResize="0"/>
          <p:nvPr/>
        </p:nvPicPr>
        <p:blipFill rotWithShape="1">
          <a:blip r:embed="rId3">
            <a:alphaModFix/>
          </a:blip>
          <a:srcRect b="2133" l="0" r="0" t="0"/>
          <a:stretch/>
        </p:blipFill>
        <p:spPr>
          <a:xfrm>
            <a:off x="1207300" y="862275"/>
            <a:ext cx="6729399" cy="33461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75"/>
          <p:cNvSpPr txBox="1"/>
          <p:nvPr>
            <p:ph type="title"/>
          </p:nvPr>
        </p:nvSpPr>
        <p:spPr>
          <a:xfrm>
            <a:off x="685800" y="2060973"/>
            <a:ext cx="7772400" cy="1021500"/>
          </a:xfrm>
          <a:prstGeom prst="rect">
            <a:avLst/>
          </a:prstGeom>
        </p:spPr>
        <p:txBody>
          <a:bodyPr anchorCtr="0" anchor="t" bIns="137150" lIns="137150" spcFirstLastPara="1" rIns="137150" wrap="square" tIns="137150">
            <a:normAutofit/>
          </a:bodyPr>
          <a:lstStyle/>
          <a:p>
            <a:pPr indent="0" lvl="0" marL="0" rtl="0" algn="ctr">
              <a:spcBef>
                <a:spcPts val="0"/>
              </a:spcBef>
              <a:spcAft>
                <a:spcPts val="0"/>
              </a:spcAft>
              <a:buNone/>
            </a:pPr>
            <a:r>
              <a:rPr lang="en"/>
              <a:t>Findings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pic>
        <p:nvPicPr>
          <p:cNvPr id="654" name="Google Shape;654;p76"/>
          <p:cNvPicPr preferRelativeResize="0"/>
          <p:nvPr/>
        </p:nvPicPr>
        <p:blipFill>
          <a:blip r:embed="rId3">
            <a:alphaModFix/>
          </a:blip>
          <a:stretch>
            <a:fillRect/>
          </a:stretch>
        </p:blipFill>
        <p:spPr>
          <a:xfrm>
            <a:off x="100050" y="1562100"/>
            <a:ext cx="4629150" cy="2019300"/>
          </a:xfrm>
          <a:prstGeom prst="rect">
            <a:avLst/>
          </a:prstGeom>
          <a:noFill/>
          <a:ln>
            <a:noFill/>
          </a:ln>
        </p:spPr>
      </p:pic>
      <p:pic>
        <p:nvPicPr>
          <p:cNvPr id="655" name="Google Shape;655;p76"/>
          <p:cNvPicPr preferRelativeResize="0"/>
          <p:nvPr/>
        </p:nvPicPr>
        <p:blipFill>
          <a:blip r:embed="rId4">
            <a:alphaModFix/>
          </a:blip>
          <a:stretch>
            <a:fillRect/>
          </a:stretch>
        </p:blipFill>
        <p:spPr>
          <a:xfrm>
            <a:off x="4894675" y="1218663"/>
            <a:ext cx="4110000" cy="270617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77"/>
          <p:cNvSpPr txBox="1"/>
          <p:nvPr>
            <p:ph type="title"/>
          </p:nvPr>
        </p:nvSpPr>
        <p:spPr>
          <a:xfrm>
            <a:off x="685800" y="2060973"/>
            <a:ext cx="7772400" cy="1021500"/>
          </a:xfrm>
          <a:prstGeom prst="rect">
            <a:avLst/>
          </a:prstGeom>
        </p:spPr>
        <p:txBody>
          <a:bodyPr anchorCtr="0" anchor="t" bIns="137150" lIns="137150" spcFirstLastPara="1" rIns="137150" wrap="square" tIns="137150">
            <a:normAutofit/>
          </a:bodyPr>
          <a:lstStyle/>
          <a:p>
            <a:pPr indent="0" lvl="0" marL="0" rtl="0" algn="ctr">
              <a:spcBef>
                <a:spcPts val="0"/>
              </a:spcBef>
              <a:spcAft>
                <a:spcPts val="0"/>
              </a:spcAft>
              <a:buNone/>
            </a:pPr>
            <a:r>
              <a:rPr lang="en"/>
              <a:t>Threats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78"/>
          <p:cNvSpPr txBox="1"/>
          <p:nvPr>
            <p:ph type="title"/>
          </p:nvPr>
        </p:nvSpPr>
        <p:spPr>
          <a:xfrm>
            <a:off x="685800" y="2060973"/>
            <a:ext cx="7772400" cy="1021500"/>
          </a:xfrm>
          <a:prstGeom prst="rect">
            <a:avLst/>
          </a:prstGeom>
        </p:spPr>
        <p:txBody>
          <a:bodyPr anchorCtr="0" anchor="t" bIns="137150" lIns="137150" spcFirstLastPara="1" rIns="137150" wrap="square" tIns="137150">
            <a:norm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6"/>
          <p:cNvSpPr txBox="1"/>
          <p:nvPr>
            <p:ph type="title"/>
          </p:nvPr>
        </p:nvSpPr>
        <p:spPr>
          <a:xfrm>
            <a:off x="277148" y="88822"/>
            <a:ext cx="8043900" cy="478500"/>
          </a:xfrm>
          <a:prstGeom prst="rect">
            <a:avLst/>
          </a:prstGeom>
          <a:noFill/>
          <a:ln>
            <a:noFill/>
          </a:ln>
        </p:spPr>
        <p:txBody>
          <a:bodyPr anchorCtr="0" anchor="ctr" bIns="137150" lIns="137150" spcFirstLastPara="1" rIns="137150" wrap="square" tIns="137150">
            <a:noAutofit/>
          </a:bodyPr>
          <a:lstStyle/>
          <a:p>
            <a:pPr indent="0" lvl="0" marL="0" rtl="0" algn="l">
              <a:lnSpc>
                <a:spcPct val="90000"/>
              </a:lnSpc>
              <a:spcBef>
                <a:spcPts val="0"/>
              </a:spcBef>
              <a:spcAft>
                <a:spcPts val="0"/>
              </a:spcAft>
              <a:buClr>
                <a:srgbClr val="262626"/>
              </a:buClr>
              <a:buSzPts val="2700"/>
              <a:buFont typeface="Calibri"/>
              <a:buNone/>
            </a:pPr>
            <a:r>
              <a:rPr lang="en" sz="2700"/>
              <a:t>Quantifying </a:t>
            </a:r>
            <a:r>
              <a:rPr lang="en" sz="2700"/>
              <a:t>Software </a:t>
            </a:r>
            <a:r>
              <a:rPr lang="en" sz="2700"/>
              <a:t>Package</a:t>
            </a:r>
            <a:r>
              <a:rPr lang="en" sz="2700"/>
              <a:t> </a:t>
            </a:r>
            <a:r>
              <a:rPr lang="en" sz="2700"/>
              <a:t>Registries</a:t>
            </a:r>
            <a:r>
              <a:rPr lang="en" sz="2700"/>
              <a:t> yields insights</a:t>
            </a:r>
            <a:endParaRPr/>
          </a:p>
        </p:txBody>
      </p:sp>
      <p:sp>
        <p:nvSpPr>
          <p:cNvPr id="239" name="Google Shape;239;p36"/>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240" name="Google Shape;240;p36"/>
          <p:cNvGraphicFramePr/>
          <p:nvPr/>
        </p:nvGraphicFramePr>
        <p:xfrm>
          <a:off x="580425" y="823163"/>
          <a:ext cx="3000000" cy="3000000"/>
        </p:xfrm>
        <a:graphic>
          <a:graphicData uri="http://schemas.openxmlformats.org/drawingml/2006/table">
            <a:tbl>
              <a:tblPr>
                <a:noFill/>
                <a:tableStyleId>{80D3E010-CB30-49F8-92B7-2C1C8295F3BD}</a:tableStyleId>
              </a:tblPr>
              <a:tblGrid>
                <a:gridCol w="1565450"/>
                <a:gridCol w="6417700"/>
              </a:tblGrid>
              <a:tr h="332450">
                <a:tc>
                  <a:txBody>
                    <a:bodyPr/>
                    <a:lstStyle/>
                    <a:p>
                      <a:pPr indent="0" lvl="0" marL="0" rtl="0" algn="l">
                        <a:lnSpc>
                          <a:spcPct val="115000"/>
                        </a:lnSpc>
                        <a:spcBef>
                          <a:spcPts val="0"/>
                        </a:spcBef>
                        <a:spcAft>
                          <a:spcPts val="0"/>
                        </a:spcAft>
                        <a:buNone/>
                      </a:pPr>
                      <a:r>
                        <a:rPr b="1" lang="en" sz="1800"/>
                        <a:t>Construct</a:t>
                      </a:r>
                      <a:endParaRPr b="1"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800"/>
                        <a:t>Example Metric</a:t>
                      </a:r>
                      <a:endParaRPr b="1"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602950">
                <a:tc>
                  <a:txBody>
                    <a:bodyPr/>
                    <a:lstStyle/>
                    <a:p>
                      <a:pPr indent="0" lvl="0" marL="0" rtl="0" algn="l">
                        <a:lnSpc>
                          <a:spcPct val="115000"/>
                        </a:lnSpc>
                        <a:spcBef>
                          <a:spcPts val="0"/>
                        </a:spcBef>
                        <a:spcAft>
                          <a:spcPts val="0"/>
                        </a:spcAft>
                        <a:buNone/>
                      </a:pPr>
                      <a:r>
                        <a:rPr lang="en" sz="1800"/>
                        <a:t>User reach</a:t>
                      </a:r>
                      <a:endParaRPr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t>The amount of ecosystem controlled by a fraction of its maintainers. </a:t>
                      </a:r>
                      <a:r>
                        <a:rPr i="1" lang="en"/>
                        <a:t>[</a:t>
                      </a:r>
                      <a:r>
                        <a:rPr i="1" lang="en">
                          <a:solidFill>
                            <a:schemeClr val="dk1"/>
                          </a:solidFill>
                        </a:rPr>
                        <a:t>VL/HCC'17, MSR'19, </a:t>
                      </a:r>
                      <a:r>
                        <a:rPr i="1" lang="en"/>
                        <a:t>ICSE'20 x2, ICSME'23,]</a:t>
                      </a:r>
                      <a:endParaRPr i="1"/>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878075">
                <a:tc>
                  <a:txBody>
                    <a:bodyPr/>
                    <a:lstStyle/>
                    <a:p>
                      <a:pPr indent="0" lvl="0" marL="0" rtl="0" algn="l">
                        <a:lnSpc>
                          <a:spcPct val="115000"/>
                        </a:lnSpc>
                        <a:spcBef>
                          <a:spcPts val="0"/>
                        </a:spcBef>
                        <a:spcAft>
                          <a:spcPts val="0"/>
                        </a:spcAft>
                        <a:buNone/>
                      </a:pPr>
                      <a:r>
                        <a:rPr lang="en" sz="1800"/>
                        <a:t>Dependency degree</a:t>
                      </a:r>
                      <a:endParaRPr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t>The number of dependencies among software packages. </a:t>
                      </a:r>
                      <a:r>
                        <a:rPr i="1" lang="en"/>
                        <a:t>[ICSME'14, </a:t>
                      </a:r>
                      <a:r>
                        <a:rPr i="1" lang="en">
                          <a:solidFill>
                            <a:schemeClr val="dk1"/>
                          </a:solidFill>
                        </a:rPr>
                        <a:t>MSR'16, </a:t>
                      </a:r>
                      <a:r>
                        <a:rPr i="1" lang="en"/>
                        <a:t>ICSME'18, MSR'19, SANER'19, SEP'19, </a:t>
                      </a:r>
                      <a:r>
                        <a:rPr i="1" lang="en">
                          <a:solidFill>
                            <a:schemeClr val="dk1"/>
                          </a:solidFill>
                        </a:rPr>
                        <a:t>APSEC'20, ICSE'20, ICSE'22, ICSE'23, MSR'23</a:t>
                      </a:r>
                      <a:r>
                        <a:rPr i="1" lang="en"/>
                        <a:t>]</a:t>
                      </a:r>
                      <a:endParaRPr i="1"/>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27350">
                <a:tc>
                  <a:txBody>
                    <a:bodyPr/>
                    <a:lstStyle/>
                    <a:p>
                      <a:pPr indent="0" lvl="0" marL="0" rtl="0" algn="l">
                        <a:lnSpc>
                          <a:spcPct val="115000"/>
                        </a:lnSpc>
                        <a:spcBef>
                          <a:spcPts val="0"/>
                        </a:spcBef>
                        <a:spcAft>
                          <a:spcPts val="0"/>
                        </a:spcAft>
                        <a:buNone/>
                      </a:pPr>
                      <a:r>
                        <a:rPr lang="en" sz="1800"/>
                        <a:t>Popularity</a:t>
                      </a:r>
                      <a:endParaRPr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t>The frequency of use for top packages, indicating the concentration of usage. </a:t>
                      </a:r>
                      <a:r>
                        <a:rPr i="1" lang="en"/>
                        <a:t>[MSR'16, SANER'19, </a:t>
                      </a:r>
                      <a:r>
                        <a:rPr i="1" lang="en">
                          <a:solidFill>
                            <a:schemeClr val="dk1"/>
                          </a:solidFill>
                        </a:rPr>
                        <a:t>ICSE'20</a:t>
                      </a:r>
                      <a:r>
                        <a:rPr i="1" lang="en"/>
                        <a:t>]</a:t>
                      </a:r>
                      <a:endParaRPr i="1"/>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59800">
                <a:tc>
                  <a:txBody>
                    <a:bodyPr/>
                    <a:lstStyle/>
                    <a:p>
                      <a:pPr indent="0" lvl="0" marL="0" rtl="0" algn="l">
                        <a:lnSpc>
                          <a:spcPct val="115000"/>
                        </a:lnSpc>
                        <a:spcBef>
                          <a:spcPts val="0"/>
                        </a:spcBef>
                        <a:spcAft>
                          <a:spcPts val="0"/>
                        </a:spcAft>
                        <a:buNone/>
                      </a:pPr>
                      <a:r>
                        <a:rPr lang="en" sz="1800"/>
                        <a:t>Technical   </a:t>
                      </a:r>
                      <a:r>
                        <a:rPr lang="en" sz="1800"/>
                        <a:t>lag</a:t>
                      </a:r>
                      <a:endParaRPr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t>The delay in adopting new updates. </a:t>
                      </a:r>
                      <a:r>
                        <a:rPr i="1" lang="en"/>
                        <a:t>[</a:t>
                      </a:r>
                      <a:r>
                        <a:rPr i="1" lang="en">
                          <a:solidFill>
                            <a:schemeClr val="dk1"/>
                          </a:solidFill>
                        </a:rPr>
                        <a:t>MSR'16, </a:t>
                      </a:r>
                      <a:r>
                        <a:rPr i="1" lang="en"/>
                        <a:t>ICSME'18, SANER'19, SEP'19, </a:t>
                      </a:r>
                      <a:r>
                        <a:rPr i="1" lang="en">
                          <a:solidFill>
                            <a:schemeClr val="dk1"/>
                          </a:solidFill>
                        </a:rPr>
                        <a:t>APSEC'20, MSR'23</a:t>
                      </a:r>
                      <a:r>
                        <a:rPr i="1" lang="en"/>
                        <a:t>]</a:t>
                      </a:r>
                      <a:endParaRPr i="1"/>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txBox="1"/>
          <p:nvPr>
            <p:ph type="title"/>
          </p:nvPr>
        </p:nvSpPr>
        <p:spPr>
          <a:xfrm>
            <a:off x="277148" y="88822"/>
            <a:ext cx="8043900" cy="478500"/>
          </a:xfrm>
          <a:prstGeom prst="rect">
            <a:avLst/>
          </a:prstGeom>
          <a:noFill/>
          <a:ln>
            <a:noFill/>
          </a:ln>
        </p:spPr>
        <p:txBody>
          <a:bodyPr anchorCtr="0" anchor="ctr" bIns="137150" lIns="137150" spcFirstLastPara="1" rIns="137150" wrap="square" tIns="137150">
            <a:noAutofit/>
          </a:bodyPr>
          <a:lstStyle/>
          <a:p>
            <a:pPr indent="0" lvl="0" marL="0" rtl="0" algn="l">
              <a:lnSpc>
                <a:spcPct val="90000"/>
              </a:lnSpc>
              <a:spcBef>
                <a:spcPts val="0"/>
              </a:spcBef>
              <a:spcAft>
                <a:spcPts val="0"/>
              </a:spcAft>
              <a:buClr>
                <a:srgbClr val="262626"/>
              </a:buClr>
              <a:buSzPts val="2700"/>
              <a:buFont typeface="Calibri"/>
              <a:buNone/>
            </a:pPr>
            <a:r>
              <a:rPr lang="en" sz="2700"/>
              <a:t>Quantifying Software </a:t>
            </a:r>
            <a:r>
              <a:rPr lang="en" sz="2700"/>
              <a:t>Package</a:t>
            </a:r>
            <a:r>
              <a:rPr lang="en" sz="2700"/>
              <a:t> </a:t>
            </a:r>
            <a:r>
              <a:rPr lang="en" sz="2700"/>
              <a:t>Registries</a:t>
            </a:r>
            <a:r>
              <a:rPr lang="en" sz="2700"/>
              <a:t> yields insights</a:t>
            </a:r>
            <a:endParaRPr/>
          </a:p>
        </p:txBody>
      </p:sp>
      <p:sp>
        <p:nvSpPr>
          <p:cNvPr id="247" name="Google Shape;247;p37"/>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sp>
        <p:nvSpPr>
          <p:cNvPr id="248" name="Google Shape;248;p37"/>
          <p:cNvSpPr txBox="1"/>
          <p:nvPr/>
        </p:nvSpPr>
        <p:spPr>
          <a:xfrm>
            <a:off x="445850" y="1618400"/>
            <a:ext cx="4528800" cy="3424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Clr>
                <a:schemeClr val="dk1"/>
              </a:buClr>
              <a:buSzPts val="1800"/>
              <a:buChar char="●"/>
            </a:pPr>
            <a:r>
              <a:rPr lang="en" sz="1800">
                <a:solidFill>
                  <a:schemeClr val="dk1"/>
                </a:solidFill>
              </a:rPr>
              <a:t>Guided</a:t>
            </a:r>
            <a:r>
              <a:rPr lang="en" sz="1800">
                <a:solidFill>
                  <a:schemeClr val="dk1"/>
                </a:solidFill>
              </a:rPr>
              <a:t> developers to better package selection and reuse strategies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Helped registry maintainers improve their platforms and policies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Informed better practices for package maintenance and dependency management</a:t>
            </a:r>
            <a:endParaRPr sz="1800">
              <a:solidFill>
                <a:srgbClr val="262626"/>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Deepened our understanding of software supply chains and ecosystem dynamics</a:t>
            </a:r>
            <a:endParaRPr sz="1800">
              <a:solidFill>
                <a:srgbClr val="262626"/>
              </a:solidFill>
            </a:endParaRPr>
          </a:p>
        </p:txBody>
      </p:sp>
      <p:pic>
        <p:nvPicPr>
          <p:cNvPr id="249" name="Google Shape;249;p37"/>
          <p:cNvPicPr preferRelativeResize="0"/>
          <p:nvPr/>
        </p:nvPicPr>
        <p:blipFill rotWithShape="1">
          <a:blip r:embed="rId3">
            <a:alphaModFix/>
          </a:blip>
          <a:srcRect b="19039" l="12030" r="10606" t="16813"/>
          <a:stretch/>
        </p:blipFill>
        <p:spPr>
          <a:xfrm>
            <a:off x="5901588" y="759065"/>
            <a:ext cx="805151" cy="667597"/>
          </a:xfrm>
          <a:prstGeom prst="rect">
            <a:avLst/>
          </a:prstGeom>
          <a:noFill/>
          <a:ln>
            <a:noFill/>
          </a:ln>
        </p:spPr>
      </p:pic>
      <p:pic>
        <p:nvPicPr>
          <p:cNvPr id="250" name="Google Shape;250;p37"/>
          <p:cNvPicPr preferRelativeResize="0"/>
          <p:nvPr/>
        </p:nvPicPr>
        <p:blipFill>
          <a:blip r:embed="rId4">
            <a:alphaModFix/>
          </a:blip>
          <a:stretch>
            <a:fillRect/>
          </a:stretch>
        </p:blipFill>
        <p:spPr>
          <a:xfrm>
            <a:off x="7517362" y="734963"/>
            <a:ext cx="715776" cy="715776"/>
          </a:xfrm>
          <a:prstGeom prst="rect">
            <a:avLst/>
          </a:prstGeom>
          <a:noFill/>
          <a:ln>
            <a:noFill/>
          </a:ln>
        </p:spPr>
      </p:pic>
      <p:pic>
        <p:nvPicPr>
          <p:cNvPr id="251" name="Google Shape;251;p37"/>
          <p:cNvPicPr preferRelativeResize="0"/>
          <p:nvPr/>
        </p:nvPicPr>
        <p:blipFill>
          <a:blip r:embed="rId5">
            <a:alphaModFix/>
          </a:blip>
          <a:stretch>
            <a:fillRect/>
          </a:stretch>
        </p:blipFill>
        <p:spPr>
          <a:xfrm>
            <a:off x="6706756" y="760025"/>
            <a:ext cx="715781" cy="665675"/>
          </a:xfrm>
          <a:prstGeom prst="rect">
            <a:avLst/>
          </a:prstGeom>
          <a:noFill/>
          <a:ln>
            <a:noFill/>
          </a:ln>
        </p:spPr>
      </p:pic>
      <p:pic>
        <p:nvPicPr>
          <p:cNvPr id="252" name="Google Shape;252;p37"/>
          <p:cNvPicPr preferRelativeResize="0"/>
          <p:nvPr/>
        </p:nvPicPr>
        <p:blipFill>
          <a:blip r:embed="rId6">
            <a:alphaModFix/>
          </a:blip>
          <a:stretch>
            <a:fillRect/>
          </a:stretch>
        </p:blipFill>
        <p:spPr>
          <a:xfrm>
            <a:off x="2150453" y="822825"/>
            <a:ext cx="1119572" cy="665700"/>
          </a:xfrm>
          <a:prstGeom prst="rect">
            <a:avLst/>
          </a:prstGeom>
          <a:noFill/>
          <a:ln>
            <a:noFill/>
          </a:ln>
        </p:spPr>
      </p:pic>
      <p:pic>
        <p:nvPicPr>
          <p:cNvPr id="253" name="Google Shape;253;p37"/>
          <p:cNvPicPr preferRelativeResize="0"/>
          <p:nvPr/>
        </p:nvPicPr>
        <p:blipFill>
          <a:blip r:embed="rId7">
            <a:alphaModFix/>
          </a:blip>
          <a:stretch>
            <a:fillRect/>
          </a:stretch>
        </p:blipFill>
        <p:spPr>
          <a:xfrm>
            <a:off x="762342" y="807370"/>
            <a:ext cx="665675" cy="696610"/>
          </a:xfrm>
          <a:prstGeom prst="rect">
            <a:avLst/>
          </a:prstGeom>
          <a:noFill/>
          <a:ln>
            <a:noFill/>
          </a:ln>
        </p:spPr>
      </p:pic>
      <p:pic>
        <p:nvPicPr>
          <p:cNvPr id="254" name="Google Shape;254;p37"/>
          <p:cNvPicPr preferRelativeResize="0"/>
          <p:nvPr/>
        </p:nvPicPr>
        <p:blipFill>
          <a:blip r:embed="rId8">
            <a:alphaModFix/>
          </a:blip>
          <a:stretch>
            <a:fillRect/>
          </a:stretch>
        </p:blipFill>
        <p:spPr>
          <a:xfrm>
            <a:off x="3766861" y="662644"/>
            <a:ext cx="805150" cy="860443"/>
          </a:xfrm>
          <a:prstGeom prst="rect">
            <a:avLst/>
          </a:prstGeom>
          <a:noFill/>
          <a:ln>
            <a:noFill/>
          </a:ln>
        </p:spPr>
      </p:pic>
      <p:sp>
        <p:nvSpPr>
          <p:cNvPr id="255" name="Google Shape;255;p37"/>
          <p:cNvSpPr txBox="1"/>
          <p:nvPr/>
        </p:nvSpPr>
        <p:spPr>
          <a:xfrm>
            <a:off x="6536325" y="2141550"/>
            <a:ext cx="1056600" cy="86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600">
                <a:solidFill>
                  <a:srgbClr val="262626"/>
                </a:solidFill>
                <a:latin typeface="Calibri"/>
                <a:ea typeface="Calibri"/>
                <a:cs typeface="Calibri"/>
                <a:sym typeface="Calibri"/>
              </a:rPr>
              <a:t>?</a:t>
            </a:r>
            <a:endParaRPr sz="9600">
              <a:solidFill>
                <a:srgbClr val="262626"/>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8"/>
          <p:cNvSpPr txBox="1"/>
          <p:nvPr>
            <p:ph type="title"/>
          </p:nvPr>
        </p:nvSpPr>
        <p:spPr>
          <a:xfrm>
            <a:off x="685800" y="2060973"/>
            <a:ext cx="7772400" cy="1021500"/>
          </a:xfrm>
          <a:prstGeom prst="rect">
            <a:avLst/>
          </a:prstGeom>
          <a:solidFill>
            <a:srgbClr val="FFFFFF"/>
          </a:solidFill>
          <a:ln>
            <a:noFill/>
          </a:ln>
        </p:spPr>
        <p:txBody>
          <a:bodyPr anchorCtr="0" anchor="t" bIns="137150" lIns="137150" spcFirstLastPara="1" rIns="137150" wrap="square" tIns="137150">
            <a:normAutofit/>
          </a:bodyPr>
          <a:lstStyle/>
          <a:p>
            <a:pPr indent="0" lvl="0" marL="0" rtl="0" algn="ctr">
              <a:lnSpc>
                <a:spcPct val="90000"/>
              </a:lnSpc>
              <a:spcBef>
                <a:spcPts val="0"/>
              </a:spcBef>
              <a:spcAft>
                <a:spcPts val="0"/>
              </a:spcAft>
              <a:buClr>
                <a:srgbClr val="262626"/>
              </a:buClr>
              <a:buSzPts val="4100"/>
              <a:buFont typeface="Calibri"/>
              <a:buNone/>
            </a:pPr>
            <a:r>
              <a:rPr lang="en" sz="4100"/>
              <a:t>Study Structure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grpSp>
        <p:nvGrpSpPr>
          <p:cNvPr id="266" name="Google Shape;266;p39"/>
          <p:cNvGrpSpPr/>
          <p:nvPr/>
        </p:nvGrpSpPr>
        <p:grpSpPr>
          <a:xfrm>
            <a:off x="212325" y="1468250"/>
            <a:ext cx="8590250" cy="2042700"/>
            <a:chOff x="212325" y="1550400"/>
            <a:chExt cx="8590250" cy="2042700"/>
          </a:xfrm>
        </p:grpSpPr>
        <p:pic>
          <p:nvPicPr>
            <p:cNvPr id="267" name="Google Shape;267;p39"/>
            <p:cNvPicPr preferRelativeResize="0"/>
            <p:nvPr/>
          </p:nvPicPr>
          <p:blipFill rotWithShape="1">
            <a:blip r:embed="rId3">
              <a:alphaModFix/>
            </a:blip>
            <a:srcRect b="12219" l="2977" r="3081" t="0"/>
            <a:stretch/>
          </p:blipFill>
          <p:spPr>
            <a:xfrm>
              <a:off x="212325" y="1550400"/>
              <a:ext cx="8590250" cy="2042700"/>
            </a:xfrm>
            <a:prstGeom prst="rect">
              <a:avLst/>
            </a:prstGeom>
            <a:noFill/>
            <a:ln>
              <a:noFill/>
            </a:ln>
          </p:spPr>
        </p:pic>
        <p:pic>
          <p:nvPicPr>
            <p:cNvPr id="268" name="Google Shape;268;p39"/>
            <p:cNvPicPr preferRelativeResize="0"/>
            <p:nvPr/>
          </p:nvPicPr>
          <p:blipFill>
            <a:blip r:embed="rId4">
              <a:alphaModFix/>
            </a:blip>
            <a:stretch>
              <a:fillRect/>
            </a:stretch>
          </p:blipFill>
          <p:spPr>
            <a:xfrm>
              <a:off x="777650" y="2311975"/>
              <a:ext cx="597425" cy="355225"/>
            </a:xfrm>
            <a:prstGeom prst="rect">
              <a:avLst/>
            </a:prstGeom>
            <a:noFill/>
            <a:ln>
              <a:noFill/>
            </a:ln>
          </p:spPr>
        </p:pic>
        <p:pic>
          <p:nvPicPr>
            <p:cNvPr id="269" name="Google Shape;269;p39"/>
            <p:cNvPicPr preferRelativeResize="0"/>
            <p:nvPr/>
          </p:nvPicPr>
          <p:blipFill>
            <a:blip r:embed="rId5">
              <a:alphaModFix/>
            </a:blip>
            <a:stretch>
              <a:fillRect/>
            </a:stretch>
          </p:blipFill>
          <p:spPr>
            <a:xfrm>
              <a:off x="320393" y="2250350"/>
              <a:ext cx="457257" cy="478500"/>
            </a:xfrm>
            <a:prstGeom prst="rect">
              <a:avLst/>
            </a:prstGeom>
            <a:noFill/>
            <a:ln>
              <a:noFill/>
            </a:ln>
          </p:spPr>
        </p:pic>
        <p:pic>
          <p:nvPicPr>
            <p:cNvPr id="270" name="Google Shape;270;p39"/>
            <p:cNvPicPr preferRelativeResize="0"/>
            <p:nvPr/>
          </p:nvPicPr>
          <p:blipFill>
            <a:blip r:embed="rId6">
              <a:alphaModFix/>
            </a:blip>
            <a:stretch>
              <a:fillRect/>
            </a:stretch>
          </p:blipFill>
          <p:spPr>
            <a:xfrm>
              <a:off x="1837230" y="2187225"/>
              <a:ext cx="650270" cy="604750"/>
            </a:xfrm>
            <a:prstGeom prst="rect">
              <a:avLst/>
            </a:prstGeom>
            <a:noFill/>
            <a:ln>
              <a:noFill/>
            </a:ln>
          </p:spPr>
        </p:pic>
      </p:grpSp>
      <p:sp>
        <p:nvSpPr>
          <p:cNvPr id="271" name="Google Shape;271;p39"/>
          <p:cNvSpPr txBox="1"/>
          <p:nvPr>
            <p:ph type="title"/>
          </p:nvPr>
        </p:nvSpPr>
        <p:spPr>
          <a:xfrm>
            <a:off x="277148" y="88822"/>
            <a:ext cx="8460600" cy="478500"/>
          </a:xfrm>
          <a:prstGeom prst="rect">
            <a:avLst/>
          </a:prstGeom>
          <a:noFill/>
          <a:ln>
            <a:noFill/>
          </a:ln>
        </p:spPr>
        <p:txBody>
          <a:bodyPr anchorCtr="0" anchor="ctr" bIns="137150" lIns="137150" spcFirstLastPara="1" rIns="137150" wrap="square" tIns="137150">
            <a:noAutofit/>
          </a:bodyPr>
          <a:lstStyle/>
          <a:p>
            <a:pPr indent="0" lvl="0" marL="0" rtl="0" algn="l">
              <a:lnSpc>
                <a:spcPct val="90000"/>
              </a:lnSpc>
              <a:spcBef>
                <a:spcPts val="0"/>
              </a:spcBef>
              <a:spcAft>
                <a:spcPts val="0"/>
              </a:spcAft>
              <a:buClr>
                <a:srgbClr val="262626"/>
              </a:buClr>
              <a:buSzPts val="2700"/>
              <a:buFont typeface="Calibri"/>
              <a:buNone/>
            </a:pPr>
            <a:r>
              <a:rPr lang="en" sz="2700"/>
              <a:t>Study Structure</a:t>
            </a:r>
            <a:endParaRPr/>
          </a:p>
        </p:txBody>
      </p:sp>
      <p:sp>
        <p:nvSpPr>
          <p:cNvPr id="272" name="Google Shape;272;p39"/>
          <p:cNvSpPr/>
          <p:nvPr/>
        </p:nvSpPr>
        <p:spPr>
          <a:xfrm>
            <a:off x="6659033" y="4008967"/>
            <a:ext cx="516600" cy="3978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3" name="Google Shape;273;p39"/>
          <p:cNvSpPr/>
          <p:nvPr>
            <p:ph idx="12" type="sldNum"/>
          </p:nvPr>
        </p:nvSpPr>
        <p:spPr>
          <a:xfrm>
            <a:off x="8361860" y="4843130"/>
            <a:ext cx="365700" cy="274200"/>
          </a:xfrm>
          <a:prstGeom prst="ellipse">
            <a:avLst/>
          </a:prstGeom>
          <a:noFill/>
          <a:ln>
            <a:noFill/>
          </a:ln>
        </p:spPr>
        <p:txBody>
          <a:bodyPr anchorCtr="0" anchor="ctr" bIns="34275" lIns="13700" spcFirstLastPara="1" rIns="13700" wrap="square" tIns="34275">
            <a:noAutofit/>
          </a:bodyPr>
          <a:lstStyle/>
          <a:p>
            <a:pPr indent="0" lvl="0" marL="0" rtl="0" algn="ctr">
              <a:spcBef>
                <a:spcPts val="0"/>
              </a:spcBef>
              <a:spcAft>
                <a:spcPts val="0"/>
              </a:spcAft>
              <a:buNone/>
            </a:pPr>
            <a:fld id="{00000000-1234-1234-1234-123412341234}" type="slidenum">
              <a:rPr lang="en"/>
              <a:t>‹#›</a:t>
            </a:fld>
            <a:endParaRPr/>
          </a:p>
        </p:txBody>
      </p:sp>
      <p:sp>
        <p:nvSpPr>
          <p:cNvPr id="274" name="Google Shape;274;p39"/>
          <p:cNvSpPr/>
          <p:nvPr/>
        </p:nvSpPr>
        <p:spPr>
          <a:xfrm>
            <a:off x="1547838" y="1468250"/>
            <a:ext cx="3204900" cy="2042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75" name="Google Shape;275;p39"/>
          <p:cNvSpPr/>
          <p:nvPr/>
        </p:nvSpPr>
        <p:spPr>
          <a:xfrm>
            <a:off x="4858775" y="1452800"/>
            <a:ext cx="4034400" cy="2073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6" name="Google Shape;276;p39"/>
          <p:cNvSpPr txBox="1"/>
          <p:nvPr/>
        </p:nvSpPr>
        <p:spPr>
          <a:xfrm>
            <a:off x="1547850" y="3550700"/>
            <a:ext cx="3204900" cy="7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u="sng">
                <a:solidFill>
                  <a:srgbClr val="262626"/>
                </a:solidFill>
                <a:latin typeface="Calibri"/>
                <a:ea typeface="Calibri"/>
                <a:cs typeface="Calibri"/>
                <a:sym typeface="Calibri"/>
              </a:rPr>
              <a:t>RQ1: Systematic Literature Review</a:t>
            </a:r>
            <a:endParaRPr b="1">
              <a:solidFill>
                <a:srgbClr val="262626"/>
              </a:solidFill>
              <a:latin typeface="Calibri"/>
              <a:ea typeface="Calibri"/>
              <a:cs typeface="Calibri"/>
              <a:sym typeface="Calibri"/>
            </a:endParaRPr>
          </a:p>
          <a:p>
            <a:pPr indent="0" lvl="0" marL="0" rtl="0" algn="ctr">
              <a:spcBef>
                <a:spcPts val="0"/>
              </a:spcBef>
              <a:spcAft>
                <a:spcPts val="0"/>
              </a:spcAft>
              <a:buNone/>
            </a:pPr>
            <a:r>
              <a:rPr i="1" lang="en">
                <a:solidFill>
                  <a:srgbClr val="262626"/>
                </a:solidFill>
                <a:latin typeface="Calibri"/>
                <a:ea typeface="Calibri"/>
                <a:cs typeface="Calibri"/>
                <a:sym typeface="Calibri"/>
              </a:rPr>
              <a:t>What claims about package reuse on Hugging Face are made by prior research?</a:t>
            </a:r>
            <a:endParaRPr>
              <a:solidFill>
                <a:schemeClr val="dk1"/>
              </a:solidFill>
            </a:endParaRPr>
          </a:p>
          <a:p>
            <a:pPr indent="0" lvl="0" marL="0" rtl="0" algn="ctr">
              <a:spcBef>
                <a:spcPts val="0"/>
              </a:spcBef>
              <a:spcAft>
                <a:spcPts val="0"/>
              </a:spcAft>
              <a:buNone/>
            </a:pPr>
            <a:r>
              <a:t/>
            </a:r>
            <a:endParaRPr>
              <a:solidFill>
                <a:srgbClr val="262626"/>
              </a:solidFill>
              <a:latin typeface="Calibri"/>
              <a:ea typeface="Calibri"/>
              <a:cs typeface="Calibri"/>
              <a:sym typeface="Calibri"/>
            </a:endParaRPr>
          </a:p>
        </p:txBody>
      </p:sp>
      <p:sp>
        <p:nvSpPr>
          <p:cNvPr id="277" name="Google Shape;277;p39"/>
          <p:cNvSpPr txBox="1"/>
          <p:nvPr/>
        </p:nvSpPr>
        <p:spPr>
          <a:xfrm>
            <a:off x="5409525" y="3550700"/>
            <a:ext cx="3015600" cy="7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u="sng">
                <a:solidFill>
                  <a:srgbClr val="262626"/>
                </a:solidFill>
                <a:latin typeface="Calibri"/>
                <a:ea typeface="Calibri"/>
                <a:cs typeface="Calibri"/>
                <a:sym typeface="Calibri"/>
              </a:rPr>
              <a:t>RQ2: Qualitative Claim Validation</a:t>
            </a:r>
            <a:endParaRPr b="1" u="sng">
              <a:solidFill>
                <a:srgbClr val="262626"/>
              </a:solidFill>
              <a:latin typeface="Calibri"/>
              <a:ea typeface="Calibri"/>
              <a:cs typeface="Calibri"/>
              <a:sym typeface="Calibri"/>
            </a:endParaRPr>
          </a:p>
          <a:p>
            <a:pPr indent="0" lvl="0" marL="0" rtl="0" algn="ctr">
              <a:lnSpc>
                <a:spcPct val="90000"/>
              </a:lnSpc>
              <a:spcBef>
                <a:spcPts val="0"/>
              </a:spcBef>
              <a:spcAft>
                <a:spcPts val="0"/>
              </a:spcAft>
              <a:buNone/>
            </a:pPr>
            <a:r>
              <a:rPr i="1" lang="en">
                <a:solidFill>
                  <a:srgbClr val="262626"/>
                </a:solidFill>
                <a:latin typeface="Calibri"/>
                <a:ea typeface="Calibri"/>
                <a:cs typeface="Calibri"/>
                <a:sym typeface="Calibri"/>
              </a:rPr>
              <a:t>Do the qualitative claims about package reuse (PTM) on Hugging Face hold up when quantified?</a:t>
            </a:r>
            <a:endParaRPr>
              <a:solidFill>
                <a:srgbClr val="262626"/>
              </a:solidFill>
              <a:latin typeface="Calibri"/>
              <a:ea typeface="Calibri"/>
              <a:cs typeface="Calibri"/>
              <a:sym typeface="Calibri"/>
            </a:endParaRPr>
          </a:p>
        </p:txBody>
      </p:sp>
      <p:cxnSp>
        <p:nvCxnSpPr>
          <p:cNvPr id="278" name="Google Shape;278;p39"/>
          <p:cNvCxnSpPr/>
          <p:nvPr/>
        </p:nvCxnSpPr>
        <p:spPr>
          <a:xfrm>
            <a:off x="2687875" y="853500"/>
            <a:ext cx="471600" cy="688500"/>
          </a:xfrm>
          <a:prstGeom prst="straightConnector1">
            <a:avLst/>
          </a:prstGeom>
          <a:noFill/>
          <a:ln cap="flat" cmpd="sng" w="38100">
            <a:solidFill>
              <a:srgbClr val="FF0000"/>
            </a:solidFill>
            <a:prstDash val="solid"/>
            <a:round/>
            <a:headEnd len="med" w="med" type="none"/>
            <a:tailEnd len="med" w="med" type="triangle"/>
          </a:ln>
        </p:spPr>
      </p:cxnSp>
      <p:cxnSp>
        <p:nvCxnSpPr>
          <p:cNvPr id="279" name="Google Shape;279;p39"/>
          <p:cNvCxnSpPr/>
          <p:nvPr/>
        </p:nvCxnSpPr>
        <p:spPr>
          <a:xfrm>
            <a:off x="3660725" y="853500"/>
            <a:ext cx="471600" cy="688500"/>
          </a:xfrm>
          <a:prstGeom prst="straightConnector1">
            <a:avLst/>
          </a:prstGeom>
          <a:noFill/>
          <a:ln cap="flat" cmpd="sng" w="38100">
            <a:solidFill>
              <a:srgbClr val="FF0000"/>
            </a:solidFill>
            <a:prstDash val="solid"/>
            <a:round/>
            <a:headEnd len="med" w="med" type="none"/>
            <a:tailEnd len="med" w="med" type="triangle"/>
          </a:ln>
        </p:spPr>
      </p:cxnSp>
      <p:cxnSp>
        <p:nvCxnSpPr>
          <p:cNvPr id="280" name="Google Shape;280;p39"/>
          <p:cNvCxnSpPr/>
          <p:nvPr/>
        </p:nvCxnSpPr>
        <p:spPr>
          <a:xfrm>
            <a:off x="7890250" y="853500"/>
            <a:ext cx="471600" cy="688500"/>
          </a:xfrm>
          <a:prstGeom prst="straightConnector1">
            <a:avLst/>
          </a:prstGeom>
          <a:noFill/>
          <a:ln cap="flat" cmpd="sng" w="38100">
            <a:solidFill>
              <a:srgbClr val="FF0000"/>
            </a:solidFill>
            <a:prstDash val="solid"/>
            <a:round/>
            <a:headEnd len="med" w="med" type="none"/>
            <a:tailEnd len="med" w="med" type="triangle"/>
          </a:ln>
        </p:spPr>
      </p:cxnSp>
      <p:sp>
        <p:nvSpPr>
          <p:cNvPr id="281" name="Google Shape;281;p39"/>
          <p:cNvSpPr txBox="1"/>
          <p:nvPr/>
        </p:nvSpPr>
        <p:spPr>
          <a:xfrm>
            <a:off x="7032725" y="567325"/>
            <a:ext cx="969300" cy="54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62626"/>
                </a:solidFill>
                <a:latin typeface="Calibri"/>
                <a:ea typeface="Calibri"/>
                <a:cs typeface="Calibri"/>
                <a:sym typeface="Calibri"/>
              </a:rPr>
              <a:t>Standout results</a:t>
            </a:r>
            <a:endParaRPr>
              <a:solidFill>
                <a:srgbClr val="262626"/>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0"/>
          <p:cNvSpPr txBox="1"/>
          <p:nvPr>
            <p:ph type="title"/>
          </p:nvPr>
        </p:nvSpPr>
        <p:spPr>
          <a:xfrm>
            <a:off x="1105650" y="1712550"/>
            <a:ext cx="6932700" cy="859200"/>
          </a:xfrm>
          <a:prstGeom prst="rect">
            <a:avLst/>
          </a:prstGeom>
          <a:solidFill>
            <a:srgbClr val="FFFFFF"/>
          </a:solidFill>
          <a:ln>
            <a:noFill/>
          </a:ln>
        </p:spPr>
        <p:txBody>
          <a:bodyPr anchorCtr="0" anchor="t" bIns="137150" lIns="137150" spcFirstLastPara="1" rIns="137150" wrap="square" tIns="137150">
            <a:normAutofit fontScale="90000"/>
          </a:bodyPr>
          <a:lstStyle/>
          <a:p>
            <a:pPr indent="0" lvl="0" marL="0" rtl="0" algn="ctr">
              <a:lnSpc>
                <a:spcPct val="90000"/>
              </a:lnSpc>
              <a:spcBef>
                <a:spcPts val="0"/>
              </a:spcBef>
              <a:spcAft>
                <a:spcPts val="0"/>
              </a:spcAft>
              <a:buClr>
                <a:srgbClr val="262626"/>
              </a:buClr>
              <a:buSzPct val="100000"/>
              <a:buFont typeface="Calibri"/>
              <a:buNone/>
            </a:pPr>
            <a:r>
              <a:rPr lang="en" sz="4100"/>
              <a:t>Study Part 1: Systematic Literature Review</a:t>
            </a:r>
            <a:endParaRPr/>
          </a:p>
        </p:txBody>
      </p:sp>
      <p:sp>
        <p:nvSpPr>
          <p:cNvPr id="288" name="Google Shape;288;p40"/>
          <p:cNvSpPr txBox="1"/>
          <p:nvPr/>
        </p:nvSpPr>
        <p:spPr>
          <a:xfrm>
            <a:off x="1143000" y="2816828"/>
            <a:ext cx="6858000" cy="859200"/>
          </a:xfrm>
          <a:prstGeom prst="rect">
            <a:avLst/>
          </a:prstGeom>
          <a:solidFill>
            <a:srgbClr val="FFFFFF"/>
          </a:solidFill>
          <a:ln>
            <a:noFill/>
          </a:ln>
        </p:spPr>
        <p:txBody>
          <a:bodyPr anchorCtr="0" anchor="t" bIns="137150" lIns="137150" spcFirstLastPara="1" rIns="137150" wrap="square" tIns="137150">
            <a:noAutofit/>
          </a:bodyPr>
          <a:lstStyle/>
          <a:p>
            <a:pPr indent="0" lvl="0" marL="0" marR="0" rtl="0" algn="ctr">
              <a:lnSpc>
                <a:spcPct val="90000"/>
              </a:lnSpc>
              <a:spcBef>
                <a:spcPts val="0"/>
              </a:spcBef>
              <a:spcAft>
                <a:spcPts val="0"/>
              </a:spcAft>
              <a:buClr>
                <a:srgbClr val="262626"/>
              </a:buClr>
              <a:buSzPts val="2700"/>
              <a:buFont typeface="Calibri"/>
              <a:buNone/>
            </a:pPr>
            <a:r>
              <a:rPr b="0" i="1" lang="en" sz="2700" u="none" cap="none" strike="noStrike">
                <a:solidFill>
                  <a:srgbClr val="262626"/>
                </a:solidFill>
                <a:latin typeface="Calibri"/>
                <a:ea typeface="Calibri"/>
                <a:cs typeface="Calibri"/>
                <a:sym typeface="Calibri"/>
              </a:rPr>
              <a:t>RQ1: </a:t>
            </a:r>
            <a:r>
              <a:rPr i="1" lang="en" sz="2700">
                <a:solidFill>
                  <a:srgbClr val="262626"/>
                </a:solidFill>
                <a:latin typeface="Calibri"/>
                <a:ea typeface="Calibri"/>
                <a:cs typeface="Calibri"/>
                <a:sym typeface="Calibri"/>
              </a:rPr>
              <a:t>What claims about package reuse on Hugging Face are made by prior research?</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urdue">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