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sldIdLst>
    <p:sldId id="1640" r:id="rId2"/>
    <p:sldId id="1708" r:id="rId3"/>
    <p:sldId id="1699" r:id="rId4"/>
    <p:sldId id="1701" r:id="rId5"/>
    <p:sldId id="1704" r:id="rId6"/>
    <p:sldId id="1736" r:id="rId7"/>
    <p:sldId id="1703" r:id="rId8"/>
    <p:sldId id="1707" r:id="rId9"/>
    <p:sldId id="1729" r:id="rId10"/>
    <p:sldId id="1730" r:id="rId11"/>
    <p:sldId id="1589" r:id="rId12"/>
    <p:sldId id="1731" r:id="rId13"/>
    <p:sldId id="1726" r:id="rId14"/>
    <p:sldId id="267" r:id="rId15"/>
    <p:sldId id="1709" r:id="rId16"/>
    <p:sldId id="1733" r:id="rId17"/>
    <p:sldId id="1712" r:id="rId18"/>
    <p:sldId id="1713" r:id="rId19"/>
    <p:sldId id="1743" r:id="rId20"/>
    <p:sldId id="1727" r:id="rId21"/>
    <p:sldId id="1645" r:id="rId22"/>
    <p:sldId id="1735" r:id="rId23"/>
    <p:sldId id="1734" r:id="rId24"/>
    <p:sldId id="1653" r:id="rId25"/>
    <p:sldId id="1738" r:id="rId26"/>
    <p:sldId id="1740" r:id="rId27"/>
    <p:sldId id="1739" r:id="rId28"/>
    <p:sldId id="1651" r:id="rId29"/>
    <p:sldId id="1721" r:id="rId30"/>
    <p:sldId id="1720" r:id="rId31"/>
    <p:sldId id="1719" r:id="rId32"/>
    <p:sldId id="1725" r:id="rId33"/>
    <p:sldId id="1724" r:id="rId34"/>
    <p:sldId id="1728" r:id="rId35"/>
    <p:sldId id="1654" r:id="rId36"/>
    <p:sldId id="1742" r:id="rId37"/>
    <p:sldId id="1741" r:id="rId38"/>
    <p:sldId id="172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000"/>
    <a:srgbClr val="620000"/>
    <a:srgbClr val="6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955"/>
    <p:restoredTop sz="78846"/>
  </p:normalViewPr>
  <p:slideViewPr>
    <p:cSldViewPr snapToGrid="0">
      <p:cViewPr>
        <p:scale>
          <a:sx n="71" d="100"/>
          <a:sy n="71" d="100"/>
        </p:scale>
        <p:origin x="48" y="1096"/>
      </p:cViewPr>
      <p:guideLst/>
    </p:cSldViewPr>
  </p:slideViewPr>
  <p:outlineViewPr>
    <p:cViewPr>
      <p:scale>
        <a:sx n="33" d="100"/>
        <a:sy n="33" d="100"/>
      </p:scale>
      <p:origin x="0" y="-47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7B81E-5903-3F4E-9C9B-232AADC44462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36A95-BB31-574E-8CD1-E671EE5D4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36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stackademic.com/sok-analysis-of-software-supply-chain-security-by-establishing-secure-design-properties-6a0c897d5777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stackademic.com/sok-analysis-of-software-supply-chain-security-by-establishing-secure-design-properties-6a0c897d5777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stackademic.com/sok-analysis-of-software-supply-chain-security-by-establishing-secure-design-properties-6a0c897d5777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stackademic.com/sok-analysis-of-software-supply-chain-security-by-establishing-secure-design-properties-6a0c897d5777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Hello Everyone, I am Kelechi Kalu, I am a  3</a:t>
            </a:r>
            <a:r>
              <a:rPr lang="en-US" sz="1200" baseline="30000" dirty="0"/>
              <a:t>rd</a:t>
            </a:r>
            <a:r>
              <a:rPr lang="en-US" sz="1200" dirty="0"/>
              <a:t> year </a:t>
            </a:r>
            <a:r>
              <a:rPr lang="en-US" sz="1200" dirty="0" err="1"/>
              <a:t>phd</a:t>
            </a:r>
            <a:r>
              <a:rPr lang="en-US" sz="1200" dirty="0"/>
              <a:t> student advised by  Dr James Davis from Purdue University.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10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5481E-A62D-788F-4AFE-C8B53C58C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AB0FE-09CE-512D-5199-23D9E8168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E9CFF8-A110-1403-1534-52D1739C6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We focus on the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5EAE3-BDFD-11CA-8F47-5D58E722A7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A37BA-026F-9146-8519-D617D38249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15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Overview: This is the relationship between our questions and methods.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We used a mixed-method approach that combine two perspectives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We first explore qualitative insights by interviewing practitioners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Then we substantiate our findings with systematic measurements in HF ecosystem</a:t>
            </a:r>
            <a:endParaRPr dirty="0"/>
          </a:p>
        </p:txBody>
      </p:sp>
      <p:sp>
        <p:nvSpPr>
          <p:cNvPr id="397" name="Google Shape;39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>
          <a:extLst>
            <a:ext uri="{FF2B5EF4-FFF2-40B4-BE49-F238E27FC236}">
              <a16:creationId xmlns:a16="http://schemas.microsoft.com/office/drawing/2014/main" id="{E60F8275-8E09-A37F-0A57-168CE52AA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>
            <a:extLst>
              <a:ext uri="{FF2B5EF4-FFF2-40B4-BE49-F238E27FC236}">
                <a16:creationId xmlns:a16="http://schemas.microsoft.com/office/drawing/2014/main" id="{FAEB9622-AC67-E128-43D4-A978EE34CF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8:notes">
            <a:extLst>
              <a:ext uri="{FF2B5EF4-FFF2-40B4-BE49-F238E27FC236}">
                <a16:creationId xmlns:a16="http://schemas.microsoft.com/office/drawing/2014/main" id="{E07E9286-E444-D40E-C031-C7563C0EF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Overview: This is the relationship between our questions and methods.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We used a mixed-method approach that combine two perspectives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We first explore qualitative insights by interviewing practitioners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Then we substantiate our findings with systematic measurements in HF ecosystem</a:t>
            </a:r>
            <a:endParaRPr dirty="0"/>
          </a:p>
        </p:txBody>
      </p:sp>
      <p:sp>
        <p:nvSpPr>
          <p:cNvPr id="397" name="Google Shape;397;p8:notes">
            <a:extLst>
              <a:ext uri="{FF2B5EF4-FFF2-40B4-BE49-F238E27FC236}">
                <a16:creationId xmlns:a16="http://schemas.microsoft.com/office/drawing/2014/main" id="{7510B479-8BDB-2EB5-0BE9-BD5C59229DE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1712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>
          <a:extLst>
            <a:ext uri="{FF2B5EF4-FFF2-40B4-BE49-F238E27FC236}">
              <a16:creationId xmlns:a16="http://schemas.microsoft.com/office/drawing/2014/main" id="{BBDC1AE8-B1DC-59ED-AA3D-093150E0D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>
            <a:extLst>
              <a:ext uri="{FF2B5EF4-FFF2-40B4-BE49-F238E27FC236}">
                <a16:creationId xmlns:a16="http://schemas.microsoft.com/office/drawing/2014/main" id="{2D6BD25A-14DD-2D8E-6EE7-AD68303ADA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8:notes">
            <a:extLst>
              <a:ext uri="{FF2B5EF4-FFF2-40B4-BE49-F238E27FC236}">
                <a16:creationId xmlns:a16="http://schemas.microsoft.com/office/drawing/2014/main" id="{5CD61FEB-6F4D-DDCD-31C2-ABEC475BD2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* refers to cases where subject’s team built other types of software in addition to the main stated. O refers to cases where subject belonged to multiple teams with other products to the one stated.</a:t>
            </a:r>
          </a:p>
        </p:txBody>
      </p:sp>
      <p:sp>
        <p:nvSpPr>
          <p:cNvPr id="397" name="Google Shape;397;p8:notes">
            <a:extLst>
              <a:ext uri="{FF2B5EF4-FFF2-40B4-BE49-F238E27FC236}">
                <a16:creationId xmlns:a16="http://schemas.microsoft.com/office/drawing/2014/main" id="{EE507182-4ABF-D9CB-A935-8C0B46478AA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2482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>
          <a:extLst>
            <a:ext uri="{FF2B5EF4-FFF2-40B4-BE49-F238E27FC236}">
              <a16:creationId xmlns:a16="http://schemas.microsoft.com/office/drawing/2014/main" id="{9E5D0A11-C109-1AC7-9DF0-7B86848A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>
            <a:extLst>
              <a:ext uri="{FF2B5EF4-FFF2-40B4-BE49-F238E27FC236}">
                <a16:creationId xmlns:a16="http://schemas.microsoft.com/office/drawing/2014/main" id="{ACFEC0B4-3B10-A982-6096-1488146AC9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8:notes">
            <a:extLst>
              <a:ext uri="{FF2B5EF4-FFF2-40B4-BE49-F238E27FC236}">
                <a16:creationId xmlns:a16="http://schemas.microsoft.com/office/drawing/2014/main" id="{F1DC8C91-C0B5-0ACA-52C5-849F522FB8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397" name="Google Shape;397;p8:notes">
            <a:extLst>
              <a:ext uri="{FF2B5EF4-FFF2-40B4-BE49-F238E27FC236}">
                <a16:creationId xmlns:a16="http://schemas.microsoft.com/office/drawing/2014/main" id="{8E4531FA-4F44-92EA-C2E0-692CB92000B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3471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>
          <a:extLst>
            <a:ext uri="{FF2B5EF4-FFF2-40B4-BE49-F238E27FC236}">
              <a16:creationId xmlns:a16="http://schemas.microsoft.com/office/drawing/2014/main" id="{65828E80-27EB-082E-E5C3-2FB477566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>
            <a:extLst>
              <a:ext uri="{FF2B5EF4-FFF2-40B4-BE49-F238E27FC236}">
                <a16:creationId xmlns:a16="http://schemas.microsoft.com/office/drawing/2014/main" id="{A2A84AD1-6A01-1C0E-E4DD-CC04E34523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8:notes">
            <a:extLst>
              <a:ext uri="{FF2B5EF4-FFF2-40B4-BE49-F238E27FC236}">
                <a16:creationId xmlns:a16="http://schemas.microsoft.com/office/drawing/2014/main" id="{9CF27022-79BD-ECB1-9B4C-0E0819CADB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397" name="Google Shape;397;p8:notes">
            <a:extLst>
              <a:ext uri="{FF2B5EF4-FFF2-40B4-BE49-F238E27FC236}">
                <a16:creationId xmlns:a16="http://schemas.microsoft.com/office/drawing/2014/main" id="{165D1D9B-2DCA-59C1-DCBF-07614F5DBE6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3134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>
          <a:extLst>
            <a:ext uri="{FF2B5EF4-FFF2-40B4-BE49-F238E27FC236}">
              <a16:creationId xmlns:a16="http://schemas.microsoft.com/office/drawing/2014/main" id="{2469E444-52CD-0079-2CDF-678FACA22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>
            <a:extLst>
              <a:ext uri="{FF2B5EF4-FFF2-40B4-BE49-F238E27FC236}">
                <a16:creationId xmlns:a16="http://schemas.microsoft.com/office/drawing/2014/main" id="{A81C876B-7B9F-D8E3-FB1D-F1D9A9E7DE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8:notes">
            <a:extLst>
              <a:ext uri="{FF2B5EF4-FFF2-40B4-BE49-F238E27FC236}">
                <a16:creationId xmlns:a16="http://schemas.microsoft.com/office/drawing/2014/main" id="{C719839F-EA49-DBDB-CC51-4E4E30BDE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397" name="Google Shape;397;p8:notes">
            <a:extLst>
              <a:ext uri="{FF2B5EF4-FFF2-40B4-BE49-F238E27FC236}">
                <a16:creationId xmlns:a16="http://schemas.microsoft.com/office/drawing/2014/main" id="{FD3AC507-282B-2D3A-B109-7A370739ADD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9175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1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AAAD6-90A5-B045-3DD1-D7CC739B0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95D452-DE51-B1E6-8D62-3F5603A1B2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0A3DD3-9B8B-007E-DA93-E8934784F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CC34E-ACF1-275F-9E82-8E48B036A5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21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Verification  was significantly mentioned as a problem in signing --  participants say not much importance is given to verification thus suggesting that signing is mostly  used in a unidirectional way .</a:t>
            </a:r>
          </a:p>
          <a:p>
            <a:endParaRPr lang="en-US" dirty="0"/>
          </a:p>
          <a:p>
            <a:r>
              <a:rPr lang="en-US" dirty="0"/>
              <a:t>Only subjects from large organizations(S6, S8, S13, S15) talked about difficulties in operationalizing the signing process.</a:t>
            </a:r>
          </a:p>
          <a:p>
            <a:r>
              <a:rPr lang="en-US" dirty="0"/>
              <a:t> Also, only subjects from organizations with non-security-focused product areas reported a lack</a:t>
            </a:r>
          </a:p>
          <a:p>
            <a:r>
              <a:rPr lang="en-US" dirty="0"/>
              <a:t>of management incentive as a barrier to signing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3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3E158-7211-8D75-D75C-21CC01414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F6189-4CCC-40D8-2EC8-0656E58136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84EC9B-47C4-BE6C-B351-E5BB6BE440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6A6AD-C942-FE76-46B2-4A845193C9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A37BA-026F-9146-8519-D617D38249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72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AF92F-1E11-E039-7B98-3D4117A90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8799F2-A3DB-9DE0-147D-27FA9AF602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9A7F9C-3527-FD17-D147-61004062A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Verification  was significantly mentioned as a problem in signing --  participants say not much importance is given to verification thus suggesting that signing is mostly  used in a unidirectional way .</a:t>
            </a:r>
          </a:p>
          <a:p>
            <a:endParaRPr lang="en-US" dirty="0"/>
          </a:p>
          <a:p>
            <a:r>
              <a:rPr lang="en-US" dirty="0"/>
              <a:t>Only subjects from large organizations(S6, S8, S13, S15) talked about difficulties in operationalizing the signing process.</a:t>
            </a:r>
          </a:p>
          <a:p>
            <a:r>
              <a:rPr lang="en-US" dirty="0"/>
              <a:t> Also, only subjects from organizations with non-security-focused product areas reported a lack</a:t>
            </a:r>
          </a:p>
          <a:p>
            <a:r>
              <a:rPr lang="en-US" dirty="0"/>
              <a:t>of management incentive as a barrier to signing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09116-74EB-B5F7-3D51-F90AC62C7A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9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5E905-27E0-B21D-8E3E-B6C3DB12A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AB1E56-EC72-8C78-0C81-F0E0A1CC80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C4C822-303C-ADF8-ACD1-364668D45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Verification  was significantly mentioned as a problem in signing --  participants say not much importance is given to verification thus suggesting that signing is mostly  used in a unidirectional way .</a:t>
            </a:r>
          </a:p>
          <a:p>
            <a:endParaRPr lang="en-US" dirty="0"/>
          </a:p>
          <a:p>
            <a:r>
              <a:rPr lang="en-US" dirty="0"/>
              <a:t>Only subjects from large organizations(S6, S8, S13, S15) talked about difficulties in operationalizing the signing process.</a:t>
            </a:r>
          </a:p>
          <a:p>
            <a:r>
              <a:rPr lang="en-US" dirty="0"/>
              <a:t> Also, only subjects from organizations with non-security-focused product areas reported a lack</a:t>
            </a:r>
          </a:p>
          <a:p>
            <a:r>
              <a:rPr lang="en-US" dirty="0"/>
              <a:t>of management incentive as a barrier to signing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6B63D-76CF-B6EE-4932-5CEBC66C2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76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DB915-149B-A383-7974-4EF5DBBDE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BEFA0B-5608-9736-C624-8C6D3785D0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C8FE86-CD30-A997-312B-ED5F72AB4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Verification  was significantly mentioned as a problem in signing --  participants say not much importance is given to verification thus suggesting that signing is mostly  used in a unidirectional way .</a:t>
            </a:r>
          </a:p>
          <a:p>
            <a:endParaRPr lang="en-US" dirty="0"/>
          </a:p>
          <a:p>
            <a:r>
              <a:rPr lang="en-US" dirty="0"/>
              <a:t>Only subjects from large organizations(S6, S8, S13, S15) talked about difficulties in operationalizing the signing process.</a:t>
            </a:r>
          </a:p>
          <a:p>
            <a:r>
              <a:rPr lang="en-US" dirty="0"/>
              <a:t> Also, only subjects from organizations with non-security-focused product areas reported a lack</a:t>
            </a:r>
          </a:p>
          <a:p>
            <a:r>
              <a:rPr lang="en-US" dirty="0"/>
              <a:t>of management incentive as a barrier to signing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9F8BA-F8B3-DD88-FAD3-B843EBBA7D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928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63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A7B82-13E1-0292-7698-8C33889A4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84097D-FF70-1584-74DD-99E9C8EAB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67EF0B-9ED4-398F-F3D6-BEDDC338C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45A8E-5C37-0BD2-E671-B8C0A4FF2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04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00606-49E3-B1E8-0B9A-028864CCC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33D08F-9034-5C22-4F85-8DF9CFD18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65C5B4-AE0F-FF24-9477-5189BB19A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BB3F9-5C45-D2C4-C631-91675E2B61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14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7FDE3-4921-7E6C-F09E-A5C16EED1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883BB-EBE2-5D90-26A3-34D75E1A1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EEBE5-A7B7-32C6-52F2-FD8FEC659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35F01-81B1-EA91-8905-EA39BDFAF5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103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CE1C1-87DC-6976-22D7-72345DA7E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5EA08A-83A2-8E7A-D1E1-5EBA24EB1B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CDDCD2-B3B8-08E0-C629-C79ABBF52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subjects from large organizations(S6, S8, S13, S15) talked about difficulties in operationalizing the signing process.</a:t>
            </a:r>
          </a:p>
          <a:p>
            <a:r>
              <a:rPr lang="en-US" dirty="0"/>
              <a:t> Also, only subjects from organizations with non-security-focused product areas reported a lack</a:t>
            </a:r>
          </a:p>
          <a:p>
            <a:r>
              <a:rPr lang="en-US" dirty="0"/>
              <a:t>of management incentive as a barrier to signing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5228C-F05A-70C1-AF67-7F4D45BB97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904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E8950-662E-3BB1-4D9F-243883BBE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1A1A4-7F91-BB38-FDFC-08A70E5BF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1FAAC7-D9B1-9E1F-B73A-C74953047D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subjects from large organizations(S6, S8, S13, S15) talked about difficulties in operationalizing the signing process.</a:t>
            </a:r>
          </a:p>
          <a:p>
            <a:r>
              <a:rPr lang="en-US" dirty="0"/>
              <a:t> Also, only subjects from organizations with non-security-focused product areas reported a lack</a:t>
            </a:r>
          </a:p>
          <a:p>
            <a:r>
              <a:rPr lang="en-US" dirty="0"/>
              <a:t>of management incentive as a barrier to signing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3042B-CF99-0973-25A8-415D53728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1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E3358-4840-ED1A-7FAB-768E0FC94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FB0697-8D64-2D6F-4012-53DBBDE63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706FFF-AC52-2533-70CB-60DA1D4AC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Software production is often visualized through a model that approximates the software engineering process, integrating both first- and third-party components, which are then packaged for downstream use. This combination of engineering processes and distribution forms the software supply chain.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security of the software supply chain is broadly defined by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three key properties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these are the properties targeted by various software supply chain security techniques, these are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Validity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Ensuring the integrity of components and actors.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Maintaining knowledge of components and actors.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Isolating components and actions performed by different actors within the supply chain.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aftermath of the top SSC security breaches,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C7D0A-FCA8-E833-EAEE-2908394DE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4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36C06-87C7-8614-A600-AEF696281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DB6DF1-B8D2-2D4B-C77C-A627C46C37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D60425-9057-B321-BF66-4C74707A4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Software production is often visualized through a model that approximates the software engineering process, integrating both first- and third-party components, which are then packaged for downstream use. This combination of engineering processes and distribution forms the software supply chain.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security of the software supply chain is broadly defined by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three key properties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these are the properties targeted by various software supply chain security techniques, these are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Validity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Ensuring the integrity of components and actors.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Maintaining knowledge of components and actors.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Isolating components and actions performed by different actors within the supply chain.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aftermath of the top SSC security breaches,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17FD8-2EF8-D08B-298D-46A686FB3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77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89A32-8E97-CD32-9788-5C0242DC4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EFD415-F0DC-59FE-67FC-50D48FB681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6E97FC-4DCC-F26A-5045-CB2BF4454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Software production is often visualized through a model that approximates the software engineering process, integrating both first- and third-party components, which are then packaged for downstream use. This combination of engineering processes and distribution forms the software supply chain.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security of the software supply chain is broadly defined by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three key properties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these are the properties targeted by various software supply chain security techniques, these are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Validity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Ensuring the integrity of components and actors.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Maintaining knowledge of components and actors.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Isolating components and actions performed by different actors within the supply chain.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aftermath of the top SSC security breaches,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C48CD-8F81-9272-71B7-22314BA5C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65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8D050-63B2-E155-B2C3-FD272091E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837336-2D99-43A5-CEF6-D468A990D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7B5A31-C028-FD72-BFAD-0B9FEBF6B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Software production is often visualized through a model that approximates the software engineering process, integrating both first- and third-party components, which are then packaged for downstream use. This combination of engineering processes and distribution forms the software supply chain.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security of the software supply chain is broadly defined by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three key properties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these are the properties targeted by various software supply chain security techniques, these are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Validity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Ensuring the integrity of components and actors.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Maintaining knowledge of components and actors.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Isolating components and actions performed by different actors within the supply chain.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aftermath of the top SSC security breaches,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FC796-229F-7AC0-AA47-51020B105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72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4A506-508E-C5EA-842A-2125887A4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9E9279-A4CF-9ABA-ACF8-ACCDDAE34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B87E2A-64F6-FBA7-AE19-CC7C64213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Low Quality &amp; Adoption</a:t>
            </a:r>
            <a:br>
              <a:rPr lang="en-US" dirty="0"/>
            </a:br>
            <a:r>
              <a:rPr lang="en-US" dirty="0"/>
              <a:t>Signature coverage in practice is sparse and often poorly implemented.</a:t>
            </a:r>
          </a:p>
          <a:p>
            <a:pPr>
              <a:buNone/>
            </a:pPr>
            <a:r>
              <a:rPr lang="en-US" b="1" dirty="0"/>
              <a:t>Attack Vector</a:t>
            </a:r>
            <a:br>
              <a:rPr lang="en-US" dirty="0"/>
            </a:br>
            <a:r>
              <a:rPr lang="en-US" dirty="0"/>
              <a:t>Missing or weak signing is actively exploited in real-world attacks.</a:t>
            </a:r>
          </a:p>
          <a:p>
            <a:r>
              <a:rPr lang="en-US" b="1" dirty="0"/>
              <a:t>Unclear Guidance</a:t>
            </a:r>
            <a:br>
              <a:rPr lang="en-US" dirty="0"/>
            </a:br>
            <a:r>
              <a:rPr lang="en-US" dirty="0"/>
              <a:t>Standards and recommendations lack concrete direction for signing in modern software pipelines.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CE30A-DF27-95E0-3611-FD5EFAB73A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37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8564F-6394-BB00-6FC2-109F3721D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871523-3825-E87A-9EF7-16448A10C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26BD1-1EC6-86EC-F8A5-9CC6027B1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Low Quality &amp; Adoption</a:t>
            </a:r>
            <a:br>
              <a:rPr lang="en-US" dirty="0"/>
            </a:br>
            <a:r>
              <a:rPr lang="en-US" dirty="0"/>
              <a:t>Signature coverage in practice is sparse and often poorly implemented.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In addition to the low adoption and quality issues , other challenges;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Attack Vector</a:t>
            </a:r>
            <a:br>
              <a:rPr lang="en-US" dirty="0"/>
            </a:br>
            <a:r>
              <a:rPr lang="en-US" dirty="0"/>
              <a:t>Missing or weak signing is actively exploited in real-world attacks. Example is the Microsoft and adobe attacks where their signing infrastructures where compromised to sign malwares </a:t>
            </a:r>
          </a:p>
          <a:p>
            <a:r>
              <a:rPr lang="en-US" b="1" dirty="0"/>
              <a:t>Unclear Guidance</a:t>
            </a:r>
            <a:br>
              <a:rPr lang="en-US" dirty="0"/>
            </a:br>
            <a:r>
              <a:rPr lang="en-US" dirty="0"/>
              <a:t>Standards and recommendations lack concrete direction for signing in modern software pipelines.</a:t>
            </a:r>
          </a:p>
          <a:p>
            <a:r>
              <a:rPr lang="en-US" dirty="0"/>
              <a:t>An example from the “Protect software group of recommendations” of the NIST SP 800-218 which informs the Executive order of 2021 is shown and this is quite a vague recommendation that does not answer the question of where and how is signing supposed to be done in practice.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54EBC-9A9C-57DB-0140-9FD6D8291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36A95-BB31-574E-8CD1-E671EE5D44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64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A37BA-026F-9146-8519-D617D38249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0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A5E8-A02F-3705-2B75-0AFA1EBCF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E4417C-DE30-6DD2-DBD3-0DB739AF3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1CFF0-B4A1-BA77-FC84-F16A448C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525A0-C5F1-A5FE-1805-9EB85F5A0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Gokkaya, B., Aniello, L., &amp; Halak, B. (2023). Software supply chain: review of attacks, risk assessment strategies and security controls. arXiv preprint arXiv:2305.1415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129F5-74D6-F770-0268-D8497484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D3B8C-0A0F-434B-8FF2-082E0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6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BFD3-B646-F65C-0B38-2CB9DCD1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6F0242-8149-EC08-0002-410E1482C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E1CDE-5F48-C655-393F-0363A38D1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5FB99-63B2-064B-10B7-9A996C893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Gokkaya, B., Aniello, L., &amp; Halak, B. (2023). Software supply chain: review of attacks, risk assessment strategies and security controls. arXiv preprint arXiv:2305.1415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E289E-5EE8-410A-0C88-91994382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D3B8C-0A0F-434B-8FF2-082E0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9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0977CD-974A-F97A-EF3F-2AE2C0890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B363D-B520-C04D-92CB-A9A52481B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13A12-2ED0-343D-C432-E40127816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9B18-2FA5-88A9-9744-37C71639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Gokkaya, B., Aniello, L., &amp; Halak, B. (2023). Software supply chain: review of attacks, risk assessment strategies and security controls. arXiv preprint arXiv:2305.1415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D416C-929A-EDD9-2E5E-77E58D9D1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D3B8C-0A0F-434B-8FF2-082E0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50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ust bor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66">
            <a:extLst>
              <a:ext uri="{FF2B5EF4-FFF2-40B4-BE49-F238E27FC236}">
                <a16:creationId xmlns:a16="http://schemas.microsoft.com/office/drawing/2014/main" id="{5FBB5167-3962-F644-A1B0-164B48533467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49427" y="0"/>
            <a:ext cx="12346116" cy="0"/>
          </a:xfrm>
          <a:prstGeom prst="line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 sz="1800"/>
          </a:p>
        </p:txBody>
      </p:sp>
      <p:sp>
        <p:nvSpPr>
          <p:cNvPr id="4" name="Line 66">
            <a:extLst>
              <a:ext uri="{FF2B5EF4-FFF2-40B4-BE49-F238E27FC236}">
                <a16:creationId xmlns:a16="http://schemas.microsoft.com/office/drawing/2014/main" id="{E355375E-B5F3-774A-87F7-3A95BA8BDF7B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77058" y="6858000"/>
            <a:ext cx="12346116" cy="0"/>
          </a:xfrm>
          <a:prstGeom prst="line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36F63A-CE5C-9B40-933E-022B0D8B1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38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69531" y="934481"/>
            <a:ext cx="11410357" cy="552302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 altLang="ko-KR" dirty="0"/>
              <a:t>Words</a:t>
            </a:r>
            <a:endParaRPr lang="ko-KR" altLang="en-US" dirty="0"/>
          </a:p>
          <a:p>
            <a:pPr lvl="1"/>
            <a:r>
              <a:rPr lang="en-US" altLang="ko-KR" dirty="0"/>
              <a:t>Words</a:t>
            </a:r>
            <a:endParaRPr lang="ko-KR" altLang="en-US" dirty="0"/>
          </a:p>
          <a:p>
            <a:pPr lvl="2"/>
            <a:r>
              <a:rPr lang="en-US" altLang="ko-KR" dirty="0"/>
              <a:t>Words</a:t>
            </a:r>
          </a:p>
          <a:p>
            <a:pPr lvl="3"/>
            <a:r>
              <a:rPr lang="en-US" altLang="ko-KR" dirty="0"/>
              <a:t>Words</a:t>
            </a:r>
          </a:p>
          <a:p>
            <a:pPr lvl="4"/>
            <a:r>
              <a:rPr lang="en-US" altLang="ko-KR" dirty="0"/>
              <a:t>Words</a:t>
            </a:r>
            <a:endParaRPr lang="ko-KR" altLang="en-US" dirty="0"/>
          </a:p>
        </p:txBody>
      </p:sp>
      <p:sp>
        <p:nvSpPr>
          <p:cNvPr id="5" name="제목 1"/>
          <p:cNvSpPr>
            <a:spLocks noGrp="1"/>
          </p:cNvSpPr>
          <p:nvPr>
            <p:ph type="title" hasCustomPrompt="1"/>
          </p:nvPr>
        </p:nvSpPr>
        <p:spPr>
          <a:xfrm>
            <a:off x="369531" y="118429"/>
            <a:ext cx="11410357" cy="638175"/>
          </a:xfrm>
          <a:noFill/>
          <a:ln>
            <a:noFill/>
          </a:ln>
        </p:spPr>
        <p:txBody>
          <a:bodyPr/>
          <a:lstStyle>
            <a:lvl1pPr algn="l">
              <a:defRPr b="0"/>
            </a:lvl1pPr>
          </a:lstStyle>
          <a:p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4" name="Line 66">
            <a:extLst>
              <a:ext uri="{FF2B5EF4-FFF2-40B4-BE49-F238E27FC236}">
                <a16:creationId xmlns:a16="http://schemas.microsoft.com/office/drawing/2014/main" id="{67B3E873-1394-3543-8BD2-2C910090ECBD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369531" y="756603"/>
            <a:ext cx="11410359" cy="0"/>
          </a:xfrm>
          <a:prstGeom prst="line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 sz="180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03002C-B894-EA4E-9F9C-C4794549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5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914400" y="2457016"/>
            <a:ext cx="10363200" cy="971984"/>
          </a:xfrm>
          <a:ln>
            <a:noFill/>
          </a:ln>
        </p:spPr>
        <p:txBody>
          <a:bodyPr anchor="t"/>
          <a:lstStyle>
            <a:lvl1pPr algn="ctr">
              <a:defRPr sz="4000" b="0" cap="none"/>
            </a:lvl1pPr>
          </a:lstStyle>
          <a:p>
            <a:r>
              <a:rPr lang="en-US" altLang="ko-KR" dirty="0"/>
              <a:t>Section heading</a:t>
            </a:r>
            <a:endParaRPr lang="ko-KR" altLang="en-US" dirty="0"/>
          </a:p>
        </p:txBody>
      </p:sp>
      <p:sp>
        <p:nvSpPr>
          <p:cNvPr id="7" name="Line 66">
            <a:extLst>
              <a:ext uri="{FF2B5EF4-FFF2-40B4-BE49-F238E27FC236}">
                <a16:creationId xmlns:a16="http://schemas.microsoft.com/office/drawing/2014/main" id="{5A33EB89-BA8F-4881-97CD-D89CEF92AE62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0" y="0"/>
            <a:ext cx="12192000" cy="0"/>
          </a:xfrm>
          <a:prstGeom prst="line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 sz="1800"/>
          </a:p>
        </p:txBody>
      </p:sp>
      <p:sp>
        <p:nvSpPr>
          <p:cNvPr id="8" name="Line 66">
            <a:extLst>
              <a:ext uri="{FF2B5EF4-FFF2-40B4-BE49-F238E27FC236}">
                <a16:creationId xmlns:a16="http://schemas.microsoft.com/office/drawing/2014/main" id="{E19CC797-4A60-4749-A75D-26A49B54F298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0" y="6858000"/>
            <a:ext cx="12192000" cy="0"/>
          </a:xfrm>
          <a:prstGeom prst="line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 sz="1800"/>
          </a:p>
        </p:txBody>
      </p:sp>
      <p:sp>
        <p:nvSpPr>
          <p:cNvPr id="9" name="Line 66">
            <a:extLst>
              <a:ext uri="{FF2B5EF4-FFF2-40B4-BE49-F238E27FC236}">
                <a16:creationId xmlns:a16="http://schemas.microsoft.com/office/drawing/2014/main" id="{448E2F8D-66A1-45A0-9FDE-C1633AA95FAB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1408642" y="3429000"/>
            <a:ext cx="9374719" cy="0"/>
          </a:xfrm>
          <a:prstGeom prst="line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699757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1_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4"/>
          <p:cNvSpPr txBox="1">
            <a:spLocks noGrp="1"/>
          </p:cNvSpPr>
          <p:nvPr>
            <p:ph type="body" idx="1"/>
          </p:nvPr>
        </p:nvSpPr>
        <p:spPr>
          <a:xfrm>
            <a:off x="369531" y="1305005"/>
            <a:ext cx="11410357" cy="516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1219170" lvl="1" indent="-40639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/>
            </a:lvl2pPr>
            <a:lvl3pPr marL="1828754" lvl="2" indent="-40639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369531" y="118430"/>
            <a:ext cx="10725149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50"/>
              <a:buFont typeface="Calibri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" name="Google Shape;29;p34"/>
          <p:cNvCxnSpPr/>
          <p:nvPr/>
        </p:nvCxnSpPr>
        <p:spPr>
          <a:xfrm>
            <a:off x="369533" y="756603"/>
            <a:ext cx="11410359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0" name="Google Shape;30;p34"/>
          <p:cNvSpPr>
            <a:spLocks noGrp="1"/>
          </p:cNvSpPr>
          <p:nvPr>
            <p:ph type="sldNum" idx="12"/>
          </p:nvPr>
        </p:nvSpPr>
        <p:spPr>
          <a:xfrm>
            <a:off x="11149147" y="6457507"/>
            <a:ext cx="487680" cy="36576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86E56-D825-7D19-FF6B-99F8EBFD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C9FC4-4F8A-BE29-F899-5B5649381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D741F-DDA6-E473-893B-172EB36C3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62F3F-1912-E1A8-ACDF-01B99CD82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Gokkaya, B., Aniello, L., &amp; Halak, B. (2023). Software supply chain: review of attacks, risk assessment strategies and security controls. arXiv preprint arXiv:2305.1415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D8471-54DE-8C31-2F97-DC92A6B5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D3B8C-0A0F-434B-8FF2-082E0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6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FEF3-C867-E667-314E-0EBEA1FA8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0BCCF-9521-5E27-A06E-42123C406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27892-118A-810B-E6B6-B97981A2A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D72DC-E2BC-F1B7-91F9-5871296EE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Gokkaya, B., Aniello, L., &amp; Halak, B. (2023). Software supply chain: review of attacks, risk assessment strategies and security controls. arXiv preprint arXiv:2305.1415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40BCD-BDDF-9D0E-3FB7-F9C49A8F9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D3B8C-0A0F-434B-8FF2-082E0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44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1C435-E09F-7352-10AD-F40972CF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AD3B1-2E24-7674-DB04-A126E0599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833CF-4E11-EBB2-39F7-F1B2E54EC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7D5A0-6E1D-6D9F-FDD1-1E5E925DE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33515-56C8-1654-A049-8ED6E30A6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Gokkaya, B., Aniello, L., &amp; Halak, B. (2023). Software supply chain: review of attacks, risk assessment strategies and security controls. arXiv preprint arXiv:2305.1415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0E1AB-C82A-52BE-EAAB-1AC0FB4E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D3B8C-0A0F-434B-8FF2-082E0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75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B143-2B5D-7BBF-EF3C-4332E8ADB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D2929-A757-5C5C-800D-F948A190E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3CEE8-DBC0-16F4-43CA-8324E34D6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35EB3C-E340-2ABC-DD28-806C3C041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FFFF66-EF0D-AFD1-2AAC-1D10C37D27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B44D30-F4FA-35D6-624D-061C9136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F6309-1DAA-698A-5F8A-D2116BA66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Gokkaya, B., Aniello, L., &amp; Halak, B. (2023). Software supply chain: review of attacks, risk assessment strategies and security controls. arXiv preprint arXiv:2305.1415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B66FFE-5A47-73B6-476F-FBA826505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D3B8C-0A0F-434B-8FF2-082E0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5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17997-E9F0-39C1-F108-60C6A9CF4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AF22F3-DB57-B28A-4F20-CA14BBCD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2C0AF3-EC84-B8B0-ED39-6042F165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Gokkaya, B., Aniello, L., &amp; Halak, B. (2023). Software supply chain: review of attacks, risk assessment strategies and security controls. arXiv preprint arXiv:2305.1415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256ED-8050-A1C9-4E7E-C9CE1E25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D3B8C-0A0F-434B-8FF2-082E0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69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9FC79D-E015-4FC2-54F3-B7575E9E4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A8E6F0-118E-3916-A6CD-5F7271AF2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Gokkaya, B., Aniello, L., &amp; Halak, B. (2023). Software supply chain: review of attacks, risk assessment strategies and security controls. arXiv preprint arXiv:2305.1415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B9060-86F4-4563-333F-01975C96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D3B8C-0A0F-434B-8FF2-082E0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8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B4FB4-4BF2-DCB6-64F5-4B9BFFDF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8A7D2-53D4-AF1E-81E3-57041430E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2BB6F-038D-6F9C-676E-960E6038A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60BAF-05C2-7D83-A4BD-2D079B391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DB943-DE30-2BD0-C79D-2F30DA55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Gokkaya, B., Aniello, L., &amp; Halak, B. (2023). Software supply chain: review of attacks, risk assessment strategies and security controls. arXiv preprint arXiv:2305.1415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058D4-D088-959F-82AD-42F0D9CE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D3B8C-0A0F-434B-8FF2-082E0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9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415E5-5BF7-90D5-BE10-59EE019E9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10BBA-29E4-88F4-D1C6-5E9F8EFDC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FDC137-4A59-D023-DB59-DAE592A18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0AAD8F-F494-AEFB-D67A-5A9FDA1C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D38A1-AA9A-6ACD-4421-6B7114F5E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Gokkaya, B., Aniello, L., &amp; Halak, B. (2023). Software supply chain: review of attacks, risk assessment strategies and security controls. arXiv preprint arXiv:2305.1415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11EFB-5E63-1B4E-8252-32FFB0BE0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D3B8C-0A0F-434B-8FF2-082E0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1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BB17B7-BCB2-03D7-80F1-119F49B30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05B3D-D82B-CA81-7E3C-79D1C31FF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CA8B8-4819-2F9C-8537-C03084280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3A85A-2B97-7483-34EA-D8F13138B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Gokkaya, B., Aniello, L., &amp; Halak, B. (2023). Software supply chain: review of attacks, risk assessment strategies and security controls. arXiv preprint arXiv:2305.1415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F4878-A4B3-0A4E-6465-C2641135F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D3B8C-0A0F-434B-8FF2-082E0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3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F2441FA-E529-96C1-2CC5-73137EB258EE}"/>
              </a:ext>
            </a:extLst>
          </p:cNvPr>
          <p:cNvSpPr txBox="1">
            <a:spLocks/>
          </p:cNvSpPr>
          <p:nvPr/>
        </p:nvSpPr>
        <p:spPr>
          <a:xfrm>
            <a:off x="484276" y="52856"/>
            <a:ext cx="11223448" cy="11638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none" spc="200" baseline="0">
                <a:solidFill>
                  <a:srgbClr val="26262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sz="3600" b="1" dirty="0">
                <a:latin typeface="Calibri"/>
                <a:ea typeface="宋体"/>
                <a:cs typeface="Calibri"/>
              </a:rPr>
              <a:t>An Industry Interview Study of Software Signing for Supply Chain Security</a:t>
            </a:r>
            <a:endParaRPr lang="en-US" altLang="zh-CN" sz="3600" dirty="0">
              <a:solidFill>
                <a:srgbClr val="242424"/>
              </a:solidFill>
              <a:highlight>
                <a:srgbClr val="FFFFFF"/>
              </a:highlight>
              <a:latin typeface="Verdana" panose="020B0604030504040204" pitchFamily="34" charset="0"/>
              <a:ea typeface="宋体"/>
              <a:cs typeface="Calibri"/>
            </a:endParaRPr>
          </a:p>
        </p:txBody>
      </p:sp>
      <p:pic>
        <p:nvPicPr>
          <p:cNvPr id="37" name="Google Shape;259;g5505122360270894_151">
            <a:extLst>
              <a:ext uri="{FF2B5EF4-FFF2-40B4-BE49-F238E27FC236}">
                <a16:creationId xmlns:a16="http://schemas.microsoft.com/office/drawing/2014/main" id="{A6EE0F0E-EE17-F7C3-97AA-514E125E04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955" y="5689472"/>
            <a:ext cx="5190281" cy="88502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BD0D5EC-4B20-46E1-5CC7-1EAF6B241B9D}"/>
              </a:ext>
            </a:extLst>
          </p:cNvPr>
          <p:cNvSpPr/>
          <p:nvPr/>
        </p:nvSpPr>
        <p:spPr>
          <a:xfrm flipV="1">
            <a:off x="1029266" y="5147992"/>
            <a:ext cx="11028166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9FF82-AEF9-FCC7-E8D4-52589E59FE7C}"/>
              </a:ext>
            </a:extLst>
          </p:cNvPr>
          <p:cNvSpPr txBox="1"/>
          <p:nvPr/>
        </p:nvSpPr>
        <p:spPr>
          <a:xfrm>
            <a:off x="1029266" y="4404252"/>
            <a:ext cx="1787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Kelechi</a:t>
            </a:r>
            <a:r>
              <a:rPr lang="en-US" sz="2800" b="1" dirty="0"/>
              <a:t> </a:t>
            </a:r>
            <a:r>
              <a:rPr lang="en-US" sz="2000" b="1" dirty="0"/>
              <a:t>G. Kalu</a:t>
            </a:r>
          </a:p>
          <a:p>
            <a:r>
              <a:rPr lang="en-US" sz="1600" dirty="0" err="1"/>
              <a:t>kalu@purdue.edu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B3A612-FDED-9327-5548-151C24C885E3}"/>
              </a:ext>
            </a:extLst>
          </p:cNvPr>
          <p:cNvSpPr txBox="1"/>
          <p:nvPr/>
        </p:nvSpPr>
        <p:spPr>
          <a:xfrm>
            <a:off x="3139450" y="4524522"/>
            <a:ext cx="1879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Tanmay Singla</a:t>
            </a:r>
          </a:p>
          <a:p>
            <a:r>
              <a:rPr lang="en-US" sz="1600" dirty="0" err="1"/>
              <a:t>singlat@purdue.edu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23BE11-090F-3454-49F8-68439CE516DB}"/>
              </a:ext>
            </a:extLst>
          </p:cNvPr>
          <p:cNvSpPr txBox="1"/>
          <p:nvPr/>
        </p:nvSpPr>
        <p:spPr>
          <a:xfrm>
            <a:off x="5265844" y="4547380"/>
            <a:ext cx="1976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Chinenye Okafor</a:t>
            </a:r>
          </a:p>
          <a:p>
            <a:r>
              <a:rPr lang="en-US" sz="1600" dirty="0"/>
              <a:t>okafor1@purdue.edu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5821C3-11F4-5F9B-F6CE-4EFD87318F67}"/>
              </a:ext>
            </a:extLst>
          </p:cNvPr>
          <p:cNvSpPr txBox="1"/>
          <p:nvPr/>
        </p:nvSpPr>
        <p:spPr>
          <a:xfrm>
            <a:off x="7319456" y="4513092"/>
            <a:ext cx="2538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Santiago Torres-Arias</a:t>
            </a:r>
          </a:p>
          <a:p>
            <a:r>
              <a:rPr lang="en-US" sz="1600" dirty="0" err="1"/>
              <a:t>santiagotorres@purdue.edu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B74D05-233C-FD4E-8DD4-F4B2C29B522B}"/>
              </a:ext>
            </a:extLst>
          </p:cNvPr>
          <p:cNvSpPr txBox="1"/>
          <p:nvPr/>
        </p:nvSpPr>
        <p:spPr>
          <a:xfrm>
            <a:off x="9857715" y="4521768"/>
            <a:ext cx="2069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James C. Davis</a:t>
            </a:r>
          </a:p>
          <a:p>
            <a:r>
              <a:rPr lang="en-US" sz="1600" dirty="0" err="1"/>
              <a:t>davisjam@purdue.edu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950410-17D7-E9C4-B1E4-2FFAB4886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108" y="1965094"/>
            <a:ext cx="1827780" cy="2175328"/>
          </a:xfrm>
          <a:prstGeom prst="rect">
            <a:avLst/>
          </a:prstGeom>
          <a:effectLst>
            <a:outerShdw blurRad="63500" dist="50800" dir="12900000" algn="ctr" rotWithShape="0">
              <a:srgbClr val="000000">
                <a:alpha val="30000"/>
              </a:srgbClr>
            </a:outerShdw>
            <a:reflection endPos="0" dir="5400000" sy="-100000" algn="bl" rotWithShape="0"/>
          </a:effectLst>
          <a:scene3d>
            <a:camera prst="orthographicFront">
              <a:rot lat="0" lon="0" rev="21240000"/>
            </a:camera>
            <a:lightRig rig="threePt" dir="t"/>
          </a:scene3d>
          <a:sp3d contourW="12700">
            <a:bevelT w="0" h="0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2420F1-6810-B800-01E4-6C9102DDA6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57715" y="1965094"/>
            <a:ext cx="1569858" cy="229169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Chinenye Okafor - Research Intern ...">
            <a:extLst>
              <a:ext uri="{FF2B5EF4-FFF2-40B4-BE49-F238E27FC236}">
                <a16:creationId xmlns:a16="http://schemas.microsoft.com/office/drawing/2014/main" id="{6F3DE2AD-3C6E-97F2-6C3C-EC311F025A3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918" y="2037439"/>
            <a:ext cx="1945333" cy="2102983"/>
          </a:xfrm>
          <a:prstGeom prst="rect">
            <a:avLst/>
          </a:prstGeom>
          <a:noFill/>
          <a:effectLst>
            <a:outerShdw blurRad="63500" dist="50800" dir="12900000" algn="ctr" rotWithShape="0">
              <a:srgbClr val="000000">
                <a:alpha val="30064"/>
              </a:srgbClr>
            </a:outerShdw>
          </a:effectLst>
          <a:scene3d>
            <a:camera prst="orthographicFront">
              <a:rot lat="0" lon="0" rev="360000"/>
            </a:camera>
            <a:lightRig rig="threePt" dir="t"/>
          </a:scene3d>
          <a:sp3d contourW="12700">
            <a:bevelT w="6350" h="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ntiago Torres-Arias - Elmore Family ...">
            <a:extLst>
              <a:ext uri="{FF2B5EF4-FFF2-40B4-BE49-F238E27FC236}">
                <a16:creationId xmlns:a16="http://schemas.microsoft.com/office/drawing/2014/main" id="{A2B51508-C449-4E3E-E1D5-137D4DA28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054" y="1943031"/>
            <a:ext cx="1569858" cy="2354788"/>
          </a:xfrm>
          <a:prstGeom prst="rect">
            <a:avLst/>
          </a:prstGeom>
          <a:noFill/>
          <a:effectLst>
            <a:outerShdw blurRad="69756" dist="50800" dir="12900000" algn="ctr" rotWithShape="0">
              <a:srgbClr val="000000">
                <a:alpha val="29998"/>
              </a:srgbClr>
            </a:outerShdw>
            <a:reflection stA="45000" endPos="0" dir="5400000" sy="-100000" algn="bl" rotWithShape="0"/>
          </a:effectLst>
          <a:scene3d>
            <a:camera prst="orthographicFront">
              <a:rot lat="0" lon="0" rev="21240000"/>
            </a:camera>
            <a:lightRig rig="threePt" dir="t">
              <a:rot lat="0" lon="0" rev="7200000"/>
            </a:lightRig>
          </a:scene3d>
          <a:sp3d contourW="12700">
            <a:bevelT w="0" h="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erson in a white sweater&#10;&#10;AI-generated content may be incorrect.">
            <a:extLst>
              <a:ext uri="{FF2B5EF4-FFF2-40B4-BE49-F238E27FC236}">
                <a16:creationId xmlns:a16="http://schemas.microsoft.com/office/drawing/2014/main" id="{979B6DB8-14B4-B9E4-0542-E2304215CB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777" y="919368"/>
            <a:ext cx="2180301" cy="3290352"/>
          </a:xfrm>
          <a:prstGeom prst="rect">
            <a:avLst/>
          </a:prstGeom>
          <a:effectLst>
            <a:outerShdw blurRad="50800" dist="50800" dir="13020000" algn="ctr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hreePt" dir="t"/>
          </a:scene3d>
        </p:spPr>
      </p:pic>
      <p:pic>
        <p:nvPicPr>
          <p:cNvPr id="24" name="Picture 23" descr="A close-up of a sign&#10;&#10;AI-generated content may be incorrect.">
            <a:extLst>
              <a:ext uri="{FF2B5EF4-FFF2-40B4-BE49-F238E27FC236}">
                <a16:creationId xmlns:a16="http://schemas.microsoft.com/office/drawing/2014/main" id="{5BB83F44-8544-AA7A-D8E4-0B1757B52D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3004" y="5266675"/>
            <a:ext cx="2088996" cy="1440074"/>
          </a:xfrm>
          <a:prstGeom prst="rect">
            <a:avLst/>
          </a:prstGeom>
        </p:spPr>
      </p:pic>
      <p:pic>
        <p:nvPicPr>
          <p:cNvPr id="29" name="Picture 2" descr="Google Logo - Free Vectors &amp; PSDs to Download">
            <a:extLst>
              <a:ext uri="{FF2B5EF4-FFF2-40B4-BE49-F238E27FC236}">
                <a16:creationId xmlns:a16="http://schemas.microsoft.com/office/drawing/2014/main" id="{7B78A73B-280E-C946-2061-6CFEBEE79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838" y="5741167"/>
            <a:ext cx="920227" cy="92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C6268857-1947-5976-7EF3-6C649753DB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8664" y="5493450"/>
            <a:ext cx="1277065" cy="1277065"/>
          </a:xfrm>
          <a:prstGeom prst="rect">
            <a:avLst/>
          </a:prstGeom>
        </p:spPr>
      </p:pic>
      <p:pic>
        <p:nvPicPr>
          <p:cNvPr id="31" name="Picture 14" descr="Logo&#10;&#10;Description automatically generated">
            <a:extLst>
              <a:ext uri="{FF2B5EF4-FFF2-40B4-BE49-F238E27FC236}">
                <a16:creationId xmlns:a16="http://schemas.microsoft.com/office/drawing/2014/main" id="{6BF3D51F-91AA-39E6-6BC1-27B1CABB17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47319" y="5637274"/>
            <a:ext cx="1652929" cy="9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48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F4D2E-E123-8750-D66F-CB58F047B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63D0F-797E-EF2F-9E9E-59E7348F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2425321"/>
            <a:ext cx="8191500" cy="1194179"/>
          </a:xfrm>
          <a:noFill/>
        </p:spPr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844920-DA19-9157-139E-F6E032F5E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276" y="1901212"/>
            <a:ext cx="1520127" cy="152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5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EE282B-6DB8-4811-ABDE-0AD318D05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21" y="776454"/>
            <a:ext cx="11410357" cy="55230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latin typeface="Calibri"/>
              <a:cs typeface="Calibri"/>
            </a:endParaRPr>
          </a:p>
          <a:p>
            <a:r>
              <a:rPr lang="en-US" sz="2800" b="1" dirty="0"/>
              <a:t>RQ1</a:t>
            </a:r>
            <a:r>
              <a:rPr lang="en-US" sz="2600" dirty="0"/>
              <a:t> — Where and </a:t>
            </a:r>
            <a:r>
              <a:rPr lang="en-US" sz="2600" b="1" dirty="0"/>
              <a:t>how is software signing implemented </a:t>
            </a:r>
            <a:r>
              <a:rPr lang="en-US" sz="2600" dirty="0"/>
              <a:t>by software teams?</a:t>
            </a:r>
            <a:endParaRPr lang="en-US" b="1" dirty="0">
              <a:latin typeface="Calibri"/>
              <a:cs typeface="Calibri"/>
            </a:endParaRPr>
          </a:p>
          <a:p>
            <a:endParaRPr lang="en-US" sz="2800" b="1" dirty="0">
              <a:latin typeface="Calibri"/>
              <a:cs typeface="Calibri"/>
            </a:endParaRPr>
          </a:p>
          <a:p>
            <a:r>
              <a:rPr lang="en-US" sz="2800" b="1" dirty="0">
                <a:latin typeface="Calibri"/>
                <a:cs typeface="Calibri"/>
              </a:rPr>
              <a:t>RQ2</a:t>
            </a:r>
            <a:r>
              <a:rPr lang="en-US" sz="2800" dirty="0">
                <a:latin typeface="Calibri"/>
                <a:cs typeface="Calibri"/>
              </a:rPr>
              <a:t> — What are the </a:t>
            </a:r>
            <a:r>
              <a:rPr lang="en-US" sz="2800" b="1" dirty="0">
                <a:latin typeface="Calibri"/>
                <a:cs typeface="Calibri"/>
              </a:rPr>
              <a:t>challenges</a:t>
            </a:r>
            <a:r>
              <a:rPr lang="en-US" sz="2800" dirty="0">
                <a:latin typeface="Calibri"/>
                <a:cs typeface="Calibri"/>
              </a:rPr>
              <a:t> that affect the implementation and use of software signing?</a:t>
            </a:r>
            <a:endParaRPr lang="en-US" sz="2600" dirty="0">
              <a:latin typeface="Calibri"/>
              <a:cs typeface="Calibri"/>
            </a:endParaRPr>
          </a:p>
          <a:p>
            <a:endParaRPr lang="en-US" sz="2800" b="1" dirty="0">
              <a:latin typeface="Calibri"/>
              <a:cs typeface="Calibri"/>
            </a:endParaRPr>
          </a:p>
          <a:p>
            <a:r>
              <a:rPr lang="en-US" sz="2800" b="1" dirty="0">
                <a:latin typeface="Calibri"/>
                <a:cs typeface="Calibri"/>
              </a:rPr>
              <a:t>RQ3</a:t>
            </a:r>
            <a:r>
              <a:rPr lang="en-US" sz="2800" dirty="0">
                <a:latin typeface="Calibri"/>
                <a:cs typeface="Calibri"/>
              </a:rPr>
              <a:t> — What is the </a:t>
            </a:r>
            <a:r>
              <a:rPr lang="en-US" sz="2800" b="1" dirty="0">
                <a:latin typeface="Calibri"/>
                <a:cs typeface="Calibri"/>
              </a:rPr>
              <a:t>perceived importance of Software Signing </a:t>
            </a:r>
            <a:r>
              <a:rPr lang="en-US" sz="2800" dirty="0">
                <a:latin typeface="Calibri"/>
                <a:cs typeface="Calibri"/>
              </a:rPr>
              <a:t>in mitigating risks?</a:t>
            </a:r>
            <a:endParaRPr lang="en-US" sz="2600" dirty="0">
              <a:latin typeface="Calibri"/>
              <a:cs typeface="Calibri"/>
            </a:endParaRPr>
          </a:p>
          <a:p>
            <a:endParaRPr lang="en-US" sz="2800" b="1" dirty="0">
              <a:latin typeface="Calibri"/>
              <a:cs typeface="Calibri"/>
            </a:endParaRPr>
          </a:p>
          <a:p>
            <a:r>
              <a:rPr lang="en-US" sz="2800" b="1" dirty="0">
                <a:latin typeface="Calibri"/>
                <a:cs typeface="Calibri"/>
              </a:rPr>
              <a:t>RQ4</a:t>
            </a:r>
            <a:r>
              <a:rPr lang="en-US" sz="2800" dirty="0">
                <a:latin typeface="Calibri"/>
                <a:cs typeface="Calibri"/>
              </a:rPr>
              <a:t> — </a:t>
            </a:r>
            <a:r>
              <a:rPr lang="en-US" sz="2800" dirty="0">
                <a:solidFill>
                  <a:srgbClr val="000000"/>
                </a:solidFill>
                <a:effectLst/>
              </a:rPr>
              <a:t>How do </a:t>
            </a:r>
            <a:r>
              <a:rPr lang="en-US" sz="2800" b="1" dirty="0">
                <a:solidFill>
                  <a:srgbClr val="000000"/>
                </a:solidFill>
                <a:effectLst/>
              </a:rPr>
              <a:t>internal and external signing events influence </a:t>
            </a:r>
            <a:r>
              <a:rPr lang="en-US" sz="2800" dirty="0">
                <a:solidFill>
                  <a:srgbClr val="000000"/>
                </a:solidFill>
                <a:effectLst/>
              </a:rPr>
              <a:t>the adoption of software signing?</a:t>
            </a: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FE0E79-3C83-4B98-8C39-ED8503CD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801" y="81407"/>
            <a:ext cx="7779415" cy="638175"/>
          </a:xfrm>
        </p:spPr>
        <p:txBody>
          <a:bodyPr>
            <a:noAutofit/>
          </a:bodyPr>
          <a:lstStyle/>
          <a:p>
            <a:r>
              <a:rPr lang="en-US" sz="4000" b="1" dirty="0"/>
              <a:t>Research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50BBA-6D2E-4E3C-B27D-74552D1A1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D968BA-E4F7-30AD-4E34-0F60ED95A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19851"/>
            <a:ext cx="699731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95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EDD8-EF2F-B6FE-AE4E-33C72BD00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723686-0935-6DE3-CB3C-3B6175ECC196}"/>
              </a:ext>
            </a:extLst>
          </p:cNvPr>
          <p:cNvSpPr/>
          <p:nvPr/>
        </p:nvSpPr>
        <p:spPr>
          <a:xfrm>
            <a:off x="390821" y="1009650"/>
            <a:ext cx="11210629" cy="350520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082370-FBFC-5CD3-5924-C7DC1DC45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21" y="776454"/>
            <a:ext cx="11410357" cy="55230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latin typeface="Calibri"/>
              <a:cs typeface="Calibri"/>
            </a:endParaRPr>
          </a:p>
          <a:p>
            <a:r>
              <a:rPr lang="en-US" sz="2800" b="1" dirty="0"/>
              <a:t>RQ1</a:t>
            </a:r>
            <a:r>
              <a:rPr lang="en-US" sz="2600" dirty="0"/>
              <a:t> — Where and </a:t>
            </a:r>
            <a:r>
              <a:rPr lang="en-US" sz="2600" b="1" dirty="0"/>
              <a:t>how is software signing implemented </a:t>
            </a:r>
            <a:r>
              <a:rPr lang="en-US" sz="2600" dirty="0"/>
              <a:t>by software teams?</a:t>
            </a:r>
            <a:endParaRPr lang="en-US" b="1" dirty="0">
              <a:latin typeface="Calibri"/>
              <a:cs typeface="Calibri"/>
            </a:endParaRPr>
          </a:p>
          <a:p>
            <a:endParaRPr lang="en-US" sz="2800" b="1" dirty="0">
              <a:latin typeface="Calibri"/>
              <a:cs typeface="Calibri"/>
            </a:endParaRPr>
          </a:p>
          <a:p>
            <a:r>
              <a:rPr lang="en-US" sz="2800" b="1" dirty="0">
                <a:latin typeface="Calibri"/>
                <a:cs typeface="Calibri"/>
              </a:rPr>
              <a:t>RQ2</a:t>
            </a:r>
            <a:r>
              <a:rPr lang="en-US" sz="2800" dirty="0">
                <a:latin typeface="Calibri"/>
                <a:cs typeface="Calibri"/>
              </a:rPr>
              <a:t> — What are the </a:t>
            </a:r>
            <a:r>
              <a:rPr lang="en-US" sz="2800" b="1" dirty="0">
                <a:latin typeface="Calibri"/>
                <a:cs typeface="Calibri"/>
              </a:rPr>
              <a:t>challenges</a:t>
            </a:r>
            <a:r>
              <a:rPr lang="en-US" sz="2800" dirty="0">
                <a:latin typeface="Calibri"/>
                <a:cs typeface="Calibri"/>
              </a:rPr>
              <a:t> that affect the implementation and use of software signing?</a:t>
            </a:r>
            <a:endParaRPr lang="en-US" sz="2600" dirty="0">
              <a:latin typeface="Calibri"/>
              <a:cs typeface="Calibri"/>
            </a:endParaRPr>
          </a:p>
          <a:p>
            <a:endParaRPr lang="en-US" sz="2800" b="1" dirty="0">
              <a:latin typeface="Calibri"/>
              <a:cs typeface="Calibri"/>
            </a:endParaRPr>
          </a:p>
          <a:p>
            <a:r>
              <a:rPr lang="en-US" sz="2800" b="1" dirty="0">
                <a:latin typeface="Calibri"/>
                <a:cs typeface="Calibri"/>
              </a:rPr>
              <a:t>RQ3</a:t>
            </a:r>
            <a:r>
              <a:rPr lang="en-US" sz="2800" dirty="0">
                <a:latin typeface="Calibri"/>
                <a:cs typeface="Calibri"/>
              </a:rPr>
              <a:t> — What is the </a:t>
            </a:r>
            <a:r>
              <a:rPr lang="en-US" sz="2800" b="1" dirty="0">
                <a:latin typeface="Calibri"/>
                <a:cs typeface="Calibri"/>
              </a:rPr>
              <a:t>perceived importance of Software Signing </a:t>
            </a:r>
            <a:r>
              <a:rPr lang="en-US" sz="2800" dirty="0">
                <a:latin typeface="Calibri"/>
                <a:cs typeface="Calibri"/>
              </a:rPr>
              <a:t>in mitigating risks?</a:t>
            </a:r>
            <a:endParaRPr lang="en-US" sz="2600" dirty="0">
              <a:latin typeface="Calibri"/>
              <a:cs typeface="Calibri"/>
            </a:endParaRPr>
          </a:p>
          <a:p>
            <a:endParaRPr lang="en-US" sz="2800" b="1" dirty="0">
              <a:latin typeface="Calibri"/>
              <a:cs typeface="Calibri"/>
            </a:endParaRPr>
          </a:p>
          <a:p>
            <a:r>
              <a:rPr lang="en-US" sz="2800" b="1" dirty="0">
                <a:latin typeface="Calibri"/>
                <a:cs typeface="Calibri"/>
              </a:rPr>
              <a:t>RQ4</a:t>
            </a:r>
            <a:r>
              <a:rPr lang="en-US" sz="2800" dirty="0">
                <a:latin typeface="Calibri"/>
                <a:cs typeface="Calibri"/>
              </a:rPr>
              <a:t> — </a:t>
            </a:r>
            <a:r>
              <a:rPr lang="en-US" sz="2800" dirty="0">
                <a:solidFill>
                  <a:srgbClr val="000000"/>
                </a:solidFill>
                <a:effectLst/>
              </a:rPr>
              <a:t>How do </a:t>
            </a:r>
            <a:r>
              <a:rPr lang="en-US" sz="2800" b="1" dirty="0">
                <a:solidFill>
                  <a:srgbClr val="000000"/>
                </a:solidFill>
                <a:effectLst/>
              </a:rPr>
              <a:t>internal and external signing events influence </a:t>
            </a:r>
            <a:r>
              <a:rPr lang="en-US" sz="2800" dirty="0">
                <a:solidFill>
                  <a:srgbClr val="000000"/>
                </a:solidFill>
                <a:effectLst/>
              </a:rPr>
              <a:t>the adoption of software signing?</a:t>
            </a: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ED974E-F2D1-6AF8-0FA1-59F3ECAE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801" y="81407"/>
            <a:ext cx="7779415" cy="638175"/>
          </a:xfrm>
        </p:spPr>
        <p:txBody>
          <a:bodyPr>
            <a:noAutofit/>
          </a:bodyPr>
          <a:lstStyle/>
          <a:p>
            <a:r>
              <a:rPr lang="en-US" sz="4000" b="1" dirty="0"/>
              <a:t>Research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E93F2-1CE3-3479-776C-4FAE255AB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18A661-1FC5-88A8-65F4-50C95B733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19851"/>
            <a:ext cx="699731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55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9509D-3F12-FEF2-CB03-FAAC1694F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8CFE5-5F8F-5DFA-A610-24CA2286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03061"/>
            <a:ext cx="10363200" cy="1194179"/>
          </a:xfrm>
          <a:noFill/>
        </p:spPr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E52A3-8004-CE39-A560-2C4C62499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238250"/>
            <a:ext cx="21907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20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911598" y="118430"/>
            <a:ext cx="10725149" cy="6381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43833" tIns="243833" rIns="243833" bIns="243833" rtlCol="0" anchor="ctr" anchorCtr="0">
            <a:noAutofit/>
          </a:bodyPr>
          <a:lstStyle/>
          <a:p>
            <a:pPr>
              <a:buSzPts val="1900"/>
            </a:pPr>
            <a:r>
              <a:rPr lang="en-US" sz="4000" b="1" dirty="0"/>
              <a:t>Methodology – Overview</a:t>
            </a:r>
          </a:p>
        </p:txBody>
      </p:sp>
      <p:sp>
        <p:nvSpPr>
          <p:cNvPr id="401" name="Google Shape;401;p8"/>
          <p:cNvSpPr>
            <a:spLocks noGrp="1"/>
          </p:cNvSpPr>
          <p:nvPr>
            <p:ph type="sldNum" idx="12"/>
          </p:nvPr>
        </p:nvSpPr>
        <p:spPr>
          <a:xfrm>
            <a:off x="11149147" y="6457507"/>
            <a:ext cx="487600" cy="365600"/>
          </a:xfrm>
          <a:prstGeom prst="ellipse">
            <a:avLst/>
          </a:prstGeom>
        </p:spPr>
        <p:txBody>
          <a:bodyPr spcFirstLastPara="1" vert="horz" wrap="square" lIns="24367" tIns="60933" rIns="24367" bIns="60933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 sz="1733" smtClean="0"/>
              <a:pPr>
                <a:buClr>
                  <a:srgbClr val="000000"/>
                </a:buClr>
              </a:pPr>
              <a:t>14</a:t>
            </a:fld>
            <a:endParaRPr lang="en-US" sz="1733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3D290-2C0C-622A-3B8B-B3289924E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6" y="-1"/>
            <a:ext cx="790574" cy="7566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41C526-DA87-D5D7-EBF6-A8572AB2019B}"/>
              </a:ext>
            </a:extLst>
          </p:cNvPr>
          <p:cNvSpPr txBox="1"/>
          <p:nvPr/>
        </p:nvSpPr>
        <p:spPr>
          <a:xfrm>
            <a:off x="997534" y="6051812"/>
            <a:ext cx="3609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Sources for Protocol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4B0E1F-B872-42D1-8AFD-E297846D0494}"/>
              </a:ext>
            </a:extLst>
          </p:cNvPr>
          <p:cNvSpPr txBox="1"/>
          <p:nvPr/>
        </p:nvSpPr>
        <p:spPr>
          <a:xfrm>
            <a:off x="4544172" y="5701725"/>
            <a:ext cx="3333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Interview Protocol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7F340-1408-55E5-6FAB-7F3217883A56}"/>
              </a:ext>
            </a:extLst>
          </p:cNvPr>
          <p:cNvSpPr txBox="1"/>
          <p:nvPr/>
        </p:nvSpPr>
        <p:spPr>
          <a:xfrm>
            <a:off x="7878162" y="6051812"/>
            <a:ext cx="2464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Data Analysis</a:t>
            </a:r>
          </a:p>
        </p:txBody>
      </p:sp>
      <p:pic>
        <p:nvPicPr>
          <p:cNvPr id="15" name="Picture 14" descr="A black background with white rectangular labels&#10;&#10;AI-generated content may be incorrect.">
            <a:extLst>
              <a:ext uri="{FF2B5EF4-FFF2-40B4-BE49-F238E27FC236}">
                <a16:creationId xmlns:a16="http://schemas.microsoft.com/office/drawing/2014/main" id="{73E26E01-7B36-BFDD-5C15-F5BE5EE74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733" y="693254"/>
            <a:ext cx="10282868" cy="53008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0AC94FD0-0962-FB5F-2B75-D4B4F3430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67D167-153C-00F2-BE30-3BF6D433CFCA}"/>
              </a:ext>
            </a:extLst>
          </p:cNvPr>
          <p:cNvSpPr/>
          <p:nvPr/>
        </p:nvSpPr>
        <p:spPr>
          <a:xfrm>
            <a:off x="6821591" y="812412"/>
            <a:ext cx="3685043" cy="2621070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9" name="Google Shape;399;p8">
            <a:extLst>
              <a:ext uri="{FF2B5EF4-FFF2-40B4-BE49-F238E27FC236}">
                <a16:creationId xmlns:a16="http://schemas.microsoft.com/office/drawing/2014/main" id="{0F0CA904-78D7-E033-F763-51A84E9184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0" y="118430"/>
            <a:ext cx="10725149" cy="6381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43833" tIns="243833" rIns="243833" bIns="243833" rtlCol="0" anchor="ctr" anchorCtr="0">
            <a:noAutofit/>
          </a:bodyPr>
          <a:lstStyle/>
          <a:p>
            <a:pPr>
              <a:buSzPts val="1900"/>
            </a:pPr>
            <a:r>
              <a:rPr lang="en-US" sz="4000" b="1" dirty="0"/>
              <a:t>Methodology – Data Collection</a:t>
            </a:r>
          </a:p>
        </p:txBody>
      </p:sp>
      <p:sp>
        <p:nvSpPr>
          <p:cNvPr id="401" name="Google Shape;401;p8">
            <a:extLst>
              <a:ext uri="{FF2B5EF4-FFF2-40B4-BE49-F238E27FC236}">
                <a16:creationId xmlns:a16="http://schemas.microsoft.com/office/drawing/2014/main" id="{6B175A07-EC91-C971-C65D-DDBEA64E120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49147" y="6457507"/>
            <a:ext cx="487600" cy="365600"/>
          </a:xfrm>
          <a:prstGeom prst="ellipse">
            <a:avLst/>
          </a:prstGeom>
        </p:spPr>
        <p:txBody>
          <a:bodyPr spcFirstLastPara="1" vert="horz" wrap="square" lIns="24367" tIns="60933" rIns="24367" bIns="60933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 sz="1733" smtClean="0"/>
              <a:pPr>
                <a:buClr>
                  <a:srgbClr val="000000"/>
                </a:buClr>
              </a:pPr>
              <a:t>15</a:t>
            </a:fld>
            <a:endParaRPr lang="en-US" sz="1733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A9E5E6-0BDD-B1FF-1AED-6BC1BB69F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6" y="-33969"/>
            <a:ext cx="790574" cy="7905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3DFA5A-5492-2BF1-6001-190C4737F1D6}"/>
              </a:ext>
            </a:extLst>
          </p:cNvPr>
          <p:cNvSpPr txBox="1"/>
          <p:nvPr/>
        </p:nvSpPr>
        <p:spPr>
          <a:xfrm>
            <a:off x="242617" y="756605"/>
            <a:ext cx="64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Research Instrument – </a:t>
            </a:r>
            <a:r>
              <a:rPr lang="en-US" sz="2200" b="1" dirty="0"/>
              <a:t>Semi-structured interviews</a:t>
            </a:r>
            <a:r>
              <a:rPr lang="en-US" sz="2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18</a:t>
            </a:r>
            <a:r>
              <a:rPr lang="en-US" sz="2200" dirty="0"/>
              <a:t> Experienced Security Practitioners - 13 Orgs.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Median years of experience – </a:t>
            </a:r>
            <a:r>
              <a:rPr lang="en-US" sz="2200" b="1" dirty="0"/>
              <a:t>13 years.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Median Interview Lasted for </a:t>
            </a:r>
            <a:r>
              <a:rPr lang="en-US" sz="2200" b="1" dirty="0"/>
              <a:t>50 minutes</a:t>
            </a:r>
            <a:r>
              <a:rPr lang="en-US" sz="2200" dirty="0"/>
              <a:t>.</a:t>
            </a:r>
          </a:p>
        </p:txBody>
      </p:sp>
      <p:pic>
        <p:nvPicPr>
          <p:cNvPr id="15" name="Picture 14" descr="A diagram of software signing&#10;&#10;AI-generated content may be incorrect.">
            <a:extLst>
              <a:ext uri="{FF2B5EF4-FFF2-40B4-BE49-F238E27FC236}">
                <a16:creationId xmlns:a16="http://schemas.microsoft.com/office/drawing/2014/main" id="{308893FD-7DB9-FFB3-821D-D0210D705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591" y="437517"/>
            <a:ext cx="5422392" cy="304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44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6C81CDB8-ABF4-85C2-0FDD-1B10BC0C4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>
            <a:extLst>
              <a:ext uri="{FF2B5EF4-FFF2-40B4-BE49-F238E27FC236}">
                <a16:creationId xmlns:a16="http://schemas.microsoft.com/office/drawing/2014/main" id="{0EA86EB6-1074-6D93-ED0B-15AC185E3A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0" y="118430"/>
            <a:ext cx="10725149" cy="6381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43833" tIns="243833" rIns="243833" bIns="243833" rtlCol="0" anchor="ctr" anchorCtr="0">
            <a:noAutofit/>
          </a:bodyPr>
          <a:lstStyle/>
          <a:p>
            <a:pPr>
              <a:buSzPts val="1900"/>
            </a:pPr>
            <a:r>
              <a:rPr lang="en-US" sz="4000" b="1" dirty="0"/>
              <a:t>Methodology – Data Collection</a:t>
            </a:r>
          </a:p>
        </p:txBody>
      </p:sp>
      <p:sp>
        <p:nvSpPr>
          <p:cNvPr id="401" name="Google Shape;401;p8">
            <a:extLst>
              <a:ext uri="{FF2B5EF4-FFF2-40B4-BE49-F238E27FC236}">
                <a16:creationId xmlns:a16="http://schemas.microsoft.com/office/drawing/2014/main" id="{CF9A3D06-A4D7-D798-BD9B-A6610EB2B5B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49147" y="6457507"/>
            <a:ext cx="487600" cy="365600"/>
          </a:xfrm>
          <a:prstGeom prst="ellipse">
            <a:avLst/>
          </a:prstGeom>
        </p:spPr>
        <p:txBody>
          <a:bodyPr spcFirstLastPara="1" vert="horz" wrap="square" lIns="24367" tIns="60933" rIns="24367" bIns="60933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 sz="1733" smtClean="0"/>
              <a:pPr>
                <a:buClr>
                  <a:srgbClr val="000000"/>
                </a:buClr>
              </a:pPr>
              <a:t>16</a:t>
            </a:fld>
            <a:endParaRPr lang="en-US" sz="1733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4795F-F9C8-D59C-E421-26EAE9D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6" y="-33969"/>
            <a:ext cx="790574" cy="790574"/>
          </a:xfrm>
          <a:prstGeom prst="rect">
            <a:avLst/>
          </a:prstGeom>
        </p:spPr>
      </p:pic>
      <p:pic>
        <p:nvPicPr>
          <p:cNvPr id="5" name="Picture 4" descr="A table of employment information&#10;&#10;AI-generated content may be incorrect.">
            <a:extLst>
              <a:ext uri="{FF2B5EF4-FFF2-40B4-BE49-F238E27FC236}">
                <a16:creationId xmlns:a16="http://schemas.microsoft.com/office/drawing/2014/main" id="{158B9068-30E1-C79E-1D5E-E88605865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817" y="909005"/>
            <a:ext cx="7871759" cy="55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29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EB598604-3E99-0CE2-391E-5501E6FDE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>
            <a:extLst>
              <a:ext uri="{FF2B5EF4-FFF2-40B4-BE49-F238E27FC236}">
                <a16:creationId xmlns:a16="http://schemas.microsoft.com/office/drawing/2014/main" id="{5ECF2984-1967-3970-B6AD-CDBB9C14B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0" y="118430"/>
            <a:ext cx="10725149" cy="6381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43833" tIns="243833" rIns="243833" bIns="243833" rtlCol="0" anchor="ctr" anchorCtr="0">
            <a:noAutofit/>
          </a:bodyPr>
          <a:lstStyle/>
          <a:p>
            <a:pPr>
              <a:buSzPts val="1900"/>
            </a:pPr>
            <a:r>
              <a:rPr lang="en-US" sz="4000" b="1" dirty="0"/>
              <a:t>Methodology – Data Collection</a:t>
            </a:r>
          </a:p>
        </p:txBody>
      </p:sp>
      <p:sp>
        <p:nvSpPr>
          <p:cNvPr id="401" name="Google Shape;401;p8">
            <a:extLst>
              <a:ext uri="{FF2B5EF4-FFF2-40B4-BE49-F238E27FC236}">
                <a16:creationId xmlns:a16="http://schemas.microsoft.com/office/drawing/2014/main" id="{963B2E68-5A9D-CC45-5B42-E88404994D9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49147" y="6457507"/>
            <a:ext cx="487600" cy="365600"/>
          </a:xfrm>
          <a:prstGeom prst="ellipse">
            <a:avLst/>
          </a:prstGeom>
        </p:spPr>
        <p:txBody>
          <a:bodyPr spcFirstLastPara="1" vert="horz" wrap="square" lIns="24367" tIns="60933" rIns="24367" bIns="60933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 sz="1733" smtClean="0"/>
              <a:pPr>
                <a:buClr>
                  <a:srgbClr val="000000"/>
                </a:buClr>
              </a:pPr>
              <a:t>17</a:t>
            </a:fld>
            <a:endParaRPr lang="en-US" sz="1733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5907C6-A7AB-2DAF-EB8D-013BA09EA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6" y="-33969"/>
            <a:ext cx="790574" cy="790574"/>
          </a:xfrm>
          <a:prstGeom prst="rect">
            <a:avLst/>
          </a:prstGeom>
        </p:spPr>
      </p:pic>
      <p:pic>
        <p:nvPicPr>
          <p:cNvPr id="8" name="Picture 7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3B2EE7BC-CE07-F5DC-7FB9-378C00191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70" y="1085556"/>
            <a:ext cx="10222477" cy="436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A9194437-C7B6-9D95-D892-0D7F0CAC4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3D5126-6B86-915E-B07D-9B00BDF38BFD}"/>
              </a:ext>
            </a:extLst>
          </p:cNvPr>
          <p:cNvSpPr/>
          <p:nvPr/>
        </p:nvSpPr>
        <p:spPr>
          <a:xfrm>
            <a:off x="10416989" y="822070"/>
            <a:ext cx="1673236" cy="3212047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9" name="Google Shape;399;p8">
            <a:extLst>
              <a:ext uri="{FF2B5EF4-FFF2-40B4-BE49-F238E27FC236}">
                <a16:creationId xmlns:a16="http://schemas.microsoft.com/office/drawing/2014/main" id="{578C804C-6932-7040-9A7F-31BAC0F35B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0" y="118430"/>
            <a:ext cx="10725149" cy="6381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43833" tIns="243833" rIns="243833" bIns="243833" rtlCol="0" anchor="ctr" anchorCtr="0">
            <a:noAutofit/>
          </a:bodyPr>
          <a:lstStyle/>
          <a:p>
            <a:pPr>
              <a:buSzPts val="1900"/>
            </a:pPr>
            <a:r>
              <a:rPr lang="en-US" sz="4000" b="1" dirty="0"/>
              <a:t>Methodology – Data Collection</a:t>
            </a:r>
          </a:p>
        </p:txBody>
      </p:sp>
      <p:sp>
        <p:nvSpPr>
          <p:cNvPr id="401" name="Google Shape;401;p8">
            <a:extLst>
              <a:ext uri="{FF2B5EF4-FFF2-40B4-BE49-F238E27FC236}">
                <a16:creationId xmlns:a16="http://schemas.microsoft.com/office/drawing/2014/main" id="{12C4A939-C6C9-4DCB-A320-9A290159B5A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49147" y="6457507"/>
            <a:ext cx="487600" cy="365600"/>
          </a:xfrm>
          <a:prstGeom prst="ellipse">
            <a:avLst/>
          </a:prstGeom>
        </p:spPr>
        <p:txBody>
          <a:bodyPr spcFirstLastPara="1" vert="horz" wrap="square" lIns="24367" tIns="60933" rIns="24367" bIns="60933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 sz="1733" smtClean="0"/>
              <a:pPr>
                <a:buClr>
                  <a:srgbClr val="000000"/>
                </a:buClr>
              </a:pPr>
              <a:t>18</a:t>
            </a:fld>
            <a:endParaRPr lang="en-US" sz="1733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B37CA-BB16-9EED-6E8B-406478525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6" y="-33969"/>
            <a:ext cx="790574" cy="7905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9EB279-97A7-4355-E293-C4170DC9BB50}"/>
              </a:ext>
            </a:extLst>
          </p:cNvPr>
          <p:cNvSpPr txBox="1"/>
          <p:nvPr/>
        </p:nvSpPr>
        <p:spPr>
          <a:xfrm>
            <a:off x="41958" y="822071"/>
            <a:ext cx="69588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Analysis Framework – Software Supply Chain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9" name="Picture 8" descr="A diagram of software signing&#10;&#10;AI-generated content may be incorrect.">
            <a:extLst>
              <a:ext uri="{FF2B5EF4-FFF2-40B4-BE49-F238E27FC236}">
                <a16:creationId xmlns:a16="http://schemas.microsoft.com/office/drawing/2014/main" id="{4EEB8ACE-12FD-B485-A292-C51A99FEC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608" y="822070"/>
            <a:ext cx="5422392" cy="304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50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DB6F4C26-159D-6602-B45A-8C3D63B86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C5DD8D-3DFB-9443-F7AE-E622AE8F83A4}"/>
              </a:ext>
            </a:extLst>
          </p:cNvPr>
          <p:cNvSpPr/>
          <p:nvPr/>
        </p:nvSpPr>
        <p:spPr>
          <a:xfrm>
            <a:off x="10416989" y="822070"/>
            <a:ext cx="1673236" cy="3212047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9" name="Google Shape;399;p8">
            <a:extLst>
              <a:ext uri="{FF2B5EF4-FFF2-40B4-BE49-F238E27FC236}">
                <a16:creationId xmlns:a16="http://schemas.microsoft.com/office/drawing/2014/main" id="{7E0B6A44-846A-C802-91DC-87047C33C5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0" y="118430"/>
            <a:ext cx="10725149" cy="6381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43833" tIns="243833" rIns="243833" bIns="243833" rtlCol="0" anchor="ctr" anchorCtr="0">
            <a:noAutofit/>
          </a:bodyPr>
          <a:lstStyle/>
          <a:p>
            <a:pPr>
              <a:buSzPts val="1900"/>
            </a:pPr>
            <a:r>
              <a:rPr lang="en-US" sz="4000" b="1" dirty="0"/>
              <a:t>Methodology – Data Collection</a:t>
            </a:r>
          </a:p>
        </p:txBody>
      </p:sp>
      <p:sp>
        <p:nvSpPr>
          <p:cNvPr id="401" name="Google Shape;401;p8">
            <a:extLst>
              <a:ext uri="{FF2B5EF4-FFF2-40B4-BE49-F238E27FC236}">
                <a16:creationId xmlns:a16="http://schemas.microsoft.com/office/drawing/2014/main" id="{582402D3-CA21-B508-8449-C723DD348E5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149147" y="6457507"/>
            <a:ext cx="487600" cy="365600"/>
          </a:xfrm>
          <a:prstGeom prst="ellipse">
            <a:avLst/>
          </a:prstGeom>
        </p:spPr>
        <p:txBody>
          <a:bodyPr spcFirstLastPara="1" vert="horz" wrap="square" lIns="24367" tIns="60933" rIns="24367" bIns="60933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 sz="1733" smtClean="0"/>
              <a:pPr>
                <a:buClr>
                  <a:srgbClr val="000000"/>
                </a:buClr>
              </a:pPr>
              <a:t>19</a:t>
            </a:fld>
            <a:endParaRPr lang="en-US" sz="1733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02209-0385-7F18-D67E-33DC61AC4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6" y="-33969"/>
            <a:ext cx="790574" cy="7905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3675FE-3E5B-F947-9446-0224EBC925B3}"/>
              </a:ext>
            </a:extLst>
          </p:cNvPr>
          <p:cNvSpPr txBox="1"/>
          <p:nvPr/>
        </p:nvSpPr>
        <p:spPr>
          <a:xfrm>
            <a:off x="41958" y="822071"/>
            <a:ext cx="69588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Analysis Framework – Software Supply Chain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Achieved </a:t>
            </a:r>
            <a:r>
              <a:rPr lang="en-US" sz="2800" b="1" dirty="0"/>
              <a:t>Saturation at the 11</a:t>
            </a:r>
            <a:r>
              <a:rPr lang="en-US" sz="2800" b="1" baseline="30000" dirty="0"/>
              <a:t>th</a:t>
            </a:r>
            <a:r>
              <a:rPr lang="en-US" sz="2800" b="1" dirty="0"/>
              <a:t> Interview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9" name="Picture 8" descr="A diagram of software signing&#10;&#10;AI-generated content may be incorrect.">
            <a:extLst>
              <a:ext uri="{FF2B5EF4-FFF2-40B4-BE49-F238E27FC236}">
                <a16:creationId xmlns:a16="http://schemas.microsoft.com/office/drawing/2014/main" id="{CF08714C-C3AB-1E4A-596C-E304BDC96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608" y="822070"/>
            <a:ext cx="5422392" cy="3046288"/>
          </a:xfrm>
          <a:prstGeom prst="rect">
            <a:avLst/>
          </a:prstGeom>
        </p:spPr>
      </p:pic>
      <p:pic>
        <p:nvPicPr>
          <p:cNvPr id="3" name="Picture 2" descr="A graph of numbers and lines&#10;&#10;AI-generated content may be incorrect.">
            <a:extLst>
              <a:ext uri="{FF2B5EF4-FFF2-40B4-BE49-F238E27FC236}">
                <a16:creationId xmlns:a16="http://schemas.microsoft.com/office/drawing/2014/main" id="{03BA3D2A-6EDB-2F7F-7FAC-C632DEF9B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349" y="2915637"/>
            <a:ext cx="6477484" cy="390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88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F0108-67B7-A19A-5297-D98708E3E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3C840D-93AB-46A0-EFE1-1DDF91EFD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31" y="756604"/>
            <a:ext cx="11801177" cy="578699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800" dirty="0"/>
              <a:t>1. First interview study on software signing in practice.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Refined Supply Chain Factory model reflecting diverse industry workflows.</a:t>
            </a: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 Empirical data organizations’ signing challenges.</a:t>
            </a: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800" dirty="0"/>
              <a:t>Practitioner views on signing importance, attacks, and regulation impact.</a:t>
            </a:r>
            <a:endParaRPr lang="en-US" sz="1800" dirty="0"/>
          </a:p>
          <a:p>
            <a:pPr lvl="1"/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4988F7-66DC-F486-8C77-E64D94E4B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729" y="90057"/>
            <a:ext cx="10337800" cy="638175"/>
          </a:xfrm>
        </p:spPr>
        <p:txBody>
          <a:bodyPr>
            <a:noAutofit/>
          </a:bodyPr>
          <a:lstStyle/>
          <a:p>
            <a:r>
              <a:rPr lang="en-US" sz="4000" b="1" dirty="0"/>
              <a:t>Contributions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097C1-8833-297A-DED5-CB15C444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C7A95-16CE-17E9-E72C-2044B11EF577}"/>
              </a:ext>
            </a:extLst>
          </p:cNvPr>
          <p:cNvSpPr txBox="1"/>
          <p:nvPr/>
        </p:nvSpPr>
        <p:spPr>
          <a:xfrm>
            <a:off x="-21291" y="6869763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Gokkaya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B.,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Aniello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L., &amp; Halak, B. (2023). Software supply chain: review of attacks, risk assessment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7A5187-539B-76CB-ED08-1FB21F0B6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7" y="14186"/>
            <a:ext cx="728232" cy="7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DA3FE-43BE-C682-E911-6DA0C3094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70B4-EEE5-1B79-DAE8-242EC25AB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03061"/>
            <a:ext cx="10363200" cy="1194179"/>
          </a:xfrm>
          <a:noFill/>
        </p:spPr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99657-B9FF-4D27-8C18-8A011C3A0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9906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55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121CA-058F-A351-AA5E-3FBBBDBD3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6A127C-BEBB-1B67-E468-4DC439F04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31" y="756604"/>
            <a:ext cx="11683924" cy="61013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600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C30B13-03CC-DD00-90FC-ABB73E610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743" y="139847"/>
            <a:ext cx="11410357" cy="638175"/>
          </a:xfrm>
        </p:spPr>
        <p:txBody>
          <a:bodyPr>
            <a:noAutofit/>
          </a:bodyPr>
          <a:lstStyle/>
          <a:p>
            <a:r>
              <a:rPr lang="en-US" sz="4000" b="1" dirty="0"/>
              <a:t>Results (</a:t>
            </a:r>
            <a:r>
              <a:rPr lang="en-US" sz="3600" b="1" dirty="0"/>
              <a:t>RQ1 – </a:t>
            </a:r>
            <a:r>
              <a:rPr lang="en-US" sz="3600" b="1" i="1" dirty="0"/>
              <a:t>Signing Implementation in Practice</a:t>
            </a:r>
            <a:r>
              <a:rPr lang="en-US" sz="4000" b="1" i="1" dirty="0"/>
              <a:t>)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7818F-587B-643B-72C7-3FF20D8B5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 descr="A diagram of a software development&#10;&#10;AI-generated content may be incorrect.">
            <a:extLst>
              <a:ext uri="{FF2B5EF4-FFF2-40B4-BE49-F238E27FC236}">
                <a16:creationId xmlns:a16="http://schemas.microsoft.com/office/drawing/2014/main" id="{EE08847B-C72A-B953-6E86-1C3521D2D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4" y="947308"/>
            <a:ext cx="7477139" cy="406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F6E92C-98CD-82D5-513A-0CC4B91CA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31" y="43392"/>
            <a:ext cx="713212" cy="7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30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02599-DEB0-759B-1481-844B08E87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0B5AD9-A25D-B334-DEC2-813298787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31" y="756604"/>
            <a:ext cx="11683924" cy="61013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600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B614E2-A8D7-66B7-2D0D-15793E32E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743" y="139847"/>
            <a:ext cx="11410357" cy="638175"/>
          </a:xfrm>
        </p:spPr>
        <p:txBody>
          <a:bodyPr>
            <a:noAutofit/>
          </a:bodyPr>
          <a:lstStyle/>
          <a:p>
            <a:r>
              <a:rPr lang="en-US" sz="4000" b="1" dirty="0"/>
              <a:t>Results (</a:t>
            </a:r>
            <a:r>
              <a:rPr lang="en-US" sz="3600" b="1" dirty="0"/>
              <a:t>RQ1 – </a:t>
            </a:r>
            <a:r>
              <a:rPr lang="en-US" sz="3600" b="1" i="1" dirty="0"/>
              <a:t>Signing Implementation in Practice</a:t>
            </a:r>
            <a:r>
              <a:rPr lang="en-US" sz="4000" b="1" i="1" dirty="0"/>
              <a:t>)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B251B-1625-58BC-08D7-4CB2C104C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 descr="A diagram of a software development&#10;&#10;AI-generated content may be incorrect.">
            <a:extLst>
              <a:ext uri="{FF2B5EF4-FFF2-40B4-BE49-F238E27FC236}">
                <a16:creationId xmlns:a16="http://schemas.microsoft.com/office/drawing/2014/main" id="{6E91833D-64DF-8ED9-BA96-71800C8DB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10" y="960008"/>
            <a:ext cx="6963742" cy="3789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43A05B-706A-A834-FA8A-8225D20F0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31" y="43392"/>
            <a:ext cx="713212" cy="713212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F5A913DB-D096-7301-0EBF-4AEB6F781156}"/>
              </a:ext>
            </a:extLst>
          </p:cNvPr>
          <p:cNvSpPr/>
          <p:nvPr/>
        </p:nvSpPr>
        <p:spPr>
          <a:xfrm>
            <a:off x="8197620" y="4737100"/>
            <a:ext cx="2165579" cy="63817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98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4CEC4-5048-0D77-855D-38BBA2DFF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C1A9F-2A1B-4820-7967-3EB050B6C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31" y="756604"/>
            <a:ext cx="11683924" cy="61013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600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DFDB4-2E7F-FB85-641E-31EE9BCB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2FCFAB3-6AAE-BF87-D0FB-9D0AEF845216}"/>
              </a:ext>
            </a:extLst>
          </p:cNvPr>
          <p:cNvSpPr txBox="1">
            <a:spLocks/>
          </p:cNvSpPr>
          <p:nvPr/>
        </p:nvSpPr>
        <p:spPr>
          <a:xfrm>
            <a:off x="1082743" y="152025"/>
            <a:ext cx="11410357" cy="6381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Results (</a:t>
            </a:r>
            <a:r>
              <a:rPr lang="en-US" sz="3600" b="1" dirty="0"/>
              <a:t>RQ1 – </a:t>
            </a:r>
            <a:r>
              <a:rPr lang="en-US" sz="3600" b="1" i="1" dirty="0"/>
              <a:t>Signing Implementation in Practice</a:t>
            </a:r>
            <a:r>
              <a:rPr lang="en-US" sz="4000" b="1" i="1" dirty="0"/>
              <a:t>)</a:t>
            </a:r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203D71-4F34-DB66-B039-26124FEA7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31" y="44496"/>
            <a:ext cx="713212" cy="638174"/>
          </a:xfrm>
          <a:prstGeom prst="rect">
            <a:avLst/>
          </a:prstGeom>
        </p:spPr>
      </p:pic>
      <p:pic>
        <p:nvPicPr>
          <p:cNvPr id="16" name="Picture 15" descr="A diagram of a diagram&#10;&#10;AI-generated content may be incorrect.">
            <a:extLst>
              <a:ext uri="{FF2B5EF4-FFF2-40B4-BE49-F238E27FC236}">
                <a16:creationId xmlns:a16="http://schemas.microsoft.com/office/drawing/2014/main" id="{CD24B8B5-F33E-CE86-D26C-E6AE0A510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058" y="971664"/>
            <a:ext cx="8072887" cy="4590936"/>
          </a:xfrm>
          <a:prstGeom prst="rect">
            <a:avLst/>
          </a:prstGeom>
        </p:spPr>
      </p:pic>
      <p:pic>
        <p:nvPicPr>
          <p:cNvPr id="22" name="Picture 21" descr="A black and white document with black text&#10;&#10;AI-generated content may be incorrect.">
            <a:extLst>
              <a:ext uri="{FF2B5EF4-FFF2-40B4-BE49-F238E27FC236}">
                <a16:creationId xmlns:a16="http://schemas.microsoft.com/office/drawing/2014/main" id="{82F9D34E-2304-D547-35E5-DAE41871E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69122"/>
            <a:ext cx="4127500" cy="2988878"/>
          </a:xfrm>
          <a:prstGeom prst="rect">
            <a:avLst/>
          </a:prstGeom>
        </p:spPr>
      </p:pic>
      <p:pic>
        <p:nvPicPr>
          <p:cNvPr id="20" name="Picture 19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2C6CCCE-7B91-F7EE-C582-46C7279B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4134"/>
            <a:ext cx="4127500" cy="345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11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ABD36-3B00-D760-2619-26DA08E1B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A2AAB5-62F6-D889-9A66-360E80117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4" y="608056"/>
            <a:ext cx="12053455" cy="62499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latin typeface="Calibri"/>
                <a:cs typeface="Calibri"/>
              </a:rPr>
              <a:t>	</a:t>
            </a:r>
          </a:p>
          <a:p>
            <a:endParaRPr lang="en-US" sz="1800" b="1" dirty="0"/>
          </a:p>
          <a:p>
            <a:pPr lvl="1"/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i="0" dirty="0">
              <a:effectLst/>
            </a:endParaRPr>
          </a:p>
          <a:p>
            <a:pPr marL="0" indent="0">
              <a:buNone/>
            </a:pPr>
            <a:endParaRPr lang="en-US" sz="2600" b="1" dirty="0"/>
          </a:p>
          <a:p>
            <a:endParaRPr lang="en-US" sz="2600" b="1" dirty="0"/>
          </a:p>
          <a:p>
            <a:endParaRPr lang="en-US" sz="2600" b="1" dirty="0"/>
          </a:p>
          <a:p>
            <a:endParaRPr lang="en-US" sz="2600" b="1" dirty="0"/>
          </a:p>
          <a:p>
            <a:endParaRPr lang="en-US" sz="2200" b="1" dirty="0"/>
          </a:p>
          <a:p>
            <a:endParaRPr lang="en-US" sz="2600" b="1" dirty="0"/>
          </a:p>
          <a:p>
            <a:endParaRPr lang="en-US" sz="2600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F9BF22-253F-6261-7EBC-0ABE768F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527" y="58697"/>
            <a:ext cx="11250969" cy="74585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Results</a:t>
            </a:r>
            <a:r>
              <a:rPr lang="en-US" sz="4800" b="1" dirty="0"/>
              <a:t> (</a:t>
            </a:r>
            <a:r>
              <a:rPr lang="en-US" sz="3600" b="1" dirty="0"/>
              <a:t>RQ2 – </a:t>
            </a:r>
            <a:r>
              <a:rPr lang="en-US" sz="3600" b="1" i="1" dirty="0"/>
              <a:t>Challenges in software signing implementation</a:t>
            </a:r>
            <a:r>
              <a:rPr lang="en-US" b="1" i="1" dirty="0"/>
              <a:t>)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8EC99-7D8F-8252-0E7E-8680998CF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 descr="A table of a form&#10;&#10;AI-generated content may be incorrect.">
            <a:extLst>
              <a:ext uri="{FF2B5EF4-FFF2-40B4-BE49-F238E27FC236}">
                <a16:creationId xmlns:a16="http://schemas.microsoft.com/office/drawing/2014/main" id="{CA0B021D-5075-35FB-92CF-921F80BC6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91" y="882380"/>
            <a:ext cx="10698642" cy="4819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67E0A0-24D7-69D9-7056-108760BAC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71" y="69853"/>
            <a:ext cx="608056" cy="6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52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2AB32-1FE8-212D-EF39-2B39FCDA9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9D7D46-DA20-EDC4-2EBC-2DDC3D93E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4" y="608056"/>
            <a:ext cx="12053455" cy="62499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latin typeface="Calibri"/>
                <a:cs typeface="Calibri"/>
              </a:rPr>
              <a:t>	</a:t>
            </a:r>
          </a:p>
          <a:p>
            <a:endParaRPr lang="en-US" sz="1800" b="1" dirty="0"/>
          </a:p>
          <a:p>
            <a:pPr lvl="1"/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i="0" dirty="0">
              <a:effectLst/>
            </a:endParaRPr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endParaRPr lang="en-US" sz="2600" b="1" dirty="0"/>
          </a:p>
          <a:p>
            <a:endParaRPr lang="en-US" sz="2600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676F3-7245-CC4D-86AE-9108963F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 descr="A table of a form&#10;&#10;AI-generated content may be incorrect.">
            <a:extLst>
              <a:ext uri="{FF2B5EF4-FFF2-40B4-BE49-F238E27FC236}">
                <a16:creationId xmlns:a16="http://schemas.microsoft.com/office/drawing/2014/main" id="{9C843E1A-56A7-3FF9-F5F9-EE9C83701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1" y="819281"/>
            <a:ext cx="10866892" cy="4895719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04E91AF3-FA86-67D3-FDDC-7A5BCB9AEDB3}"/>
              </a:ext>
            </a:extLst>
          </p:cNvPr>
          <p:cNvSpPr/>
          <p:nvPr/>
        </p:nvSpPr>
        <p:spPr>
          <a:xfrm>
            <a:off x="26273" y="2081050"/>
            <a:ext cx="747984" cy="20495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AD6B4E08-9ECE-668D-0B46-FFF975A1A2A7}"/>
              </a:ext>
            </a:extLst>
          </p:cNvPr>
          <p:cNvSpPr txBox="1">
            <a:spLocks/>
          </p:cNvSpPr>
          <p:nvPr/>
        </p:nvSpPr>
        <p:spPr>
          <a:xfrm>
            <a:off x="941031" y="136525"/>
            <a:ext cx="11250969" cy="7458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900" b="1" dirty="0"/>
              <a:t>Results</a:t>
            </a:r>
            <a:r>
              <a:rPr lang="en-US" sz="6000" b="1" dirty="0"/>
              <a:t> (</a:t>
            </a:r>
            <a:r>
              <a:rPr lang="en-US" sz="4700" b="1" dirty="0"/>
              <a:t>RQ2 – </a:t>
            </a:r>
            <a:r>
              <a:rPr lang="en-US" sz="4700" b="1" i="1" dirty="0"/>
              <a:t>Challenges in software signing implementation</a:t>
            </a:r>
            <a:r>
              <a:rPr lang="en-US" sz="5900" b="1" i="1" dirty="0"/>
              <a:t>)</a:t>
            </a:r>
            <a:endParaRPr lang="en-US" sz="5900" b="1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627FF0-FB48-9B58-ADF9-03CC6E5D9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18" y="15875"/>
            <a:ext cx="713212" cy="7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3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5BA6D-158F-6776-CDE6-4639B1F37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E4D18B-54C5-77F1-17F8-EF52DEBE2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4" y="608056"/>
            <a:ext cx="12053455" cy="62499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latin typeface="Calibri"/>
                <a:cs typeface="Calibri"/>
              </a:rPr>
              <a:t>	</a:t>
            </a:r>
          </a:p>
          <a:p>
            <a:endParaRPr lang="en-US" sz="1800" b="1" dirty="0"/>
          </a:p>
          <a:p>
            <a:pPr lvl="1"/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i="0" dirty="0">
              <a:effectLst/>
            </a:endParaRPr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endParaRPr lang="en-US" sz="2600" b="1" dirty="0"/>
          </a:p>
          <a:p>
            <a:endParaRPr lang="en-US" sz="2600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E624E-2177-ED04-30A0-42808567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 descr="A table of a form&#10;&#10;AI-generated content may be incorrect.">
            <a:extLst>
              <a:ext uri="{FF2B5EF4-FFF2-40B4-BE49-F238E27FC236}">
                <a16:creationId xmlns:a16="http://schemas.microsoft.com/office/drawing/2014/main" id="{2A5FA6C2-5D97-F875-2EFB-009410DBD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1" y="819281"/>
            <a:ext cx="10866892" cy="4895719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5B6C8EC5-95E0-613A-B2AB-2F4C13F34183}"/>
              </a:ext>
            </a:extLst>
          </p:cNvPr>
          <p:cNvSpPr/>
          <p:nvPr/>
        </p:nvSpPr>
        <p:spPr>
          <a:xfrm>
            <a:off x="26273" y="2081050"/>
            <a:ext cx="747984" cy="20495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2FFC29B-FCD8-5221-D6E9-953F551A378C}"/>
              </a:ext>
            </a:extLst>
          </p:cNvPr>
          <p:cNvSpPr txBox="1">
            <a:spLocks/>
          </p:cNvSpPr>
          <p:nvPr/>
        </p:nvSpPr>
        <p:spPr>
          <a:xfrm>
            <a:off x="941031" y="136525"/>
            <a:ext cx="11250969" cy="7458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900" b="1" dirty="0"/>
              <a:t>Results</a:t>
            </a:r>
            <a:r>
              <a:rPr lang="en-US" sz="6000" b="1" dirty="0"/>
              <a:t> (</a:t>
            </a:r>
            <a:r>
              <a:rPr lang="en-US" sz="4700" b="1" dirty="0"/>
              <a:t>RQ2 – </a:t>
            </a:r>
            <a:r>
              <a:rPr lang="en-US" sz="4700" b="1" i="1" dirty="0"/>
              <a:t>Challenges in software signing implementation</a:t>
            </a:r>
            <a:r>
              <a:rPr lang="en-US" sz="5900" b="1" i="1" dirty="0"/>
              <a:t>)</a:t>
            </a:r>
            <a:endParaRPr lang="en-US" sz="5900" b="1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280A9D-5586-908A-8451-5720EA528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18" y="15875"/>
            <a:ext cx="713212" cy="713212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B95434C2-ED2F-3533-C6C7-25F93286841D}"/>
              </a:ext>
            </a:extLst>
          </p:cNvPr>
          <p:cNvSpPr/>
          <p:nvPr/>
        </p:nvSpPr>
        <p:spPr>
          <a:xfrm>
            <a:off x="26273" y="3224049"/>
            <a:ext cx="747984" cy="20495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33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2DE5E-DCAB-0F05-0839-8A8B19687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167BA5-9D7C-9D02-3F59-7B2660C3F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4" y="608056"/>
            <a:ext cx="12053455" cy="62499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latin typeface="Calibri"/>
                <a:cs typeface="Calibri"/>
              </a:rPr>
              <a:t>	</a:t>
            </a:r>
          </a:p>
          <a:p>
            <a:endParaRPr lang="en-US" sz="1800" b="1" dirty="0"/>
          </a:p>
          <a:p>
            <a:pPr lvl="1"/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i="0" dirty="0">
              <a:effectLst/>
            </a:endParaRPr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endParaRPr lang="en-US" sz="2600" b="1" dirty="0"/>
          </a:p>
          <a:p>
            <a:endParaRPr lang="en-US" sz="2600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2BD37-02D8-A652-15F6-735B9988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 descr="A table of a form&#10;&#10;AI-generated content may be incorrect.">
            <a:extLst>
              <a:ext uri="{FF2B5EF4-FFF2-40B4-BE49-F238E27FC236}">
                <a16:creationId xmlns:a16="http://schemas.microsoft.com/office/drawing/2014/main" id="{6A786CCE-EE9F-EEC0-D0E9-D60AAC446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1" y="819281"/>
            <a:ext cx="10866892" cy="4895719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7AFB84DA-3877-5CE9-CF49-7DD009163EDE}"/>
              </a:ext>
            </a:extLst>
          </p:cNvPr>
          <p:cNvSpPr/>
          <p:nvPr/>
        </p:nvSpPr>
        <p:spPr>
          <a:xfrm>
            <a:off x="26273" y="2081050"/>
            <a:ext cx="747984" cy="20495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C13F741-83BD-F5AC-F99C-0FAA6F3779F8}"/>
              </a:ext>
            </a:extLst>
          </p:cNvPr>
          <p:cNvSpPr txBox="1">
            <a:spLocks/>
          </p:cNvSpPr>
          <p:nvPr/>
        </p:nvSpPr>
        <p:spPr>
          <a:xfrm>
            <a:off x="941031" y="136525"/>
            <a:ext cx="11250969" cy="7458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900" b="1" dirty="0"/>
              <a:t>Results</a:t>
            </a:r>
            <a:r>
              <a:rPr lang="en-US" sz="6000" b="1" dirty="0"/>
              <a:t> (</a:t>
            </a:r>
            <a:r>
              <a:rPr lang="en-US" sz="4700" b="1" dirty="0"/>
              <a:t>RQ2 – </a:t>
            </a:r>
            <a:r>
              <a:rPr lang="en-US" sz="4700" b="1" i="1" dirty="0"/>
              <a:t>Challenges in software signing implementation</a:t>
            </a:r>
            <a:r>
              <a:rPr lang="en-US" sz="5900" b="1" i="1" dirty="0"/>
              <a:t>)</a:t>
            </a:r>
            <a:endParaRPr lang="en-US" sz="5900" b="1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E04D6C-1BCB-CECC-BFFB-3E1B249C6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18" y="15875"/>
            <a:ext cx="713212" cy="713212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91BA77AD-E12C-1351-1D58-C92D2835481A}"/>
              </a:ext>
            </a:extLst>
          </p:cNvPr>
          <p:cNvSpPr/>
          <p:nvPr/>
        </p:nvSpPr>
        <p:spPr>
          <a:xfrm>
            <a:off x="26273" y="3224049"/>
            <a:ext cx="747984" cy="20495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2C576375-408E-2780-F93B-CB37C667790B}"/>
              </a:ext>
            </a:extLst>
          </p:cNvPr>
          <p:cNvSpPr/>
          <p:nvPr/>
        </p:nvSpPr>
        <p:spPr>
          <a:xfrm>
            <a:off x="26273" y="3970381"/>
            <a:ext cx="747984" cy="20495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44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5F2AB-0727-F7E7-B108-B345EF8AA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AF08E0-63C1-D9E2-3EF9-A7F22EE31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5" y="719169"/>
            <a:ext cx="12059265" cy="61013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latin typeface="Calibri"/>
                <a:cs typeface="Calibri"/>
              </a:rPr>
              <a:t>	</a:t>
            </a:r>
            <a:endParaRPr lang="en-US" sz="2600" b="1" dirty="0"/>
          </a:p>
          <a:p>
            <a:r>
              <a:rPr lang="en-US" sz="2600" b="1" dirty="0"/>
              <a:t>Subjects differed on this point.</a:t>
            </a:r>
          </a:p>
          <a:p>
            <a:endParaRPr lang="en-US" sz="2600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8C3115-0A56-B15B-19CA-786F0F1FE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31" y="136525"/>
            <a:ext cx="12191999" cy="638175"/>
          </a:xfrm>
        </p:spPr>
        <p:txBody>
          <a:bodyPr>
            <a:noAutofit/>
          </a:bodyPr>
          <a:lstStyle/>
          <a:p>
            <a:r>
              <a:rPr lang="en-US" sz="4000" b="1" dirty="0"/>
              <a:t>Results</a:t>
            </a:r>
            <a:r>
              <a:rPr lang="en-US" sz="3600" b="1" dirty="0"/>
              <a:t> </a:t>
            </a:r>
            <a:r>
              <a:rPr lang="en-US" sz="4000" b="1" i="1" dirty="0"/>
              <a:t>(</a:t>
            </a:r>
            <a:r>
              <a:rPr lang="en-US" sz="3200" b="1" dirty="0"/>
              <a:t>RQ3</a:t>
            </a:r>
            <a:r>
              <a:rPr lang="en-US" sz="3200" b="1" i="1" dirty="0"/>
              <a:t> – Perceived Importance of Software Signing</a:t>
            </a:r>
            <a:r>
              <a:rPr lang="en-US" sz="4000" b="1" i="1" dirty="0"/>
              <a:t>)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355AF-6214-6FD5-2CE8-BFDABA95A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4F98C-6EA1-0D36-6170-BD19BC414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19" y="0"/>
            <a:ext cx="713212" cy="7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70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836A1-7E44-08AF-1860-0B63FB91E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6EF93A-F258-89D3-BAC2-E7BAEB7A0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5" y="719169"/>
            <a:ext cx="12059265" cy="61013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latin typeface="Calibri"/>
                <a:cs typeface="Calibri"/>
              </a:rPr>
              <a:t>	</a:t>
            </a:r>
            <a:endParaRPr lang="en-US" sz="2600" b="1" dirty="0"/>
          </a:p>
          <a:p>
            <a:r>
              <a:rPr lang="en-US" sz="2600" b="1" dirty="0"/>
              <a:t>Subjects differed on this point.</a:t>
            </a:r>
          </a:p>
          <a:p>
            <a:endParaRPr lang="en-US" sz="2600" b="1" dirty="0"/>
          </a:p>
          <a:p>
            <a:r>
              <a:rPr lang="en-US" sz="2600" b="1" u="sng" dirty="0"/>
              <a:t>As Crucial to Provenance and Integrity: </a:t>
            </a:r>
          </a:p>
          <a:p>
            <a:pPr lvl="1"/>
            <a:r>
              <a:rPr lang="en-US" sz="2400" b="1" dirty="0"/>
              <a:t>S4 —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“I think signing is massively important. Signing for open source is probably the single</a:t>
            </a:r>
            <a:br>
              <a:rPr lang="en-US" sz="2000" dirty="0"/>
            </a:br>
            <a:r>
              <a:rPr lang="en-US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most important thing for software supply chain security”.</a:t>
            </a:r>
            <a:endParaRPr lang="en-US" sz="2400" b="1" dirty="0"/>
          </a:p>
          <a:p>
            <a:endParaRPr lang="en-US" sz="2600" b="1" dirty="0"/>
          </a:p>
          <a:p>
            <a:endParaRPr lang="en-US" sz="2600" b="1" dirty="0"/>
          </a:p>
          <a:p>
            <a:endParaRPr lang="en-US" sz="2600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800E03-ED24-CF0A-DD70-C3BE203D1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018" y="136525"/>
            <a:ext cx="12471400" cy="638175"/>
          </a:xfrm>
        </p:spPr>
        <p:txBody>
          <a:bodyPr>
            <a:noAutofit/>
          </a:bodyPr>
          <a:lstStyle/>
          <a:p>
            <a:r>
              <a:rPr lang="en-US" b="1" dirty="0"/>
              <a:t>Results</a:t>
            </a:r>
            <a:r>
              <a:rPr lang="en-US" sz="4000" b="1" dirty="0"/>
              <a:t> (</a:t>
            </a:r>
            <a:r>
              <a:rPr lang="en-US" sz="3200" b="1" dirty="0"/>
              <a:t>RQ3</a:t>
            </a:r>
            <a:r>
              <a:rPr lang="en-US" sz="3200" b="1" i="1" dirty="0"/>
              <a:t> – Perceived Importance of Software Signing</a:t>
            </a:r>
            <a:r>
              <a:rPr lang="en-US" sz="4000" b="1" dirty="0"/>
              <a:t>)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D2A5B-12D9-588D-391E-3EF2A0EB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5CF99-2CFE-6D82-628D-147ECDA60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18" y="142143"/>
            <a:ext cx="596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8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3997-84BC-FBC7-80AA-EF46FCC1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264961"/>
            <a:ext cx="10363200" cy="1194179"/>
          </a:xfrm>
          <a:noFill/>
        </p:spPr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&amp; Background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C79CC7-4328-FCE0-FDA3-C78CDE340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893550"/>
            <a:ext cx="25019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34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0F4CB-E717-0608-3AC8-CB652F2D9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640402-4332-E4B9-17B4-41EE316E0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5" y="719169"/>
            <a:ext cx="12059265" cy="61013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latin typeface="Calibri"/>
                <a:cs typeface="Calibri"/>
              </a:rPr>
              <a:t>	</a:t>
            </a:r>
            <a:endParaRPr lang="en-US" sz="2600" b="1" dirty="0"/>
          </a:p>
          <a:p>
            <a:r>
              <a:rPr lang="en-US" sz="2600" b="1" dirty="0"/>
              <a:t>Subjects differed on this point. </a:t>
            </a:r>
          </a:p>
          <a:p>
            <a:endParaRPr lang="en-US" sz="2600" b="1" dirty="0"/>
          </a:p>
          <a:p>
            <a:r>
              <a:rPr lang="en-US" sz="2600" b="1" dirty="0"/>
              <a:t>As Crucial to Provenance and Integrity: </a:t>
            </a:r>
          </a:p>
          <a:p>
            <a:pPr lvl="1"/>
            <a:r>
              <a:rPr lang="en-US" sz="2400" b="1" dirty="0"/>
              <a:t>S4 — </a:t>
            </a:r>
            <a:r>
              <a:rPr lang="en-US" sz="2000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“I think signing is massively important. Signing for open source is probably the single</a:t>
            </a:r>
            <a:br>
              <a:rPr lang="en-US" sz="2000" dirty="0"/>
            </a:br>
            <a:r>
              <a:rPr lang="en-US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most important thing for software supply chain security”.</a:t>
            </a:r>
            <a:endParaRPr lang="en-US" sz="2400" b="1" dirty="0"/>
          </a:p>
          <a:p>
            <a:r>
              <a:rPr lang="en-US" sz="2600" b="1" u="sng" dirty="0"/>
              <a:t>As a Secondary Security technique:</a:t>
            </a:r>
          </a:p>
          <a:p>
            <a:pPr lvl="1"/>
            <a:r>
              <a:rPr lang="en-US" sz="2400" b="1" dirty="0"/>
              <a:t>S2 — 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“I think the most important thing is accurate metadata collection and centralization. And even</a:t>
            </a:r>
            <a:br>
              <a:rPr lang="en-US" sz="2000" dirty="0"/>
            </a:br>
            <a:r>
              <a:rPr lang="en-US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if that data’s not signed, we can still get a lot of usefulness out of it. Signatures, in my opinion, they offer an additional layer of security on top of what we should be doing, which is metadata collection”</a:t>
            </a:r>
            <a:endParaRPr lang="en-US" sz="2400" b="1" dirty="0"/>
          </a:p>
          <a:p>
            <a:endParaRPr lang="en-US" sz="2600" b="1" dirty="0"/>
          </a:p>
          <a:p>
            <a:endParaRPr lang="en-US" sz="2600" b="1" dirty="0"/>
          </a:p>
          <a:p>
            <a:endParaRPr lang="en-US" sz="2600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6CA866-485C-4F60-B4FC-7135BF235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2017"/>
            <a:ext cx="12191999" cy="638175"/>
          </a:xfrm>
        </p:spPr>
        <p:txBody>
          <a:bodyPr>
            <a:noAutofit/>
          </a:bodyPr>
          <a:lstStyle/>
          <a:p>
            <a:r>
              <a:rPr lang="en-US" sz="4000" b="1" dirty="0"/>
              <a:t>Results (</a:t>
            </a:r>
            <a:r>
              <a:rPr lang="en-US" sz="3200" b="1" dirty="0"/>
              <a:t>RQ3</a:t>
            </a:r>
            <a:r>
              <a:rPr lang="en-US" sz="3200" b="1" i="1" dirty="0"/>
              <a:t> – Perceived Importance of Software Signing</a:t>
            </a:r>
            <a:r>
              <a:rPr lang="en-US" sz="4000" b="1" dirty="0"/>
              <a:t>)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10DD0-421D-1E86-60BF-A82ACDA2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6342F-3F56-85E0-075F-7253AFF70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88" y="37435"/>
            <a:ext cx="713212" cy="7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1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C0007-E657-6454-C051-8335D56CD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395858-41F3-2555-9685-19967DAD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5" y="719169"/>
            <a:ext cx="12059265" cy="61013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latin typeface="Calibri"/>
                <a:cs typeface="Calibri"/>
              </a:rPr>
              <a:t>	</a:t>
            </a:r>
            <a:endParaRPr lang="en-US" sz="2600" b="1" dirty="0"/>
          </a:p>
          <a:p>
            <a:r>
              <a:rPr lang="en-US" sz="2600" b="1" dirty="0"/>
              <a:t>Subjects differed on this point.</a:t>
            </a:r>
          </a:p>
          <a:p>
            <a:endParaRPr lang="en-US" sz="2600" b="1" dirty="0"/>
          </a:p>
          <a:p>
            <a:r>
              <a:rPr lang="en-US" sz="2600" b="1" dirty="0"/>
              <a:t>As Crucial to Provenance and Integrity: </a:t>
            </a:r>
          </a:p>
          <a:p>
            <a:pPr lvl="1"/>
            <a:r>
              <a:rPr lang="en-US" sz="2400" b="1" dirty="0"/>
              <a:t>S4 — </a:t>
            </a:r>
            <a:r>
              <a:rPr lang="en-US" sz="2000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“I think signing is massively important. Signing for open source is probably the single</a:t>
            </a:r>
            <a:br>
              <a:rPr lang="en-US" sz="2000" dirty="0"/>
            </a:br>
            <a:r>
              <a:rPr lang="en-US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most important thing for software supply chain security”.</a:t>
            </a:r>
            <a:endParaRPr lang="en-US" sz="2400" b="1" dirty="0"/>
          </a:p>
          <a:p>
            <a:r>
              <a:rPr lang="en-US" sz="2600" b="1" dirty="0"/>
              <a:t>As a Secondary Security technique:</a:t>
            </a:r>
          </a:p>
          <a:p>
            <a:pPr lvl="1"/>
            <a:r>
              <a:rPr lang="en-US" sz="2400" b="1" dirty="0"/>
              <a:t>S2 — 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“I think the most important thing is accurate metadata collection and centralization. And even</a:t>
            </a:r>
            <a:br>
              <a:rPr lang="en-US" sz="2000" dirty="0"/>
            </a:br>
            <a:r>
              <a:rPr lang="en-US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if that data’s not signed, we can still get a lot of usefulness out of it. Signatures, in my opinion, they offer an additional layer of security on top of what we should be doing, which is metadata collection”</a:t>
            </a:r>
            <a:endParaRPr lang="en-US" sz="2400" b="1" dirty="0"/>
          </a:p>
          <a:p>
            <a:r>
              <a:rPr lang="en-US" sz="2600" b="1" u="sng" dirty="0"/>
              <a:t>As a Requirement-Driven Practice:</a:t>
            </a:r>
          </a:p>
          <a:p>
            <a:pPr lvl="1"/>
            <a:r>
              <a:rPr lang="en-US" sz="2400" b="1" dirty="0"/>
              <a:t>S8 — 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“...for signed binaries and code signing ...a lot of those [requirements] are driven...by platform requirements...to prevent us from being blocked from...these platforms, code signing...was largely driven by [these platforms].”</a:t>
            </a:r>
            <a:endParaRPr lang="en-US" sz="2600" b="1" dirty="0"/>
          </a:p>
          <a:p>
            <a:endParaRPr lang="en-US" sz="2600" b="1" dirty="0"/>
          </a:p>
          <a:p>
            <a:endParaRPr lang="en-US" sz="2600" b="1" dirty="0"/>
          </a:p>
          <a:p>
            <a:endParaRPr lang="en-US" sz="2600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375462-2E11-B3E0-1BFA-13133A5D8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36525"/>
            <a:ext cx="12191999" cy="638175"/>
          </a:xfrm>
        </p:spPr>
        <p:txBody>
          <a:bodyPr>
            <a:noAutofit/>
          </a:bodyPr>
          <a:lstStyle/>
          <a:p>
            <a:r>
              <a:rPr lang="en-US" sz="4000" b="1" dirty="0"/>
              <a:t>Results </a:t>
            </a:r>
            <a:r>
              <a:rPr lang="en-US" b="1" dirty="0"/>
              <a:t>(</a:t>
            </a:r>
            <a:r>
              <a:rPr lang="en-US" sz="3200" b="1" dirty="0"/>
              <a:t>RQ3</a:t>
            </a:r>
            <a:r>
              <a:rPr lang="en-US" sz="3200" b="1" i="1" dirty="0"/>
              <a:t> – Perceived Importance of Software Signing</a:t>
            </a:r>
            <a:r>
              <a:rPr lang="en-US" sz="4000" b="1" dirty="0"/>
              <a:t>)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D789-D8F0-7839-953A-E69554295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1C5AF-311F-69CC-5DEF-B899353FD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88" y="37435"/>
            <a:ext cx="713212" cy="7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8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C8B94-BE2B-14BF-88C0-463792907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BCDAE1-3E18-2132-A1C6-8B586697A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5" y="719169"/>
            <a:ext cx="12059265" cy="61013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latin typeface="Calibri"/>
                <a:cs typeface="Calibri"/>
              </a:rPr>
              <a:t>	</a:t>
            </a:r>
            <a:endParaRPr lang="en-US" sz="2600" b="1" dirty="0"/>
          </a:p>
          <a:p>
            <a:pPr marL="0" indent="0">
              <a:buNone/>
            </a:pPr>
            <a:r>
              <a:rPr lang="en-US" sz="2600" b="1" u="sng" dirty="0">
                <a:solidFill>
                  <a:schemeClr val="accent1">
                    <a:lumMod val="75000"/>
                  </a:schemeClr>
                </a:solidFill>
              </a:rPr>
              <a:t>Recommendations </a:t>
            </a:r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Improving Signature &amp; Artifacts verification in Signing workflows –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Improved Tooling.</a:t>
            </a:r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Addressing Incentives challenges in software signing.</a:t>
            </a:r>
          </a:p>
          <a:p>
            <a:pPr marL="457200" lvl="1" indent="0">
              <a:buNone/>
            </a:pPr>
            <a:endParaRPr lang="en-US" sz="2600" dirty="0"/>
          </a:p>
          <a:p>
            <a:endParaRPr lang="en-US" sz="2600" b="1" dirty="0"/>
          </a:p>
          <a:p>
            <a:endParaRPr lang="en-US" sz="2600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405131-D530-F326-0C4D-C2646D10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80994"/>
            <a:ext cx="12191999" cy="638175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n-lt"/>
              </a:rPr>
              <a:t>Recommendations &amp; Future Work</a:t>
            </a:r>
            <a:endParaRPr lang="en-US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06338-D481-97ED-0C4D-9975094E1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62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C55EA-EFE0-90FB-9214-64874382B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47973A-2D1F-4A2C-2FF0-60F671BAE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5" y="719169"/>
            <a:ext cx="12059265" cy="61013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latin typeface="Calibri"/>
                <a:cs typeface="Calibri"/>
              </a:rPr>
              <a:t>	</a:t>
            </a:r>
            <a:endParaRPr lang="en-US" sz="2600" b="1" dirty="0"/>
          </a:p>
          <a:p>
            <a:pPr marL="0" indent="0">
              <a:buNone/>
            </a:pPr>
            <a:r>
              <a:rPr lang="en-US" sz="2600" b="1" dirty="0"/>
              <a:t>Recommendations</a:t>
            </a:r>
          </a:p>
          <a:p>
            <a:pPr lvl="1"/>
            <a:r>
              <a:rPr lang="en-US" sz="2400" dirty="0"/>
              <a:t>Improving Signature &amp; Artifacts verification in Signing workflows – </a:t>
            </a:r>
            <a:r>
              <a:rPr lang="en-US" sz="2400" i="1" dirty="0"/>
              <a:t>Improved Tooling.</a:t>
            </a:r>
          </a:p>
          <a:p>
            <a:pPr lvl="1"/>
            <a:r>
              <a:rPr lang="en-US" sz="2400" dirty="0"/>
              <a:t>Addressing Incentives challenges in software signing.</a:t>
            </a:r>
          </a:p>
          <a:p>
            <a:r>
              <a:rPr lang="en-US" sz="2600" b="1" u="sng" dirty="0">
                <a:solidFill>
                  <a:schemeClr val="accent1">
                    <a:lumMod val="75000"/>
                  </a:schemeClr>
                </a:solidFill>
              </a:rPr>
              <a:t>Future Work</a:t>
            </a:r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What constitutes “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Improved Tooling”?</a:t>
            </a:r>
          </a:p>
          <a:p>
            <a:pPr lvl="1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Research on operationalization of trust in the open-source space</a:t>
            </a:r>
          </a:p>
          <a:p>
            <a:pPr marL="457200" lvl="1" indent="0">
              <a:buNone/>
            </a:pPr>
            <a:endParaRPr lang="en-US" sz="2600" dirty="0"/>
          </a:p>
          <a:p>
            <a:endParaRPr lang="en-US" sz="2600" b="1" dirty="0"/>
          </a:p>
          <a:p>
            <a:endParaRPr lang="en-US" sz="2600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47245-508A-B647-5E5D-C9C3B4B4B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140077"/>
            <a:ext cx="12191999" cy="638175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n-lt"/>
              </a:rPr>
              <a:t>Recommendations &amp; Future Work</a:t>
            </a:r>
            <a:endParaRPr lang="en-US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5E0B6-E8B4-E7D5-7A34-4C0AB52B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urdue CoBrand">
            <a:extLst>
              <a:ext uri="{FF2B5EF4-FFF2-40B4-BE49-F238E27FC236}">
                <a16:creationId xmlns:a16="http://schemas.microsoft.com/office/drawing/2014/main" id="{319D3B32-44FA-B071-F448-3C44559C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44430" b="-2140"/>
          <a:stretch/>
        </p:blipFill>
        <p:spPr>
          <a:xfrm>
            <a:off x="3827600" y="5951238"/>
            <a:ext cx="3531349" cy="691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31DF4E-C67A-176E-88B5-087155766CBF}"/>
              </a:ext>
            </a:extLst>
          </p:cNvPr>
          <p:cNvSpPr txBox="1"/>
          <p:nvPr/>
        </p:nvSpPr>
        <p:spPr>
          <a:xfrm>
            <a:off x="3712244" y="5389578"/>
            <a:ext cx="4438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Thank you for your attention!</a:t>
            </a:r>
          </a:p>
        </p:txBody>
      </p:sp>
      <p:pic>
        <p:nvPicPr>
          <p:cNvPr id="7" name="Picture 2" descr="Google Logo - Free Vectors &amp; PSDs to Download">
            <a:extLst>
              <a:ext uri="{FF2B5EF4-FFF2-40B4-BE49-F238E27FC236}">
                <a16:creationId xmlns:a16="http://schemas.microsoft.com/office/drawing/2014/main" id="{229D738D-2142-B281-5E0E-C397AE4F6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863" y="6009941"/>
            <a:ext cx="786937" cy="78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5ACB9AB7-8B8C-7821-2803-100CBEC5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6513" y="5736300"/>
            <a:ext cx="1208017" cy="1208017"/>
          </a:xfrm>
          <a:prstGeom prst="rect">
            <a:avLst/>
          </a:prstGeom>
        </p:spPr>
      </p:pic>
      <p:pic>
        <p:nvPicPr>
          <p:cNvPr id="9" name="Picture 14" descr="Logo&#10;&#10;Description automatically generated">
            <a:extLst>
              <a:ext uri="{FF2B5EF4-FFF2-40B4-BE49-F238E27FC236}">
                <a16:creationId xmlns:a16="http://schemas.microsoft.com/office/drawing/2014/main" id="{AF15F80D-D589-1170-3B0E-04EDD5C06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8493" y="5951238"/>
            <a:ext cx="1396779" cy="778143"/>
          </a:xfrm>
          <a:prstGeom prst="rect">
            <a:avLst/>
          </a:prstGeom>
        </p:spPr>
      </p:pic>
      <p:pic>
        <p:nvPicPr>
          <p:cNvPr id="10" name="Picture 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84D69D7-D9C6-1D5A-F4C1-44A7FD551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4480" y="3846113"/>
            <a:ext cx="1905000" cy="190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098766-965E-4078-F362-990CCE26D4F3}"/>
              </a:ext>
            </a:extLst>
          </p:cNvPr>
          <p:cNvSpPr txBox="1"/>
          <p:nvPr/>
        </p:nvSpPr>
        <p:spPr>
          <a:xfrm>
            <a:off x="6831910" y="4533207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Our full paper here:</a:t>
            </a:r>
          </a:p>
        </p:txBody>
      </p:sp>
      <p:pic>
        <p:nvPicPr>
          <p:cNvPr id="12" name="Picture 1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EBD746C-2E12-F125-893E-650C982D96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226" y="3971195"/>
            <a:ext cx="1905000" cy="1905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3C6F52-876C-9BFE-051E-595B21C62173}"/>
              </a:ext>
            </a:extLst>
          </p:cNvPr>
          <p:cNvSpPr txBox="1"/>
          <p:nvPr/>
        </p:nvSpPr>
        <p:spPr>
          <a:xfrm>
            <a:off x="0" y="4469395"/>
            <a:ext cx="20294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Kelechi G. Kalu</a:t>
            </a:r>
          </a:p>
          <a:p>
            <a:r>
              <a:rPr lang="en-US" sz="2000" i="1" u="sng" dirty="0" err="1"/>
              <a:t>kalu@purdue.edu</a:t>
            </a:r>
            <a:endParaRPr lang="en-US" sz="2000" i="1" u="sng" dirty="0"/>
          </a:p>
        </p:txBody>
      </p:sp>
    </p:spTree>
    <p:extLst>
      <p:ext uri="{BB962C8B-B14F-4D97-AF65-F5344CB8AC3E}">
        <p14:creationId xmlns:p14="http://schemas.microsoft.com/office/powerpoint/2010/main" val="225440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005F4-5C6C-96BB-330A-EA10DE6C1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B62AFB-EFA8-BDC2-22E8-846965887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4" y="756604"/>
            <a:ext cx="12059265" cy="61013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latin typeface="Calibri"/>
                <a:cs typeface="Calibri"/>
              </a:rPr>
              <a:t>	</a:t>
            </a:r>
            <a:endParaRPr lang="en-US" sz="2600" b="1" dirty="0"/>
          </a:p>
          <a:p>
            <a:pPr lvl="2"/>
            <a:endParaRPr lang="en-US" sz="22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7CB636-C1F8-E002-B945-11FCF4851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F772-C418-4D8E-6193-03BF4CE6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A27FA3-9430-C3EE-68E3-2E456179AD4E}"/>
              </a:ext>
            </a:extLst>
          </p:cNvPr>
          <p:cNvSpPr txBox="1"/>
          <p:nvPr/>
        </p:nvSpPr>
        <p:spPr>
          <a:xfrm>
            <a:off x="3924300" y="2787035"/>
            <a:ext cx="3676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/>
              <a:t>BONUS SLIDES</a:t>
            </a:r>
          </a:p>
        </p:txBody>
      </p:sp>
    </p:spTree>
    <p:extLst>
      <p:ext uri="{BB962C8B-B14F-4D97-AF65-F5344CB8AC3E}">
        <p14:creationId xmlns:p14="http://schemas.microsoft.com/office/powerpoint/2010/main" val="4221332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64312-C450-7667-3477-687BC5074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D8D2B9-1409-79C3-7B6F-C648C8610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4" y="756604"/>
            <a:ext cx="12059265" cy="61013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latin typeface="Calibri"/>
                <a:cs typeface="Calibri"/>
              </a:rPr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91E99C-4CEC-ACD6-C00A-9AF03A9B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8429"/>
            <a:ext cx="12191998" cy="63817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n-lt"/>
              </a:rPr>
              <a:t> </a:t>
            </a:r>
            <a:r>
              <a:rPr lang="en-US" sz="4000" b="1" dirty="0">
                <a:latin typeface="+mn-lt"/>
              </a:rPr>
              <a:t> Software Signing Workflow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56CE5-AA2D-FF54-EC1C-DAE5F33EA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3E87B6-95CA-C3F5-8DB3-1EEE552A7911}"/>
              </a:ext>
            </a:extLst>
          </p:cNvPr>
          <p:cNvSpPr txBox="1"/>
          <p:nvPr/>
        </p:nvSpPr>
        <p:spPr>
          <a:xfrm>
            <a:off x="132734" y="2142822"/>
            <a:ext cx="11982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highlight>
                <a:srgbClr val="FFFFFF"/>
              </a:highlight>
            </a:endParaRPr>
          </a:p>
          <a:p>
            <a:endParaRPr lang="en-US" sz="2200" b="1" i="0" dirty="0">
              <a:effectLst/>
              <a:highlight>
                <a:srgbClr val="FFFFFF"/>
              </a:highlight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EC0C5F8-524A-6789-5AC9-F3757A5754F4}"/>
              </a:ext>
            </a:extLst>
          </p:cNvPr>
          <p:cNvSpPr txBox="1">
            <a:spLocks/>
          </p:cNvSpPr>
          <p:nvPr/>
        </p:nvSpPr>
        <p:spPr>
          <a:xfrm>
            <a:off x="713212" y="8103459"/>
            <a:ext cx="11250969" cy="7458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Results</a:t>
            </a:r>
            <a:r>
              <a:rPr lang="en-US" sz="4800" b="1"/>
              <a:t> </a:t>
            </a:r>
            <a:r>
              <a:rPr lang="en-US" sz="3200" b="1">
                <a:latin typeface="+mn-lt"/>
              </a:rPr>
              <a:t>- </a:t>
            </a:r>
            <a:r>
              <a:rPr lang="en-US" sz="3200" b="1" i="1">
                <a:latin typeface="+mn-lt"/>
              </a:rPr>
              <a:t>Challenges affecting the implementation of software signing</a:t>
            </a:r>
            <a:endParaRPr lang="en-US" sz="3200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79306E-B823-DD37-5474-9D7F2B163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1533"/>
            <a:ext cx="713212" cy="713212"/>
          </a:xfrm>
          <a:prstGeom prst="rect">
            <a:avLst/>
          </a:prstGeom>
        </p:spPr>
      </p:pic>
      <p:pic>
        <p:nvPicPr>
          <p:cNvPr id="9" name="Picture 8" descr="A diagram of a key signature&#10;&#10;AI-generated content may be incorrect.">
            <a:extLst>
              <a:ext uri="{FF2B5EF4-FFF2-40B4-BE49-F238E27FC236}">
                <a16:creationId xmlns:a16="http://schemas.microsoft.com/office/drawing/2014/main" id="{70E1E2D2-2404-FF34-AC66-D470CF353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328" y="1230566"/>
            <a:ext cx="7537917" cy="51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69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B3768-ADFF-2D66-DA2E-5E1CD3F7E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696140-921A-458E-BF3A-FCB3A9713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4" y="756604"/>
            <a:ext cx="12059265" cy="61013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latin typeface="Calibri"/>
                <a:cs typeface="Calibri"/>
              </a:rPr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B32466-D434-E506-3AE8-99149BD16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8429"/>
            <a:ext cx="12191998" cy="63817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n-lt"/>
              </a:rPr>
              <a:t> </a:t>
            </a:r>
            <a:r>
              <a:rPr lang="en-US" sz="4000" b="1" dirty="0">
                <a:latin typeface="+mn-lt"/>
              </a:rPr>
              <a:t> Interview Protocol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144EC-9954-98CA-0A7D-0D1262F3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975E0-641D-29B3-1ED2-D2DA6CC8DE6E}"/>
              </a:ext>
            </a:extLst>
          </p:cNvPr>
          <p:cNvSpPr txBox="1"/>
          <p:nvPr/>
        </p:nvSpPr>
        <p:spPr>
          <a:xfrm>
            <a:off x="132734" y="2142822"/>
            <a:ext cx="11982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highlight>
                <a:srgbClr val="FFFFFF"/>
              </a:highlight>
            </a:endParaRPr>
          </a:p>
          <a:p>
            <a:endParaRPr lang="en-US" sz="2200" b="1" i="0" dirty="0">
              <a:effectLst/>
              <a:highlight>
                <a:srgbClr val="FFFFFF"/>
              </a:highlight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91B919D-A2E8-94D2-6027-E38CA66680CA}"/>
              </a:ext>
            </a:extLst>
          </p:cNvPr>
          <p:cNvSpPr txBox="1">
            <a:spLocks/>
          </p:cNvSpPr>
          <p:nvPr/>
        </p:nvSpPr>
        <p:spPr>
          <a:xfrm>
            <a:off x="713212" y="8103459"/>
            <a:ext cx="11250969" cy="7458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Results</a:t>
            </a:r>
            <a:r>
              <a:rPr lang="en-US" sz="4800" b="1"/>
              <a:t> </a:t>
            </a:r>
            <a:r>
              <a:rPr lang="en-US" sz="3200" b="1">
                <a:latin typeface="+mn-lt"/>
              </a:rPr>
              <a:t>- </a:t>
            </a:r>
            <a:r>
              <a:rPr lang="en-US" sz="3200" b="1" i="1">
                <a:latin typeface="+mn-lt"/>
              </a:rPr>
              <a:t>Challenges affecting the implementation of software signing</a:t>
            </a:r>
            <a:endParaRPr lang="en-US" sz="3200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BDF44-55F1-D971-39C4-2070F464A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1533"/>
            <a:ext cx="713212" cy="713212"/>
          </a:xfrm>
          <a:prstGeom prst="rect">
            <a:avLst/>
          </a:prstGeom>
        </p:spPr>
      </p:pic>
      <p:pic>
        <p:nvPicPr>
          <p:cNvPr id="8" name="Picture 7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7AE2FD7F-FFCD-DADE-D61B-AB0035DA2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55" y="1394779"/>
            <a:ext cx="9034832" cy="436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43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72C76-7096-16F9-8741-44F4CAB10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2195B6-BA97-2110-D052-CFFBEE670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4" y="756604"/>
            <a:ext cx="12059265" cy="61013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latin typeface="Calibri"/>
                <a:cs typeface="Calibri"/>
              </a:rPr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C6A86A-7726-9E5E-11BA-C853F194C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8429"/>
            <a:ext cx="12191998" cy="63817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n-lt"/>
              </a:rPr>
              <a:t> </a:t>
            </a:r>
            <a:r>
              <a:rPr lang="en-US" sz="4000" b="1" dirty="0">
                <a:latin typeface="+mn-lt"/>
              </a:rPr>
              <a:t> Results </a:t>
            </a:r>
            <a:r>
              <a:rPr lang="en-US" sz="4400" b="1" dirty="0"/>
              <a:t>(</a:t>
            </a:r>
            <a:r>
              <a:rPr lang="en-US" sz="2700" b="1" i="1" dirty="0">
                <a:latin typeface="+mn-lt"/>
              </a:rPr>
              <a:t>RQ4 - Impact of Supply Chain Security Awareness on Software Signing Practices</a:t>
            </a:r>
            <a:r>
              <a:rPr lang="en-US" sz="4400" b="1" dirty="0"/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22A47-4760-5FF8-0ED9-6F477A49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B43CC1-2B51-7BA2-B84B-98E63E05A84A}"/>
              </a:ext>
            </a:extLst>
          </p:cNvPr>
          <p:cNvSpPr txBox="1"/>
          <p:nvPr/>
        </p:nvSpPr>
        <p:spPr>
          <a:xfrm>
            <a:off x="132734" y="2142822"/>
            <a:ext cx="1198256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highlight>
                <a:srgbClr val="FFFF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effectLst/>
                <a:highlight>
                  <a:srgbClr val="FFFFFF"/>
                </a:highlight>
              </a:rPr>
              <a:t>Only </a:t>
            </a:r>
            <a:r>
              <a:rPr lang="en-US" sz="2400" b="1" u="sng" dirty="0">
                <a:highlight>
                  <a:srgbClr val="FFFFFF"/>
                </a:highlight>
              </a:rPr>
              <a:t>o</a:t>
            </a:r>
            <a:r>
              <a:rPr lang="en-US" sz="2400" b="1" u="sng" dirty="0">
                <a:effectLst/>
                <a:highlight>
                  <a:srgbClr val="FFFFFF"/>
                </a:highlight>
              </a:rPr>
              <a:t>ne participant reports an influence of supply chain failures on the signing implementation.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highlight>
                  <a:srgbClr val="FFFFFF"/>
                </a:highlight>
              </a:rPr>
              <a:t>Software supply chain failures usually require immediate fixes to the malfunctioning or compromised components.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highlight>
                  <a:srgbClr val="FFFFFF"/>
                </a:highlight>
              </a:rPr>
              <a:t>Large-scale failures typically trigger a comprehensive reassessment, leading to changes in the security strategy of a team or organization.</a:t>
            </a:r>
          </a:p>
          <a:p>
            <a:endParaRPr lang="en-US" sz="2200" b="1" i="0" dirty="0">
              <a:effectLst/>
              <a:highlight>
                <a:srgbClr val="FFFFFF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F88F2C-C7F3-A946-CD32-8388F2E75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70" y="756604"/>
            <a:ext cx="10629791" cy="1386218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A297F608-EBB2-48FA-88AC-38DAA6906F08}"/>
              </a:ext>
            </a:extLst>
          </p:cNvPr>
          <p:cNvSpPr txBox="1">
            <a:spLocks/>
          </p:cNvSpPr>
          <p:nvPr/>
        </p:nvSpPr>
        <p:spPr>
          <a:xfrm>
            <a:off x="713212" y="8103459"/>
            <a:ext cx="11250969" cy="7458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Results</a:t>
            </a:r>
            <a:r>
              <a:rPr lang="en-US" sz="4800" b="1"/>
              <a:t> </a:t>
            </a:r>
            <a:r>
              <a:rPr lang="en-US" sz="3200" b="1">
                <a:latin typeface="+mn-lt"/>
              </a:rPr>
              <a:t>- </a:t>
            </a:r>
            <a:r>
              <a:rPr lang="en-US" sz="3200" b="1" i="1">
                <a:latin typeface="+mn-lt"/>
              </a:rPr>
              <a:t>Challenges affecting the implementation of software signing</a:t>
            </a:r>
            <a:endParaRPr lang="en-US" sz="3200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A7368-A89D-37FB-61E0-EA87960F1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21533"/>
            <a:ext cx="713212" cy="7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82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A2F1A-D349-D457-6854-E452A09EF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06964C-8B6B-E5F8-A28E-AFBDECE38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4" y="756604"/>
            <a:ext cx="12059265" cy="610139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>
                <a:latin typeface="Calibri"/>
                <a:cs typeface="Calibri"/>
              </a:rPr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3AA5F8-6535-98E9-AA43-2DDF277D2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7" y="92563"/>
            <a:ext cx="12191998" cy="63817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n-lt"/>
              </a:rPr>
              <a:t>  </a:t>
            </a:r>
            <a:r>
              <a:rPr lang="en-US" sz="4000" b="1" dirty="0">
                <a:latin typeface="+mn-lt"/>
              </a:rPr>
              <a:t>Results</a:t>
            </a:r>
            <a:r>
              <a:rPr lang="en-US" sz="4000" dirty="0">
                <a:latin typeface="+mn-lt"/>
              </a:rPr>
              <a:t> </a:t>
            </a:r>
            <a:r>
              <a:rPr lang="en-US" sz="4400" b="1" dirty="0"/>
              <a:t>(</a:t>
            </a:r>
            <a:r>
              <a:rPr lang="en-US" sz="2700" b="1" i="1" dirty="0">
                <a:latin typeface="+mn-lt"/>
              </a:rPr>
              <a:t>RQ4 - Impact of Supply Chain Security Awareness on Software Signing Practices</a:t>
            </a:r>
            <a:r>
              <a:rPr lang="en-US" sz="4400" b="1" dirty="0"/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7684D-78E3-38AD-CB8B-A1ABC5F74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F253BC-BED7-A105-AC1D-30E3EA0AC647}"/>
              </a:ext>
            </a:extLst>
          </p:cNvPr>
          <p:cNvSpPr txBox="1"/>
          <p:nvPr/>
        </p:nvSpPr>
        <p:spPr>
          <a:xfrm>
            <a:off x="132734" y="2142822"/>
            <a:ext cx="1198256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highlight>
                <a:srgbClr val="FFFF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highlight>
                  <a:srgbClr val="FFFFFF"/>
                </a:highlight>
              </a:rPr>
              <a:t>Only </a:t>
            </a:r>
            <a:r>
              <a:rPr lang="en-US" sz="2400" b="1" dirty="0">
                <a:highlight>
                  <a:srgbClr val="FFFFFF"/>
                </a:highlight>
              </a:rPr>
              <a:t>o</a:t>
            </a:r>
            <a:r>
              <a:rPr lang="en-US" sz="2400" b="1" dirty="0">
                <a:effectLst/>
                <a:highlight>
                  <a:srgbClr val="FFFFFF"/>
                </a:highlight>
              </a:rPr>
              <a:t>ne participant reports an influence of supply chain failures on the signing implementation.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highlight>
                  <a:srgbClr val="FFFFFF"/>
                </a:highlight>
              </a:rPr>
              <a:t>Software supply chain failures usually require immediate fixes to the malfunctioning or compromised components.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highlight>
                  <a:srgbClr val="FFFFFF"/>
                </a:highlight>
              </a:rPr>
              <a:t>Large-scale failures typically trigger a comprehensive reassessment, leading to changes in the security strategy of a team or organization.</a:t>
            </a:r>
          </a:p>
          <a:p>
            <a:endParaRPr lang="en-US" sz="2200" b="1" i="0" dirty="0">
              <a:effectLst/>
              <a:highlight>
                <a:srgbClr val="FFFF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0" u="sng" dirty="0">
                <a:effectLst/>
                <a:highlight>
                  <a:srgbClr val="FFFFFF"/>
                </a:highlight>
              </a:rPr>
              <a:t>Security regulations, frameworks, and standards does not generally drive the adoption of software signing.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highlight>
                  <a:srgbClr val="FFFFFF"/>
                </a:highlight>
              </a:rPr>
              <a:t>Only </a:t>
            </a:r>
            <a:r>
              <a:rPr lang="en-US" sz="2200" b="1" dirty="0">
                <a:highlight>
                  <a:srgbClr val="FFFFFF"/>
                </a:highlight>
              </a:rPr>
              <a:t>2 participants </a:t>
            </a:r>
            <a:r>
              <a:rPr lang="en-US" sz="2200" dirty="0">
                <a:highlight>
                  <a:srgbClr val="FFFFFF"/>
                </a:highlight>
              </a:rPr>
              <a:t>reports it influenced their adoption of signing.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>
                <a:highlight>
                  <a:srgbClr val="FFFFFF"/>
                </a:highlight>
              </a:rPr>
              <a:t>9 participants </a:t>
            </a:r>
            <a:r>
              <a:rPr lang="en-US" sz="2200" dirty="0">
                <a:highlight>
                  <a:srgbClr val="FFFFFF"/>
                </a:highlight>
              </a:rPr>
              <a:t>opined that it influenced their adoption of</a:t>
            </a:r>
            <a:r>
              <a:rPr lang="en-US" sz="2200" i="0" dirty="0">
                <a:effectLst/>
                <a:highlight>
                  <a:srgbClr val="FFFFFF"/>
                </a:highlight>
              </a:rPr>
              <a:t> other security techniques mainly SBOMs.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E93FAF-1352-6C3E-33B4-20BE5F4E0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70" y="756604"/>
            <a:ext cx="10629791" cy="13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4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9CA90-7C6D-58E4-DA30-44DEC79BC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37743B-B240-0CAB-B86F-149592888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31" y="756604"/>
            <a:ext cx="11410357" cy="59648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b="1" i="1" dirty="0"/>
              <a:t>					</a:t>
            </a:r>
          </a:p>
          <a:p>
            <a:endParaRPr lang="en-US" b="1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4FCCAF-E467-FC5D-7ACE-60CC90889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830" y="118429"/>
            <a:ext cx="11410357" cy="6381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Software Supply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06B33-53C6-4932-6059-281C34CF6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 descr="A diagram of a software development&#10;&#10;AI-generated content may be incorrect.">
            <a:extLst>
              <a:ext uri="{FF2B5EF4-FFF2-40B4-BE49-F238E27FC236}">
                <a16:creationId xmlns:a16="http://schemas.microsoft.com/office/drawing/2014/main" id="{5CFA4642-8EFC-A0FF-E644-F4D3821D1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82" y="950310"/>
            <a:ext cx="9297418" cy="5151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E323FD-326C-9DBD-24F7-293EFFC58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94" y="27584"/>
            <a:ext cx="729020" cy="72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2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29436-1374-27A6-BCC0-1AB736242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CE43C2-8D4F-B52B-BB42-9A5405841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31" y="756604"/>
            <a:ext cx="11410357" cy="59648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b="1" i="1" dirty="0"/>
              <a:t>					Software Signing </a:t>
            </a:r>
            <a:r>
              <a:rPr lang="en-US" dirty="0"/>
              <a:t>– an exemplar of Provenance</a:t>
            </a:r>
          </a:p>
          <a:p>
            <a:endParaRPr lang="en-US" b="1" i="1" dirty="0"/>
          </a:p>
          <a:p>
            <a:endParaRPr lang="en-US" b="1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7E6E3A-7D1A-F526-F2D2-28FCC3B7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031" y="90846"/>
            <a:ext cx="11410357" cy="6381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Software Supply Chain – Security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FAD81-295C-8587-9FB3-AF9E9B9E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7774A-F46D-64A9-84B7-EACEB24472AF}"/>
              </a:ext>
            </a:extLst>
          </p:cNvPr>
          <p:cNvSpPr txBox="1"/>
          <p:nvPr/>
        </p:nvSpPr>
        <p:spPr>
          <a:xfrm>
            <a:off x="7416778" y="998889"/>
            <a:ext cx="44056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Properties of Secure Software Supply Chains</a:t>
            </a:r>
          </a:p>
          <a:p>
            <a:endParaRPr lang="en-US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Validity                      </a:t>
            </a:r>
          </a:p>
          <a:p>
            <a:r>
              <a:rPr lang="en-US" sz="2400" dirty="0"/>
              <a:t>                                    </a:t>
            </a:r>
            <a:r>
              <a:rPr lang="en-US" sz="2400" b="1" dirty="0"/>
              <a:t>PROVENANCE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Transparency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Separation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B32058E-09C6-5B45-712E-FD1DD8A05524}"/>
              </a:ext>
            </a:extLst>
          </p:cNvPr>
          <p:cNvSpPr/>
          <p:nvPr/>
        </p:nvSpPr>
        <p:spPr>
          <a:xfrm flipH="1">
            <a:off x="9521687" y="2206488"/>
            <a:ext cx="377687" cy="100300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iagram of a software development&#10;&#10;AI-generated content may be incorrect.">
            <a:extLst>
              <a:ext uri="{FF2B5EF4-FFF2-40B4-BE49-F238E27FC236}">
                <a16:creationId xmlns:a16="http://schemas.microsoft.com/office/drawing/2014/main" id="{8E0465F9-0CB6-567D-1E36-FD2CD5C2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7" y="850900"/>
            <a:ext cx="7266520" cy="4025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685F02-9026-114F-7CD5-008CC0A73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58" y="0"/>
            <a:ext cx="729021" cy="729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5CAD9A-5123-ED81-30A7-C09EA1636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56" y="6371"/>
            <a:ext cx="729020" cy="72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96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F4637-7692-8C31-B23B-78A40ECEB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EE6021-92B5-E777-9D16-4E6D4AF13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31" y="756604"/>
            <a:ext cx="11410357" cy="59648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b="1" i="1" dirty="0"/>
              <a:t>					Software Signing </a:t>
            </a:r>
            <a:r>
              <a:rPr lang="en-US" dirty="0"/>
              <a:t>– an exemplar of Provenance</a:t>
            </a:r>
          </a:p>
          <a:p>
            <a:endParaRPr lang="en-US" b="1" i="1" dirty="0"/>
          </a:p>
          <a:p>
            <a:endParaRPr lang="en-US" b="1" i="1" dirty="0"/>
          </a:p>
          <a:p>
            <a:endParaRPr lang="en-US" dirty="0"/>
          </a:p>
          <a:p>
            <a:pPr marL="1828800" lvl="4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BBC5C0-C8ED-D1B7-A8C4-1FE469D4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031" y="90846"/>
            <a:ext cx="11410357" cy="6381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Software Supply Chain – Security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BC404-A341-4739-EACC-8163852D3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12FACC-6A30-CB48-C7FE-721DA6F18FB3}"/>
              </a:ext>
            </a:extLst>
          </p:cNvPr>
          <p:cNvSpPr txBox="1"/>
          <p:nvPr/>
        </p:nvSpPr>
        <p:spPr>
          <a:xfrm>
            <a:off x="7416778" y="998889"/>
            <a:ext cx="44056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Properties of Secure Software Supply Chains</a:t>
            </a:r>
          </a:p>
          <a:p>
            <a:endParaRPr lang="en-US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Validity                      </a:t>
            </a:r>
          </a:p>
          <a:p>
            <a:r>
              <a:rPr lang="en-US" sz="2400" dirty="0"/>
              <a:t>                                    </a:t>
            </a:r>
            <a:r>
              <a:rPr lang="en-US" sz="2400" b="1" dirty="0"/>
              <a:t>PROVENANCE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Transparency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Separation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D586509B-FA55-B693-2EB0-964F0D0A6CC5}"/>
              </a:ext>
            </a:extLst>
          </p:cNvPr>
          <p:cNvSpPr/>
          <p:nvPr/>
        </p:nvSpPr>
        <p:spPr>
          <a:xfrm flipH="1">
            <a:off x="9521687" y="2206488"/>
            <a:ext cx="377687" cy="100300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iagram of a software development&#10;&#10;AI-generated content may be incorrect.">
            <a:extLst>
              <a:ext uri="{FF2B5EF4-FFF2-40B4-BE49-F238E27FC236}">
                <a16:creationId xmlns:a16="http://schemas.microsoft.com/office/drawing/2014/main" id="{2F03A7E4-8C8C-C281-9A7C-110297E17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7" y="850900"/>
            <a:ext cx="7266520" cy="4025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52D649-2E76-168F-8C74-72323B870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58" y="0"/>
            <a:ext cx="729021" cy="729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E786A4-1CD8-8F41-0BD8-B1E960DE4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56" y="6371"/>
            <a:ext cx="729020" cy="729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67D240-11C7-3B32-4FBA-6648FD18A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197" y="4045877"/>
            <a:ext cx="3173111" cy="317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17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29F42-57E9-0382-6A8E-DF8541E01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498C9E-FED3-2596-D6D9-AC5D4CED4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31" y="756604"/>
            <a:ext cx="11410357" cy="59648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	</a:t>
            </a:r>
            <a:r>
              <a:rPr lang="en-US" sz="2200" b="1" i="1" dirty="0"/>
              <a:t>Software Signing </a:t>
            </a:r>
            <a:r>
              <a:rPr lang="en-US" sz="2200" dirty="0"/>
              <a:t>– an exemplar of Provenance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        </a:t>
            </a:r>
            <a:endParaRPr lang="en-US" b="1" i="1" dirty="0"/>
          </a:p>
          <a:p>
            <a:pPr marL="0" indent="0">
              <a:buNone/>
            </a:pPr>
            <a:endParaRPr lang="en-US" b="1" i="1" dirty="0"/>
          </a:p>
          <a:p>
            <a:endParaRPr lang="en-US" b="1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F1436D-D090-F756-994D-9A0C354BB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153" y="80023"/>
            <a:ext cx="12263080" cy="638175"/>
          </a:xfrm>
        </p:spPr>
        <p:txBody>
          <a:bodyPr>
            <a:normAutofit/>
          </a:bodyPr>
          <a:lstStyle/>
          <a:p>
            <a:r>
              <a:rPr lang="en-US" sz="3800" b="1" dirty="0"/>
              <a:t>Software Supply Chain – Provenance &amp; Software Signing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B24F3-5B88-90B3-E0A3-8E9D2AD5F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72C22-389A-4128-F3B3-A81941A1B3EC}"/>
              </a:ext>
            </a:extLst>
          </p:cNvPr>
          <p:cNvSpPr txBox="1"/>
          <p:nvPr/>
        </p:nvSpPr>
        <p:spPr>
          <a:xfrm>
            <a:off x="6948109" y="828031"/>
            <a:ext cx="44056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Properties of Secure Software Supply Chains</a:t>
            </a:r>
          </a:p>
          <a:p>
            <a:endParaRPr lang="en-US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Validity                      </a:t>
            </a:r>
          </a:p>
          <a:p>
            <a:r>
              <a:rPr lang="en-US" sz="2400" dirty="0"/>
              <a:t>                                    </a:t>
            </a:r>
            <a:r>
              <a:rPr lang="en-US" sz="2400" b="1" dirty="0"/>
              <a:t>PROVENANCE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Transparency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Separation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24E48FA5-3E6F-BDB4-C05B-D7FE713F38FD}"/>
              </a:ext>
            </a:extLst>
          </p:cNvPr>
          <p:cNvSpPr/>
          <p:nvPr/>
        </p:nvSpPr>
        <p:spPr>
          <a:xfrm flipH="1">
            <a:off x="8962110" y="2051974"/>
            <a:ext cx="377687" cy="100300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iagram of a software development&#10;&#10;AI-generated content may be incorrect.">
            <a:extLst>
              <a:ext uri="{FF2B5EF4-FFF2-40B4-BE49-F238E27FC236}">
                <a16:creationId xmlns:a16="http://schemas.microsoft.com/office/drawing/2014/main" id="{D730DC17-78AE-6488-92EE-D3191A60F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3" y="756604"/>
            <a:ext cx="6451888" cy="3511232"/>
          </a:xfrm>
          <a:prstGeom prst="rect">
            <a:avLst/>
          </a:prstGeom>
        </p:spPr>
      </p:pic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D5DC3B14-7952-BB7A-BE7D-A7CC27A499B6}"/>
              </a:ext>
            </a:extLst>
          </p:cNvPr>
          <p:cNvSpPr/>
          <p:nvPr/>
        </p:nvSpPr>
        <p:spPr>
          <a:xfrm>
            <a:off x="1621488" y="4940386"/>
            <a:ext cx="2391921" cy="638174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Produced Upstream</a:t>
            </a:r>
            <a:br>
              <a:rPr lang="en-US" sz="2000" dirty="0"/>
            </a:br>
            <a:r>
              <a:rPr lang="en-US" sz="2000" dirty="0"/>
              <a:t>Software</a:t>
            </a: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AA2DC646-30CB-DBFB-514E-679F1C2FAAF2}"/>
              </a:ext>
            </a:extLst>
          </p:cNvPr>
          <p:cNvSpPr/>
          <p:nvPr/>
        </p:nvSpPr>
        <p:spPr>
          <a:xfrm>
            <a:off x="4810200" y="4940384"/>
            <a:ext cx="1592156" cy="638176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Distribution registries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9EC478E5-955B-61DF-D92C-32CC21E6570C}"/>
              </a:ext>
            </a:extLst>
          </p:cNvPr>
          <p:cNvSpPr/>
          <p:nvPr/>
        </p:nvSpPr>
        <p:spPr>
          <a:xfrm>
            <a:off x="7160715" y="4940384"/>
            <a:ext cx="2418375" cy="638176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Downstream</a:t>
            </a:r>
          </a:p>
          <a:p>
            <a:pPr algn="ctr"/>
            <a:r>
              <a:rPr lang="en-US" sz="2000" dirty="0"/>
              <a:t>Software User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D3BBB1-BD9A-6B86-5FCC-33C7FF7AB92C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013409" y="5259473"/>
            <a:ext cx="796791" cy="0"/>
          </a:xfrm>
          <a:prstGeom prst="straightConnector1">
            <a:avLst/>
          </a:prstGeom>
          <a:ln w="762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D915D4-8094-3186-1A2C-B4B74A606B36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6402356" y="5259472"/>
            <a:ext cx="758359" cy="1"/>
          </a:xfrm>
          <a:prstGeom prst="straightConnector1">
            <a:avLst/>
          </a:prstGeom>
          <a:ln w="762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screenshot of a phone&#10;&#10;AI-generated content may be incorrect.">
            <a:extLst>
              <a:ext uri="{FF2B5EF4-FFF2-40B4-BE49-F238E27FC236}">
                <a16:creationId xmlns:a16="http://schemas.microsoft.com/office/drawing/2014/main" id="{42DE1F5F-3041-067F-DDD4-9750AC01E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488" y="4225084"/>
            <a:ext cx="2664762" cy="670723"/>
          </a:xfrm>
          <a:prstGeom prst="rect">
            <a:avLst/>
          </a:prstGeom>
        </p:spPr>
      </p:pic>
      <p:pic>
        <p:nvPicPr>
          <p:cNvPr id="26" name="Picture 25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DEB1213E-4E26-D67D-921B-861004ED6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887" y="5616966"/>
            <a:ext cx="7171113" cy="12410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4E5D91-1A0B-EC44-C103-321AA1779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6967"/>
            <a:ext cx="4898057" cy="2996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E3147D-BF4C-BE69-629F-6CC51FC82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33" y="27584"/>
            <a:ext cx="729020" cy="72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C9B4E-9044-ECBE-6DC8-7706E3380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110804-34D0-D673-795A-EA4D53C01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31" y="774700"/>
            <a:ext cx="11245257" cy="596487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7400" dirty="0"/>
          </a:p>
          <a:p>
            <a:pPr marL="0" indent="0">
              <a:buNone/>
            </a:pPr>
            <a:r>
              <a:rPr lang="en-US" sz="11200" dirty="0">
                <a:latin typeface="Calibri" panose="020F0502020204030204" pitchFamily="34" charset="0"/>
                <a:cs typeface="Calibri" panose="020F0502020204030204" pitchFamily="34" charset="0"/>
              </a:rPr>
              <a:t>	Low Quality &amp; Adoption </a:t>
            </a:r>
            <a:r>
              <a:rPr lang="en-US" sz="8600" dirty="0">
                <a:latin typeface="Calibri" panose="020F0502020204030204" pitchFamily="34" charset="0"/>
                <a:cs typeface="Calibri" panose="020F0502020204030204" pitchFamily="34" charset="0"/>
              </a:rPr>
              <a:t>(Schorlemmer et al, IEEE S&amp;P 2024)</a:t>
            </a:r>
          </a:p>
          <a:p>
            <a:pPr marL="0" indent="0">
              <a:buNone/>
            </a:pPr>
            <a:r>
              <a:rPr lang="en-US" dirty="0"/>
              <a:t>                                            </a:t>
            </a:r>
            <a:endParaRPr lang="en-US" b="1" i="1" dirty="0"/>
          </a:p>
          <a:p>
            <a:endParaRPr lang="en-US" b="1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E30A85-75C3-66D4-A594-A8470B05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231" y="67994"/>
            <a:ext cx="11410357" cy="6381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Software Signing – Current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A3969-5847-8454-E9BF-6562706A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FD77D3-58A2-4377-2DD7-C1A0B297A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12" y="911761"/>
            <a:ext cx="4993229" cy="3825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7FBD89-A5F5-EA11-C9C3-939728CAF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851" y="861985"/>
            <a:ext cx="4943497" cy="3924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1A51C1-1D1A-DED0-1DAE-685641578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31" y="-10332"/>
            <a:ext cx="7747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10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26D00-2B4E-298B-1992-25357B40A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693AA4-C403-3148-F1D6-A7EF2F6F3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31" y="774700"/>
            <a:ext cx="11245257" cy="5964871"/>
          </a:xfrm>
        </p:spPr>
        <p:txBody>
          <a:bodyPr>
            <a:normAutofit/>
          </a:bodyPr>
          <a:lstStyle/>
          <a:p>
            <a:pPr marL="742950" indent="-742950">
              <a:buFont typeface="Arial" panose="020B0604020202020204" pitchFamily="34" charset="0"/>
              <a:buAutoNum type="arabicPeriod"/>
            </a:pPr>
            <a:r>
              <a:rPr lang="en-US" sz="4000" dirty="0">
                <a:cs typeface="Calibri" panose="020F0502020204030204" pitchFamily="34" charset="0"/>
              </a:rPr>
              <a:t>Low Quality &amp; Adoption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(Schorlemmer et al, IEEE S&amp;P 2024)</a:t>
            </a:r>
          </a:p>
          <a:p>
            <a:pPr marL="0" indent="0">
              <a:buNone/>
            </a:pPr>
            <a:endParaRPr lang="en-US" sz="4000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4000" dirty="0">
                <a:cs typeface="Calibri" panose="020F0502020204030204" pitchFamily="34" charset="0"/>
              </a:rPr>
              <a:t>2.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Attack Vector </a:t>
            </a:r>
          </a:p>
          <a:p>
            <a:pPr marL="0" indent="0">
              <a:buNone/>
            </a:pPr>
            <a:r>
              <a:rPr lang="en-US" sz="4000" dirty="0">
                <a:cs typeface="Calibri" panose="020F0502020204030204" pitchFamily="34" charset="0"/>
              </a:rPr>
              <a:t>Example: </a:t>
            </a:r>
            <a:r>
              <a:rPr lang="en-US" sz="3200" dirty="0">
                <a:cs typeface="Calibri" panose="020F0502020204030204" pitchFamily="34" charset="0"/>
              </a:rPr>
              <a:t>Microsoft CVE-2020-0601, Adobe Attacks (2012) </a:t>
            </a:r>
          </a:p>
          <a:p>
            <a:pPr marL="0" indent="0">
              <a:buNone/>
            </a:pPr>
            <a:endParaRPr lang="en-US" sz="4000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4000" dirty="0">
                <a:cs typeface="Calibri" panose="020F0502020204030204" pitchFamily="34" charset="0"/>
              </a:rPr>
              <a:t>3.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Unclear Implementation Guidance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/>
              <a:t>                                            </a:t>
            </a:r>
            <a:endParaRPr lang="en-US" b="1" i="1" dirty="0"/>
          </a:p>
          <a:p>
            <a:endParaRPr lang="en-US" b="1" i="1" dirty="0"/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sz="3200" b="1" dirty="0"/>
              <a:t>Example Recommendation: </a:t>
            </a:r>
            <a:r>
              <a:rPr lang="en-US" b="1" dirty="0"/>
              <a:t>NIST SP 800-218 </a:t>
            </a:r>
            <a:r>
              <a:rPr lang="en-US" dirty="0"/>
              <a:t>(</a:t>
            </a:r>
            <a:r>
              <a:rPr lang="en-US" i="1" dirty="0"/>
              <a:t>Pg 9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4EDE6C-A2D1-663C-74E8-F9BC7917C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231" y="67994"/>
            <a:ext cx="11410357" cy="6381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Software Signing – Current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70F92-F0D5-C390-A4A7-E1533FBC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09656-29FF-F365-57B1-A414EB945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31" y="-10332"/>
            <a:ext cx="774700" cy="77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B3E582-9DDE-2A9E-53CA-EA83B0275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81" y="4915770"/>
            <a:ext cx="10678238" cy="67887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80232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117684</TotalTime>
  <Words>2505</Words>
  <Application>Microsoft Macintosh PowerPoint</Application>
  <PresentationFormat>Widescreen</PresentationFormat>
  <Paragraphs>480</Paragraphs>
  <Slides>38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Helvetica</vt:lpstr>
      <vt:lpstr>Times New Roman</vt:lpstr>
      <vt:lpstr>Verdana</vt:lpstr>
      <vt:lpstr>Office Theme</vt:lpstr>
      <vt:lpstr>PowerPoint Presentation</vt:lpstr>
      <vt:lpstr>Contributions</vt:lpstr>
      <vt:lpstr>Motivation &amp; Background</vt:lpstr>
      <vt:lpstr>Software Supply Chain</vt:lpstr>
      <vt:lpstr>Software Supply Chain – Security Properties</vt:lpstr>
      <vt:lpstr>Software Supply Chain – Security Properties</vt:lpstr>
      <vt:lpstr>Software Supply Chain – Provenance &amp; Software Signing</vt:lpstr>
      <vt:lpstr>Software Signing – Current State</vt:lpstr>
      <vt:lpstr>Software Signing – Current State</vt:lpstr>
      <vt:lpstr>Research Questions</vt:lpstr>
      <vt:lpstr>Research Questions</vt:lpstr>
      <vt:lpstr>Research Questions</vt:lpstr>
      <vt:lpstr>Methodology</vt:lpstr>
      <vt:lpstr>Methodology – Overview</vt:lpstr>
      <vt:lpstr>Methodology – Data Collection</vt:lpstr>
      <vt:lpstr>Methodology – Data Collection</vt:lpstr>
      <vt:lpstr>Methodology – Data Collection</vt:lpstr>
      <vt:lpstr>Methodology – Data Collection</vt:lpstr>
      <vt:lpstr>Methodology – Data Collection</vt:lpstr>
      <vt:lpstr>Results</vt:lpstr>
      <vt:lpstr>Results (RQ1 – Signing Implementation in Practice)</vt:lpstr>
      <vt:lpstr>Results (RQ1 – Signing Implementation in Practice)</vt:lpstr>
      <vt:lpstr>PowerPoint Presentation</vt:lpstr>
      <vt:lpstr>Results (RQ2 – Challenges in software signing implementation)</vt:lpstr>
      <vt:lpstr>PowerPoint Presentation</vt:lpstr>
      <vt:lpstr>PowerPoint Presentation</vt:lpstr>
      <vt:lpstr>PowerPoint Presentation</vt:lpstr>
      <vt:lpstr>Results (RQ3 – Perceived Importance of Software Signing)</vt:lpstr>
      <vt:lpstr>Results (RQ3 – Perceived Importance of Software Signing)</vt:lpstr>
      <vt:lpstr>Results (RQ3 – Perceived Importance of Software Signing)</vt:lpstr>
      <vt:lpstr>Results (RQ3 – Perceived Importance of Software Signing)</vt:lpstr>
      <vt:lpstr>Recommendations &amp; Future Work</vt:lpstr>
      <vt:lpstr>Recommendations &amp; Future Work</vt:lpstr>
      <vt:lpstr>PowerPoint Presentation</vt:lpstr>
      <vt:lpstr>  Software Signing Workflow</vt:lpstr>
      <vt:lpstr>  Interview Protocol</vt:lpstr>
      <vt:lpstr>  Results (RQ4 - Impact of Supply Chain Security Awareness on Software Signing Practices)</vt:lpstr>
      <vt:lpstr>  Results (RQ4 - Impact of Supply Chain Security Awareness on Software Signing Practices)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Kelechi Kalu</dc:creator>
  <cp:lastModifiedBy>ALVAREZ JULIAN, KAREN</cp:lastModifiedBy>
  <cp:revision>25</cp:revision>
  <dcterms:created xsi:type="dcterms:W3CDTF">2024-01-18T08:00:35Z</dcterms:created>
  <dcterms:modified xsi:type="dcterms:W3CDTF">2025-07-31T17:01:20Z</dcterms:modified>
</cp:coreProperties>
</file>