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34CF46-9E6B-4841-B97C-600C998B67FF}">
  <a:tblStyle styleId="{3434CF46-9E6B-4841-B97C-600C998B67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0" Type="http://schemas.openxmlformats.org/officeDocument/2006/relationships/slide" Target="slides/slide12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9e472370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29e472370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227c6d81937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227c6d81937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27c6d81937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27c6d81937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227c6d81937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227c6d8193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27c6d81937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227c6d81937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227c6d81937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227c6d81937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227c6d81937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227c6d81937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227c6d81937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227c6d81937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229ae5f7a7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229ae5f7a7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22029f21a9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22029f21a9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21fec693b8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21fec693b8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9e472370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9e472370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21fec693b8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21fec693b8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1fec693b8b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21fec693b8b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21fec693b8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21fec693b8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1fec693b8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21fec693b8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21fec693b8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21fec693b8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1fec693b8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21fec693b8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21fec693b8b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21fec693b8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21fec693b8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21fec693b8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1fec693b8b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1fec693b8b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1fec693b8b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1fec693b8b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9e472370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29e472370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2262f96364a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2262f96364a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262f96364a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2262f96364a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262f96364a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2262f96364a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2262f96364a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2262f96364a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21fec693b8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21fec693b8b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2029f21a9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22029f21a9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888ba09b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2888ba09b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2029f21a9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2029f21a9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2029f21a9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2029f21a9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888ba09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888ba09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2029f21a9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22029f21a9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2029f21a9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2029f21a9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2888ba09b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2888ba09b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1fec693b8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1fec693b8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22029f21a9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22029f21a9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fec693b8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1fec693b8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9e472370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29e472370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9e472370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9e472370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2029f21a9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22029f21a9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22029f21a9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22029f21a9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22029f21a9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22029f21a9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826b1e69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2826b1e69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2029f21a9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22029f21a9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22029f21a9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22029f21a9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2029f21a9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2029f21a9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262f96364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262f96364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2029f21a9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22029f21a9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262f96364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262f96364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22029f21a9_1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22029f21a9_1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22029f21a9_1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22029f21a9_1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22029f21a9_1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22029f21a9_1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62f96364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262f96364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22029f21a9_1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22029f21a9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262f96364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262f96364a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29e47237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29e47237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22029f21a9_1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22029f21a9_1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262f96364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262f96364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262f96364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262f96364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262f96364a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262f96364a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262f96364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262f96364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262f96364a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262f96364a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262f96364a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262f96364a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262f96364a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262f96364a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26452bd87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26452bd87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22029f21a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22029f21a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22029f21a9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22029f21a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262f96364a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262f96364a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262f96364a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262f96364a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262f96364a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262f96364a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29ae5f7a7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29ae5f7a7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1fec693b8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1fec693b8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1fec693b8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1fec693b8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22029f21a9_1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22029f21a9_1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22029f21a9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22029f21a9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2a236395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2a236395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22029f21a9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22029f21a9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888ba09b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2888ba09b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1fec693b8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21fec693b8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1fec693b8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1fec693b8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22029f21a9_1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22029f21a9_1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262f96364a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262f96364a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29e472370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29e472370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22029f21a9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22029f21a9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22029f21a9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22029f21a9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22029f21a9_1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222029f21a9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22029f21a9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22029f21a9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22029f21a9_1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222029f21a9_1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2029f21a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2029f21a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22029f21a9_1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22029f21a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22029f21a9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22029f21a9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22029f21a9_1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222029f21a9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29e472370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229e472370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1fec693b8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1fec693b8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22029f21a9_1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22029f21a9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26452bd87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26452bd87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26452bd87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226452bd87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26452bd87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226452bd87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2a2363952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2a2363952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1fec693b8b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1fec693b8b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22029f21a9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22029f21a9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26452bd8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26452bd8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27c6d819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227c6d819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22029f21a9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22029f21a9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22029f21a9_1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22029f21a9_1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22029f21a9_1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22029f21a9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22029f21a9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22029f21a9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22029f21a9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222029f21a9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26452bd87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26452bd87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26452bd87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226452bd87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1fec693b8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1fec693b8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26452bd87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226452bd87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26452bd87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226452bd87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22029f21a9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22029f21a9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27c6d8193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227c6d8193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27c6d81937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27c6d8193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27c6d8193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227c6d8193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27c6d8193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227c6d8193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27c6d8193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27c6d8193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27c6d81937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227c6d8193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27c6d81937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27c6d81937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0" y="3734250"/>
            <a:ext cx="1782700" cy="1409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173736"/>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3373" y="4387623"/>
            <a:ext cx="679650" cy="679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2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1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1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27.png"/><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2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2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2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1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4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5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4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5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4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4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image" Target="../media/image4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image" Target="../media/image4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image" Target="../media/image3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4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4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 Id="rId3" Type="http://schemas.openxmlformats.org/officeDocument/2006/relationships/image" Target="../media/image47.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29.png"/><Relationship Id="rId7" Type="http://schemas.openxmlformats.org/officeDocument/2006/relationships/image" Target="../media/image7.jpg"/><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29.png"/><Relationship Id="rId7" Type="http://schemas.openxmlformats.org/officeDocument/2006/relationships/image" Target="../media/image7.jpg"/><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image" Target="../media/image32.png"/><Relationship Id="rId5"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1.png"/><Relationship Id="rId4" Type="http://schemas.openxmlformats.org/officeDocument/2006/relationships/image" Target="../media/image38.png"/><Relationship Id="rId5"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1.png"/><Relationship Id="rId4" Type="http://schemas.openxmlformats.org/officeDocument/2006/relationships/image" Target="../media/image38.png"/><Relationship Id="rId5"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0.png"/><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7.pn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2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7.png"/><Relationship Id="rId4" Type="http://schemas.openxmlformats.org/officeDocument/2006/relationships/image" Target="../media/image3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27.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1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1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1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1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Discovering U.S. Government Threat Hunting Processes and Improvements</a:t>
            </a:r>
            <a:endParaRPr/>
          </a:p>
        </p:txBody>
      </p:sp>
      <p:sp>
        <p:nvSpPr>
          <p:cNvPr id="57" name="Google Shape;57;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William “Trey” Maxam</a:t>
            </a:r>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Paths to Adversary Discovery</a:t>
            </a:r>
            <a:endParaRPr/>
          </a:p>
        </p:txBody>
      </p:sp>
      <p:sp>
        <p:nvSpPr>
          <p:cNvPr id="140" name="Google Shape;14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1" name="Google Shape;141;p22"/>
          <p:cNvPicPr preferRelativeResize="0"/>
          <p:nvPr/>
        </p:nvPicPr>
        <p:blipFill>
          <a:blip r:embed="rId3">
            <a:alphaModFix/>
          </a:blip>
          <a:stretch>
            <a:fillRect/>
          </a:stretch>
        </p:blipFill>
        <p:spPr>
          <a:xfrm>
            <a:off x="472100" y="746425"/>
            <a:ext cx="8199799" cy="4310400"/>
          </a:xfrm>
          <a:prstGeom prst="rect">
            <a:avLst/>
          </a:prstGeom>
          <a:noFill/>
          <a:ln>
            <a:noFill/>
          </a:ln>
        </p:spPr>
      </p:pic>
      <p:sp>
        <p:nvSpPr>
          <p:cNvPr id="142" name="Google Shape;142;p22"/>
          <p:cNvSpPr/>
          <p:nvPr/>
        </p:nvSpPr>
        <p:spPr>
          <a:xfrm>
            <a:off x="4522925" y="2494175"/>
            <a:ext cx="1980900" cy="1154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1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Use TH Frameworks</a:t>
            </a:r>
            <a:endParaRPr/>
          </a:p>
        </p:txBody>
      </p:sp>
      <p:sp>
        <p:nvSpPr>
          <p:cNvPr id="913" name="Google Shape;913;p1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4" name="Google Shape;914;p112"/>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Davidjbianco, Enterprise Detection &amp; Response: The Pyramid of Pain, Mar. 2013. [Online]. Available: https://detect-respond.blogspot.com/2013/03/the-pyramid-of-pain.html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915" name="Google Shape;915;p112"/>
          <p:cNvPicPr preferRelativeResize="0"/>
          <p:nvPr/>
        </p:nvPicPr>
        <p:blipFill>
          <a:blip r:embed="rId3">
            <a:alphaModFix/>
          </a:blip>
          <a:stretch>
            <a:fillRect/>
          </a:stretch>
        </p:blipFill>
        <p:spPr>
          <a:xfrm>
            <a:off x="1928375" y="1084700"/>
            <a:ext cx="5287250" cy="29741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1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Use TH Frameworks</a:t>
            </a:r>
            <a:endParaRPr/>
          </a:p>
        </p:txBody>
      </p:sp>
      <p:sp>
        <p:nvSpPr>
          <p:cNvPr id="921" name="Google Shape;921;p1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22" name="Google Shape;922;p113"/>
          <p:cNvPicPr preferRelativeResize="0"/>
          <p:nvPr/>
        </p:nvPicPr>
        <p:blipFill>
          <a:blip r:embed="rId3">
            <a:alphaModFix/>
          </a:blip>
          <a:stretch>
            <a:fillRect/>
          </a:stretch>
        </p:blipFill>
        <p:spPr>
          <a:xfrm>
            <a:off x="0" y="1453340"/>
            <a:ext cx="9143999" cy="2236819"/>
          </a:xfrm>
          <a:prstGeom prst="rect">
            <a:avLst/>
          </a:prstGeom>
          <a:noFill/>
          <a:ln>
            <a:noFill/>
          </a:ln>
        </p:spPr>
      </p:pic>
      <p:sp>
        <p:nvSpPr>
          <p:cNvPr id="923" name="Google Shape;923;p113"/>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
        <p:nvSpPr>
          <p:cNvPr id="924" name="Google Shape;924;p113"/>
          <p:cNvSpPr/>
          <p:nvPr/>
        </p:nvSpPr>
        <p:spPr>
          <a:xfrm>
            <a:off x="3794950" y="1453350"/>
            <a:ext cx="1851000" cy="23079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1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Use TH Frameworks</a:t>
            </a:r>
            <a:endParaRPr/>
          </a:p>
        </p:txBody>
      </p:sp>
      <p:sp>
        <p:nvSpPr>
          <p:cNvPr id="930" name="Google Shape;930;p1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31" name="Google Shape;931;p114"/>
          <p:cNvPicPr preferRelativeResize="0"/>
          <p:nvPr/>
        </p:nvPicPr>
        <p:blipFill rotWithShape="1">
          <a:blip r:embed="rId3">
            <a:alphaModFix/>
          </a:blip>
          <a:srcRect b="0" l="40848" r="38405" t="0"/>
          <a:stretch/>
        </p:blipFill>
        <p:spPr>
          <a:xfrm>
            <a:off x="3228038" y="1017725"/>
            <a:ext cx="2687921" cy="3169400"/>
          </a:xfrm>
          <a:prstGeom prst="rect">
            <a:avLst/>
          </a:prstGeom>
          <a:noFill/>
          <a:ln cap="flat" cmpd="sng" w="38100">
            <a:solidFill>
              <a:srgbClr val="00FF00"/>
            </a:solidFill>
            <a:prstDash val="solid"/>
            <a:round/>
            <a:headEnd len="sm" w="sm" type="none"/>
            <a:tailEnd len="sm" w="sm" type="none"/>
          </a:ln>
        </p:spPr>
      </p:pic>
      <p:sp>
        <p:nvSpPr>
          <p:cNvPr id="932" name="Google Shape;932;p114"/>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1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Use TH Frameworks</a:t>
            </a:r>
            <a:endParaRPr/>
          </a:p>
        </p:txBody>
      </p:sp>
      <p:sp>
        <p:nvSpPr>
          <p:cNvPr id="938" name="Google Shape;938;p1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39" name="Google Shape;939;p115"/>
          <p:cNvPicPr preferRelativeResize="0"/>
          <p:nvPr/>
        </p:nvPicPr>
        <p:blipFill rotWithShape="1">
          <a:blip r:embed="rId3">
            <a:alphaModFix/>
          </a:blip>
          <a:srcRect b="57497" l="49142" r="17431" t="0"/>
          <a:stretch/>
        </p:blipFill>
        <p:spPr>
          <a:xfrm>
            <a:off x="4998850" y="873800"/>
            <a:ext cx="4022298" cy="3416399"/>
          </a:xfrm>
          <a:prstGeom prst="rect">
            <a:avLst/>
          </a:prstGeom>
          <a:noFill/>
          <a:ln>
            <a:noFill/>
          </a:ln>
        </p:spPr>
      </p:pic>
      <p:sp>
        <p:nvSpPr>
          <p:cNvPr id="940" name="Google Shape;940;p115"/>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Davidjbianco, Enterprise Detection &amp; Response: The Pyramid of Pain, Mar. 2013. [Online]. Available: https://detect-respond.blogspot.com/2013/03/the-pyramid-of-pain.html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941" name="Google Shape;941;p115"/>
          <p:cNvPicPr preferRelativeResize="0"/>
          <p:nvPr/>
        </p:nvPicPr>
        <p:blipFill>
          <a:blip r:embed="rId4">
            <a:alphaModFix/>
          </a:blip>
          <a:stretch>
            <a:fillRect/>
          </a:stretch>
        </p:blipFill>
        <p:spPr>
          <a:xfrm>
            <a:off x="311700" y="1347050"/>
            <a:ext cx="4354450" cy="2449399"/>
          </a:xfrm>
          <a:prstGeom prst="rect">
            <a:avLst/>
          </a:prstGeom>
          <a:noFill/>
          <a:ln cap="flat" cmpd="sng" w="38100">
            <a:solidFill>
              <a:srgbClr val="00FF00"/>
            </a:solidFill>
            <a:prstDash val="solid"/>
            <a:round/>
            <a:headEnd len="sm" w="sm" type="none"/>
            <a:tailEnd len="sm" w="sm" type="none"/>
          </a:ln>
        </p:spPr>
      </p:pic>
      <p:sp>
        <p:nvSpPr>
          <p:cNvPr id="942" name="Google Shape;942;p115"/>
          <p:cNvSpPr/>
          <p:nvPr/>
        </p:nvSpPr>
        <p:spPr>
          <a:xfrm>
            <a:off x="7172250" y="2088425"/>
            <a:ext cx="429600" cy="3936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5"/>
          <p:cNvSpPr/>
          <p:nvPr/>
        </p:nvSpPr>
        <p:spPr>
          <a:xfrm>
            <a:off x="8309048" y="3161377"/>
            <a:ext cx="429600" cy="3936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1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Balance Resources </a:t>
            </a:r>
            <a:endParaRPr/>
          </a:p>
        </p:txBody>
      </p:sp>
      <p:sp>
        <p:nvSpPr>
          <p:cNvPr id="949" name="Google Shape;949;p1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50" name="Google Shape;950;p116"/>
          <p:cNvPicPr preferRelativeResize="0"/>
          <p:nvPr/>
        </p:nvPicPr>
        <p:blipFill rotWithShape="1">
          <a:blip r:embed="rId3">
            <a:alphaModFix/>
          </a:blip>
          <a:srcRect b="0" l="0" r="0" t="0"/>
          <a:stretch/>
        </p:blipFill>
        <p:spPr>
          <a:xfrm>
            <a:off x="1671663" y="1017725"/>
            <a:ext cx="5800673" cy="3874624"/>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1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Balance Resources </a:t>
            </a:r>
            <a:endParaRPr/>
          </a:p>
        </p:txBody>
      </p:sp>
      <p:sp>
        <p:nvSpPr>
          <p:cNvPr id="956" name="Google Shape;956;p1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57" name="Google Shape;957;p117"/>
          <p:cNvPicPr preferRelativeResize="0"/>
          <p:nvPr/>
        </p:nvPicPr>
        <p:blipFill rotWithShape="1">
          <a:blip r:embed="rId3">
            <a:alphaModFix/>
          </a:blip>
          <a:srcRect b="0" l="0" r="0" t="0"/>
          <a:stretch/>
        </p:blipFill>
        <p:spPr>
          <a:xfrm>
            <a:off x="1671663" y="1017725"/>
            <a:ext cx="5800673" cy="3874624"/>
          </a:xfrm>
          <a:prstGeom prst="rect">
            <a:avLst/>
          </a:prstGeom>
          <a:noFill/>
          <a:ln>
            <a:noFill/>
          </a:ln>
        </p:spPr>
      </p:pic>
      <p:sp>
        <p:nvSpPr>
          <p:cNvPr id="958" name="Google Shape;958;p117"/>
          <p:cNvSpPr/>
          <p:nvPr/>
        </p:nvSpPr>
        <p:spPr>
          <a:xfrm flipH="1">
            <a:off x="4572025" y="1017725"/>
            <a:ext cx="1884000" cy="16458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17"/>
          <p:cNvSpPr/>
          <p:nvPr/>
        </p:nvSpPr>
        <p:spPr>
          <a:xfrm flipH="1">
            <a:off x="4572100" y="2810700"/>
            <a:ext cx="1852200" cy="14832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1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Balance Resources </a:t>
            </a:r>
            <a:endParaRPr/>
          </a:p>
        </p:txBody>
      </p:sp>
      <p:sp>
        <p:nvSpPr>
          <p:cNvPr id="965" name="Google Shape;965;p1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6" name="Google Shape;966;p118"/>
          <p:cNvPicPr preferRelativeResize="0"/>
          <p:nvPr/>
        </p:nvPicPr>
        <p:blipFill rotWithShape="1">
          <a:blip r:embed="rId3">
            <a:alphaModFix/>
          </a:blip>
          <a:srcRect b="57497" l="49142" r="17431" t="0"/>
          <a:stretch/>
        </p:blipFill>
        <p:spPr>
          <a:xfrm>
            <a:off x="4998850" y="1174111"/>
            <a:ext cx="4022298" cy="3416399"/>
          </a:xfrm>
          <a:prstGeom prst="rect">
            <a:avLst/>
          </a:prstGeom>
          <a:noFill/>
          <a:ln cap="flat" cmpd="sng" w="38100">
            <a:solidFill>
              <a:srgbClr val="00FF00"/>
            </a:solidFill>
            <a:prstDash val="solid"/>
            <a:round/>
            <a:headEnd len="sm" w="sm" type="none"/>
            <a:tailEnd len="sm" w="sm" type="none"/>
          </a:ln>
        </p:spPr>
      </p:pic>
      <p:pic>
        <p:nvPicPr>
          <p:cNvPr id="967" name="Google Shape;967;p118"/>
          <p:cNvPicPr preferRelativeResize="0"/>
          <p:nvPr/>
        </p:nvPicPr>
        <p:blipFill rotWithShape="1">
          <a:blip r:embed="rId3">
            <a:alphaModFix/>
          </a:blip>
          <a:srcRect b="16042" l="51076" r="18820" t="47989"/>
          <a:stretch/>
        </p:blipFill>
        <p:spPr>
          <a:xfrm>
            <a:off x="311700" y="1174111"/>
            <a:ext cx="3898875" cy="3111800"/>
          </a:xfrm>
          <a:prstGeom prst="rect">
            <a:avLst/>
          </a:prstGeom>
          <a:noFill/>
          <a:ln cap="flat" cmpd="sng" w="38100">
            <a:solidFill>
              <a:srgbClr val="00FF00"/>
            </a:solidFill>
            <a:prstDash val="solid"/>
            <a:round/>
            <a:headEnd len="sm" w="sm" type="none"/>
            <a:tailEnd len="sm" w="sm" type="none"/>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1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For Practitioners: Balance Resources </a:t>
            </a:r>
            <a:endParaRPr/>
          </a:p>
          <a:p>
            <a:pPr indent="0" lvl="0" marL="0" rtl="0" algn="l">
              <a:spcBef>
                <a:spcPts val="0"/>
              </a:spcBef>
              <a:spcAft>
                <a:spcPts val="0"/>
              </a:spcAft>
              <a:buNone/>
            </a:pPr>
            <a:r>
              <a:t/>
            </a:r>
            <a:endParaRPr/>
          </a:p>
        </p:txBody>
      </p:sp>
      <p:sp>
        <p:nvSpPr>
          <p:cNvPr id="973" name="Google Shape;973;p1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74" name="Google Shape;974;p119"/>
          <p:cNvPicPr preferRelativeResize="0"/>
          <p:nvPr/>
        </p:nvPicPr>
        <p:blipFill rotWithShape="1">
          <a:blip r:embed="rId3">
            <a:alphaModFix/>
          </a:blip>
          <a:srcRect b="0" l="0" r="79640" t="0"/>
          <a:stretch/>
        </p:blipFill>
        <p:spPr>
          <a:xfrm>
            <a:off x="1109850" y="1017725"/>
            <a:ext cx="2637872" cy="3169400"/>
          </a:xfrm>
          <a:prstGeom prst="rect">
            <a:avLst/>
          </a:prstGeom>
          <a:noFill/>
          <a:ln cap="flat" cmpd="sng" w="38100">
            <a:solidFill>
              <a:srgbClr val="00FF00"/>
            </a:solidFill>
            <a:prstDash val="solid"/>
            <a:round/>
            <a:headEnd len="sm" w="sm" type="none"/>
            <a:tailEnd len="sm" w="sm" type="none"/>
          </a:ln>
        </p:spPr>
      </p:pic>
      <p:sp>
        <p:nvSpPr>
          <p:cNvPr id="975" name="Google Shape;975;p119"/>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pic>
        <p:nvPicPr>
          <p:cNvPr id="976" name="Google Shape;976;p119"/>
          <p:cNvPicPr preferRelativeResize="0"/>
          <p:nvPr/>
        </p:nvPicPr>
        <p:blipFill rotWithShape="1">
          <a:blip r:embed="rId3">
            <a:alphaModFix/>
          </a:blip>
          <a:srcRect b="0" l="83165" r="0" t="0"/>
          <a:stretch/>
        </p:blipFill>
        <p:spPr>
          <a:xfrm>
            <a:off x="5689700" y="987050"/>
            <a:ext cx="2181199" cy="3169400"/>
          </a:xfrm>
          <a:prstGeom prst="rect">
            <a:avLst/>
          </a:prstGeom>
          <a:noFill/>
          <a:ln cap="flat" cmpd="sng" w="38100">
            <a:solidFill>
              <a:srgbClr val="00FF00"/>
            </a:solidFill>
            <a:prstDash val="solid"/>
            <a:round/>
            <a:headEnd len="sm" w="sm" type="none"/>
            <a:tailEnd len="sm" w="sm" type="none"/>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982" name="Google Shape;982;p1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Thank you for your attention</a:t>
            </a:r>
            <a:endParaRPr/>
          </a:p>
        </p:txBody>
      </p:sp>
      <p:sp>
        <p:nvSpPr>
          <p:cNvPr id="983" name="Google Shape;983;p1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7" name="Shape 987"/>
        <p:cNvGrpSpPr/>
        <p:nvPr/>
      </p:nvGrpSpPr>
      <p:grpSpPr>
        <a:xfrm>
          <a:off x="0" y="0"/>
          <a:ext cx="0" cy="0"/>
          <a:chOff x="0" y="0"/>
          <a:chExt cx="0" cy="0"/>
        </a:xfrm>
      </p:grpSpPr>
      <p:sp>
        <p:nvSpPr>
          <p:cNvPr id="988" name="Google Shape;988;p1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89" name="Google Shape;989;p121"/>
          <p:cNvPicPr preferRelativeResize="0"/>
          <p:nvPr/>
        </p:nvPicPr>
        <p:blipFill>
          <a:blip r:embed="rId3">
            <a:alphaModFix/>
          </a:blip>
          <a:stretch>
            <a:fillRect/>
          </a:stretch>
        </p:blipFill>
        <p:spPr>
          <a:xfrm>
            <a:off x="534238" y="901400"/>
            <a:ext cx="8075531" cy="33406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Paths to Adversary Discovery</a:t>
            </a:r>
            <a:endParaRPr/>
          </a:p>
        </p:txBody>
      </p:sp>
      <p:sp>
        <p:nvSpPr>
          <p:cNvPr id="148" name="Google Shape;14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3"/>
          <p:cNvPicPr preferRelativeResize="0"/>
          <p:nvPr/>
        </p:nvPicPr>
        <p:blipFill>
          <a:blip r:embed="rId3">
            <a:alphaModFix/>
          </a:blip>
          <a:stretch>
            <a:fillRect/>
          </a:stretch>
        </p:blipFill>
        <p:spPr>
          <a:xfrm>
            <a:off x="472100" y="746425"/>
            <a:ext cx="8199799" cy="4310400"/>
          </a:xfrm>
          <a:prstGeom prst="rect">
            <a:avLst/>
          </a:prstGeom>
          <a:noFill/>
          <a:ln>
            <a:noFill/>
          </a:ln>
        </p:spPr>
      </p:pic>
      <p:sp>
        <p:nvSpPr>
          <p:cNvPr id="150" name="Google Shape;150;p23"/>
          <p:cNvSpPr/>
          <p:nvPr/>
        </p:nvSpPr>
        <p:spPr>
          <a:xfrm>
            <a:off x="4463250" y="3735299"/>
            <a:ext cx="2362800" cy="1345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3" name="Shape 993"/>
        <p:cNvGrpSpPr/>
        <p:nvPr/>
      </p:nvGrpSpPr>
      <p:grpSpPr>
        <a:xfrm>
          <a:off x="0" y="0"/>
          <a:ext cx="0" cy="0"/>
          <a:chOff x="0" y="0"/>
          <a:chExt cx="0" cy="0"/>
        </a:xfrm>
      </p:grpSpPr>
      <p:sp>
        <p:nvSpPr>
          <p:cNvPr id="994" name="Google Shape;994;p1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95" name="Google Shape;995;p122"/>
          <p:cNvPicPr preferRelativeResize="0"/>
          <p:nvPr/>
        </p:nvPicPr>
        <p:blipFill>
          <a:blip r:embed="rId3">
            <a:alphaModFix/>
          </a:blip>
          <a:stretch>
            <a:fillRect/>
          </a:stretch>
        </p:blipFill>
        <p:spPr>
          <a:xfrm>
            <a:off x="1704975" y="2143125"/>
            <a:ext cx="5734050" cy="85725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9" name="Shape 999"/>
        <p:cNvGrpSpPr/>
        <p:nvPr/>
      </p:nvGrpSpPr>
      <p:grpSpPr>
        <a:xfrm>
          <a:off x="0" y="0"/>
          <a:ext cx="0" cy="0"/>
          <a:chOff x="0" y="0"/>
          <a:chExt cx="0" cy="0"/>
        </a:xfrm>
      </p:grpSpPr>
      <p:sp>
        <p:nvSpPr>
          <p:cNvPr id="1000" name="Google Shape;1000;p1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01" name="Google Shape;1001;p123"/>
          <p:cNvPicPr preferRelativeResize="0"/>
          <p:nvPr/>
        </p:nvPicPr>
        <p:blipFill>
          <a:blip r:embed="rId3">
            <a:alphaModFix/>
          </a:blip>
          <a:stretch>
            <a:fillRect/>
          </a:stretch>
        </p:blipFill>
        <p:spPr>
          <a:xfrm>
            <a:off x="152400" y="1748988"/>
            <a:ext cx="8839203" cy="1645529"/>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5" name="Shape 1005"/>
        <p:cNvGrpSpPr/>
        <p:nvPr/>
      </p:nvGrpSpPr>
      <p:grpSpPr>
        <a:xfrm>
          <a:off x="0" y="0"/>
          <a:ext cx="0" cy="0"/>
          <a:chOff x="0" y="0"/>
          <a:chExt cx="0" cy="0"/>
        </a:xfrm>
      </p:grpSpPr>
      <p:sp>
        <p:nvSpPr>
          <p:cNvPr id="1006" name="Google Shape;1006;p1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07" name="Google Shape;1007;p124"/>
          <p:cNvPicPr preferRelativeResize="0"/>
          <p:nvPr/>
        </p:nvPicPr>
        <p:blipFill>
          <a:blip r:embed="rId3">
            <a:alphaModFix/>
          </a:blip>
          <a:stretch>
            <a:fillRect/>
          </a:stretch>
        </p:blipFill>
        <p:spPr>
          <a:xfrm>
            <a:off x="180975" y="2014538"/>
            <a:ext cx="8782050" cy="1114425"/>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1" name="Shape 1011"/>
        <p:cNvGrpSpPr/>
        <p:nvPr/>
      </p:nvGrpSpPr>
      <p:grpSpPr>
        <a:xfrm>
          <a:off x="0" y="0"/>
          <a:ext cx="0" cy="0"/>
          <a:chOff x="0" y="0"/>
          <a:chExt cx="0" cy="0"/>
        </a:xfrm>
      </p:grpSpPr>
      <p:sp>
        <p:nvSpPr>
          <p:cNvPr id="1012" name="Google Shape;1012;p1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13" name="Google Shape;1013;p125"/>
          <p:cNvPicPr preferRelativeResize="0"/>
          <p:nvPr/>
        </p:nvPicPr>
        <p:blipFill>
          <a:blip r:embed="rId3">
            <a:alphaModFix/>
          </a:blip>
          <a:stretch>
            <a:fillRect/>
          </a:stretch>
        </p:blipFill>
        <p:spPr>
          <a:xfrm>
            <a:off x="417450" y="901400"/>
            <a:ext cx="8309099" cy="334069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7" name="Shape 1017"/>
        <p:cNvGrpSpPr/>
        <p:nvPr/>
      </p:nvGrpSpPr>
      <p:grpSpPr>
        <a:xfrm>
          <a:off x="0" y="0"/>
          <a:ext cx="0" cy="0"/>
          <a:chOff x="0" y="0"/>
          <a:chExt cx="0" cy="0"/>
        </a:xfrm>
      </p:grpSpPr>
      <p:sp>
        <p:nvSpPr>
          <p:cNvPr id="1018" name="Google Shape;1018;p1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19" name="Google Shape;1019;p126"/>
          <p:cNvPicPr preferRelativeResize="0"/>
          <p:nvPr/>
        </p:nvPicPr>
        <p:blipFill>
          <a:blip r:embed="rId3">
            <a:alphaModFix/>
          </a:blip>
          <a:stretch>
            <a:fillRect/>
          </a:stretch>
        </p:blipFill>
        <p:spPr>
          <a:xfrm>
            <a:off x="1704975" y="2281238"/>
            <a:ext cx="5734050" cy="581025"/>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23" name="Shape 1023"/>
        <p:cNvGrpSpPr/>
        <p:nvPr/>
      </p:nvGrpSpPr>
      <p:grpSpPr>
        <a:xfrm>
          <a:off x="0" y="0"/>
          <a:ext cx="0" cy="0"/>
          <a:chOff x="0" y="0"/>
          <a:chExt cx="0" cy="0"/>
        </a:xfrm>
      </p:grpSpPr>
      <p:sp>
        <p:nvSpPr>
          <p:cNvPr id="1024" name="Google Shape;1024;p1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25" name="Google Shape;1025;p127"/>
          <p:cNvPicPr preferRelativeResize="0"/>
          <p:nvPr/>
        </p:nvPicPr>
        <p:blipFill>
          <a:blip r:embed="rId3">
            <a:alphaModFix/>
          </a:blip>
          <a:stretch>
            <a:fillRect/>
          </a:stretch>
        </p:blipFill>
        <p:spPr>
          <a:xfrm>
            <a:off x="1769563" y="661263"/>
            <a:ext cx="5604881" cy="382097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29" name="Shape 1029"/>
        <p:cNvGrpSpPr/>
        <p:nvPr/>
      </p:nvGrpSpPr>
      <p:grpSpPr>
        <a:xfrm>
          <a:off x="0" y="0"/>
          <a:ext cx="0" cy="0"/>
          <a:chOff x="0" y="0"/>
          <a:chExt cx="0" cy="0"/>
        </a:xfrm>
      </p:grpSpPr>
      <p:sp>
        <p:nvSpPr>
          <p:cNvPr id="1030" name="Google Shape;1030;p1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31" name="Google Shape;1031;p128"/>
          <p:cNvPicPr preferRelativeResize="0"/>
          <p:nvPr/>
        </p:nvPicPr>
        <p:blipFill>
          <a:blip r:embed="rId3">
            <a:alphaModFix/>
          </a:blip>
          <a:stretch>
            <a:fillRect/>
          </a:stretch>
        </p:blipFill>
        <p:spPr>
          <a:xfrm>
            <a:off x="152400" y="1832100"/>
            <a:ext cx="8839200" cy="1479288"/>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35" name="Shape 1035"/>
        <p:cNvGrpSpPr/>
        <p:nvPr/>
      </p:nvGrpSpPr>
      <p:grpSpPr>
        <a:xfrm>
          <a:off x="0" y="0"/>
          <a:ext cx="0" cy="0"/>
          <a:chOff x="0" y="0"/>
          <a:chExt cx="0" cy="0"/>
        </a:xfrm>
      </p:grpSpPr>
      <p:sp>
        <p:nvSpPr>
          <p:cNvPr id="1036" name="Google Shape;1036;p1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37" name="Google Shape;1037;p129"/>
          <p:cNvPicPr preferRelativeResize="0"/>
          <p:nvPr/>
        </p:nvPicPr>
        <p:blipFill>
          <a:blip r:embed="rId3">
            <a:alphaModFix/>
          </a:blip>
          <a:stretch>
            <a:fillRect/>
          </a:stretch>
        </p:blipFill>
        <p:spPr>
          <a:xfrm>
            <a:off x="61425" y="2313290"/>
            <a:ext cx="9021151" cy="516922"/>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41" name="Shape 1041"/>
        <p:cNvGrpSpPr/>
        <p:nvPr/>
      </p:nvGrpSpPr>
      <p:grpSpPr>
        <a:xfrm>
          <a:off x="0" y="0"/>
          <a:ext cx="0" cy="0"/>
          <a:chOff x="0" y="0"/>
          <a:chExt cx="0" cy="0"/>
        </a:xfrm>
      </p:grpSpPr>
      <p:sp>
        <p:nvSpPr>
          <p:cNvPr id="1042" name="Google Shape;1042;p1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43" name="Google Shape;1043;p130"/>
          <p:cNvPicPr preferRelativeResize="0"/>
          <p:nvPr/>
        </p:nvPicPr>
        <p:blipFill>
          <a:blip r:embed="rId3">
            <a:alphaModFix/>
          </a:blip>
          <a:stretch>
            <a:fillRect/>
          </a:stretch>
        </p:blipFill>
        <p:spPr>
          <a:xfrm>
            <a:off x="942975" y="2281238"/>
            <a:ext cx="7258050" cy="581025"/>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47" name="Shape 1047"/>
        <p:cNvGrpSpPr/>
        <p:nvPr/>
      </p:nvGrpSpPr>
      <p:grpSpPr>
        <a:xfrm>
          <a:off x="0" y="0"/>
          <a:ext cx="0" cy="0"/>
          <a:chOff x="0" y="0"/>
          <a:chExt cx="0" cy="0"/>
        </a:xfrm>
      </p:grpSpPr>
      <p:sp>
        <p:nvSpPr>
          <p:cNvPr id="1048" name="Google Shape;1048;p1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49" name="Google Shape;1049;p131"/>
          <p:cNvPicPr preferRelativeResize="0"/>
          <p:nvPr/>
        </p:nvPicPr>
        <p:blipFill>
          <a:blip r:embed="rId3">
            <a:alphaModFix/>
          </a:blip>
          <a:stretch>
            <a:fillRect/>
          </a:stretch>
        </p:blipFill>
        <p:spPr>
          <a:xfrm>
            <a:off x="2466975" y="2181225"/>
            <a:ext cx="4210050" cy="78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Paths to Adversary Discovery</a:t>
            </a:r>
            <a:endParaRPr/>
          </a:p>
        </p:txBody>
      </p:sp>
      <p:sp>
        <p:nvSpPr>
          <p:cNvPr id="156" name="Google Shape;15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7" name="Google Shape;157;p24"/>
          <p:cNvPicPr preferRelativeResize="0"/>
          <p:nvPr/>
        </p:nvPicPr>
        <p:blipFill>
          <a:blip r:embed="rId3">
            <a:alphaModFix/>
          </a:blip>
          <a:stretch>
            <a:fillRect/>
          </a:stretch>
        </p:blipFill>
        <p:spPr>
          <a:xfrm>
            <a:off x="472100" y="746425"/>
            <a:ext cx="8199799" cy="4310400"/>
          </a:xfrm>
          <a:prstGeom prst="rect">
            <a:avLst/>
          </a:prstGeom>
          <a:noFill/>
          <a:ln>
            <a:noFill/>
          </a:ln>
        </p:spPr>
      </p:pic>
      <p:sp>
        <p:nvSpPr>
          <p:cNvPr id="158" name="Google Shape;158;p24"/>
          <p:cNvSpPr/>
          <p:nvPr/>
        </p:nvSpPr>
        <p:spPr>
          <a:xfrm>
            <a:off x="4379725" y="1097925"/>
            <a:ext cx="2362800" cy="1473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3" name="Shape 1053"/>
        <p:cNvGrpSpPr/>
        <p:nvPr/>
      </p:nvGrpSpPr>
      <p:grpSpPr>
        <a:xfrm>
          <a:off x="0" y="0"/>
          <a:ext cx="0" cy="0"/>
          <a:chOff x="0" y="0"/>
          <a:chExt cx="0" cy="0"/>
        </a:xfrm>
      </p:grpSpPr>
      <p:sp>
        <p:nvSpPr>
          <p:cNvPr id="1054" name="Google Shape;1054;p13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1055" name="Google Shape;1055;p1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Process Coding</a:t>
            </a:r>
            <a:endParaRPr/>
          </a:p>
        </p:txBody>
      </p:sp>
      <p:sp>
        <p:nvSpPr>
          <p:cNvPr id="1056" name="Google Shape;1056;p1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0" name="Shape 1060"/>
        <p:cNvGrpSpPr/>
        <p:nvPr/>
      </p:nvGrpSpPr>
      <p:grpSpPr>
        <a:xfrm>
          <a:off x="0" y="0"/>
          <a:ext cx="0" cy="0"/>
          <a:chOff x="0" y="0"/>
          <a:chExt cx="0" cy="0"/>
        </a:xfrm>
      </p:grpSpPr>
      <p:sp>
        <p:nvSpPr>
          <p:cNvPr id="1061" name="Google Shape;1061;p13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1062" name="Google Shape;1062;p1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Process Coding</a:t>
            </a:r>
            <a:endParaRPr/>
          </a:p>
        </p:txBody>
      </p:sp>
      <p:sp>
        <p:nvSpPr>
          <p:cNvPr id="1063" name="Google Shape;1063;p1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64" name="Google Shape;1064;p133"/>
          <p:cNvPicPr preferRelativeResize="0"/>
          <p:nvPr/>
        </p:nvPicPr>
        <p:blipFill rotWithShape="1">
          <a:blip r:embed="rId3">
            <a:alphaModFix/>
          </a:blip>
          <a:srcRect b="6475" l="16311" r="21692" t="19772"/>
          <a:stretch/>
        </p:blipFill>
        <p:spPr>
          <a:xfrm>
            <a:off x="137775" y="2571750"/>
            <a:ext cx="2116675" cy="1415800"/>
          </a:xfrm>
          <a:prstGeom prst="rect">
            <a:avLst/>
          </a:prstGeom>
          <a:noFill/>
          <a:ln>
            <a:noFill/>
          </a:ln>
        </p:spPr>
      </p:pic>
      <p:sp>
        <p:nvSpPr>
          <p:cNvPr id="1065" name="Google Shape;1065;p133"/>
          <p:cNvSpPr txBox="1"/>
          <p:nvPr>
            <p:ph idx="1" type="body"/>
          </p:nvPr>
        </p:nvSpPr>
        <p:spPr>
          <a:xfrm>
            <a:off x="4281400" y="525775"/>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Answer.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9" name="Shape 1069"/>
        <p:cNvGrpSpPr/>
        <p:nvPr/>
      </p:nvGrpSpPr>
      <p:grpSpPr>
        <a:xfrm>
          <a:off x="0" y="0"/>
          <a:ext cx="0" cy="0"/>
          <a:chOff x="0" y="0"/>
          <a:chExt cx="0" cy="0"/>
        </a:xfrm>
      </p:grpSpPr>
      <p:sp>
        <p:nvSpPr>
          <p:cNvPr id="1070" name="Google Shape;1070;p13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1071" name="Google Shape;1071;p1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Process Coding</a:t>
            </a:r>
            <a:endParaRPr/>
          </a:p>
        </p:txBody>
      </p:sp>
      <p:sp>
        <p:nvSpPr>
          <p:cNvPr id="1072" name="Google Shape;1072;p1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73" name="Google Shape;1073;p134"/>
          <p:cNvPicPr preferRelativeResize="0"/>
          <p:nvPr/>
        </p:nvPicPr>
        <p:blipFill rotWithShape="1">
          <a:blip r:embed="rId3">
            <a:alphaModFix/>
          </a:blip>
          <a:srcRect b="6475" l="16311" r="21692" t="19772"/>
          <a:stretch/>
        </p:blipFill>
        <p:spPr>
          <a:xfrm>
            <a:off x="137775" y="2571750"/>
            <a:ext cx="2116675" cy="1415800"/>
          </a:xfrm>
          <a:prstGeom prst="rect">
            <a:avLst/>
          </a:prstGeom>
          <a:noFill/>
          <a:ln>
            <a:noFill/>
          </a:ln>
        </p:spPr>
      </p:pic>
      <p:sp>
        <p:nvSpPr>
          <p:cNvPr id="1074" name="Google Shape;1074;p134"/>
          <p:cNvSpPr txBox="1"/>
          <p:nvPr/>
        </p:nvSpPr>
        <p:spPr>
          <a:xfrm>
            <a:off x="2565475" y="3248638"/>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#2</a:t>
            </a:r>
            <a:endParaRPr sz="1800"/>
          </a:p>
        </p:txBody>
      </p:sp>
      <p:sp>
        <p:nvSpPr>
          <p:cNvPr id="1075" name="Google Shape;1075;p134"/>
          <p:cNvSpPr txBox="1"/>
          <p:nvPr/>
        </p:nvSpPr>
        <p:spPr>
          <a:xfrm>
            <a:off x="2565475" y="2276088"/>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#1</a:t>
            </a:r>
            <a:endParaRPr sz="1800"/>
          </a:p>
        </p:txBody>
      </p:sp>
      <p:sp>
        <p:nvSpPr>
          <p:cNvPr id="1076" name="Google Shape;1076;p134"/>
          <p:cNvSpPr txBox="1"/>
          <p:nvPr/>
        </p:nvSpPr>
        <p:spPr>
          <a:xfrm>
            <a:off x="2565475" y="4241713"/>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Not in TaHiTI</a:t>
            </a:r>
            <a:endParaRPr sz="1800"/>
          </a:p>
        </p:txBody>
      </p:sp>
      <p:cxnSp>
        <p:nvCxnSpPr>
          <p:cNvPr id="1077" name="Google Shape;1077;p134"/>
          <p:cNvCxnSpPr>
            <a:endCxn id="1074" idx="1"/>
          </p:cNvCxnSpPr>
          <p:nvPr/>
        </p:nvCxnSpPr>
        <p:spPr>
          <a:xfrm>
            <a:off x="1614775" y="3193888"/>
            <a:ext cx="950700" cy="285600"/>
          </a:xfrm>
          <a:prstGeom prst="straightConnector1">
            <a:avLst/>
          </a:prstGeom>
          <a:noFill/>
          <a:ln cap="flat" cmpd="sng" w="38100">
            <a:solidFill>
              <a:schemeClr val="dk1"/>
            </a:solidFill>
            <a:prstDash val="solid"/>
            <a:round/>
            <a:headEnd len="med" w="med" type="none"/>
            <a:tailEnd len="med" w="med" type="stealth"/>
          </a:ln>
        </p:spPr>
      </p:cxnSp>
      <p:cxnSp>
        <p:nvCxnSpPr>
          <p:cNvPr id="1078" name="Google Shape;1078;p134"/>
          <p:cNvCxnSpPr>
            <a:endCxn id="1075" idx="1"/>
          </p:cNvCxnSpPr>
          <p:nvPr/>
        </p:nvCxnSpPr>
        <p:spPr>
          <a:xfrm flipH="1" rot="10800000">
            <a:off x="2179675" y="2506938"/>
            <a:ext cx="385800" cy="306600"/>
          </a:xfrm>
          <a:prstGeom prst="straightConnector1">
            <a:avLst/>
          </a:prstGeom>
          <a:noFill/>
          <a:ln cap="flat" cmpd="sng" w="38100">
            <a:solidFill>
              <a:schemeClr val="dk1"/>
            </a:solidFill>
            <a:prstDash val="solid"/>
            <a:round/>
            <a:headEnd len="med" w="med" type="none"/>
            <a:tailEnd len="med" w="med" type="stealth"/>
          </a:ln>
        </p:spPr>
      </p:cxnSp>
      <p:sp>
        <p:nvSpPr>
          <p:cNvPr id="1079" name="Google Shape;1079;p134"/>
          <p:cNvSpPr txBox="1"/>
          <p:nvPr>
            <p:ph idx="1" type="body"/>
          </p:nvPr>
        </p:nvSpPr>
        <p:spPr>
          <a:xfrm>
            <a:off x="4281400" y="525775"/>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Answer.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3" name="Shape 1083"/>
        <p:cNvGrpSpPr/>
        <p:nvPr/>
      </p:nvGrpSpPr>
      <p:grpSpPr>
        <a:xfrm>
          <a:off x="0" y="0"/>
          <a:ext cx="0" cy="0"/>
          <a:chOff x="0" y="0"/>
          <a:chExt cx="0" cy="0"/>
        </a:xfrm>
      </p:grpSpPr>
      <p:sp>
        <p:nvSpPr>
          <p:cNvPr id="1084" name="Google Shape;1084;p13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1085" name="Google Shape;1085;p1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Process Coding</a:t>
            </a:r>
            <a:endParaRPr/>
          </a:p>
        </p:txBody>
      </p:sp>
      <p:sp>
        <p:nvSpPr>
          <p:cNvPr id="1086" name="Google Shape;1086;p1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87" name="Google Shape;1087;p135"/>
          <p:cNvPicPr preferRelativeResize="0"/>
          <p:nvPr/>
        </p:nvPicPr>
        <p:blipFill rotWithShape="1">
          <a:blip r:embed="rId3">
            <a:alphaModFix/>
          </a:blip>
          <a:srcRect b="6475" l="16311" r="21692" t="19772"/>
          <a:stretch/>
        </p:blipFill>
        <p:spPr>
          <a:xfrm>
            <a:off x="137775" y="2571750"/>
            <a:ext cx="2116675" cy="1415800"/>
          </a:xfrm>
          <a:prstGeom prst="rect">
            <a:avLst/>
          </a:prstGeom>
          <a:noFill/>
          <a:ln>
            <a:noFill/>
          </a:ln>
        </p:spPr>
      </p:pic>
      <p:sp>
        <p:nvSpPr>
          <p:cNvPr id="1088" name="Google Shape;1088;p135"/>
          <p:cNvSpPr txBox="1"/>
          <p:nvPr/>
        </p:nvSpPr>
        <p:spPr>
          <a:xfrm>
            <a:off x="2565475" y="3248638"/>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#2</a:t>
            </a:r>
            <a:endParaRPr sz="1800"/>
          </a:p>
        </p:txBody>
      </p:sp>
      <p:sp>
        <p:nvSpPr>
          <p:cNvPr id="1089" name="Google Shape;1089;p135"/>
          <p:cNvSpPr txBox="1"/>
          <p:nvPr/>
        </p:nvSpPr>
        <p:spPr>
          <a:xfrm>
            <a:off x="2565475" y="2276088"/>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#1</a:t>
            </a:r>
            <a:endParaRPr sz="1800"/>
          </a:p>
        </p:txBody>
      </p:sp>
      <p:sp>
        <p:nvSpPr>
          <p:cNvPr id="1090" name="Google Shape;1090;p135"/>
          <p:cNvSpPr txBox="1"/>
          <p:nvPr>
            <p:ph idx="1" type="body"/>
          </p:nvPr>
        </p:nvSpPr>
        <p:spPr>
          <a:xfrm>
            <a:off x="4281400" y="525775"/>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 Answer. Answer. Answer.</a:t>
            </a:r>
            <a:r>
              <a:rPr lang="en">
                <a:solidFill>
                  <a:schemeClr val="dk1"/>
                </a:solidFill>
              </a:rPr>
              <a:t> Answer. Answer. Answer. Answer. </a:t>
            </a:r>
            <a:endParaRPr>
              <a:solidFill>
                <a:schemeClr val="dk1"/>
              </a:solidFill>
            </a:endParaRPr>
          </a:p>
          <a:p>
            <a:pPr indent="0" lvl="0" marL="0" rtl="0" algn="l">
              <a:spcBef>
                <a:spcPts val="1200"/>
              </a:spcBef>
              <a:spcAft>
                <a:spcPts val="0"/>
              </a:spcAft>
              <a:buNone/>
            </a:pPr>
            <a:r>
              <a:rPr lang="en">
                <a:solidFill>
                  <a:schemeClr val="dk1"/>
                </a:solidFill>
                <a:highlight>
                  <a:srgbClr val="98FB98"/>
                </a:highlight>
              </a:rPr>
              <a:t>Answer. Answer. Answer.</a:t>
            </a:r>
            <a:r>
              <a:rPr lang="en">
                <a:solidFill>
                  <a:schemeClr val="dk1"/>
                </a:solidFill>
              </a:rPr>
              <a:t>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 Answer. Answer. Answer. Answer. Answer. Answer. Answer. </a:t>
            </a:r>
            <a:endParaRPr>
              <a:solidFill>
                <a:schemeClr val="dk1"/>
              </a:solidFill>
              <a:highlight>
                <a:srgbClr val="98FB98"/>
              </a:highlight>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
        <p:nvSpPr>
          <p:cNvPr id="1091" name="Google Shape;1091;p135"/>
          <p:cNvSpPr txBox="1"/>
          <p:nvPr/>
        </p:nvSpPr>
        <p:spPr>
          <a:xfrm>
            <a:off x="2565475" y="4241713"/>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Not in TaHiTI</a:t>
            </a:r>
            <a:endParaRPr sz="1800"/>
          </a:p>
        </p:txBody>
      </p:sp>
      <p:cxnSp>
        <p:nvCxnSpPr>
          <p:cNvPr id="1092" name="Google Shape;1092;p135"/>
          <p:cNvCxnSpPr>
            <a:endCxn id="1088" idx="3"/>
          </p:cNvCxnSpPr>
          <p:nvPr/>
        </p:nvCxnSpPr>
        <p:spPr>
          <a:xfrm flipH="1">
            <a:off x="3970375" y="2506888"/>
            <a:ext cx="407700" cy="972600"/>
          </a:xfrm>
          <a:prstGeom prst="straightConnector1">
            <a:avLst/>
          </a:prstGeom>
          <a:noFill/>
          <a:ln cap="flat" cmpd="sng" w="38100">
            <a:solidFill>
              <a:schemeClr val="dk1"/>
            </a:solidFill>
            <a:prstDash val="solid"/>
            <a:round/>
            <a:headEnd len="med" w="med" type="none"/>
            <a:tailEnd len="med" w="med" type="stealth"/>
          </a:ln>
        </p:spPr>
      </p:cxnSp>
      <p:cxnSp>
        <p:nvCxnSpPr>
          <p:cNvPr id="1093" name="Google Shape;1093;p135"/>
          <p:cNvCxnSpPr>
            <a:endCxn id="1089" idx="3"/>
          </p:cNvCxnSpPr>
          <p:nvPr/>
        </p:nvCxnSpPr>
        <p:spPr>
          <a:xfrm flipH="1">
            <a:off x="3970375" y="1710438"/>
            <a:ext cx="407700" cy="796500"/>
          </a:xfrm>
          <a:prstGeom prst="straightConnector1">
            <a:avLst/>
          </a:prstGeom>
          <a:noFill/>
          <a:ln cap="flat" cmpd="sng" w="38100">
            <a:solidFill>
              <a:schemeClr val="dk1"/>
            </a:solidFill>
            <a:prstDash val="solid"/>
            <a:round/>
            <a:headEnd len="med" w="med" type="none"/>
            <a:tailEnd len="med" w="med" type="stealth"/>
          </a:ln>
        </p:spPr>
      </p:cxnSp>
      <p:cxnSp>
        <p:nvCxnSpPr>
          <p:cNvPr id="1094" name="Google Shape;1094;p135"/>
          <p:cNvCxnSpPr>
            <a:endCxn id="1088" idx="1"/>
          </p:cNvCxnSpPr>
          <p:nvPr/>
        </p:nvCxnSpPr>
        <p:spPr>
          <a:xfrm>
            <a:off x="1614775" y="3193888"/>
            <a:ext cx="950700" cy="285600"/>
          </a:xfrm>
          <a:prstGeom prst="straightConnector1">
            <a:avLst/>
          </a:prstGeom>
          <a:noFill/>
          <a:ln cap="flat" cmpd="sng" w="38100">
            <a:solidFill>
              <a:schemeClr val="dk1"/>
            </a:solidFill>
            <a:prstDash val="solid"/>
            <a:round/>
            <a:headEnd len="med" w="med" type="none"/>
            <a:tailEnd len="med" w="med" type="stealth"/>
          </a:ln>
        </p:spPr>
      </p:cxnSp>
      <p:cxnSp>
        <p:nvCxnSpPr>
          <p:cNvPr id="1095" name="Google Shape;1095;p135"/>
          <p:cNvCxnSpPr>
            <a:endCxn id="1089" idx="1"/>
          </p:cNvCxnSpPr>
          <p:nvPr/>
        </p:nvCxnSpPr>
        <p:spPr>
          <a:xfrm flipH="1" rot="10800000">
            <a:off x="2179675" y="2506938"/>
            <a:ext cx="385800" cy="306600"/>
          </a:xfrm>
          <a:prstGeom prst="straightConnector1">
            <a:avLst/>
          </a:prstGeom>
          <a:noFill/>
          <a:ln cap="flat" cmpd="sng" w="38100">
            <a:solidFill>
              <a:schemeClr val="dk1"/>
            </a:solidFill>
            <a:prstDash val="solid"/>
            <a:round/>
            <a:headEnd len="med" w="med" type="none"/>
            <a:tailEnd len="med" w="med" type="stealth"/>
          </a:ln>
        </p:spPr>
      </p:cxnSp>
      <p:cxnSp>
        <p:nvCxnSpPr>
          <p:cNvPr id="1096" name="Google Shape;1096;p135"/>
          <p:cNvCxnSpPr>
            <a:endCxn id="1091" idx="3"/>
          </p:cNvCxnSpPr>
          <p:nvPr/>
        </p:nvCxnSpPr>
        <p:spPr>
          <a:xfrm flipH="1">
            <a:off x="3970375" y="4378063"/>
            <a:ext cx="383700" cy="233100"/>
          </a:xfrm>
          <a:prstGeom prst="straightConnector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0" name="Shape 1100"/>
        <p:cNvGrpSpPr/>
        <p:nvPr/>
      </p:nvGrpSpPr>
      <p:grpSpPr>
        <a:xfrm>
          <a:off x="0" y="0"/>
          <a:ext cx="0" cy="0"/>
          <a:chOff x="0" y="0"/>
          <a:chExt cx="0" cy="0"/>
        </a:xfrm>
      </p:grpSpPr>
      <p:sp>
        <p:nvSpPr>
          <p:cNvPr id="1101" name="Google Shape;1101;p13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Days to Identify Data Breaches Remains Constant</a:t>
            </a:r>
            <a:endParaRPr/>
          </a:p>
        </p:txBody>
      </p:sp>
      <p:sp>
        <p:nvSpPr>
          <p:cNvPr id="1102" name="Google Shape;1102;p1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3" name="Google Shape;1103;p136"/>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a:t>
            </a:r>
            <a:r>
              <a:rPr lang="en" sz="1200"/>
              <a:t>“Cost of a Data Breach Report 2020,” en, IBM Security, Tech. Rep., Jul. 2020. [Online]. Available: https://www.ibm.com/security/digital-assets/cost-data-breach-report/1Cost%20of%20a%20Data%20Breach%20Report%202020.pdf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1104" name="Google Shape;1104;p136"/>
          <p:cNvPicPr preferRelativeResize="0"/>
          <p:nvPr/>
        </p:nvPicPr>
        <p:blipFill>
          <a:blip r:embed="rId3">
            <a:alphaModFix/>
          </a:blip>
          <a:stretch>
            <a:fillRect/>
          </a:stretch>
        </p:blipFill>
        <p:spPr>
          <a:xfrm>
            <a:off x="1931788" y="987050"/>
            <a:ext cx="5280415" cy="3169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Sector TH teams</a:t>
            </a:r>
            <a:endParaRPr/>
          </a:p>
        </p:txBody>
      </p:sp>
      <p:sp>
        <p:nvSpPr>
          <p:cNvPr id="164" name="Google Shape;16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25"/>
          <p:cNvPicPr preferRelativeResize="0"/>
          <p:nvPr/>
        </p:nvPicPr>
        <p:blipFill>
          <a:blip r:embed="rId3">
            <a:alphaModFix/>
          </a:blip>
          <a:stretch>
            <a:fillRect/>
          </a:stretch>
        </p:blipFill>
        <p:spPr>
          <a:xfrm>
            <a:off x="152400" y="1627325"/>
            <a:ext cx="4105275" cy="1114425"/>
          </a:xfrm>
          <a:prstGeom prst="rect">
            <a:avLst/>
          </a:prstGeom>
          <a:noFill/>
          <a:ln>
            <a:noFill/>
          </a:ln>
        </p:spPr>
      </p:pic>
      <p:pic>
        <p:nvPicPr>
          <p:cNvPr id="166" name="Google Shape;166;p25"/>
          <p:cNvPicPr preferRelativeResize="0"/>
          <p:nvPr/>
        </p:nvPicPr>
        <p:blipFill>
          <a:blip r:embed="rId4">
            <a:alphaModFix/>
          </a:blip>
          <a:stretch>
            <a:fillRect/>
          </a:stretch>
        </p:blipFill>
        <p:spPr>
          <a:xfrm>
            <a:off x="4049025" y="706275"/>
            <a:ext cx="4890669" cy="2554149"/>
          </a:xfrm>
          <a:prstGeom prst="rect">
            <a:avLst/>
          </a:prstGeom>
          <a:noFill/>
          <a:ln>
            <a:noFill/>
          </a:ln>
        </p:spPr>
      </p:pic>
      <p:pic>
        <p:nvPicPr>
          <p:cNvPr id="167" name="Google Shape;167;p25"/>
          <p:cNvPicPr preferRelativeResize="0"/>
          <p:nvPr/>
        </p:nvPicPr>
        <p:blipFill>
          <a:blip r:embed="rId5">
            <a:alphaModFix/>
          </a:blip>
          <a:stretch>
            <a:fillRect/>
          </a:stretch>
        </p:blipFill>
        <p:spPr>
          <a:xfrm>
            <a:off x="1143000" y="3412825"/>
            <a:ext cx="6934200" cy="1114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Government TH Teams</a:t>
            </a:r>
            <a:endParaRPr/>
          </a:p>
        </p:txBody>
      </p:sp>
      <p:sp>
        <p:nvSpPr>
          <p:cNvPr id="173" name="Google Shape;17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26"/>
          <p:cNvPicPr preferRelativeResize="0"/>
          <p:nvPr/>
        </p:nvPicPr>
        <p:blipFill>
          <a:blip r:embed="rId3">
            <a:alphaModFix/>
          </a:blip>
          <a:stretch>
            <a:fillRect/>
          </a:stretch>
        </p:blipFill>
        <p:spPr>
          <a:xfrm>
            <a:off x="1519538" y="3283775"/>
            <a:ext cx="3833751" cy="1533500"/>
          </a:xfrm>
          <a:prstGeom prst="rect">
            <a:avLst/>
          </a:prstGeom>
          <a:noFill/>
          <a:ln>
            <a:noFill/>
          </a:ln>
        </p:spPr>
      </p:pic>
      <p:pic>
        <p:nvPicPr>
          <p:cNvPr id="175" name="Google Shape;175;p26"/>
          <p:cNvPicPr preferRelativeResize="0"/>
          <p:nvPr/>
        </p:nvPicPr>
        <p:blipFill>
          <a:blip r:embed="rId4">
            <a:alphaModFix/>
          </a:blip>
          <a:stretch>
            <a:fillRect/>
          </a:stretch>
        </p:blipFill>
        <p:spPr>
          <a:xfrm>
            <a:off x="3273725" y="1017725"/>
            <a:ext cx="2040474" cy="2045587"/>
          </a:xfrm>
          <a:prstGeom prst="rect">
            <a:avLst/>
          </a:prstGeom>
          <a:noFill/>
          <a:ln>
            <a:noFill/>
          </a:ln>
        </p:spPr>
      </p:pic>
      <p:pic>
        <p:nvPicPr>
          <p:cNvPr id="176" name="Google Shape;176;p26"/>
          <p:cNvPicPr preferRelativeResize="0"/>
          <p:nvPr/>
        </p:nvPicPr>
        <p:blipFill>
          <a:blip r:embed="rId5">
            <a:alphaModFix/>
          </a:blip>
          <a:stretch>
            <a:fillRect/>
          </a:stretch>
        </p:blipFill>
        <p:spPr>
          <a:xfrm>
            <a:off x="311700" y="1017725"/>
            <a:ext cx="2159849" cy="2049255"/>
          </a:xfrm>
          <a:prstGeom prst="rect">
            <a:avLst/>
          </a:prstGeom>
          <a:noFill/>
          <a:ln>
            <a:noFill/>
          </a:ln>
        </p:spPr>
      </p:pic>
      <p:pic>
        <p:nvPicPr>
          <p:cNvPr id="177" name="Google Shape;177;p26"/>
          <p:cNvPicPr preferRelativeResize="0"/>
          <p:nvPr/>
        </p:nvPicPr>
        <p:blipFill>
          <a:blip r:embed="rId6">
            <a:alphaModFix/>
          </a:blip>
          <a:stretch>
            <a:fillRect/>
          </a:stretch>
        </p:blipFill>
        <p:spPr>
          <a:xfrm>
            <a:off x="7499050" y="1561375"/>
            <a:ext cx="1276926" cy="1276926"/>
          </a:xfrm>
          <a:prstGeom prst="rect">
            <a:avLst/>
          </a:prstGeom>
          <a:noFill/>
          <a:ln>
            <a:noFill/>
          </a:ln>
        </p:spPr>
      </p:pic>
      <p:pic>
        <p:nvPicPr>
          <p:cNvPr id="178" name="Google Shape;178;p26"/>
          <p:cNvPicPr preferRelativeResize="0"/>
          <p:nvPr/>
        </p:nvPicPr>
        <p:blipFill>
          <a:blip r:embed="rId7">
            <a:alphaModFix/>
          </a:blip>
          <a:stretch>
            <a:fillRect/>
          </a:stretch>
        </p:blipFill>
        <p:spPr>
          <a:xfrm>
            <a:off x="6222125" y="1647803"/>
            <a:ext cx="1276925" cy="1276947"/>
          </a:xfrm>
          <a:prstGeom prst="rect">
            <a:avLst/>
          </a:prstGeom>
          <a:noFill/>
          <a:ln>
            <a:noFill/>
          </a:ln>
        </p:spPr>
      </p:pic>
      <p:pic>
        <p:nvPicPr>
          <p:cNvPr id="179" name="Google Shape;179;p26"/>
          <p:cNvPicPr preferRelativeResize="0"/>
          <p:nvPr/>
        </p:nvPicPr>
        <p:blipFill>
          <a:blip r:embed="rId8">
            <a:alphaModFix/>
          </a:blip>
          <a:stretch>
            <a:fillRect/>
          </a:stretch>
        </p:blipFill>
        <p:spPr>
          <a:xfrm>
            <a:off x="6173474" y="2924751"/>
            <a:ext cx="1325573" cy="1276926"/>
          </a:xfrm>
          <a:prstGeom prst="rect">
            <a:avLst/>
          </a:prstGeom>
          <a:noFill/>
          <a:ln>
            <a:noFill/>
          </a:ln>
        </p:spPr>
      </p:pic>
      <p:pic>
        <p:nvPicPr>
          <p:cNvPr id="180" name="Google Shape;180;p26"/>
          <p:cNvPicPr preferRelativeResize="0"/>
          <p:nvPr/>
        </p:nvPicPr>
        <p:blipFill>
          <a:blip r:embed="rId9">
            <a:alphaModFix/>
          </a:blip>
          <a:stretch>
            <a:fillRect/>
          </a:stretch>
        </p:blipFill>
        <p:spPr>
          <a:xfrm>
            <a:off x="7499050" y="2924746"/>
            <a:ext cx="1276923" cy="12700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Background</a:t>
            </a:r>
            <a:endParaRPr/>
          </a:p>
        </p:txBody>
      </p:sp>
      <p:sp>
        <p:nvSpPr>
          <p:cNvPr id="186" name="Google Shape;18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 </a:t>
            </a:r>
            <a:r>
              <a:rPr lang="en"/>
              <a:t>F</a:t>
            </a:r>
            <a:r>
              <a:rPr lang="en"/>
              <a:t>rameworks</a:t>
            </a:r>
            <a:endParaRPr/>
          </a:p>
        </p:txBody>
      </p:sp>
      <p:sp>
        <p:nvSpPr>
          <p:cNvPr id="192" name="Google Shape;19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Lockheed Kill Chain</a:t>
            </a:r>
            <a:endParaRPr/>
          </a:p>
          <a:p>
            <a:pPr indent="-317500" lvl="1" marL="914400" rtl="0" algn="l">
              <a:spcBef>
                <a:spcPts val="0"/>
              </a:spcBef>
              <a:spcAft>
                <a:spcPts val="0"/>
              </a:spcAft>
              <a:buSzPts val="1400"/>
              <a:buChar char="○"/>
            </a:pPr>
            <a:r>
              <a:rPr lang="en"/>
              <a:t>What does an adversary do? </a:t>
            </a:r>
            <a:endParaRPr/>
          </a:p>
        </p:txBody>
      </p:sp>
      <p:sp>
        <p:nvSpPr>
          <p:cNvPr id="193" name="Google Shape;19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4" name="Google Shape;194;p28"/>
          <p:cNvPicPr preferRelativeResize="0"/>
          <p:nvPr/>
        </p:nvPicPr>
        <p:blipFill>
          <a:blip r:embed="rId3">
            <a:alphaModFix/>
          </a:blip>
          <a:stretch>
            <a:fillRect/>
          </a:stretch>
        </p:blipFill>
        <p:spPr>
          <a:xfrm>
            <a:off x="42863" y="2238375"/>
            <a:ext cx="9058275" cy="1581150"/>
          </a:xfrm>
          <a:prstGeom prst="rect">
            <a:avLst/>
          </a:prstGeom>
          <a:noFill/>
          <a:ln>
            <a:noFill/>
          </a:ln>
        </p:spPr>
      </p:pic>
      <p:sp>
        <p:nvSpPr>
          <p:cNvPr id="195" name="Google Shape;195;p28"/>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S. Commerce, “A "Kill Chain" analysis of the 2013 target data breach,” in The Target Store Data Breaches: Examination and Insight, Jan. 2014, pp. 41–60.</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 Frameworks</a:t>
            </a:r>
            <a:endParaRPr/>
          </a:p>
        </p:txBody>
      </p:sp>
      <p:sp>
        <p:nvSpPr>
          <p:cNvPr id="201" name="Google Shape;20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Lockheed Kill Chain</a:t>
            </a:r>
            <a:endParaRPr/>
          </a:p>
          <a:p>
            <a:pPr indent="-342900" lvl="0" marL="457200" rtl="0" algn="l">
              <a:spcBef>
                <a:spcPts val="0"/>
              </a:spcBef>
              <a:spcAft>
                <a:spcPts val="0"/>
              </a:spcAft>
              <a:buSzPts val="1800"/>
              <a:buChar char="●"/>
            </a:pPr>
            <a:r>
              <a:rPr lang="en"/>
              <a:t>Mitre ATT&amp;CK</a:t>
            </a:r>
            <a:endParaRPr/>
          </a:p>
          <a:p>
            <a:pPr indent="-317500" lvl="1" marL="914400" rtl="0" algn="l">
              <a:spcBef>
                <a:spcPts val="0"/>
              </a:spcBef>
              <a:spcAft>
                <a:spcPts val="0"/>
              </a:spcAft>
              <a:buSzPts val="1400"/>
              <a:buChar char="○"/>
            </a:pPr>
            <a:r>
              <a:rPr lang="en"/>
              <a:t>What does an adversary do? </a:t>
            </a:r>
            <a:endParaRPr/>
          </a:p>
          <a:p>
            <a:pPr indent="0" lvl="0" marL="914400" rtl="0" algn="l">
              <a:spcBef>
                <a:spcPts val="1200"/>
              </a:spcBef>
              <a:spcAft>
                <a:spcPts val="1200"/>
              </a:spcAft>
              <a:buNone/>
            </a:pPr>
            <a:r>
              <a:t/>
            </a:r>
            <a:endParaRPr/>
          </a:p>
        </p:txBody>
      </p:sp>
      <p:sp>
        <p:nvSpPr>
          <p:cNvPr id="202" name="Google Shape;20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3" name="Google Shape;203;p29"/>
          <p:cNvPicPr preferRelativeResize="0"/>
          <p:nvPr/>
        </p:nvPicPr>
        <p:blipFill>
          <a:blip r:embed="rId3">
            <a:alphaModFix/>
          </a:blip>
          <a:stretch>
            <a:fillRect/>
          </a:stretch>
        </p:blipFill>
        <p:spPr>
          <a:xfrm>
            <a:off x="42863" y="2238375"/>
            <a:ext cx="9058275" cy="1581150"/>
          </a:xfrm>
          <a:prstGeom prst="rect">
            <a:avLst/>
          </a:prstGeom>
          <a:noFill/>
          <a:ln>
            <a:noFill/>
          </a:ln>
        </p:spPr>
      </p:pic>
      <p:sp>
        <p:nvSpPr>
          <p:cNvPr id="204" name="Google Shape;204;p29"/>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S. Commerce, “A "Kill Chain" analysis of the 2013 target data breach,” in The Target Store Data Breaches: Examination and Insight, Jan. 2014, pp. 41–60.</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205" name="Google Shape;205;p29"/>
          <p:cNvPicPr preferRelativeResize="0"/>
          <p:nvPr/>
        </p:nvPicPr>
        <p:blipFill>
          <a:blip r:embed="rId4">
            <a:alphaModFix/>
          </a:blip>
          <a:stretch>
            <a:fillRect/>
          </a:stretch>
        </p:blipFill>
        <p:spPr>
          <a:xfrm>
            <a:off x="4018250" y="1152475"/>
            <a:ext cx="4454199" cy="91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 Frameworks</a:t>
            </a:r>
            <a:endParaRPr/>
          </a:p>
        </p:txBody>
      </p:sp>
      <p:sp>
        <p:nvSpPr>
          <p:cNvPr id="211" name="Google Shape;21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Lockheed Kill Chain</a:t>
            </a:r>
            <a:endParaRPr/>
          </a:p>
          <a:p>
            <a:pPr indent="-342900" lvl="0" marL="457200" rtl="0" algn="l">
              <a:spcBef>
                <a:spcPts val="0"/>
              </a:spcBef>
              <a:spcAft>
                <a:spcPts val="0"/>
              </a:spcAft>
              <a:buSzPts val="1800"/>
              <a:buChar char="●"/>
            </a:pPr>
            <a:r>
              <a:rPr lang="en"/>
              <a:t>Mitre ATT&amp;CK</a:t>
            </a:r>
            <a:endParaRPr/>
          </a:p>
          <a:p>
            <a:pPr indent="-342900" lvl="0" marL="457200" rtl="0" algn="l">
              <a:spcBef>
                <a:spcPts val="0"/>
              </a:spcBef>
              <a:spcAft>
                <a:spcPts val="0"/>
              </a:spcAft>
              <a:buSzPts val="1800"/>
              <a:buChar char="●"/>
            </a:pPr>
            <a:r>
              <a:rPr lang="en"/>
              <a:t>Hypothesis Checking</a:t>
            </a:r>
            <a:endParaRPr/>
          </a:p>
          <a:p>
            <a:pPr indent="-317500" lvl="1" marL="914400" rtl="0" algn="l">
              <a:spcBef>
                <a:spcPts val="0"/>
              </a:spcBef>
              <a:spcAft>
                <a:spcPts val="0"/>
              </a:spcAft>
              <a:buSzPts val="1400"/>
              <a:buChar char="○"/>
            </a:pPr>
            <a:r>
              <a:rPr lang="en"/>
              <a:t>What are we looking for?</a:t>
            </a:r>
            <a:endParaRPr/>
          </a:p>
          <a:p>
            <a:pPr indent="0" lvl="0" marL="0" rtl="0" algn="l">
              <a:spcBef>
                <a:spcPts val="1200"/>
              </a:spcBef>
              <a:spcAft>
                <a:spcPts val="1200"/>
              </a:spcAft>
              <a:buNone/>
            </a:pPr>
            <a:r>
              <a:t/>
            </a:r>
            <a:endParaRPr/>
          </a:p>
        </p:txBody>
      </p:sp>
      <p:sp>
        <p:nvSpPr>
          <p:cNvPr id="212" name="Google Shape;212;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 Frameworks</a:t>
            </a:r>
            <a:endParaRPr/>
          </a:p>
        </p:txBody>
      </p:sp>
      <p:sp>
        <p:nvSpPr>
          <p:cNvPr id="218" name="Google Shape;21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Lockheed Kill Chain</a:t>
            </a:r>
            <a:endParaRPr/>
          </a:p>
          <a:p>
            <a:pPr indent="-342900" lvl="0" marL="457200" rtl="0" algn="l">
              <a:spcBef>
                <a:spcPts val="0"/>
              </a:spcBef>
              <a:spcAft>
                <a:spcPts val="0"/>
              </a:spcAft>
              <a:buSzPts val="1800"/>
              <a:buChar char="●"/>
            </a:pPr>
            <a:r>
              <a:rPr lang="en"/>
              <a:t>Mitre ATT&amp;CK</a:t>
            </a:r>
            <a:endParaRPr/>
          </a:p>
          <a:p>
            <a:pPr indent="-342900" lvl="0" marL="457200" rtl="0" algn="l">
              <a:spcBef>
                <a:spcPts val="0"/>
              </a:spcBef>
              <a:spcAft>
                <a:spcPts val="0"/>
              </a:spcAft>
              <a:buSzPts val="1800"/>
              <a:buChar char="●"/>
            </a:pPr>
            <a:r>
              <a:rPr lang="en"/>
              <a:t>Hypothesis Checking</a:t>
            </a:r>
            <a:endParaRPr/>
          </a:p>
          <a:p>
            <a:pPr indent="-342900" lvl="0" marL="457200" rtl="0" algn="l">
              <a:spcBef>
                <a:spcPts val="0"/>
              </a:spcBef>
              <a:spcAft>
                <a:spcPts val="0"/>
              </a:spcAft>
              <a:buSzPts val="1800"/>
              <a:buChar char="●"/>
            </a:pPr>
            <a:r>
              <a:rPr lang="en"/>
              <a:t>Pyramid of Pain</a:t>
            </a:r>
            <a:endParaRPr/>
          </a:p>
          <a:p>
            <a:pPr indent="-317500" lvl="1" marL="914400" rtl="0" algn="l">
              <a:spcBef>
                <a:spcPts val="0"/>
              </a:spcBef>
              <a:spcAft>
                <a:spcPts val="0"/>
              </a:spcAft>
              <a:buSzPts val="1400"/>
              <a:buChar char="○"/>
            </a:pPr>
            <a:r>
              <a:rPr lang="en"/>
              <a:t>What hurts the adversary? the most?</a:t>
            </a:r>
            <a:endParaRPr/>
          </a:p>
        </p:txBody>
      </p:sp>
      <p:sp>
        <p:nvSpPr>
          <p:cNvPr id="219" name="Google Shape;219;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31"/>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Davidjbianco, Enterprise Detection &amp; Response: The Pyramid of Pain, Mar. 2013. [Online]. Available: https://detect-respond.blogspot.com/2013/03/the-pyramid-of-pain.html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221" name="Google Shape;221;p31"/>
          <p:cNvPicPr preferRelativeResize="0"/>
          <p:nvPr/>
        </p:nvPicPr>
        <p:blipFill>
          <a:blip r:embed="rId3">
            <a:alphaModFix/>
          </a:blip>
          <a:stretch>
            <a:fillRect/>
          </a:stretch>
        </p:blipFill>
        <p:spPr>
          <a:xfrm>
            <a:off x="3434725" y="1030148"/>
            <a:ext cx="5590350" cy="3144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311700" y="1152475"/>
            <a:ext cx="444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Introduction</a:t>
            </a:r>
            <a:endParaRPr/>
          </a:p>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Research Questions</a:t>
            </a:r>
            <a:endParaRPr/>
          </a:p>
          <a:p>
            <a:pPr indent="-342900" lvl="0" marL="457200" rtl="0" algn="l">
              <a:spcBef>
                <a:spcPts val="0"/>
              </a:spcBef>
              <a:spcAft>
                <a:spcPts val="0"/>
              </a:spcAft>
              <a:buSzPts val="1800"/>
              <a:buChar char="●"/>
            </a:pPr>
            <a:r>
              <a:rPr lang="en"/>
              <a:t>Methodology</a:t>
            </a:r>
            <a:endParaRPr/>
          </a:p>
          <a:p>
            <a:pPr indent="-342900" lvl="0" marL="457200" rtl="0" algn="l">
              <a:spcBef>
                <a:spcPts val="0"/>
              </a:spcBef>
              <a:spcAft>
                <a:spcPts val="0"/>
              </a:spcAft>
              <a:buSzPts val="1800"/>
              <a:buChar char="●"/>
            </a:pPr>
            <a:r>
              <a:rPr lang="en"/>
              <a:t>Results</a:t>
            </a:r>
            <a:endParaRPr/>
          </a:p>
          <a:p>
            <a:pPr indent="-342900" lvl="0" marL="457200" rtl="0" algn="l">
              <a:spcBef>
                <a:spcPts val="0"/>
              </a:spcBef>
              <a:spcAft>
                <a:spcPts val="0"/>
              </a:spcAft>
              <a:buSzPts val="1800"/>
              <a:buChar char="●"/>
            </a:pPr>
            <a:r>
              <a:rPr lang="en"/>
              <a:t>Discussion and Future Work</a:t>
            </a:r>
            <a:endParaRPr/>
          </a:p>
          <a:p>
            <a:pPr indent="-342900" lvl="0" marL="457200" rtl="0" algn="l">
              <a:spcBef>
                <a:spcPts val="0"/>
              </a:spcBef>
              <a:spcAft>
                <a:spcPts val="0"/>
              </a:spcAft>
              <a:buSzPts val="1800"/>
              <a:buChar char="●"/>
            </a:pPr>
            <a:r>
              <a:rPr lang="en"/>
              <a:t>Questions</a:t>
            </a:r>
            <a:endParaRPr/>
          </a:p>
        </p:txBody>
      </p:sp>
      <p:sp>
        <p:nvSpPr>
          <p:cNvPr id="64" name="Google Shape;64;p1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 Maturity Model</a:t>
            </a:r>
            <a:endParaRPr/>
          </a:p>
        </p:txBody>
      </p:sp>
      <p:sp>
        <p:nvSpPr>
          <p:cNvPr id="227" name="Google Shape;22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8" name="Google Shape;228;p32"/>
          <p:cNvPicPr preferRelativeResize="0"/>
          <p:nvPr/>
        </p:nvPicPr>
        <p:blipFill>
          <a:blip r:embed="rId3">
            <a:alphaModFix/>
          </a:blip>
          <a:stretch>
            <a:fillRect/>
          </a:stretch>
        </p:blipFill>
        <p:spPr>
          <a:xfrm>
            <a:off x="0" y="1072340"/>
            <a:ext cx="9143999" cy="2236819"/>
          </a:xfrm>
          <a:prstGeom prst="rect">
            <a:avLst/>
          </a:prstGeom>
          <a:noFill/>
          <a:ln>
            <a:noFill/>
          </a:ln>
        </p:spPr>
      </p:pic>
      <p:sp>
        <p:nvSpPr>
          <p:cNvPr id="229" name="Google Shape;229;p32"/>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a:t>
            </a:r>
            <a:r>
              <a:rPr lang="en" sz="1200"/>
              <a:t>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
        <p:nvSpPr>
          <p:cNvPr id="230" name="Google Shape;230;p32"/>
          <p:cNvSpPr txBox="1"/>
          <p:nvPr/>
        </p:nvSpPr>
        <p:spPr>
          <a:xfrm>
            <a:off x="502625" y="3517288"/>
            <a:ext cx="748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“Organizations at HMM0 are not considered to be capable of hunting.”</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W. R. Lee and R. M. Lee, The Hunter Strikes Back: The SANS 2017 Threat Hunting Survey, en, 2017. </a:t>
            </a:r>
            <a:endParaRPr sz="1200"/>
          </a:p>
          <a:p>
            <a:pPr indent="0" lvl="0" marL="0" rtl="0" algn="l">
              <a:spcBef>
                <a:spcPts val="1200"/>
              </a:spcBef>
              <a:spcAft>
                <a:spcPts val="1200"/>
              </a:spcAft>
              <a:buNone/>
            </a:pPr>
            <a:r>
              <a:t/>
            </a:r>
            <a:endParaRPr sz="1200"/>
          </a:p>
        </p:txBody>
      </p:sp>
      <p:sp>
        <p:nvSpPr>
          <p:cNvPr id="236" name="Google Shape;236;p3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Most TH Teams Operate Ad Hoc (n=306)</a:t>
            </a:r>
            <a:endParaRPr/>
          </a:p>
        </p:txBody>
      </p:sp>
      <p:sp>
        <p:nvSpPr>
          <p:cNvPr id="237" name="Google Shape;237;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8" name="Google Shape;238;p33"/>
          <p:cNvPicPr preferRelativeResize="0"/>
          <p:nvPr/>
        </p:nvPicPr>
        <p:blipFill rotWithShape="1">
          <a:blip r:embed="rId3">
            <a:alphaModFix/>
          </a:blip>
          <a:srcRect b="18316" l="13443" r="30957" t="30847"/>
          <a:stretch/>
        </p:blipFill>
        <p:spPr>
          <a:xfrm>
            <a:off x="1476225" y="980250"/>
            <a:ext cx="6191538" cy="3183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Targeted Hunting integrating Threat Intelligence </a:t>
            </a:r>
            <a:r>
              <a:rPr lang="en"/>
              <a:t>(TaHiTI)</a:t>
            </a:r>
            <a:endParaRPr/>
          </a:p>
        </p:txBody>
      </p:sp>
      <p:sp>
        <p:nvSpPr>
          <p:cNvPr id="244" name="Google Shape;24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5" name="Google Shape;245;p34"/>
          <p:cNvPicPr preferRelativeResize="0"/>
          <p:nvPr/>
        </p:nvPicPr>
        <p:blipFill>
          <a:blip r:embed="rId3">
            <a:alphaModFix/>
          </a:blip>
          <a:stretch>
            <a:fillRect/>
          </a:stretch>
        </p:blipFill>
        <p:spPr>
          <a:xfrm>
            <a:off x="2019938" y="1061274"/>
            <a:ext cx="5104126" cy="3082300"/>
          </a:xfrm>
          <a:prstGeom prst="rect">
            <a:avLst/>
          </a:prstGeom>
          <a:noFill/>
          <a:ln>
            <a:noFill/>
          </a:ln>
        </p:spPr>
      </p:pic>
      <p:sp>
        <p:nvSpPr>
          <p:cNvPr id="246" name="Google Shape;246;p34"/>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a:t>
            </a:r>
            <a:r>
              <a:rPr lang="en" sz="1200"/>
              <a:t>R. van Os, M. Bakker, R. Bouman, M. D. van Leeuwen, M. van der Kraan, and W. Mentges, TaHiTI: A threat hunting methodology, Dec. 2018. [Online]. Available: https://www.betaalvereniging.nl/wp-content/uploads/TaHiTI-Threat-Hunting-Methodology-whitepaper.pdf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Government TH Teams</a:t>
            </a:r>
            <a:endParaRPr/>
          </a:p>
        </p:txBody>
      </p:sp>
      <p:sp>
        <p:nvSpPr>
          <p:cNvPr id="252" name="Google Shape;252;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3" name="Google Shape;253;p35"/>
          <p:cNvPicPr preferRelativeResize="0"/>
          <p:nvPr/>
        </p:nvPicPr>
        <p:blipFill>
          <a:blip r:embed="rId3">
            <a:alphaModFix/>
          </a:blip>
          <a:stretch>
            <a:fillRect/>
          </a:stretch>
        </p:blipFill>
        <p:spPr>
          <a:xfrm>
            <a:off x="1519538" y="3283775"/>
            <a:ext cx="3833751" cy="1533500"/>
          </a:xfrm>
          <a:prstGeom prst="rect">
            <a:avLst/>
          </a:prstGeom>
          <a:noFill/>
          <a:ln>
            <a:noFill/>
          </a:ln>
        </p:spPr>
      </p:pic>
      <p:pic>
        <p:nvPicPr>
          <p:cNvPr id="254" name="Google Shape;254;p35"/>
          <p:cNvPicPr preferRelativeResize="0"/>
          <p:nvPr/>
        </p:nvPicPr>
        <p:blipFill>
          <a:blip r:embed="rId4">
            <a:alphaModFix/>
          </a:blip>
          <a:stretch>
            <a:fillRect/>
          </a:stretch>
        </p:blipFill>
        <p:spPr>
          <a:xfrm>
            <a:off x="3273725" y="1017725"/>
            <a:ext cx="2040474" cy="2045587"/>
          </a:xfrm>
          <a:prstGeom prst="rect">
            <a:avLst/>
          </a:prstGeom>
          <a:noFill/>
          <a:ln>
            <a:noFill/>
          </a:ln>
        </p:spPr>
      </p:pic>
      <p:pic>
        <p:nvPicPr>
          <p:cNvPr id="255" name="Google Shape;255;p35"/>
          <p:cNvPicPr preferRelativeResize="0"/>
          <p:nvPr/>
        </p:nvPicPr>
        <p:blipFill>
          <a:blip r:embed="rId5">
            <a:alphaModFix/>
          </a:blip>
          <a:stretch>
            <a:fillRect/>
          </a:stretch>
        </p:blipFill>
        <p:spPr>
          <a:xfrm>
            <a:off x="311700" y="1017725"/>
            <a:ext cx="2159849" cy="2049255"/>
          </a:xfrm>
          <a:prstGeom prst="rect">
            <a:avLst/>
          </a:prstGeom>
          <a:noFill/>
          <a:ln>
            <a:noFill/>
          </a:ln>
        </p:spPr>
      </p:pic>
      <p:pic>
        <p:nvPicPr>
          <p:cNvPr id="256" name="Google Shape;256;p35"/>
          <p:cNvPicPr preferRelativeResize="0"/>
          <p:nvPr/>
        </p:nvPicPr>
        <p:blipFill>
          <a:blip r:embed="rId6">
            <a:alphaModFix/>
          </a:blip>
          <a:stretch>
            <a:fillRect/>
          </a:stretch>
        </p:blipFill>
        <p:spPr>
          <a:xfrm>
            <a:off x="7499050" y="1561375"/>
            <a:ext cx="1276926" cy="1276926"/>
          </a:xfrm>
          <a:prstGeom prst="rect">
            <a:avLst/>
          </a:prstGeom>
          <a:noFill/>
          <a:ln>
            <a:noFill/>
          </a:ln>
        </p:spPr>
      </p:pic>
      <p:pic>
        <p:nvPicPr>
          <p:cNvPr id="257" name="Google Shape;257;p35"/>
          <p:cNvPicPr preferRelativeResize="0"/>
          <p:nvPr/>
        </p:nvPicPr>
        <p:blipFill>
          <a:blip r:embed="rId7">
            <a:alphaModFix/>
          </a:blip>
          <a:stretch>
            <a:fillRect/>
          </a:stretch>
        </p:blipFill>
        <p:spPr>
          <a:xfrm>
            <a:off x="6222125" y="1647803"/>
            <a:ext cx="1276925" cy="1276947"/>
          </a:xfrm>
          <a:prstGeom prst="rect">
            <a:avLst/>
          </a:prstGeom>
          <a:noFill/>
          <a:ln>
            <a:noFill/>
          </a:ln>
        </p:spPr>
      </p:pic>
      <p:pic>
        <p:nvPicPr>
          <p:cNvPr id="258" name="Google Shape;258;p35"/>
          <p:cNvPicPr preferRelativeResize="0"/>
          <p:nvPr/>
        </p:nvPicPr>
        <p:blipFill>
          <a:blip r:embed="rId8">
            <a:alphaModFix/>
          </a:blip>
          <a:stretch>
            <a:fillRect/>
          </a:stretch>
        </p:blipFill>
        <p:spPr>
          <a:xfrm>
            <a:off x="6173474" y="2924751"/>
            <a:ext cx="1325573" cy="1276926"/>
          </a:xfrm>
          <a:prstGeom prst="rect">
            <a:avLst/>
          </a:prstGeom>
          <a:noFill/>
          <a:ln>
            <a:noFill/>
          </a:ln>
        </p:spPr>
      </p:pic>
      <p:pic>
        <p:nvPicPr>
          <p:cNvPr id="259" name="Google Shape;259;p35"/>
          <p:cNvPicPr preferRelativeResize="0"/>
          <p:nvPr/>
        </p:nvPicPr>
        <p:blipFill>
          <a:blip r:embed="rId9">
            <a:alphaModFix/>
          </a:blip>
          <a:stretch>
            <a:fillRect/>
          </a:stretch>
        </p:blipFill>
        <p:spPr>
          <a:xfrm>
            <a:off x="7499050" y="2924746"/>
            <a:ext cx="1276923" cy="12700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Modelling the Cognitive Work of CPTs (Trent et al.)</a:t>
            </a:r>
            <a:endParaRPr/>
          </a:p>
        </p:txBody>
      </p:sp>
      <p:sp>
        <p:nvSpPr>
          <p:cNvPr id="265" name="Google Shape;265;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6" name="Google Shape;266;p36"/>
          <p:cNvPicPr preferRelativeResize="0"/>
          <p:nvPr/>
        </p:nvPicPr>
        <p:blipFill rotWithShape="1">
          <a:blip r:embed="rId3">
            <a:alphaModFix/>
          </a:blip>
          <a:srcRect b="39058" l="16650" r="636" t="6368"/>
          <a:stretch/>
        </p:blipFill>
        <p:spPr>
          <a:xfrm>
            <a:off x="766163" y="928362"/>
            <a:ext cx="7611675" cy="3134374"/>
          </a:xfrm>
          <a:prstGeom prst="rect">
            <a:avLst/>
          </a:prstGeom>
          <a:noFill/>
          <a:ln cap="flat" cmpd="sng" w="38100">
            <a:solidFill>
              <a:schemeClr val="dk2"/>
            </a:solidFill>
            <a:prstDash val="solid"/>
            <a:round/>
            <a:headEnd len="sm" w="sm" type="none"/>
            <a:tailEnd len="sm" w="sm" type="none"/>
          </a:ln>
        </p:spPr>
      </p:pic>
      <p:sp>
        <p:nvSpPr>
          <p:cNvPr id="267" name="Google Shape;267;p36"/>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S. Trent, R. R. Hoffman, D. Merritt, and S. Smith, “Modelling the Cognitive Work of Cyber Protection Teams,” The Cyber Defense Review, vol. 4, no. 1, pp. 125–136, 2019, Publisher: Army Cyber Institute, issn: 2474-2120. [Online]. Available: http://www.jstor.org/stable/26623071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Cyber </a:t>
            </a:r>
            <a:r>
              <a:rPr lang="en"/>
              <a:t>security t</a:t>
            </a:r>
            <a:r>
              <a:rPr lang="en"/>
              <a:t>urnover</a:t>
            </a:r>
            <a:endParaRPr/>
          </a:p>
        </p:txBody>
      </p:sp>
      <p:sp>
        <p:nvSpPr>
          <p:cNvPr id="273" name="Google Shape;273;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4" name="Google Shape;274;p37"/>
          <p:cNvPicPr preferRelativeResize="0"/>
          <p:nvPr/>
        </p:nvPicPr>
        <p:blipFill rotWithShape="1">
          <a:blip r:embed="rId3">
            <a:alphaModFix/>
          </a:blip>
          <a:srcRect b="12878" l="10047" r="61680" t="34339"/>
          <a:stretch/>
        </p:blipFill>
        <p:spPr>
          <a:xfrm>
            <a:off x="2919414" y="1017725"/>
            <a:ext cx="3305160" cy="3469400"/>
          </a:xfrm>
          <a:prstGeom prst="rect">
            <a:avLst/>
          </a:prstGeom>
          <a:noFill/>
          <a:ln>
            <a:noFill/>
          </a:ln>
        </p:spPr>
      </p:pic>
      <p:sp>
        <p:nvSpPr>
          <p:cNvPr id="275" name="Google Shape;275;p37"/>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a:t>
            </a:r>
            <a:r>
              <a:rPr lang="en" sz="1200"/>
              <a:t>Cyber Security Analyst Demographics And Statistics In The US. [Online]. Available: https://www.zippia.com/cyber-security-analyst-jobs/demographics/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Research Questions</a:t>
            </a:r>
            <a:endParaRPr/>
          </a:p>
        </p:txBody>
      </p:sp>
      <p:sp>
        <p:nvSpPr>
          <p:cNvPr id="281" name="Google Shape;28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Theme #1: Process</a:t>
            </a:r>
            <a:endParaRPr/>
          </a:p>
        </p:txBody>
      </p:sp>
      <p:sp>
        <p:nvSpPr>
          <p:cNvPr id="287" name="Google Shape;28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RQ1.1: What processes are currently used by government TH teams?</a:t>
            </a:r>
            <a:endParaRPr/>
          </a:p>
          <a:p>
            <a:pPr indent="-342900" lvl="0" marL="457200" rtl="0" algn="l">
              <a:spcBef>
                <a:spcPts val="0"/>
              </a:spcBef>
              <a:spcAft>
                <a:spcPts val="0"/>
              </a:spcAft>
              <a:buSzPts val="1800"/>
              <a:buChar char="●"/>
            </a:pPr>
            <a:r>
              <a:rPr lang="en"/>
              <a:t>RQ1.2: What shortcomings exist with current government TH processes and what can be done to alleviate these shortcomings?</a:t>
            </a:r>
            <a:endParaRPr/>
          </a:p>
        </p:txBody>
      </p:sp>
      <p:sp>
        <p:nvSpPr>
          <p:cNvPr id="288" name="Google Shape;288;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Theme #2: New Members</a:t>
            </a:r>
            <a:endParaRPr/>
          </a:p>
        </p:txBody>
      </p:sp>
      <p:sp>
        <p:nvSpPr>
          <p:cNvPr id="294" name="Google Shape;29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RQ2.1: How do newer members fit into government TH processes?</a:t>
            </a:r>
            <a:endParaRPr/>
          </a:p>
          <a:p>
            <a:pPr indent="-342900" lvl="0" marL="457200" rtl="0" algn="l">
              <a:spcBef>
                <a:spcPts val="0"/>
              </a:spcBef>
              <a:spcAft>
                <a:spcPts val="0"/>
              </a:spcAft>
              <a:buSzPts val="1800"/>
              <a:buChar char="●"/>
            </a:pPr>
            <a:r>
              <a:rPr lang="en"/>
              <a:t>RQ2.2: How could government TH process changes facilitate the integration of less expert members?</a:t>
            </a:r>
            <a:endParaRPr/>
          </a:p>
          <a:p>
            <a:pPr indent="-342900" lvl="0" marL="457200" rtl="0" algn="l">
              <a:spcBef>
                <a:spcPts val="0"/>
              </a:spcBef>
              <a:spcAft>
                <a:spcPts val="0"/>
              </a:spcAft>
              <a:buSzPts val="1800"/>
              <a:buChar char="●"/>
            </a:pPr>
            <a:r>
              <a:rPr lang="en"/>
              <a:t>RQ2.3: What features indicate expertise to government TH team members?</a:t>
            </a:r>
            <a:endParaRPr/>
          </a:p>
        </p:txBody>
      </p:sp>
      <p:sp>
        <p:nvSpPr>
          <p:cNvPr id="295" name="Google Shape;29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Methodology</a:t>
            </a:r>
            <a:endParaRPr/>
          </a:p>
        </p:txBody>
      </p:sp>
      <p:sp>
        <p:nvSpPr>
          <p:cNvPr id="301" name="Google Shape;30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Introduction</a:t>
            </a:r>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07" name="Google Shape;30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p:txBody>
      </p:sp>
      <p:sp>
        <p:nvSpPr>
          <p:cNvPr id="308" name="Google Shape;308;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14" name="Google Shape;314;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17500" lvl="1" marL="914400" rtl="0" algn="l">
              <a:spcBef>
                <a:spcPts val="0"/>
              </a:spcBef>
              <a:spcAft>
                <a:spcPts val="0"/>
              </a:spcAft>
              <a:buSzPts val="1400"/>
              <a:buChar char="○"/>
            </a:pPr>
            <a:r>
              <a:rPr lang="en"/>
              <a:t>Requested hand-drawn process diagrams</a:t>
            </a:r>
            <a:endParaRPr/>
          </a:p>
        </p:txBody>
      </p:sp>
      <p:sp>
        <p:nvSpPr>
          <p:cNvPr id="315" name="Google Shape;31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6" name="Google Shape;316;p43"/>
          <p:cNvPicPr preferRelativeResize="0"/>
          <p:nvPr/>
        </p:nvPicPr>
        <p:blipFill>
          <a:blip r:embed="rId3">
            <a:alphaModFix/>
          </a:blip>
          <a:stretch>
            <a:fillRect/>
          </a:stretch>
        </p:blipFill>
        <p:spPr>
          <a:xfrm>
            <a:off x="3311738" y="2212400"/>
            <a:ext cx="5289175" cy="981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22" name="Google Shape;322;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a:t>
            </a:r>
            <a:endParaRPr/>
          </a:p>
          <a:p>
            <a:pPr indent="0" lvl="0" marL="457200" rtl="0" algn="l">
              <a:spcBef>
                <a:spcPts val="1200"/>
              </a:spcBef>
              <a:spcAft>
                <a:spcPts val="1200"/>
              </a:spcAft>
              <a:buNone/>
            </a:pPr>
            <a:r>
              <a:t/>
            </a:r>
            <a:endParaRPr/>
          </a:p>
        </p:txBody>
      </p:sp>
      <p:sp>
        <p:nvSpPr>
          <p:cNvPr id="323" name="Google Shape;323;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aphicFrame>
        <p:nvGraphicFramePr>
          <p:cNvPr id="328" name="Google Shape;328;p45"/>
          <p:cNvGraphicFramePr/>
          <p:nvPr/>
        </p:nvGraphicFramePr>
        <p:xfrm>
          <a:off x="310600" y="2180955"/>
          <a:ext cx="3000000" cy="3000000"/>
        </p:xfrm>
        <a:graphic>
          <a:graphicData uri="http://schemas.openxmlformats.org/drawingml/2006/table">
            <a:tbl>
              <a:tblPr>
                <a:noFill/>
                <a:tableStyleId>{3434CF46-9E6B-4841-B97C-600C998B67FF}</a:tableStyleId>
              </a:tblPr>
              <a:tblGrid>
                <a:gridCol w="1859300"/>
                <a:gridCol w="1859300"/>
              </a:tblGrid>
              <a:tr h="523600">
                <a:tc>
                  <a:txBody>
                    <a:bodyPr/>
                    <a:lstStyle/>
                    <a:p>
                      <a:pPr indent="0" lvl="0" marL="0" rtl="0" algn="ctr">
                        <a:spcBef>
                          <a:spcPts val="0"/>
                        </a:spcBef>
                        <a:spcAft>
                          <a:spcPts val="0"/>
                        </a:spcAft>
                        <a:buNone/>
                      </a:pPr>
                      <a:r>
                        <a:rPr b="1" lang="en" sz="1800"/>
                        <a:t>Position</a:t>
                      </a:r>
                      <a:endParaRPr b="1" sz="1800"/>
                    </a:p>
                  </a:txBody>
                  <a:tcPr marT="91425" marB="91425" marR="91425" marL="91425" anchor="ctr"/>
                </a:tc>
                <a:tc>
                  <a:txBody>
                    <a:bodyPr/>
                    <a:lstStyle/>
                    <a:p>
                      <a:pPr indent="0" lvl="0" marL="0" rtl="0" algn="ctr">
                        <a:spcBef>
                          <a:spcPts val="0"/>
                        </a:spcBef>
                        <a:spcAft>
                          <a:spcPts val="0"/>
                        </a:spcAft>
                        <a:buNone/>
                      </a:pPr>
                      <a:r>
                        <a:rPr b="1" lang="en" sz="1800"/>
                        <a:t># Subjects</a:t>
                      </a:r>
                      <a:endParaRPr b="1" sz="1800"/>
                    </a:p>
                  </a:txBody>
                  <a:tcPr marT="91425" marB="91425" marR="91425" marL="91425" anchor="ctr"/>
                </a:tc>
              </a:tr>
              <a:tr h="523600">
                <a:tc>
                  <a:txBody>
                    <a:bodyPr/>
                    <a:lstStyle/>
                    <a:p>
                      <a:pPr indent="0" lvl="0" marL="0" rtl="0" algn="ctr">
                        <a:spcBef>
                          <a:spcPts val="0"/>
                        </a:spcBef>
                        <a:spcAft>
                          <a:spcPts val="0"/>
                        </a:spcAft>
                        <a:buNone/>
                      </a:pPr>
                      <a:r>
                        <a:rPr lang="en" sz="1800">
                          <a:solidFill>
                            <a:srgbClr val="FF0000"/>
                          </a:solidFill>
                        </a:rPr>
                        <a:t>Leadership</a:t>
                      </a:r>
                      <a:endParaRPr sz="18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 sz="1800"/>
                        <a:t>4</a:t>
                      </a:r>
                      <a:endParaRPr sz="1800"/>
                    </a:p>
                  </a:txBody>
                  <a:tcPr marT="91425" marB="91425" marR="91425" marL="91425" anchor="ctr"/>
                </a:tc>
              </a:tr>
              <a:tr h="523600">
                <a:tc>
                  <a:txBody>
                    <a:bodyPr/>
                    <a:lstStyle/>
                    <a:p>
                      <a:pPr indent="0" lvl="0" marL="0" rtl="0" algn="ctr">
                        <a:spcBef>
                          <a:spcPts val="0"/>
                        </a:spcBef>
                        <a:spcAft>
                          <a:spcPts val="0"/>
                        </a:spcAft>
                        <a:buNone/>
                      </a:pPr>
                      <a:r>
                        <a:rPr lang="en" sz="1800">
                          <a:solidFill>
                            <a:srgbClr val="00FF00"/>
                          </a:solidFill>
                        </a:rPr>
                        <a:t>Team Leads</a:t>
                      </a:r>
                      <a:endParaRPr sz="1800">
                        <a:solidFill>
                          <a:srgbClr val="00FF00"/>
                        </a:solidFill>
                      </a:endParaRPr>
                    </a:p>
                  </a:txBody>
                  <a:tcPr marT="91425" marB="91425" marR="91425" marL="91425" anchor="ctr"/>
                </a:tc>
                <a:tc>
                  <a:txBody>
                    <a:bodyPr/>
                    <a:lstStyle/>
                    <a:p>
                      <a:pPr indent="0" lvl="0" marL="0" rtl="0" algn="ctr">
                        <a:spcBef>
                          <a:spcPts val="0"/>
                        </a:spcBef>
                        <a:spcAft>
                          <a:spcPts val="0"/>
                        </a:spcAft>
                        <a:buNone/>
                      </a:pPr>
                      <a:r>
                        <a:rPr lang="en" sz="1800"/>
                        <a:t>4</a:t>
                      </a:r>
                      <a:endParaRPr sz="1800"/>
                    </a:p>
                  </a:txBody>
                  <a:tcPr marT="91425" marB="91425" marR="91425" marL="91425" anchor="ctr"/>
                </a:tc>
              </a:tr>
              <a:tr h="523600">
                <a:tc>
                  <a:txBody>
                    <a:bodyPr/>
                    <a:lstStyle/>
                    <a:p>
                      <a:pPr indent="0" lvl="0" marL="0" rtl="0" algn="ctr">
                        <a:spcBef>
                          <a:spcPts val="0"/>
                        </a:spcBef>
                        <a:spcAft>
                          <a:spcPts val="0"/>
                        </a:spcAft>
                        <a:buNone/>
                      </a:pPr>
                      <a:r>
                        <a:rPr lang="en" sz="1800">
                          <a:solidFill>
                            <a:srgbClr val="0000FF"/>
                          </a:solidFill>
                        </a:rPr>
                        <a:t>Analysts</a:t>
                      </a:r>
                      <a:endParaRPr sz="1800">
                        <a:solidFill>
                          <a:srgbClr val="0000FF"/>
                        </a:solidFill>
                      </a:endParaRPr>
                    </a:p>
                  </a:txBody>
                  <a:tcPr marT="91425" marB="91425" marR="91425" marL="91425" anchor="ctr"/>
                </a:tc>
                <a:tc>
                  <a:txBody>
                    <a:bodyPr/>
                    <a:lstStyle/>
                    <a:p>
                      <a:pPr indent="0" lvl="0" marL="0" rtl="0" algn="ctr">
                        <a:spcBef>
                          <a:spcPts val="0"/>
                        </a:spcBef>
                        <a:spcAft>
                          <a:spcPts val="0"/>
                        </a:spcAft>
                        <a:buNone/>
                      </a:pPr>
                      <a:r>
                        <a:rPr lang="en" sz="1800"/>
                        <a:t>4</a:t>
                      </a:r>
                      <a:endParaRPr sz="1800"/>
                    </a:p>
                  </a:txBody>
                  <a:tcPr marT="91425" marB="91425" marR="91425" marL="91425" anchor="ctr"/>
                </a:tc>
              </a:tr>
            </a:tbl>
          </a:graphicData>
        </a:graphic>
      </p:graphicFrame>
      <p:sp>
        <p:nvSpPr>
          <p:cNvPr id="329" name="Google Shape;329;p4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30" name="Google Shape;330;p45"/>
          <p:cNvSpPr txBox="1"/>
          <p:nvPr>
            <p:ph idx="1" type="body"/>
          </p:nvPr>
        </p:nvSpPr>
        <p:spPr>
          <a:xfrm>
            <a:off x="311700" y="1152475"/>
            <a:ext cx="3411600" cy="1124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17500" lvl="1" marL="914400" rtl="0" algn="l">
              <a:spcBef>
                <a:spcPts val="0"/>
              </a:spcBef>
              <a:spcAft>
                <a:spcPts val="0"/>
              </a:spcAft>
              <a:buSzPts val="1400"/>
              <a:buChar char="○"/>
            </a:pPr>
            <a:r>
              <a:rPr lang="en"/>
              <a:t>12 subjects</a:t>
            </a:r>
            <a:endParaRPr/>
          </a:p>
        </p:txBody>
      </p:sp>
      <p:sp>
        <p:nvSpPr>
          <p:cNvPr id="331" name="Google Shape;331;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2" name="Google Shape;332;p45"/>
          <p:cNvPicPr preferRelativeResize="0"/>
          <p:nvPr/>
        </p:nvPicPr>
        <p:blipFill>
          <a:blip r:embed="rId3">
            <a:alphaModFix/>
          </a:blip>
          <a:stretch>
            <a:fillRect/>
          </a:stretch>
        </p:blipFill>
        <p:spPr>
          <a:xfrm>
            <a:off x="4240775" y="3715549"/>
            <a:ext cx="913775" cy="656400"/>
          </a:xfrm>
          <a:prstGeom prst="rect">
            <a:avLst/>
          </a:prstGeom>
          <a:noFill/>
          <a:ln cap="flat" cmpd="sng" w="9525">
            <a:solidFill>
              <a:srgbClr val="0000FF"/>
            </a:solidFill>
            <a:prstDash val="solid"/>
            <a:round/>
            <a:headEnd len="sm" w="sm" type="none"/>
            <a:tailEnd len="sm" w="sm" type="none"/>
          </a:ln>
        </p:spPr>
      </p:pic>
      <p:pic>
        <p:nvPicPr>
          <p:cNvPr id="333" name="Google Shape;333;p45"/>
          <p:cNvPicPr preferRelativeResize="0"/>
          <p:nvPr/>
        </p:nvPicPr>
        <p:blipFill>
          <a:blip r:embed="rId4">
            <a:alphaModFix/>
          </a:blip>
          <a:stretch>
            <a:fillRect/>
          </a:stretch>
        </p:blipFill>
        <p:spPr>
          <a:xfrm>
            <a:off x="5169375" y="365425"/>
            <a:ext cx="738175" cy="738175"/>
          </a:xfrm>
          <a:prstGeom prst="rect">
            <a:avLst/>
          </a:prstGeom>
          <a:noFill/>
          <a:ln cap="flat" cmpd="sng" w="9525">
            <a:solidFill>
              <a:srgbClr val="FF0000"/>
            </a:solidFill>
            <a:prstDash val="solid"/>
            <a:round/>
            <a:headEnd len="sm" w="sm" type="none"/>
            <a:tailEnd len="sm" w="sm" type="none"/>
          </a:ln>
        </p:spPr>
      </p:pic>
      <p:pic>
        <p:nvPicPr>
          <p:cNvPr id="334" name="Google Shape;334;p45"/>
          <p:cNvPicPr preferRelativeResize="0"/>
          <p:nvPr/>
        </p:nvPicPr>
        <p:blipFill>
          <a:blip r:embed="rId5">
            <a:alphaModFix/>
          </a:blip>
          <a:stretch>
            <a:fillRect/>
          </a:stretch>
        </p:blipFill>
        <p:spPr>
          <a:xfrm>
            <a:off x="4920492" y="2595572"/>
            <a:ext cx="821283" cy="656400"/>
          </a:xfrm>
          <a:prstGeom prst="rect">
            <a:avLst/>
          </a:prstGeom>
          <a:noFill/>
          <a:ln cap="flat" cmpd="sng" w="9525">
            <a:solidFill>
              <a:srgbClr val="00FF00"/>
            </a:solidFill>
            <a:prstDash val="solid"/>
            <a:round/>
            <a:headEnd len="sm" w="sm" type="none"/>
            <a:tailEnd len="sm" w="sm" type="none"/>
          </a:ln>
        </p:spPr>
      </p:pic>
      <p:pic>
        <p:nvPicPr>
          <p:cNvPr id="335" name="Google Shape;335;p45"/>
          <p:cNvPicPr preferRelativeResize="0"/>
          <p:nvPr/>
        </p:nvPicPr>
        <p:blipFill>
          <a:blip r:embed="rId3">
            <a:alphaModFix/>
          </a:blip>
          <a:stretch>
            <a:fillRect/>
          </a:stretch>
        </p:blipFill>
        <p:spPr>
          <a:xfrm>
            <a:off x="4867775" y="4467558"/>
            <a:ext cx="913775" cy="656400"/>
          </a:xfrm>
          <a:prstGeom prst="rect">
            <a:avLst/>
          </a:prstGeom>
          <a:noFill/>
          <a:ln cap="flat" cmpd="sng" w="9525">
            <a:solidFill>
              <a:srgbClr val="0000FF"/>
            </a:solidFill>
            <a:prstDash val="solid"/>
            <a:round/>
            <a:headEnd len="sm" w="sm" type="none"/>
            <a:tailEnd len="sm" w="sm" type="none"/>
          </a:ln>
        </p:spPr>
      </p:pic>
      <p:pic>
        <p:nvPicPr>
          <p:cNvPr id="336" name="Google Shape;336;p45"/>
          <p:cNvPicPr preferRelativeResize="0"/>
          <p:nvPr/>
        </p:nvPicPr>
        <p:blipFill>
          <a:blip r:embed="rId3">
            <a:alphaModFix/>
          </a:blip>
          <a:stretch>
            <a:fillRect/>
          </a:stretch>
        </p:blipFill>
        <p:spPr>
          <a:xfrm>
            <a:off x="5462574" y="3716424"/>
            <a:ext cx="913775" cy="656400"/>
          </a:xfrm>
          <a:prstGeom prst="rect">
            <a:avLst/>
          </a:prstGeom>
          <a:noFill/>
          <a:ln cap="flat" cmpd="sng" w="9525">
            <a:solidFill>
              <a:srgbClr val="0000FF"/>
            </a:solidFill>
            <a:prstDash val="solid"/>
            <a:round/>
            <a:headEnd len="sm" w="sm" type="none"/>
            <a:tailEnd len="sm" w="sm" type="none"/>
          </a:ln>
        </p:spPr>
      </p:pic>
      <p:cxnSp>
        <p:nvCxnSpPr>
          <p:cNvPr id="337" name="Google Shape;337;p45"/>
          <p:cNvCxnSpPr>
            <a:stCxn id="336" idx="0"/>
            <a:endCxn id="334" idx="2"/>
          </p:cNvCxnSpPr>
          <p:nvPr/>
        </p:nvCxnSpPr>
        <p:spPr>
          <a:xfrm rot="10800000">
            <a:off x="5331162" y="3252024"/>
            <a:ext cx="588300" cy="464400"/>
          </a:xfrm>
          <a:prstGeom prst="straightConnector1">
            <a:avLst/>
          </a:prstGeom>
          <a:noFill/>
          <a:ln cap="flat" cmpd="sng" w="9525">
            <a:solidFill>
              <a:schemeClr val="dk2"/>
            </a:solidFill>
            <a:prstDash val="solid"/>
            <a:round/>
            <a:headEnd len="med" w="med" type="none"/>
            <a:tailEnd len="med" w="med" type="none"/>
          </a:ln>
        </p:spPr>
      </p:cxnSp>
      <p:cxnSp>
        <p:nvCxnSpPr>
          <p:cNvPr id="338" name="Google Shape;338;p45"/>
          <p:cNvCxnSpPr>
            <a:stCxn id="332" idx="0"/>
            <a:endCxn id="334" idx="2"/>
          </p:cNvCxnSpPr>
          <p:nvPr/>
        </p:nvCxnSpPr>
        <p:spPr>
          <a:xfrm flipH="1" rot="10800000">
            <a:off x="4697662" y="3252049"/>
            <a:ext cx="633600" cy="463500"/>
          </a:xfrm>
          <a:prstGeom prst="straightConnector1">
            <a:avLst/>
          </a:prstGeom>
          <a:noFill/>
          <a:ln cap="flat" cmpd="sng" w="9525">
            <a:solidFill>
              <a:schemeClr val="dk2"/>
            </a:solidFill>
            <a:prstDash val="solid"/>
            <a:round/>
            <a:headEnd len="med" w="med" type="none"/>
            <a:tailEnd len="med" w="med" type="none"/>
          </a:ln>
        </p:spPr>
      </p:cxnSp>
      <p:cxnSp>
        <p:nvCxnSpPr>
          <p:cNvPr id="339" name="Google Shape;339;p45"/>
          <p:cNvCxnSpPr>
            <a:stCxn id="334" idx="2"/>
            <a:endCxn id="335" idx="0"/>
          </p:cNvCxnSpPr>
          <p:nvPr/>
        </p:nvCxnSpPr>
        <p:spPr>
          <a:xfrm flipH="1">
            <a:off x="5324533" y="3251971"/>
            <a:ext cx="6600" cy="1215600"/>
          </a:xfrm>
          <a:prstGeom prst="straightConnector1">
            <a:avLst/>
          </a:prstGeom>
          <a:noFill/>
          <a:ln cap="flat" cmpd="sng" w="9525">
            <a:solidFill>
              <a:schemeClr val="dk2"/>
            </a:solidFill>
            <a:prstDash val="solid"/>
            <a:round/>
            <a:headEnd len="med" w="med" type="none"/>
            <a:tailEnd len="med" w="med" type="none"/>
          </a:ln>
        </p:spPr>
      </p:cxnSp>
      <p:pic>
        <p:nvPicPr>
          <p:cNvPr id="340" name="Google Shape;340;p45"/>
          <p:cNvPicPr preferRelativeResize="0"/>
          <p:nvPr/>
        </p:nvPicPr>
        <p:blipFill>
          <a:blip r:embed="rId3">
            <a:alphaModFix/>
          </a:blip>
          <a:stretch>
            <a:fillRect/>
          </a:stretch>
        </p:blipFill>
        <p:spPr>
          <a:xfrm>
            <a:off x="6755375" y="3727483"/>
            <a:ext cx="913774" cy="656400"/>
          </a:xfrm>
          <a:prstGeom prst="rect">
            <a:avLst/>
          </a:prstGeom>
          <a:noFill/>
          <a:ln cap="flat" cmpd="sng" w="9525">
            <a:solidFill>
              <a:srgbClr val="0000FF"/>
            </a:solidFill>
            <a:prstDash val="solid"/>
            <a:round/>
            <a:headEnd len="sm" w="sm" type="none"/>
            <a:tailEnd len="sm" w="sm" type="none"/>
          </a:ln>
        </p:spPr>
      </p:pic>
      <p:pic>
        <p:nvPicPr>
          <p:cNvPr id="341" name="Google Shape;341;p45"/>
          <p:cNvPicPr preferRelativeResize="0"/>
          <p:nvPr/>
        </p:nvPicPr>
        <p:blipFill>
          <a:blip r:embed="rId5">
            <a:alphaModFix/>
          </a:blip>
          <a:stretch>
            <a:fillRect/>
          </a:stretch>
        </p:blipFill>
        <p:spPr>
          <a:xfrm>
            <a:off x="7435092" y="2607505"/>
            <a:ext cx="821283" cy="656400"/>
          </a:xfrm>
          <a:prstGeom prst="rect">
            <a:avLst/>
          </a:prstGeom>
          <a:noFill/>
          <a:ln cap="flat" cmpd="sng" w="9525">
            <a:solidFill>
              <a:srgbClr val="00FF00"/>
            </a:solidFill>
            <a:prstDash val="solid"/>
            <a:round/>
            <a:headEnd len="sm" w="sm" type="none"/>
            <a:tailEnd len="sm" w="sm" type="none"/>
          </a:ln>
        </p:spPr>
      </p:pic>
      <p:pic>
        <p:nvPicPr>
          <p:cNvPr id="342" name="Google Shape;342;p45"/>
          <p:cNvPicPr preferRelativeResize="0"/>
          <p:nvPr/>
        </p:nvPicPr>
        <p:blipFill>
          <a:blip r:embed="rId3">
            <a:alphaModFix/>
          </a:blip>
          <a:stretch>
            <a:fillRect/>
          </a:stretch>
        </p:blipFill>
        <p:spPr>
          <a:xfrm>
            <a:off x="7382375" y="4479491"/>
            <a:ext cx="913774" cy="656400"/>
          </a:xfrm>
          <a:prstGeom prst="rect">
            <a:avLst/>
          </a:prstGeom>
          <a:noFill/>
          <a:ln cap="flat" cmpd="sng" w="9525">
            <a:solidFill>
              <a:srgbClr val="0000FF"/>
            </a:solidFill>
            <a:prstDash val="solid"/>
            <a:round/>
            <a:headEnd len="sm" w="sm" type="none"/>
            <a:tailEnd len="sm" w="sm" type="none"/>
          </a:ln>
        </p:spPr>
      </p:pic>
      <p:pic>
        <p:nvPicPr>
          <p:cNvPr id="343" name="Google Shape;343;p45"/>
          <p:cNvPicPr preferRelativeResize="0"/>
          <p:nvPr/>
        </p:nvPicPr>
        <p:blipFill>
          <a:blip r:embed="rId3">
            <a:alphaModFix/>
          </a:blip>
          <a:stretch>
            <a:fillRect/>
          </a:stretch>
        </p:blipFill>
        <p:spPr>
          <a:xfrm>
            <a:off x="8053374" y="3728358"/>
            <a:ext cx="913774" cy="656400"/>
          </a:xfrm>
          <a:prstGeom prst="rect">
            <a:avLst/>
          </a:prstGeom>
          <a:noFill/>
          <a:ln cap="flat" cmpd="sng" w="9525">
            <a:solidFill>
              <a:srgbClr val="0000FF"/>
            </a:solidFill>
            <a:prstDash val="solid"/>
            <a:round/>
            <a:headEnd len="sm" w="sm" type="none"/>
            <a:tailEnd len="sm" w="sm" type="none"/>
          </a:ln>
        </p:spPr>
      </p:pic>
      <p:cxnSp>
        <p:nvCxnSpPr>
          <p:cNvPr id="344" name="Google Shape;344;p45"/>
          <p:cNvCxnSpPr>
            <a:stCxn id="343" idx="0"/>
            <a:endCxn id="341" idx="2"/>
          </p:cNvCxnSpPr>
          <p:nvPr/>
        </p:nvCxnSpPr>
        <p:spPr>
          <a:xfrm rot="10800000">
            <a:off x="7845762" y="3263958"/>
            <a:ext cx="664500" cy="464400"/>
          </a:xfrm>
          <a:prstGeom prst="straightConnector1">
            <a:avLst/>
          </a:prstGeom>
          <a:noFill/>
          <a:ln cap="flat" cmpd="sng" w="9525">
            <a:solidFill>
              <a:schemeClr val="dk2"/>
            </a:solidFill>
            <a:prstDash val="solid"/>
            <a:round/>
            <a:headEnd len="med" w="med" type="none"/>
            <a:tailEnd len="med" w="med" type="none"/>
          </a:ln>
        </p:spPr>
      </p:cxnSp>
      <p:cxnSp>
        <p:nvCxnSpPr>
          <p:cNvPr id="345" name="Google Shape;345;p45"/>
          <p:cNvCxnSpPr>
            <a:stCxn id="340" idx="0"/>
            <a:endCxn id="341" idx="2"/>
          </p:cNvCxnSpPr>
          <p:nvPr/>
        </p:nvCxnSpPr>
        <p:spPr>
          <a:xfrm flipH="1" rot="10800000">
            <a:off x="7212262" y="3263983"/>
            <a:ext cx="633600" cy="463500"/>
          </a:xfrm>
          <a:prstGeom prst="straightConnector1">
            <a:avLst/>
          </a:prstGeom>
          <a:noFill/>
          <a:ln cap="flat" cmpd="sng" w="9525">
            <a:solidFill>
              <a:schemeClr val="dk2"/>
            </a:solidFill>
            <a:prstDash val="solid"/>
            <a:round/>
            <a:headEnd len="med" w="med" type="none"/>
            <a:tailEnd len="med" w="med" type="none"/>
          </a:ln>
        </p:spPr>
      </p:cxnSp>
      <p:cxnSp>
        <p:nvCxnSpPr>
          <p:cNvPr id="346" name="Google Shape;346;p45"/>
          <p:cNvCxnSpPr>
            <a:stCxn id="341" idx="2"/>
            <a:endCxn id="342" idx="0"/>
          </p:cNvCxnSpPr>
          <p:nvPr/>
        </p:nvCxnSpPr>
        <p:spPr>
          <a:xfrm flipH="1">
            <a:off x="7839133" y="3263905"/>
            <a:ext cx="6600" cy="1215600"/>
          </a:xfrm>
          <a:prstGeom prst="straightConnector1">
            <a:avLst/>
          </a:prstGeom>
          <a:noFill/>
          <a:ln cap="flat" cmpd="sng" w="9525">
            <a:solidFill>
              <a:schemeClr val="dk2"/>
            </a:solidFill>
            <a:prstDash val="solid"/>
            <a:round/>
            <a:headEnd len="med" w="med" type="none"/>
            <a:tailEnd len="med" w="med" type="none"/>
          </a:ln>
        </p:spPr>
      </p:cxnSp>
      <p:cxnSp>
        <p:nvCxnSpPr>
          <p:cNvPr id="347" name="Google Shape;347;p45"/>
          <p:cNvCxnSpPr>
            <a:stCxn id="348" idx="0"/>
            <a:endCxn id="333" idx="2"/>
          </p:cNvCxnSpPr>
          <p:nvPr/>
        </p:nvCxnSpPr>
        <p:spPr>
          <a:xfrm flipH="1" rot="10800000">
            <a:off x="4516588" y="1103638"/>
            <a:ext cx="1021800" cy="374100"/>
          </a:xfrm>
          <a:prstGeom prst="straightConnector1">
            <a:avLst/>
          </a:prstGeom>
          <a:noFill/>
          <a:ln cap="flat" cmpd="sng" w="9525">
            <a:solidFill>
              <a:schemeClr val="dk2"/>
            </a:solidFill>
            <a:prstDash val="solid"/>
            <a:round/>
            <a:headEnd len="med" w="med" type="none"/>
            <a:tailEnd len="med" w="med" type="none"/>
          </a:ln>
        </p:spPr>
      </p:cxnSp>
      <p:cxnSp>
        <p:nvCxnSpPr>
          <p:cNvPr id="349" name="Google Shape;349;p45"/>
          <p:cNvCxnSpPr>
            <a:stCxn id="334" idx="0"/>
            <a:endCxn id="333" idx="2"/>
          </p:cNvCxnSpPr>
          <p:nvPr/>
        </p:nvCxnSpPr>
        <p:spPr>
          <a:xfrm flipH="1" rot="10800000">
            <a:off x="5331133" y="1103672"/>
            <a:ext cx="207300" cy="1491900"/>
          </a:xfrm>
          <a:prstGeom prst="straightConnector1">
            <a:avLst/>
          </a:prstGeom>
          <a:noFill/>
          <a:ln cap="flat" cmpd="sng" w="9525">
            <a:solidFill>
              <a:schemeClr val="dk2"/>
            </a:solidFill>
            <a:prstDash val="solid"/>
            <a:round/>
            <a:headEnd len="med" w="med" type="none"/>
            <a:tailEnd len="med" w="med" type="none"/>
          </a:ln>
        </p:spPr>
      </p:cxnSp>
      <p:cxnSp>
        <p:nvCxnSpPr>
          <p:cNvPr id="350" name="Google Shape;350;p45"/>
          <p:cNvCxnSpPr>
            <a:stCxn id="341" idx="0"/>
            <a:endCxn id="333" idx="2"/>
          </p:cNvCxnSpPr>
          <p:nvPr/>
        </p:nvCxnSpPr>
        <p:spPr>
          <a:xfrm rot="10800000">
            <a:off x="5538433" y="1103605"/>
            <a:ext cx="2307300" cy="1503900"/>
          </a:xfrm>
          <a:prstGeom prst="straightConnector1">
            <a:avLst/>
          </a:prstGeom>
          <a:noFill/>
          <a:ln cap="flat" cmpd="sng" w="9525">
            <a:solidFill>
              <a:schemeClr val="dk2"/>
            </a:solidFill>
            <a:prstDash val="solid"/>
            <a:round/>
            <a:headEnd len="med" w="med" type="none"/>
            <a:tailEnd len="med" w="med" type="none"/>
          </a:ln>
        </p:spPr>
      </p:cxnSp>
      <p:pic>
        <p:nvPicPr>
          <p:cNvPr id="348" name="Google Shape;348;p45"/>
          <p:cNvPicPr preferRelativeResize="0"/>
          <p:nvPr/>
        </p:nvPicPr>
        <p:blipFill>
          <a:blip r:embed="rId4">
            <a:alphaModFix/>
          </a:blip>
          <a:stretch>
            <a:fillRect/>
          </a:stretch>
        </p:blipFill>
        <p:spPr>
          <a:xfrm>
            <a:off x="4147500" y="1477738"/>
            <a:ext cx="738175" cy="738175"/>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56" name="Google Shape;356;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17500" lvl="1" marL="914400" rtl="0" algn="l">
              <a:spcBef>
                <a:spcPts val="0"/>
              </a:spcBef>
              <a:spcAft>
                <a:spcPts val="0"/>
              </a:spcAft>
              <a:buSzPts val="1400"/>
              <a:buChar char="○"/>
            </a:pPr>
            <a:r>
              <a:rPr lang="en"/>
              <a:t>12 subjects</a:t>
            </a:r>
            <a:endParaRPr/>
          </a:p>
          <a:p>
            <a:pPr indent="0" lvl="0" marL="457200" rtl="0" algn="l">
              <a:spcBef>
                <a:spcPts val="1200"/>
              </a:spcBef>
              <a:spcAft>
                <a:spcPts val="1200"/>
              </a:spcAft>
              <a:buNone/>
            </a:pPr>
            <a:r>
              <a:t/>
            </a:r>
            <a:endParaRPr/>
          </a:p>
        </p:txBody>
      </p:sp>
      <p:sp>
        <p:nvSpPr>
          <p:cNvPr id="357" name="Google Shape;357;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358" name="Google Shape;358;p46"/>
          <p:cNvGraphicFramePr/>
          <p:nvPr/>
        </p:nvGraphicFramePr>
        <p:xfrm>
          <a:off x="1722200" y="2276475"/>
          <a:ext cx="3000000" cy="3000000"/>
        </p:xfrm>
        <a:graphic>
          <a:graphicData uri="http://schemas.openxmlformats.org/drawingml/2006/table">
            <a:tbl>
              <a:tblPr>
                <a:noFill/>
                <a:tableStyleId>{3434CF46-9E6B-4841-B97C-600C998B67FF}</a:tableStyleId>
              </a:tblPr>
              <a:tblGrid>
                <a:gridCol w="3897750"/>
                <a:gridCol w="1801825"/>
              </a:tblGrid>
              <a:tr h="477350">
                <a:tc>
                  <a:txBody>
                    <a:bodyPr/>
                    <a:lstStyle/>
                    <a:p>
                      <a:pPr indent="0" lvl="0" marL="0" rtl="0" algn="ctr">
                        <a:spcBef>
                          <a:spcPts val="0"/>
                        </a:spcBef>
                        <a:spcAft>
                          <a:spcPts val="0"/>
                        </a:spcAft>
                        <a:buNone/>
                      </a:pPr>
                      <a:r>
                        <a:rPr b="1" lang="en" sz="1800"/>
                        <a:t>Organization</a:t>
                      </a:r>
                      <a:endParaRPr b="1" sz="1800"/>
                    </a:p>
                  </a:txBody>
                  <a:tcPr marT="91425" marB="91425" marR="91425" marL="91425" anchor="ctr"/>
                </a:tc>
                <a:tc>
                  <a:txBody>
                    <a:bodyPr/>
                    <a:lstStyle/>
                    <a:p>
                      <a:pPr indent="0" lvl="0" marL="0" rtl="0" algn="ctr">
                        <a:spcBef>
                          <a:spcPts val="0"/>
                        </a:spcBef>
                        <a:spcAft>
                          <a:spcPts val="0"/>
                        </a:spcAft>
                        <a:buNone/>
                      </a:pPr>
                      <a:r>
                        <a:rPr b="1" lang="en" sz="1800"/>
                        <a:t># of Subjects</a:t>
                      </a:r>
                      <a:endParaRPr b="1" sz="1800"/>
                    </a:p>
                  </a:txBody>
                  <a:tcPr marT="91425" marB="91425" marR="91425" marL="91425" anchor="ctr"/>
                </a:tc>
              </a:tr>
              <a:tr h="477350">
                <a:tc>
                  <a:txBody>
                    <a:bodyPr/>
                    <a:lstStyle/>
                    <a:p>
                      <a:pPr indent="0" lvl="0" marL="0" rtl="0" algn="l">
                        <a:spcBef>
                          <a:spcPts val="0"/>
                        </a:spcBef>
                        <a:spcAft>
                          <a:spcPts val="0"/>
                        </a:spcAft>
                        <a:buNone/>
                      </a:pPr>
                      <a:r>
                        <a:rPr lang="en" sz="1800"/>
                        <a:t>       </a:t>
                      </a:r>
                      <a:r>
                        <a:rPr lang="en" sz="1800"/>
                        <a:t>Coast Guard Cyber Command </a:t>
                      </a:r>
                      <a:endParaRPr sz="1800"/>
                    </a:p>
                  </a:txBody>
                  <a:tcPr marT="91425" marB="91425" marR="91425" marL="91425" anchor="ctr"/>
                </a:tc>
                <a:tc>
                  <a:txBody>
                    <a:bodyPr/>
                    <a:lstStyle/>
                    <a:p>
                      <a:pPr indent="0" lvl="0" marL="0" rtl="0" algn="ctr">
                        <a:spcBef>
                          <a:spcPts val="0"/>
                        </a:spcBef>
                        <a:spcAft>
                          <a:spcPts val="0"/>
                        </a:spcAft>
                        <a:buNone/>
                      </a:pPr>
                      <a:r>
                        <a:rPr lang="en" sz="1800"/>
                        <a:t>10</a:t>
                      </a:r>
                      <a:endParaRPr sz="1800"/>
                    </a:p>
                  </a:txBody>
                  <a:tcPr marT="91425" marB="91425" marR="91425" marL="91425" anchor="ctr"/>
                </a:tc>
              </a:tr>
              <a:tr h="477350">
                <a:tc>
                  <a:txBody>
                    <a:bodyPr/>
                    <a:lstStyle/>
                    <a:p>
                      <a:pPr indent="0" lvl="0" marL="0" rtl="0" algn="l">
                        <a:spcBef>
                          <a:spcPts val="0"/>
                        </a:spcBef>
                        <a:spcAft>
                          <a:spcPts val="0"/>
                        </a:spcAft>
                        <a:buNone/>
                      </a:pPr>
                      <a:r>
                        <a:rPr lang="en" sz="1800"/>
                        <a:t>       </a:t>
                      </a:r>
                      <a:r>
                        <a:rPr lang="en" sz="1800"/>
                        <a:t>CISA</a:t>
                      </a:r>
                      <a:endParaRPr sz="1800"/>
                    </a:p>
                  </a:txBody>
                  <a:tcPr marT="91425" marB="91425" marR="91425" marL="91425" anchor="ctr"/>
                </a:tc>
                <a:tc>
                  <a:txBody>
                    <a:bodyPr/>
                    <a:lstStyle/>
                    <a:p>
                      <a:pPr indent="0" lvl="0" marL="0" rtl="0" algn="ctr">
                        <a:spcBef>
                          <a:spcPts val="0"/>
                        </a:spcBef>
                        <a:spcAft>
                          <a:spcPts val="0"/>
                        </a:spcAft>
                        <a:buNone/>
                      </a:pPr>
                      <a:r>
                        <a:rPr lang="en" sz="1800"/>
                        <a:t>3</a:t>
                      </a:r>
                      <a:endParaRPr sz="1800"/>
                    </a:p>
                  </a:txBody>
                  <a:tcPr marT="91425" marB="91425" marR="91425" marL="91425" anchor="ctr"/>
                </a:tc>
              </a:tr>
              <a:tr h="477350">
                <a:tc>
                  <a:txBody>
                    <a:bodyPr/>
                    <a:lstStyle/>
                    <a:p>
                      <a:pPr indent="0" lvl="0" marL="0" rtl="0" algn="l">
                        <a:spcBef>
                          <a:spcPts val="0"/>
                        </a:spcBef>
                        <a:spcAft>
                          <a:spcPts val="0"/>
                        </a:spcAft>
                        <a:buNone/>
                      </a:pPr>
                      <a:r>
                        <a:rPr lang="en" sz="1800"/>
                        <a:t>       </a:t>
                      </a:r>
                      <a:r>
                        <a:rPr lang="en" sz="1800"/>
                        <a:t>Sandia National Labs</a:t>
                      </a:r>
                      <a:endParaRPr sz="1800"/>
                    </a:p>
                  </a:txBody>
                  <a:tcPr marT="91425" marB="91425" marR="91425" marL="91425" anchor="ctr"/>
                </a:tc>
                <a:tc>
                  <a:txBody>
                    <a:bodyPr/>
                    <a:lstStyle/>
                    <a:p>
                      <a:pPr indent="0" lvl="0" marL="0" rtl="0" algn="ctr">
                        <a:spcBef>
                          <a:spcPts val="0"/>
                        </a:spcBef>
                        <a:spcAft>
                          <a:spcPts val="0"/>
                        </a:spcAft>
                        <a:buNone/>
                      </a:pPr>
                      <a:r>
                        <a:rPr lang="en" sz="1800"/>
                        <a:t>1</a:t>
                      </a:r>
                      <a:endParaRPr sz="1800"/>
                    </a:p>
                  </a:txBody>
                  <a:tcPr marT="91425" marB="91425" marR="91425" marL="91425" anchor="ctr"/>
                </a:tc>
              </a:tr>
              <a:tr h="477350">
                <a:tc>
                  <a:txBody>
                    <a:bodyPr/>
                    <a:lstStyle/>
                    <a:p>
                      <a:pPr indent="0" lvl="0" marL="0" rtl="0" algn="l">
                        <a:spcBef>
                          <a:spcPts val="0"/>
                        </a:spcBef>
                        <a:spcAft>
                          <a:spcPts val="0"/>
                        </a:spcAft>
                        <a:buNone/>
                      </a:pPr>
                      <a:r>
                        <a:rPr lang="en" sz="1800"/>
                        <a:t>       </a:t>
                      </a:r>
                      <a:r>
                        <a:rPr lang="en" sz="1800"/>
                        <a:t>Private Sector</a:t>
                      </a:r>
                      <a:endParaRPr sz="1800"/>
                    </a:p>
                  </a:txBody>
                  <a:tcPr marT="91425" marB="91425" marR="91425" marL="91425" anchor="ctr"/>
                </a:tc>
                <a:tc>
                  <a:txBody>
                    <a:bodyPr/>
                    <a:lstStyle/>
                    <a:p>
                      <a:pPr indent="0" lvl="0" marL="0" rtl="0" algn="ctr">
                        <a:spcBef>
                          <a:spcPts val="0"/>
                        </a:spcBef>
                        <a:spcAft>
                          <a:spcPts val="0"/>
                        </a:spcAft>
                        <a:buNone/>
                      </a:pPr>
                      <a:r>
                        <a:rPr lang="en" sz="1800"/>
                        <a:t>1</a:t>
                      </a:r>
                      <a:endParaRPr sz="1800"/>
                    </a:p>
                  </a:txBody>
                  <a:tcPr marT="91425" marB="91425" marR="91425" marL="91425" anchor="ctr"/>
                </a:tc>
              </a:tr>
            </a:tbl>
          </a:graphicData>
        </a:graphic>
      </p:graphicFrame>
      <p:pic>
        <p:nvPicPr>
          <p:cNvPr id="359" name="Google Shape;359;p46"/>
          <p:cNvPicPr preferRelativeResize="0"/>
          <p:nvPr/>
        </p:nvPicPr>
        <p:blipFill rotWithShape="1">
          <a:blip r:embed="rId3">
            <a:alphaModFix/>
          </a:blip>
          <a:srcRect b="0" l="0" r="57841" t="0"/>
          <a:stretch/>
        </p:blipFill>
        <p:spPr>
          <a:xfrm>
            <a:off x="1722201" y="3720650"/>
            <a:ext cx="490326" cy="465226"/>
          </a:xfrm>
          <a:prstGeom prst="rect">
            <a:avLst/>
          </a:prstGeom>
          <a:noFill/>
          <a:ln>
            <a:noFill/>
          </a:ln>
        </p:spPr>
      </p:pic>
      <p:pic>
        <p:nvPicPr>
          <p:cNvPr id="360" name="Google Shape;360;p46"/>
          <p:cNvPicPr preferRelativeResize="0"/>
          <p:nvPr/>
        </p:nvPicPr>
        <p:blipFill>
          <a:blip r:embed="rId4">
            <a:alphaModFix/>
          </a:blip>
          <a:stretch>
            <a:fillRect/>
          </a:stretch>
        </p:blipFill>
        <p:spPr>
          <a:xfrm>
            <a:off x="1730421" y="3224084"/>
            <a:ext cx="490323" cy="491549"/>
          </a:xfrm>
          <a:prstGeom prst="rect">
            <a:avLst/>
          </a:prstGeom>
          <a:noFill/>
          <a:ln>
            <a:noFill/>
          </a:ln>
        </p:spPr>
      </p:pic>
      <p:pic>
        <p:nvPicPr>
          <p:cNvPr id="361" name="Google Shape;361;p46"/>
          <p:cNvPicPr preferRelativeResize="0"/>
          <p:nvPr/>
        </p:nvPicPr>
        <p:blipFill>
          <a:blip r:embed="rId5">
            <a:alphaModFix/>
          </a:blip>
          <a:stretch>
            <a:fillRect/>
          </a:stretch>
        </p:blipFill>
        <p:spPr>
          <a:xfrm>
            <a:off x="1679284" y="2727063"/>
            <a:ext cx="548700" cy="520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67" name="Google Shape;367;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17500" lvl="1" marL="914400" rtl="0" algn="l">
              <a:spcBef>
                <a:spcPts val="0"/>
              </a:spcBef>
              <a:spcAft>
                <a:spcPts val="0"/>
              </a:spcAft>
              <a:buSzPts val="1400"/>
              <a:buChar char="○"/>
            </a:pPr>
            <a:r>
              <a:rPr lang="en"/>
              <a:t>12 subjects</a:t>
            </a:r>
            <a:endParaRPr/>
          </a:p>
          <a:p>
            <a:pPr indent="0" lvl="0" marL="457200" rtl="0" algn="l">
              <a:spcBef>
                <a:spcPts val="1200"/>
              </a:spcBef>
              <a:spcAft>
                <a:spcPts val="1200"/>
              </a:spcAft>
              <a:buNone/>
            </a:pPr>
            <a:r>
              <a:t/>
            </a:r>
            <a:endParaRPr/>
          </a:p>
        </p:txBody>
      </p:sp>
      <p:sp>
        <p:nvSpPr>
          <p:cNvPr id="368" name="Google Shape;368;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9" name="Google Shape;369;p47"/>
          <p:cNvPicPr preferRelativeResize="0"/>
          <p:nvPr/>
        </p:nvPicPr>
        <p:blipFill>
          <a:blip r:embed="rId3">
            <a:alphaModFix/>
          </a:blip>
          <a:stretch>
            <a:fillRect/>
          </a:stretch>
        </p:blipFill>
        <p:spPr>
          <a:xfrm>
            <a:off x="2086475" y="2167700"/>
            <a:ext cx="4971051" cy="27936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42900" lvl="0" marL="457200" rtl="0" algn="l">
              <a:spcBef>
                <a:spcPts val="0"/>
              </a:spcBef>
              <a:spcAft>
                <a:spcPts val="0"/>
              </a:spcAft>
              <a:buSzPts val="1800"/>
              <a:buChar char="●"/>
            </a:pPr>
            <a:r>
              <a:rPr lang="en"/>
              <a:t>Interview instrument</a:t>
            </a:r>
            <a:endParaRPr/>
          </a:p>
        </p:txBody>
      </p:sp>
      <p:sp>
        <p:nvSpPr>
          <p:cNvPr id="375" name="Google Shape;375;p4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76" name="Google Shape;376;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49" title="Points scored"/>
          <p:cNvPicPr preferRelativeResize="0"/>
          <p:nvPr/>
        </p:nvPicPr>
        <p:blipFill>
          <a:blip r:embed="rId3">
            <a:alphaModFix/>
          </a:blip>
          <a:stretch>
            <a:fillRect/>
          </a:stretch>
        </p:blipFill>
        <p:spPr>
          <a:xfrm>
            <a:off x="3478469" y="823275"/>
            <a:ext cx="5525157" cy="3416400"/>
          </a:xfrm>
          <a:prstGeom prst="rect">
            <a:avLst/>
          </a:prstGeom>
          <a:noFill/>
          <a:ln>
            <a:noFill/>
          </a:ln>
        </p:spPr>
      </p:pic>
      <p:sp>
        <p:nvSpPr>
          <p:cNvPr id="382" name="Google Shape;382;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42900" lvl="0" marL="457200" rtl="0" algn="l">
              <a:spcBef>
                <a:spcPts val="0"/>
              </a:spcBef>
              <a:spcAft>
                <a:spcPts val="0"/>
              </a:spcAft>
              <a:buSzPts val="1800"/>
              <a:buChar char="●"/>
            </a:pPr>
            <a:r>
              <a:rPr lang="en"/>
              <a:t>Interview instrument</a:t>
            </a:r>
            <a:endParaRPr/>
          </a:p>
          <a:p>
            <a:pPr indent="-317500" lvl="1" marL="914400" rtl="0" algn="l">
              <a:spcBef>
                <a:spcPts val="0"/>
              </a:spcBef>
              <a:spcAft>
                <a:spcPts val="0"/>
              </a:spcAft>
              <a:buSzPts val="1400"/>
              <a:buChar char="○"/>
            </a:pPr>
            <a:r>
              <a:rPr lang="en"/>
              <a:t>2 internal pilots</a:t>
            </a:r>
            <a:endParaRPr/>
          </a:p>
          <a:p>
            <a:pPr indent="-317500" lvl="1" marL="914400" rtl="0" algn="l">
              <a:spcBef>
                <a:spcPts val="0"/>
              </a:spcBef>
              <a:spcAft>
                <a:spcPts val="0"/>
              </a:spcAft>
              <a:buSzPts val="1400"/>
              <a:buChar char="○"/>
            </a:pPr>
            <a:r>
              <a:rPr lang="en"/>
              <a:t>Iteratively developed</a:t>
            </a:r>
            <a:endParaRPr/>
          </a:p>
        </p:txBody>
      </p:sp>
      <p:sp>
        <p:nvSpPr>
          <p:cNvPr id="383" name="Google Shape;383;p4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84" name="Google Shape;384;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0"/>
          <p:cNvSpPr txBox="1"/>
          <p:nvPr>
            <p:ph idx="1" type="body"/>
          </p:nvPr>
        </p:nvSpPr>
        <p:spPr>
          <a:xfrm>
            <a:off x="311700" y="1152475"/>
            <a:ext cx="444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42900" lvl="0" marL="457200" rtl="0" algn="l">
              <a:spcBef>
                <a:spcPts val="0"/>
              </a:spcBef>
              <a:spcAft>
                <a:spcPts val="0"/>
              </a:spcAft>
              <a:buSzPts val="1800"/>
              <a:buChar char="●"/>
            </a:pPr>
            <a:r>
              <a:rPr lang="en"/>
              <a:t>Interview instrument creation</a:t>
            </a:r>
            <a:endParaRPr/>
          </a:p>
          <a:p>
            <a:pPr indent="-317500" lvl="1" marL="914400" rtl="0" algn="l">
              <a:spcBef>
                <a:spcPts val="0"/>
              </a:spcBef>
              <a:spcAft>
                <a:spcPts val="0"/>
              </a:spcAft>
              <a:buSzPts val="1400"/>
              <a:buChar char="○"/>
            </a:pPr>
            <a:r>
              <a:rPr lang="en"/>
              <a:t>2 internal pilots</a:t>
            </a:r>
            <a:endParaRPr/>
          </a:p>
          <a:p>
            <a:pPr indent="-317500" lvl="1" marL="914400" rtl="0" algn="l">
              <a:spcBef>
                <a:spcPts val="0"/>
              </a:spcBef>
              <a:spcAft>
                <a:spcPts val="0"/>
              </a:spcAft>
              <a:buSzPts val="1400"/>
              <a:buChar char="○"/>
            </a:pPr>
            <a:r>
              <a:rPr lang="en"/>
              <a:t>Iteratively developed</a:t>
            </a:r>
            <a:endParaRPr/>
          </a:p>
          <a:p>
            <a:pPr indent="-317500" lvl="1" marL="914400" rtl="0" algn="l">
              <a:spcBef>
                <a:spcPts val="0"/>
              </a:spcBef>
              <a:spcAft>
                <a:spcPts val="0"/>
              </a:spcAft>
              <a:buSzPts val="1400"/>
              <a:buChar char="○"/>
            </a:pPr>
            <a:r>
              <a:rPr lang="en"/>
              <a:t>9 follow up questions added</a:t>
            </a:r>
            <a:endParaRPr/>
          </a:p>
        </p:txBody>
      </p:sp>
      <p:sp>
        <p:nvSpPr>
          <p:cNvPr id="390" name="Google Shape;390;p5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91" name="Google Shape;391;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2" name="Google Shape;392;p50"/>
          <p:cNvSpPr txBox="1"/>
          <p:nvPr>
            <p:ph idx="1" type="body"/>
          </p:nvPr>
        </p:nvSpPr>
        <p:spPr>
          <a:xfrm>
            <a:off x="4131725" y="1675425"/>
            <a:ext cx="4449900" cy="4988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What is a good measure of a member’s expertise?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Experience?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Certifications?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Personality?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Willingness to put in own time?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Is this different for potential?</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ph idx="1" type="body"/>
          </p:nvPr>
        </p:nvSpPr>
        <p:spPr>
          <a:xfrm>
            <a:off x="311700" y="1152475"/>
            <a:ext cx="444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Semi-structured interviews</a:t>
            </a:r>
            <a:endParaRPr/>
          </a:p>
          <a:p>
            <a:pPr indent="-342900" lvl="0" marL="457200" rtl="0" algn="l">
              <a:spcBef>
                <a:spcPts val="0"/>
              </a:spcBef>
              <a:spcAft>
                <a:spcPts val="0"/>
              </a:spcAft>
              <a:buSzPts val="1800"/>
              <a:buChar char="●"/>
            </a:pPr>
            <a:r>
              <a:rPr lang="en"/>
              <a:t>Recruitment </a:t>
            </a:r>
            <a:endParaRPr/>
          </a:p>
          <a:p>
            <a:pPr indent="-342900" lvl="0" marL="457200" rtl="0" algn="l">
              <a:spcBef>
                <a:spcPts val="0"/>
              </a:spcBef>
              <a:spcAft>
                <a:spcPts val="0"/>
              </a:spcAft>
              <a:buSzPts val="1800"/>
              <a:buChar char="●"/>
            </a:pPr>
            <a:r>
              <a:rPr lang="en"/>
              <a:t>Interview instrument creation</a:t>
            </a:r>
            <a:endParaRPr/>
          </a:p>
          <a:p>
            <a:pPr indent="-342900" lvl="0" marL="457200" rtl="0" algn="l">
              <a:spcBef>
                <a:spcPts val="0"/>
              </a:spcBef>
              <a:spcAft>
                <a:spcPts val="0"/>
              </a:spcAft>
              <a:buSzPts val="1800"/>
              <a:buChar char="●"/>
            </a:pPr>
            <a:r>
              <a:rPr lang="en"/>
              <a:t>Conduct interviews</a:t>
            </a:r>
            <a:endParaRPr/>
          </a:p>
        </p:txBody>
      </p:sp>
      <p:sp>
        <p:nvSpPr>
          <p:cNvPr id="398" name="Google Shape;398;p5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399" name="Google Shape;399;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Office of </a:t>
            </a:r>
            <a:r>
              <a:rPr lang="en"/>
              <a:t>Personnel</a:t>
            </a:r>
            <a:r>
              <a:rPr lang="en"/>
              <a:t> </a:t>
            </a:r>
            <a:r>
              <a:rPr lang="en"/>
              <a:t>Management</a:t>
            </a:r>
            <a:r>
              <a:rPr lang="en"/>
              <a:t> Breach</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Took 11 months to discover </a:t>
            </a:r>
            <a:endParaRPr/>
          </a:p>
          <a:p>
            <a:pPr indent="-342900" lvl="0" marL="457200" rtl="0" algn="l">
              <a:spcBef>
                <a:spcPts val="0"/>
              </a:spcBef>
              <a:spcAft>
                <a:spcPts val="0"/>
              </a:spcAft>
              <a:buSzPts val="1800"/>
              <a:buChar char="●"/>
            </a:pPr>
            <a:r>
              <a:rPr lang="en"/>
              <a:t>22 million records stolen</a:t>
            </a:r>
            <a:endParaRPr/>
          </a:p>
          <a:p>
            <a:pPr indent="0" lvl="0" marL="0" rtl="0" algn="l">
              <a:spcBef>
                <a:spcPts val="1200"/>
              </a:spcBef>
              <a:spcAft>
                <a:spcPts val="1200"/>
              </a:spcAft>
              <a:buNone/>
            </a:pPr>
            <a:r>
              <a:t/>
            </a:r>
            <a:endParaRPr/>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9" name="Google Shape;79;p16"/>
          <p:cNvPicPr preferRelativeResize="0"/>
          <p:nvPr/>
        </p:nvPicPr>
        <p:blipFill>
          <a:blip r:embed="rId3">
            <a:alphaModFix/>
          </a:blip>
          <a:stretch>
            <a:fillRect/>
          </a:stretch>
        </p:blipFill>
        <p:spPr>
          <a:xfrm>
            <a:off x="4091900" y="746425"/>
            <a:ext cx="4310374" cy="4310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05" name="Google Shape;405;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p:txBody>
      </p:sp>
      <p:sp>
        <p:nvSpPr>
          <p:cNvPr id="406" name="Google Shape;406;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12" name="Google Shape;412;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17500" lvl="1" marL="914400" rtl="0" algn="l">
              <a:spcBef>
                <a:spcPts val="0"/>
              </a:spcBef>
              <a:spcAft>
                <a:spcPts val="0"/>
              </a:spcAft>
              <a:buSzPts val="1400"/>
              <a:buChar char="○"/>
            </a:pPr>
            <a:r>
              <a:rPr lang="en"/>
              <a:t>National Security/Classification</a:t>
            </a:r>
            <a:endParaRPr/>
          </a:p>
          <a:p>
            <a:pPr indent="-317500" lvl="1" marL="914400" rtl="0" algn="l">
              <a:spcBef>
                <a:spcPts val="0"/>
              </a:spcBef>
              <a:spcAft>
                <a:spcPts val="0"/>
              </a:spcAft>
              <a:buSzPts val="1400"/>
              <a:buChar char="○"/>
            </a:pPr>
            <a:r>
              <a:rPr lang="en"/>
              <a:t>Anonymization</a:t>
            </a:r>
            <a:endParaRPr/>
          </a:p>
        </p:txBody>
      </p:sp>
      <p:sp>
        <p:nvSpPr>
          <p:cNvPr id="413" name="Google Shape;413;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19" name="Google Shape;419;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p:txBody>
      </p:sp>
      <p:sp>
        <p:nvSpPr>
          <p:cNvPr id="420" name="Google Shape;42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26" name="Google Shape;426;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p:txBody>
      </p:sp>
      <p:sp>
        <p:nvSpPr>
          <p:cNvPr id="427" name="Google Shape;427;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8" name="Google Shape;428;p55"/>
          <p:cNvSpPr txBox="1"/>
          <p:nvPr>
            <p:ph idx="1" type="body"/>
          </p:nvPr>
        </p:nvSpPr>
        <p:spPr>
          <a:xfrm>
            <a:off x="4237350" y="39420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Answer.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34" name="Google Shape;434;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17500" lvl="1" marL="914400" rtl="0" algn="l">
              <a:spcBef>
                <a:spcPts val="0"/>
              </a:spcBef>
              <a:spcAft>
                <a:spcPts val="0"/>
              </a:spcAft>
              <a:buSzPts val="1400"/>
              <a:buChar char="○"/>
            </a:pPr>
            <a:r>
              <a:rPr lang="en"/>
              <a:t>636 Memos</a:t>
            </a:r>
            <a:endParaRPr/>
          </a:p>
        </p:txBody>
      </p:sp>
      <p:sp>
        <p:nvSpPr>
          <p:cNvPr id="435" name="Google Shape;435;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6" name="Google Shape;436;p56"/>
          <p:cNvSpPr txBox="1"/>
          <p:nvPr/>
        </p:nvSpPr>
        <p:spPr>
          <a:xfrm>
            <a:off x="1093325" y="3654500"/>
            <a:ext cx="2410500" cy="12930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If there is Intel then the CPT has a focus when beginning the process</a:t>
            </a:r>
            <a:endParaRPr sz="1800"/>
          </a:p>
        </p:txBody>
      </p:sp>
      <p:cxnSp>
        <p:nvCxnSpPr>
          <p:cNvPr id="437" name="Google Shape;437;p56"/>
          <p:cNvCxnSpPr/>
          <p:nvPr/>
        </p:nvCxnSpPr>
        <p:spPr>
          <a:xfrm flipH="1">
            <a:off x="3448825" y="4081375"/>
            <a:ext cx="716100" cy="24000"/>
          </a:xfrm>
          <a:prstGeom prst="straightConnector1">
            <a:avLst/>
          </a:prstGeom>
          <a:noFill/>
          <a:ln cap="flat" cmpd="sng" w="38100">
            <a:solidFill>
              <a:schemeClr val="dk1"/>
            </a:solidFill>
            <a:prstDash val="solid"/>
            <a:round/>
            <a:headEnd len="med" w="med" type="none"/>
            <a:tailEnd len="med" w="med" type="stealth"/>
          </a:ln>
        </p:spPr>
      </p:cxnSp>
      <p:sp>
        <p:nvSpPr>
          <p:cNvPr id="438" name="Google Shape;438;p56"/>
          <p:cNvSpPr txBox="1"/>
          <p:nvPr>
            <p:ph idx="1" type="body"/>
          </p:nvPr>
        </p:nvSpPr>
        <p:spPr>
          <a:xfrm>
            <a:off x="4237350" y="39420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Answer.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4A86E8"/>
                </a:highlight>
              </a:rPr>
              <a:t>Answer. Answer. Answer. Answer. Answer. Answer. Answer. Answer. Answer. </a:t>
            </a:r>
            <a:endParaRPr>
              <a:solidFill>
                <a:schemeClr val="dk1"/>
              </a:solidFill>
              <a:highlight>
                <a:srgbClr val="4A86E8"/>
              </a:highlight>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44" name="Google Shape;444;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17500" lvl="1" marL="914400" rtl="0" algn="l">
              <a:spcBef>
                <a:spcPts val="0"/>
              </a:spcBef>
              <a:spcAft>
                <a:spcPts val="0"/>
              </a:spcAft>
              <a:buSzPts val="1400"/>
              <a:buChar char="○"/>
            </a:pPr>
            <a:r>
              <a:rPr lang="en"/>
              <a:t>636 Memos</a:t>
            </a:r>
            <a:endParaRPr/>
          </a:p>
        </p:txBody>
      </p:sp>
      <p:sp>
        <p:nvSpPr>
          <p:cNvPr id="445" name="Google Shape;445;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57"/>
          <p:cNvSpPr txBox="1"/>
          <p:nvPr/>
        </p:nvSpPr>
        <p:spPr>
          <a:xfrm>
            <a:off x="2210750" y="3913700"/>
            <a:ext cx="1305900" cy="4617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#3</a:t>
            </a:r>
            <a:endParaRPr sz="1800"/>
          </a:p>
        </p:txBody>
      </p:sp>
      <p:cxnSp>
        <p:nvCxnSpPr>
          <p:cNvPr id="447" name="Google Shape;447;p57"/>
          <p:cNvCxnSpPr>
            <a:endCxn id="446" idx="3"/>
          </p:cNvCxnSpPr>
          <p:nvPr/>
        </p:nvCxnSpPr>
        <p:spPr>
          <a:xfrm flipH="1">
            <a:off x="3516650" y="4081250"/>
            <a:ext cx="648300" cy="63300"/>
          </a:xfrm>
          <a:prstGeom prst="straightConnector1">
            <a:avLst/>
          </a:prstGeom>
          <a:noFill/>
          <a:ln cap="flat" cmpd="sng" w="38100">
            <a:solidFill>
              <a:schemeClr val="dk1"/>
            </a:solidFill>
            <a:prstDash val="solid"/>
            <a:round/>
            <a:headEnd len="med" w="med" type="none"/>
            <a:tailEnd len="med" w="med" type="stealth"/>
          </a:ln>
        </p:spPr>
      </p:cxnSp>
      <p:sp>
        <p:nvSpPr>
          <p:cNvPr id="448" name="Google Shape;448;p57"/>
          <p:cNvSpPr txBox="1"/>
          <p:nvPr>
            <p:ph idx="1" type="body"/>
          </p:nvPr>
        </p:nvSpPr>
        <p:spPr>
          <a:xfrm>
            <a:off x="4237350" y="39420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4A86E8"/>
                </a:highlight>
              </a:rPr>
              <a:t>Answer. Answer. Answer. Answer. Answer. Answer. Answer. Answer. Answer. </a:t>
            </a:r>
            <a:endParaRPr>
              <a:solidFill>
                <a:schemeClr val="dk1"/>
              </a:solidFill>
              <a:highlight>
                <a:srgbClr val="4A86E8"/>
              </a:highlight>
            </a:endParaRPr>
          </a:p>
          <a:p>
            <a:pPr indent="0" lvl="0" marL="0" rtl="0" algn="l">
              <a:spcBef>
                <a:spcPts val="1200"/>
              </a:spcBef>
              <a:spcAft>
                <a:spcPts val="0"/>
              </a:spcAft>
              <a:buNone/>
            </a:pPr>
            <a:r>
              <a:rPr lang="en">
                <a:solidFill>
                  <a:schemeClr val="dk1"/>
                </a:solidFill>
                <a:highlight>
                  <a:srgbClr val="4A86E8"/>
                </a:highlight>
              </a:rPr>
              <a:t>Answer. Answer. Answer. Answer. Answer. Answer. Answer. Answer. Answer. Answer. </a:t>
            </a:r>
            <a:endParaRPr>
              <a:solidFill>
                <a:schemeClr val="dk1"/>
              </a:solidFill>
              <a:highlight>
                <a:srgbClr val="4A86E8"/>
              </a:highlight>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4A86E8"/>
                </a:highlight>
              </a:rPr>
              <a:t>Answer. Answer. Answer. Answer. Answer. Answer. Answer. Answer. Answer. </a:t>
            </a:r>
            <a:endParaRPr>
              <a:solidFill>
                <a:schemeClr val="dk1"/>
              </a:solidFill>
              <a:highlight>
                <a:srgbClr val="4A86E8"/>
              </a:highlight>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
        <p:nvSpPr>
          <p:cNvPr id="449" name="Google Shape;449;p57"/>
          <p:cNvSpPr txBox="1"/>
          <p:nvPr/>
        </p:nvSpPr>
        <p:spPr>
          <a:xfrm>
            <a:off x="2210750" y="2425425"/>
            <a:ext cx="1305900" cy="4617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#2</a:t>
            </a:r>
            <a:endParaRPr sz="1800"/>
          </a:p>
        </p:txBody>
      </p:sp>
      <p:cxnSp>
        <p:nvCxnSpPr>
          <p:cNvPr id="450" name="Google Shape;450;p57"/>
          <p:cNvCxnSpPr>
            <a:endCxn id="449" idx="3"/>
          </p:cNvCxnSpPr>
          <p:nvPr/>
        </p:nvCxnSpPr>
        <p:spPr>
          <a:xfrm flipH="1">
            <a:off x="3516650" y="2523975"/>
            <a:ext cx="789600" cy="132300"/>
          </a:xfrm>
          <a:prstGeom prst="straightConnector1">
            <a:avLst/>
          </a:prstGeom>
          <a:noFill/>
          <a:ln cap="flat" cmpd="sng" w="38100">
            <a:solidFill>
              <a:schemeClr val="dk1"/>
            </a:solidFill>
            <a:prstDash val="solid"/>
            <a:round/>
            <a:headEnd len="med" w="med" type="none"/>
            <a:tailEnd len="med" w="med" type="stealth"/>
          </a:ln>
        </p:spPr>
      </p:cxnSp>
      <p:sp>
        <p:nvSpPr>
          <p:cNvPr id="451" name="Google Shape;451;p57"/>
          <p:cNvSpPr txBox="1"/>
          <p:nvPr/>
        </p:nvSpPr>
        <p:spPr>
          <a:xfrm>
            <a:off x="2210750" y="937163"/>
            <a:ext cx="1305900" cy="4617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#1</a:t>
            </a:r>
            <a:endParaRPr sz="1800"/>
          </a:p>
        </p:txBody>
      </p:sp>
      <p:cxnSp>
        <p:nvCxnSpPr>
          <p:cNvPr id="452" name="Google Shape;452;p57"/>
          <p:cNvCxnSpPr>
            <a:endCxn id="451" idx="3"/>
          </p:cNvCxnSpPr>
          <p:nvPr/>
        </p:nvCxnSpPr>
        <p:spPr>
          <a:xfrm rot="10800000">
            <a:off x="3516650" y="1168013"/>
            <a:ext cx="753600" cy="207600"/>
          </a:xfrm>
          <a:prstGeom prst="straightConnector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58" name="Google Shape;458;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17500" lvl="1" marL="914400" rtl="0" algn="l">
              <a:spcBef>
                <a:spcPts val="0"/>
              </a:spcBef>
              <a:spcAft>
                <a:spcPts val="0"/>
              </a:spcAft>
              <a:buSzPts val="1400"/>
              <a:buChar char="○"/>
            </a:pPr>
            <a:r>
              <a:rPr lang="en"/>
              <a:t>636 Memos</a:t>
            </a:r>
            <a:endParaRPr/>
          </a:p>
          <a:p>
            <a:pPr indent="-317500" lvl="1" marL="914400" rtl="0" algn="l">
              <a:spcBef>
                <a:spcPts val="0"/>
              </a:spcBef>
              <a:spcAft>
                <a:spcPts val="0"/>
              </a:spcAft>
              <a:buSzPts val="1400"/>
              <a:buChar char="○"/>
            </a:pPr>
            <a:r>
              <a:rPr lang="en"/>
              <a:t>58 Themes</a:t>
            </a:r>
            <a:endParaRPr/>
          </a:p>
        </p:txBody>
      </p:sp>
      <p:sp>
        <p:nvSpPr>
          <p:cNvPr id="459" name="Google Shape;459;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58"/>
          <p:cNvSpPr txBox="1"/>
          <p:nvPr/>
        </p:nvSpPr>
        <p:spPr>
          <a:xfrm>
            <a:off x="2210750" y="3913700"/>
            <a:ext cx="1305900" cy="4617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#3</a:t>
            </a:r>
            <a:endParaRPr sz="1800"/>
          </a:p>
        </p:txBody>
      </p:sp>
      <p:cxnSp>
        <p:nvCxnSpPr>
          <p:cNvPr id="461" name="Google Shape;461;p58"/>
          <p:cNvCxnSpPr>
            <a:stCxn id="460" idx="3"/>
            <a:endCxn id="462" idx="1"/>
          </p:cNvCxnSpPr>
          <p:nvPr/>
        </p:nvCxnSpPr>
        <p:spPr>
          <a:xfrm flipH="1" rot="10800000">
            <a:off x="3516650" y="3192950"/>
            <a:ext cx="3965100" cy="951600"/>
          </a:xfrm>
          <a:prstGeom prst="straightConnector1">
            <a:avLst/>
          </a:prstGeom>
          <a:noFill/>
          <a:ln cap="flat" cmpd="sng" w="38100">
            <a:solidFill>
              <a:schemeClr val="dk1"/>
            </a:solidFill>
            <a:prstDash val="solid"/>
            <a:round/>
            <a:headEnd len="med" w="med" type="none"/>
            <a:tailEnd len="med" w="med" type="stealth"/>
          </a:ln>
        </p:spPr>
      </p:cxnSp>
      <p:sp>
        <p:nvSpPr>
          <p:cNvPr id="463" name="Google Shape;463;p58"/>
          <p:cNvSpPr txBox="1"/>
          <p:nvPr/>
        </p:nvSpPr>
        <p:spPr>
          <a:xfrm>
            <a:off x="2210750" y="2425425"/>
            <a:ext cx="1305900" cy="4617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#2</a:t>
            </a:r>
            <a:endParaRPr sz="1800"/>
          </a:p>
        </p:txBody>
      </p:sp>
      <p:cxnSp>
        <p:nvCxnSpPr>
          <p:cNvPr id="464" name="Google Shape;464;p58"/>
          <p:cNvCxnSpPr>
            <a:stCxn id="463" idx="3"/>
            <a:endCxn id="462" idx="1"/>
          </p:cNvCxnSpPr>
          <p:nvPr/>
        </p:nvCxnSpPr>
        <p:spPr>
          <a:xfrm>
            <a:off x="3516650" y="2656275"/>
            <a:ext cx="3965100" cy="536700"/>
          </a:xfrm>
          <a:prstGeom prst="straightConnector1">
            <a:avLst/>
          </a:prstGeom>
          <a:noFill/>
          <a:ln cap="flat" cmpd="sng" w="38100">
            <a:solidFill>
              <a:schemeClr val="dk1"/>
            </a:solidFill>
            <a:prstDash val="solid"/>
            <a:round/>
            <a:headEnd len="med" w="med" type="none"/>
            <a:tailEnd len="med" w="med" type="stealth"/>
          </a:ln>
        </p:spPr>
      </p:cxnSp>
      <p:sp>
        <p:nvSpPr>
          <p:cNvPr id="465" name="Google Shape;465;p58"/>
          <p:cNvSpPr txBox="1"/>
          <p:nvPr/>
        </p:nvSpPr>
        <p:spPr>
          <a:xfrm>
            <a:off x="2210750" y="937163"/>
            <a:ext cx="1305900" cy="4617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Memo #1</a:t>
            </a:r>
            <a:endParaRPr sz="1800"/>
          </a:p>
        </p:txBody>
      </p:sp>
      <p:cxnSp>
        <p:nvCxnSpPr>
          <p:cNvPr id="466" name="Google Shape;466;p58"/>
          <p:cNvCxnSpPr>
            <a:stCxn id="465" idx="3"/>
            <a:endCxn id="467" idx="1"/>
          </p:cNvCxnSpPr>
          <p:nvPr/>
        </p:nvCxnSpPr>
        <p:spPr>
          <a:xfrm>
            <a:off x="3516650" y="1168013"/>
            <a:ext cx="3965100" cy="637200"/>
          </a:xfrm>
          <a:prstGeom prst="straightConnector1">
            <a:avLst/>
          </a:prstGeom>
          <a:noFill/>
          <a:ln cap="flat" cmpd="sng" w="38100">
            <a:solidFill>
              <a:schemeClr val="dk1"/>
            </a:solidFill>
            <a:prstDash val="solid"/>
            <a:round/>
            <a:headEnd len="med" w="med" type="none"/>
            <a:tailEnd len="med" w="med" type="stealth"/>
          </a:ln>
        </p:spPr>
      </p:cxnSp>
      <p:sp>
        <p:nvSpPr>
          <p:cNvPr id="462" name="Google Shape;462;p58"/>
          <p:cNvSpPr txBox="1"/>
          <p:nvPr/>
        </p:nvSpPr>
        <p:spPr>
          <a:xfrm>
            <a:off x="7481725" y="2823450"/>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Hypothesis Method</a:t>
            </a:r>
            <a:endParaRPr sz="1800"/>
          </a:p>
        </p:txBody>
      </p:sp>
      <p:sp>
        <p:nvSpPr>
          <p:cNvPr id="467" name="Google Shape;467;p58"/>
          <p:cNvSpPr txBox="1"/>
          <p:nvPr/>
        </p:nvSpPr>
        <p:spPr>
          <a:xfrm>
            <a:off x="7481725" y="1435625"/>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Process Creation</a:t>
            </a:r>
            <a:endParaRPr sz="1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73" name="Google Shape;47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17500" lvl="1" marL="914400" rtl="0" algn="l">
              <a:spcBef>
                <a:spcPts val="0"/>
              </a:spcBef>
              <a:spcAft>
                <a:spcPts val="0"/>
              </a:spcAft>
              <a:buSzPts val="1400"/>
              <a:buChar char="○"/>
            </a:pPr>
            <a:r>
              <a:rPr lang="en"/>
              <a:t>636 Memos</a:t>
            </a:r>
            <a:endParaRPr/>
          </a:p>
          <a:p>
            <a:pPr indent="-317500" lvl="1" marL="914400" rtl="0" algn="l">
              <a:spcBef>
                <a:spcPts val="0"/>
              </a:spcBef>
              <a:spcAft>
                <a:spcPts val="0"/>
              </a:spcAft>
              <a:buSzPts val="1400"/>
              <a:buChar char="○"/>
            </a:pPr>
            <a:r>
              <a:rPr lang="en"/>
              <a:t>58 Themes</a:t>
            </a:r>
            <a:endParaRPr/>
          </a:p>
        </p:txBody>
      </p:sp>
      <p:sp>
        <p:nvSpPr>
          <p:cNvPr id="474" name="Google Shape;474;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59"/>
          <p:cNvSpPr txBox="1"/>
          <p:nvPr/>
        </p:nvSpPr>
        <p:spPr>
          <a:xfrm>
            <a:off x="7481725" y="2823450"/>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Hypothesis Method</a:t>
            </a:r>
            <a:endParaRPr sz="1800"/>
          </a:p>
        </p:txBody>
      </p:sp>
      <p:sp>
        <p:nvSpPr>
          <p:cNvPr id="476" name="Google Shape;476;p59"/>
          <p:cNvSpPr txBox="1"/>
          <p:nvPr/>
        </p:nvSpPr>
        <p:spPr>
          <a:xfrm>
            <a:off x="7481725" y="1435625"/>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Process Creation</a:t>
            </a:r>
            <a:endParaRPr sz="1800"/>
          </a:p>
        </p:txBody>
      </p:sp>
      <p:sp>
        <p:nvSpPr>
          <p:cNvPr id="477" name="Google Shape;477;p59"/>
          <p:cNvSpPr txBox="1"/>
          <p:nvPr>
            <p:ph idx="1" type="body"/>
          </p:nvPr>
        </p:nvSpPr>
        <p:spPr>
          <a:xfrm>
            <a:off x="2789975" y="34635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Answer. Answer. Answer. Answer. Answer. Answer. Answer. Answer. Answer.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Answer. Answer.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83" name="Google Shape;483;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17500" lvl="1" marL="914400" rtl="0" algn="l">
              <a:spcBef>
                <a:spcPts val="0"/>
              </a:spcBef>
              <a:spcAft>
                <a:spcPts val="0"/>
              </a:spcAft>
              <a:buSzPts val="1400"/>
              <a:buChar char="○"/>
            </a:pPr>
            <a:r>
              <a:rPr lang="en"/>
              <a:t>636 Memos</a:t>
            </a:r>
            <a:endParaRPr/>
          </a:p>
          <a:p>
            <a:pPr indent="-317500" lvl="1" marL="914400" rtl="0" algn="l">
              <a:spcBef>
                <a:spcPts val="0"/>
              </a:spcBef>
              <a:spcAft>
                <a:spcPts val="0"/>
              </a:spcAft>
              <a:buSzPts val="1400"/>
              <a:buChar char="○"/>
            </a:pPr>
            <a:r>
              <a:rPr lang="en"/>
              <a:t>58 Themes</a:t>
            </a:r>
            <a:endParaRPr/>
          </a:p>
        </p:txBody>
      </p:sp>
      <p:sp>
        <p:nvSpPr>
          <p:cNvPr id="484" name="Google Shape;484;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5" name="Google Shape;485;p60"/>
          <p:cNvSpPr txBox="1"/>
          <p:nvPr/>
        </p:nvSpPr>
        <p:spPr>
          <a:xfrm>
            <a:off x="7481725" y="2823450"/>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Hypothesis Method</a:t>
            </a:r>
            <a:endParaRPr sz="1800"/>
          </a:p>
        </p:txBody>
      </p:sp>
      <p:sp>
        <p:nvSpPr>
          <p:cNvPr id="486" name="Google Shape;486;p60"/>
          <p:cNvSpPr txBox="1"/>
          <p:nvPr/>
        </p:nvSpPr>
        <p:spPr>
          <a:xfrm>
            <a:off x="7481725" y="1435625"/>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Process Creation</a:t>
            </a:r>
            <a:endParaRPr sz="1800"/>
          </a:p>
        </p:txBody>
      </p:sp>
      <p:sp>
        <p:nvSpPr>
          <p:cNvPr id="487" name="Google Shape;487;p60"/>
          <p:cNvSpPr txBox="1"/>
          <p:nvPr>
            <p:ph idx="1" type="body"/>
          </p:nvPr>
        </p:nvSpPr>
        <p:spPr>
          <a:xfrm>
            <a:off x="2789975" y="34635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 </a:t>
            </a:r>
            <a:r>
              <a:rPr lang="en">
                <a:solidFill>
                  <a:schemeClr val="dk1"/>
                </a:solidFill>
              </a:rPr>
              <a:t>Answer. Answer. Answer. Answer. Answer. </a:t>
            </a:r>
            <a:r>
              <a:rPr lang="en">
                <a:solidFill>
                  <a:schemeClr val="dk1"/>
                </a:solidFill>
                <a:highlight>
                  <a:srgbClr val="98FB98"/>
                </a:highlight>
              </a:rPr>
              <a:t>Answer. Answer. </a:t>
            </a:r>
            <a:endParaRPr>
              <a:solidFill>
                <a:schemeClr val="dk1"/>
              </a:solidFill>
              <a:highlight>
                <a:srgbClr val="98FB98"/>
              </a:highlight>
            </a:endParaRPr>
          </a:p>
          <a:p>
            <a:pPr indent="0" lvl="0" marL="0" rtl="0" algn="l">
              <a:spcBef>
                <a:spcPts val="1200"/>
              </a:spcBef>
              <a:spcAft>
                <a:spcPts val="0"/>
              </a:spcAft>
              <a:buNone/>
            </a:pPr>
            <a:r>
              <a:rPr lang="en">
                <a:solidFill>
                  <a:schemeClr val="dk1"/>
                </a:solidFill>
                <a:highlight>
                  <a:srgbClr val="98FB98"/>
                </a:highlight>
              </a:rPr>
              <a:t>Answer. Answer. Answer. Answer. Answer. Answer. Answer. Answer. Answer.</a:t>
            </a:r>
            <a:r>
              <a:rPr lang="en">
                <a:solidFill>
                  <a:schemeClr val="dk1"/>
                </a:solidFill>
              </a:rPr>
              <a:t>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a:t>
            </a:r>
            <a:r>
              <a:rPr lang="en">
                <a:solidFill>
                  <a:schemeClr val="dk1"/>
                </a:solidFill>
              </a:rPr>
              <a:t>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cxnSp>
        <p:nvCxnSpPr>
          <p:cNvPr id="488" name="Google Shape;488;p60"/>
          <p:cNvCxnSpPr/>
          <p:nvPr/>
        </p:nvCxnSpPr>
        <p:spPr>
          <a:xfrm>
            <a:off x="6842050" y="1196175"/>
            <a:ext cx="639600" cy="609000"/>
          </a:xfrm>
          <a:prstGeom prst="straightConnector1">
            <a:avLst/>
          </a:prstGeom>
          <a:noFill/>
          <a:ln cap="flat" cmpd="sng" w="38100">
            <a:solidFill>
              <a:schemeClr val="dk1"/>
            </a:solidFill>
            <a:prstDash val="solid"/>
            <a:round/>
            <a:headEnd len="med" w="med" type="none"/>
            <a:tailEnd len="med" w="med" type="stealth"/>
          </a:ln>
        </p:spPr>
      </p:cxnSp>
      <p:cxnSp>
        <p:nvCxnSpPr>
          <p:cNvPr id="489" name="Google Shape;489;p60"/>
          <p:cNvCxnSpPr>
            <a:endCxn id="486" idx="1"/>
          </p:cNvCxnSpPr>
          <p:nvPr/>
        </p:nvCxnSpPr>
        <p:spPr>
          <a:xfrm>
            <a:off x="5478325" y="1698575"/>
            <a:ext cx="2003400" cy="106500"/>
          </a:xfrm>
          <a:prstGeom prst="straightConnector1">
            <a:avLst/>
          </a:prstGeom>
          <a:noFill/>
          <a:ln cap="flat" cmpd="sng" w="38100">
            <a:solidFill>
              <a:schemeClr val="dk1"/>
            </a:solidFill>
            <a:prstDash val="solid"/>
            <a:round/>
            <a:headEnd len="med" w="med" type="none"/>
            <a:tailEnd len="med" w="med" type="stealth"/>
          </a:ln>
        </p:spPr>
      </p:cxnSp>
      <p:cxnSp>
        <p:nvCxnSpPr>
          <p:cNvPr id="490" name="Google Shape;490;p60"/>
          <p:cNvCxnSpPr>
            <a:endCxn id="485" idx="1"/>
          </p:cNvCxnSpPr>
          <p:nvPr/>
        </p:nvCxnSpPr>
        <p:spPr>
          <a:xfrm>
            <a:off x="6243925" y="2643600"/>
            <a:ext cx="1237800" cy="549300"/>
          </a:xfrm>
          <a:prstGeom prst="straightConnector1">
            <a:avLst/>
          </a:prstGeom>
          <a:noFill/>
          <a:ln cap="flat" cmpd="sng" w="38100">
            <a:solidFill>
              <a:schemeClr val="dk1"/>
            </a:solidFill>
            <a:prstDash val="solid"/>
            <a:round/>
            <a:headEnd len="med" w="med" type="none"/>
            <a:tailEnd len="med" w="med" type="stealth"/>
          </a:ln>
        </p:spPr>
      </p:cxnSp>
      <p:cxnSp>
        <p:nvCxnSpPr>
          <p:cNvPr id="491" name="Google Shape;491;p60"/>
          <p:cNvCxnSpPr>
            <a:endCxn id="485" idx="1"/>
          </p:cNvCxnSpPr>
          <p:nvPr/>
        </p:nvCxnSpPr>
        <p:spPr>
          <a:xfrm flipH="1" rot="10800000">
            <a:off x="6818125" y="3192900"/>
            <a:ext cx="663600" cy="395700"/>
          </a:xfrm>
          <a:prstGeom prst="straightConnector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497" name="Google Shape;497;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Interrater </a:t>
            </a:r>
            <a:r>
              <a:rPr lang="en"/>
              <a:t>Agreement</a:t>
            </a:r>
            <a:endParaRPr/>
          </a:p>
          <a:p>
            <a:pPr indent="0" lvl="0" marL="0" rtl="0" algn="l">
              <a:spcBef>
                <a:spcPts val="1200"/>
              </a:spcBef>
              <a:spcAft>
                <a:spcPts val="1200"/>
              </a:spcAft>
              <a:buNone/>
            </a:pPr>
            <a:r>
              <a:t/>
            </a:r>
            <a:endParaRPr/>
          </a:p>
        </p:txBody>
      </p:sp>
      <p:sp>
        <p:nvSpPr>
          <p:cNvPr id="498" name="Google Shape;498;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813676" y="458137"/>
            <a:ext cx="7516651" cy="4227225"/>
          </a:xfrm>
          <a:prstGeom prst="rect">
            <a:avLst/>
          </a:prstGeom>
          <a:noFill/>
          <a:ln>
            <a:noFill/>
          </a:ln>
        </p:spPr>
      </p:pic>
      <p:sp>
        <p:nvSpPr>
          <p:cNvPr id="85" name="Google Shape;85;p1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of an attack</a:t>
            </a:r>
            <a:endParaRPr/>
          </a:p>
        </p:txBody>
      </p:sp>
      <p:sp>
        <p:nvSpPr>
          <p:cNvPr id="86" name="Google Shape;8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 name="Google Shape;87;p17"/>
          <p:cNvPicPr preferRelativeResize="0"/>
          <p:nvPr/>
        </p:nvPicPr>
        <p:blipFill>
          <a:blip r:embed="rId4">
            <a:alphaModFix/>
          </a:blip>
          <a:stretch>
            <a:fillRect/>
          </a:stretch>
        </p:blipFill>
        <p:spPr>
          <a:xfrm>
            <a:off x="813650" y="916243"/>
            <a:ext cx="7516701" cy="4227250"/>
          </a:xfrm>
          <a:prstGeom prst="rect">
            <a:avLst/>
          </a:prstGeom>
          <a:noFill/>
          <a:ln>
            <a:noFill/>
          </a:ln>
        </p:spPr>
      </p:pic>
      <p:cxnSp>
        <p:nvCxnSpPr>
          <p:cNvPr id="88" name="Google Shape;88;p17"/>
          <p:cNvCxnSpPr/>
          <p:nvPr/>
        </p:nvCxnSpPr>
        <p:spPr>
          <a:xfrm>
            <a:off x="1766200" y="3027625"/>
            <a:ext cx="2458500" cy="0"/>
          </a:xfrm>
          <a:prstGeom prst="straightConnector1">
            <a:avLst/>
          </a:prstGeom>
          <a:noFill/>
          <a:ln cap="flat" cmpd="sng" w="38100">
            <a:solidFill>
              <a:schemeClr val="dk1"/>
            </a:solidFill>
            <a:prstDash val="solid"/>
            <a:round/>
            <a:headEnd len="med" w="med" type="none"/>
            <a:tailEnd len="med" w="med" type="none"/>
          </a:ln>
        </p:spPr>
      </p:cxnSp>
      <p:cxnSp>
        <p:nvCxnSpPr>
          <p:cNvPr id="89" name="Google Shape;89;p17"/>
          <p:cNvCxnSpPr/>
          <p:nvPr/>
        </p:nvCxnSpPr>
        <p:spPr>
          <a:xfrm>
            <a:off x="4224325" y="2949175"/>
            <a:ext cx="0" cy="142800"/>
          </a:xfrm>
          <a:prstGeom prst="straightConnector1">
            <a:avLst/>
          </a:prstGeom>
          <a:noFill/>
          <a:ln cap="flat" cmpd="sng" w="38100">
            <a:solidFill>
              <a:schemeClr val="dk1"/>
            </a:solidFill>
            <a:prstDash val="solid"/>
            <a:round/>
            <a:headEnd len="med" w="med" type="none"/>
            <a:tailEnd len="med" w="med" type="none"/>
          </a:ln>
        </p:spPr>
      </p:cxnSp>
      <p:cxnSp>
        <p:nvCxnSpPr>
          <p:cNvPr id="90" name="Google Shape;90;p17"/>
          <p:cNvCxnSpPr/>
          <p:nvPr/>
        </p:nvCxnSpPr>
        <p:spPr>
          <a:xfrm>
            <a:off x="1776400" y="2949175"/>
            <a:ext cx="0" cy="142800"/>
          </a:xfrm>
          <a:prstGeom prst="straightConnector1">
            <a:avLst/>
          </a:prstGeom>
          <a:noFill/>
          <a:ln cap="flat" cmpd="sng" w="38100">
            <a:solidFill>
              <a:schemeClr val="dk1"/>
            </a:solidFill>
            <a:prstDash val="solid"/>
            <a:round/>
            <a:headEnd len="med" w="med" type="none"/>
            <a:tailEnd len="med" w="med" type="none"/>
          </a:ln>
        </p:spPr>
      </p:cxnSp>
      <p:cxnSp>
        <p:nvCxnSpPr>
          <p:cNvPr id="91" name="Google Shape;91;p17"/>
          <p:cNvCxnSpPr/>
          <p:nvPr/>
        </p:nvCxnSpPr>
        <p:spPr>
          <a:xfrm>
            <a:off x="5099950" y="3027625"/>
            <a:ext cx="1896300" cy="6000"/>
          </a:xfrm>
          <a:prstGeom prst="straightConnector1">
            <a:avLst/>
          </a:prstGeom>
          <a:noFill/>
          <a:ln cap="flat" cmpd="sng" w="38100">
            <a:solidFill>
              <a:schemeClr val="dk1"/>
            </a:solidFill>
            <a:prstDash val="solid"/>
            <a:round/>
            <a:headEnd len="med" w="med" type="none"/>
            <a:tailEnd len="med" w="med" type="none"/>
          </a:ln>
        </p:spPr>
      </p:cxnSp>
      <p:cxnSp>
        <p:nvCxnSpPr>
          <p:cNvPr id="92" name="Google Shape;92;p17"/>
          <p:cNvCxnSpPr/>
          <p:nvPr/>
        </p:nvCxnSpPr>
        <p:spPr>
          <a:xfrm>
            <a:off x="6996250" y="2958475"/>
            <a:ext cx="0" cy="142800"/>
          </a:xfrm>
          <a:prstGeom prst="straightConnector1">
            <a:avLst/>
          </a:prstGeom>
          <a:noFill/>
          <a:ln cap="flat" cmpd="sng" w="38100">
            <a:solidFill>
              <a:schemeClr val="dk1"/>
            </a:solidFill>
            <a:prstDash val="solid"/>
            <a:round/>
            <a:headEnd len="med" w="med" type="none"/>
            <a:tailEnd len="med" w="med" type="none"/>
          </a:ln>
        </p:spPr>
      </p:cxnSp>
      <p:cxnSp>
        <p:nvCxnSpPr>
          <p:cNvPr id="93" name="Google Shape;93;p17"/>
          <p:cNvCxnSpPr/>
          <p:nvPr/>
        </p:nvCxnSpPr>
        <p:spPr>
          <a:xfrm>
            <a:off x="5110150" y="2949175"/>
            <a:ext cx="0" cy="142800"/>
          </a:xfrm>
          <a:prstGeom prst="straightConnector1">
            <a:avLst/>
          </a:prstGeom>
          <a:noFill/>
          <a:ln cap="flat" cmpd="sng" w="38100">
            <a:solidFill>
              <a:schemeClr val="dk1"/>
            </a:solidFill>
            <a:prstDash val="solid"/>
            <a:round/>
            <a:headEnd len="med" w="med" type="none"/>
            <a:tailEnd len="med" w="med" type="none"/>
          </a:ln>
        </p:spPr>
      </p:cxnSp>
      <p:sp>
        <p:nvSpPr>
          <p:cNvPr id="94" name="Google Shape;94;p17"/>
          <p:cNvSpPr txBox="1"/>
          <p:nvPr/>
        </p:nvSpPr>
        <p:spPr>
          <a:xfrm>
            <a:off x="5153050" y="3062300"/>
            <a:ext cx="186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Response</a:t>
            </a:r>
            <a:r>
              <a:rPr lang="en" sz="1800"/>
              <a:t> Time</a:t>
            </a:r>
            <a:endParaRPr sz="1800"/>
          </a:p>
        </p:txBody>
      </p:sp>
      <p:sp>
        <p:nvSpPr>
          <p:cNvPr id="95" name="Google Shape;95;p17"/>
          <p:cNvSpPr txBox="1"/>
          <p:nvPr/>
        </p:nvSpPr>
        <p:spPr>
          <a:xfrm>
            <a:off x="1814500" y="3062300"/>
            <a:ext cx="156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Dwell Time</a:t>
            </a:r>
            <a:endParaRPr sz="18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2"/>
          <p:cNvSpPr txBox="1"/>
          <p:nvPr>
            <p:ph idx="1" type="body"/>
          </p:nvPr>
        </p:nvSpPr>
        <p:spPr>
          <a:xfrm>
            <a:off x="3094775" y="34635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 </a:t>
            </a:r>
            <a:r>
              <a:rPr lang="en">
                <a:solidFill>
                  <a:schemeClr val="dk1"/>
                </a:solidFill>
              </a:rPr>
              <a:t>Answer. Answer. Answer. Answer. Answer. </a:t>
            </a:r>
            <a:r>
              <a:rPr lang="en">
                <a:solidFill>
                  <a:schemeClr val="dk1"/>
                </a:solidFill>
                <a:highlight>
                  <a:srgbClr val="98FB98"/>
                </a:highlight>
              </a:rPr>
              <a:t>Answer. Answer. </a:t>
            </a:r>
            <a:endParaRPr>
              <a:solidFill>
                <a:schemeClr val="dk1"/>
              </a:solidFill>
              <a:highlight>
                <a:srgbClr val="98FB98"/>
              </a:highlight>
            </a:endParaRPr>
          </a:p>
          <a:p>
            <a:pPr indent="0" lvl="0" marL="0" rtl="0" algn="l">
              <a:spcBef>
                <a:spcPts val="1200"/>
              </a:spcBef>
              <a:spcAft>
                <a:spcPts val="0"/>
              </a:spcAft>
              <a:buNone/>
            </a:pPr>
            <a:r>
              <a:rPr lang="en">
                <a:solidFill>
                  <a:schemeClr val="dk1"/>
                </a:solidFill>
                <a:highlight>
                  <a:srgbClr val="98FB98"/>
                </a:highlight>
              </a:rPr>
              <a:t>Answer. Answer. Answer. Answer. Answer. Answer. Answer. Answer. Answer.</a:t>
            </a:r>
            <a:r>
              <a:rPr lang="en">
                <a:solidFill>
                  <a:schemeClr val="dk1"/>
                </a:solidFill>
              </a:rPr>
              <a:t>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a:t>
            </a:r>
            <a:r>
              <a:rPr lang="en">
                <a:solidFill>
                  <a:schemeClr val="dk1"/>
                </a:solidFill>
              </a:rPr>
              <a:t>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
        <p:nvSpPr>
          <p:cNvPr id="504" name="Google Shape;504;p6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505" name="Google Shape;505;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Interrater </a:t>
            </a:r>
            <a:r>
              <a:rPr lang="en"/>
              <a:t>Agreement</a:t>
            </a:r>
            <a:endParaRPr/>
          </a:p>
          <a:p>
            <a:pPr indent="0" lvl="0" marL="0" rtl="0" algn="l">
              <a:spcBef>
                <a:spcPts val="1200"/>
              </a:spcBef>
              <a:spcAft>
                <a:spcPts val="1200"/>
              </a:spcAft>
              <a:buNone/>
            </a:pPr>
            <a:r>
              <a:t/>
            </a:r>
            <a:endParaRPr/>
          </a:p>
        </p:txBody>
      </p:sp>
      <p:sp>
        <p:nvSpPr>
          <p:cNvPr id="506" name="Google Shape;50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62"/>
          <p:cNvSpPr txBox="1"/>
          <p:nvPr/>
        </p:nvSpPr>
        <p:spPr>
          <a:xfrm>
            <a:off x="7786525" y="2823450"/>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Hypothesis Method</a:t>
            </a:r>
            <a:endParaRPr sz="1800"/>
          </a:p>
        </p:txBody>
      </p:sp>
      <p:sp>
        <p:nvSpPr>
          <p:cNvPr id="508" name="Google Shape;508;p62"/>
          <p:cNvSpPr txBox="1"/>
          <p:nvPr/>
        </p:nvSpPr>
        <p:spPr>
          <a:xfrm>
            <a:off x="7786525" y="1435625"/>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Process Creation</a:t>
            </a:r>
            <a:endParaRPr sz="1800"/>
          </a:p>
        </p:txBody>
      </p:sp>
      <p:cxnSp>
        <p:nvCxnSpPr>
          <p:cNvPr id="509" name="Google Shape;509;p62"/>
          <p:cNvCxnSpPr/>
          <p:nvPr/>
        </p:nvCxnSpPr>
        <p:spPr>
          <a:xfrm>
            <a:off x="7146850" y="1196175"/>
            <a:ext cx="639600" cy="609000"/>
          </a:xfrm>
          <a:prstGeom prst="straightConnector1">
            <a:avLst/>
          </a:prstGeom>
          <a:noFill/>
          <a:ln cap="flat" cmpd="sng" w="38100">
            <a:solidFill>
              <a:schemeClr val="dk1"/>
            </a:solidFill>
            <a:prstDash val="solid"/>
            <a:round/>
            <a:headEnd len="med" w="med" type="none"/>
            <a:tailEnd len="med" w="med" type="stealth"/>
          </a:ln>
        </p:spPr>
      </p:cxnSp>
      <p:cxnSp>
        <p:nvCxnSpPr>
          <p:cNvPr id="510" name="Google Shape;510;p62"/>
          <p:cNvCxnSpPr>
            <a:endCxn id="508" idx="1"/>
          </p:cNvCxnSpPr>
          <p:nvPr/>
        </p:nvCxnSpPr>
        <p:spPr>
          <a:xfrm>
            <a:off x="5783125" y="1698575"/>
            <a:ext cx="2003400" cy="106500"/>
          </a:xfrm>
          <a:prstGeom prst="straightConnector1">
            <a:avLst/>
          </a:prstGeom>
          <a:noFill/>
          <a:ln cap="flat" cmpd="sng" w="38100">
            <a:solidFill>
              <a:schemeClr val="dk1"/>
            </a:solidFill>
            <a:prstDash val="solid"/>
            <a:round/>
            <a:headEnd len="med" w="med" type="none"/>
            <a:tailEnd len="med" w="med" type="stealth"/>
          </a:ln>
        </p:spPr>
      </p:cxnSp>
      <p:cxnSp>
        <p:nvCxnSpPr>
          <p:cNvPr id="511" name="Google Shape;511;p62"/>
          <p:cNvCxnSpPr>
            <a:endCxn id="507" idx="1"/>
          </p:cNvCxnSpPr>
          <p:nvPr/>
        </p:nvCxnSpPr>
        <p:spPr>
          <a:xfrm>
            <a:off x="6548725" y="2643600"/>
            <a:ext cx="1237800" cy="549300"/>
          </a:xfrm>
          <a:prstGeom prst="straightConnector1">
            <a:avLst/>
          </a:prstGeom>
          <a:noFill/>
          <a:ln cap="flat" cmpd="sng" w="38100">
            <a:solidFill>
              <a:schemeClr val="dk1"/>
            </a:solidFill>
            <a:prstDash val="solid"/>
            <a:round/>
            <a:headEnd len="med" w="med" type="none"/>
            <a:tailEnd len="med" w="med" type="stealth"/>
          </a:ln>
        </p:spPr>
      </p:cxnSp>
      <p:cxnSp>
        <p:nvCxnSpPr>
          <p:cNvPr id="512" name="Google Shape;512;p62"/>
          <p:cNvCxnSpPr>
            <a:endCxn id="507" idx="1"/>
          </p:cNvCxnSpPr>
          <p:nvPr/>
        </p:nvCxnSpPr>
        <p:spPr>
          <a:xfrm flipH="1" rot="10800000">
            <a:off x="7122925" y="3192900"/>
            <a:ext cx="663600" cy="395700"/>
          </a:xfrm>
          <a:prstGeom prst="straightConnector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3"/>
          <p:cNvSpPr txBox="1"/>
          <p:nvPr>
            <p:ph idx="1" type="body"/>
          </p:nvPr>
        </p:nvSpPr>
        <p:spPr>
          <a:xfrm>
            <a:off x="3094775" y="34635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 </a:t>
            </a:r>
            <a:r>
              <a:rPr lang="en">
                <a:solidFill>
                  <a:schemeClr val="dk1"/>
                </a:solidFill>
              </a:rPr>
              <a:t>Answer. Answer. Answer. Answer. Answer. </a:t>
            </a:r>
            <a:r>
              <a:rPr lang="en">
                <a:solidFill>
                  <a:schemeClr val="dk1"/>
                </a:solidFill>
                <a:highlight>
                  <a:srgbClr val="98FB98"/>
                </a:highlight>
              </a:rPr>
              <a:t>Answer. Answer. </a:t>
            </a:r>
            <a:endParaRPr>
              <a:solidFill>
                <a:schemeClr val="dk1"/>
              </a:solidFill>
              <a:highlight>
                <a:srgbClr val="98FB98"/>
              </a:highlight>
            </a:endParaRPr>
          </a:p>
          <a:p>
            <a:pPr indent="0" lvl="0" marL="0" rtl="0" algn="l">
              <a:spcBef>
                <a:spcPts val="1200"/>
              </a:spcBef>
              <a:spcAft>
                <a:spcPts val="0"/>
              </a:spcAft>
              <a:buNone/>
            </a:pPr>
            <a:r>
              <a:rPr lang="en">
                <a:solidFill>
                  <a:schemeClr val="dk1"/>
                </a:solidFill>
                <a:highlight>
                  <a:srgbClr val="98FB98"/>
                </a:highlight>
              </a:rPr>
              <a:t>Answer. Answer. Answer. Answer. Answer. Answer. Answer. Answer. Answer.</a:t>
            </a:r>
            <a:r>
              <a:rPr lang="en">
                <a:solidFill>
                  <a:schemeClr val="dk1"/>
                </a:solidFill>
              </a:rPr>
              <a:t>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a:t>
            </a:r>
            <a:r>
              <a:rPr lang="en">
                <a:solidFill>
                  <a:schemeClr val="dk1"/>
                </a:solidFill>
              </a:rPr>
              <a:t>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
        <p:nvSpPr>
          <p:cNvPr id="518" name="Google Shape;518;p6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519" name="Google Shape;519;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Interrater Agreement</a:t>
            </a:r>
            <a:endParaRPr/>
          </a:p>
          <a:p>
            <a:pPr indent="-317500" lvl="1" marL="914400" rtl="0" algn="l">
              <a:spcBef>
                <a:spcPts val="0"/>
              </a:spcBef>
              <a:spcAft>
                <a:spcPts val="0"/>
              </a:spcAft>
              <a:buSzPts val="1400"/>
              <a:buChar char="○"/>
            </a:pPr>
            <a:r>
              <a:rPr lang="en"/>
              <a:t>6 </a:t>
            </a:r>
            <a:r>
              <a:rPr lang="en"/>
              <a:t>transcript sections</a:t>
            </a:r>
            <a:endParaRPr/>
          </a:p>
          <a:p>
            <a:pPr indent="-317500" lvl="1" marL="914400" rtl="0" algn="l">
              <a:spcBef>
                <a:spcPts val="0"/>
              </a:spcBef>
              <a:spcAft>
                <a:spcPts val="0"/>
              </a:spcAft>
              <a:buSzPts val="1400"/>
              <a:buChar char="○"/>
            </a:pPr>
            <a:r>
              <a:rPr lang="en"/>
              <a:t>56 coded texts</a:t>
            </a:r>
            <a:endParaRPr/>
          </a:p>
        </p:txBody>
      </p:sp>
      <p:sp>
        <p:nvSpPr>
          <p:cNvPr id="520" name="Google Shape;520;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1" name="Google Shape;521;p63"/>
          <p:cNvSpPr txBox="1"/>
          <p:nvPr/>
        </p:nvSpPr>
        <p:spPr>
          <a:xfrm>
            <a:off x="6940925" y="2079900"/>
            <a:ext cx="548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t>?</a:t>
            </a:r>
            <a:endParaRPr sz="4200"/>
          </a:p>
        </p:txBody>
      </p:sp>
      <p:sp>
        <p:nvSpPr>
          <p:cNvPr id="522" name="Google Shape;522;p63"/>
          <p:cNvSpPr txBox="1"/>
          <p:nvPr/>
        </p:nvSpPr>
        <p:spPr>
          <a:xfrm>
            <a:off x="7786525" y="2823450"/>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Hypothesis Method</a:t>
            </a:r>
            <a:endParaRPr sz="1800"/>
          </a:p>
        </p:txBody>
      </p:sp>
      <p:sp>
        <p:nvSpPr>
          <p:cNvPr id="523" name="Google Shape;523;p63"/>
          <p:cNvSpPr txBox="1"/>
          <p:nvPr/>
        </p:nvSpPr>
        <p:spPr>
          <a:xfrm>
            <a:off x="7786525" y="1435625"/>
            <a:ext cx="1404900" cy="7389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Process Creation</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4"/>
          <p:cNvSpPr txBox="1"/>
          <p:nvPr>
            <p:ph idx="1" type="body"/>
          </p:nvPr>
        </p:nvSpPr>
        <p:spPr>
          <a:xfrm>
            <a:off x="3094775" y="346350"/>
            <a:ext cx="4449900" cy="538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 </a:t>
            </a:r>
            <a:r>
              <a:rPr lang="en">
                <a:solidFill>
                  <a:schemeClr val="dk1"/>
                </a:solidFill>
              </a:rPr>
              <a:t>Answer. Answer. Answer. Answer. Answer. </a:t>
            </a:r>
            <a:r>
              <a:rPr lang="en">
                <a:solidFill>
                  <a:schemeClr val="dk1"/>
                </a:solidFill>
                <a:highlight>
                  <a:srgbClr val="98FB98"/>
                </a:highlight>
              </a:rPr>
              <a:t>Answer. Answer. </a:t>
            </a:r>
            <a:endParaRPr>
              <a:solidFill>
                <a:schemeClr val="dk1"/>
              </a:solidFill>
              <a:highlight>
                <a:srgbClr val="98FB98"/>
              </a:highlight>
            </a:endParaRPr>
          </a:p>
          <a:p>
            <a:pPr indent="0" lvl="0" marL="0" rtl="0" algn="l">
              <a:spcBef>
                <a:spcPts val="1200"/>
              </a:spcBef>
              <a:spcAft>
                <a:spcPts val="0"/>
              </a:spcAft>
              <a:buNone/>
            </a:pPr>
            <a:r>
              <a:rPr lang="en">
                <a:solidFill>
                  <a:schemeClr val="dk1"/>
                </a:solidFill>
                <a:highlight>
                  <a:srgbClr val="98FB98"/>
                </a:highlight>
              </a:rPr>
              <a:t>Answer. Answer. Answer. Answer. Answer. Answer. Answer. Answer. Answer.</a:t>
            </a:r>
            <a:r>
              <a:rPr lang="en">
                <a:solidFill>
                  <a:schemeClr val="dk1"/>
                </a:solidFill>
              </a:rPr>
              <a:t> Answer. </a:t>
            </a:r>
            <a:endParaRPr>
              <a:solidFill>
                <a:schemeClr val="dk1"/>
              </a:solidFill>
            </a:endParaRPr>
          </a:p>
          <a:p>
            <a:pPr indent="0" lvl="0" marL="0" rtl="0" algn="l">
              <a:spcBef>
                <a:spcPts val="1200"/>
              </a:spcBef>
              <a:spcAft>
                <a:spcPts val="0"/>
              </a:spcAft>
              <a:buNone/>
            </a:pPr>
            <a:r>
              <a:rPr lang="en">
                <a:solidFill>
                  <a:schemeClr val="dk1"/>
                </a:solidFill>
              </a:rPr>
              <a:t>Interviewer: Question?</a:t>
            </a:r>
            <a:endParaRPr>
              <a:solidFill>
                <a:schemeClr val="dk1"/>
              </a:solidFill>
            </a:endParaRPr>
          </a:p>
          <a:p>
            <a:pPr indent="0" lvl="0" marL="0" rtl="0" algn="l">
              <a:spcBef>
                <a:spcPts val="1200"/>
              </a:spcBef>
              <a:spcAft>
                <a:spcPts val="0"/>
              </a:spcAft>
              <a:buNone/>
            </a:pPr>
            <a:r>
              <a:rPr lang="en">
                <a:solidFill>
                  <a:schemeClr val="dk1"/>
                </a:solidFill>
              </a:rPr>
              <a:t>Anonymized Subject: </a:t>
            </a:r>
            <a:r>
              <a:rPr lang="en">
                <a:solidFill>
                  <a:schemeClr val="dk1"/>
                </a:solidFill>
                <a:highlight>
                  <a:srgbClr val="98FB98"/>
                </a:highlight>
              </a:rPr>
              <a:t>Answer. Answer.</a:t>
            </a:r>
            <a:r>
              <a:rPr lang="en">
                <a:solidFill>
                  <a:schemeClr val="dk1"/>
                </a:solidFill>
              </a:rPr>
              <a:t> Answer. Answer. Answer. Answer. Answer. Answer. Answer. </a:t>
            </a:r>
            <a:endParaRPr>
              <a:solidFill>
                <a:schemeClr val="dk1"/>
              </a:solidFill>
            </a:endParaRPr>
          </a:p>
          <a:p>
            <a:pPr indent="0" lvl="0" marL="0" rtl="0" algn="l">
              <a:spcBef>
                <a:spcPts val="1200"/>
              </a:spcBef>
              <a:spcAft>
                <a:spcPts val="1200"/>
              </a:spcAft>
              <a:buNone/>
            </a:pPr>
            <a:r>
              <a:rPr lang="en">
                <a:solidFill>
                  <a:schemeClr val="dk1"/>
                </a:solidFill>
              </a:rPr>
              <a:t>Answer. Answer. Answer. Answer. Answer. Answer. Answer. Answer.</a:t>
            </a:r>
            <a:endParaRPr>
              <a:solidFill>
                <a:schemeClr val="dk1"/>
              </a:solidFill>
            </a:endParaRPr>
          </a:p>
        </p:txBody>
      </p:sp>
      <p:sp>
        <p:nvSpPr>
          <p:cNvPr id="529" name="Google Shape;529;p6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530" name="Google Shape;530;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Interrater Agreement</a:t>
            </a:r>
            <a:endParaRPr/>
          </a:p>
          <a:p>
            <a:pPr indent="-317500" lvl="1" marL="914400" rtl="0" algn="l">
              <a:spcBef>
                <a:spcPts val="0"/>
              </a:spcBef>
              <a:spcAft>
                <a:spcPts val="0"/>
              </a:spcAft>
              <a:buSzPts val="1400"/>
              <a:buChar char="○"/>
            </a:pPr>
            <a:r>
              <a:rPr lang="en"/>
              <a:t>6 transcript sections</a:t>
            </a:r>
            <a:endParaRPr/>
          </a:p>
          <a:p>
            <a:pPr indent="-317500" lvl="1" marL="914400" rtl="0" algn="l">
              <a:spcBef>
                <a:spcPts val="0"/>
              </a:spcBef>
              <a:spcAft>
                <a:spcPts val="0"/>
              </a:spcAft>
              <a:buSzPts val="1400"/>
              <a:buChar char="○"/>
            </a:pPr>
            <a:r>
              <a:rPr lang="en"/>
              <a:t>56 coded texts</a:t>
            </a:r>
            <a:endParaRPr/>
          </a:p>
          <a:p>
            <a:pPr indent="-317500" lvl="1" marL="914400" rtl="0" algn="l">
              <a:spcBef>
                <a:spcPts val="0"/>
              </a:spcBef>
              <a:spcAft>
                <a:spcPts val="0"/>
              </a:spcAft>
              <a:buSzPts val="1400"/>
              <a:buChar char="○"/>
            </a:pPr>
            <a:r>
              <a:rPr lang="en"/>
              <a:t>Kappa .82</a:t>
            </a:r>
            <a:endParaRPr/>
          </a:p>
          <a:p>
            <a:pPr indent="0" lvl="0" marL="0" rtl="0" algn="l">
              <a:spcBef>
                <a:spcPts val="1200"/>
              </a:spcBef>
              <a:spcAft>
                <a:spcPts val="1200"/>
              </a:spcAft>
              <a:buNone/>
            </a:pPr>
            <a:r>
              <a:t/>
            </a:r>
            <a:endParaRPr/>
          </a:p>
        </p:txBody>
      </p:sp>
      <p:sp>
        <p:nvSpPr>
          <p:cNvPr id="531" name="Google Shape;531;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2" name="Google Shape;532;p64"/>
          <p:cNvSpPr txBox="1"/>
          <p:nvPr/>
        </p:nvSpPr>
        <p:spPr>
          <a:xfrm>
            <a:off x="6940925" y="2079900"/>
            <a:ext cx="548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t>?</a:t>
            </a:r>
            <a:endParaRPr sz="4200"/>
          </a:p>
        </p:txBody>
      </p:sp>
      <p:sp>
        <p:nvSpPr>
          <p:cNvPr id="533" name="Google Shape;533;p64"/>
          <p:cNvSpPr txBox="1"/>
          <p:nvPr/>
        </p:nvSpPr>
        <p:spPr>
          <a:xfrm>
            <a:off x="7786525" y="169282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#4</a:t>
            </a:r>
            <a:endParaRPr sz="1800"/>
          </a:p>
        </p:txBody>
      </p:sp>
      <p:sp>
        <p:nvSpPr>
          <p:cNvPr id="534" name="Google Shape;534;p64"/>
          <p:cNvSpPr txBox="1"/>
          <p:nvPr/>
        </p:nvSpPr>
        <p:spPr>
          <a:xfrm>
            <a:off x="7786525" y="223317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#5</a:t>
            </a:r>
            <a:endParaRPr sz="1800"/>
          </a:p>
        </p:txBody>
      </p:sp>
      <p:sp>
        <p:nvSpPr>
          <p:cNvPr id="535" name="Google Shape;535;p64"/>
          <p:cNvSpPr txBox="1"/>
          <p:nvPr/>
        </p:nvSpPr>
        <p:spPr>
          <a:xfrm>
            <a:off x="7786525" y="115247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#3</a:t>
            </a:r>
            <a:endParaRPr sz="1800"/>
          </a:p>
        </p:txBody>
      </p:sp>
      <p:sp>
        <p:nvSpPr>
          <p:cNvPr id="536" name="Google Shape;536;p64"/>
          <p:cNvSpPr txBox="1"/>
          <p:nvPr/>
        </p:nvSpPr>
        <p:spPr>
          <a:xfrm>
            <a:off x="7786525" y="61212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#2</a:t>
            </a:r>
            <a:endParaRPr sz="1800"/>
          </a:p>
        </p:txBody>
      </p:sp>
      <p:sp>
        <p:nvSpPr>
          <p:cNvPr id="537" name="Google Shape;537;p64"/>
          <p:cNvSpPr txBox="1"/>
          <p:nvPr/>
        </p:nvSpPr>
        <p:spPr>
          <a:xfrm>
            <a:off x="7786525" y="7177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#1</a:t>
            </a:r>
            <a:endParaRPr sz="1800"/>
          </a:p>
        </p:txBody>
      </p:sp>
      <p:sp>
        <p:nvSpPr>
          <p:cNvPr id="538" name="Google Shape;538;p64"/>
          <p:cNvSpPr txBox="1"/>
          <p:nvPr/>
        </p:nvSpPr>
        <p:spPr>
          <a:xfrm>
            <a:off x="7786525" y="277352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#6</a:t>
            </a:r>
            <a:endParaRPr sz="1800"/>
          </a:p>
        </p:txBody>
      </p:sp>
      <p:sp>
        <p:nvSpPr>
          <p:cNvPr id="539" name="Google Shape;539;p64"/>
          <p:cNvSpPr txBox="1"/>
          <p:nvPr/>
        </p:nvSpPr>
        <p:spPr>
          <a:xfrm>
            <a:off x="7786525" y="331387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a:t>
            </a:r>
            <a:endParaRPr sz="1800"/>
          </a:p>
        </p:txBody>
      </p:sp>
      <p:sp>
        <p:nvSpPr>
          <p:cNvPr id="540" name="Google Shape;540;p64"/>
          <p:cNvSpPr txBox="1"/>
          <p:nvPr/>
        </p:nvSpPr>
        <p:spPr>
          <a:xfrm>
            <a:off x="7786525" y="3854225"/>
            <a:ext cx="1404900" cy="461700"/>
          </a:xfrm>
          <a:prstGeom prst="rect">
            <a:avLst/>
          </a:prstGeom>
          <a:solidFill>
            <a:srgbClr val="98FB9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Code #58</a:t>
            </a:r>
            <a:endParaRPr sz="18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endParaRPr/>
          </a:p>
        </p:txBody>
      </p:sp>
      <p:sp>
        <p:nvSpPr>
          <p:cNvPr id="546" name="Google Shape;546;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Sanitization</a:t>
            </a:r>
            <a:endParaRPr/>
          </a:p>
          <a:p>
            <a:pPr indent="-342900" lvl="0" marL="457200" rtl="0" algn="l">
              <a:spcBef>
                <a:spcPts val="0"/>
              </a:spcBef>
              <a:spcAft>
                <a:spcPts val="0"/>
              </a:spcAft>
              <a:buSzPts val="1800"/>
              <a:buChar char="●"/>
            </a:pPr>
            <a:r>
              <a:rPr lang="en"/>
              <a:t>Thematic Coding</a:t>
            </a:r>
            <a:endParaRPr/>
          </a:p>
          <a:p>
            <a:pPr indent="-342900" lvl="0" marL="457200" rtl="0" algn="l">
              <a:spcBef>
                <a:spcPts val="0"/>
              </a:spcBef>
              <a:spcAft>
                <a:spcPts val="0"/>
              </a:spcAft>
              <a:buSzPts val="1800"/>
              <a:buChar char="●"/>
            </a:pPr>
            <a:r>
              <a:rPr lang="en"/>
              <a:t>Interrater Agreement</a:t>
            </a:r>
            <a:endParaRPr/>
          </a:p>
          <a:p>
            <a:pPr indent="-317500" lvl="1" marL="914400" rtl="0" algn="l">
              <a:spcBef>
                <a:spcPts val="0"/>
              </a:spcBef>
              <a:spcAft>
                <a:spcPts val="0"/>
              </a:spcAft>
              <a:buSzPts val="1400"/>
              <a:buChar char="○"/>
            </a:pPr>
            <a:r>
              <a:rPr lang="en"/>
              <a:t>6 transcript sections</a:t>
            </a:r>
            <a:endParaRPr/>
          </a:p>
          <a:p>
            <a:pPr indent="-317500" lvl="1" marL="914400" rtl="0" algn="l">
              <a:spcBef>
                <a:spcPts val="0"/>
              </a:spcBef>
              <a:spcAft>
                <a:spcPts val="0"/>
              </a:spcAft>
              <a:buSzPts val="1400"/>
              <a:buChar char="○"/>
            </a:pPr>
            <a:r>
              <a:rPr lang="en"/>
              <a:t>56 coded texts</a:t>
            </a:r>
            <a:endParaRPr/>
          </a:p>
          <a:p>
            <a:pPr indent="-317500" lvl="1" marL="914400" rtl="0" algn="l">
              <a:spcBef>
                <a:spcPts val="0"/>
              </a:spcBef>
              <a:spcAft>
                <a:spcPts val="0"/>
              </a:spcAft>
              <a:buSzPts val="1400"/>
              <a:buChar char="○"/>
            </a:pPr>
            <a:r>
              <a:rPr lang="en"/>
              <a:t>Kappa .82</a:t>
            </a:r>
            <a:endParaRPr/>
          </a:p>
          <a:p>
            <a:pPr indent="0" lvl="0" marL="0" rtl="0" algn="l">
              <a:spcBef>
                <a:spcPts val="1200"/>
              </a:spcBef>
              <a:spcAft>
                <a:spcPts val="1200"/>
              </a:spcAft>
              <a:buNone/>
            </a:pPr>
            <a:r>
              <a:t/>
            </a:r>
            <a:endParaRPr/>
          </a:p>
        </p:txBody>
      </p:sp>
      <p:sp>
        <p:nvSpPr>
          <p:cNvPr id="547" name="Google Shape;547;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8" name="Google Shape;548;p65"/>
          <p:cNvPicPr preferRelativeResize="0"/>
          <p:nvPr/>
        </p:nvPicPr>
        <p:blipFill>
          <a:blip r:embed="rId3">
            <a:alphaModFix/>
          </a:blip>
          <a:stretch>
            <a:fillRect/>
          </a:stretch>
        </p:blipFill>
        <p:spPr>
          <a:xfrm>
            <a:off x="3550825" y="482200"/>
            <a:ext cx="4426300" cy="3855150"/>
          </a:xfrm>
          <a:prstGeom prst="rect">
            <a:avLst/>
          </a:prstGeom>
          <a:noFill/>
          <a:ln>
            <a:noFill/>
          </a:ln>
        </p:spPr>
      </p:pic>
      <p:sp>
        <p:nvSpPr>
          <p:cNvPr id="549" name="Google Shape;549;p65"/>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a:t>
            </a:r>
            <a:r>
              <a:rPr lang="en" sz="1200"/>
              <a:t>McHugh ML. Interrater reliability: the kappa statistic. Biochem Med (Zagreb). 2012;22(3):276-82. PMID: 23092060; PMCID: PMC3900052.</a:t>
            </a:r>
            <a:endParaRPr sz="1200"/>
          </a:p>
          <a:p>
            <a:pPr indent="0" lvl="0" marL="0" rtl="0" algn="l">
              <a:spcBef>
                <a:spcPts val="1200"/>
              </a:spcBef>
              <a:spcAft>
                <a:spcPts val="1200"/>
              </a:spcAft>
              <a:buNone/>
            </a:pPr>
            <a:r>
              <a:t/>
            </a:r>
            <a:endParaRPr sz="1200"/>
          </a:p>
        </p:txBody>
      </p:sp>
      <p:sp>
        <p:nvSpPr>
          <p:cNvPr id="550" name="Google Shape;550;p65"/>
          <p:cNvSpPr/>
          <p:nvPr/>
        </p:nvSpPr>
        <p:spPr>
          <a:xfrm>
            <a:off x="3962056" y="3281816"/>
            <a:ext cx="3401100" cy="393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Cumulative Number of Codes After Each Interview</a:t>
            </a:r>
            <a:endParaRPr/>
          </a:p>
        </p:txBody>
      </p:sp>
      <p:sp>
        <p:nvSpPr>
          <p:cNvPr id="556" name="Google Shape;556;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7" name="Google Shape;557;p66"/>
          <p:cNvPicPr preferRelativeResize="0"/>
          <p:nvPr/>
        </p:nvPicPr>
        <p:blipFill>
          <a:blip r:embed="rId3">
            <a:alphaModFix/>
          </a:blip>
          <a:stretch>
            <a:fillRect/>
          </a:stretch>
        </p:blipFill>
        <p:spPr>
          <a:xfrm>
            <a:off x="1690675" y="952500"/>
            <a:ext cx="5762625" cy="3238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codes observed at each interview</a:t>
            </a:r>
            <a:endParaRPr/>
          </a:p>
        </p:txBody>
      </p:sp>
      <p:sp>
        <p:nvSpPr>
          <p:cNvPr id="563" name="Google Shape;563;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4" name="Google Shape;564;p67"/>
          <p:cNvPicPr preferRelativeResize="0"/>
          <p:nvPr/>
        </p:nvPicPr>
        <p:blipFill>
          <a:blip r:embed="rId3">
            <a:alphaModFix/>
          </a:blip>
          <a:stretch>
            <a:fillRect/>
          </a:stretch>
        </p:blipFill>
        <p:spPr>
          <a:xfrm>
            <a:off x="1690675" y="952500"/>
            <a:ext cx="5762625" cy="3238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a:t>
            </a:r>
            <a:endParaRPr/>
          </a:p>
        </p:txBody>
      </p:sp>
      <p:sp>
        <p:nvSpPr>
          <p:cNvPr id="570" name="Google Shape;570;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sample size of 12 is small</a:t>
            </a:r>
            <a:endParaRPr/>
          </a:p>
          <a:p>
            <a:pPr indent="-317500" lvl="1" marL="914400" rtl="0" algn="l">
              <a:spcBef>
                <a:spcPts val="0"/>
              </a:spcBef>
              <a:spcAft>
                <a:spcPts val="0"/>
              </a:spcAft>
              <a:buSzPts val="1400"/>
              <a:buChar char="○"/>
            </a:pPr>
            <a:r>
              <a:rPr lang="en"/>
              <a:t>Not uncommon</a:t>
            </a:r>
            <a:endParaRPr/>
          </a:p>
          <a:p>
            <a:pPr indent="-317500" lvl="1" marL="914400" rtl="0" algn="l">
              <a:spcBef>
                <a:spcPts val="0"/>
              </a:spcBef>
              <a:spcAft>
                <a:spcPts val="0"/>
              </a:spcAft>
              <a:buSzPts val="1400"/>
              <a:buChar char="○"/>
            </a:pPr>
            <a:r>
              <a:rPr lang="en"/>
              <a:t>Sufficiently</a:t>
            </a:r>
            <a:r>
              <a:rPr lang="en"/>
              <a:t> large for homogenous populations</a:t>
            </a:r>
            <a:endParaRPr/>
          </a:p>
          <a:p>
            <a:pPr indent="-342900" lvl="0" marL="457200" rtl="0" algn="l">
              <a:spcBef>
                <a:spcPts val="0"/>
              </a:spcBef>
              <a:spcAft>
                <a:spcPts val="0"/>
              </a:spcAft>
              <a:buSzPts val="1800"/>
              <a:buChar char="●"/>
            </a:pPr>
            <a:r>
              <a:rPr lang="en"/>
              <a:t>One researcher did most of the work</a:t>
            </a:r>
            <a:endParaRPr/>
          </a:p>
          <a:p>
            <a:pPr indent="-317500" lvl="1" marL="914400" rtl="0" algn="l">
              <a:spcBef>
                <a:spcPts val="0"/>
              </a:spcBef>
              <a:spcAft>
                <a:spcPts val="0"/>
              </a:spcAft>
              <a:buSzPts val="1400"/>
              <a:buChar char="○"/>
            </a:pPr>
            <a:r>
              <a:rPr lang="en"/>
              <a:t>Kappa .82</a:t>
            </a:r>
            <a:endParaRPr/>
          </a:p>
          <a:p>
            <a:pPr indent="-342900" lvl="0" marL="457200" rtl="0" algn="l">
              <a:spcBef>
                <a:spcPts val="0"/>
              </a:spcBef>
              <a:spcAft>
                <a:spcPts val="0"/>
              </a:spcAft>
              <a:buSzPts val="1800"/>
              <a:buChar char="●"/>
            </a:pPr>
            <a:r>
              <a:rPr lang="en"/>
              <a:t>Self reported </a:t>
            </a:r>
            <a:endParaRPr/>
          </a:p>
          <a:p>
            <a:pPr indent="-317500" lvl="1" marL="914400" rtl="0" algn="l">
              <a:spcBef>
                <a:spcPts val="0"/>
              </a:spcBef>
              <a:spcAft>
                <a:spcPts val="0"/>
              </a:spcAft>
              <a:buSzPts val="1400"/>
              <a:buChar char="○"/>
            </a:pPr>
            <a:r>
              <a:rPr lang="en"/>
              <a:t>Used best practices</a:t>
            </a:r>
            <a:endParaRPr/>
          </a:p>
          <a:p>
            <a:pPr indent="-342900" lvl="0" marL="457200" rtl="0" algn="l">
              <a:spcBef>
                <a:spcPts val="0"/>
              </a:spcBef>
              <a:spcAft>
                <a:spcPts val="0"/>
              </a:spcAft>
              <a:buSzPts val="1800"/>
              <a:buChar char="●"/>
            </a:pPr>
            <a:r>
              <a:rPr lang="en"/>
              <a:t>Limited generalizability</a:t>
            </a:r>
            <a:endParaRPr/>
          </a:p>
          <a:p>
            <a:pPr indent="-317500" lvl="1" marL="914400" rtl="0" algn="l">
              <a:spcBef>
                <a:spcPts val="0"/>
              </a:spcBef>
              <a:spcAft>
                <a:spcPts val="0"/>
              </a:spcAft>
              <a:buSzPts val="1400"/>
              <a:buChar char="○"/>
            </a:pPr>
            <a:r>
              <a:rPr lang="en"/>
              <a:t>Only seeking to describe what was observed within government teams</a:t>
            </a:r>
            <a:endParaRPr/>
          </a:p>
        </p:txBody>
      </p:sp>
      <p:sp>
        <p:nvSpPr>
          <p:cNvPr id="571" name="Google Shape;571;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Results</a:t>
            </a:r>
            <a:endParaRPr/>
          </a:p>
        </p:txBody>
      </p:sp>
      <p:sp>
        <p:nvSpPr>
          <p:cNvPr id="577" name="Google Shape;577;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Theme #1: Process</a:t>
            </a:r>
            <a:endParaRPr/>
          </a:p>
        </p:txBody>
      </p:sp>
      <p:sp>
        <p:nvSpPr>
          <p:cNvPr id="583" name="Google Shape;583;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RQ1.1: What processes are currently used by government TH teams?</a:t>
            </a:r>
            <a:endParaRPr/>
          </a:p>
          <a:p>
            <a:pPr indent="-342900" lvl="0" marL="457200" rtl="0" algn="l">
              <a:spcBef>
                <a:spcPts val="0"/>
              </a:spcBef>
              <a:spcAft>
                <a:spcPts val="0"/>
              </a:spcAft>
              <a:buSzPts val="1800"/>
              <a:buChar char="●"/>
            </a:pPr>
            <a:r>
              <a:rPr lang="en"/>
              <a:t>RQ1.2: What shortcomings exist with current government TH processes and what can be done to alleviate these shortcomings?</a:t>
            </a:r>
            <a:endParaRPr/>
          </a:p>
        </p:txBody>
      </p:sp>
      <p:sp>
        <p:nvSpPr>
          <p:cNvPr id="584" name="Google Shape;584;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1"/>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RQ1.1: What processes are currently used by government TH teams?</a:t>
            </a:r>
            <a:endParaRPr/>
          </a:p>
        </p:txBody>
      </p:sp>
      <p:sp>
        <p:nvSpPr>
          <p:cNvPr id="590" name="Google Shape;590;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813676" y="458137"/>
            <a:ext cx="7516651" cy="4227225"/>
          </a:xfrm>
          <a:prstGeom prst="rect">
            <a:avLst/>
          </a:prstGeom>
          <a:noFill/>
          <a:ln>
            <a:noFill/>
          </a:ln>
        </p:spPr>
      </p:pic>
      <p:sp>
        <p:nvSpPr>
          <p:cNvPr id="101" name="Google Shape;101;p1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of an attack</a:t>
            </a:r>
            <a:endParaRPr/>
          </a:p>
        </p:txBody>
      </p:sp>
      <p:sp>
        <p:nvSpPr>
          <p:cNvPr id="102" name="Google Shape;10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3" name="Google Shape;103;p18"/>
          <p:cNvPicPr preferRelativeResize="0"/>
          <p:nvPr/>
        </p:nvPicPr>
        <p:blipFill>
          <a:blip r:embed="rId4">
            <a:alphaModFix/>
          </a:blip>
          <a:stretch>
            <a:fillRect/>
          </a:stretch>
        </p:blipFill>
        <p:spPr>
          <a:xfrm>
            <a:off x="813650" y="916243"/>
            <a:ext cx="7516701" cy="4227250"/>
          </a:xfrm>
          <a:prstGeom prst="rect">
            <a:avLst/>
          </a:prstGeom>
          <a:noFill/>
          <a:ln>
            <a:noFill/>
          </a:ln>
        </p:spPr>
      </p:pic>
      <p:cxnSp>
        <p:nvCxnSpPr>
          <p:cNvPr id="104" name="Google Shape;104;p18"/>
          <p:cNvCxnSpPr/>
          <p:nvPr/>
        </p:nvCxnSpPr>
        <p:spPr>
          <a:xfrm>
            <a:off x="1766200" y="3027625"/>
            <a:ext cx="2458500" cy="0"/>
          </a:xfrm>
          <a:prstGeom prst="straightConnector1">
            <a:avLst/>
          </a:prstGeom>
          <a:noFill/>
          <a:ln cap="flat" cmpd="sng" w="38100">
            <a:solidFill>
              <a:srgbClr val="FF0000"/>
            </a:solidFill>
            <a:prstDash val="solid"/>
            <a:round/>
            <a:headEnd len="med" w="med" type="none"/>
            <a:tailEnd len="med" w="med" type="none"/>
          </a:ln>
        </p:spPr>
      </p:cxnSp>
      <p:cxnSp>
        <p:nvCxnSpPr>
          <p:cNvPr id="105" name="Google Shape;105;p18"/>
          <p:cNvCxnSpPr/>
          <p:nvPr/>
        </p:nvCxnSpPr>
        <p:spPr>
          <a:xfrm>
            <a:off x="4224325" y="2949175"/>
            <a:ext cx="0" cy="142800"/>
          </a:xfrm>
          <a:prstGeom prst="straightConnector1">
            <a:avLst/>
          </a:prstGeom>
          <a:noFill/>
          <a:ln cap="flat" cmpd="sng" w="38100">
            <a:solidFill>
              <a:srgbClr val="FF0000"/>
            </a:solidFill>
            <a:prstDash val="solid"/>
            <a:round/>
            <a:headEnd len="med" w="med" type="none"/>
            <a:tailEnd len="med" w="med" type="none"/>
          </a:ln>
        </p:spPr>
      </p:cxnSp>
      <p:cxnSp>
        <p:nvCxnSpPr>
          <p:cNvPr id="106" name="Google Shape;106;p18"/>
          <p:cNvCxnSpPr/>
          <p:nvPr/>
        </p:nvCxnSpPr>
        <p:spPr>
          <a:xfrm>
            <a:off x="1776400" y="2949175"/>
            <a:ext cx="0" cy="142800"/>
          </a:xfrm>
          <a:prstGeom prst="straightConnector1">
            <a:avLst/>
          </a:prstGeom>
          <a:noFill/>
          <a:ln cap="flat" cmpd="sng" w="38100">
            <a:solidFill>
              <a:srgbClr val="FF0000"/>
            </a:solidFill>
            <a:prstDash val="solid"/>
            <a:round/>
            <a:headEnd len="med" w="med" type="none"/>
            <a:tailEnd len="med" w="med" type="none"/>
          </a:ln>
        </p:spPr>
      </p:cxnSp>
      <p:cxnSp>
        <p:nvCxnSpPr>
          <p:cNvPr id="107" name="Google Shape;107;p18"/>
          <p:cNvCxnSpPr/>
          <p:nvPr/>
        </p:nvCxnSpPr>
        <p:spPr>
          <a:xfrm>
            <a:off x="5099950" y="3027625"/>
            <a:ext cx="1896300" cy="6000"/>
          </a:xfrm>
          <a:prstGeom prst="straightConnector1">
            <a:avLst/>
          </a:prstGeom>
          <a:noFill/>
          <a:ln cap="flat" cmpd="sng" w="38100">
            <a:solidFill>
              <a:schemeClr val="dk1"/>
            </a:solidFill>
            <a:prstDash val="solid"/>
            <a:round/>
            <a:headEnd len="med" w="med" type="none"/>
            <a:tailEnd len="med" w="med" type="none"/>
          </a:ln>
        </p:spPr>
      </p:cxnSp>
      <p:cxnSp>
        <p:nvCxnSpPr>
          <p:cNvPr id="108" name="Google Shape;108;p18"/>
          <p:cNvCxnSpPr/>
          <p:nvPr/>
        </p:nvCxnSpPr>
        <p:spPr>
          <a:xfrm>
            <a:off x="6996250" y="2958475"/>
            <a:ext cx="0" cy="142800"/>
          </a:xfrm>
          <a:prstGeom prst="straightConnector1">
            <a:avLst/>
          </a:prstGeom>
          <a:noFill/>
          <a:ln cap="flat" cmpd="sng" w="38100">
            <a:solidFill>
              <a:schemeClr val="dk1"/>
            </a:solidFill>
            <a:prstDash val="solid"/>
            <a:round/>
            <a:headEnd len="med" w="med" type="none"/>
            <a:tailEnd len="med" w="med" type="none"/>
          </a:ln>
        </p:spPr>
      </p:cxnSp>
      <p:cxnSp>
        <p:nvCxnSpPr>
          <p:cNvPr id="109" name="Google Shape;109;p18"/>
          <p:cNvCxnSpPr/>
          <p:nvPr/>
        </p:nvCxnSpPr>
        <p:spPr>
          <a:xfrm>
            <a:off x="5110150" y="2949175"/>
            <a:ext cx="0" cy="142800"/>
          </a:xfrm>
          <a:prstGeom prst="straightConnector1">
            <a:avLst/>
          </a:prstGeom>
          <a:noFill/>
          <a:ln cap="flat" cmpd="sng" w="38100">
            <a:solidFill>
              <a:schemeClr val="dk1"/>
            </a:solidFill>
            <a:prstDash val="solid"/>
            <a:round/>
            <a:headEnd len="med" w="med" type="none"/>
            <a:tailEnd len="med" w="med" type="none"/>
          </a:ln>
        </p:spPr>
      </p:cxnSp>
      <p:sp>
        <p:nvSpPr>
          <p:cNvPr id="110" name="Google Shape;110;p18"/>
          <p:cNvSpPr txBox="1"/>
          <p:nvPr/>
        </p:nvSpPr>
        <p:spPr>
          <a:xfrm>
            <a:off x="5153050" y="3062300"/>
            <a:ext cx="186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Response Time</a:t>
            </a:r>
            <a:endParaRPr sz="1800"/>
          </a:p>
        </p:txBody>
      </p:sp>
      <p:sp>
        <p:nvSpPr>
          <p:cNvPr id="111" name="Google Shape;111;p18"/>
          <p:cNvSpPr txBox="1"/>
          <p:nvPr/>
        </p:nvSpPr>
        <p:spPr>
          <a:xfrm>
            <a:off x="1814500" y="3062300"/>
            <a:ext cx="156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Dwell Time</a:t>
            </a:r>
            <a:endParaRPr sz="180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Drawn Diagrams</a:t>
            </a:r>
            <a:endParaRPr/>
          </a:p>
        </p:txBody>
      </p:sp>
      <p:sp>
        <p:nvSpPr>
          <p:cNvPr id="596" name="Google Shape;596;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97" name="Google Shape;597;p72"/>
          <p:cNvPicPr preferRelativeResize="0"/>
          <p:nvPr/>
        </p:nvPicPr>
        <p:blipFill>
          <a:blip r:embed="rId3">
            <a:alphaModFix/>
          </a:blip>
          <a:stretch>
            <a:fillRect/>
          </a:stretch>
        </p:blipFill>
        <p:spPr>
          <a:xfrm>
            <a:off x="5551054" y="1914699"/>
            <a:ext cx="3541696" cy="657050"/>
          </a:xfrm>
          <a:prstGeom prst="rect">
            <a:avLst/>
          </a:prstGeom>
          <a:noFill/>
          <a:ln>
            <a:noFill/>
          </a:ln>
        </p:spPr>
      </p:pic>
      <p:pic>
        <p:nvPicPr>
          <p:cNvPr id="598" name="Google Shape;598;p72"/>
          <p:cNvPicPr preferRelativeResize="0"/>
          <p:nvPr/>
        </p:nvPicPr>
        <p:blipFill>
          <a:blip r:embed="rId4">
            <a:alphaModFix/>
          </a:blip>
          <a:stretch>
            <a:fillRect/>
          </a:stretch>
        </p:blipFill>
        <p:spPr>
          <a:xfrm>
            <a:off x="468288" y="794474"/>
            <a:ext cx="8207426" cy="657050"/>
          </a:xfrm>
          <a:prstGeom prst="rect">
            <a:avLst/>
          </a:prstGeom>
          <a:noFill/>
          <a:ln>
            <a:noFill/>
          </a:ln>
        </p:spPr>
      </p:pic>
      <p:pic>
        <p:nvPicPr>
          <p:cNvPr id="599" name="Google Shape;599;p72"/>
          <p:cNvPicPr preferRelativeResize="0"/>
          <p:nvPr/>
        </p:nvPicPr>
        <p:blipFill>
          <a:blip r:embed="rId5">
            <a:alphaModFix/>
          </a:blip>
          <a:stretch>
            <a:fillRect/>
          </a:stretch>
        </p:blipFill>
        <p:spPr>
          <a:xfrm>
            <a:off x="-1" y="1653801"/>
            <a:ext cx="5118949" cy="34897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05" name="Google Shape;605;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06" name="Google Shape;606;p73"/>
          <p:cNvPicPr preferRelativeResize="0"/>
          <p:nvPr/>
        </p:nvPicPr>
        <p:blipFill>
          <a:blip r:embed="rId3">
            <a:alphaModFix/>
          </a:blip>
          <a:stretch>
            <a:fillRect/>
          </a:stretch>
        </p:blipFill>
        <p:spPr>
          <a:xfrm>
            <a:off x="1661563" y="940050"/>
            <a:ext cx="5820887" cy="388817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From Data to Process</a:t>
            </a:r>
            <a:endParaRPr/>
          </a:p>
        </p:txBody>
      </p:sp>
      <p:sp>
        <p:nvSpPr>
          <p:cNvPr id="612" name="Google Shape;612;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3" name="Google Shape;613;p74"/>
          <p:cNvPicPr preferRelativeResize="0"/>
          <p:nvPr/>
        </p:nvPicPr>
        <p:blipFill>
          <a:blip r:embed="rId3">
            <a:alphaModFix/>
          </a:blip>
          <a:stretch>
            <a:fillRect/>
          </a:stretch>
        </p:blipFill>
        <p:spPr>
          <a:xfrm>
            <a:off x="533398" y="1944700"/>
            <a:ext cx="4356775" cy="808275"/>
          </a:xfrm>
          <a:prstGeom prst="rect">
            <a:avLst/>
          </a:prstGeom>
          <a:noFill/>
          <a:ln>
            <a:noFill/>
          </a:ln>
        </p:spPr>
      </p:pic>
      <p:pic>
        <p:nvPicPr>
          <p:cNvPr id="614" name="Google Shape;614;p74"/>
          <p:cNvPicPr preferRelativeResize="0"/>
          <p:nvPr/>
        </p:nvPicPr>
        <p:blipFill>
          <a:blip r:embed="rId4">
            <a:alphaModFix/>
          </a:blip>
          <a:stretch>
            <a:fillRect/>
          </a:stretch>
        </p:blipFill>
        <p:spPr>
          <a:xfrm>
            <a:off x="717900" y="3662174"/>
            <a:ext cx="8135550" cy="651300"/>
          </a:xfrm>
          <a:prstGeom prst="rect">
            <a:avLst/>
          </a:prstGeom>
          <a:noFill/>
          <a:ln>
            <a:noFill/>
          </a:ln>
        </p:spPr>
      </p:pic>
      <p:sp>
        <p:nvSpPr>
          <p:cNvPr id="615" name="Google Shape;615;p74"/>
          <p:cNvSpPr/>
          <p:nvPr/>
        </p:nvSpPr>
        <p:spPr>
          <a:xfrm>
            <a:off x="4050875" y="3592150"/>
            <a:ext cx="1460700" cy="8469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4"/>
          <p:cNvSpPr/>
          <p:nvPr/>
        </p:nvSpPr>
        <p:spPr>
          <a:xfrm>
            <a:off x="360550" y="1925388"/>
            <a:ext cx="1460700" cy="8469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7" name="Google Shape;617;p74"/>
          <p:cNvPicPr preferRelativeResize="0"/>
          <p:nvPr/>
        </p:nvPicPr>
        <p:blipFill>
          <a:blip r:embed="rId5">
            <a:alphaModFix/>
          </a:blip>
          <a:stretch>
            <a:fillRect/>
          </a:stretch>
        </p:blipFill>
        <p:spPr>
          <a:xfrm>
            <a:off x="5471200" y="152400"/>
            <a:ext cx="3520399" cy="2351524"/>
          </a:xfrm>
          <a:prstGeom prst="rect">
            <a:avLst/>
          </a:prstGeom>
          <a:noFill/>
          <a:ln>
            <a:noFill/>
          </a:ln>
        </p:spPr>
      </p:pic>
      <p:sp>
        <p:nvSpPr>
          <p:cNvPr id="618" name="Google Shape;618;p74"/>
          <p:cNvSpPr/>
          <p:nvPr/>
        </p:nvSpPr>
        <p:spPr>
          <a:xfrm>
            <a:off x="7655450" y="855925"/>
            <a:ext cx="288600" cy="2445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75"/>
          <p:cNvPicPr preferRelativeResize="0"/>
          <p:nvPr/>
        </p:nvPicPr>
        <p:blipFill>
          <a:blip r:embed="rId3">
            <a:alphaModFix/>
          </a:blip>
          <a:stretch>
            <a:fillRect/>
          </a:stretch>
        </p:blipFill>
        <p:spPr>
          <a:xfrm>
            <a:off x="1149500" y="2503925"/>
            <a:ext cx="6101683" cy="2524150"/>
          </a:xfrm>
          <a:prstGeom prst="rect">
            <a:avLst/>
          </a:prstGeom>
          <a:noFill/>
          <a:ln>
            <a:noFill/>
          </a:ln>
        </p:spPr>
      </p:pic>
      <p:sp>
        <p:nvSpPr>
          <p:cNvPr id="624" name="Google Shape;624;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5" name="Google Shape;625;p75"/>
          <p:cNvSpPr/>
          <p:nvPr/>
        </p:nvSpPr>
        <p:spPr>
          <a:xfrm>
            <a:off x="1053994" y="4539317"/>
            <a:ext cx="1011000" cy="5727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6" name="Google Shape;626;p75"/>
          <p:cNvPicPr preferRelativeResize="0"/>
          <p:nvPr/>
        </p:nvPicPr>
        <p:blipFill>
          <a:blip r:embed="rId4">
            <a:alphaModFix/>
          </a:blip>
          <a:stretch>
            <a:fillRect/>
          </a:stretch>
        </p:blipFill>
        <p:spPr>
          <a:xfrm>
            <a:off x="5471200" y="152400"/>
            <a:ext cx="3520399" cy="2351524"/>
          </a:xfrm>
          <a:prstGeom prst="rect">
            <a:avLst/>
          </a:prstGeom>
          <a:noFill/>
          <a:ln>
            <a:noFill/>
          </a:ln>
        </p:spPr>
      </p:pic>
      <p:sp>
        <p:nvSpPr>
          <p:cNvPr id="627" name="Google Shape;627;p75"/>
          <p:cNvSpPr/>
          <p:nvPr/>
        </p:nvSpPr>
        <p:spPr>
          <a:xfrm>
            <a:off x="5991012" y="1682163"/>
            <a:ext cx="288600" cy="2445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5"/>
          <p:cNvSpPr txBox="1"/>
          <p:nvPr/>
        </p:nvSpPr>
        <p:spPr>
          <a:xfrm>
            <a:off x="311700" y="1017725"/>
            <a:ext cx="4957800" cy="1293000"/>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highlight>
                  <a:srgbClr val="FFFFFF"/>
                </a:highlight>
              </a:rPr>
              <a:t>We may have Intel … like current events, if there's like a current prevalent, exploit that's being used, that you're seeing in the news, something that everyone would know about.</a:t>
            </a:r>
            <a:endParaRPr sz="1800"/>
          </a:p>
        </p:txBody>
      </p:sp>
      <p:sp>
        <p:nvSpPr>
          <p:cNvPr id="629" name="Google Shape;629;p7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From Data to Process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Comparison to TaHiTI and Trent et al.</a:t>
            </a:r>
            <a:endParaRPr/>
          </a:p>
        </p:txBody>
      </p:sp>
      <p:sp>
        <p:nvSpPr>
          <p:cNvPr id="635" name="Google Shape;635;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6" name="Google Shape;636;p76"/>
          <p:cNvPicPr preferRelativeResize="0"/>
          <p:nvPr/>
        </p:nvPicPr>
        <p:blipFill rotWithShape="1">
          <a:blip r:embed="rId3">
            <a:alphaModFix/>
          </a:blip>
          <a:srcRect b="6475" l="16311" r="21692" t="19772"/>
          <a:stretch/>
        </p:blipFill>
        <p:spPr>
          <a:xfrm>
            <a:off x="235500" y="1577975"/>
            <a:ext cx="4110676" cy="2749549"/>
          </a:xfrm>
          <a:prstGeom prst="rect">
            <a:avLst/>
          </a:prstGeom>
          <a:noFill/>
          <a:ln>
            <a:noFill/>
          </a:ln>
        </p:spPr>
      </p:pic>
      <p:pic>
        <p:nvPicPr>
          <p:cNvPr id="637" name="Google Shape;637;p76"/>
          <p:cNvPicPr preferRelativeResize="0"/>
          <p:nvPr/>
        </p:nvPicPr>
        <p:blipFill rotWithShape="1">
          <a:blip r:embed="rId4">
            <a:alphaModFix/>
          </a:blip>
          <a:srcRect b="0" l="25844" r="27680" t="22916"/>
          <a:stretch/>
        </p:blipFill>
        <p:spPr>
          <a:xfrm>
            <a:off x="4483627" y="1451325"/>
            <a:ext cx="4228101" cy="39429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p77"/>
          <p:cNvPicPr preferRelativeResize="0"/>
          <p:nvPr/>
        </p:nvPicPr>
        <p:blipFill rotWithShape="1">
          <a:blip r:embed="rId3">
            <a:alphaModFix/>
          </a:blip>
          <a:srcRect b="70645" l="0" r="89483" t="9135"/>
          <a:stretch/>
        </p:blipFill>
        <p:spPr>
          <a:xfrm>
            <a:off x="1292250" y="1251450"/>
            <a:ext cx="2370975" cy="3044901"/>
          </a:xfrm>
          <a:prstGeom prst="rect">
            <a:avLst/>
          </a:prstGeom>
          <a:noFill/>
          <a:ln cap="flat" cmpd="sng" w="38100">
            <a:solidFill>
              <a:srgbClr val="0000FF"/>
            </a:solidFill>
            <a:prstDash val="solid"/>
            <a:round/>
            <a:headEnd len="sm" w="sm" type="none"/>
            <a:tailEnd len="sm" w="sm" type="none"/>
          </a:ln>
        </p:spPr>
      </p:pic>
      <p:sp>
        <p:nvSpPr>
          <p:cNvPr id="643" name="Google Shape;643;p7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44" name="Google Shape;644;p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45" name="Google Shape;645;p77"/>
          <p:cNvPicPr preferRelativeResize="0"/>
          <p:nvPr/>
        </p:nvPicPr>
        <p:blipFill>
          <a:blip r:embed="rId3">
            <a:alphaModFix/>
          </a:blip>
          <a:stretch>
            <a:fillRect/>
          </a:stretch>
        </p:blipFill>
        <p:spPr>
          <a:xfrm>
            <a:off x="5471200" y="152400"/>
            <a:ext cx="3520399" cy="2351524"/>
          </a:xfrm>
          <a:prstGeom prst="rect">
            <a:avLst/>
          </a:prstGeom>
          <a:noFill/>
          <a:ln>
            <a:noFill/>
          </a:ln>
        </p:spPr>
      </p:pic>
      <p:sp>
        <p:nvSpPr>
          <p:cNvPr id="646" name="Google Shape;646;p77"/>
          <p:cNvSpPr/>
          <p:nvPr/>
        </p:nvSpPr>
        <p:spPr>
          <a:xfrm>
            <a:off x="5388200" y="257750"/>
            <a:ext cx="548700" cy="6384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52" name="Google Shape;652;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53" name="Google Shape;653;p78"/>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654" name="Google Shape;654;p78"/>
          <p:cNvPicPr preferRelativeResize="0"/>
          <p:nvPr/>
        </p:nvPicPr>
        <p:blipFill rotWithShape="1">
          <a:blip r:embed="rId3">
            <a:alphaModFix/>
          </a:blip>
          <a:srcRect b="40941" l="6922" r="73609" t="25942"/>
          <a:stretch/>
        </p:blipFill>
        <p:spPr>
          <a:xfrm>
            <a:off x="783075" y="1116925"/>
            <a:ext cx="3247852" cy="3690224"/>
          </a:xfrm>
          <a:prstGeom prst="rect">
            <a:avLst/>
          </a:prstGeom>
          <a:noFill/>
          <a:ln cap="flat" cmpd="sng" w="38100">
            <a:solidFill>
              <a:srgbClr val="0000FF"/>
            </a:solidFill>
            <a:prstDash val="solid"/>
            <a:round/>
            <a:headEnd len="sm" w="sm" type="none"/>
            <a:tailEnd len="sm" w="sm" type="none"/>
          </a:ln>
        </p:spPr>
      </p:pic>
      <p:sp>
        <p:nvSpPr>
          <p:cNvPr id="655" name="Google Shape;655;p78"/>
          <p:cNvSpPr/>
          <p:nvPr/>
        </p:nvSpPr>
        <p:spPr>
          <a:xfrm>
            <a:off x="5719600" y="736425"/>
            <a:ext cx="724200" cy="7365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61" name="Google Shape;661;p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62" name="Google Shape;662;p79"/>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663" name="Google Shape;663;p79"/>
          <p:cNvPicPr preferRelativeResize="0"/>
          <p:nvPr/>
        </p:nvPicPr>
        <p:blipFill rotWithShape="1">
          <a:blip r:embed="rId3">
            <a:alphaModFix/>
          </a:blip>
          <a:srcRect b="21573" l="7900" r="69499" t="60961"/>
          <a:stretch/>
        </p:blipFill>
        <p:spPr>
          <a:xfrm>
            <a:off x="748700" y="1751875"/>
            <a:ext cx="4072448" cy="2102250"/>
          </a:xfrm>
          <a:prstGeom prst="rect">
            <a:avLst/>
          </a:prstGeom>
          <a:noFill/>
          <a:ln cap="flat" cmpd="sng" w="38100">
            <a:solidFill>
              <a:srgbClr val="0000FF"/>
            </a:solidFill>
            <a:prstDash val="solid"/>
            <a:round/>
            <a:headEnd len="sm" w="sm" type="none"/>
            <a:tailEnd len="sm" w="sm" type="none"/>
          </a:ln>
        </p:spPr>
      </p:pic>
      <p:sp>
        <p:nvSpPr>
          <p:cNvPr id="664" name="Google Shape;664;p79"/>
          <p:cNvSpPr/>
          <p:nvPr/>
        </p:nvSpPr>
        <p:spPr>
          <a:xfrm>
            <a:off x="5719600" y="1607100"/>
            <a:ext cx="810000" cy="393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70" name="Google Shape;670;p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1" name="Google Shape;671;p80"/>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672" name="Google Shape;672;p80"/>
          <p:cNvPicPr preferRelativeResize="0"/>
          <p:nvPr/>
        </p:nvPicPr>
        <p:blipFill rotWithShape="1">
          <a:blip r:embed="rId3">
            <a:alphaModFix/>
          </a:blip>
          <a:srcRect b="-811" l="-658" r="64252" t="83862"/>
          <a:stretch/>
        </p:blipFill>
        <p:spPr>
          <a:xfrm>
            <a:off x="140150" y="1976125"/>
            <a:ext cx="5272602" cy="1639750"/>
          </a:xfrm>
          <a:prstGeom prst="rect">
            <a:avLst/>
          </a:prstGeom>
          <a:noFill/>
          <a:ln cap="flat" cmpd="sng" w="38100">
            <a:solidFill>
              <a:srgbClr val="0000FF"/>
            </a:solidFill>
            <a:prstDash val="solid"/>
            <a:round/>
            <a:headEnd len="sm" w="sm" type="none"/>
            <a:tailEnd len="sm" w="sm" type="none"/>
          </a:ln>
        </p:spPr>
      </p:pic>
      <p:sp>
        <p:nvSpPr>
          <p:cNvPr id="673" name="Google Shape;673;p80"/>
          <p:cNvSpPr/>
          <p:nvPr/>
        </p:nvSpPr>
        <p:spPr>
          <a:xfrm>
            <a:off x="5412750" y="2111100"/>
            <a:ext cx="1313400" cy="460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79" name="Google Shape;679;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0" name="Google Shape;680;p81"/>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681" name="Google Shape;681;p81"/>
          <p:cNvPicPr preferRelativeResize="0"/>
          <p:nvPr/>
        </p:nvPicPr>
        <p:blipFill rotWithShape="1">
          <a:blip r:embed="rId3">
            <a:alphaModFix/>
          </a:blip>
          <a:srcRect b="47023" l="26081" r="52014" t="34156"/>
          <a:stretch/>
        </p:blipFill>
        <p:spPr>
          <a:xfrm>
            <a:off x="652575" y="1270375"/>
            <a:ext cx="4372675" cy="2509298"/>
          </a:xfrm>
          <a:prstGeom prst="rect">
            <a:avLst/>
          </a:prstGeom>
          <a:noFill/>
          <a:ln cap="flat" cmpd="sng" w="38100">
            <a:solidFill>
              <a:srgbClr val="0000FF"/>
            </a:solidFill>
            <a:prstDash val="solid"/>
            <a:round/>
            <a:headEnd len="sm" w="sm" type="none"/>
            <a:tailEnd len="sm" w="sm" type="none"/>
          </a:ln>
        </p:spPr>
      </p:pic>
      <p:sp>
        <p:nvSpPr>
          <p:cNvPr id="682" name="Google Shape;682;p81"/>
          <p:cNvSpPr/>
          <p:nvPr/>
        </p:nvSpPr>
        <p:spPr>
          <a:xfrm>
            <a:off x="6357850" y="944300"/>
            <a:ext cx="810000" cy="393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Distribution</a:t>
            </a:r>
            <a:r>
              <a:rPr lang="en"/>
              <a:t> of Dwell Times</a:t>
            </a:r>
            <a:endParaRPr/>
          </a:p>
        </p:txBody>
      </p:sp>
      <p:sp>
        <p:nvSpPr>
          <p:cNvPr id="117" name="Google Shape;11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19"/>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E. Brink, “Quantifying the Value of Time in Cyber-Threat Detection and Response,” en, Aberdeen Group, Tech. Rep. 15218, Jan. 2017.</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119" name="Google Shape;119;p19"/>
          <p:cNvPicPr preferRelativeResize="0"/>
          <p:nvPr/>
        </p:nvPicPr>
        <p:blipFill>
          <a:blip r:embed="rId3">
            <a:alphaModFix/>
          </a:blip>
          <a:stretch>
            <a:fillRect/>
          </a:stretch>
        </p:blipFill>
        <p:spPr>
          <a:xfrm>
            <a:off x="2220263" y="987050"/>
            <a:ext cx="4703482" cy="31694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88" name="Google Shape;688;p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9" name="Google Shape;689;p82"/>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690" name="Google Shape;690;p82"/>
          <p:cNvPicPr preferRelativeResize="0"/>
          <p:nvPr/>
        </p:nvPicPr>
        <p:blipFill rotWithShape="1">
          <a:blip r:embed="rId3">
            <a:alphaModFix/>
          </a:blip>
          <a:srcRect b="52856" l="49142" r="17431" t="0"/>
          <a:stretch/>
        </p:blipFill>
        <p:spPr>
          <a:xfrm>
            <a:off x="742800" y="1017725"/>
            <a:ext cx="4022298" cy="3789425"/>
          </a:xfrm>
          <a:prstGeom prst="rect">
            <a:avLst/>
          </a:prstGeom>
          <a:noFill/>
          <a:ln cap="flat" cmpd="sng" w="38100">
            <a:solidFill>
              <a:srgbClr val="0000FF"/>
            </a:solidFill>
            <a:prstDash val="solid"/>
            <a:round/>
            <a:headEnd len="sm" w="sm" type="none"/>
            <a:tailEnd len="sm" w="sm" type="none"/>
          </a:ln>
        </p:spPr>
      </p:pic>
      <p:sp>
        <p:nvSpPr>
          <p:cNvPr id="691" name="Google Shape;691;p82"/>
          <p:cNvSpPr/>
          <p:nvPr/>
        </p:nvSpPr>
        <p:spPr>
          <a:xfrm>
            <a:off x="7253825" y="152400"/>
            <a:ext cx="1092300" cy="989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2" name="Google Shape;692;p82"/>
          <p:cNvPicPr preferRelativeResize="0"/>
          <p:nvPr/>
        </p:nvPicPr>
        <p:blipFill rotWithShape="1">
          <a:blip r:embed="rId4">
            <a:alphaModFix/>
          </a:blip>
          <a:srcRect b="22408" l="0" r="0" t="18898"/>
          <a:stretch/>
        </p:blipFill>
        <p:spPr>
          <a:xfrm>
            <a:off x="5411525" y="2808727"/>
            <a:ext cx="3520399" cy="154968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8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698" name="Google Shape;698;p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99" name="Google Shape;699;p83"/>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700" name="Google Shape;700;p83"/>
          <p:cNvPicPr preferRelativeResize="0"/>
          <p:nvPr/>
        </p:nvPicPr>
        <p:blipFill rotWithShape="1">
          <a:blip r:embed="rId3">
            <a:alphaModFix/>
          </a:blip>
          <a:srcRect b="16041" l="50124" r="15898" t="42689"/>
          <a:stretch/>
        </p:blipFill>
        <p:spPr>
          <a:xfrm>
            <a:off x="784850" y="1075625"/>
            <a:ext cx="4400701" cy="3570401"/>
          </a:xfrm>
          <a:prstGeom prst="rect">
            <a:avLst/>
          </a:prstGeom>
          <a:noFill/>
          <a:ln cap="flat" cmpd="sng" w="38100">
            <a:solidFill>
              <a:srgbClr val="0000FF"/>
            </a:solidFill>
            <a:prstDash val="solid"/>
            <a:round/>
            <a:headEnd len="sm" w="sm" type="none"/>
            <a:tailEnd len="sm" w="sm" type="none"/>
          </a:ln>
        </p:spPr>
      </p:pic>
      <p:sp>
        <p:nvSpPr>
          <p:cNvPr id="701" name="Google Shape;701;p83"/>
          <p:cNvSpPr/>
          <p:nvPr/>
        </p:nvSpPr>
        <p:spPr>
          <a:xfrm>
            <a:off x="7253825" y="1244775"/>
            <a:ext cx="1092300" cy="8787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2" name="Google Shape;702;p83"/>
          <p:cNvPicPr preferRelativeResize="0"/>
          <p:nvPr/>
        </p:nvPicPr>
        <p:blipFill>
          <a:blip r:embed="rId4">
            <a:alphaModFix/>
          </a:blip>
          <a:stretch>
            <a:fillRect/>
          </a:stretch>
        </p:blipFill>
        <p:spPr>
          <a:xfrm>
            <a:off x="5620399" y="2693429"/>
            <a:ext cx="3222025" cy="207014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8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Observed Process</a:t>
            </a:r>
            <a:endParaRPr/>
          </a:p>
        </p:txBody>
      </p:sp>
      <p:sp>
        <p:nvSpPr>
          <p:cNvPr id="708" name="Google Shape;708;p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9" name="Google Shape;709;p84"/>
          <p:cNvPicPr preferRelativeResize="0"/>
          <p:nvPr/>
        </p:nvPicPr>
        <p:blipFill>
          <a:blip r:embed="rId3">
            <a:alphaModFix/>
          </a:blip>
          <a:stretch>
            <a:fillRect/>
          </a:stretch>
        </p:blipFill>
        <p:spPr>
          <a:xfrm>
            <a:off x="5471200" y="152400"/>
            <a:ext cx="3520399" cy="2351524"/>
          </a:xfrm>
          <a:prstGeom prst="rect">
            <a:avLst/>
          </a:prstGeom>
          <a:noFill/>
          <a:ln>
            <a:noFill/>
          </a:ln>
        </p:spPr>
      </p:pic>
      <p:pic>
        <p:nvPicPr>
          <p:cNvPr id="710" name="Google Shape;710;p84"/>
          <p:cNvPicPr preferRelativeResize="0"/>
          <p:nvPr/>
        </p:nvPicPr>
        <p:blipFill rotWithShape="1">
          <a:blip r:embed="rId3">
            <a:alphaModFix/>
          </a:blip>
          <a:srcRect b="38791" l="85709" r="-682" t="37539"/>
          <a:stretch/>
        </p:blipFill>
        <p:spPr>
          <a:xfrm>
            <a:off x="1037100" y="1362375"/>
            <a:ext cx="2887101" cy="3048499"/>
          </a:xfrm>
          <a:prstGeom prst="rect">
            <a:avLst/>
          </a:prstGeom>
          <a:noFill/>
          <a:ln cap="flat" cmpd="sng" w="38100">
            <a:solidFill>
              <a:srgbClr val="0000FF"/>
            </a:solidFill>
            <a:prstDash val="solid"/>
            <a:round/>
            <a:headEnd len="sm" w="sm" type="none"/>
            <a:tailEnd len="sm" w="sm" type="none"/>
          </a:ln>
        </p:spPr>
      </p:pic>
      <p:sp>
        <p:nvSpPr>
          <p:cNvPr id="711" name="Google Shape;711;p84"/>
          <p:cNvSpPr/>
          <p:nvPr/>
        </p:nvSpPr>
        <p:spPr>
          <a:xfrm>
            <a:off x="8579400" y="1017725"/>
            <a:ext cx="441600" cy="651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8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Maturity</a:t>
            </a:r>
            <a:r>
              <a:rPr lang="en"/>
              <a:t> of interviewed organizations</a:t>
            </a:r>
            <a:endParaRPr/>
          </a:p>
        </p:txBody>
      </p:sp>
      <p:sp>
        <p:nvSpPr>
          <p:cNvPr id="717" name="Google Shape;717;p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8" name="Google Shape;718;p85"/>
          <p:cNvPicPr preferRelativeResize="0"/>
          <p:nvPr/>
        </p:nvPicPr>
        <p:blipFill>
          <a:blip r:embed="rId3">
            <a:alphaModFix/>
          </a:blip>
          <a:stretch>
            <a:fillRect/>
          </a:stretch>
        </p:blipFill>
        <p:spPr>
          <a:xfrm>
            <a:off x="0" y="919940"/>
            <a:ext cx="9143999" cy="2236819"/>
          </a:xfrm>
          <a:prstGeom prst="rect">
            <a:avLst/>
          </a:prstGeom>
          <a:noFill/>
          <a:ln>
            <a:noFill/>
          </a:ln>
        </p:spPr>
      </p:pic>
      <p:sp>
        <p:nvSpPr>
          <p:cNvPr id="719" name="Google Shape;719;p85"/>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
        <p:nvSpPr>
          <p:cNvPr id="720" name="Google Shape;720;p85"/>
          <p:cNvSpPr txBox="1"/>
          <p:nvPr/>
        </p:nvSpPr>
        <p:spPr>
          <a:xfrm>
            <a:off x="2541925" y="3302488"/>
            <a:ext cx="4976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highlight>
                  <a:srgbClr val="FAFAFA"/>
                </a:highlight>
              </a:rPr>
              <a:t>“Organizations at HMM2 are able to learn and apply procedures developed by others”</a:t>
            </a:r>
            <a:endParaRPr sz="18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Frameworks incorporated</a:t>
            </a:r>
            <a:endParaRPr/>
          </a:p>
        </p:txBody>
      </p:sp>
      <p:sp>
        <p:nvSpPr>
          <p:cNvPr id="726" name="Google Shape;726;p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727" name="Google Shape;727;p86"/>
          <p:cNvGraphicFramePr/>
          <p:nvPr/>
        </p:nvGraphicFramePr>
        <p:xfrm>
          <a:off x="952500" y="1428750"/>
          <a:ext cx="3000000" cy="3000000"/>
        </p:xfrm>
        <a:graphic>
          <a:graphicData uri="http://schemas.openxmlformats.org/drawingml/2006/table">
            <a:tbl>
              <a:tblPr>
                <a:noFill/>
                <a:tableStyleId>{3434CF46-9E6B-4841-B97C-600C998B67FF}</a:tableStyleId>
              </a:tblPr>
              <a:tblGrid>
                <a:gridCol w="3619500"/>
                <a:gridCol w="3619500"/>
              </a:tblGrid>
              <a:tr h="381000">
                <a:tc>
                  <a:txBody>
                    <a:bodyPr/>
                    <a:lstStyle/>
                    <a:p>
                      <a:pPr indent="0" lvl="0" marL="0" rtl="0" algn="ctr">
                        <a:spcBef>
                          <a:spcPts val="0"/>
                        </a:spcBef>
                        <a:spcAft>
                          <a:spcPts val="0"/>
                        </a:spcAft>
                        <a:buNone/>
                      </a:pPr>
                      <a:r>
                        <a:rPr b="1" lang="en" sz="1800"/>
                        <a:t>TH Frameworks</a:t>
                      </a:r>
                      <a:endParaRPr b="1" sz="1800"/>
                    </a:p>
                  </a:txBody>
                  <a:tcPr marT="91425" marB="91425" marR="91425" marL="91425" anchor="ctr"/>
                </a:tc>
                <a:tc>
                  <a:txBody>
                    <a:bodyPr/>
                    <a:lstStyle/>
                    <a:p>
                      <a:pPr indent="0" lvl="0" marL="0" rtl="0" algn="ctr">
                        <a:spcBef>
                          <a:spcPts val="0"/>
                        </a:spcBef>
                        <a:spcAft>
                          <a:spcPts val="0"/>
                        </a:spcAft>
                        <a:buNone/>
                      </a:pPr>
                      <a:r>
                        <a:rPr b="1" lang="en" sz="1800"/>
                        <a:t># Subjects who used the framework (# of organizations)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Mitre ATT&amp;CK</a:t>
                      </a:r>
                      <a:endParaRPr sz="1800"/>
                    </a:p>
                  </a:txBody>
                  <a:tcPr marT="91425" marB="91425" marR="91425" marL="91425" anchor="ctr"/>
                </a:tc>
                <a:tc>
                  <a:txBody>
                    <a:bodyPr/>
                    <a:lstStyle/>
                    <a:p>
                      <a:pPr indent="0" lvl="0" marL="0" rtl="0" algn="ctr">
                        <a:spcBef>
                          <a:spcPts val="0"/>
                        </a:spcBef>
                        <a:spcAft>
                          <a:spcPts val="0"/>
                        </a:spcAft>
                        <a:buNone/>
                      </a:pPr>
                      <a:r>
                        <a:rPr lang="en" sz="1800"/>
                        <a:t>11 (3)</a:t>
                      </a:r>
                      <a:endParaRPr sz="1800"/>
                    </a:p>
                  </a:txBody>
                  <a:tcPr marT="91425" marB="91425" marR="91425" marL="91425" anchor="ctr"/>
                </a:tc>
              </a:tr>
              <a:tr h="381000">
                <a:tc>
                  <a:txBody>
                    <a:bodyPr/>
                    <a:lstStyle/>
                    <a:p>
                      <a:pPr indent="0" lvl="0" marL="0" rtl="0" algn="ctr">
                        <a:spcBef>
                          <a:spcPts val="0"/>
                        </a:spcBef>
                        <a:spcAft>
                          <a:spcPts val="0"/>
                        </a:spcAft>
                        <a:buNone/>
                      </a:pPr>
                      <a:r>
                        <a:rPr lang="en" sz="1800"/>
                        <a:t>Hypothesis Checking</a:t>
                      </a:r>
                      <a:endParaRPr sz="1800"/>
                    </a:p>
                  </a:txBody>
                  <a:tcPr marT="91425" marB="91425" marR="91425" marL="91425" anchor="ctr"/>
                </a:tc>
                <a:tc>
                  <a:txBody>
                    <a:bodyPr/>
                    <a:lstStyle/>
                    <a:p>
                      <a:pPr indent="0" lvl="0" marL="0" rtl="0" algn="ctr">
                        <a:spcBef>
                          <a:spcPts val="0"/>
                        </a:spcBef>
                        <a:spcAft>
                          <a:spcPts val="0"/>
                        </a:spcAft>
                        <a:buNone/>
                      </a:pPr>
                      <a:r>
                        <a:rPr lang="en" sz="1800"/>
                        <a:t>8 (3)</a:t>
                      </a:r>
                      <a:endParaRPr sz="1800"/>
                    </a:p>
                  </a:txBody>
                  <a:tcPr marT="91425" marB="91425" marR="91425" marL="91425" anchor="ctr"/>
                </a:tc>
              </a:tr>
              <a:tr h="381000">
                <a:tc>
                  <a:txBody>
                    <a:bodyPr/>
                    <a:lstStyle/>
                    <a:p>
                      <a:pPr indent="0" lvl="0" marL="0" rtl="0" algn="ctr">
                        <a:spcBef>
                          <a:spcPts val="0"/>
                        </a:spcBef>
                        <a:spcAft>
                          <a:spcPts val="0"/>
                        </a:spcAft>
                        <a:buNone/>
                      </a:pPr>
                      <a:r>
                        <a:rPr lang="en" sz="1800"/>
                        <a:t>Lockheed’s Kill Chain</a:t>
                      </a:r>
                      <a:endParaRPr sz="1800"/>
                    </a:p>
                  </a:txBody>
                  <a:tcPr marT="91425" marB="91425" marR="91425" marL="91425" anchor="ctr"/>
                </a:tc>
                <a:tc>
                  <a:txBody>
                    <a:bodyPr/>
                    <a:lstStyle/>
                    <a:p>
                      <a:pPr indent="0" lvl="0" marL="0" rtl="0" algn="ctr">
                        <a:spcBef>
                          <a:spcPts val="0"/>
                        </a:spcBef>
                        <a:spcAft>
                          <a:spcPts val="0"/>
                        </a:spcAft>
                        <a:buNone/>
                      </a:pPr>
                      <a:r>
                        <a:rPr lang="en" sz="1800"/>
                        <a:t>3 (2)</a:t>
                      </a:r>
                      <a:endParaRPr sz="1800"/>
                    </a:p>
                  </a:txBody>
                  <a:tcPr marT="91425" marB="91425" marR="91425" marL="91425" anchor="ctr"/>
                </a:tc>
              </a:tr>
              <a:tr h="381000">
                <a:tc>
                  <a:txBody>
                    <a:bodyPr/>
                    <a:lstStyle/>
                    <a:p>
                      <a:pPr indent="0" lvl="0" marL="0" rtl="0" algn="ctr">
                        <a:spcBef>
                          <a:spcPts val="0"/>
                        </a:spcBef>
                        <a:spcAft>
                          <a:spcPts val="0"/>
                        </a:spcAft>
                        <a:buNone/>
                      </a:pPr>
                      <a:r>
                        <a:rPr lang="en" sz="1800"/>
                        <a:t>Pyramid of Pain</a:t>
                      </a:r>
                      <a:endParaRPr sz="1800"/>
                    </a:p>
                  </a:txBody>
                  <a:tcPr marT="91425" marB="91425" marR="91425" marL="91425" anchor="ctr"/>
                </a:tc>
                <a:tc>
                  <a:txBody>
                    <a:bodyPr/>
                    <a:lstStyle/>
                    <a:p>
                      <a:pPr indent="0" lvl="0" marL="0" rtl="0" algn="ctr">
                        <a:spcBef>
                          <a:spcPts val="0"/>
                        </a:spcBef>
                        <a:spcAft>
                          <a:spcPts val="0"/>
                        </a:spcAft>
                        <a:buNone/>
                      </a:pPr>
                      <a:r>
                        <a:rPr lang="en" sz="1800"/>
                        <a:t>2 (2)</a:t>
                      </a:r>
                      <a:endParaRPr sz="1800"/>
                    </a:p>
                  </a:txBody>
                  <a:tcPr marT="91425" marB="91425" marR="91425" marL="91425" anchor="ct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87"/>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RQ1.2: What shortcomings exist with current government TH processes and what can be done to alleviate these shortcomings?</a:t>
            </a:r>
            <a:endParaRPr/>
          </a:p>
        </p:txBody>
      </p:sp>
      <p:sp>
        <p:nvSpPr>
          <p:cNvPr id="733" name="Google Shape;733;p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8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RQ1.2: Process shortcomings</a:t>
            </a:r>
            <a:endParaRPr/>
          </a:p>
        </p:txBody>
      </p:sp>
      <p:sp>
        <p:nvSpPr>
          <p:cNvPr id="739" name="Google Shape;739;p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740" name="Google Shape;740;p88"/>
          <p:cNvGraphicFramePr/>
          <p:nvPr/>
        </p:nvGraphicFramePr>
        <p:xfrm>
          <a:off x="952500" y="1017725"/>
          <a:ext cx="3000000" cy="3000000"/>
        </p:xfrm>
        <a:graphic>
          <a:graphicData uri="http://schemas.openxmlformats.org/drawingml/2006/table">
            <a:tbl>
              <a:tblPr>
                <a:noFill/>
                <a:tableStyleId>{3434CF46-9E6B-4841-B97C-600C998B67FF}</a:tableStyleId>
              </a:tblPr>
              <a:tblGrid>
                <a:gridCol w="3619500"/>
                <a:gridCol w="3619500"/>
              </a:tblGrid>
              <a:tr h="381000">
                <a:tc>
                  <a:txBody>
                    <a:bodyPr/>
                    <a:lstStyle/>
                    <a:p>
                      <a:pPr indent="0" lvl="0" marL="0" rtl="0" algn="ctr">
                        <a:spcBef>
                          <a:spcPts val="0"/>
                        </a:spcBef>
                        <a:spcAft>
                          <a:spcPts val="0"/>
                        </a:spcAft>
                        <a:buNone/>
                      </a:pPr>
                      <a:r>
                        <a:rPr b="1" lang="en" sz="1800"/>
                        <a:t>Shortcoming</a:t>
                      </a:r>
                      <a:endParaRPr b="1" sz="1800"/>
                    </a:p>
                  </a:txBody>
                  <a:tcPr marT="91425" marB="91425" marR="91425" marL="91425" anchor="ctr"/>
                </a:tc>
                <a:tc>
                  <a:txBody>
                    <a:bodyPr/>
                    <a:lstStyle/>
                    <a:p>
                      <a:pPr indent="0" lvl="0" marL="0" rtl="0" algn="ctr">
                        <a:spcBef>
                          <a:spcPts val="0"/>
                        </a:spcBef>
                        <a:spcAft>
                          <a:spcPts val="0"/>
                        </a:spcAft>
                        <a:buNone/>
                      </a:pPr>
                      <a:r>
                        <a:rPr b="1" lang="en" sz="1800"/>
                        <a:t># Subjects (# organizations)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Too little automation</a:t>
                      </a:r>
                      <a:endParaRPr sz="1800"/>
                    </a:p>
                  </a:txBody>
                  <a:tcPr marT="91425" marB="91425" marR="91425" marL="91425" anchor="ctr"/>
                </a:tc>
                <a:tc>
                  <a:txBody>
                    <a:bodyPr/>
                    <a:lstStyle/>
                    <a:p>
                      <a:pPr indent="0" lvl="0" marL="0" rtl="0" algn="ctr">
                        <a:spcBef>
                          <a:spcPts val="0"/>
                        </a:spcBef>
                        <a:spcAft>
                          <a:spcPts val="0"/>
                        </a:spcAft>
                        <a:buNone/>
                      </a:pPr>
                      <a:r>
                        <a:rPr lang="en" sz="1800"/>
                        <a:t>7 (3)</a:t>
                      </a:r>
                      <a:endParaRPr sz="1800"/>
                    </a:p>
                  </a:txBody>
                  <a:tcPr marT="91425" marB="91425" marR="91425" marL="91425" anchor="ctr"/>
                </a:tc>
              </a:tr>
              <a:tr h="381000">
                <a:tc>
                  <a:txBody>
                    <a:bodyPr/>
                    <a:lstStyle/>
                    <a:p>
                      <a:pPr indent="0" lvl="0" marL="0" rtl="0" algn="ctr">
                        <a:spcBef>
                          <a:spcPts val="0"/>
                        </a:spcBef>
                        <a:spcAft>
                          <a:spcPts val="0"/>
                        </a:spcAft>
                        <a:buClr>
                          <a:schemeClr val="dk1"/>
                        </a:buClr>
                        <a:buSzPts val="1100"/>
                        <a:buFont typeface="Arial"/>
                        <a:buNone/>
                      </a:pPr>
                      <a:r>
                        <a:rPr lang="en" sz="1800">
                          <a:solidFill>
                            <a:schemeClr val="dk1"/>
                          </a:solidFill>
                        </a:rPr>
                        <a:t>Poor threat intelligence</a:t>
                      </a:r>
                      <a:endParaRPr sz="18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800"/>
                        <a:t>5 (2)</a:t>
                      </a:r>
                      <a:endParaRPr sz="1800"/>
                    </a:p>
                  </a:txBody>
                  <a:tcPr marT="91425" marB="91425" marR="91425" marL="91425" anchor="ctr">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Clr>
                          <a:schemeClr val="dk1"/>
                        </a:buClr>
                        <a:buSzPts val="1100"/>
                        <a:buFont typeface="Arial"/>
                        <a:buNone/>
                      </a:pPr>
                      <a:r>
                        <a:rPr lang="en" sz="1800">
                          <a:solidFill>
                            <a:schemeClr val="dk1"/>
                          </a:solidFill>
                        </a:rPr>
                        <a:t>Teams lack needed data</a:t>
                      </a:r>
                      <a:endParaRPr sz="18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800"/>
                        <a:t>5 (2)</a:t>
                      </a:r>
                      <a:endParaRPr sz="1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t>Insufficient process detail</a:t>
                      </a:r>
                      <a:endParaRPr sz="180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800"/>
                        <a:t>5 (2)</a:t>
                      </a:r>
                      <a:endParaRPr sz="1800"/>
                    </a:p>
                  </a:txBody>
                  <a:tcPr marT="91425" marB="91425" marR="91425" marL="91425" anchor="ctr">
                    <a:lnT cap="flat" cmpd="sng" w="9525">
                      <a:solidFill>
                        <a:srgbClr val="9E9E9E"/>
                      </a:solidFill>
                      <a:prstDash val="solid"/>
                      <a:round/>
                      <a:headEnd len="sm" w="sm" type="none"/>
                      <a:tailEnd len="sm" w="sm" type="none"/>
                    </a:lnT>
                  </a:tcPr>
                </a:tc>
              </a:tr>
              <a:tr h="381000">
                <a:tc>
                  <a:txBody>
                    <a:bodyPr/>
                    <a:lstStyle/>
                    <a:p>
                      <a:pPr indent="0" lvl="0" marL="0" rtl="0" algn="ctr">
                        <a:spcBef>
                          <a:spcPts val="0"/>
                        </a:spcBef>
                        <a:spcAft>
                          <a:spcPts val="0"/>
                        </a:spcAft>
                        <a:buNone/>
                      </a:pPr>
                      <a:r>
                        <a:rPr lang="en" sz="1800"/>
                        <a:t>Side-tracked analysts</a:t>
                      </a:r>
                      <a:endParaRPr sz="1800"/>
                    </a:p>
                  </a:txBody>
                  <a:tcPr marT="91425" marB="91425" marR="91425" marL="91425" anchor="ctr"/>
                </a:tc>
                <a:tc>
                  <a:txBody>
                    <a:bodyPr/>
                    <a:lstStyle/>
                    <a:p>
                      <a:pPr indent="0" lvl="0" marL="0" rtl="0" algn="ctr">
                        <a:spcBef>
                          <a:spcPts val="0"/>
                        </a:spcBef>
                        <a:spcAft>
                          <a:spcPts val="0"/>
                        </a:spcAft>
                        <a:buNone/>
                      </a:pPr>
                      <a:r>
                        <a:rPr lang="en" sz="1800"/>
                        <a:t>4 (2)</a:t>
                      </a:r>
                      <a:endParaRPr sz="1800"/>
                    </a:p>
                  </a:txBody>
                  <a:tcPr marT="91425" marB="91425" marR="91425" marL="91425" anchor="ctr"/>
                </a:tc>
              </a:tr>
              <a:tr h="381000">
                <a:tc>
                  <a:txBody>
                    <a:bodyPr/>
                    <a:lstStyle/>
                    <a:p>
                      <a:pPr indent="0" lvl="0" marL="0" rtl="0" algn="ctr">
                        <a:spcBef>
                          <a:spcPts val="0"/>
                        </a:spcBef>
                        <a:spcAft>
                          <a:spcPts val="0"/>
                        </a:spcAft>
                        <a:buNone/>
                      </a:pPr>
                      <a:r>
                        <a:rPr lang="en" sz="1800"/>
                        <a:t>High turnover</a:t>
                      </a:r>
                      <a:endParaRPr sz="18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800"/>
                        <a:t>4 (2)</a:t>
                      </a:r>
                      <a:endParaRPr sz="1800"/>
                    </a:p>
                  </a:txBody>
                  <a:tcPr marT="91425" marB="91425" marR="91425" marL="91425" anchor="ctr">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t>Inaccurate task tracking</a:t>
                      </a:r>
                      <a:endParaRPr sz="1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800"/>
                        <a:t>4 (1)</a:t>
                      </a:r>
                      <a:endParaRPr sz="1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 little automation</a:t>
            </a:r>
            <a:endParaRPr/>
          </a:p>
        </p:txBody>
      </p:sp>
      <p:sp>
        <p:nvSpPr>
          <p:cNvPr id="746" name="Google Shape;746;p8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7 </a:t>
            </a:r>
            <a:r>
              <a:rPr lang="en"/>
              <a:t>subjects had this complaint</a:t>
            </a:r>
            <a:endParaRPr/>
          </a:p>
          <a:p>
            <a:pPr indent="-317500" lvl="1" marL="914400" rtl="0" algn="l">
              <a:spcBef>
                <a:spcPts val="0"/>
              </a:spcBef>
              <a:spcAft>
                <a:spcPts val="0"/>
              </a:spcAft>
              <a:buSzPts val="1400"/>
              <a:buChar char="○"/>
            </a:pPr>
            <a:r>
              <a:rPr lang="en"/>
              <a:t>Not enough time (3 subjects)</a:t>
            </a:r>
            <a:endParaRPr/>
          </a:p>
          <a:p>
            <a:pPr indent="-317500" lvl="1" marL="914400" rtl="0" algn="l">
              <a:spcBef>
                <a:spcPts val="0"/>
              </a:spcBef>
              <a:spcAft>
                <a:spcPts val="0"/>
              </a:spcAft>
              <a:buSzPts val="1400"/>
              <a:buChar char="○"/>
            </a:pPr>
            <a:r>
              <a:rPr lang="en"/>
              <a:t>Lack of personnel (3 subjects)</a:t>
            </a:r>
            <a:endParaRPr/>
          </a:p>
          <a:p>
            <a:pPr indent="-317500" lvl="1" marL="914400" rtl="0" algn="l">
              <a:spcBef>
                <a:spcPts val="0"/>
              </a:spcBef>
              <a:spcAft>
                <a:spcPts val="0"/>
              </a:spcAft>
              <a:buSzPts val="1400"/>
              <a:buChar char="○"/>
            </a:pPr>
            <a:r>
              <a:rPr lang="en"/>
              <a:t>Lack of expertise (2 subjects) </a:t>
            </a:r>
            <a:endParaRPr/>
          </a:p>
          <a:p>
            <a:pPr indent="-342900" lvl="0" marL="457200" rtl="0" algn="l">
              <a:spcBef>
                <a:spcPts val="0"/>
              </a:spcBef>
              <a:spcAft>
                <a:spcPts val="0"/>
              </a:spcAft>
              <a:buSzPts val="1800"/>
              <a:buChar char="●"/>
            </a:pPr>
            <a:r>
              <a:rPr lang="en"/>
              <a:t>2 subjects were hesitant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i="1" lang="en"/>
              <a:t>“We’re fairly new to all of this so having that baseline knowledge ... from a mature organization is isn’t there. We will grow into it, but having people thrown in from all over the place with very little knowledge kind of hinders the whole process [of automation].”</a:t>
            </a:r>
            <a:endParaRPr i="1"/>
          </a:p>
        </p:txBody>
      </p:sp>
      <p:sp>
        <p:nvSpPr>
          <p:cNvPr id="747" name="Google Shape;747;p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9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Poor threat intelligence</a:t>
            </a:r>
            <a:endParaRPr/>
          </a:p>
        </p:txBody>
      </p:sp>
      <p:sp>
        <p:nvSpPr>
          <p:cNvPr id="753" name="Google Shape;753;p9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5 </a:t>
            </a:r>
            <a:r>
              <a:rPr lang="en"/>
              <a:t>subjects had this complaint </a:t>
            </a:r>
            <a:endParaRPr/>
          </a:p>
          <a:p>
            <a:pPr indent="-317500" lvl="1" marL="914400" rtl="0" algn="l">
              <a:spcBef>
                <a:spcPts val="0"/>
              </a:spcBef>
              <a:spcAft>
                <a:spcPts val="0"/>
              </a:spcAft>
              <a:buSzPts val="1400"/>
              <a:buChar char="○"/>
            </a:pPr>
            <a:r>
              <a:rPr lang="en"/>
              <a:t>Intel was not helpful (3 subjects)</a:t>
            </a:r>
            <a:endParaRPr/>
          </a:p>
          <a:p>
            <a:pPr indent="-317500" lvl="1" marL="914400" rtl="0" algn="l">
              <a:spcBef>
                <a:spcPts val="0"/>
              </a:spcBef>
              <a:spcAft>
                <a:spcPts val="0"/>
              </a:spcAft>
              <a:buSzPts val="1400"/>
              <a:buChar char="○"/>
            </a:pPr>
            <a:r>
              <a:rPr lang="en"/>
              <a:t>Intel seemed random (2 subjects)</a:t>
            </a:r>
            <a:endParaRPr/>
          </a:p>
          <a:p>
            <a:pPr indent="-317500" lvl="1" marL="914400" rtl="0" algn="l">
              <a:spcBef>
                <a:spcPts val="0"/>
              </a:spcBef>
              <a:spcAft>
                <a:spcPts val="0"/>
              </a:spcAft>
              <a:buSzPts val="1400"/>
              <a:buChar char="○"/>
            </a:pPr>
            <a:r>
              <a:rPr lang="en"/>
              <a:t>Intel personnel did not understand the mission (1 subject)</a:t>
            </a:r>
            <a:endParaRPr/>
          </a:p>
          <a:p>
            <a:pPr indent="-342900" lvl="0" marL="457200" rtl="0" algn="l">
              <a:spcBef>
                <a:spcPts val="0"/>
              </a:spcBef>
              <a:spcAft>
                <a:spcPts val="0"/>
              </a:spcAft>
              <a:buSzPts val="1800"/>
              <a:buChar char="●"/>
            </a:pPr>
            <a:r>
              <a:rPr lang="en"/>
              <a:t>5 subjects mentioned intelligence and did not complain</a:t>
            </a:r>
            <a:endParaRPr/>
          </a:p>
          <a:p>
            <a:pPr indent="0" lvl="0" marL="0" rtl="0" algn="l">
              <a:spcBef>
                <a:spcPts val="1200"/>
              </a:spcBef>
              <a:spcAft>
                <a:spcPts val="0"/>
              </a:spcAft>
              <a:buNone/>
            </a:pPr>
            <a:r>
              <a:t/>
            </a:r>
            <a:endParaRPr sz="1400"/>
          </a:p>
          <a:p>
            <a:pPr indent="0" lvl="0" marL="0" rtl="0" algn="l">
              <a:spcBef>
                <a:spcPts val="1200"/>
              </a:spcBef>
              <a:spcAft>
                <a:spcPts val="1200"/>
              </a:spcAft>
              <a:buNone/>
            </a:pPr>
            <a:r>
              <a:rPr i="1" lang="en"/>
              <a:t>“</a:t>
            </a:r>
            <a:r>
              <a:rPr i="1" lang="en"/>
              <a:t>We have the [intelligence component] gather the Intel for us before we go on a mission. Usually, I honestly don’t know how they do it because it doesn’t make sense. ... It seems like they just randomly pick out APTs [Advanced Persistent Threats] to go after.</a:t>
            </a:r>
            <a:r>
              <a:rPr i="1" lang="en"/>
              <a:t>”</a:t>
            </a:r>
            <a:endParaRPr/>
          </a:p>
        </p:txBody>
      </p:sp>
      <p:sp>
        <p:nvSpPr>
          <p:cNvPr id="754" name="Google Shape;754;p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9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Theme #2: New Members</a:t>
            </a:r>
            <a:endParaRPr/>
          </a:p>
        </p:txBody>
      </p:sp>
      <p:sp>
        <p:nvSpPr>
          <p:cNvPr id="760" name="Google Shape;760;p9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RQ2.1: How do newer members fit into government TH processes?</a:t>
            </a:r>
            <a:endParaRPr/>
          </a:p>
          <a:p>
            <a:pPr indent="-342900" lvl="0" marL="457200" rtl="0" algn="l">
              <a:spcBef>
                <a:spcPts val="0"/>
              </a:spcBef>
              <a:spcAft>
                <a:spcPts val="0"/>
              </a:spcAft>
              <a:buSzPts val="1800"/>
              <a:buChar char="●"/>
            </a:pPr>
            <a:r>
              <a:rPr lang="en"/>
              <a:t>RQ2.2: How could government TH process changes facilitate the integration of less expert members?</a:t>
            </a:r>
            <a:endParaRPr/>
          </a:p>
          <a:p>
            <a:pPr indent="-342900" lvl="0" marL="457200" rtl="0" algn="l">
              <a:spcBef>
                <a:spcPts val="0"/>
              </a:spcBef>
              <a:spcAft>
                <a:spcPts val="0"/>
              </a:spcAft>
              <a:buSzPts val="1800"/>
              <a:buChar char="●"/>
            </a:pPr>
            <a:r>
              <a:rPr lang="en"/>
              <a:t>RQ2.3: What features indicate expertise to government TH team members?</a:t>
            </a:r>
            <a:endParaRPr/>
          </a:p>
        </p:txBody>
      </p:sp>
      <p:sp>
        <p:nvSpPr>
          <p:cNvPr id="761" name="Google Shape;761;p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 Dwell Time = Lower Cost of Intrusion</a:t>
            </a:r>
            <a:endParaRPr/>
          </a:p>
        </p:txBody>
      </p:sp>
      <p:sp>
        <p:nvSpPr>
          <p:cNvPr id="125" name="Google Shape;12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20"/>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a:t>
            </a:r>
            <a:r>
              <a:rPr lang="en" sz="1200"/>
              <a:t>D. E. Brink, “Quantifying the Value of Time in Cyber-Threat Detection and Response,” en, Aberdeen Group, Tech. Rep. 15218, Jan. 2017.</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127" name="Google Shape;127;p20"/>
          <p:cNvPicPr preferRelativeResize="0"/>
          <p:nvPr/>
        </p:nvPicPr>
        <p:blipFill>
          <a:blip r:embed="rId3">
            <a:alphaModFix/>
          </a:blip>
          <a:stretch>
            <a:fillRect/>
          </a:stretch>
        </p:blipFill>
        <p:spPr>
          <a:xfrm>
            <a:off x="1931788" y="987050"/>
            <a:ext cx="5280415" cy="31694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9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RQ2.1: How do newer members fit into government TH processes?</a:t>
            </a:r>
            <a:endParaRPr/>
          </a:p>
        </p:txBody>
      </p:sp>
      <p:sp>
        <p:nvSpPr>
          <p:cNvPr id="767" name="Google Shape;767;p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9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RQ2.1: How new members fit into the process</a:t>
            </a:r>
            <a:endParaRPr/>
          </a:p>
        </p:txBody>
      </p:sp>
      <p:sp>
        <p:nvSpPr>
          <p:cNvPr id="773" name="Google Shape;773;p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4" name="Google Shape;774;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Simple tasks (3 subjects)</a:t>
            </a:r>
            <a:endParaRPr/>
          </a:p>
          <a:p>
            <a:pPr indent="-342900" lvl="0" marL="457200" rtl="0" algn="l">
              <a:spcBef>
                <a:spcPts val="0"/>
              </a:spcBef>
              <a:spcAft>
                <a:spcPts val="0"/>
              </a:spcAft>
              <a:buSzPts val="1800"/>
              <a:buChar char="●"/>
            </a:pPr>
            <a:r>
              <a:rPr lang="en"/>
              <a:t>Used for feedback (3 subjects)</a:t>
            </a:r>
            <a:endParaRPr/>
          </a:p>
          <a:p>
            <a:pPr indent="-342900" lvl="0" marL="457200" rtl="0" algn="l">
              <a:spcBef>
                <a:spcPts val="0"/>
              </a:spcBef>
              <a:spcAft>
                <a:spcPts val="0"/>
              </a:spcAft>
              <a:buSzPts val="1800"/>
              <a:buChar char="●"/>
            </a:pPr>
            <a:r>
              <a:rPr lang="en"/>
              <a:t>Sometimes a </a:t>
            </a:r>
            <a:r>
              <a:rPr lang="en"/>
              <a:t>hindrance</a:t>
            </a:r>
            <a:r>
              <a:rPr lang="en"/>
              <a:t> (1 subject)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94"/>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RQ2.1: How new members fit into the process</a:t>
            </a:r>
            <a:endParaRPr/>
          </a:p>
        </p:txBody>
      </p:sp>
      <p:sp>
        <p:nvSpPr>
          <p:cNvPr id="780" name="Google Shape;780;p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1" name="Google Shape;781;p9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Simple tasks (3 subjects)</a:t>
            </a:r>
            <a:endParaRPr/>
          </a:p>
          <a:p>
            <a:pPr indent="-342900" lvl="0" marL="457200" rtl="0" algn="l">
              <a:spcBef>
                <a:spcPts val="0"/>
              </a:spcBef>
              <a:spcAft>
                <a:spcPts val="0"/>
              </a:spcAft>
              <a:buSzPts val="1800"/>
              <a:buChar char="●"/>
            </a:pPr>
            <a:r>
              <a:rPr lang="en"/>
              <a:t>Used for feedback (3 subjects)</a:t>
            </a:r>
            <a:endParaRPr/>
          </a:p>
          <a:p>
            <a:pPr indent="-342900" lvl="0" marL="457200" rtl="0" algn="l">
              <a:spcBef>
                <a:spcPts val="0"/>
              </a:spcBef>
              <a:spcAft>
                <a:spcPts val="0"/>
              </a:spcAft>
              <a:buSzPts val="1800"/>
              <a:buChar char="●"/>
            </a:pPr>
            <a:r>
              <a:rPr lang="en"/>
              <a:t>Sometimes a hindrance (1 subject)</a:t>
            </a:r>
            <a:endParaRPr/>
          </a:p>
        </p:txBody>
      </p:sp>
      <p:graphicFrame>
        <p:nvGraphicFramePr>
          <p:cNvPr id="782" name="Google Shape;782;p94"/>
          <p:cNvGraphicFramePr/>
          <p:nvPr/>
        </p:nvGraphicFramePr>
        <p:xfrm>
          <a:off x="952500" y="2465875"/>
          <a:ext cx="3000000" cy="3000000"/>
        </p:xfrm>
        <a:graphic>
          <a:graphicData uri="http://schemas.openxmlformats.org/drawingml/2006/table">
            <a:tbl>
              <a:tblPr>
                <a:noFill/>
                <a:tableStyleId>{3434CF46-9E6B-4841-B97C-600C998B67FF}</a:tableStyleId>
              </a:tblPr>
              <a:tblGrid>
                <a:gridCol w="3619500"/>
                <a:gridCol w="3619500"/>
              </a:tblGrid>
              <a:tr h="381000">
                <a:tc>
                  <a:txBody>
                    <a:bodyPr/>
                    <a:lstStyle/>
                    <a:p>
                      <a:pPr indent="0" lvl="0" marL="0" rtl="0" algn="ctr">
                        <a:spcBef>
                          <a:spcPts val="0"/>
                        </a:spcBef>
                        <a:spcAft>
                          <a:spcPts val="0"/>
                        </a:spcAft>
                        <a:buNone/>
                      </a:pPr>
                      <a:r>
                        <a:rPr b="1" lang="en" sz="1800"/>
                        <a:t>Factor</a:t>
                      </a:r>
                      <a:endParaRPr b="1" sz="1800"/>
                    </a:p>
                  </a:txBody>
                  <a:tcPr marT="91425" marB="91425" marR="91425" marL="91425" anchor="ctr"/>
                </a:tc>
                <a:tc>
                  <a:txBody>
                    <a:bodyPr/>
                    <a:lstStyle/>
                    <a:p>
                      <a:pPr indent="0" lvl="0" marL="0" rtl="0" algn="ctr">
                        <a:spcBef>
                          <a:spcPts val="0"/>
                        </a:spcBef>
                        <a:spcAft>
                          <a:spcPts val="0"/>
                        </a:spcAft>
                        <a:buNone/>
                      </a:pPr>
                      <a:r>
                        <a:rPr b="1" lang="en" sz="1800"/>
                        <a:t># Subjects (# Organizations)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Cybersecurity Education &amp; Experience</a:t>
                      </a:r>
                      <a:endParaRPr sz="1800"/>
                    </a:p>
                  </a:txBody>
                  <a:tcPr marT="91425" marB="91425" marR="91425" marL="91425" anchor="ctr"/>
                </a:tc>
                <a:tc>
                  <a:txBody>
                    <a:bodyPr/>
                    <a:lstStyle/>
                    <a:p>
                      <a:pPr indent="0" lvl="0" marL="0" rtl="0" algn="ctr">
                        <a:spcBef>
                          <a:spcPts val="0"/>
                        </a:spcBef>
                        <a:spcAft>
                          <a:spcPts val="0"/>
                        </a:spcAft>
                        <a:buNone/>
                      </a:pPr>
                      <a:r>
                        <a:rPr lang="en" sz="1800"/>
                        <a:t>5 (3)</a:t>
                      </a:r>
                      <a:endParaRPr sz="1800"/>
                    </a:p>
                  </a:txBody>
                  <a:tcPr marT="91425" marB="91425" marR="91425" marL="91425" anchor="ctr"/>
                </a:tc>
              </a:tr>
              <a:tr h="381000">
                <a:tc>
                  <a:txBody>
                    <a:bodyPr/>
                    <a:lstStyle/>
                    <a:p>
                      <a:pPr indent="0" lvl="0" marL="0" rtl="0" algn="ctr">
                        <a:spcBef>
                          <a:spcPts val="0"/>
                        </a:spcBef>
                        <a:spcAft>
                          <a:spcPts val="0"/>
                        </a:spcAft>
                        <a:buClr>
                          <a:schemeClr val="dk1"/>
                        </a:buClr>
                        <a:buSzPts val="1100"/>
                        <a:buFont typeface="Arial"/>
                        <a:buNone/>
                      </a:pPr>
                      <a:r>
                        <a:rPr lang="en" sz="1800">
                          <a:solidFill>
                            <a:schemeClr val="dk1"/>
                          </a:solidFill>
                        </a:rPr>
                        <a:t>Computer &amp; Networking Basics</a:t>
                      </a:r>
                      <a:endParaRPr sz="1800"/>
                    </a:p>
                  </a:txBody>
                  <a:tcPr marT="91425" marB="91425" marR="91425" marL="91425" anchor="ctr"/>
                </a:tc>
                <a:tc>
                  <a:txBody>
                    <a:bodyPr/>
                    <a:lstStyle/>
                    <a:p>
                      <a:pPr indent="0" lvl="0" marL="0" rtl="0" algn="ctr">
                        <a:spcBef>
                          <a:spcPts val="0"/>
                        </a:spcBef>
                        <a:spcAft>
                          <a:spcPts val="0"/>
                        </a:spcAft>
                        <a:buNone/>
                      </a:pPr>
                      <a:r>
                        <a:rPr lang="en" sz="1800"/>
                        <a:t>5 (1)</a:t>
                      </a:r>
                      <a:endParaRPr sz="1800"/>
                    </a:p>
                  </a:txBody>
                  <a:tcPr marT="91425" marB="91425" marR="91425" marL="91425" anchor="ctr"/>
                </a:tc>
              </a:tr>
              <a:tr h="381000">
                <a:tc>
                  <a:txBody>
                    <a:bodyPr/>
                    <a:lstStyle/>
                    <a:p>
                      <a:pPr indent="0" lvl="0" marL="0" rtl="0" algn="ctr">
                        <a:spcBef>
                          <a:spcPts val="0"/>
                        </a:spcBef>
                        <a:spcAft>
                          <a:spcPts val="0"/>
                        </a:spcAft>
                        <a:buNone/>
                      </a:pPr>
                      <a:r>
                        <a:rPr lang="en" sz="1800"/>
                        <a:t>Number of missions</a:t>
                      </a:r>
                      <a:endParaRPr sz="1800"/>
                    </a:p>
                  </a:txBody>
                  <a:tcPr marT="91425" marB="91425" marR="91425" marL="91425" anchor="ctr"/>
                </a:tc>
                <a:tc>
                  <a:txBody>
                    <a:bodyPr/>
                    <a:lstStyle/>
                    <a:p>
                      <a:pPr indent="0" lvl="0" marL="0" rtl="0" algn="ctr">
                        <a:spcBef>
                          <a:spcPts val="0"/>
                        </a:spcBef>
                        <a:spcAft>
                          <a:spcPts val="0"/>
                        </a:spcAft>
                        <a:buNone/>
                      </a:pPr>
                      <a:r>
                        <a:rPr lang="en" sz="1800"/>
                        <a:t>4 (1)</a:t>
                      </a:r>
                      <a:endParaRPr sz="1800"/>
                    </a:p>
                  </a:txBody>
                  <a:tcPr marT="91425" marB="91425" marR="91425" marL="91425" anchor="ct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9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RQ2.2: How could government TH process changes facilitate the integration of less expert members?</a:t>
            </a:r>
            <a:endParaRPr/>
          </a:p>
        </p:txBody>
      </p:sp>
      <p:sp>
        <p:nvSpPr>
          <p:cNvPr id="788" name="Google Shape;788;p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9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RQ2.2: F</a:t>
            </a:r>
            <a:r>
              <a:rPr lang="en"/>
              <a:t>acilitating the integration of less expert members</a:t>
            </a:r>
            <a:endParaRPr/>
          </a:p>
        </p:txBody>
      </p:sp>
      <p:sp>
        <p:nvSpPr>
          <p:cNvPr id="794" name="Google Shape;794;p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795" name="Google Shape;795;p96"/>
          <p:cNvGraphicFramePr/>
          <p:nvPr/>
        </p:nvGraphicFramePr>
        <p:xfrm>
          <a:off x="952500" y="1200238"/>
          <a:ext cx="3000000" cy="3000000"/>
        </p:xfrm>
        <a:graphic>
          <a:graphicData uri="http://schemas.openxmlformats.org/drawingml/2006/table">
            <a:tbl>
              <a:tblPr>
                <a:noFill/>
                <a:tableStyleId>{3434CF46-9E6B-4841-B97C-600C998B67FF}</a:tableStyleId>
              </a:tblPr>
              <a:tblGrid>
                <a:gridCol w="3619500"/>
                <a:gridCol w="3619500"/>
              </a:tblGrid>
              <a:tr h="381000">
                <a:tc>
                  <a:txBody>
                    <a:bodyPr/>
                    <a:lstStyle/>
                    <a:p>
                      <a:pPr indent="0" lvl="0" marL="0" rtl="0" algn="ctr">
                        <a:spcBef>
                          <a:spcPts val="0"/>
                        </a:spcBef>
                        <a:spcAft>
                          <a:spcPts val="0"/>
                        </a:spcAft>
                        <a:buNone/>
                      </a:pPr>
                      <a:r>
                        <a:rPr b="1" lang="en" sz="1800"/>
                        <a:t>Recommendation</a:t>
                      </a:r>
                      <a:endParaRPr b="1" sz="1800"/>
                    </a:p>
                  </a:txBody>
                  <a:tcPr marT="91425" marB="91425" marR="91425" marL="91425" anchor="ctr"/>
                </a:tc>
                <a:tc>
                  <a:txBody>
                    <a:bodyPr/>
                    <a:lstStyle/>
                    <a:p>
                      <a:pPr indent="0" lvl="0" marL="0" rtl="0" algn="ctr">
                        <a:spcBef>
                          <a:spcPts val="0"/>
                        </a:spcBef>
                        <a:spcAft>
                          <a:spcPts val="0"/>
                        </a:spcAft>
                        <a:buNone/>
                      </a:pPr>
                      <a:r>
                        <a:rPr b="1" lang="en" sz="1800"/>
                        <a:t># Subjects (# Organizations)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Pairing Members</a:t>
                      </a:r>
                      <a:endParaRPr sz="1800"/>
                    </a:p>
                  </a:txBody>
                  <a:tcPr marT="91425" marB="91425" marR="91425" marL="91425" anchor="ctr"/>
                </a:tc>
                <a:tc>
                  <a:txBody>
                    <a:bodyPr/>
                    <a:lstStyle/>
                    <a:p>
                      <a:pPr indent="0" lvl="0" marL="0" rtl="0" algn="ctr">
                        <a:spcBef>
                          <a:spcPts val="0"/>
                        </a:spcBef>
                        <a:spcAft>
                          <a:spcPts val="0"/>
                        </a:spcAft>
                        <a:buNone/>
                      </a:pPr>
                      <a:r>
                        <a:rPr lang="en" sz="1800"/>
                        <a:t>7 (3)</a:t>
                      </a:r>
                      <a:endParaRPr sz="1800"/>
                    </a:p>
                  </a:txBody>
                  <a:tcPr marT="91425" marB="91425" marR="91425" marL="91425" anchor="ctr"/>
                </a:tc>
              </a:tr>
              <a:tr h="381000">
                <a:tc>
                  <a:txBody>
                    <a:bodyPr/>
                    <a:lstStyle/>
                    <a:p>
                      <a:pPr indent="0" lvl="0" marL="0" rtl="0" algn="ctr">
                        <a:spcBef>
                          <a:spcPts val="0"/>
                        </a:spcBef>
                        <a:spcAft>
                          <a:spcPts val="0"/>
                        </a:spcAft>
                        <a:buClr>
                          <a:schemeClr val="dk1"/>
                        </a:buClr>
                        <a:buSzPts val="1100"/>
                        <a:buFont typeface="Arial"/>
                        <a:buNone/>
                      </a:pPr>
                      <a:r>
                        <a:rPr lang="en" sz="1800">
                          <a:solidFill>
                            <a:schemeClr val="dk1"/>
                          </a:solidFill>
                        </a:rPr>
                        <a:t>Process Documentation</a:t>
                      </a:r>
                      <a:endParaRPr sz="1800"/>
                    </a:p>
                  </a:txBody>
                  <a:tcPr marT="91425" marB="91425" marR="91425" marL="91425" anchor="ctr"/>
                </a:tc>
                <a:tc>
                  <a:txBody>
                    <a:bodyPr/>
                    <a:lstStyle/>
                    <a:p>
                      <a:pPr indent="0" lvl="0" marL="0" rtl="0" algn="ctr">
                        <a:spcBef>
                          <a:spcPts val="0"/>
                        </a:spcBef>
                        <a:spcAft>
                          <a:spcPts val="0"/>
                        </a:spcAft>
                        <a:buNone/>
                      </a:pPr>
                      <a:r>
                        <a:rPr lang="en" sz="1800"/>
                        <a:t>6 (3)</a:t>
                      </a:r>
                      <a:endParaRPr sz="1800"/>
                    </a:p>
                  </a:txBody>
                  <a:tcPr marT="91425" marB="91425" marR="91425" marL="91425" anchor="ctr"/>
                </a:tc>
              </a:tr>
              <a:tr h="381000">
                <a:tc>
                  <a:txBody>
                    <a:bodyPr/>
                    <a:lstStyle/>
                    <a:p>
                      <a:pPr indent="0" lvl="0" marL="0" rtl="0" algn="ctr">
                        <a:spcBef>
                          <a:spcPts val="0"/>
                        </a:spcBef>
                        <a:spcAft>
                          <a:spcPts val="0"/>
                        </a:spcAft>
                        <a:buNone/>
                      </a:pPr>
                      <a:r>
                        <a:rPr lang="en" sz="1800"/>
                        <a:t>Task </a:t>
                      </a:r>
                      <a:r>
                        <a:rPr lang="en" sz="1800"/>
                        <a:t>Separation</a:t>
                      </a:r>
                      <a:endParaRPr sz="1800"/>
                    </a:p>
                  </a:txBody>
                  <a:tcPr marT="91425" marB="91425" marR="91425" marL="91425" anchor="ctr"/>
                </a:tc>
                <a:tc>
                  <a:txBody>
                    <a:bodyPr/>
                    <a:lstStyle/>
                    <a:p>
                      <a:pPr indent="0" lvl="0" marL="0" rtl="0" algn="ctr">
                        <a:spcBef>
                          <a:spcPts val="0"/>
                        </a:spcBef>
                        <a:spcAft>
                          <a:spcPts val="0"/>
                        </a:spcAft>
                        <a:buNone/>
                      </a:pPr>
                      <a:r>
                        <a:rPr lang="en" sz="1800"/>
                        <a:t>4 (1)</a:t>
                      </a:r>
                      <a:endParaRPr sz="1800"/>
                    </a:p>
                  </a:txBody>
                  <a:tcPr marT="91425" marB="91425" marR="91425" marL="91425" anchor="ctr"/>
                </a:tc>
              </a:tr>
              <a:tr h="381000">
                <a:tc>
                  <a:txBody>
                    <a:bodyPr/>
                    <a:lstStyle/>
                    <a:p>
                      <a:pPr indent="0" lvl="0" marL="0" rtl="0" algn="ctr">
                        <a:spcBef>
                          <a:spcPts val="0"/>
                        </a:spcBef>
                        <a:spcAft>
                          <a:spcPts val="0"/>
                        </a:spcAft>
                        <a:buNone/>
                      </a:pPr>
                      <a:r>
                        <a:rPr lang="en" sz="1800"/>
                        <a:t>Training</a:t>
                      </a:r>
                      <a:endParaRPr sz="1800"/>
                    </a:p>
                  </a:txBody>
                  <a:tcPr marT="91425" marB="91425" marR="91425" marL="91425" anchor="ctr"/>
                </a:tc>
                <a:tc>
                  <a:txBody>
                    <a:bodyPr/>
                    <a:lstStyle/>
                    <a:p>
                      <a:pPr indent="0" lvl="0" marL="0" rtl="0" algn="ctr">
                        <a:spcBef>
                          <a:spcPts val="0"/>
                        </a:spcBef>
                        <a:spcAft>
                          <a:spcPts val="0"/>
                        </a:spcAft>
                        <a:buNone/>
                      </a:pPr>
                      <a:r>
                        <a:rPr lang="en" sz="1800"/>
                        <a:t>3 (2)</a:t>
                      </a:r>
                      <a:endParaRPr sz="1800"/>
                    </a:p>
                  </a:txBody>
                  <a:tcPr marT="91425" marB="91425" marR="91425" marL="91425" anchor="ctr"/>
                </a:tc>
              </a:tr>
              <a:tr h="381000">
                <a:tc>
                  <a:txBody>
                    <a:bodyPr/>
                    <a:lstStyle/>
                    <a:p>
                      <a:pPr indent="0" lvl="0" marL="0" rtl="0" algn="ctr">
                        <a:spcBef>
                          <a:spcPts val="0"/>
                        </a:spcBef>
                        <a:spcAft>
                          <a:spcPts val="0"/>
                        </a:spcAft>
                        <a:buNone/>
                      </a:pPr>
                      <a:r>
                        <a:rPr lang="en" sz="1800"/>
                        <a:t>Personnel Issues</a:t>
                      </a:r>
                      <a:endParaRPr sz="1800"/>
                    </a:p>
                  </a:txBody>
                  <a:tcPr marT="91425" marB="91425" marR="91425" marL="91425" anchor="ctr"/>
                </a:tc>
                <a:tc>
                  <a:txBody>
                    <a:bodyPr/>
                    <a:lstStyle/>
                    <a:p>
                      <a:pPr indent="0" lvl="0" marL="0" rtl="0" algn="ctr">
                        <a:spcBef>
                          <a:spcPts val="0"/>
                        </a:spcBef>
                        <a:spcAft>
                          <a:spcPts val="0"/>
                        </a:spcAft>
                        <a:buNone/>
                      </a:pPr>
                      <a:r>
                        <a:rPr lang="en" sz="1800"/>
                        <a:t>2 (1)</a:t>
                      </a:r>
                      <a:endParaRPr sz="1800"/>
                    </a:p>
                  </a:txBody>
                  <a:tcPr marT="91425" marB="91425" marR="91425" marL="91425" anchor="ct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Pairing Members</a:t>
            </a:r>
            <a:endParaRPr/>
          </a:p>
        </p:txBody>
      </p:sp>
      <p:sp>
        <p:nvSpPr>
          <p:cNvPr id="801" name="Google Shape;801;p9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7</a:t>
            </a:r>
            <a:r>
              <a:rPr lang="en"/>
              <a:t> subjects recommended this practice</a:t>
            </a:r>
            <a:endParaRPr/>
          </a:p>
          <a:p>
            <a:pPr indent="-342900" lvl="0" marL="457200" rtl="0" algn="l">
              <a:spcBef>
                <a:spcPts val="0"/>
              </a:spcBef>
              <a:spcAft>
                <a:spcPts val="0"/>
              </a:spcAft>
              <a:buSzPts val="1800"/>
              <a:buChar char="●"/>
            </a:pPr>
            <a:r>
              <a:rPr lang="en"/>
              <a:t>2 critical subjects</a:t>
            </a:r>
            <a:endParaRPr/>
          </a:p>
          <a:p>
            <a:pPr indent="-317500" lvl="1" marL="914400" rtl="0" algn="l">
              <a:spcBef>
                <a:spcPts val="0"/>
              </a:spcBef>
              <a:spcAft>
                <a:spcPts val="0"/>
              </a:spcAft>
              <a:buSzPts val="1400"/>
              <a:buChar char="○"/>
            </a:pPr>
            <a:r>
              <a:rPr lang="en" sz="1400"/>
              <a:t>Slows down the process</a:t>
            </a:r>
            <a:endParaRPr sz="1400"/>
          </a:p>
          <a:p>
            <a:pPr indent="-317500" lvl="1" marL="914400" rtl="0" algn="l">
              <a:spcBef>
                <a:spcPts val="0"/>
              </a:spcBef>
              <a:spcAft>
                <a:spcPts val="0"/>
              </a:spcAft>
              <a:buSzPts val="1400"/>
              <a:buChar char="○"/>
            </a:pPr>
            <a:r>
              <a:rPr lang="en" sz="1400"/>
              <a:t>Must be interactive</a:t>
            </a:r>
            <a:endParaRPr/>
          </a:p>
          <a:p>
            <a:pPr indent="0" lvl="0" marL="0" rtl="0" algn="l">
              <a:spcBef>
                <a:spcPts val="1200"/>
              </a:spcBef>
              <a:spcAft>
                <a:spcPts val="1200"/>
              </a:spcAft>
              <a:buNone/>
            </a:pPr>
            <a:r>
              <a:rPr i="1" lang="en"/>
              <a:t>“One of the things we did ... that I thought was really useful is doing a threat hunt with fellow [team] member. They kind of had experience looking [at] a lot of the data and the host forensic side of things and so I was able to learn a lot from them ... I think like a lot of shoulder surfing kind of experiences, I think that would be useful.”</a:t>
            </a:r>
            <a:endParaRPr/>
          </a:p>
        </p:txBody>
      </p:sp>
      <p:sp>
        <p:nvSpPr>
          <p:cNvPr id="802" name="Google Shape;802;p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9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Process Documentation</a:t>
            </a:r>
            <a:endParaRPr/>
          </a:p>
        </p:txBody>
      </p:sp>
      <p:sp>
        <p:nvSpPr>
          <p:cNvPr id="808" name="Google Shape;808;p9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6 subjects recommended this practice </a:t>
            </a:r>
            <a:endParaRPr/>
          </a:p>
          <a:p>
            <a:pPr indent="-317500" lvl="1" marL="914400" rtl="0" algn="l">
              <a:spcBef>
                <a:spcPts val="0"/>
              </a:spcBef>
              <a:spcAft>
                <a:spcPts val="0"/>
              </a:spcAft>
              <a:buSzPts val="1400"/>
              <a:buChar char="○"/>
            </a:pPr>
            <a:r>
              <a:rPr lang="en"/>
              <a:t>Ensuring a standard quality of work (2 subjects)</a:t>
            </a:r>
            <a:endParaRPr/>
          </a:p>
          <a:p>
            <a:pPr indent="-317500" lvl="1" marL="914400" rtl="0" algn="l">
              <a:spcBef>
                <a:spcPts val="0"/>
              </a:spcBef>
              <a:spcAft>
                <a:spcPts val="0"/>
              </a:spcAft>
              <a:buSzPts val="1400"/>
              <a:buChar char="○"/>
            </a:pPr>
            <a:r>
              <a:rPr lang="en"/>
              <a:t>Providing guidance (4 subjects)</a:t>
            </a:r>
            <a:endParaRPr/>
          </a:p>
          <a:p>
            <a:pPr indent="-342900" lvl="0" marL="457200" rtl="0" algn="l">
              <a:spcBef>
                <a:spcPts val="0"/>
              </a:spcBef>
              <a:spcAft>
                <a:spcPts val="0"/>
              </a:spcAft>
              <a:buSzPts val="1800"/>
              <a:buChar char="●"/>
            </a:pPr>
            <a:r>
              <a:rPr lang="en"/>
              <a:t>1 critical subject</a:t>
            </a:r>
            <a:endParaRPr/>
          </a:p>
          <a:p>
            <a:pPr indent="-317500" lvl="1" marL="914400" rtl="0" algn="l">
              <a:spcBef>
                <a:spcPts val="0"/>
              </a:spcBef>
              <a:spcAft>
                <a:spcPts val="0"/>
              </a:spcAft>
              <a:buSzPts val="1400"/>
              <a:buChar char="○"/>
            </a:pPr>
            <a:r>
              <a:rPr lang="en"/>
              <a:t>Concerned about coverage</a:t>
            </a:r>
            <a:endParaRPr/>
          </a:p>
          <a:p>
            <a:pPr indent="0" lvl="0" marL="0" rtl="0" algn="l">
              <a:spcBef>
                <a:spcPts val="1200"/>
              </a:spcBef>
              <a:spcAft>
                <a:spcPts val="1200"/>
              </a:spcAft>
              <a:buNone/>
            </a:pPr>
            <a:r>
              <a:rPr i="1" lang="en"/>
              <a:t>“I think having the [documentation] will help them be more effective, faster, because it will give them a guideline of what to do. … So instead of sitting there: ‘I don’t even know where to start.’ It’s: ‘I’m looking for connections on odd ports. That’s my first thing. And that’s how I’m gonna learn to build my first queries.’”</a:t>
            </a:r>
            <a:endParaRPr/>
          </a:p>
        </p:txBody>
      </p:sp>
      <p:sp>
        <p:nvSpPr>
          <p:cNvPr id="809" name="Google Shape;809;p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9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RQ2.3: What features indicate expertise to government TH team members?</a:t>
            </a:r>
            <a:endParaRPr/>
          </a:p>
        </p:txBody>
      </p:sp>
      <p:sp>
        <p:nvSpPr>
          <p:cNvPr id="815" name="Google Shape;815;p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0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RQ2.3: Features that indicate expertise</a:t>
            </a:r>
            <a:endParaRPr/>
          </a:p>
        </p:txBody>
      </p:sp>
      <p:sp>
        <p:nvSpPr>
          <p:cNvPr id="821" name="Google Shape;821;p1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822" name="Google Shape;822;p100"/>
          <p:cNvGraphicFramePr/>
          <p:nvPr/>
        </p:nvGraphicFramePr>
        <p:xfrm>
          <a:off x="952500" y="1017725"/>
          <a:ext cx="3000000" cy="3000000"/>
        </p:xfrm>
        <a:graphic>
          <a:graphicData uri="http://schemas.openxmlformats.org/drawingml/2006/table">
            <a:tbl>
              <a:tblPr>
                <a:noFill/>
                <a:tableStyleId>{3434CF46-9E6B-4841-B97C-600C998B67FF}</a:tableStyleId>
              </a:tblPr>
              <a:tblGrid>
                <a:gridCol w="2413000"/>
                <a:gridCol w="2413000"/>
                <a:gridCol w="2413000"/>
              </a:tblGrid>
              <a:tr h="381000">
                <a:tc>
                  <a:txBody>
                    <a:bodyPr/>
                    <a:lstStyle/>
                    <a:p>
                      <a:pPr indent="0" lvl="0" marL="0" rtl="0" algn="ctr">
                        <a:spcBef>
                          <a:spcPts val="0"/>
                        </a:spcBef>
                        <a:spcAft>
                          <a:spcPts val="0"/>
                        </a:spcAft>
                        <a:buNone/>
                      </a:pPr>
                      <a:r>
                        <a:rPr b="1" lang="en" sz="1800"/>
                        <a:t>Feature</a:t>
                      </a:r>
                      <a:endParaRPr b="1" sz="1800"/>
                    </a:p>
                  </a:txBody>
                  <a:tcPr marT="91425" marB="91425" marR="91425" marL="91425" anchor="ctr"/>
                </a:tc>
                <a:tc>
                  <a:txBody>
                    <a:bodyPr/>
                    <a:lstStyle/>
                    <a:p>
                      <a:pPr indent="0" lvl="0" marL="0" rtl="0" algn="ctr">
                        <a:spcBef>
                          <a:spcPts val="0"/>
                        </a:spcBef>
                        <a:spcAft>
                          <a:spcPts val="0"/>
                        </a:spcAft>
                        <a:buNone/>
                      </a:pPr>
                      <a:r>
                        <a:rPr b="1" lang="en" sz="1800"/>
                        <a:t># subjects who spoke </a:t>
                      </a:r>
                      <a:r>
                        <a:rPr b="1" lang="en" sz="1800"/>
                        <a:t>positively</a:t>
                      </a:r>
                      <a:r>
                        <a:rPr b="1" lang="en" sz="1800"/>
                        <a:t>  </a:t>
                      </a:r>
                      <a:endParaRPr b="1" sz="1800"/>
                    </a:p>
                    <a:p>
                      <a:pPr indent="0" lvl="0" marL="0" rtl="0" algn="ctr">
                        <a:spcBef>
                          <a:spcPts val="0"/>
                        </a:spcBef>
                        <a:spcAft>
                          <a:spcPts val="0"/>
                        </a:spcAft>
                        <a:buNone/>
                      </a:pPr>
                      <a:r>
                        <a:rPr b="1" lang="en" sz="1800"/>
                        <a:t>(# orgs)</a:t>
                      </a:r>
                      <a:endParaRPr b="1" sz="18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800">
                          <a:solidFill>
                            <a:schemeClr val="dk1"/>
                          </a:solidFill>
                        </a:rPr>
                        <a:t># subjects who spoke negatively  </a:t>
                      </a:r>
                      <a:endParaRPr b="1" sz="1800">
                        <a:solidFill>
                          <a:schemeClr val="dk1"/>
                        </a:solidFill>
                      </a:endParaRPr>
                    </a:p>
                    <a:p>
                      <a:pPr indent="0" lvl="0" marL="0" rtl="0" algn="ctr">
                        <a:spcBef>
                          <a:spcPts val="0"/>
                        </a:spcBef>
                        <a:spcAft>
                          <a:spcPts val="0"/>
                        </a:spcAft>
                        <a:buClr>
                          <a:schemeClr val="dk1"/>
                        </a:buClr>
                        <a:buSzPts val="1100"/>
                        <a:buFont typeface="Arial"/>
                        <a:buNone/>
                      </a:pPr>
                      <a:r>
                        <a:rPr b="1" lang="en" sz="1800">
                          <a:solidFill>
                            <a:schemeClr val="dk1"/>
                          </a:solidFill>
                        </a:rPr>
                        <a:t>(# orgs)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Experience and number of missions</a:t>
                      </a:r>
                      <a:endParaRPr sz="1800"/>
                    </a:p>
                  </a:txBody>
                  <a:tcPr marT="91425" marB="91425" marR="91425" marL="91425" anchor="ctr"/>
                </a:tc>
                <a:tc>
                  <a:txBody>
                    <a:bodyPr/>
                    <a:lstStyle/>
                    <a:p>
                      <a:pPr indent="0" lvl="0" marL="0" rtl="0" algn="ctr">
                        <a:spcBef>
                          <a:spcPts val="0"/>
                        </a:spcBef>
                        <a:spcAft>
                          <a:spcPts val="0"/>
                        </a:spcAft>
                        <a:buNone/>
                      </a:pPr>
                      <a:r>
                        <a:rPr lang="en" sz="1800"/>
                        <a:t>6 (3)</a:t>
                      </a:r>
                      <a:endParaRPr sz="1800"/>
                    </a:p>
                  </a:txBody>
                  <a:tcPr marT="91425" marB="91425" marR="91425" marL="91425" anchor="ctr"/>
                </a:tc>
                <a:tc>
                  <a:txBody>
                    <a:bodyPr/>
                    <a:lstStyle/>
                    <a:p>
                      <a:pPr indent="0" lvl="0" marL="0" rtl="0" algn="ctr">
                        <a:spcBef>
                          <a:spcPts val="0"/>
                        </a:spcBef>
                        <a:spcAft>
                          <a:spcPts val="0"/>
                        </a:spcAft>
                        <a:buNone/>
                      </a:pPr>
                      <a:r>
                        <a:rPr lang="en" sz="1800"/>
                        <a:t>5 (2)</a:t>
                      </a:r>
                      <a:endParaRPr sz="1800"/>
                    </a:p>
                  </a:txBody>
                  <a:tcPr marT="91425" marB="91425" marR="91425" marL="91425" anchor="ctr"/>
                </a:tc>
              </a:tr>
              <a:tr h="381000">
                <a:tc>
                  <a:txBody>
                    <a:bodyPr/>
                    <a:lstStyle/>
                    <a:p>
                      <a:pPr indent="0" lvl="0" marL="0" rtl="0" algn="ctr">
                        <a:spcBef>
                          <a:spcPts val="0"/>
                        </a:spcBef>
                        <a:spcAft>
                          <a:spcPts val="0"/>
                        </a:spcAft>
                        <a:buNone/>
                      </a:pPr>
                      <a:r>
                        <a:rPr lang="en" sz="1800"/>
                        <a:t>Certifications</a:t>
                      </a:r>
                      <a:endParaRPr sz="1800"/>
                    </a:p>
                  </a:txBody>
                  <a:tcPr marT="91425" marB="91425" marR="91425" marL="91425" anchor="ctr"/>
                </a:tc>
                <a:tc>
                  <a:txBody>
                    <a:bodyPr/>
                    <a:lstStyle/>
                    <a:p>
                      <a:pPr indent="0" lvl="0" marL="0" rtl="0" algn="ctr">
                        <a:spcBef>
                          <a:spcPts val="0"/>
                        </a:spcBef>
                        <a:spcAft>
                          <a:spcPts val="0"/>
                        </a:spcAft>
                        <a:buNone/>
                      </a:pPr>
                      <a:r>
                        <a:rPr lang="en" sz="1800"/>
                        <a:t>2 (1)</a:t>
                      </a:r>
                      <a:endParaRPr sz="1800"/>
                    </a:p>
                  </a:txBody>
                  <a:tcPr marT="91425" marB="91425" marR="91425" marL="91425" anchor="ctr"/>
                </a:tc>
                <a:tc>
                  <a:txBody>
                    <a:bodyPr/>
                    <a:lstStyle/>
                    <a:p>
                      <a:pPr indent="0" lvl="0" marL="0" rtl="0" algn="ctr">
                        <a:spcBef>
                          <a:spcPts val="0"/>
                        </a:spcBef>
                        <a:spcAft>
                          <a:spcPts val="0"/>
                        </a:spcAft>
                        <a:buNone/>
                      </a:pPr>
                      <a:r>
                        <a:rPr lang="en" sz="1800"/>
                        <a:t>7 (3)</a:t>
                      </a:r>
                      <a:endParaRPr sz="1800"/>
                    </a:p>
                  </a:txBody>
                  <a:tcPr marT="91425" marB="91425" marR="91425" marL="91425" anchor="ctr"/>
                </a:tc>
              </a:tr>
              <a:tr h="381000">
                <a:tc>
                  <a:txBody>
                    <a:bodyPr/>
                    <a:lstStyle/>
                    <a:p>
                      <a:pPr indent="0" lvl="0" marL="0" rtl="0" algn="ctr">
                        <a:spcBef>
                          <a:spcPts val="0"/>
                        </a:spcBef>
                        <a:spcAft>
                          <a:spcPts val="0"/>
                        </a:spcAft>
                        <a:buNone/>
                      </a:pPr>
                      <a:r>
                        <a:rPr lang="en" sz="1800"/>
                        <a:t>Doing cybersecurity work in personal time</a:t>
                      </a:r>
                      <a:endParaRPr sz="1800"/>
                    </a:p>
                  </a:txBody>
                  <a:tcPr marT="91425" marB="91425" marR="91425" marL="91425" anchor="ctr"/>
                </a:tc>
                <a:tc>
                  <a:txBody>
                    <a:bodyPr/>
                    <a:lstStyle/>
                    <a:p>
                      <a:pPr indent="0" lvl="0" marL="0" rtl="0" algn="ctr">
                        <a:spcBef>
                          <a:spcPts val="0"/>
                        </a:spcBef>
                        <a:spcAft>
                          <a:spcPts val="0"/>
                        </a:spcAft>
                        <a:buNone/>
                      </a:pPr>
                      <a:r>
                        <a:rPr lang="en" sz="1800"/>
                        <a:t>7 (2)</a:t>
                      </a:r>
                      <a:endParaRPr sz="1800"/>
                    </a:p>
                  </a:txBody>
                  <a:tcPr marT="91425" marB="91425" marR="91425" marL="91425" anchor="ctr"/>
                </a:tc>
                <a:tc>
                  <a:txBody>
                    <a:bodyPr/>
                    <a:lstStyle/>
                    <a:p>
                      <a:pPr indent="0" lvl="0" marL="0" rtl="0" algn="ctr">
                        <a:spcBef>
                          <a:spcPts val="0"/>
                        </a:spcBef>
                        <a:spcAft>
                          <a:spcPts val="0"/>
                        </a:spcAft>
                        <a:buNone/>
                      </a:pPr>
                      <a:r>
                        <a:rPr lang="en" sz="1800"/>
                        <a:t>1 (1)</a:t>
                      </a:r>
                      <a:endParaRPr sz="1800"/>
                    </a:p>
                  </a:txBody>
                  <a:tcPr marT="91425" marB="91425" marR="91425" marL="91425" anchor="ctr"/>
                </a:tc>
              </a:tr>
              <a:tr h="381000">
                <a:tc>
                  <a:txBody>
                    <a:bodyPr/>
                    <a:lstStyle/>
                    <a:p>
                      <a:pPr indent="0" lvl="0" marL="0" rtl="0" algn="ctr">
                        <a:spcBef>
                          <a:spcPts val="0"/>
                        </a:spcBef>
                        <a:spcAft>
                          <a:spcPts val="0"/>
                        </a:spcAft>
                        <a:buNone/>
                      </a:pPr>
                      <a:r>
                        <a:rPr lang="en" sz="1800"/>
                        <a:t>Training</a:t>
                      </a:r>
                      <a:endParaRPr sz="1800"/>
                    </a:p>
                  </a:txBody>
                  <a:tcPr marT="91425" marB="91425" marR="91425" marL="91425" anchor="ctr"/>
                </a:tc>
                <a:tc>
                  <a:txBody>
                    <a:bodyPr/>
                    <a:lstStyle/>
                    <a:p>
                      <a:pPr indent="0" lvl="0" marL="0" rtl="0" algn="ctr">
                        <a:spcBef>
                          <a:spcPts val="0"/>
                        </a:spcBef>
                        <a:spcAft>
                          <a:spcPts val="0"/>
                        </a:spcAft>
                        <a:buNone/>
                      </a:pPr>
                      <a:r>
                        <a:rPr lang="en" sz="1800"/>
                        <a:t>3 (2)</a:t>
                      </a:r>
                      <a:endParaRPr sz="1800"/>
                    </a:p>
                  </a:txBody>
                  <a:tcPr marT="91425" marB="91425" marR="91425" marL="91425" anchor="ctr"/>
                </a:tc>
                <a:tc>
                  <a:txBody>
                    <a:bodyPr/>
                    <a:lstStyle/>
                    <a:p>
                      <a:pPr indent="0" lvl="0" marL="0" rtl="0" algn="ctr">
                        <a:spcBef>
                          <a:spcPts val="0"/>
                        </a:spcBef>
                        <a:spcAft>
                          <a:spcPts val="0"/>
                        </a:spcAft>
                        <a:buNone/>
                      </a:pPr>
                      <a:r>
                        <a:rPr lang="en" sz="1800"/>
                        <a:t>4 (2)</a:t>
                      </a:r>
                      <a:endParaRPr sz="1800"/>
                    </a:p>
                  </a:txBody>
                  <a:tcPr marT="91425" marB="91425" marR="91425" marL="91425" anchor="ctr"/>
                </a:tc>
              </a:tr>
              <a:tr h="381000">
                <a:tc>
                  <a:txBody>
                    <a:bodyPr/>
                    <a:lstStyle/>
                    <a:p>
                      <a:pPr indent="0" lvl="0" marL="0" rtl="0" algn="ctr">
                        <a:spcBef>
                          <a:spcPts val="0"/>
                        </a:spcBef>
                        <a:spcAft>
                          <a:spcPts val="0"/>
                        </a:spcAft>
                        <a:buNone/>
                      </a:pPr>
                      <a:r>
                        <a:rPr lang="en" sz="1800"/>
                        <a:t>Personality</a:t>
                      </a:r>
                      <a:endParaRPr sz="1800"/>
                    </a:p>
                  </a:txBody>
                  <a:tcPr marT="91425" marB="91425" marR="91425" marL="91425" anchor="ctr"/>
                </a:tc>
                <a:tc>
                  <a:txBody>
                    <a:bodyPr/>
                    <a:lstStyle/>
                    <a:p>
                      <a:pPr indent="0" lvl="0" marL="0" rtl="0" algn="ctr">
                        <a:spcBef>
                          <a:spcPts val="0"/>
                        </a:spcBef>
                        <a:spcAft>
                          <a:spcPts val="0"/>
                        </a:spcAft>
                        <a:buNone/>
                      </a:pPr>
                      <a:r>
                        <a:rPr lang="en" sz="1800"/>
                        <a:t>5 (2)</a:t>
                      </a:r>
                      <a:endParaRPr sz="1800"/>
                    </a:p>
                  </a:txBody>
                  <a:tcPr marT="91425" marB="91425" marR="91425" marL="91425" anchor="ctr"/>
                </a:tc>
                <a:tc>
                  <a:txBody>
                    <a:bodyPr/>
                    <a:lstStyle/>
                    <a:p>
                      <a:pPr indent="0" lvl="0" marL="0" rtl="0" algn="ctr">
                        <a:spcBef>
                          <a:spcPts val="0"/>
                        </a:spcBef>
                        <a:spcAft>
                          <a:spcPts val="0"/>
                        </a:spcAft>
                        <a:buNone/>
                      </a:pPr>
                      <a:r>
                        <a:rPr lang="en" sz="1800"/>
                        <a:t>2 (1)</a:t>
                      </a:r>
                      <a:endParaRPr sz="1800"/>
                    </a:p>
                  </a:txBody>
                  <a:tcPr marT="91425" marB="91425" marR="91425" marL="91425" anchor="ct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Experience and number of missions</a:t>
            </a:r>
            <a:endParaRPr/>
          </a:p>
          <a:p>
            <a:pPr indent="0" lvl="0" marL="0" rtl="0" algn="l">
              <a:spcBef>
                <a:spcPts val="0"/>
              </a:spcBef>
              <a:spcAft>
                <a:spcPts val="0"/>
              </a:spcAft>
              <a:buNone/>
            </a:pPr>
            <a:r>
              <a:t/>
            </a:r>
            <a:endParaRPr/>
          </a:p>
        </p:txBody>
      </p:sp>
      <p:sp>
        <p:nvSpPr>
          <p:cNvPr id="828" name="Google Shape;828;p10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6 </a:t>
            </a:r>
            <a:r>
              <a:rPr lang="en"/>
              <a:t>subjects spoke </a:t>
            </a:r>
            <a:r>
              <a:rPr lang="en"/>
              <a:t>positively</a:t>
            </a:r>
            <a:r>
              <a:rPr lang="en"/>
              <a:t> of this as a metric for expertise</a:t>
            </a:r>
            <a:endParaRPr/>
          </a:p>
          <a:p>
            <a:pPr indent="-317500" lvl="1" marL="914400" rtl="0" algn="l">
              <a:spcBef>
                <a:spcPts val="0"/>
              </a:spcBef>
              <a:spcAft>
                <a:spcPts val="0"/>
              </a:spcAft>
              <a:buSzPts val="1400"/>
              <a:buChar char="○"/>
            </a:pPr>
            <a:r>
              <a:rPr lang="en"/>
              <a:t>Spoke hesitantly - indicating a general rule not an unbreakable law</a:t>
            </a:r>
            <a:endParaRPr/>
          </a:p>
          <a:p>
            <a:pPr indent="-342900" lvl="0" marL="457200" rtl="0" algn="l">
              <a:spcBef>
                <a:spcPts val="0"/>
              </a:spcBef>
              <a:spcAft>
                <a:spcPts val="0"/>
              </a:spcAft>
              <a:buSzPts val="1800"/>
              <a:buChar char="●"/>
            </a:pPr>
            <a:r>
              <a:rPr lang="en"/>
              <a:t>5 subjects were critical</a:t>
            </a:r>
            <a:endParaRPr/>
          </a:p>
          <a:p>
            <a:pPr indent="-317500" lvl="1" marL="914400" rtl="0" algn="l">
              <a:spcBef>
                <a:spcPts val="0"/>
              </a:spcBef>
              <a:spcAft>
                <a:spcPts val="0"/>
              </a:spcAft>
              <a:buSzPts val="1400"/>
              <a:buChar char="○"/>
            </a:pPr>
            <a:r>
              <a:rPr lang="en"/>
              <a:t>Often gave examples of individuals</a:t>
            </a:r>
            <a:endParaRPr/>
          </a:p>
          <a:p>
            <a:pPr indent="0" lvl="0" marL="0" rtl="0" algn="l">
              <a:spcBef>
                <a:spcPts val="1200"/>
              </a:spcBef>
              <a:spcAft>
                <a:spcPts val="1200"/>
              </a:spcAft>
              <a:buNone/>
            </a:pPr>
            <a:r>
              <a:rPr i="1" lang="en"/>
              <a:t>“</a:t>
            </a:r>
            <a:r>
              <a:rPr i="1" lang="en"/>
              <a:t>You … have people who’ve been on a hundred missions and they just don’t have the aptitude or the thought ability. You also have people who have never been on a mission who have the aptitude and who are gonna outperform people who have been on 20 missions. … The biggest &lt;hesitates&gt; there is a correlation between number of missions and analyst success. I would say there’s very little correlation between … [lists other factors]“</a:t>
            </a:r>
            <a:endParaRPr i="1"/>
          </a:p>
        </p:txBody>
      </p:sp>
      <p:sp>
        <p:nvSpPr>
          <p:cNvPr id="829" name="Google Shape;829;p1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Paths to Adversary Discovery</a:t>
            </a:r>
            <a:endParaRPr/>
          </a:p>
        </p:txBody>
      </p:sp>
      <p:sp>
        <p:nvSpPr>
          <p:cNvPr id="133" name="Google Shape;13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21"/>
          <p:cNvPicPr preferRelativeResize="0"/>
          <p:nvPr/>
        </p:nvPicPr>
        <p:blipFill>
          <a:blip r:embed="rId3">
            <a:alphaModFix/>
          </a:blip>
          <a:stretch>
            <a:fillRect/>
          </a:stretch>
        </p:blipFill>
        <p:spPr>
          <a:xfrm>
            <a:off x="472100" y="746425"/>
            <a:ext cx="8199799" cy="43104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02"/>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Certifications</a:t>
            </a:r>
            <a:endParaRPr/>
          </a:p>
        </p:txBody>
      </p:sp>
      <p:sp>
        <p:nvSpPr>
          <p:cNvPr id="835" name="Google Shape;835;p10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2</a:t>
            </a:r>
            <a:r>
              <a:rPr lang="en"/>
              <a:t> subjects spoke positively of this as a metric for expertise</a:t>
            </a:r>
            <a:endParaRPr/>
          </a:p>
          <a:p>
            <a:pPr indent="-317500" lvl="1" marL="914400" rtl="0" algn="l">
              <a:spcBef>
                <a:spcPts val="0"/>
              </a:spcBef>
              <a:spcAft>
                <a:spcPts val="0"/>
              </a:spcAft>
              <a:buSzPts val="1400"/>
              <a:buChar char="○"/>
            </a:pPr>
            <a:r>
              <a:rPr lang="en"/>
              <a:t>Should only be used as a baseline </a:t>
            </a:r>
            <a:endParaRPr/>
          </a:p>
          <a:p>
            <a:pPr indent="-342900" lvl="0" marL="457200" rtl="0" algn="l">
              <a:spcBef>
                <a:spcPts val="0"/>
              </a:spcBef>
              <a:spcAft>
                <a:spcPts val="0"/>
              </a:spcAft>
              <a:buSzPts val="1800"/>
              <a:buChar char="●"/>
            </a:pPr>
            <a:r>
              <a:rPr lang="en"/>
              <a:t>7 subjects were critical</a:t>
            </a:r>
            <a:endParaRPr/>
          </a:p>
          <a:p>
            <a:pPr indent="-317500" lvl="1" marL="914400" rtl="0" algn="l">
              <a:spcBef>
                <a:spcPts val="0"/>
              </a:spcBef>
              <a:spcAft>
                <a:spcPts val="0"/>
              </a:spcAft>
              <a:buSzPts val="1400"/>
              <a:buChar char="○"/>
            </a:pPr>
            <a:r>
              <a:rPr lang="en"/>
              <a:t>Even as a baseline (1 subject)</a:t>
            </a:r>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i="1" lang="en"/>
              <a:t>“I don’t put personally a lot of weight into certifications because I think a lot of times those are very test based and I don’t know that they have a lot of application with the real world.”</a:t>
            </a:r>
            <a:endParaRPr/>
          </a:p>
        </p:txBody>
      </p:sp>
      <p:sp>
        <p:nvSpPr>
          <p:cNvPr id="836" name="Google Shape;836;p10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03"/>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Doing cybersecurity work in personal time</a:t>
            </a:r>
            <a:endParaRPr/>
          </a:p>
        </p:txBody>
      </p:sp>
      <p:sp>
        <p:nvSpPr>
          <p:cNvPr id="842" name="Google Shape;842;p10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7 </a:t>
            </a:r>
            <a:r>
              <a:rPr lang="en"/>
              <a:t>subjects spoke positively of this as a metric for expertise</a:t>
            </a:r>
            <a:endParaRPr/>
          </a:p>
          <a:p>
            <a:pPr indent="-310832" lvl="1" marL="914400" rtl="0" algn="l">
              <a:spcBef>
                <a:spcPts val="0"/>
              </a:spcBef>
              <a:spcAft>
                <a:spcPts val="0"/>
              </a:spcAft>
              <a:buSzPct val="100000"/>
              <a:buChar char="○"/>
            </a:pPr>
            <a:r>
              <a:rPr lang="en"/>
              <a:t>4 potential expertise</a:t>
            </a:r>
            <a:endParaRPr/>
          </a:p>
          <a:p>
            <a:pPr indent="-310832" lvl="1" marL="914400" rtl="0" algn="l">
              <a:spcBef>
                <a:spcPts val="0"/>
              </a:spcBef>
              <a:spcAft>
                <a:spcPts val="0"/>
              </a:spcAft>
              <a:buSzPct val="100000"/>
              <a:buChar char="○"/>
            </a:pPr>
            <a:r>
              <a:rPr lang="en"/>
              <a:t>2 actualized expertise </a:t>
            </a:r>
            <a:endParaRPr/>
          </a:p>
          <a:p>
            <a:pPr indent="-310832" lvl="1" marL="914400" rtl="0" algn="l">
              <a:spcBef>
                <a:spcPts val="0"/>
              </a:spcBef>
              <a:spcAft>
                <a:spcPts val="0"/>
              </a:spcAft>
              <a:buSzPct val="100000"/>
              <a:buChar char="○"/>
            </a:pPr>
            <a:r>
              <a:rPr lang="en"/>
              <a:t>1 both potential and actual expertise</a:t>
            </a:r>
            <a:endParaRPr/>
          </a:p>
          <a:p>
            <a:pPr indent="-334327" lvl="0" marL="457200" rtl="0" algn="l">
              <a:spcBef>
                <a:spcPts val="0"/>
              </a:spcBef>
              <a:spcAft>
                <a:spcPts val="0"/>
              </a:spcAft>
              <a:buSzPct val="100000"/>
              <a:buChar char="●"/>
            </a:pPr>
            <a:r>
              <a:rPr lang="en"/>
              <a:t>1 subject was critical of off the clock work </a:t>
            </a:r>
            <a:r>
              <a:rPr b="1" lang="en"/>
              <a:t>as a measure for expertise</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i="1" lang="en"/>
              <a:t>“Maybe this is more like a personal thing, but sometimes I like to see or hear, if they’re doing it on their own time. If they’re doing like any kind of CTFs</a:t>
            </a:r>
            <a:r>
              <a:rPr i="1" lang="en"/>
              <a:t> [Capture the Flags]</a:t>
            </a:r>
            <a:r>
              <a:rPr i="1" lang="en"/>
              <a:t> or something on their own time or researching stuff. ... Even if they may not be super proficient, they’re at least willing to learn and put some extra time into it. ... That’s definitely more of a potential thing.”</a:t>
            </a:r>
            <a:endParaRPr i="1"/>
          </a:p>
          <a:p>
            <a:pPr indent="0" lvl="0" marL="0" rtl="0" algn="l">
              <a:spcBef>
                <a:spcPts val="1200"/>
              </a:spcBef>
              <a:spcAft>
                <a:spcPts val="1200"/>
              </a:spcAft>
              <a:buNone/>
            </a:pPr>
            <a:r>
              <a:t/>
            </a:r>
            <a:endParaRPr i="1"/>
          </a:p>
        </p:txBody>
      </p:sp>
      <p:sp>
        <p:nvSpPr>
          <p:cNvPr id="843" name="Google Shape;843;p10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0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Discussion and Future Work</a:t>
            </a:r>
            <a:endParaRPr/>
          </a:p>
        </p:txBody>
      </p:sp>
      <p:sp>
        <p:nvSpPr>
          <p:cNvPr id="849" name="Google Shape;849;p10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05"/>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Researchers: Process Evaluation</a:t>
            </a:r>
            <a:endParaRPr/>
          </a:p>
        </p:txBody>
      </p:sp>
      <p:sp>
        <p:nvSpPr>
          <p:cNvPr id="855" name="Google Shape;855;p10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56" name="Google Shape;856;p105"/>
          <p:cNvPicPr preferRelativeResize="0"/>
          <p:nvPr/>
        </p:nvPicPr>
        <p:blipFill>
          <a:blip r:embed="rId3">
            <a:alphaModFix/>
          </a:blip>
          <a:stretch>
            <a:fillRect/>
          </a:stretch>
        </p:blipFill>
        <p:spPr>
          <a:xfrm>
            <a:off x="0" y="1453340"/>
            <a:ext cx="9143999" cy="2236819"/>
          </a:xfrm>
          <a:prstGeom prst="rect">
            <a:avLst/>
          </a:prstGeom>
          <a:noFill/>
          <a:ln>
            <a:noFill/>
          </a:ln>
        </p:spPr>
      </p:pic>
      <p:sp>
        <p:nvSpPr>
          <p:cNvPr id="857" name="Google Shape;857;p105"/>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06"/>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Researchers: Cyber Threat Intelligence</a:t>
            </a:r>
            <a:endParaRPr/>
          </a:p>
        </p:txBody>
      </p:sp>
      <p:sp>
        <p:nvSpPr>
          <p:cNvPr id="863" name="Google Shape;863;p1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64" name="Google Shape;864;p106"/>
          <p:cNvPicPr preferRelativeResize="0"/>
          <p:nvPr/>
        </p:nvPicPr>
        <p:blipFill>
          <a:blip r:embed="rId3">
            <a:alphaModFix/>
          </a:blip>
          <a:stretch>
            <a:fillRect/>
          </a:stretch>
        </p:blipFill>
        <p:spPr>
          <a:xfrm>
            <a:off x="0" y="1453340"/>
            <a:ext cx="9143999" cy="2236819"/>
          </a:xfrm>
          <a:prstGeom prst="rect">
            <a:avLst/>
          </a:prstGeom>
          <a:noFill/>
          <a:ln>
            <a:noFill/>
          </a:ln>
        </p:spPr>
      </p:pic>
      <p:sp>
        <p:nvSpPr>
          <p:cNvPr id="865" name="Google Shape;865;p106"/>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
        <p:nvSpPr>
          <p:cNvPr id="866" name="Google Shape;866;p106"/>
          <p:cNvSpPr/>
          <p:nvPr/>
        </p:nvSpPr>
        <p:spPr>
          <a:xfrm>
            <a:off x="1906668" y="1448475"/>
            <a:ext cx="1825800" cy="23079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07"/>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Researchers: Cyber Threat Intelligence</a:t>
            </a:r>
            <a:endParaRPr/>
          </a:p>
        </p:txBody>
      </p:sp>
      <p:sp>
        <p:nvSpPr>
          <p:cNvPr id="872" name="Google Shape;872;p1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3" name="Google Shape;873;p107"/>
          <p:cNvPicPr preferRelativeResize="0"/>
          <p:nvPr/>
        </p:nvPicPr>
        <p:blipFill rotWithShape="1">
          <a:blip r:embed="rId3">
            <a:alphaModFix/>
          </a:blip>
          <a:srcRect b="0" l="20356" r="59283" t="0"/>
          <a:stretch/>
        </p:blipFill>
        <p:spPr>
          <a:xfrm>
            <a:off x="3339687" y="1017724"/>
            <a:ext cx="2464635" cy="2961175"/>
          </a:xfrm>
          <a:prstGeom prst="rect">
            <a:avLst/>
          </a:prstGeom>
          <a:noFill/>
          <a:ln cap="flat" cmpd="sng" w="38100">
            <a:solidFill>
              <a:srgbClr val="00FF00"/>
            </a:solidFill>
            <a:prstDash val="solid"/>
            <a:round/>
            <a:headEnd len="sm" w="sm" type="none"/>
            <a:tailEnd len="sm" w="sm" type="none"/>
          </a:ln>
        </p:spPr>
      </p:pic>
      <p:sp>
        <p:nvSpPr>
          <p:cNvPr id="874" name="Google Shape;874;p107"/>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08"/>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Researchers: Develop Automation</a:t>
            </a:r>
            <a:endParaRPr/>
          </a:p>
        </p:txBody>
      </p:sp>
      <p:sp>
        <p:nvSpPr>
          <p:cNvPr id="880" name="Google Shape;880;p10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1" name="Google Shape;881;p108"/>
          <p:cNvPicPr preferRelativeResize="0"/>
          <p:nvPr/>
        </p:nvPicPr>
        <p:blipFill>
          <a:blip r:embed="rId3">
            <a:alphaModFix/>
          </a:blip>
          <a:stretch>
            <a:fillRect/>
          </a:stretch>
        </p:blipFill>
        <p:spPr>
          <a:xfrm>
            <a:off x="0" y="1453340"/>
            <a:ext cx="9143999" cy="2236819"/>
          </a:xfrm>
          <a:prstGeom prst="rect">
            <a:avLst/>
          </a:prstGeom>
          <a:noFill/>
          <a:ln>
            <a:noFill/>
          </a:ln>
        </p:spPr>
      </p:pic>
      <p:sp>
        <p:nvSpPr>
          <p:cNvPr id="882" name="Google Shape;882;p108"/>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sp>
        <p:nvSpPr>
          <p:cNvPr id="883" name="Google Shape;883;p108"/>
          <p:cNvSpPr/>
          <p:nvPr/>
        </p:nvSpPr>
        <p:spPr>
          <a:xfrm>
            <a:off x="0" y="1406125"/>
            <a:ext cx="1825800" cy="23079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08"/>
          <p:cNvSpPr/>
          <p:nvPr/>
        </p:nvSpPr>
        <p:spPr>
          <a:xfrm>
            <a:off x="7566075" y="1448475"/>
            <a:ext cx="1571700" cy="23079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09"/>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Researchers: Develop Automation</a:t>
            </a:r>
            <a:endParaRPr/>
          </a:p>
        </p:txBody>
      </p:sp>
      <p:sp>
        <p:nvSpPr>
          <p:cNvPr id="890" name="Google Shape;890;p10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91" name="Google Shape;891;p109"/>
          <p:cNvPicPr preferRelativeResize="0"/>
          <p:nvPr/>
        </p:nvPicPr>
        <p:blipFill rotWithShape="1">
          <a:blip r:embed="rId3">
            <a:alphaModFix/>
          </a:blip>
          <a:srcRect b="0" l="0" r="79640" t="0"/>
          <a:stretch/>
        </p:blipFill>
        <p:spPr>
          <a:xfrm>
            <a:off x="1109850" y="1017725"/>
            <a:ext cx="2637872" cy="3169400"/>
          </a:xfrm>
          <a:prstGeom prst="rect">
            <a:avLst/>
          </a:prstGeom>
          <a:noFill/>
          <a:ln cap="flat" cmpd="sng" w="38100">
            <a:solidFill>
              <a:srgbClr val="00FF00"/>
            </a:solidFill>
            <a:prstDash val="solid"/>
            <a:round/>
            <a:headEnd len="sm" w="sm" type="none"/>
            <a:tailEnd len="sm" w="sm" type="none"/>
          </a:ln>
        </p:spPr>
      </p:pic>
      <p:sp>
        <p:nvSpPr>
          <p:cNvPr id="892" name="Google Shape;892;p109"/>
          <p:cNvSpPr txBox="1"/>
          <p:nvPr>
            <p:ph idx="1" type="body"/>
          </p:nvPr>
        </p:nvSpPr>
        <p:spPr>
          <a:xfrm>
            <a:off x="859500" y="4187125"/>
            <a:ext cx="742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Source: D. Bianco, A Simple Hunting Maturity Model, en, Blog. [Online]. Available: http://detect-respond.blogspot.com/2015/10/a-simple-hunting-maturity-model.html .</a:t>
            </a:r>
            <a:endParaRPr sz="1200"/>
          </a:p>
          <a:p>
            <a:pPr indent="0" lvl="0" marL="0" rtl="0" algn="l">
              <a:spcBef>
                <a:spcPts val="1200"/>
              </a:spcBef>
              <a:spcAft>
                <a:spcPts val="1200"/>
              </a:spcAft>
              <a:buNone/>
            </a:pPr>
            <a:r>
              <a:t/>
            </a:r>
            <a:endParaRPr sz="1200"/>
          </a:p>
        </p:txBody>
      </p:sp>
      <p:pic>
        <p:nvPicPr>
          <p:cNvPr id="893" name="Google Shape;893;p109"/>
          <p:cNvPicPr preferRelativeResize="0"/>
          <p:nvPr/>
        </p:nvPicPr>
        <p:blipFill rotWithShape="1">
          <a:blip r:embed="rId3">
            <a:alphaModFix/>
          </a:blip>
          <a:srcRect b="0" l="83165" r="0" t="0"/>
          <a:stretch/>
        </p:blipFill>
        <p:spPr>
          <a:xfrm>
            <a:off x="5689700" y="987050"/>
            <a:ext cx="2181199" cy="3169400"/>
          </a:xfrm>
          <a:prstGeom prst="rect">
            <a:avLst/>
          </a:prstGeom>
          <a:noFill/>
          <a:ln cap="flat" cmpd="sng" w="38100">
            <a:solidFill>
              <a:srgbClr val="00FF00"/>
            </a:solidFill>
            <a:prstDash val="solid"/>
            <a:round/>
            <a:headEnd len="sm" w="sm" type="none"/>
            <a:tailEnd len="sm" w="sm" type="none"/>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10"/>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Use TH Frameworks</a:t>
            </a:r>
            <a:endParaRPr/>
          </a:p>
        </p:txBody>
      </p:sp>
      <p:sp>
        <p:nvSpPr>
          <p:cNvPr id="899" name="Google Shape;899;p1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00" name="Google Shape;900;p110"/>
          <p:cNvGraphicFramePr/>
          <p:nvPr/>
        </p:nvGraphicFramePr>
        <p:xfrm>
          <a:off x="952500" y="1291663"/>
          <a:ext cx="3000000" cy="3000000"/>
        </p:xfrm>
        <a:graphic>
          <a:graphicData uri="http://schemas.openxmlformats.org/drawingml/2006/table">
            <a:tbl>
              <a:tblPr>
                <a:noFill/>
                <a:tableStyleId>{3434CF46-9E6B-4841-B97C-600C998B67FF}</a:tableStyleId>
              </a:tblPr>
              <a:tblGrid>
                <a:gridCol w="3619500"/>
                <a:gridCol w="3619500"/>
              </a:tblGrid>
              <a:tr h="381000">
                <a:tc>
                  <a:txBody>
                    <a:bodyPr/>
                    <a:lstStyle/>
                    <a:p>
                      <a:pPr indent="0" lvl="0" marL="0" rtl="0" algn="ctr">
                        <a:spcBef>
                          <a:spcPts val="0"/>
                        </a:spcBef>
                        <a:spcAft>
                          <a:spcPts val="0"/>
                        </a:spcAft>
                        <a:buNone/>
                      </a:pPr>
                      <a:r>
                        <a:rPr b="1" lang="en" sz="1800"/>
                        <a:t>TH Frameworks</a:t>
                      </a:r>
                      <a:endParaRPr b="1" sz="1800"/>
                    </a:p>
                  </a:txBody>
                  <a:tcPr marT="91425" marB="91425" marR="91425" marL="91425" anchor="ctr"/>
                </a:tc>
                <a:tc>
                  <a:txBody>
                    <a:bodyPr/>
                    <a:lstStyle/>
                    <a:p>
                      <a:pPr indent="0" lvl="0" marL="0" rtl="0" algn="ctr">
                        <a:spcBef>
                          <a:spcPts val="0"/>
                        </a:spcBef>
                        <a:spcAft>
                          <a:spcPts val="0"/>
                        </a:spcAft>
                        <a:buNone/>
                      </a:pPr>
                      <a:r>
                        <a:rPr b="1" lang="en" sz="1800"/>
                        <a:t># Subjects who used the framework (# of organizations)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Mitre ATT&amp;CK</a:t>
                      </a:r>
                      <a:endParaRPr sz="1800"/>
                    </a:p>
                  </a:txBody>
                  <a:tcPr marT="91425" marB="91425" marR="91425" marL="91425" anchor="ctr"/>
                </a:tc>
                <a:tc>
                  <a:txBody>
                    <a:bodyPr/>
                    <a:lstStyle/>
                    <a:p>
                      <a:pPr indent="0" lvl="0" marL="0" rtl="0" algn="ctr">
                        <a:spcBef>
                          <a:spcPts val="0"/>
                        </a:spcBef>
                        <a:spcAft>
                          <a:spcPts val="0"/>
                        </a:spcAft>
                        <a:buNone/>
                      </a:pPr>
                      <a:r>
                        <a:rPr lang="en" sz="1800"/>
                        <a:t>11 (3)</a:t>
                      </a:r>
                      <a:endParaRPr sz="1800"/>
                    </a:p>
                  </a:txBody>
                  <a:tcPr marT="91425" marB="91425" marR="91425" marL="91425" anchor="ctr"/>
                </a:tc>
              </a:tr>
              <a:tr h="381000">
                <a:tc>
                  <a:txBody>
                    <a:bodyPr/>
                    <a:lstStyle/>
                    <a:p>
                      <a:pPr indent="0" lvl="0" marL="0" rtl="0" algn="ctr">
                        <a:spcBef>
                          <a:spcPts val="0"/>
                        </a:spcBef>
                        <a:spcAft>
                          <a:spcPts val="0"/>
                        </a:spcAft>
                        <a:buNone/>
                      </a:pPr>
                      <a:r>
                        <a:rPr lang="en" sz="1800"/>
                        <a:t>Hypothesis Checking</a:t>
                      </a:r>
                      <a:endParaRPr sz="1800"/>
                    </a:p>
                  </a:txBody>
                  <a:tcPr marT="91425" marB="91425" marR="91425" marL="91425" anchor="ctr"/>
                </a:tc>
                <a:tc>
                  <a:txBody>
                    <a:bodyPr/>
                    <a:lstStyle/>
                    <a:p>
                      <a:pPr indent="0" lvl="0" marL="0" rtl="0" algn="ctr">
                        <a:spcBef>
                          <a:spcPts val="0"/>
                        </a:spcBef>
                        <a:spcAft>
                          <a:spcPts val="0"/>
                        </a:spcAft>
                        <a:buNone/>
                      </a:pPr>
                      <a:r>
                        <a:rPr lang="en" sz="1800"/>
                        <a:t>8 (3)</a:t>
                      </a:r>
                      <a:endParaRPr sz="1800"/>
                    </a:p>
                  </a:txBody>
                  <a:tcPr marT="91425" marB="91425" marR="91425" marL="91425" anchor="ctr"/>
                </a:tc>
              </a:tr>
              <a:tr h="381000">
                <a:tc>
                  <a:txBody>
                    <a:bodyPr/>
                    <a:lstStyle/>
                    <a:p>
                      <a:pPr indent="0" lvl="0" marL="0" rtl="0" algn="ctr">
                        <a:spcBef>
                          <a:spcPts val="0"/>
                        </a:spcBef>
                        <a:spcAft>
                          <a:spcPts val="0"/>
                        </a:spcAft>
                        <a:buNone/>
                      </a:pPr>
                      <a:r>
                        <a:rPr lang="en" sz="1800"/>
                        <a:t>Lockheed’s Kill Chain</a:t>
                      </a:r>
                      <a:endParaRPr sz="1800"/>
                    </a:p>
                  </a:txBody>
                  <a:tcPr marT="91425" marB="91425" marR="91425" marL="91425" anchor="ctr"/>
                </a:tc>
                <a:tc>
                  <a:txBody>
                    <a:bodyPr/>
                    <a:lstStyle/>
                    <a:p>
                      <a:pPr indent="0" lvl="0" marL="0" rtl="0" algn="ctr">
                        <a:spcBef>
                          <a:spcPts val="0"/>
                        </a:spcBef>
                        <a:spcAft>
                          <a:spcPts val="0"/>
                        </a:spcAft>
                        <a:buNone/>
                      </a:pPr>
                      <a:r>
                        <a:rPr lang="en" sz="1800"/>
                        <a:t>3 (2)</a:t>
                      </a:r>
                      <a:endParaRPr sz="1800"/>
                    </a:p>
                  </a:txBody>
                  <a:tcPr marT="91425" marB="91425" marR="91425" marL="91425" anchor="ctr"/>
                </a:tc>
              </a:tr>
              <a:tr h="381000">
                <a:tc>
                  <a:txBody>
                    <a:bodyPr/>
                    <a:lstStyle/>
                    <a:p>
                      <a:pPr indent="0" lvl="0" marL="0" rtl="0" algn="ctr">
                        <a:spcBef>
                          <a:spcPts val="0"/>
                        </a:spcBef>
                        <a:spcAft>
                          <a:spcPts val="0"/>
                        </a:spcAft>
                        <a:buNone/>
                      </a:pPr>
                      <a:r>
                        <a:rPr lang="en" sz="1800"/>
                        <a:t>Pyramid of Pain</a:t>
                      </a:r>
                      <a:endParaRPr sz="1800"/>
                    </a:p>
                  </a:txBody>
                  <a:tcPr marT="91425" marB="91425" marR="91425" marL="91425" anchor="ctr"/>
                </a:tc>
                <a:tc>
                  <a:txBody>
                    <a:bodyPr/>
                    <a:lstStyle/>
                    <a:p>
                      <a:pPr indent="0" lvl="0" marL="0" rtl="0" algn="ctr">
                        <a:spcBef>
                          <a:spcPts val="0"/>
                        </a:spcBef>
                        <a:spcAft>
                          <a:spcPts val="0"/>
                        </a:spcAft>
                        <a:buNone/>
                      </a:pPr>
                      <a:r>
                        <a:rPr lang="en" sz="1800">
                          <a:solidFill>
                            <a:schemeClr val="dk1"/>
                          </a:solidFill>
                        </a:rPr>
                        <a:t>2 (2)</a:t>
                      </a:r>
                      <a:endParaRPr sz="1800">
                        <a:solidFill>
                          <a:schemeClr val="dk1"/>
                        </a:solidFill>
                      </a:endParaRPr>
                    </a:p>
                  </a:txBody>
                  <a:tcPr marT="91425" marB="91425" marR="91425" marL="91425" anchor="ct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1"/>
          <p:cNvSpPr txBox="1"/>
          <p:nvPr>
            <p:ph type="title"/>
          </p:nvPr>
        </p:nvSpPr>
        <p:spPr>
          <a:xfrm>
            <a:off x="311700" y="17373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Practitioners: Use TH Frameworks</a:t>
            </a:r>
            <a:endParaRPr/>
          </a:p>
        </p:txBody>
      </p:sp>
      <p:sp>
        <p:nvSpPr>
          <p:cNvPr id="906" name="Google Shape;906;p1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07" name="Google Shape;907;p111"/>
          <p:cNvGraphicFramePr/>
          <p:nvPr/>
        </p:nvGraphicFramePr>
        <p:xfrm>
          <a:off x="952500" y="1291663"/>
          <a:ext cx="3000000" cy="3000000"/>
        </p:xfrm>
        <a:graphic>
          <a:graphicData uri="http://schemas.openxmlformats.org/drawingml/2006/table">
            <a:tbl>
              <a:tblPr>
                <a:noFill/>
                <a:tableStyleId>{3434CF46-9E6B-4841-B97C-600C998B67FF}</a:tableStyleId>
              </a:tblPr>
              <a:tblGrid>
                <a:gridCol w="3619500"/>
                <a:gridCol w="3619500"/>
              </a:tblGrid>
              <a:tr h="381000">
                <a:tc>
                  <a:txBody>
                    <a:bodyPr/>
                    <a:lstStyle/>
                    <a:p>
                      <a:pPr indent="0" lvl="0" marL="0" rtl="0" algn="ctr">
                        <a:spcBef>
                          <a:spcPts val="0"/>
                        </a:spcBef>
                        <a:spcAft>
                          <a:spcPts val="0"/>
                        </a:spcAft>
                        <a:buNone/>
                      </a:pPr>
                      <a:r>
                        <a:rPr b="1" lang="en" sz="1800"/>
                        <a:t>TH Frameworks</a:t>
                      </a:r>
                      <a:endParaRPr b="1" sz="1800"/>
                    </a:p>
                  </a:txBody>
                  <a:tcPr marT="91425" marB="91425" marR="91425" marL="91425" anchor="ctr"/>
                </a:tc>
                <a:tc>
                  <a:txBody>
                    <a:bodyPr/>
                    <a:lstStyle/>
                    <a:p>
                      <a:pPr indent="0" lvl="0" marL="0" rtl="0" algn="ctr">
                        <a:spcBef>
                          <a:spcPts val="0"/>
                        </a:spcBef>
                        <a:spcAft>
                          <a:spcPts val="0"/>
                        </a:spcAft>
                        <a:buNone/>
                      </a:pPr>
                      <a:r>
                        <a:rPr b="1" lang="en" sz="1800"/>
                        <a:t># Subjects who used the framework (# of organizations)</a:t>
                      </a:r>
                      <a:endParaRPr b="1" sz="1800"/>
                    </a:p>
                  </a:txBody>
                  <a:tcPr marT="91425" marB="91425" marR="91425" marL="91425" anchor="ctr"/>
                </a:tc>
              </a:tr>
              <a:tr h="381000">
                <a:tc>
                  <a:txBody>
                    <a:bodyPr/>
                    <a:lstStyle/>
                    <a:p>
                      <a:pPr indent="0" lvl="0" marL="0" rtl="0" algn="ctr">
                        <a:spcBef>
                          <a:spcPts val="0"/>
                        </a:spcBef>
                        <a:spcAft>
                          <a:spcPts val="0"/>
                        </a:spcAft>
                        <a:buNone/>
                      </a:pPr>
                      <a:r>
                        <a:rPr lang="en" sz="1800"/>
                        <a:t>Mitre ATT&amp;CK</a:t>
                      </a:r>
                      <a:endParaRPr sz="1800"/>
                    </a:p>
                  </a:txBody>
                  <a:tcPr marT="91425" marB="91425" marR="91425" marL="91425" anchor="ctr"/>
                </a:tc>
                <a:tc>
                  <a:txBody>
                    <a:bodyPr/>
                    <a:lstStyle/>
                    <a:p>
                      <a:pPr indent="0" lvl="0" marL="0" rtl="0" algn="ctr">
                        <a:spcBef>
                          <a:spcPts val="0"/>
                        </a:spcBef>
                        <a:spcAft>
                          <a:spcPts val="0"/>
                        </a:spcAft>
                        <a:buNone/>
                      </a:pPr>
                      <a:r>
                        <a:rPr lang="en" sz="1800"/>
                        <a:t>11 (3)</a:t>
                      </a:r>
                      <a:endParaRPr sz="1800"/>
                    </a:p>
                  </a:txBody>
                  <a:tcPr marT="91425" marB="91425" marR="91425" marL="91425" anchor="ctr"/>
                </a:tc>
              </a:tr>
              <a:tr h="381000">
                <a:tc>
                  <a:txBody>
                    <a:bodyPr/>
                    <a:lstStyle/>
                    <a:p>
                      <a:pPr indent="0" lvl="0" marL="0" rtl="0" algn="ctr">
                        <a:spcBef>
                          <a:spcPts val="0"/>
                        </a:spcBef>
                        <a:spcAft>
                          <a:spcPts val="0"/>
                        </a:spcAft>
                        <a:buNone/>
                      </a:pPr>
                      <a:r>
                        <a:rPr lang="en" sz="1800"/>
                        <a:t>Hypothesis Checking</a:t>
                      </a:r>
                      <a:endParaRPr sz="1800"/>
                    </a:p>
                  </a:txBody>
                  <a:tcPr marT="91425" marB="91425" marR="91425" marL="91425" anchor="ctr"/>
                </a:tc>
                <a:tc>
                  <a:txBody>
                    <a:bodyPr/>
                    <a:lstStyle/>
                    <a:p>
                      <a:pPr indent="0" lvl="0" marL="0" rtl="0" algn="ctr">
                        <a:spcBef>
                          <a:spcPts val="0"/>
                        </a:spcBef>
                        <a:spcAft>
                          <a:spcPts val="0"/>
                        </a:spcAft>
                        <a:buNone/>
                      </a:pPr>
                      <a:r>
                        <a:rPr lang="en" sz="1800"/>
                        <a:t>8 (3)</a:t>
                      </a:r>
                      <a:endParaRPr sz="1800"/>
                    </a:p>
                  </a:txBody>
                  <a:tcPr marT="91425" marB="91425" marR="91425" marL="91425" anchor="ctr"/>
                </a:tc>
              </a:tr>
              <a:tr h="381000">
                <a:tc>
                  <a:txBody>
                    <a:bodyPr/>
                    <a:lstStyle/>
                    <a:p>
                      <a:pPr indent="0" lvl="0" marL="0" rtl="0" algn="ctr">
                        <a:spcBef>
                          <a:spcPts val="0"/>
                        </a:spcBef>
                        <a:spcAft>
                          <a:spcPts val="0"/>
                        </a:spcAft>
                        <a:buNone/>
                      </a:pPr>
                      <a:r>
                        <a:rPr lang="en" sz="1800"/>
                        <a:t>Lockheed’s Kill Chain</a:t>
                      </a:r>
                      <a:endParaRPr sz="1800"/>
                    </a:p>
                  </a:txBody>
                  <a:tcPr marT="91425" marB="91425" marR="91425" marL="91425" anchor="ctr"/>
                </a:tc>
                <a:tc>
                  <a:txBody>
                    <a:bodyPr/>
                    <a:lstStyle/>
                    <a:p>
                      <a:pPr indent="0" lvl="0" marL="0" rtl="0" algn="ctr">
                        <a:spcBef>
                          <a:spcPts val="0"/>
                        </a:spcBef>
                        <a:spcAft>
                          <a:spcPts val="0"/>
                        </a:spcAft>
                        <a:buNone/>
                      </a:pPr>
                      <a:r>
                        <a:rPr lang="en" sz="1800"/>
                        <a:t>3 (2)</a:t>
                      </a:r>
                      <a:endParaRPr sz="1800"/>
                    </a:p>
                  </a:txBody>
                  <a:tcPr marT="91425" marB="91425" marR="91425" marL="91425" anchor="ctr"/>
                </a:tc>
              </a:tr>
              <a:tr h="381000">
                <a:tc>
                  <a:txBody>
                    <a:bodyPr/>
                    <a:lstStyle/>
                    <a:p>
                      <a:pPr indent="0" lvl="0" marL="0" rtl="0" algn="ctr">
                        <a:spcBef>
                          <a:spcPts val="0"/>
                        </a:spcBef>
                        <a:spcAft>
                          <a:spcPts val="0"/>
                        </a:spcAft>
                        <a:buNone/>
                      </a:pPr>
                      <a:r>
                        <a:rPr lang="en" sz="1800"/>
                        <a:t>Pyramid of Pain</a:t>
                      </a:r>
                      <a:endParaRPr sz="1800"/>
                    </a:p>
                  </a:txBody>
                  <a:tcPr marT="91425" marB="91425" marR="91425" marL="91425" anchor="ctr"/>
                </a:tc>
                <a:tc>
                  <a:txBody>
                    <a:bodyPr/>
                    <a:lstStyle/>
                    <a:p>
                      <a:pPr indent="0" lvl="0" marL="0" rtl="0" algn="ctr">
                        <a:spcBef>
                          <a:spcPts val="0"/>
                        </a:spcBef>
                        <a:spcAft>
                          <a:spcPts val="0"/>
                        </a:spcAft>
                        <a:buNone/>
                      </a:pPr>
                      <a:r>
                        <a:rPr lang="en" sz="1800">
                          <a:solidFill>
                            <a:srgbClr val="FF0000"/>
                          </a:solidFill>
                        </a:rPr>
                        <a:t>2 (2)</a:t>
                      </a:r>
                      <a:endParaRPr sz="1800">
                        <a:solidFill>
                          <a:srgbClr val="FF0000"/>
                        </a:solidFill>
                      </a:endParaRPr>
                    </a:p>
                  </a:txBody>
                  <a:tcPr marT="91425" marB="91425" marR="91425" marL="914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