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34"/>
  </p:notesMasterIdLst>
  <p:sldIdLst>
    <p:sldId id="263" r:id="rId2"/>
    <p:sldId id="264" r:id="rId3"/>
    <p:sldId id="1671" r:id="rId4"/>
    <p:sldId id="1663" r:id="rId5"/>
    <p:sldId id="1664" r:id="rId6"/>
    <p:sldId id="1666" r:id="rId7"/>
    <p:sldId id="1650" r:id="rId8"/>
    <p:sldId id="1667" r:id="rId9"/>
    <p:sldId id="1658" r:id="rId10"/>
    <p:sldId id="1659" r:id="rId11"/>
    <p:sldId id="1672" r:id="rId12"/>
    <p:sldId id="1668" r:id="rId13"/>
    <p:sldId id="1669" r:id="rId14"/>
    <p:sldId id="1670" r:id="rId15"/>
    <p:sldId id="1673" r:id="rId16"/>
    <p:sldId id="1655" r:id="rId17"/>
    <p:sldId id="1656" r:id="rId18"/>
    <p:sldId id="1674" r:id="rId19"/>
    <p:sldId id="1677" r:id="rId20"/>
    <p:sldId id="1653" r:id="rId21"/>
    <p:sldId id="1652" r:id="rId22"/>
    <p:sldId id="1654" r:id="rId23"/>
    <p:sldId id="1676" r:id="rId24"/>
    <p:sldId id="1675" r:id="rId25"/>
    <p:sldId id="271" r:id="rId26"/>
    <p:sldId id="1649" r:id="rId27"/>
    <p:sldId id="1665" r:id="rId28"/>
    <p:sldId id="1651" r:id="rId29"/>
    <p:sldId id="1657" r:id="rId30"/>
    <p:sldId id="1660" r:id="rId31"/>
    <p:sldId id="1661" r:id="rId32"/>
    <p:sldId id="166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F4560B56-DE6A-B943-B363-524756E94B9F}">
          <p14:sldIdLst>
            <p14:sldId id="263"/>
            <p14:sldId id="264"/>
          </p14:sldIdLst>
        </p14:section>
        <p14:section name="Background - TH and landscape of cyber ops" id="{031A5939-992F-684D-A83E-B89C96CAB6AB}">
          <p14:sldIdLst>
            <p14:sldId id="1671"/>
            <p14:sldId id="1663"/>
            <p14:sldId id="1664"/>
            <p14:sldId id="1666"/>
            <p14:sldId id="1650"/>
            <p14:sldId id="1667"/>
            <p14:sldId id="1658"/>
            <p14:sldId id="1659"/>
          </p14:sldIdLst>
        </p14:section>
        <p14:section name="Knowledge gaps and RQs" id="{AB5DCC16-C03C-3B48-AD31-AA367A2FD258}">
          <p14:sldIdLst>
            <p14:sldId id="1672"/>
            <p14:sldId id="1668"/>
            <p14:sldId id="1669"/>
            <p14:sldId id="1670"/>
          </p14:sldIdLst>
        </p14:section>
        <p14:section name="Methods" id="{A2D55829-B903-CF43-A125-417E0F7017C6}">
          <p14:sldIdLst>
            <p14:sldId id="1673"/>
            <p14:sldId id="1655"/>
            <p14:sldId id="1656"/>
          </p14:sldIdLst>
        </p14:section>
        <p14:section name="Results" id="{81318E92-0ACB-434C-87F4-2C4042BBF35E}">
          <p14:sldIdLst>
            <p14:sldId id="1674"/>
            <p14:sldId id="1677"/>
            <p14:sldId id="1653"/>
            <p14:sldId id="1652"/>
            <p14:sldId id="1654"/>
            <p14:sldId id="1676"/>
          </p14:sldIdLst>
        </p14:section>
        <p14:section name="Takeaways" id="{567B1BD3-F492-0B41-A8E3-598F90A9323D}">
          <p14:sldIdLst>
            <p14:sldId id="1675"/>
            <p14:sldId id="271"/>
          </p14:sldIdLst>
        </p14:section>
        <p14:section name="Bonus slides" id="{4C9E168F-9DDE-F94B-A1F3-6DB24D348ED1}">
          <p14:sldIdLst>
            <p14:sldId id="1649"/>
            <p14:sldId id="1665"/>
            <p14:sldId id="1651"/>
            <p14:sldId id="1657"/>
            <p14:sldId id="1660"/>
            <p14:sldId id="1661"/>
            <p14:sldId id="16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2E410-B29F-EAA7-B104-C69F475CF341}" name="Jiang, Wenxin" initials="JW" userId="S::jiang784@purdue.edu::a82f546d-a615-4e91-8cab-e1056b100a18" providerId="AD"/>
  <p188:author id="{97F54934-D715-F194-E2B0-52BB20E31A4B}" name="Anandayuvaraj, Dharun Rajkkumar" initials="ADR" userId="Anandayuvaraj, Dharun Rajkkumar" providerId="None"/>
  <p188:author id="{856BE3C1-7BB8-71DA-5D15-BE09CD999183}" name="Guest User" initials="GU" userId="S::urn:spo:anon#3083ff0b9bf684d251096920d6dc162e06a111e52aa8330a796130226de5c30a::" providerId="AD"/>
  <p188:author id="{23FFB2F9-B20B-F3D9-E2CF-8A1B6FB546FE}" name="Davis, James C" initials="DJC" userId="S::davisjam@purdue.edu::84778d94-b1cc-4a48-87ce-749e1d7d6e7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7" autoAdjust="0"/>
    <p:restoredTop sz="68871"/>
  </p:normalViewPr>
  <p:slideViewPr>
    <p:cSldViewPr snapToGrid="0" snapToObjects="1">
      <p:cViewPr varScale="1">
        <p:scale>
          <a:sx n="80" d="100"/>
          <a:sy n="80" d="100"/>
        </p:scale>
        <p:origin x="2240"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James C" userId="84778d94-b1cc-4a48-87ce-749e1d7d6e72" providerId="ADAL" clId="{2800EC37-74E5-DC49-9AF6-2763CE014FBC}"/>
    <pc:docChg chg="modSld">
      <pc:chgData name="Davis, James C" userId="84778d94-b1cc-4a48-87ce-749e1d7d6e72" providerId="ADAL" clId="{2800EC37-74E5-DC49-9AF6-2763CE014FBC}" dt="2024-04-03T19:40:31.044" v="1" actId="20577"/>
      <pc:docMkLst>
        <pc:docMk/>
      </pc:docMkLst>
      <pc:sldChg chg="modNotesTx">
        <pc:chgData name="Davis, James C" userId="84778d94-b1cc-4a48-87ce-749e1d7d6e72" providerId="ADAL" clId="{2800EC37-74E5-DC49-9AF6-2763CE014FBC}" dt="2024-04-03T19:40:31.044" v="1" actId="20577"/>
        <pc:sldMkLst>
          <pc:docMk/>
          <pc:sldMk cId="681153070"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61D50-A877-3647-9E52-6068133825CF}" type="datetimeFigureOut">
              <a:t>4/3/24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A37BA-026F-9146-8519-D617D382498F}" type="slidenum">
              <a:t>‹#›</a:t>
            </a:fld>
            <a:endParaRPr lang="en-US"/>
          </a:p>
        </p:txBody>
      </p:sp>
    </p:spTree>
    <p:extLst>
      <p:ext uri="{BB962C8B-B14F-4D97-AF65-F5344CB8AC3E}">
        <p14:creationId xmlns:p14="http://schemas.microsoft.com/office/powerpoint/2010/main" val="56630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Calibri" panose="020F0502020204030204" pitchFamily="34" charset="0"/>
                <a:ea typeface="Times New Roman" panose="02020603050405020304" pitchFamily="18" charset="0"/>
              </a:rPr>
              <a:t>Hi, James Davis. Assistant professor of ECE @ Purdue University. Work in software engineering and cybersecurity.</a:t>
            </a:r>
          </a:p>
          <a:p>
            <a:pPr marL="0" marR="0"/>
            <a:endParaRPr lang="en-US" sz="1800" dirty="0">
              <a:effectLst/>
              <a:latin typeface="Calibri" panose="020F0502020204030204" pitchFamily="34" charset="0"/>
              <a:ea typeface="Times New Roman" panose="02020603050405020304" pitchFamily="18" charset="0"/>
            </a:endParaRPr>
          </a:p>
          <a:p>
            <a:pPr marL="0" marR="0"/>
            <a:r>
              <a:rPr lang="en-US" sz="1800" dirty="0">
                <a:effectLst/>
                <a:latin typeface="Calibri" panose="020F0502020204030204" pitchFamily="34" charset="0"/>
                <a:ea typeface="Times New Roman" panose="02020603050405020304" pitchFamily="18" charset="0"/>
              </a:rPr>
              <a:t>Acknowledge Trey, the lead author, who graduated and is now an instructor at the US Coast Guard Academy and couldn’t get back for the symposium </a:t>
            </a:r>
            <a:r>
              <a:rPr lang="en-US" sz="1800" dirty="0">
                <a:effectLst/>
                <a:latin typeface="Calibri" panose="020F0502020204030204" pitchFamily="34" charset="0"/>
                <a:ea typeface="Times New Roman" panose="02020603050405020304" pitchFamily="18" charset="0"/>
                <a:sym typeface="Wingdings" pitchFamily="2" charset="2"/>
              </a:rPr>
              <a:t>.</a:t>
            </a:r>
          </a:p>
          <a:p>
            <a:pPr marL="0" marR="0"/>
            <a:endParaRPr lang="en-US" sz="1800" dirty="0">
              <a:effectLst/>
              <a:latin typeface="Calibri" panose="020F0502020204030204" pitchFamily="34" charset="0"/>
              <a:ea typeface="Times New Roman" panose="02020603050405020304" pitchFamily="18"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This talk is about cyber threat hunting, which is an emerging discipline of cybersecurity operations. Cyber Threat Hunting (TH) looks for potential compromises missed by other cyber defenses. Has been indicated or mandated in White House executive orders for certain classes of organizations. Unlike other kinds of cybersecurity operations, the practices and challenges of TH have not yet been documented. We help to address this gap through an interview study of threat hunt practitioners, focused on third-party hunters in the US DHS.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Our findings will be presented at USENIX Security 2024.</a:t>
            </a:r>
            <a:endParaRPr lang="en-US" sz="1800" dirty="0">
              <a:effectLst/>
              <a:latin typeface="Times New Roman" panose="02020603050405020304" pitchFamily="18" charset="0"/>
              <a:ea typeface="Times New Roman" panose="02020603050405020304" pitchFamily="18" charset="0"/>
            </a:endParaRPr>
          </a:p>
          <a:p>
            <a:pPr marL="0" marR="0"/>
            <a:endParaRPr lang="en-US" sz="18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2A37BA-026F-9146-8519-D617D382498F}" type="slidenum">
              <a:rPr lang="en-US"/>
              <a:t>1</a:t>
            </a:fld>
            <a:endParaRPr lang="en-US"/>
          </a:p>
        </p:txBody>
      </p:sp>
    </p:spTree>
    <p:extLst>
      <p:ext uri="{BB962C8B-B14F-4D97-AF65-F5344CB8AC3E}">
        <p14:creationId xmlns:p14="http://schemas.microsoft.com/office/powerpoint/2010/main" val="26916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565656"/>
                </a:solidFill>
                <a:effectLst/>
                <a:latin typeface="ArialMT"/>
              </a:rPr>
              <a:t>This is national statistical data about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565656"/>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565656"/>
                </a:solidFill>
                <a:effectLst/>
                <a:latin typeface="ArialMT"/>
              </a:rPr>
              <a:t>Source: Cyber Security Analyst Demographics And Statistics In The US. [Online]. Available: https://www.zippia.com/cyber-security-analyst-jobs/demographics/ . </a:t>
            </a:r>
            <a:endParaRPr lang="en-US">
              <a:effectLst/>
            </a:endParaRPr>
          </a:p>
        </p:txBody>
      </p:sp>
      <p:sp>
        <p:nvSpPr>
          <p:cNvPr id="4" name="Slide Number Placeholder 3"/>
          <p:cNvSpPr>
            <a:spLocks noGrp="1"/>
          </p:cNvSpPr>
          <p:nvPr>
            <p:ph type="sldNum" sz="quarter" idx="5"/>
          </p:nvPr>
        </p:nvSpPr>
        <p:spPr/>
        <p:txBody>
          <a:bodyPr/>
          <a:lstStyle/>
          <a:p>
            <a:fld id="{0A2A37BA-026F-9146-8519-D617D382498F}" type="slidenum">
              <a:rPr lang="en-US"/>
              <a:t>13</a:t>
            </a:fld>
            <a:endParaRPr lang="en-US"/>
          </a:p>
        </p:txBody>
      </p:sp>
    </p:spTree>
    <p:extLst>
      <p:ext uri="{BB962C8B-B14F-4D97-AF65-F5344CB8AC3E}">
        <p14:creationId xmlns:p14="http://schemas.microsoft.com/office/powerpoint/2010/main" val="245421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0A2A37BA-026F-9146-8519-D617D382498F}" type="slidenum">
              <a:t>15</a:t>
            </a:fld>
            <a:endParaRPr lang="en-US"/>
          </a:p>
        </p:txBody>
      </p:sp>
    </p:spTree>
    <p:extLst>
      <p:ext uri="{BB962C8B-B14F-4D97-AF65-F5344CB8AC3E}">
        <p14:creationId xmlns:p14="http://schemas.microsoft.com/office/powerpoint/2010/main" val="106312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NimbusRomNo9L"/>
              </a:rPr>
              <a:t>Guided by previous TH literature and the gaps noted earlier, we asked about analysis frameworks and process automation [</a:t>
            </a:r>
            <a:r>
              <a:rPr lang="en-US" sz="1800">
                <a:solidFill>
                  <a:srgbClr val="B20000"/>
                </a:solidFill>
                <a:effectLst/>
                <a:latin typeface="NimbusRomNo9L"/>
              </a:rPr>
              <a:t>27</a:t>
            </a:r>
            <a:r>
              <a:rPr lang="en-US" sz="1800">
                <a:effectLst/>
                <a:latin typeface="NimbusRomNo9L"/>
              </a:rPr>
              <a:t>, </a:t>
            </a:r>
            <a:r>
              <a:rPr lang="en-US" sz="1800">
                <a:solidFill>
                  <a:srgbClr val="B20000"/>
                </a:solidFill>
                <a:effectLst/>
                <a:latin typeface="NimbusRomNo9L"/>
              </a:rPr>
              <a:t>40</a:t>
            </a:r>
            <a:r>
              <a:rPr lang="en-US" sz="1800">
                <a:effectLst/>
                <a:latin typeface="NimbusRomNo9L"/>
              </a:rPr>
              <a:t>, </a:t>
            </a:r>
            <a:r>
              <a:rPr lang="en-US" sz="1800">
                <a:solidFill>
                  <a:srgbClr val="B20000"/>
                </a:solidFill>
                <a:effectLst/>
                <a:latin typeface="NimbusRomNo9L"/>
              </a:rPr>
              <a:t>98</a:t>
            </a:r>
            <a:r>
              <a:rPr lang="en-US" sz="1800">
                <a:effectLst/>
                <a:latin typeface="NimbusRomNo9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NimbusRomNo9L"/>
              </a:rPr>
              <a:t>Based on the fre- quency of personnel turnover, we also had a line of questions about incorporating new members </a:t>
            </a:r>
            <a:endParaRPr lang="en-US"/>
          </a:p>
          <a:p>
            <a:endParaRPr lang="en-US"/>
          </a:p>
          <a:p>
            <a:r>
              <a:rPr lang="en-US"/>
              <a:t>TH process: Also includes critical incidents (“Tell us about a time when the process failed”)</a:t>
            </a:r>
          </a:p>
          <a:p>
            <a:endParaRPr lang="en-US"/>
          </a:p>
          <a:p>
            <a:r>
              <a:rPr lang="en-US"/>
              <a:t>Questions shared in advance so subjects could prepare.</a:t>
            </a:r>
          </a:p>
          <a:p>
            <a:endParaRPr lang="en-US"/>
          </a:p>
          <a:p>
            <a:r>
              <a:rPr lang="en-US"/>
              <a:t>11 questions about TH process; 6 questions about new members.</a:t>
            </a:r>
          </a:p>
          <a:p>
            <a:endParaRPr lang="en-US"/>
          </a:p>
          <a:p>
            <a:r>
              <a:rPr lang="en-US" sz="1800">
                <a:effectLst/>
                <a:latin typeface="NimbusRomNo9L"/>
              </a:rPr>
              <a:t>All interviews were conducted by Trey Maxam (not me!), who had security clearance and prior professional TH experience. Interviews lasted 1 hour.</a:t>
            </a:r>
          </a:p>
          <a:p>
            <a:r>
              <a:rPr lang="en-US" sz="1800">
                <a:effectLst/>
                <a:latin typeface="NimbusRomNo9L"/>
              </a:rPr>
              <a:t>The interviewer reminded </a:t>
            </a:r>
            <a:r>
              <a:rPr lang="en-US" sz="1200">
                <a:effectLst/>
                <a:latin typeface="+mn-lt"/>
              </a:rPr>
              <a:t> </a:t>
            </a:r>
            <a:r>
              <a:rPr lang="en-US" sz="1800">
                <a:effectLst/>
                <a:latin typeface="NimbusRomNo9L"/>
              </a:rPr>
              <a:t>each subject of the unclassified nature of the research. All auio was reviewed and scrubbed of any sensitive information before being used for analysis.</a:t>
            </a:r>
            <a:endParaRPr lang="en-US"/>
          </a:p>
          <a:p>
            <a:endParaRPr lang="en-US"/>
          </a:p>
          <a:p>
            <a:r>
              <a:rPr lang="en-US"/>
              <a:t>===</a:t>
            </a:r>
          </a:p>
          <a:p>
            <a:r>
              <a:rPr lang="en-US" sz="1200">
                <a:effectLst/>
                <a:latin typeface="NimbusRomNo9L"/>
              </a:rPr>
              <a:t>Following best practices [</a:t>
            </a:r>
            <a:r>
              <a:rPr lang="en-US" sz="1200">
                <a:solidFill>
                  <a:srgbClr val="B20000"/>
                </a:solidFill>
                <a:effectLst/>
                <a:latin typeface="NimbusRomNo9L"/>
              </a:rPr>
              <a:t>41</a:t>
            </a:r>
            <a:r>
              <a:rPr lang="en-US" sz="1200">
                <a:effectLst/>
                <a:latin typeface="NimbusRomNo9L"/>
              </a:rPr>
              <a:t>], we conducted two mock interviews. The primary researcher (who has TH experience) was interviewed by the other researchers. The protocol was tuned for clarity. Tran- scripts from these mock interviews were not used in analysis. </a:t>
            </a:r>
            <a:endParaRPr lang="en-US"/>
          </a:p>
          <a:p>
            <a:r>
              <a:rPr lang="en-US" sz="1200">
                <a:effectLst/>
                <a:latin typeface="NimbusRomNo9L"/>
              </a:rPr>
              <a:t>After the mock interviews, we divided the real interviews into two stages. In the first stage, we held two interviews to pilot our protocol, one with a CGCYBER team lead and one with a CISA team lead. After these interviews we reviewed the transcripts, assessed validity, and made changes as needed. Following this pilot, we added 2 questions and 3 follow-up questions, and re-worded one follow-up question. Over the course of the entire study, 92% of the main questions (22/24) were held constant. As there was little change in the instru- ment, our results include the 2 pilot interviews. Further details are in Appendix </a:t>
            </a:r>
            <a:r>
              <a:rPr lang="en-US" sz="1200">
                <a:solidFill>
                  <a:srgbClr val="00CC00"/>
                </a:solidFill>
                <a:effectLst/>
                <a:latin typeface="NimbusRomNo9L"/>
              </a:rPr>
              <a:t>H.2</a:t>
            </a:r>
            <a:r>
              <a:rPr lang="en-US" sz="1200">
                <a:effectLst/>
                <a:latin typeface="NimbusRomNo9L"/>
              </a:rPr>
              <a:t>. </a:t>
            </a:r>
            <a:endParaRPr lang="en-US"/>
          </a:p>
          <a:p>
            <a:r>
              <a:rPr lang="en-US" sz="1200">
                <a:effectLst/>
                <a:latin typeface="NimbusRomNo9L"/>
              </a:rPr>
              <a:t>The final semi-structured interview protocol is summarized in Table </a:t>
            </a:r>
            <a:r>
              <a:rPr lang="en-US" sz="1200">
                <a:solidFill>
                  <a:srgbClr val="00CC00"/>
                </a:solidFill>
                <a:effectLst/>
                <a:latin typeface="NimbusRomNo9L"/>
              </a:rPr>
              <a:t>2 </a:t>
            </a:r>
            <a:r>
              <a:rPr lang="en-US" sz="1200">
                <a:effectLst/>
                <a:latin typeface="NimbusRomNo9L"/>
              </a:rPr>
              <a:t>and detailed in Appendix </a:t>
            </a:r>
            <a:r>
              <a:rPr lang="en-US" sz="1200">
                <a:solidFill>
                  <a:srgbClr val="00CC00"/>
                </a:solidFill>
                <a:effectLst/>
                <a:latin typeface="NimbusRomNo9L"/>
              </a:rPr>
              <a:t>B</a:t>
            </a:r>
            <a:r>
              <a:rPr lang="en-US" sz="1200">
                <a:effectLst/>
                <a:latin typeface="NimbusRomNo9L"/>
              </a:rPr>
              <a:t>. </a:t>
            </a:r>
            <a:endParaRPr lang="en-US"/>
          </a:p>
        </p:txBody>
      </p:sp>
      <p:sp>
        <p:nvSpPr>
          <p:cNvPr id="4" name="Slide Number Placeholder 3"/>
          <p:cNvSpPr>
            <a:spLocks noGrp="1"/>
          </p:cNvSpPr>
          <p:nvPr>
            <p:ph type="sldNum" sz="quarter" idx="5"/>
          </p:nvPr>
        </p:nvSpPr>
        <p:spPr/>
        <p:txBody>
          <a:bodyPr/>
          <a:lstStyle/>
          <a:p>
            <a:fld id="{0A2A37BA-026F-9146-8519-D617D382498F}" type="slidenum">
              <a:rPr lang="en-US"/>
              <a:t>16</a:t>
            </a:fld>
            <a:endParaRPr lang="en-US"/>
          </a:p>
        </p:txBody>
      </p:sp>
    </p:spTree>
    <p:extLst>
      <p:ext uri="{BB962C8B-B14F-4D97-AF65-F5344CB8AC3E}">
        <p14:creationId xmlns:p14="http://schemas.microsoft.com/office/powerpoint/2010/main" val="386715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NimbusRomNo9L"/>
              </a:rPr>
              <a:t>Government Threat Hunting teams are a difficult group of practitioners to study due to the small size of the teams and the sensitive information they often deal with. One author’s US government security clearance and previous TH duties allowed us access to these TH team members and helped ensure no sensitive information was disclosed. </a:t>
            </a:r>
            <a:endParaRPr lang="en-US" dirty="0"/>
          </a:p>
          <a:p>
            <a:endParaRPr lang="en-US" sz="1800" dirty="0">
              <a:effectLst/>
              <a:latin typeface="NimbusRomNo9L"/>
            </a:endParaRPr>
          </a:p>
          <a:p>
            <a:r>
              <a:rPr lang="en-US" sz="1800" dirty="0">
                <a:effectLst/>
                <a:latin typeface="NimbusRomNo9L"/>
              </a:rPr>
              <a:t>Participants were recruited for interviews through the authors’ professional network. Emails were sent to TH members with varying experience and roles. At both organizations, subjects were representative of multiple internal teams and analyst populations, including primary organizational divisions. The response rate from direct contacts was 59% (10/17). One additional subject offered to be interviewed after hearing about the study. 6 out of the 11 participants had previously worked with one author as a peer (1), subordinates (3), or managers (2). Participants were uncompensated volunteers to avoid conflict of interest with their colleague (the interviewer). </a:t>
            </a:r>
            <a:endParaRPr lang="en-US" dirty="0"/>
          </a:p>
          <a:p>
            <a:endParaRPr lang="en-US" sz="1800" dirty="0">
              <a:effectLst/>
              <a:latin typeface="NimbusRomNo9L"/>
            </a:endParaRPr>
          </a:p>
          <a:p>
            <a:r>
              <a:rPr lang="en-US" sz="1800" dirty="0">
                <a:effectLst/>
                <a:latin typeface="NimbusRomNo9L"/>
              </a:rPr>
              <a:t>We tried to go beyond our professional network, but recruitment was challenging. We contacted TH analysts from other agencies (DOE and DOD) and received one response. We ultimately excluded the other organizations from the study and focused on the agency to which we had access. </a:t>
            </a:r>
            <a:endParaRPr lang="en-US" dirty="0"/>
          </a:p>
          <a:p>
            <a:endParaRPr lang="en-US" sz="1800" b="0" dirty="0">
              <a:effectLst/>
              <a:latin typeface="NimbusRomNo9L"/>
            </a:endParaRPr>
          </a:p>
          <a:p>
            <a:r>
              <a:rPr lang="en-US" sz="1800" dirty="0">
                <a:effectLst/>
                <a:latin typeface="NimbusRomNo9L"/>
              </a:rPr>
              <a:t>The distribution of subjects by organization and by position is shown here</a:t>
            </a:r>
          </a:p>
          <a:p>
            <a:r>
              <a:rPr lang="en-US" sz="1800" dirty="0">
                <a:effectLst/>
                <a:latin typeface="NimbusRomNo9L"/>
              </a:rPr>
              <a:t>Some subjects had operated on teams in multiple organizations within the last three years so the count in Table </a:t>
            </a:r>
            <a:r>
              <a:rPr lang="en-US" sz="1800" dirty="0">
                <a:solidFill>
                  <a:srgbClr val="00CC00"/>
                </a:solidFill>
                <a:effectLst/>
                <a:latin typeface="NimbusRomNo9L"/>
              </a:rPr>
              <a:t>1 </a:t>
            </a:r>
            <a:r>
              <a:rPr lang="en-US" sz="1800" dirty="0">
                <a:effectLst/>
                <a:latin typeface="NimbusRomNo9L"/>
              </a:rPr>
              <a:t>exceeds 11.</a:t>
            </a:r>
          </a:p>
          <a:p>
            <a:r>
              <a:rPr lang="en-US" sz="1800" dirty="0">
                <a:effectLst/>
                <a:latin typeface="NimbusRomNo9L"/>
              </a:rPr>
              <a:t>As precise titles could de-anonymize subjects, subjects are mapped to three general job roles: Leadership, Team Lead, and Analyst. </a:t>
            </a:r>
            <a:endParaRPr lang="en-US" dirty="0"/>
          </a:p>
          <a:p>
            <a:endParaRPr lang="en-US" dirty="0"/>
          </a:p>
          <a:p>
            <a:r>
              <a:rPr lang="en-US" dirty="0"/>
              <a:t>From Table 8:</a:t>
            </a:r>
          </a:p>
          <a:p>
            <a:r>
              <a:rPr lang="en-US" b="1" dirty="0"/>
              <a:t>Years of experience:</a:t>
            </a:r>
          </a:p>
          <a:p>
            <a:pPr marL="171450" indent="-171450">
              <a:buFont typeface="Arial" panose="020B0604020202020204" pitchFamily="34" charset="0"/>
              <a:buChar char="•"/>
            </a:pPr>
            <a:r>
              <a:rPr lang="en-US" dirty="0"/>
              <a:t>2 subjects &lt; 1 year</a:t>
            </a:r>
          </a:p>
          <a:p>
            <a:pPr marL="171450" indent="-171450">
              <a:buFont typeface="Arial" panose="020B0604020202020204" pitchFamily="34" charset="0"/>
              <a:buChar char="•"/>
            </a:pPr>
            <a:r>
              <a:rPr lang="en-US" dirty="0"/>
              <a:t>5 subjects 1-3 years</a:t>
            </a:r>
          </a:p>
          <a:p>
            <a:pPr marL="171450" indent="-171450">
              <a:buFont typeface="Arial" panose="020B0604020202020204" pitchFamily="34" charset="0"/>
              <a:buChar char="•"/>
            </a:pPr>
            <a:r>
              <a:rPr lang="en-US" dirty="0"/>
              <a:t>3 subjects 4-5 years</a:t>
            </a:r>
          </a:p>
          <a:p>
            <a:pPr marL="171450" indent="-171450">
              <a:buFont typeface="Arial" panose="020B0604020202020204" pitchFamily="34" charset="0"/>
              <a:buChar char="•"/>
            </a:pPr>
            <a:r>
              <a:rPr lang="en-US" dirty="0"/>
              <a:t>2 subject &gt; 5 years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Number of missions</a:t>
            </a:r>
            <a:endParaRPr lang="en-US" b="0" dirty="0"/>
          </a:p>
          <a:p>
            <a:pPr marL="171450" indent="-171450">
              <a:buFont typeface="Arial" panose="020B0604020202020204" pitchFamily="34" charset="0"/>
              <a:buChar char="•"/>
            </a:pPr>
            <a:r>
              <a:rPr lang="en-US" b="0" dirty="0"/>
              <a:t>1 subject had 0 (just finished training)</a:t>
            </a:r>
          </a:p>
          <a:p>
            <a:pPr marL="171450" indent="-171450">
              <a:buFont typeface="Arial" panose="020B0604020202020204" pitchFamily="34" charset="0"/>
              <a:buChar char="•"/>
            </a:pPr>
            <a:r>
              <a:rPr lang="en-US" b="0" dirty="0"/>
              <a:t>6 subjects had 1-3 missions</a:t>
            </a:r>
          </a:p>
          <a:p>
            <a:pPr marL="171450" indent="-171450">
              <a:buFont typeface="Arial" panose="020B0604020202020204" pitchFamily="34" charset="0"/>
              <a:buChar char="•"/>
            </a:pPr>
            <a:r>
              <a:rPr lang="en-US" b="0" dirty="0"/>
              <a:t>4 subjects had &gt;= 5 missions</a:t>
            </a:r>
            <a:endParaRPr lang="en-US" b="1" dirty="0"/>
          </a:p>
        </p:txBody>
      </p:sp>
      <p:sp>
        <p:nvSpPr>
          <p:cNvPr id="4" name="Slide Number Placeholder 3"/>
          <p:cNvSpPr>
            <a:spLocks noGrp="1"/>
          </p:cNvSpPr>
          <p:nvPr>
            <p:ph type="sldNum" sz="quarter" idx="5"/>
          </p:nvPr>
        </p:nvSpPr>
        <p:spPr/>
        <p:txBody>
          <a:bodyPr/>
          <a:lstStyle/>
          <a:p>
            <a:fld id="{0A2A37BA-026F-9146-8519-D617D382498F}" type="slidenum">
              <a:rPr lang="en-US"/>
              <a:t>17</a:t>
            </a:fld>
            <a:endParaRPr lang="en-US"/>
          </a:p>
        </p:txBody>
      </p:sp>
    </p:spTree>
    <p:extLst>
      <p:ext uri="{BB962C8B-B14F-4D97-AF65-F5344CB8AC3E}">
        <p14:creationId xmlns:p14="http://schemas.microsoft.com/office/powerpoint/2010/main" val="237992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0A2A37BA-026F-9146-8519-D617D382498F}" type="slidenum">
              <a:t>18</a:t>
            </a:fld>
            <a:endParaRPr lang="en-US"/>
          </a:p>
        </p:txBody>
      </p:sp>
    </p:spTree>
    <p:extLst>
      <p:ext uri="{BB962C8B-B14F-4D97-AF65-F5344CB8AC3E}">
        <p14:creationId xmlns:p14="http://schemas.microsoft.com/office/powerpoint/2010/main" val="3612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simplest and most complex diagrams from individual subjects.</a:t>
            </a:r>
          </a:p>
          <a:p>
            <a:endParaRPr lang="en-US"/>
          </a:p>
          <a:p>
            <a:r>
              <a:rPr lang="en-US"/>
              <a:t>[Ask the audience – show of hands]</a:t>
            </a:r>
          </a:p>
          <a:p>
            <a:pPr marL="171450" indent="-171450">
              <a:buFont typeface="Arial" panose="020B0604020202020204" pitchFamily="34" charset="0"/>
              <a:buChar char="•"/>
            </a:pPr>
            <a:r>
              <a:rPr lang="en-US"/>
              <a:t>Which one do you think came from the most experienced hunter?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Which one do you think came from the newest hunter (fresh out of training)?</a:t>
            </a:r>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19</a:t>
            </a:fld>
            <a:endParaRPr lang="en-US"/>
          </a:p>
        </p:txBody>
      </p:sp>
    </p:spTree>
    <p:extLst>
      <p:ext uri="{BB962C8B-B14F-4D97-AF65-F5344CB8AC3E}">
        <p14:creationId xmlns:p14="http://schemas.microsoft.com/office/powerpoint/2010/main" val="156743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developed via process modeling.</a:t>
            </a:r>
          </a:p>
          <a:p>
            <a:r>
              <a:rPr lang="en-US" sz="1800" dirty="0">
                <a:effectLst/>
                <a:latin typeface="NimbusRomNo9L"/>
              </a:rPr>
              <a:t>A pre-existing process is represented in a codebook used to analyze (code) a transcript. We created a codebook from TaHiTI and a similar document from the US Air Force.</a:t>
            </a:r>
          </a:p>
          <a:p>
            <a:r>
              <a:rPr lang="en-US" sz="1800" dirty="0">
                <a:effectLst/>
                <a:latin typeface="NimbusRomNo9L"/>
              </a:rPr>
              <a:t>The subjects’ descriptions of their TH process were then coded against these process codebooks to assess fit. </a:t>
            </a:r>
            <a:r>
              <a:rPr lang="en-US" sz="1800" dirty="0">
                <a:solidFill>
                  <a:srgbClr val="00CC00"/>
                </a:solidFill>
                <a:effectLst/>
                <a:latin typeface="NimbusRomNo9L"/>
              </a:rPr>
              <a:t>2 </a:t>
            </a:r>
            <a:endParaRPr lang="en-US" dirty="0"/>
          </a:p>
          <a:p>
            <a:endParaRPr lang="en-US" sz="1800" dirty="0">
              <a:effectLst/>
              <a:latin typeface="NimbusRomNo9L"/>
            </a:endParaRPr>
          </a:p>
          <a:p>
            <a:r>
              <a:rPr lang="en-US" sz="1800" dirty="0">
                <a:effectLst/>
                <a:latin typeface="NimbusRomNo9L"/>
              </a:rPr>
              <a:t>In our results (§</a:t>
            </a:r>
            <a:r>
              <a:rPr lang="en-US" sz="1800" dirty="0">
                <a:solidFill>
                  <a:srgbClr val="00CC00"/>
                </a:solidFill>
                <a:effectLst/>
                <a:latin typeface="NimbusRomNo9L"/>
              </a:rPr>
              <a:t>4.1</a:t>
            </a:r>
            <a:r>
              <a:rPr lang="en-US" sz="1800" dirty="0">
                <a:effectLst/>
                <a:latin typeface="NimbusRomNo9L"/>
              </a:rPr>
              <a:t>), these models were *not* a good fit. So, we induced a TH process model from the interview data.</a:t>
            </a:r>
          </a:p>
          <a:p>
            <a:r>
              <a:rPr lang="en-US" sz="1800" dirty="0">
                <a:effectLst/>
                <a:latin typeface="NimbusRomNo9L"/>
              </a:rPr>
              <a:t>First, all nodes from all subject diagrams were placed into one interconnected diagram. Similar nodes were combined. When possible, more precise nodes took precedence over general nodes. If a node was only on one diagram and not mentioned in multiple subjects’ interviews, that node was removed.</a:t>
            </a:r>
          </a:p>
          <a:p>
            <a:endParaRPr lang="en-US" sz="1800" dirty="0">
              <a:effectLst/>
              <a:latin typeface="NimbusRomNo9L"/>
            </a:endParaRPr>
          </a:p>
          <a:p>
            <a:r>
              <a:rPr lang="en-US" sz="1800" dirty="0">
                <a:effectLst/>
                <a:latin typeface="NimbusRomNo9L"/>
              </a:rPr>
              <a:t>This figure shows the simplified result.</a:t>
            </a:r>
            <a:endParaRPr lang="en-US" dirty="0"/>
          </a:p>
          <a:p>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a:t>20</a:t>
            </a:fld>
            <a:endParaRPr lang="en-US"/>
          </a:p>
        </p:txBody>
      </p:sp>
    </p:spTree>
    <p:extLst>
      <p:ext uri="{BB962C8B-B14F-4D97-AF65-F5344CB8AC3E}">
        <p14:creationId xmlns:p14="http://schemas.microsoft.com/office/powerpoint/2010/main" val="420733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this model, we and future researchers can identify hot spots, opportunities for automation, contract out specific capabilities, etc.</a:t>
            </a:r>
          </a:p>
          <a:p>
            <a:endParaRPr lang="en-US" dirty="0"/>
          </a:p>
          <a:p>
            <a:r>
              <a:rPr lang="en-US" dirty="0"/>
              <a:t>Note that some of these activities occurred on all teams, while other activities occurred only on some teams.</a:t>
            </a:r>
          </a:p>
          <a:p>
            <a:endParaRPr lang="en-US" dirty="0"/>
          </a:p>
          <a:p>
            <a:r>
              <a:rPr lang="en-US" dirty="0"/>
              <a:t>Two example hot spots are in red boxes: the “Mission planning” box (blue) and the “Intelligence” box (yellow)</a:t>
            </a:r>
          </a:p>
          <a:p>
            <a:pPr marL="171450" indent="-171450">
              <a:buFont typeface="Arial" panose="020B0604020202020204" pitchFamily="34" charset="0"/>
              <a:buChar char="•"/>
            </a:pPr>
            <a:r>
              <a:rPr lang="en-US" b="1" dirty="0"/>
              <a:t>Mission planning</a:t>
            </a:r>
            <a:r>
              <a:rPr lang="en-US" dirty="0"/>
              <a:t>: All of the sub-tasks (scope mission; meet with customer in advance; create mission plan and hypotheses) were “optional”, i.e. at least some studied team did not do this. The mission plan document and the associated attack hypotheses was not always shared with analysts, who then felt a bit unfocused or out of the loop.</a:t>
            </a:r>
          </a:p>
          <a:p>
            <a:pPr marL="171450" indent="-171450">
              <a:buFont typeface="Arial" panose="020B0604020202020204" pitchFamily="34" charset="0"/>
              <a:buChar char="•"/>
            </a:pPr>
            <a:r>
              <a:rPr lang="en-US" b="1" dirty="0"/>
              <a:t>Intelligence</a:t>
            </a:r>
            <a:r>
              <a:rPr lang="en-US" dirty="0"/>
              <a:t>: Dashed line says “Analysts seek out their own intel” because on some teams, the intel feeds were viewed as so inadequate or unreliable that the analysts felt it was better to pull data directly from places such as social media and open-source repositories of attack kits.</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0A2A37BA-026F-9146-8519-D617D382498F}" type="slidenum">
              <a:rPr lang="en-US"/>
              <a:t>21</a:t>
            </a:fld>
            <a:endParaRPr lang="en-US"/>
          </a:p>
        </p:txBody>
      </p:sp>
    </p:spTree>
    <p:extLst>
      <p:ext uri="{BB962C8B-B14F-4D97-AF65-F5344CB8AC3E}">
        <p14:creationId xmlns:p14="http://schemas.microsoft.com/office/powerpoint/2010/main" val="615050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part, we used thematic coding. </a:t>
            </a:r>
          </a:p>
          <a:p>
            <a:endParaRPr lang="en-US" dirty="0"/>
          </a:p>
          <a:p>
            <a:r>
              <a:rPr lang="en-US" b="1" dirty="0"/>
              <a:t>Automation</a:t>
            </a:r>
            <a:r>
              <a:rPr lang="en-US" dirty="0"/>
              <a:t>: Many subjects felt they needed more automation, but there was some disagreement by the more experienced members.</a:t>
            </a:r>
          </a:p>
          <a:p>
            <a:r>
              <a:rPr lang="en-US" sz="1800" dirty="0">
                <a:effectLst/>
                <a:latin typeface="NimbusRomNo9L"/>
              </a:rPr>
              <a:t>One team lead did not want the automation to become a crutch. Another leader had a philosophical concern: </a:t>
            </a:r>
            <a:r>
              <a:rPr lang="en-US" sz="1200" dirty="0">
                <a:effectLst/>
                <a:latin typeface="+mn-lt"/>
              </a:rPr>
              <a:t> </a:t>
            </a:r>
            <a:r>
              <a:rPr lang="en-US" sz="1800" dirty="0">
                <a:effectLst/>
                <a:latin typeface="NimbusRomNo9L"/>
              </a:rPr>
              <a:t>“</a:t>
            </a:r>
            <a:r>
              <a:rPr lang="en-US" sz="1800" i="1" dirty="0">
                <a:effectLst/>
                <a:latin typeface="NimbusRomNo9L"/>
              </a:rPr>
              <a:t>Hunting...should start where automation stops. That’s...the whole premise of hunting...the sophisticated actor already bypassed all that [automation] and now you have to apply manual techniques to...find them... It’s good to automate [repetitive] things, maybe like deploying kit. But I think most of the analytical work should...rely on human factor.</a:t>
            </a:r>
            <a:r>
              <a:rPr lang="en-US" sz="1800" dirty="0">
                <a:effectLst/>
                <a:latin typeface="NimbusRomNo9L"/>
              </a:rPr>
              <a:t>” </a:t>
            </a:r>
            <a:endParaRPr lang="en-US" dirty="0"/>
          </a:p>
          <a:p>
            <a:endParaRPr lang="en-US" dirty="0"/>
          </a:p>
          <a:p>
            <a:r>
              <a:rPr lang="en-US" sz="1200" b="1" dirty="0">
                <a:effectLst/>
                <a:latin typeface="NimbusRomNo9L"/>
              </a:rPr>
              <a:t>Data</a:t>
            </a:r>
            <a:r>
              <a:rPr lang="en-US" sz="1200" b="0" dirty="0">
                <a:effectLst/>
                <a:latin typeface="NimbusRomNo9L"/>
              </a:rPr>
              <a:t>: Third-party hunters face a particular problem – they don’t own the network they operate on.</a:t>
            </a:r>
            <a:endParaRPr lang="en-US" sz="1800" b="0" dirty="0">
              <a:effectLst/>
              <a:latin typeface="NimbusRomNo9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NimbusRomNo9L"/>
              </a:rPr>
              <a:t>Many teams would only begin collecting data when the team arrived on site. This created an issue because the team was forced to start hunting before much baseline data had been collected. Without data, threat hunting is virtually impossible or as one experienced team lead said: “</a:t>
            </a:r>
            <a:r>
              <a:rPr lang="en-US" sz="1800" i="1" dirty="0">
                <a:effectLst/>
                <a:latin typeface="NimbusRomNo9L"/>
              </a:rPr>
              <a:t>you can’t find anything without data</a:t>
            </a:r>
            <a:r>
              <a:rPr lang="en-US" sz="1800" dirty="0">
                <a:effectLst/>
                <a:latin typeface="NimbusRomNo9L"/>
              </a:rPr>
              <a:t>”. One team lead said: </a:t>
            </a:r>
            <a:r>
              <a:rPr lang="en-US" sz="1200" dirty="0">
                <a:effectLst/>
                <a:latin typeface="+mn-lt"/>
              </a:rPr>
              <a:t> </a:t>
            </a:r>
            <a:r>
              <a:rPr lang="en-US" sz="1800" dirty="0">
                <a:effectLst/>
                <a:latin typeface="NimbusRomNo9L"/>
              </a:rPr>
              <a:t>“</a:t>
            </a:r>
            <a:r>
              <a:rPr lang="en-US" sz="1800" i="1" dirty="0">
                <a:effectLst/>
                <a:latin typeface="NimbusRomNo9L"/>
              </a:rPr>
              <a:t>We did a threat hunting engagement...for about two weeks, but we plugged sensors in on Day One of those two weeks. When you do that, you don’t have a baseline of what even one work week looks like much less a couple...we ... didn’t have the baseline to actually do real analysis on the network. </a:t>
            </a:r>
            <a:endParaRPr lang="en-US" sz="1200" b="0" i="1" dirty="0">
              <a:effectLst/>
              <a:latin typeface="+mn-lt"/>
            </a:endParaRPr>
          </a:p>
          <a:p>
            <a:pPr marL="285750" indent="-285750">
              <a:buFont typeface="Arial" panose="020B0604020202020204" pitchFamily="34" charset="0"/>
              <a:buChar char="•"/>
            </a:pPr>
            <a:r>
              <a:rPr lang="en-US" sz="1800" dirty="0">
                <a:effectLst/>
                <a:latin typeface="NimbusRomNo9L"/>
              </a:rPr>
              <a:t>Seven subjects either mention this issue or said that they have learned to deploy sensors ahead of time to combat it. This is something that needs to be negotiated with each customer and can be a pain 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NimbusRomNo9L"/>
              </a:rPr>
              <a:t>Once teams do have network access, these networks are huge and the volume of data can be overwhelming. One experienced member of leadership suggested more precise scoping – e.g., via clearer mission planning – as a possible solution. They said: “</a:t>
            </a:r>
            <a:r>
              <a:rPr lang="en-US" sz="1800" i="1" dirty="0">
                <a:effectLst/>
                <a:latin typeface="NimbusRomNo9L"/>
              </a:rPr>
              <a:t>We go into these environments, you see a lot of guest networks, or IOT devices, like cameras and security badges and stuff. It’s stuff that we don’t necessarily need to monitor ...and then it just fills up our sensors ...[queries] take forever to get results. Let’s concentrate on one thing, but do more in depth work. Concentrate on quality, I guess, versus quantity.</a:t>
            </a:r>
            <a:r>
              <a:rPr lang="en-US" sz="1800" dirty="0">
                <a:effectLst/>
                <a:latin typeface="NimbusRomNo9L"/>
              </a:rPr>
              <a:t>” </a:t>
            </a:r>
            <a:endParaRPr lang="en-US" dirty="0"/>
          </a:p>
          <a:p>
            <a:endParaRPr lang="en-US" dirty="0"/>
          </a:p>
          <a:p>
            <a:r>
              <a:rPr lang="en-US" sz="1800" b="1" dirty="0">
                <a:effectLst/>
                <a:latin typeface="NimbusRomNo9L"/>
              </a:rPr>
              <a:t>Process detail: Note that I didn’t say too much or too little, because…</a:t>
            </a:r>
          </a:p>
          <a:p>
            <a:r>
              <a:rPr lang="en-US" sz="1800" b="0" i="1" dirty="0">
                <a:effectLst/>
                <a:latin typeface="NimbusRomNo9L"/>
              </a:rPr>
              <a:t>View–More detailed process documentation</a:t>
            </a:r>
          </a:p>
          <a:p>
            <a:pPr marL="285750" indent="-285750">
              <a:buFont typeface="Arial" panose="020B0604020202020204" pitchFamily="34" charset="0"/>
              <a:buChar char="•"/>
            </a:pPr>
            <a:r>
              <a:rPr lang="en-US" sz="1800" b="0" dirty="0">
                <a:effectLst/>
                <a:latin typeface="NimbusRomNo9L"/>
              </a:rPr>
              <a:t> </a:t>
            </a:r>
            <a:r>
              <a:rPr lang="en-US" sz="1800" dirty="0">
                <a:effectLst/>
                <a:latin typeface="NimbusRomNo9L"/>
              </a:rPr>
              <a:t>Four sub- </a:t>
            </a:r>
            <a:r>
              <a:rPr lang="en-US" sz="1800" dirty="0" err="1">
                <a:effectLst/>
                <a:latin typeface="NimbusRomNo9L"/>
              </a:rPr>
              <a:t>jects</a:t>
            </a:r>
            <a:r>
              <a:rPr lang="en-US" sz="1800" dirty="0">
                <a:effectLst/>
                <a:latin typeface="NimbusRomNo9L"/>
              </a:rPr>
              <a:t> requested or supported more detailed process </a:t>
            </a:r>
            <a:r>
              <a:rPr lang="en-US" sz="1800" dirty="0" err="1">
                <a:effectLst/>
                <a:latin typeface="NimbusRomNo9L"/>
              </a:rPr>
              <a:t>documen</a:t>
            </a:r>
            <a:r>
              <a:rPr lang="en-US" sz="1800" dirty="0">
                <a:effectLst/>
                <a:latin typeface="NimbusRomNo9L"/>
              </a:rPr>
              <a:t>- </a:t>
            </a:r>
            <a:r>
              <a:rPr lang="en-US" sz="1800" dirty="0" err="1">
                <a:effectLst/>
                <a:latin typeface="NimbusRomNo9L"/>
              </a:rPr>
              <a:t>tation</a:t>
            </a:r>
            <a:r>
              <a:rPr lang="en-US" sz="1800" dirty="0">
                <a:effectLst/>
                <a:latin typeface="NimbusRomNo9L"/>
              </a:rPr>
              <a:t>. “</a:t>
            </a:r>
            <a:r>
              <a:rPr lang="en-US" sz="1800" i="1" dirty="0">
                <a:effectLst/>
                <a:latin typeface="NimbusRomNo9L"/>
              </a:rPr>
              <a:t>I think having the [detailed process documentation] will help [new members] be more effective, faster, because it will give them a guideline of what to do. So instead of sitting there not knowing what the first step to take, at least they know a general network to look in. So instead of sitting there: ‘I don’t even know where to start.’ It’s: ‘I’m looking for con- </a:t>
            </a:r>
            <a:r>
              <a:rPr lang="en-US" sz="1800" i="1" dirty="0" err="1">
                <a:effectLst/>
                <a:latin typeface="NimbusRomNo9L"/>
              </a:rPr>
              <a:t>nections</a:t>
            </a:r>
            <a:r>
              <a:rPr lang="en-US" sz="1800" i="1" dirty="0">
                <a:effectLst/>
                <a:latin typeface="NimbusRomNo9L"/>
              </a:rPr>
              <a:t> on odd ports. That’s my first thing. And that’s how I’m gonna learn to build my first queries.’ </a:t>
            </a:r>
            <a:r>
              <a:rPr lang="en-US" sz="1800" dirty="0">
                <a:effectLst/>
                <a:latin typeface="NimbusRomNo9L"/>
              </a:rPr>
              <a:t>”</a:t>
            </a:r>
          </a:p>
          <a:p>
            <a:endParaRPr lang="en-US" sz="1800" dirty="0">
              <a:effectLst/>
              <a:latin typeface="NimbusRomNo9L"/>
            </a:endParaRPr>
          </a:p>
          <a:p>
            <a:r>
              <a:rPr lang="en-US" sz="1800" b="0" i="1" dirty="0">
                <a:effectLst/>
                <a:latin typeface="NimbusRomNo9L"/>
              </a:rPr>
              <a:t>View–Less detailed process documentation</a:t>
            </a:r>
            <a:r>
              <a:rPr lang="en-US" sz="1800" b="0" dirty="0">
                <a:effectLst/>
                <a:latin typeface="NimbusRomNo9L"/>
              </a:rPr>
              <a:t>:</a:t>
            </a:r>
          </a:p>
          <a:p>
            <a:r>
              <a:rPr lang="en-US" sz="1800" dirty="0">
                <a:effectLst/>
                <a:latin typeface="NimbusRomNo9L"/>
              </a:rPr>
              <a:t>In contrast, four subjects spoke in favor of less detailed process </a:t>
            </a:r>
            <a:r>
              <a:rPr lang="en-US" sz="1800" dirty="0" err="1">
                <a:effectLst/>
                <a:latin typeface="NimbusRomNo9L"/>
              </a:rPr>
              <a:t>documen</a:t>
            </a:r>
            <a:r>
              <a:rPr lang="en-US" sz="1800" dirty="0">
                <a:effectLst/>
                <a:latin typeface="NimbusRomNo9L"/>
              </a:rPr>
              <a:t>- </a:t>
            </a:r>
            <a:r>
              <a:rPr lang="en-US" sz="1800" dirty="0" err="1">
                <a:effectLst/>
                <a:latin typeface="NimbusRomNo9L"/>
              </a:rPr>
              <a:t>tation</a:t>
            </a:r>
            <a:r>
              <a:rPr lang="en-US" sz="1800" dirty="0">
                <a:effectLst/>
                <a:latin typeface="NimbusRomNo9L"/>
              </a:rPr>
              <a:t>.</a:t>
            </a:r>
          </a:p>
          <a:p>
            <a:pPr marL="285750" indent="-285750">
              <a:buFont typeface="Arial" panose="020B0604020202020204" pitchFamily="34" charset="0"/>
              <a:buChar char="•"/>
            </a:pPr>
            <a:r>
              <a:rPr lang="en-US" sz="1800" dirty="0">
                <a:effectLst/>
                <a:latin typeface="NimbusRomNo9L"/>
              </a:rPr>
              <a:t>One subject said their team’s process was too detailed: </a:t>
            </a:r>
            <a:r>
              <a:rPr lang="en-US" sz="1200" dirty="0">
                <a:effectLst/>
                <a:latin typeface="+mn-lt"/>
              </a:rPr>
              <a:t> </a:t>
            </a:r>
            <a:r>
              <a:rPr lang="en-US" sz="1800" dirty="0">
                <a:effectLst/>
                <a:latin typeface="NimbusRomNo9L"/>
              </a:rPr>
              <a:t>“</a:t>
            </a:r>
            <a:r>
              <a:rPr lang="en-US" sz="1800" i="1" dirty="0">
                <a:effectLst/>
                <a:latin typeface="NimbusRomNo9L"/>
              </a:rPr>
              <a:t>For the current experience level of [my team], I would like it to see it a bit more vague... [subject gave an example of a VPN checklist item for a network without VPN] ...It’s too specific, you know? ...[We should] make that more abstract “ and say like, ‘Hey, why don’t [you] just look for any remote access software?’</a:t>
            </a:r>
            <a:r>
              <a:rPr lang="en-US" sz="1800" dirty="0">
                <a:effectLst/>
                <a:latin typeface="NimbusRomNo9L"/>
              </a:rPr>
              <a:t>”.</a:t>
            </a:r>
          </a:p>
          <a:p>
            <a:pPr marL="285750" indent="-285750">
              <a:buFont typeface="Arial" panose="020B0604020202020204" pitchFamily="34" charset="0"/>
              <a:buChar char="•"/>
            </a:pPr>
            <a:r>
              <a:rPr lang="en-US" sz="1800" dirty="0">
                <a:effectLst/>
                <a:latin typeface="NimbusRomNo9L"/>
              </a:rPr>
              <a:t>One organization addresses this conflict by giving team leads autonomy: “</a:t>
            </a:r>
            <a:r>
              <a:rPr lang="en-US" sz="1800" i="1" dirty="0">
                <a:effectLst/>
                <a:latin typeface="NimbusRomNo9L"/>
              </a:rPr>
              <a:t>[Team leads] are </a:t>
            </a:r>
            <a:r>
              <a:rPr lang="en-US" sz="1800" i="1" dirty="0" err="1">
                <a:effectLst/>
                <a:latin typeface="NimbusRomNo9L"/>
              </a:rPr>
              <a:t>respon</a:t>
            </a:r>
            <a:r>
              <a:rPr lang="en-US" sz="1800" i="1" dirty="0">
                <a:effectLst/>
                <a:latin typeface="NimbusRomNo9L"/>
              </a:rPr>
              <a:t>- </a:t>
            </a:r>
            <a:r>
              <a:rPr lang="en-US" sz="1800" i="1" dirty="0" err="1">
                <a:effectLst/>
                <a:latin typeface="NimbusRomNo9L"/>
              </a:rPr>
              <a:t>sible</a:t>
            </a:r>
            <a:r>
              <a:rPr lang="en-US" sz="1800" i="1" dirty="0">
                <a:effectLst/>
                <a:latin typeface="NimbusRomNo9L"/>
              </a:rPr>
              <a:t> for their mission...They are given leeway to adjust as things happen.</a:t>
            </a:r>
            <a:r>
              <a:rPr lang="en-US" sz="1800" dirty="0">
                <a:effectLst/>
                <a:latin typeface="NimbusRomNo9L"/>
              </a:rPr>
              <a:t>”</a:t>
            </a:r>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a:t>22</a:t>
            </a:fld>
            <a:endParaRPr lang="en-US"/>
          </a:p>
        </p:txBody>
      </p:sp>
    </p:spTree>
    <p:extLst>
      <p:ext uri="{BB962C8B-B14F-4D97-AF65-F5344CB8AC3E}">
        <p14:creationId xmlns:p14="http://schemas.microsoft.com/office/powerpoint/2010/main" val="33300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a:effectLst/>
                <a:latin typeface="NimbusRomNo9L"/>
              </a:rPr>
              <a:t>More thematic coding.</a:t>
            </a:r>
          </a:p>
          <a:p>
            <a:endParaRPr lang="en-US" sz="1800" b="0">
              <a:effectLst/>
              <a:latin typeface="NimbusRomNo9L"/>
            </a:endParaRPr>
          </a:p>
          <a:p>
            <a:r>
              <a:rPr lang="en-US" sz="1800" b="1">
                <a:effectLst/>
                <a:latin typeface="NimbusRomNo9L"/>
              </a:rPr>
              <a:t>Expertise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NimbusRomNo9L"/>
              </a:rPr>
              <a:t>TH team leaders want to assign members different tasks depending on the members’ expertise. Many indicators of expertise exist — three common indicators are external certifications, internal certifications, and training. Subjects seemed to dislike these. Instead, they used </a:t>
            </a:r>
            <a:r>
              <a:rPr lang="en-US" sz="1800" i="1">
                <a:effectLst/>
                <a:latin typeface="NimbusRomNo9L"/>
              </a:rPr>
              <a:t>ad hoc </a:t>
            </a:r>
            <a:r>
              <a:rPr lang="en-US" sz="1800">
                <a:effectLst/>
                <a:latin typeface="NimbusRomNo9L"/>
              </a:rPr>
              <a:t>indicators such as experience and time spent working off-hours </a:t>
            </a:r>
            <a:endParaRPr lang="en-US" sz="2800" b="0">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Six subjects did not believe certifications were a good measure of expertise. One subject was skep- tical that certifications measured even baseline knowledge: “</a:t>
            </a:r>
            <a:r>
              <a:rPr lang="en-US" sz="1800" i="1">
                <a:effectLst/>
                <a:latin typeface="NimbusRomNo9L"/>
              </a:rPr>
              <a:t>It’s really hard to define what a baseline of cybersecurity understanding is ... You can’t really say it’s having a cer- tain certification because there’s plenty of people that have certifications that don’t know what they’re talking about.</a:t>
            </a:r>
            <a:r>
              <a:rPr lang="en-US" sz="1800">
                <a:effectLst/>
                <a:latin typeface="NimbusRomNo9L"/>
              </a:rPr>
              <a:t>” </a:t>
            </a:r>
            <a:endParaRPr lang="en-US" sz="28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One organization maintains an in- ternal certification as mentioned by five subjects. One subject stated that it helped the team be interoperable with other government TH teams. Three subjects voiced dissatisfaction with the certification stating it was irrelevant or poorly imple- mented: “ </a:t>
            </a:r>
            <a:r>
              <a:rPr lang="en-US" sz="1800" i="1">
                <a:effectLst/>
                <a:latin typeface="NimbusRomNo9L"/>
              </a:rPr>
              <a:t>I have some mixed feelings on [the certification]...It doesn’t ...apply to us all that well and the proficiency needed to complete it isn’t ...much either.</a:t>
            </a:r>
            <a:r>
              <a:rPr lang="en-US" sz="1800">
                <a:effectLst/>
                <a:latin typeface="NimbusRomNo9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Experienced subjects were cautious about the value of training as an indicator of expertise. For example, one said: “</a:t>
            </a:r>
            <a:r>
              <a:rPr lang="en-US" sz="1800" i="1">
                <a:effectLst/>
                <a:latin typeface="NimbusRomNo9L"/>
              </a:rPr>
              <a:t>There is a mild or weak correlation between number of training courses and analyst success</a:t>
            </a:r>
            <a:r>
              <a:rPr lang="en-US" sz="1800">
                <a:effectLst/>
                <a:latin typeface="NimbusRomNo9L"/>
              </a:rPr>
              <a:t>”. Four subjects spoke unfavorably of training as an indicator of expertise. A team lead said “</a:t>
            </a:r>
            <a:r>
              <a:rPr lang="en-US" sz="1800" i="1">
                <a:effectLst/>
                <a:latin typeface="NimbusRomNo9L"/>
              </a:rPr>
              <a:t>having a [certain] course under your belt or any other course, usually doesn’t give me immediate confidence.</a:t>
            </a:r>
            <a:r>
              <a:rPr lang="en-US" sz="1800">
                <a:effectLst/>
                <a:latin typeface="NimbusRomNo9L"/>
              </a:rPr>
              <a:t>” </a:t>
            </a:r>
            <a:endParaRPr lang="en-US" sz="40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a:t>Alternative measures proposed by some subjects, though each was opposed by at least one other subject: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The importance of time with the tools was a theme that often accompanied discussions about train- ing, as an indicator of expertise or a tactic to integrate newer members. When subjects discussed the value of training, they often spoke in terms of whether it let them improve their skills with their tools. For example, one subject said: “</a:t>
            </a:r>
            <a:r>
              <a:rPr lang="en-US" sz="1800" i="1">
                <a:effectLst/>
                <a:latin typeface="NimbusRomNo9L"/>
              </a:rPr>
              <a:t>looking at the [training]... it’s a good experience but... they don’t use the tools we currently use...It doesn’t provide the training that we need per se, for the tools that we use.</a:t>
            </a:r>
            <a:r>
              <a:rPr lang="en-US" sz="1800">
                <a:effectLst/>
                <a:latin typeface="NimbusRomNo9L"/>
              </a:rPr>
              <a:t>” </a:t>
            </a:r>
            <a:endParaRPr lang="en-US" sz="540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Working on personal time Working off-hours was viewed more positively than training or certifications. Five subjects said doing cybersecurity activities on personal time was a good metric for potential or expertise. Subjects made comments like: “</a:t>
            </a:r>
            <a:r>
              <a:rPr lang="en-US" sz="1800" i="1">
                <a:effectLst/>
                <a:latin typeface="NimbusRomNo9L"/>
              </a:rPr>
              <a:t>I can’t really put my finger on a single thing that...explains our expertise. I would say, a big part of it is just being willing to kind of play around with the tools and even in their own time”.</a:t>
            </a:r>
            <a:r>
              <a:rPr lang="en-US" sz="1800" i="0">
                <a:effectLst/>
                <a:latin typeface="NimbusRomNo9L"/>
              </a:rPr>
              <a:t> Others mentioned capture the flag-type activities. </a:t>
            </a:r>
            <a:r>
              <a:rPr lang="en-US" sz="1800">
                <a:effectLst/>
                <a:latin typeface="NimbusRomNo9L"/>
              </a:rPr>
              <a:t>We note that not all analysts will be able to devote free time and that making this an indicator of expertise could have undesired ef- fects such as marginalizing certain otherwise high performing analysts as has happened in similar cyber security fields </a:t>
            </a:r>
            <a:endParaRPr lang="en-US" sz="720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Ten subjects mentioned experience (</a:t>
            </a:r>
            <a:r>
              <a:rPr lang="en-US" sz="1800" i="1">
                <a:effectLst/>
                <a:latin typeface="NimbusRomNo9L"/>
              </a:rPr>
              <a:t>e.g., </a:t>
            </a:r>
            <a:r>
              <a:rPr lang="en-US" sz="1800">
                <a:effectLst/>
                <a:latin typeface="NimbusRomNo9L"/>
              </a:rPr>
              <a:t>the number of missions) in the context of expertise. Five subjects were generally positive about experience as an indicator of expertise, while four demurred. For example, the positive subject quoted earlier also said “</a:t>
            </a:r>
            <a:r>
              <a:rPr lang="en-US" sz="1800" i="1">
                <a:effectLst/>
                <a:latin typeface="NimbusRomNo9L"/>
              </a:rPr>
              <a:t>You...have people who’ve been on a hundred missions and they just don’t have the aptitude or the thought ability. You...have people who have never been on a mission who have the aptitude and who are gonna outperform people who have been on 20 missions. </a:t>
            </a:r>
            <a:endParaRPr lang="en-US" sz="1800" b="1">
              <a:effectLst/>
              <a:latin typeface="NimbusRomNo9L"/>
            </a:endParaRPr>
          </a:p>
          <a:p>
            <a:endParaRPr lang="en-US" sz="1800" b="1">
              <a:effectLst/>
              <a:latin typeface="NimbusRomNo9L"/>
            </a:endParaRPr>
          </a:p>
          <a:p>
            <a:r>
              <a:rPr lang="en-US" sz="1800" b="1">
                <a:effectLst/>
                <a:latin typeface="NimbusRomNo9L"/>
              </a:rPr>
              <a:t>Turnover</a:t>
            </a:r>
          </a:p>
          <a:p>
            <a:r>
              <a:rPr lang="en-US" sz="1800">
                <a:effectLst/>
                <a:latin typeface="NimbusRomNo9L"/>
              </a:rPr>
              <a:t>Three subjects mentioned the negative effects of turnover.</a:t>
            </a:r>
          </a:p>
          <a:p>
            <a:pPr marL="285750" indent="-285750">
              <a:buFont typeface="Arial" panose="020B0604020202020204" pitchFamily="34" charset="0"/>
              <a:buChar char="•"/>
            </a:pPr>
            <a:r>
              <a:rPr lang="en-US" sz="1800">
                <a:effectLst/>
                <a:latin typeface="NimbusRomNo9L"/>
              </a:rPr>
              <a:t>One subject said: “</a:t>
            </a:r>
            <a:r>
              <a:rPr lang="en-US" sz="1800" i="1">
                <a:effectLst/>
                <a:latin typeface="NimbusRomNo9L"/>
              </a:rPr>
              <a:t>our biggest problem right now is turnover ... [at] any given time, you maybe have a quarter to a third of your team, [that] has been on more than one mission</a:t>
            </a:r>
            <a:r>
              <a:rPr lang="en-US" sz="1800">
                <a:effectLst/>
                <a:latin typeface="NimbusRomNo9L"/>
              </a:rPr>
              <a:t>”. They mentioned a case where their entire team was replaced with new members. </a:t>
            </a:r>
            <a:endParaRPr lang="en-US" sz="1200" b="0">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To help bring new members onboard, six subjects recommended pairing new members with expert members. One less experienced subject found it quite helpful, saying “</a:t>
            </a:r>
            <a:r>
              <a:rPr lang="en-US" sz="1800" i="1">
                <a:effectLst/>
                <a:latin typeface="NimbusRomNo9L"/>
              </a:rPr>
              <a:t>[Observing more experienced members] was nice because I was basically able to look over the shoulder over all the missions that have happened so far and see where I fit in the puzzle piece of Threat Hunting.</a:t>
            </a:r>
            <a:r>
              <a:rPr lang="en-US" sz="1800">
                <a:effectLst/>
                <a:latin typeface="NimbusRomNo9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Two more experienced subjects agreed that pairing members can help, but voiced warnings. One spoke about short- vs. long-term payoffs: “</a:t>
            </a:r>
            <a:r>
              <a:rPr lang="en-US" sz="1800" i="1">
                <a:effectLst/>
                <a:latin typeface="NimbusRomNo9L"/>
              </a:rPr>
              <a:t>It’s a balance between, do we need to succeed in this mission or do we need train our junior ana- lysts to succeed in the next mission?</a:t>
            </a:r>
            <a:r>
              <a:rPr lang="en-US" sz="1800">
                <a:effectLst/>
                <a:latin typeface="NimbusRomNo9L"/>
              </a:rPr>
              <a:t>”</a:t>
            </a:r>
            <a:endParaRPr lang="en-US"/>
          </a:p>
          <a:p>
            <a:endParaRPr lang="en-US"/>
          </a:p>
          <a:p>
            <a:r>
              <a:rPr lang="en-US" b="1"/>
              <a:t>Process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NimbusRomNo9L"/>
              </a:rPr>
              <a:t>Five subjects described good process documentation as important for assisting new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Some subjects felt that process documentation helps a team meet a minimum standard, </a:t>
            </a:r>
            <a:r>
              <a:rPr lang="en-US" sz="1800" i="1">
                <a:effectLst/>
                <a:latin typeface="NimbusRomNo9L"/>
              </a:rPr>
              <a:t>e.g., </a:t>
            </a:r>
            <a:r>
              <a:rPr lang="en-US" sz="1800">
                <a:effectLst/>
                <a:latin typeface="NimbusRomNo9L"/>
              </a:rPr>
              <a:t>“</a:t>
            </a:r>
            <a:r>
              <a:rPr lang="en-US" sz="1800" i="1">
                <a:effectLst/>
                <a:latin typeface="NimbusRomNo9L"/>
              </a:rPr>
              <a:t>I think defin- ing...baselines...really well so you have the minimum standards and a clear task list... What [are] the 10 steps that you absolutely will do before going deeper? And if you have that well defined and built into your tools with automations when possible, that makes it...easier for people to come on board and get up to speed.</a:t>
            </a:r>
            <a:r>
              <a:rPr lang="en-US" sz="1800">
                <a:effectLst/>
                <a:latin typeface="NimbusRomNo9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NimbusRomNo9L"/>
              </a:rPr>
              <a:t>One analyst described the creation of a spreadsheet documenting the task that had to be completed on a TH mis- sion: “</a:t>
            </a:r>
            <a:r>
              <a:rPr lang="en-US" sz="1200" i="1">
                <a:effectLst/>
                <a:latin typeface="NimbusRomNo9L"/>
              </a:rPr>
              <a:t>We didn’t really know what we were looking for before spreadsheet. ... I took the idea of the spreadsheet by looking at Mitre ATT&amp;CK and seeing what we could look for. ... so it helped [new members] focus on each task at a time.</a:t>
            </a:r>
            <a:r>
              <a:rPr lang="en-US" sz="1200">
                <a:effectLst/>
                <a:latin typeface="NimbusRomNo9L"/>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NimbusRomNo9L"/>
              </a:rPr>
              <a:t>(This helps illustrate the difference between a TH process and a TH framework like ATT&amp;CK, as discussed at the beginning of the talk)</a:t>
            </a:r>
          </a:p>
          <a:p>
            <a:endParaRPr lang="en-US" b="0"/>
          </a:p>
          <a:p>
            <a:r>
              <a:rPr lang="en-US" b="0"/>
              <a:t>These baselines are helpful to prevent a phenomenon called ”rabbit hole-ing”, which was mentioned by several subjects.</a:t>
            </a:r>
          </a:p>
          <a:p>
            <a:r>
              <a:rPr lang="en-US" b="0"/>
              <a:t>Here, inexperienced analysts get stuck in one part of their TH process (eg network mapping) and lose sight of the bigger picture and priorities given their time constraints.</a:t>
            </a:r>
          </a:p>
        </p:txBody>
      </p:sp>
      <p:sp>
        <p:nvSpPr>
          <p:cNvPr id="4" name="Slide Number Placeholder 3"/>
          <p:cNvSpPr>
            <a:spLocks noGrp="1"/>
          </p:cNvSpPr>
          <p:nvPr>
            <p:ph type="sldNum" sz="quarter" idx="5"/>
          </p:nvPr>
        </p:nvSpPr>
        <p:spPr/>
        <p:txBody>
          <a:bodyPr/>
          <a:lstStyle/>
          <a:p>
            <a:fld id="{0A2A37BA-026F-9146-8519-D617D382498F}" type="slidenum">
              <a:rPr lang="en-US"/>
              <a:t>23</a:t>
            </a:fld>
            <a:endParaRPr lang="en-US"/>
          </a:p>
        </p:txBody>
      </p:sp>
    </p:spTree>
    <p:extLst>
      <p:ext uri="{BB962C8B-B14F-4D97-AF65-F5344CB8AC3E}">
        <p14:creationId xmlns:p14="http://schemas.microsoft.com/office/powerpoint/2010/main" val="114334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0A2A37BA-026F-9146-8519-D617D382498F}" type="slidenum">
              <a:t>2</a:t>
            </a:fld>
            <a:endParaRPr lang="en-US"/>
          </a:p>
        </p:txBody>
      </p:sp>
    </p:spTree>
    <p:extLst>
      <p:ext uri="{BB962C8B-B14F-4D97-AF65-F5344CB8AC3E}">
        <p14:creationId xmlns:p14="http://schemas.microsoft.com/office/powerpoint/2010/main" val="18922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0A2A37BA-026F-9146-8519-D617D382498F}" type="slidenum">
              <a:t>24</a:t>
            </a:fld>
            <a:endParaRPr lang="en-US"/>
          </a:p>
        </p:txBody>
      </p:sp>
    </p:spTree>
    <p:extLst>
      <p:ext uri="{BB962C8B-B14F-4D97-AF65-F5344CB8AC3E}">
        <p14:creationId xmlns:p14="http://schemas.microsoft.com/office/powerpoint/2010/main" val="2890029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NimbusRomNo9L"/>
              </a:rPr>
              <a:t>Improve planning:</a:t>
            </a:r>
          </a:p>
          <a:p>
            <a:r>
              <a:rPr lang="en-US" sz="1800">
                <a:effectLst/>
                <a:latin typeface="NimbusRomNo9L"/>
              </a:rPr>
              <a:t>Although many subjects focused on the TH activities </a:t>
            </a:r>
            <a:r>
              <a:rPr lang="en-US" sz="1800" i="1">
                <a:effectLst/>
                <a:latin typeface="NimbusRomNo9L"/>
              </a:rPr>
              <a:t>after </a:t>
            </a:r>
            <a:r>
              <a:rPr lang="en-US" sz="1800">
                <a:effectLst/>
                <a:latin typeface="NimbusRomNo9L"/>
              </a:rPr>
              <a:t>deploying to a customer site, about half </a:t>
            </a:r>
            <a:r>
              <a:rPr lang="en-US" sz="1200">
                <a:effectLst/>
                <a:latin typeface="+mn-lt"/>
              </a:rPr>
              <a:t> </a:t>
            </a:r>
            <a:r>
              <a:rPr lang="en-US" sz="1800">
                <a:effectLst/>
                <a:latin typeface="NimbusRomNo9L"/>
              </a:rPr>
              <a:t>of our unified TH process (Figure </a:t>
            </a:r>
            <a:r>
              <a:rPr lang="en-US" sz="1800">
                <a:solidFill>
                  <a:srgbClr val="00CC00"/>
                </a:solidFill>
                <a:effectLst/>
                <a:latin typeface="NimbusRomNo9L"/>
              </a:rPr>
              <a:t>2</a:t>
            </a:r>
            <a:r>
              <a:rPr lang="en-US" sz="1800">
                <a:effectLst/>
                <a:latin typeface="NimbusRomNo9L"/>
              </a:rPr>
              <a:t>) occurs before deploy- ment. We were surprised by the range of planning activities and formality reported by subjects.</a:t>
            </a:r>
          </a:p>
          <a:p>
            <a:pPr marL="285750" indent="-285750">
              <a:buFont typeface="Arial" panose="020B0604020202020204" pitchFamily="34" charset="0"/>
              <a:buChar char="•"/>
            </a:pPr>
            <a:r>
              <a:rPr lang="en-US" sz="1800">
                <a:effectLst/>
                <a:latin typeface="NimbusRomNo9L"/>
                <a:sym typeface="Wingdings" pitchFamily="2" charset="2"/>
              </a:rPr>
              <a:t> </a:t>
            </a:r>
            <a:r>
              <a:rPr lang="en-US" sz="1800">
                <a:effectLst/>
                <a:latin typeface="NimbusRomNo9L"/>
              </a:rPr>
              <a:t>We recommend that all TH teams create mission planning documents </a:t>
            </a:r>
            <a:r>
              <a:rPr lang="en-US" sz="1800" b="0">
                <a:effectLst/>
                <a:latin typeface="NimbusRomNo9L"/>
              </a:rPr>
              <a:t>and </a:t>
            </a:r>
            <a:r>
              <a:rPr lang="en-US" sz="1800">
                <a:effectLst/>
                <a:latin typeface="NimbusRomNo9L"/>
              </a:rPr>
              <a:t>share the objectives with everyone on the team. Following the advice of one subject: “</a:t>
            </a:r>
            <a:r>
              <a:rPr lang="en-US" sz="1800" i="1">
                <a:effectLst/>
                <a:latin typeface="NimbusRomNo9L"/>
              </a:rPr>
              <a:t>plan the mission...your high-level goals...and push that into...specific tools and analytics.</a:t>
            </a:r>
            <a:r>
              <a:rPr lang="en-US" sz="1800">
                <a:effectLst/>
                <a:latin typeface="NimbusRomNo9L"/>
              </a:rPr>
              <a:t>”</a:t>
            </a:r>
          </a:p>
          <a:p>
            <a:pPr marL="0" indent="0">
              <a:buFont typeface="Arial" panose="020B0604020202020204" pitchFamily="34" charset="0"/>
              <a:buNone/>
            </a:pPr>
            <a:endParaRPr lang="en-US" sz="1800">
              <a:effectLst/>
              <a:latin typeface="NimbusRomNo9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Revisit the automated alert analysis loop</a:t>
            </a:r>
            <a:r>
              <a:rPr lang="en-US" b="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t>O</a:t>
            </a:r>
            <a:r>
              <a:rPr lang="en-US" sz="1800">
                <a:effectLst/>
                <a:latin typeface="NimbusRomNo9L"/>
              </a:rPr>
              <a:t>ur subjects reported that their automated alert loops rarely find adversary activity. Out of the subjects that had detected adversaries on hunt missions (7/11), </a:t>
            </a:r>
            <a:r>
              <a:rPr lang="en-US" sz="1800" b="1">
                <a:effectLst/>
                <a:latin typeface="NimbusRomNo9L"/>
              </a:rPr>
              <a:t>none of their examples described activity found by the automated alert loop</a:t>
            </a:r>
            <a:r>
              <a:rPr lang="en-US" sz="1800">
                <a:effectLst/>
                <a:latin typeface="NimbusRomNo9L"/>
              </a:rPr>
              <a:t>. There are many possible causes, including redundant automation (</a:t>
            </a:r>
            <a:r>
              <a:rPr lang="en-US" sz="1800" i="1">
                <a:effectLst/>
                <a:latin typeface="NimbusRomNo9L"/>
              </a:rPr>
              <a:t>e.g., </a:t>
            </a:r>
            <a:r>
              <a:rPr lang="en-US" sz="1800">
                <a:effectLst/>
                <a:latin typeface="NimbusRomNo9L"/>
              </a:rPr>
              <a:t>already applied by SOC teams), human error (</a:t>
            </a:r>
            <a:r>
              <a:rPr lang="en-US" sz="1800" i="1">
                <a:effectLst/>
                <a:latin typeface="NimbusRomNo9L"/>
              </a:rPr>
              <a:t>e.g., </a:t>
            </a:r>
            <a:r>
              <a:rPr lang="en-US" sz="1800">
                <a:effectLst/>
                <a:latin typeface="NimbusRomNo9L"/>
              </a:rPr>
              <a:t>important alert is forgotten and not uploaded to tool) and absent automation (</a:t>
            </a:r>
            <a:r>
              <a:rPr lang="en-US" sz="1800" i="1">
                <a:effectLst/>
                <a:latin typeface="NimbusRomNo9L"/>
              </a:rPr>
              <a:t>e.g., </a:t>
            </a:r>
            <a:r>
              <a:rPr lang="en-US" sz="1800">
                <a:effectLst/>
                <a:latin typeface="NimbusRomNo9L"/>
              </a:rPr>
              <a:t>zero-day exploits). We recommend either making the automated alert loop more effective or reducing the resources devoted to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The ineffectiveness of automated alerts might be related to flaws in threat intelligence. One analyst, describing adversary detec- tion on a previous mission, was surprised that there was no alert for the activity. They said: “</a:t>
            </a:r>
            <a:r>
              <a:rPr lang="en-US" sz="1800" i="1">
                <a:effectLst/>
                <a:latin typeface="NimbusRomNo9L"/>
              </a:rPr>
              <a:t>I don’t think there was an alert on it. Which is odd thinking about it now...you definitely would think that [tool] would contain some...but I don’t think there was.</a:t>
            </a:r>
            <a:r>
              <a:rPr lang="en-US" sz="1800">
                <a:effectLst/>
                <a:latin typeface="NimbusRomNo9L"/>
              </a:rPr>
              <a:t>” Eight subjects claimed that their intelligence com- ponent supplies the team with at least some of the alerting rules used during a hunt. Perhaps TH teams should revisit the trust they place in these turnkey automated rules.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If TH teams do not revisit their automated alert strategy, then they might re-evaluate how many resources they in- vest in it. For example, one subject estimated that intelli- gence/alerting only accounts for “</a:t>
            </a:r>
            <a:r>
              <a:rPr lang="en-US" sz="1800" i="1">
                <a:effectLst/>
                <a:latin typeface="NimbusRomNo9L"/>
              </a:rPr>
              <a:t>maybe a tenth</a:t>
            </a:r>
            <a:r>
              <a:rPr lang="en-US" sz="1800">
                <a:effectLst/>
                <a:latin typeface="NimbusRomNo9L"/>
              </a:rPr>
              <a:t>” of adversary detections. If the amount of resources put into this analytic loop exceeds 10%, this could indicate an inefficiency. </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effectLst/>
                <a:latin typeface="NimbusRomNo9L"/>
              </a:rPr>
              <a:t>Formalize apprenticeship</a:t>
            </a:r>
            <a:r>
              <a:rPr lang="en-US" sz="1800" b="0">
                <a:effectLst/>
                <a:latin typeface="NimbusRomNo9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NimbusRomNo9L"/>
              </a:rPr>
              <a:t>Many subjects voiced concern about the quality of existing TH training and certifications.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NimbusRomNo9L"/>
              </a:rPr>
              <a:t>Some teams addressed this by pairing new and experienced members. Although they didn’t use this language, these teams are applhing the concept of </a:t>
            </a:r>
            <a:r>
              <a:rPr lang="en-US" sz="1800" i="1">
                <a:effectLst/>
                <a:latin typeface="NimbusRomNo9L"/>
              </a:rPr>
              <a:t>apprenticeship</a:t>
            </a:r>
            <a:r>
              <a:rPr lang="en-US" sz="1800">
                <a:effectLst/>
                <a:latin typeface="NimbusRomNo9L"/>
              </a:rPr>
              <a:t>, which is a typical educational strategy for disciplines that are more art than science [</a:t>
            </a:r>
            <a:r>
              <a:rPr lang="en-US" sz="1800">
                <a:solidFill>
                  <a:srgbClr val="B20000"/>
                </a:solidFill>
                <a:effectLst/>
                <a:latin typeface="NimbusRomNo9L"/>
              </a:rPr>
              <a:t>1</a:t>
            </a:r>
            <a:r>
              <a:rPr lang="en-US" sz="1800">
                <a:effectLst/>
                <a:latin typeface="NimbusRomNo9L"/>
              </a:rPr>
              <a:t>]. There is much literature on the virtues and shortcomings of apprenticeship [</a:t>
            </a:r>
            <a:r>
              <a:rPr lang="en-US" sz="1800">
                <a:solidFill>
                  <a:srgbClr val="B20000"/>
                </a:solidFill>
                <a:effectLst/>
                <a:latin typeface="NimbusRomNo9L"/>
              </a:rPr>
              <a:t>38</a:t>
            </a:r>
            <a:r>
              <a:rPr lang="en-US" sz="1800">
                <a:effectLst/>
                <a:latin typeface="NimbusRomNo9L"/>
              </a:rPr>
              <a:t>, </a:t>
            </a:r>
            <a:r>
              <a:rPr lang="en-US" sz="1800">
                <a:solidFill>
                  <a:srgbClr val="B20000"/>
                </a:solidFill>
                <a:effectLst/>
                <a:latin typeface="NimbusRomNo9L"/>
              </a:rPr>
              <a:t>81</a:t>
            </a:r>
            <a:r>
              <a:rPr lang="en-US" sz="1800">
                <a:effectLst/>
                <a:latin typeface="NimbusRomNo9L"/>
              </a:rPr>
              <a:t>] and apprenticeship is currently being used with success in cybersecurity [</a:t>
            </a:r>
            <a:r>
              <a:rPr lang="en-US" sz="1800">
                <a:solidFill>
                  <a:srgbClr val="B20000"/>
                </a:solidFill>
                <a:effectLst/>
                <a:latin typeface="NimbusRomNo9L"/>
              </a:rPr>
              <a:t>89</a:t>
            </a:r>
            <a:r>
              <a:rPr lang="en-US" sz="1800">
                <a:effectLst/>
                <a:latin typeface="NimbusRomNo9L"/>
              </a:rPr>
              <a:t>, </a:t>
            </a:r>
            <a:r>
              <a:rPr lang="en-US" sz="1800">
                <a:solidFill>
                  <a:srgbClr val="B20000"/>
                </a:solidFill>
                <a:effectLst/>
                <a:latin typeface="NimbusRomNo9L"/>
              </a:rPr>
              <a:t>91</a:t>
            </a:r>
            <a:r>
              <a:rPr lang="en-US" sz="1800">
                <a:effectLst/>
                <a:latin typeface="NimbusRomNo9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Since subjects seem to agree that pairing is a good way to integrate new mem- bers, teams may benefit from a more robust apprenticeship program. According to subjects, this should include provid- ing time while on mission, since hunting with trainees takes longer. We recommend ensuring trainees not just watch others hunt, but rather interact with data and tools under supervision (the “side saddle” process suggested by one subject). </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Open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How do we tailor automation to TH team needs? Each deployment seems to be unique. ML methods may be suitable. Some recent work from Ericsson research on automated hypothesis development (Boubakr Naur), but it’s unclear how to apply these methods in a third-party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Automation vs. analyst? </a:t>
            </a:r>
            <a:r>
              <a:rPr lang="en-US" sz="1800">
                <a:effectLst/>
                <a:latin typeface="NimbusRomNo9L"/>
              </a:rPr>
              <a:t>Measuring whether, and under what conditions, au- tomation reduces team effectiveness would provide useful data for TH decision-maker </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effectLst/>
                <a:latin typeface="NimbusRomNo9L"/>
              </a:rPr>
              <a:t>Process formalism or flexibility? </a:t>
            </a:r>
            <a:r>
              <a:rPr lang="en-US" sz="1800">
                <a:effectLst/>
                <a:latin typeface="NimbusRomNo9L"/>
              </a:rPr>
              <a:t>In §</a:t>
            </a:r>
            <a:r>
              <a:rPr lang="en-US" sz="1800">
                <a:solidFill>
                  <a:srgbClr val="00CC00"/>
                </a:solidFill>
                <a:effectLst/>
                <a:latin typeface="NimbusRomNo9L"/>
              </a:rPr>
              <a:t>4.2.4</a:t>
            </a:r>
            <a:r>
              <a:rPr lang="en-US" sz="1800">
                <a:effectLst/>
                <a:latin typeface="NimbusRomNo9L"/>
              </a:rPr>
              <a:t>, subjects re- quest more detailed TH process documentation. However, in that section, an example is given of a process that was too precise, becoming a hindrance to the team. A second sub- ject indicates that they wish the process were more vague. Some teams deal with this tension by allowing team leads to make process changes. It is possible that this tension is inherent to a creative and open-ended activity, but tracking and measuring it may be helpful.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NimbusRomNo9L"/>
              </a:rPr>
              <a:t>Measuring team effectiveness? Subjects did not agree on metrics for measuring TH team effectiveness. The goal of TH is to reduce adversary dwell time [</a:t>
            </a:r>
            <a:r>
              <a:rPr lang="en-US" sz="1800">
                <a:solidFill>
                  <a:srgbClr val="B20000"/>
                </a:solidFill>
                <a:effectLst/>
                <a:latin typeface="NimbusRomNo9L"/>
              </a:rPr>
              <a:t>98</a:t>
            </a:r>
            <a:r>
              <a:rPr lang="en-US" sz="1800">
                <a:effectLst/>
                <a:latin typeface="NimbusRomNo9L"/>
              </a:rPr>
              <a:t>]. However, this metric may not be applicable to the TH teams we studied because they act in a third-party capacity and do not necessarily revisit organizations. Additionally, organizations may be compromised so infrequently that measuring dwell times does not provide a TH team with actionable feedback.</a:t>
            </a:r>
            <a:r>
              <a:rPr lang="en-US" sz="1200">
                <a:effectLst/>
                <a:latin typeface="+mn-lt"/>
              </a:rPr>
              <a:t> </a:t>
            </a:r>
            <a:r>
              <a:rPr lang="en-US" sz="1800">
                <a:effectLst/>
                <a:latin typeface="NimbusRomNo9L"/>
              </a:rPr>
              <a:t>Other researchers have recommended measuring whether a TH team “adds value” by identifying vulnerabilities or security blind spots. An objective measure of this kind of effectiveness may help evaluate the quality of a TH process. However, the benefit of these metrics has not been systematically evaluated in practice. </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Measuring TH expertise? It’s not clear yet how to do this. Subjects had many ideas. The studied organizations should prioritize this to ensure teams have the right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p>
          <a:p>
            <a:pPr marL="0" indent="0">
              <a:buFont typeface="Arial" panose="020B0604020202020204" pitchFamily="34" charset="0"/>
              <a:buNone/>
            </a:pPr>
            <a:endParaRPr lang="en-US" sz="1800">
              <a:effectLst/>
              <a:latin typeface="NimbusRomNo9L"/>
            </a:endParaRP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A2A37BA-026F-9146-8519-D617D382498F}" type="slidenum">
              <a:rPr lang="en-US"/>
              <a:t>25</a:t>
            </a:fld>
            <a:endParaRPr lang="en-US"/>
          </a:p>
        </p:txBody>
      </p:sp>
    </p:spTree>
    <p:extLst>
      <p:ext uri="{BB962C8B-B14F-4D97-AF65-F5344CB8AC3E}">
        <p14:creationId xmlns:p14="http://schemas.microsoft.com/office/powerpoint/2010/main" val="315573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565656"/>
                </a:solidFill>
                <a:effectLst/>
                <a:latin typeface="ArialMT"/>
              </a:rPr>
              <a:t>Go through this VERY quickly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565656"/>
                </a:solidFill>
                <a:effectLst/>
                <a:latin typeface="ArialMT"/>
              </a:rPr>
              <a:t>Source: D. E. Brink, “Quantifying the Value of Time in Cyber-Threat Detection and Response,” en, Aberdeen Group, Tech. Rep. 15218, Jan. 2017. </a:t>
            </a:r>
            <a:endParaRPr lang="en-US">
              <a:effectLst/>
            </a:endParaRPr>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27</a:t>
            </a:fld>
            <a:endParaRPr lang="en-US"/>
          </a:p>
        </p:txBody>
      </p:sp>
    </p:spTree>
    <p:extLst>
      <p:ext uri="{BB962C8B-B14F-4D97-AF65-F5344CB8AC3E}">
        <p14:creationId xmlns:p14="http://schemas.microsoft.com/office/powerpoint/2010/main" val="23602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28</a:t>
            </a:fld>
            <a:endParaRPr lang="en-US"/>
          </a:p>
        </p:txBody>
      </p:sp>
    </p:spTree>
    <p:extLst>
      <p:ext uri="{BB962C8B-B14F-4D97-AF65-F5344CB8AC3E}">
        <p14:creationId xmlns:p14="http://schemas.microsoft.com/office/powerpoint/2010/main" val="325029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0A2A37BA-026F-9146-8519-D617D382498F}" type="slidenum">
              <a:t>3</a:t>
            </a:fld>
            <a:endParaRPr lang="en-US"/>
          </a:p>
        </p:txBody>
      </p:sp>
    </p:spTree>
    <p:extLst>
      <p:ext uri="{BB962C8B-B14F-4D97-AF65-F5344CB8AC3E}">
        <p14:creationId xmlns:p14="http://schemas.microsoft.com/office/powerpoint/2010/main" val="338271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IBM data (2020 Cost of a data breach report)</a:t>
            </a:r>
          </a:p>
          <a:p>
            <a:endParaRPr lang="en-US"/>
          </a:p>
          <a:p>
            <a:r>
              <a:rPr lang="en-US"/>
              <a:t>Average cost of a data breach was ~$4 million USD across 500 organizations worldwide.</a:t>
            </a:r>
          </a:p>
          <a:p>
            <a:r>
              <a:rPr lang="en-US"/>
              <a:t>Many sectors surveyed, including healthcare, energy, technology, manufacturing, entertainment, retail, hospitality.</a:t>
            </a:r>
          </a:p>
          <a:p>
            <a:endParaRPr lang="en-US"/>
          </a:p>
          <a:p>
            <a:r>
              <a:rPr lang="en-US"/>
              <a:t>https://www.ibm.com/security/digital-assets/cost-data-breach-report/1Cost%20of%20a%20Data%20Breach%20Report%202020.pdf</a:t>
            </a:r>
          </a:p>
          <a:p>
            <a:endParaRPr lang="en-US"/>
          </a:p>
          <a:p>
            <a:r>
              <a:rPr lang="en-US"/>
              <a:t>Attackers primarily accessed customer PII (eg for fraud), intellectual property, and anonymized customer records (eg to triangulate fraud, or to reverse engineer business analytic models)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IBMPlexSans"/>
              </a:rPr>
              <a:t>For organizations with a high level of network automation, this reduced dwell times a bit…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IBMPlexSans"/>
              </a:rPr>
              <a:t>”High automation”: Dwell times averaged 175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IBMPlexSans"/>
              </a:rPr>
              <a:t>“Moderate automation”: 202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IBMPlexSans"/>
              </a:rPr>
              <a:t>“Minimal to no automation”: 228 days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effectLst/>
              <a:latin typeface="IBMPlex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IBMPlexSan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IBMPlexSans"/>
              </a:rPr>
              <a:t>The distribution of dwell times appears to be broad. About half of attacks are detected within a week. The other half can take weeks, months, or years.</a:t>
            </a:r>
            <a:endParaRPr lang="en-US"/>
          </a:p>
        </p:txBody>
      </p:sp>
      <p:sp>
        <p:nvSpPr>
          <p:cNvPr id="4" name="Slide Number Placeholder 3"/>
          <p:cNvSpPr>
            <a:spLocks noGrp="1"/>
          </p:cNvSpPr>
          <p:nvPr>
            <p:ph type="sldNum" sz="quarter" idx="5"/>
          </p:nvPr>
        </p:nvSpPr>
        <p:spPr/>
        <p:txBody>
          <a:bodyPr/>
          <a:lstStyle/>
          <a:p>
            <a:fld id="{0A2A37BA-026F-9146-8519-D617D382498F}" type="slidenum">
              <a:rPr lang="en-US"/>
              <a:t>6</a:t>
            </a:fld>
            <a:endParaRPr lang="en-US"/>
          </a:p>
        </p:txBody>
      </p:sp>
    </p:spTree>
    <p:extLst>
      <p:ext uri="{BB962C8B-B14F-4D97-AF65-F5344CB8AC3E}">
        <p14:creationId xmlns:p14="http://schemas.microsoft.com/office/powerpoint/2010/main" val="317769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 Hunt programs can be divided into internal and third-party.</a:t>
            </a:r>
          </a:p>
          <a:p>
            <a:r>
              <a:rPr lang="en-US" dirty="0"/>
              <a:t>Internal are often part of the SOC (security operations center) and the lines between SOC and TH blur in those cases.</a:t>
            </a:r>
          </a:p>
          <a:p>
            <a:endParaRPr lang="en-US" dirty="0"/>
          </a:p>
          <a:p>
            <a:r>
              <a:rPr lang="en-US" dirty="0"/>
              <a:t>Third-party TH is the focus of our study. These groups deploy teams to customer networks specifically to search for threats. They are more or less probing in the dark, working on an unfamiliar network and trying to understand whether any network flows or behaviors have indications of adversaries.</a:t>
            </a:r>
          </a:p>
          <a:p>
            <a:endParaRPr lang="en-US" dirty="0"/>
          </a:p>
          <a:p>
            <a:r>
              <a:rPr lang="en-US" dirty="0"/>
              <a:t>They are </a:t>
            </a:r>
            <a:r>
              <a:rPr lang="en-US" b="1" dirty="0"/>
              <a:t>not</a:t>
            </a:r>
            <a:r>
              <a:rPr lang="en-US" b="0" dirty="0"/>
              <a:t> auditors (though the customer SOC sometimes perceives them as such), but rather complementary to existing work by the SOC.</a:t>
            </a:r>
            <a:endParaRPr lang="en-US" dirty="0"/>
          </a:p>
          <a:p>
            <a:endParaRPr lang="en-US" dirty="0"/>
          </a:p>
          <a:p>
            <a:r>
              <a:rPr lang="en-US" dirty="0"/>
              <a:t>Private-sector: </a:t>
            </a:r>
            <a:r>
              <a:rPr lang="en-US" dirty="0" err="1"/>
              <a:t>Talos</a:t>
            </a:r>
            <a:r>
              <a:rPr lang="en-US" dirty="0"/>
              <a:t>, </a:t>
            </a:r>
            <a:r>
              <a:rPr lang="en-US" dirty="0" err="1"/>
              <a:t>Crowdstrike</a:t>
            </a:r>
            <a:r>
              <a:rPr lang="en-US" dirty="0"/>
              <a:t>, Booz|Allen|Hamilton</a:t>
            </a:r>
          </a:p>
          <a:p>
            <a:r>
              <a:rPr lang="en-US" dirty="0"/>
              <a:t>Government: Including US Coast Guard Cyber Command, CISA (Cybersecurity &amp; </a:t>
            </a:r>
            <a:r>
              <a:rPr lang="en-US" dirty="0" err="1"/>
              <a:t>Infrastrucutre</a:t>
            </a:r>
            <a:r>
              <a:rPr lang="en-US" dirty="0"/>
              <a:t> Security Agency); and </a:t>
            </a:r>
            <a:r>
              <a:rPr lang="en-US" dirty="0" err="1"/>
              <a:t>Sandia</a:t>
            </a:r>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a:t>8</a:t>
            </a:fld>
            <a:endParaRPr lang="en-US"/>
          </a:p>
        </p:txBody>
      </p:sp>
    </p:spTree>
    <p:extLst>
      <p:ext uri="{BB962C8B-B14F-4D97-AF65-F5344CB8AC3E}">
        <p14:creationId xmlns:p14="http://schemas.microsoft.com/office/powerpoint/2010/main" val="197916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p>
          <a:p>
            <a:pPr marL="171450" indent="-171450">
              <a:buFont typeface="Arial" panose="020B0604020202020204" pitchFamily="34" charset="0"/>
              <a:buChar char="•"/>
            </a:pPr>
            <a:r>
              <a:rPr lang="en-US" dirty="0"/>
              <a:t>What this shows</a:t>
            </a:r>
          </a:p>
          <a:p>
            <a:pPr marL="171450" indent="-171450">
              <a:buFont typeface="Arial" panose="020B0604020202020204" pitchFamily="34" charset="0"/>
              <a:buChar char="•"/>
            </a:pPr>
            <a:r>
              <a:rPr lang="en-US" dirty="0"/>
              <a:t>Context in which it was developed – internal TH teams at several Dutch banks</a:t>
            </a:r>
          </a:p>
          <a:p>
            <a:pPr marL="171450" indent="-171450">
              <a:buFont typeface="Arial" panose="020B0604020202020204" pitchFamily="34" charset="0"/>
              <a:buChar char="•"/>
            </a:pPr>
            <a:r>
              <a:rPr lang="en-US" dirty="0"/>
              <a:t>Why we need more than this – more detail, when it might be adapted, and hot spots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ArialMT"/>
              </a:rPr>
              <a:t>TaHiTI: Targeted Hunting integrating Threat Intelligence (TaHiTI) </a:t>
            </a:r>
            <a:endParaRPr lang="en-US" dirty="0">
              <a:effectLst/>
            </a:endParaRPr>
          </a:p>
        </p:txBody>
      </p:sp>
      <p:sp>
        <p:nvSpPr>
          <p:cNvPr id="4" name="Slide Number Placeholder 3"/>
          <p:cNvSpPr>
            <a:spLocks noGrp="1"/>
          </p:cNvSpPr>
          <p:nvPr>
            <p:ph type="sldNum" sz="quarter" idx="5"/>
          </p:nvPr>
        </p:nvSpPr>
        <p:spPr/>
        <p:txBody>
          <a:bodyPr/>
          <a:lstStyle/>
          <a:p>
            <a:fld id="{0A2A37BA-026F-9146-8519-D617D382498F}" type="slidenum">
              <a:rPr lang="en-US"/>
              <a:t>9</a:t>
            </a:fld>
            <a:endParaRPr lang="en-US"/>
          </a:p>
        </p:txBody>
      </p:sp>
    </p:spTree>
    <p:extLst>
      <p:ext uri="{BB962C8B-B14F-4D97-AF65-F5344CB8AC3E}">
        <p14:creationId xmlns:p14="http://schemas.microsoft.com/office/powerpoint/2010/main" val="2807069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C0C0C"/>
                </a:solidFill>
                <a:effectLst/>
                <a:latin typeface="graphik"/>
              </a:rPr>
              <a:t>Kill Chain: Traditional physical military concept, applied to information security by Lockheed Martin in 2017.</a:t>
            </a:r>
          </a:p>
          <a:p>
            <a:endParaRPr lang="en-US" b="0" i="0" u="none" strike="noStrike" dirty="0">
              <a:solidFill>
                <a:srgbClr val="0C0C0C"/>
              </a:solidFill>
              <a:effectLst/>
              <a:latin typeface="graphik"/>
            </a:endParaRPr>
          </a:p>
          <a:p>
            <a:r>
              <a:rPr lang="en-US" b="0" i="0" u="none" strike="noStrike" dirty="0">
                <a:solidFill>
                  <a:srgbClr val="0C0C0C"/>
                </a:solidFill>
                <a:effectLst/>
                <a:latin typeface="graphik"/>
              </a:rPr>
              <a:t>MITRE attack maps actual attack techniques to each step in the “kill chain”</a:t>
            </a:r>
          </a:p>
          <a:p>
            <a:endParaRPr lang="en-US" b="0" i="0" u="none" strike="noStrike" dirty="0">
              <a:solidFill>
                <a:srgbClr val="0C0C0C"/>
              </a:solidFill>
              <a:effectLst/>
              <a:latin typeface="graphik"/>
            </a:endParaRPr>
          </a:p>
          <a:p>
            <a:r>
              <a:rPr lang="en-US" b="0" i="0" u="none" strike="noStrike" dirty="0">
                <a:solidFill>
                  <a:srgbClr val="0C0C0C"/>
                </a:solidFill>
                <a:effectLst/>
                <a:latin typeface="graphik"/>
              </a:rPr>
              <a:t>Both of these are used by TH teams … (Discuss relationship between a TH </a:t>
            </a:r>
            <a:r>
              <a:rPr lang="en-US" b="0" i="1" u="none" strike="noStrike" dirty="0">
                <a:solidFill>
                  <a:srgbClr val="0C0C0C"/>
                </a:solidFill>
                <a:effectLst/>
                <a:latin typeface="graphik"/>
              </a:rPr>
              <a:t>process</a:t>
            </a:r>
            <a:r>
              <a:rPr lang="en-US" b="0" i="0" u="none" strike="noStrike" dirty="0">
                <a:solidFill>
                  <a:srgbClr val="0C0C0C"/>
                </a:solidFill>
                <a:effectLst/>
                <a:latin typeface="graphik"/>
              </a:rPr>
              <a:t> and a TH </a:t>
            </a:r>
            <a:r>
              <a:rPr lang="en-US" b="0" i="1" u="none" strike="noStrike" dirty="0">
                <a:solidFill>
                  <a:srgbClr val="0C0C0C"/>
                </a:solidFill>
                <a:effectLst/>
                <a:latin typeface="graphik"/>
              </a:rPr>
              <a:t>framework)</a:t>
            </a:r>
            <a:endParaRPr lang="en-US" i="1" dirty="0"/>
          </a:p>
        </p:txBody>
      </p:sp>
      <p:sp>
        <p:nvSpPr>
          <p:cNvPr id="4" name="Slide Number Placeholder 3"/>
          <p:cNvSpPr>
            <a:spLocks noGrp="1"/>
          </p:cNvSpPr>
          <p:nvPr>
            <p:ph type="sldNum" sz="quarter" idx="5"/>
          </p:nvPr>
        </p:nvSpPr>
        <p:spPr/>
        <p:txBody>
          <a:bodyPr/>
          <a:lstStyle/>
          <a:p>
            <a:fld id="{0A2A37BA-026F-9146-8519-D617D382498F}" type="slidenum">
              <a:rPr lang="en-US"/>
              <a:t>10</a:t>
            </a:fld>
            <a:endParaRPr lang="en-US"/>
          </a:p>
        </p:txBody>
      </p:sp>
    </p:spTree>
    <p:extLst>
      <p:ext uri="{BB962C8B-B14F-4D97-AF65-F5344CB8AC3E}">
        <p14:creationId xmlns:p14="http://schemas.microsoft.com/office/powerpoint/2010/main" val="66654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the importance of TH teams to corporate and national security, we were curious about what these teams do, so that we can help optimize their processes or propose new ones.</a:t>
            </a:r>
          </a:p>
          <a:p>
            <a:endParaRPr lang="en-US"/>
          </a:p>
          <a:p>
            <a:r>
              <a:rPr lang="en-US"/>
              <a:t>However, we were stymied at the first step: it turns out there is very little data available on TH team processes and process challenges.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0A2A37BA-026F-9146-8519-D617D382498F}" type="slidenum">
              <a:t>11</a:t>
            </a:fld>
            <a:endParaRPr lang="en-US"/>
          </a:p>
        </p:txBody>
      </p:sp>
    </p:spTree>
    <p:extLst>
      <p:ext uri="{BB962C8B-B14F-4D97-AF65-F5344CB8AC3E}">
        <p14:creationId xmlns:p14="http://schemas.microsoft.com/office/powerpoint/2010/main" val="301338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565656"/>
                </a:solidFill>
                <a:effectLst/>
                <a:latin typeface="ArialMT"/>
              </a:rPr>
              <a:t>Data from a survey by the SANS institute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565656"/>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565656"/>
                </a:solidFill>
                <a:effectLst/>
                <a:latin typeface="ArialMT"/>
              </a:rPr>
              <a:t>Source: W. R. Lee and R. M. Lee, The Hunter Strikes Back: The SANS 2017 Threat Hunting Survey, en, 2017. </a:t>
            </a:r>
            <a:endParaRPr lang="en-US">
              <a:effectLst/>
            </a:endParaRPr>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12</a:t>
            </a:fld>
            <a:endParaRPr lang="en-US"/>
          </a:p>
        </p:txBody>
      </p:sp>
    </p:spTree>
    <p:extLst>
      <p:ext uri="{BB962C8B-B14F-4D97-AF65-F5344CB8AC3E}">
        <p14:creationId xmlns:p14="http://schemas.microsoft.com/office/powerpoint/2010/main" val="4269768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dirty="0"/>
              <a:t>Click to edit Master subtitle style</a:t>
            </a:r>
          </a:p>
        </p:txBody>
      </p:sp>
      <p:sp>
        <p:nvSpPr>
          <p:cNvPr id="251914" name="Rectangle 10"/>
          <p:cNvSpPr>
            <a:spLocks noGrp="1" noChangeArrowheads="1"/>
          </p:cNvSpPr>
          <p:nvPr>
            <p:ph type="ctrTitle" hasCustomPrompt="1"/>
          </p:nvPr>
        </p:nvSpPr>
        <p:spPr>
          <a:xfrm>
            <a:off x="1127125" y="2078038"/>
            <a:ext cx="7031038"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fld id="{8A7A6979-0714-4377-B894-6BE4C2D6E202}" type="slidenum">
              <a:rPr lang="en-US" smtClean="0"/>
              <a:pPr/>
              <a:t>‹#›</a:t>
            </a:fld>
            <a:endParaRPr lang="en-US" dirty="0"/>
          </a:p>
        </p:txBody>
      </p:sp>
      <p:pic>
        <p:nvPicPr>
          <p:cNvPr id="2" name="Picture 2" descr="Electrical and Computer Engineering Black and Gold Co-Brand Logo">
            <a:extLst>
              <a:ext uri="{FF2B5EF4-FFF2-40B4-BE49-F238E27FC236}">
                <a16:creationId xmlns:a16="http://schemas.microsoft.com/office/drawing/2014/main" id="{45BCA04C-AE02-9444-8D2B-A447DC57E01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46919" y="5151247"/>
            <a:ext cx="2016642" cy="159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fld id="{8A7A6979-0714-4377-B894-6BE4C2D6E202}" type="slidenum">
              <a:rPr lang="en-US" smtClean="0"/>
              <a:pPr/>
              <a:t>‹#›</a:t>
            </a:fld>
            <a:endParaRPr lang="en-US" dirty="0"/>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Summary of contributions</a:t>
            </a:r>
            <a:endParaRPr lang="ko-KR" altLang="en-US" dirty="0"/>
          </a:p>
        </p:txBody>
      </p:sp>
    </p:spTree>
    <p:extLst>
      <p:ext uri="{BB962C8B-B14F-4D97-AF65-F5344CB8AC3E}">
        <p14:creationId xmlns:p14="http://schemas.microsoft.com/office/powerpoint/2010/main" val="262595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Calibri" panose="020F0502020204030204" pitchFamily="34" charset="0"/>
                <a:cs typeface="Calibri" panose="020F0502020204030204" pitchFamily="34" charset="0"/>
              </a:rPr>
              <a:t>Support the Purdue University brand in your presentations by using a brand-friendly template. This template uses an accessible master layout. Please note that some changes </a:t>
            </a:r>
            <a:br>
              <a:rPr lang="en-US" dirty="0">
                <a:solidFill>
                  <a:schemeClr val="bg1"/>
                </a:solidFill>
                <a:effectLst/>
                <a:latin typeface="Calibri" panose="020F0502020204030204" pitchFamily="34" charset="0"/>
                <a:cs typeface="Calibri" panose="020F0502020204030204" pitchFamily="34" charset="0"/>
              </a:rPr>
            </a:br>
            <a:r>
              <a:rPr lang="en-US" dirty="0">
                <a:solidFill>
                  <a:schemeClr val="bg1"/>
                </a:solidFill>
                <a:effectLst/>
                <a:latin typeface="Calibri" panose="020F0502020204030204" pitchFamily="34" charset="0"/>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latin typeface="Calibri" panose="020F0502020204030204" pitchFamily="34" charset="0"/>
              <a:cs typeface="Calibri" panose="020F0502020204030204" pitchFamily="34" charset="0"/>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7451413"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dirty="0"/>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544734"/>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61635"/>
          </a:xfrm>
          <a:prstGeom prst="rect">
            <a:avLst/>
          </a:prstGeom>
        </p:spPr>
        <p:txBody>
          <a:bodyPr spcFirstLastPara="1" wrap="square" lIns="91425" tIns="91425" rIns="91425" bIns="91425" anchor="t"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310760"/>
            <a:ext cx="548700" cy="338524"/>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a:pPr algn="r"/>
              <a:t>‹#›</a:t>
            </a:fld>
            <a:endParaRPr lang="en"/>
          </a:p>
        </p:txBody>
      </p:sp>
    </p:spTree>
    <p:extLst>
      <p:ext uri="{BB962C8B-B14F-4D97-AF65-F5344CB8AC3E}">
        <p14:creationId xmlns:p14="http://schemas.microsoft.com/office/powerpoint/2010/main" val="263170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rotWithShape="1">
          <a:blip r:embed="rId2"/>
          <a:srcRect l="-1" t="1" r="44430" b="-2140"/>
          <a:stretch/>
        </p:blipFill>
        <p:spPr>
          <a:xfrm>
            <a:off x="5804002" y="6140098"/>
            <a:ext cx="2829133"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userDrawn="1"/>
        </p:nvSpPr>
        <p:spPr>
          <a:xfrm>
            <a:off x="5276378" y="5586267"/>
            <a:ext cx="3850862" cy="461665"/>
          </a:xfrm>
          <a:prstGeom prst="rect">
            <a:avLst/>
          </a:prstGeom>
          <a:noFill/>
        </p:spPr>
        <p:txBody>
          <a:bodyPr wrap="none" rtlCol="0">
            <a:spAutoFit/>
          </a:bodyPr>
          <a:lstStyle/>
          <a:p>
            <a:r>
              <a:rPr lang="en-US" sz="2400" i="1"/>
              <a:t>Thank you for your attention!</a:t>
            </a:r>
          </a:p>
        </p:txBody>
      </p:sp>
    </p:spTree>
    <p:extLst>
      <p:ext uri="{BB962C8B-B14F-4D97-AF65-F5344CB8AC3E}">
        <p14:creationId xmlns:p14="http://schemas.microsoft.com/office/powerpoint/2010/main" val="44221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77148" y="756603"/>
            <a:ext cx="8557769" cy="0"/>
          </a:xfrm>
          <a:prstGeom prst="line">
            <a:avLst/>
          </a:prstGeom>
          <a:noFill/>
          <a:ln w="381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8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6946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a:ln>
            <a:noFill/>
          </a:ln>
        </p:spPr>
        <p:txBody>
          <a:bodyPr anchor="t"/>
          <a:lstStyle>
            <a:lvl1pPr algn="ctr">
              <a:defRPr sz="4000" b="0" cap="none"/>
            </a:lvl1pPr>
          </a:lstStyle>
          <a:p>
            <a:r>
              <a:rPr lang="en-US" altLang="ko-KR" dirty="0"/>
              <a:t>Section heading</a:t>
            </a:r>
            <a:endParaRPr lang="ko-KR" altLang="en-US" dirty="0"/>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57794"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78517" y="6858000"/>
            <a:ext cx="9259587" cy="0"/>
          </a:xfrm>
          <a:prstGeom prst="line">
            <a:avLst/>
          </a:prstGeom>
          <a:noFill/>
          <a:ln w="76200">
            <a:solidFill>
              <a:schemeClr val="accent1"/>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29092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7216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52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dirty="0"/>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2239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996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61860" y="6457506"/>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19"/>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25" r:id="rId11"/>
    <p:sldLayoutId id="2147483709" r:id="rId12"/>
    <p:sldLayoutId id="2147483720" r:id="rId13"/>
    <p:sldLayoutId id="2147483721" r:id="rId14"/>
    <p:sldLayoutId id="2147483722" r:id="rId15"/>
    <p:sldLayoutId id="2147483723" r:id="rId16"/>
    <p:sldLayoutId id="2147483739" r:id="rId17"/>
  </p:sldLayoutIdLst>
  <p:hf hdr="0" ftr="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D1F61-B74F-FD46-9676-D29849AD2577}"/>
              </a:ext>
            </a:extLst>
          </p:cNvPr>
          <p:cNvSpPr>
            <a:spLocks noGrp="1"/>
          </p:cNvSpPr>
          <p:nvPr>
            <p:ph type="ctrTitle"/>
          </p:nvPr>
        </p:nvSpPr>
        <p:spPr>
          <a:xfrm>
            <a:off x="-80211" y="224171"/>
            <a:ext cx="9304421" cy="1809834"/>
          </a:xfrm>
        </p:spPr>
        <p:txBody>
          <a:bodyPr>
            <a:noAutofit/>
          </a:bodyPr>
          <a:lstStyle/>
          <a:p>
            <a:r>
              <a:rPr lang="en-US" sz="4000">
                <a:effectLst/>
                <a:latin typeface="Calibri" panose="020F0502020204030204" pitchFamily="34" charset="0"/>
                <a:ea typeface="Calibri" panose="020F0502020204030204" pitchFamily="34" charset="0"/>
              </a:rPr>
              <a:t>An Interview Study on Third-Party Cyber Threat Hunting Processes in the U.S. Department of Homeland Security</a:t>
            </a:r>
            <a:endParaRPr lang="zh-CN" altLang="en-US" sz="4000" i="1" dirty="0"/>
          </a:p>
        </p:txBody>
      </p:sp>
      <p:sp>
        <p:nvSpPr>
          <p:cNvPr id="23" name="Google Shape;57;p13">
            <a:extLst>
              <a:ext uri="{FF2B5EF4-FFF2-40B4-BE49-F238E27FC236}">
                <a16:creationId xmlns:a16="http://schemas.microsoft.com/office/drawing/2014/main" id="{2D7969D1-77F4-0259-15D8-C92EBE3B8611}"/>
              </a:ext>
            </a:extLst>
          </p:cNvPr>
          <p:cNvSpPr txBox="1"/>
          <p:nvPr/>
        </p:nvSpPr>
        <p:spPr>
          <a:xfrm>
            <a:off x="5482231" y="5055116"/>
            <a:ext cx="2515453" cy="7601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t>James C. Davis</a:t>
            </a:r>
          </a:p>
          <a:p>
            <a:pPr marL="0" lvl="0" indent="0" algn="ctr" rtl="0">
              <a:spcBef>
                <a:spcPts val="0"/>
              </a:spcBef>
              <a:spcAft>
                <a:spcPts val="0"/>
              </a:spcAft>
              <a:buNone/>
            </a:pPr>
            <a:r>
              <a:rPr lang="en" i="1"/>
              <a:t>Purdue University</a:t>
            </a:r>
            <a:endParaRPr i="1"/>
          </a:p>
        </p:txBody>
      </p:sp>
      <p:sp>
        <p:nvSpPr>
          <p:cNvPr id="2" name="Google Shape;57;p13">
            <a:extLst>
              <a:ext uri="{FF2B5EF4-FFF2-40B4-BE49-F238E27FC236}">
                <a16:creationId xmlns:a16="http://schemas.microsoft.com/office/drawing/2014/main" id="{0B0AC734-D4E0-F7ED-376C-70B318EB1ECF}"/>
              </a:ext>
            </a:extLst>
          </p:cNvPr>
          <p:cNvSpPr txBox="1"/>
          <p:nvPr/>
        </p:nvSpPr>
        <p:spPr>
          <a:xfrm>
            <a:off x="633632" y="5055116"/>
            <a:ext cx="3344809" cy="7601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t>William P. Maxam III</a:t>
            </a:r>
          </a:p>
          <a:p>
            <a:pPr marL="0" lvl="0" indent="0" algn="ctr" rtl="0">
              <a:spcBef>
                <a:spcPts val="0"/>
              </a:spcBef>
              <a:spcAft>
                <a:spcPts val="0"/>
              </a:spcAft>
              <a:buNone/>
            </a:pPr>
            <a:r>
              <a:rPr lang="en" i="1"/>
              <a:t>US Coast Guard</a:t>
            </a:r>
            <a:endParaRPr i="1"/>
          </a:p>
        </p:txBody>
      </p:sp>
      <p:sp>
        <p:nvSpPr>
          <p:cNvPr id="4" name="TextBox 3">
            <a:extLst>
              <a:ext uri="{FF2B5EF4-FFF2-40B4-BE49-F238E27FC236}">
                <a16:creationId xmlns:a16="http://schemas.microsoft.com/office/drawing/2014/main" id="{01AEC771-2DB5-AEDF-0490-7E6646E47675}"/>
              </a:ext>
            </a:extLst>
          </p:cNvPr>
          <p:cNvSpPr txBox="1"/>
          <p:nvPr/>
        </p:nvSpPr>
        <p:spPr>
          <a:xfrm>
            <a:off x="4363453" y="6015789"/>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EAA49BCB-849B-1B41-C390-F2B6E85FD877}"/>
              </a:ext>
            </a:extLst>
          </p:cNvPr>
          <p:cNvPicPr>
            <a:picLocks noChangeAspect="1"/>
          </p:cNvPicPr>
          <p:nvPr/>
        </p:nvPicPr>
        <p:blipFill>
          <a:blip r:embed="rId3"/>
          <a:stretch>
            <a:fillRect/>
          </a:stretch>
        </p:blipFill>
        <p:spPr>
          <a:xfrm>
            <a:off x="1524987" y="2659643"/>
            <a:ext cx="1562100" cy="2362200"/>
          </a:xfrm>
          <a:prstGeom prst="rect">
            <a:avLst/>
          </a:prstGeom>
        </p:spPr>
      </p:pic>
      <p:pic>
        <p:nvPicPr>
          <p:cNvPr id="7" name="Google Shape;65;p13">
            <a:extLst>
              <a:ext uri="{FF2B5EF4-FFF2-40B4-BE49-F238E27FC236}">
                <a16:creationId xmlns:a16="http://schemas.microsoft.com/office/drawing/2014/main" id="{E7E6C41E-B137-54D7-F28C-84C4BDD1D65E}"/>
              </a:ext>
            </a:extLst>
          </p:cNvPr>
          <p:cNvPicPr preferRelativeResize="0"/>
          <p:nvPr/>
        </p:nvPicPr>
        <p:blipFill>
          <a:blip r:embed="rId4">
            <a:alphaModFix/>
          </a:blip>
          <a:stretch>
            <a:fillRect/>
          </a:stretch>
        </p:blipFill>
        <p:spPr>
          <a:xfrm>
            <a:off x="5763318" y="2912895"/>
            <a:ext cx="1855695" cy="1855695"/>
          </a:xfrm>
          <a:prstGeom prst="rect">
            <a:avLst/>
          </a:prstGeom>
          <a:noFill/>
          <a:ln>
            <a:noFill/>
          </a:ln>
        </p:spPr>
      </p:pic>
      <p:sp>
        <p:nvSpPr>
          <p:cNvPr id="8" name="TextBox 7">
            <a:extLst>
              <a:ext uri="{FF2B5EF4-FFF2-40B4-BE49-F238E27FC236}">
                <a16:creationId xmlns:a16="http://schemas.microsoft.com/office/drawing/2014/main" id="{1D3A1719-B8DA-C3CD-5218-C3F9B3F55092}"/>
              </a:ext>
            </a:extLst>
          </p:cNvPr>
          <p:cNvSpPr txBox="1"/>
          <p:nvPr/>
        </p:nvSpPr>
        <p:spPr>
          <a:xfrm>
            <a:off x="2589020" y="2162158"/>
            <a:ext cx="3965957" cy="369332"/>
          </a:xfrm>
          <a:prstGeom prst="rect">
            <a:avLst/>
          </a:prstGeom>
          <a:noFill/>
        </p:spPr>
        <p:txBody>
          <a:bodyPr wrap="none" rtlCol="0">
            <a:spAutoFit/>
          </a:bodyPr>
          <a:lstStyle/>
          <a:p>
            <a:r>
              <a:rPr lang="en-US" i="1"/>
              <a:t>To be presented at USENIX Security 2024</a:t>
            </a:r>
          </a:p>
        </p:txBody>
      </p:sp>
      <p:pic>
        <p:nvPicPr>
          <p:cNvPr id="9" name="Picture 8">
            <a:extLst>
              <a:ext uri="{FF2B5EF4-FFF2-40B4-BE49-F238E27FC236}">
                <a16:creationId xmlns:a16="http://schemas.microsoft.com/office/drawing/2014/main" id="{4A669273-0504-5482-A746-E22DEF5CE017}"/>
              </a:ext>
            </a:extLst>
          </p:cNvPr>
          <p:cNvPicPr>
            <a:picLocks noChangeAspect="1"/>
          </p:cNvPicPr>
          <p:nvPr/>
        </p:nvPicPr>
        <p:blipFill>
          <a:blip r:embed="rId5"/>
          <a:stretch>
            <a:fillRect/>
          </a:stretch>
        </p:blipFill>
        <p:spPr>
          <a:xfrm>
            <a:off x="6660275" y="1878723"/>
            <a:ext cx="863348" cy="856758"/>
          </a:xfrm>
          <a:prstGeom prst="rect">
            <a:avLst/>
          </a:prstGeom>
        </p:spPr>
      </p:pic>
      <p:sp>
        <p:nvSpPr>
          <p:cNvPr id="10" name="TextBox 9">
            <a:extLst>
              <a:ext uri="{FF2B5EF4-FFF2-40B4-BE49-F238E27FC236}">
                <a16:creationId xmlns:a16="http://schemas.microsoft.com/office/drawing/2014/main" id="{0C76C39C-0BB0-0621-0748-17C28B52D21C}"/>
              </a:ext>
            </a:extLst>
          </p:cNvPr>
          <p:cNvSpPr txBox="1"/>
          <p:nvPr/>
        </p:nvSpPr>
        <p:spPr>
          <a:xfrm>
            <a:off x="7596837" y="2008397"/>
            <a:ext cx="801694" cy="369332"/>
          </a:xfrm>
          <a:prstGeom prst="rect">
            <a:avLst/>
          </a:prstGeom>
          <a:noFill/>
        </p:spPr>
        <p:txBody>
          <a:bodyPr wrap="none" rtlCol="0">
            <a:spAutoFit/>
          </a:bodyPr>
          <a:lstStyle/>
          <a:p>
            <a:r>
              <a:rPr lang="en-US" i="1"/>
              <a:t>Paper!</a:t>
            </a:r>
          </a:p>
        </p:txBody>
      </p:sp>
      <p:pic>
        <p:nvPicPr>
          <p:cNvPr id="11" name="Picture 10">
            <a:extLst>
              <a:ext uri="{FF2B5EF4-FFF2-40B4-BE49-F238E27FC236}">
                <a16:creationId xmlns:a16="http://schemas.microsoft.com/office/drawing/2014/main" id="{B357336F-2131-B9C0-18E6-65C4E5C70409}"/>
              </a:ext>
            </a:extLst>
          </p:cNvPr>
          <p:cNvPicPr>
            <a:picLocks noChangeAspect="1"/>
          </p:cNvPicPr>
          <p:nvPr/>
        </p:nvPicPr>
        <p:blipFill>
          <a:blip r:embed="rId6"/>
          <a:stretch>
            <a:fillRect/>
          </a:stretch>
        </p:blipFill>
        <p:spPr>
          <a:xfrm>
            <a:off x="7907029" y="5305388"/>
            <a:ext cx="1171568" cy="1164717"/>
          </a:xfrm>
          <a:prstGeom prst="rect">
            <a:avLst/>
          </a:prstGeom>
        </p:spPr>
      </p:pic>
      <p:sp>
        <p:nvSpPr>
          <p:cNvPr id="12" name="TextBox 11">
            <a:extLst>
              <a:ext uri="{FF2B5EF4-FFF2-40B4-BE49-F238E27FC236}">
                <a16:creationId xmlns:a16="http://schemas.microsoft.com/office/drawing/2014/main" id="{EF7CA206-D60C-69E7-17D9-31B7D8841493}"/>
              </a:ext>
            </a:extLst>
          </p:cNvPr>
          <p:cNvSpPr txBox="1"/>
          <p:nvPr/>
        </p:nvSpPr>
        <p:spPr>
          <a:xfrm>
            <a:off x="7850504" y="6470105"/>
            <a:ext cx="1293496" cy="369332"/>
          </a:xfrm>
          <a:prstGeom prst="rect">
            <a:avLst/>
          </a:prstGeom>
          <a:noFill/>
        </p:spPr>
        <p:txBody>
          <a:bodyPr wrap="none" rtlCol="0">
            <a:spAutoFit/>
          </a:bodyPr>
          <a:lstStyle/>
          <a:p>
            <a:r>
              <a:rPr lang="en-US" i="1"/>
              <a:t>Lab website</a:t>
            </a:r>
          </a:p>
        </p:txBody>
      </p:sp>
    </p:spTree>
    <p:extLst>
      <p:ext uri="{BB962C8B-B14F-4D97-AF65-F5344CB8AC3E}">
        <p14:creationId xmlns:p14="http://schemas.microsoft.com/office/powerpoint/2010/main" val="68115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1D4F7CC-296A-01F0-5105-B7BA74900F97}"/>
              </a:ext>
            </a:extLst>
          </p:cNvPr>
          <p:cNvPicPr>
            <a:picLocks noGrp="1" noChangeAspect="1"/>
          </p:cNvPicPr>
          <p:nvPr>
            <p:ph idx="1"/>
          </p:nvPr>
        </p:nvPicPr>
        <p:blipFill>
          <a:blip r:embed="rId3"/>
          <a:stretch>
            <a:fillRect/>
          </a:stretch>
        </p:blipFill>
        <p:spPr>
          <a:xfrm>
            <a:off x="164463" y="1403864"/>
            <a:ext cx="8979537" cy="1569056"/>
          </a:xfrm>
        </p:spPr>
      </p:pic>
      <p:sp>
        <p:nvSpPr>
          <p:cNvPr id="3" name="Title 2">
            <a:extLst>
              <a:ext uri="{FF2B5EF4-FFF2-40B4-BE49-F238E27FC236}">
                <a16:creationId xmlns:a16="http://schemas.microsoft.com/office/drawing/2014/main" id="{8DCFF941-8E16-60CC-7E2C-F8450DB6EEC6}"/>
              </a:ext>
            </a:extLst>
          </p:cNvPr>
          <p:cNvSpPr>
            <a:spLocks noGrp="1"/>
          </p:cNvSpPr>
          <p:nvPr>
            <p:ph type="title"/>
          </p:nvPr>
        </p:nvSpPr>
        <p:spPr/>
        <p:txBody>
          <a:bodyPr>
            <a:normAutofit fontScale="90000"/>
          </a:bodyPr>
          <a:lstStyle/>
          <a:p>
            <a:r>
              <a:rPr lang="en-US"/>
              <a:t>Example Threat Hunt </a:t>
            </a:r>
            <a:r>
              <a:rPr lang="en-US" b="1"/>
              <a:t>Frameworks</a:t>
            </a:r>
            <a:r>
              <a:rPr lang="en-US"/>
              <a:t>: Kill Chain, ATT&amp;CK</a:t>
            </a:r>
          </a:p>
        </p:txBody>
      </p:sp>
      <p:sp>
        <p:nvSpPr>
          <p:cNvPr id="4" name="Slide Number Placeholder 3">
            <a:extLst>
              <a:ext uri="{FF2B5EF4-FFF2-40B4-BE49-F238E27FC236}">
                <a16:creationId xmlns:a16="http://schemas.microsoft.com/office/drawing/2014/main" id="{9DE97E18-35C2-ECCE-2F91-D101D7729750}"/>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7" name="Picture 6">
            <a:extLst>
              <a:ext uri="{FF2B5EF4-FFF2-40B4-BE49-F238E27FC236}">
                <a16:creationId xmlns:a16="http://schemas.microsoft.com/office/drawing/2014/main" id="{376F7A49-6CFB-2F7A-A75A-55D96DB2C700}"/>
              </a:ext>
            </a:extLst>
          </p:cNvPr>
          <p:cNvPicPr>
            <a:picLocks noChangeAspect="1"/>
          </p:cNvPicPr>
          <p:nvPr/>
        </p:nvPicPr>
        <p:blipFill>
          <a:blip r:embed="rId4"/>
          <a:stretch>
            <a:fillRect/>
          </a:stretch>
        </p:blipFill>
        <p:spPr>
          <a:xfrm>
            <a:off x="277148" y="3308107"/>
            <a:ext cx="2984500" cy="520700"/>
          </a:xfrm>
          <a:prstGeom prst="rect">
            <a:avLst/>
          </a:prstGeom>
        </p:spPr>
      </p:pic>
      <p:pic>
        <p:nvPicPr>
          <p:cNvPr id="1026" name="Picture 2">
            <a:extLst>
              <a:ext uri="{FF2B5EF4-FFF2-40B4-BE49-F238E27FC236}">
                <a16:creationId xmlns:a16="http://schemas.microsoft.com/office/drawing/2014/main" id="{8A87781C-A9A4-9751-9B17-7AAAEF409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48" y="756603"/>
            <a:ext cx="31750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C22F82D-244E-D438-2B33-F61E58A1AFBD}"/>
              </a:ext>
            </a:extLst>
          </p:cNvPr>
          <p:cNvPicPr>
            <a:picLocks noChangeAspect="1"/>
          </p:cNvPicPr>
          <p:nvPr/>
        </p:nvPicPr>
        <p:blipFill>
          <a:blip r:embed="rId6"/>
          <a:stretch>
            <a:fillRect/>
          </a:stretch>
        </p:blipFill>
        <p:spPr>
          <a:xfrm>
            <a:off x="0" y="3980839"/>
            <a:ext cx="8359764" cy="1669364"/>
          </a:xfrm>
          <a:prstGeom prst="rect">
            <a:avLst/>
          </a:prstGeom>
        </p:spPr>
      </p:pic>
      <p:sp>
        <p:nvSpPr>
          <p:cNvPr id="10" name="TextBox 9">
            <a:extLst>
              <a:ext uri="{FF2B5EF4-FFF2-40B4-BE49-F238E27FC236}">
                <a16:creationId xmlns:a16="http://schemas.microsoft.com/office/drawing/2014/main" id="{30FFC897-37F1-E98B-D915-C8DC5EAA61DC}"/>
              </a:ext>
            </a:extLst>
          </p:cNvPr>
          <p:cNvSpPr txBox="1"/>
          <p:nvPr/>
        </p:nvSpPr>
        <p:spPr>
          <a:xfrm>
            <a:off x="8428740" y="3699549"/>
            <a:ext cx="715260" cy="1015663"/>
          </a:xfrm>
          <a:prstGeom prst="rect">
            <a:avLst/>
          </a:prstGeom>
          <a:noFill/>
        </p:spPr>
        <p:txBody>
          <a:bodyPr wrap="none" rtlCol="0">
            <a:spAutoFit/>
          </a:bodyPr>
          <a:lstStyle/>
          <a:p>
            <a:r>
              <a:rPr lang="en-US" sz="6000"/>
              <a:t>…</a:t>
            </a:r>
          </a:p>
        </p:txBody>
      </p:sp>
      <p:sp>
        <p:nvSpPr>
          <p:cNvPr id="11" name="TextBox 10">
            <a:extLst>
              <a:ext uri="{FF2B5EF4-FFF2-40B4-BE49-F238E27FC236}">
                <a16:creationId xmlns:a16="http://schemas.microsoft.com/office/drawing/2014/main" id="{AC27FAF2-7D23-8118-8685-D6BE9D0A4CA3}"/>
              </a:ext>
            </a:extLst>
          </p:cNvPr>
          <p:cNvSpPr txBox="1"/>
          <p:nvPr/>
        </p:nvSpPr>
        <p:spPr>
          <a:xfrm rot="5400000">
            <a:off x="1702531" y="5688196"/>
            <a:ext cx="715260" cy="1015663"/>
          </a:xfrm>
          <a:prstGeom prst="rect">
            <a:avLst/>
          </a:prstGeom>
          <a:noFill/>
        </p:spPr>
        <p:txBody>
          <a:bodyPr wrap="none" rtlCol="0">
            <a:spAutoFit/>
          </a:bodyPr>
          <a:lstStyle/>
          <a:p>
            <a:r>
              <a:rPr lang="en-US" sz="6000"/>
              <a:t>…</a:t>
            </a:r>
          </a:p>
        </p:txBody>
      </p:sp>
    </p:spTree>
    <p:extLst>
      <p:ext uri="{BB962C8B-B14F-4D97-AF65-F5344CB8AC3E}">
        <p14:creationId xmlns:p14="http://schemas.microsoft.com/office/powerpoint/2010/main" val="245854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4" y="392220"/>
            <a:ext cx="5064071" cy="909637"/>
          </a:xfrm>
        </p:spPr>
        <p:txBody>
          <a:bodyPr>
            <a:noAutofit/>
          </a:bodyPr>
          <a:lstStyle/>
          <a:p>
            <a:r>
              <a:rPr lang="en-US" sz="4400" b="1"/>
              <a:t>Talk overview</a:t>
            </a:r>
          </a:p>
        </p:txBody>
      </p:sp>
      <p:sp>
        <p:nvSpPr>
          <p:cNvPr id="4" name="Slide Number Placeholder 3">
            <a:extLst>
              <a:ext uri="{FF2B5EF4-FFF2-40B4-BE49-F238E27FC236}">
                <a16:creationId xmlns:a16="http://schemas.microsoft.com/office/drawing/2014/main" id="{957242C7-4E02-7346-9C72-0510920661AF}"/>
              </a:ext>
            </a:extLst>
          </p:cNvPr>
          <p:cNvSpPr>
            <a:spLocks noGrp="1"/>
          </p:cNvSpPr>
          <p:nvPr>
            <p:ph type="sldNum" sz="quarter" idx="4294967295"/>
          </p:nvPr>
        </p:nvSpPr>
        <p:spPr>
          <a:xfrm>
            <a:off x="8454558" y="6492875"/>
            <a:ext cx="366712" cy="365125"/>
          </a:xfrm>
        </p:spPr>
        <p:txBody>
          <a:bodyPr/>
          <a:lstStyle/>
          <a:p>
            <a:fld id="{8A7A6979-0714-4377-B894-6BE4C2D6E202}" type="slidenum">
              <a:rPr lang="en-US" smtClean="0"/>
              <a:pPr/>
              <a:t>11</a:t>
            </a:fld>
            <a:endParaRPr lang="en-US" dirty="0"/>
          </a:p>
        </p:txBody>
      </p:sp>
      <p:sp>
        <p:nvSpPr>
          <p:cNvPr id="5" name="TextBox 4">
            <a:extLst>
              <a:ext uri="{FF2B5EF4-FFF2-40B4-BE49-F238E27FC236}">
                <a16:creationId xmlns:a16="http://schemas.microsoft.com/office/drawing/2014/main" id="{6007588A-740C-1D48-98BF-A2759B1261F8}"/>
              </a:ext>
            </a:extLst>
          </p:cNvPr>
          <p:cNvSpPr txBox="1"/>
          <p:nvPr/>
        </p:nvSpPr>
        <p:spPr>
          <a:xfrm>
            <a:off x="185050" y="1768972"/>
            <a:ext cx="8397876" cy="3709285"/>
          </a:xfrm>
          <a:prstGeom prst="rect">
            <a:avLst/>
          </a:prstGeom>
          <a:noFill/>
        </p:spPr>
        <p:txBody>
          <a:bodyPr wrap="none" rtlCol="0">
            <a:spAutoFit/>
          </a:bodyPr>
          <a:lstStyle/>
          <a:p>
            <a:pPr marL="800100" lvl="1" indent="-342900">
              <a:lnSpc>
                <a:spcPct val="150000"/>
              </a:lnSpc>
              <a:buFontTx/>
              <a:buAutoNum type="arabicPeriod"/>
            </a:pPr>
            <a:r>
              <a:rPr lang="en-US" sz="3200"/>
              <a:t>Threat Hunt and the landscape of cyber ops</a:t>
            </a:r>
          </a:p>
          <a:p>
            <a:pPr marL="800100" lvl="1" indent="-342900">
              <a:lnSpc>
                <a:spcPct val="150000"/>
              </a:lnSpc>
              <a:buFontTx/>
              <a:buAutoNum type="arabicPeriod"/>
            </a:pPr>
            <a:r>
              <a:rPr lang="en-US" sz="3200" b="1"/>
              <a:t>Knowledge gaps and research questions</a:t>
            </a:r>
          </a:p>
          <a:p>
            <a:pPr marL="800100" lvl="1" indent="-342900">
              <a:lnSpc>
                <a:spcPct val="150000"/>
              </a:lnSpc>
              <a:buFontTx/>
              <a:buAutoNum type="arabicPeriod"/>
            </a:pPr>
            <a:r>
              <a:rPr lang="en-US" sz="3200"/>
              <a:t>Method</a:t>
            </a:r>
          </a:p>
          <a:p>
            <a:pPr marL="800100" lvl="1" indent="-342900">
              <a:lnSpc>
                <a:spcPct val="150000"/>
              </a:lnSpc>
              <a:buFontTx/>
              <a:buAutoNum type="arabicPeriod"/>
            </a:pPr>
            <a:r>
              <a:rPr lang="en-US" sz="3200"/>
              <a:t>Results</a:t>
            </a:r>
          </a:p>
          <a:p>
            <a:pPr marL="800100" lvl="1" indent="-342900">
              <a:lnSpc>
                <a:spcPct val="150000"/>
              </a:lnSpc>
              <a:buFontTx/>
              <a:buAutoNum type="arabicPeriod"/>
            </a:pPr>
            <a:r>
              <a:rPr lang="en-US" sz="3200"/>
              <a:t>Takeaways</a:t>
            </a:r>
          </a:p>
        </p:txBody>
      </p:sp>
    </p:spTree>
    <p:extLst>
      <p:ext uri="{BB962C8B-B14F-4D97-AF65-F5344CB8AC3E}">
        <p14:creationId xmlns:p14="http://schemas.microsoft.com/office/powerpoint/2010/main" val="56124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A89BE-9C62-5D77-C13A-66DCF83580B1}"/>
              </a:ext>
            </a:extLst>
          </p:cNvPr>
          <p:cNvSpPr>
            <a:spLocks noGrp="1"/>
          </p:cNvSpPr>
          <p:nvPr>
            <p:ph type="title"/>
          </p:nvPr>
        </p:nvSpPr>
        <p:spPr>
          <a:xfrm>
            <a:off x="277147" y="118428"/>
            <a:ext cx="9235563" cy="638175"/>
          </a:xfrm>
        </p:spPr>
        <p:txBody>
          <a:bodyPr>
            <a:normAutofit fontScale="90000"/>
          </a:bodyPr>
          <a:lstStyle/>
          <a:p>
            <a:r>
              <a:rPr lang="en-US" b="1"/>
              <a:t>Gap #1</a:t>
            </a:r>
            <a:r>
              <a:rPr lang="en-US"/>
              <a:t>: In practice, TH is </a:t>
            </a:r>
            <a:r>
              <a:rPr lang="en-US" i="1"/>
              <a:t>ad hoc</a:t>
            </a:r>
            <a:endParaRPr lang="en-US"/>
          </a:p>
        </p:txBody>
      </p:sp>
      <p:sp>
        <p:nvSpPr>
          <p:cNvPr id="4" name="Slide Number Placeholder 3">
            <a:extLst>
              <a:ext uri="{FF2B5EF4-FFF2-40B4-BE49-F238E27FC236}">
                <a16:creationId xmlns:a16="http://schemas.microsoft.com/office/drawing/2014/main" id="{1F879D7B-5257-6F3C-4F41-195D653EA362}"/>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5" name="Picture 4">
            <a:extLst>
              <a:ext uri="{FF2B5EF4-FFF2-40B4-BE49-F238E27FC236}">
                <a16:creationId xmlns:a16="http://schemas.microsoft.com/office/drawing/2014/main" id="{2D83C6E8-5B0A-1787-C379-7F08980C9F35}"/>
              </a:ext>
            </a:extLst>
          </p:cNvPr>
          <p:cNvPicPr>
            <a:picLocks noChangeAspect="1"/>
          </p:cNvPicPr>
          <p:nvPr/>
        </p:nvPicPr>
        <p:blipFill>
          <a:blip r:embed="rId3"/>
          <a:stretch>
            <a:fillRect/>
          </a:stretch>
        </p:blipFill>
        <p:spPr>
          <a:xfrm>
            <a:off x="104382" y="1361910"/>
            <a:ext cx="8902268" cy="4456999"/>
          </a:xfrm>
          <a:prstGeom prst="rect">
            <a:avLst/>
          </a:prstGeom>
        </p:spPr>
      </p:pic>
      <p:cxnSp>
        <p:nvCxnSpPr>
          <p:cNvPr id="7" name="Straight Arrow Connector 6">
            <a:extLst>
              <a:ext uri="{FF2B5EF4-FFF2-40B4-BE49-F238E27FC236}">
                <a16:creationId xmlns:a16="http://schemas.microsoft.com/office/drawing/2014/main" id="{4BED1C3F-31E8-F77B-AD48-58B394FFA225}"/>
              </a:ext>
            </a:extLst>
          </p:cNvPr>
          <p:cNvCxnSpPr>
            <a:cxnSpLocks/>
          </p:cNvCxnSpPr>
          <p:nvPr/>
        </p:nvCxnSpPr>
        <p:spPr>
          <a:xfrm flipH="1" flipV="1">
            <a:off x="2895600" y="5496090"/>
            <a:ext cx="304800" cy="6553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4ED9C2-BAE2-9BAF-1FA1-9F132DE64E45}"/>
              </a:ext>
            </a:extLst>
          </p:cNvPr>
          <p:cNvSpPr txBox="1"/>
          <p:nvPr/>
        </p:nvSpPr>
        <p:spPr>
          <a:xfrm>
            <a:off x="575425" y="5992269"/>
            <a:ext cx="7606325" cy="830997"/>
          </a:xfrm>
          <a:prstGeom prst="rect">
            <a:avLst/>
          </a:prstGeom>
          <a:noFill/>
        </p:spPr>
        <p:txBody>
          <a:bodyPr wrap="square" rtlCol="0">
            <a:spAutoFit/>
          </a:bodyPr>
          <a:lstStyle/>
          <a:p>
            <a:pPr algn="ctr"/>
            <a:r>
              <a:rPr lang="en-US" sz="2400"/>
              <a:t>Around half of surveyed organizations use “ad hoc” hunting  (No defined process)</a:t>
            </a:r>
          </a:p>
        </p:txBody>
      </p:sp>
    </p:spTree>
    <p:extLst>
      <p:ext uri="{BB962C8B-B14F-4D97-AF65-F5344CB8AC3E}">
        <p14:creationId xmlns:p14="http://schemas.microsoft.com/office/powerpoint/2010/main" val="272179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0D273A-4A63-A4FB-C396-47ECDE7BE252}"/>
              </a:ext>
            </a:extLst>
          </p:cNvPr>
          <p:cNvSpPr>
            <a:spLocks noGrp="1"/>
          </p:cNvSpPr>
          <p:nvPr>
            <p:ph type="title"/>
          </p:nvPr>
        </p:nvSpPr>
        <p:spPr>
          <a:xfrm>
            <a:off x="277812" y="119063"/>
            <a:ext cx="8703955" cy="638175"/>
          </a:xfrm>
        </p:spPr>
        <p:txBody>
          <a:bodyPr>
            <a:normAutofit fontScale="90000"/>
          </a:bodyPr>
          <a:lstStyle/>
          <a:p>
            <a:r>
              <a:rPr lang="en-US" b="1"/>
              <a:t>Gap #2</a:t>
            </a:r>
            <a:r>
              <a:rPr lang="en-US"/>
              <a:t>: Ad hoc is ineffective if your hunters keep leaving</a:t>
            </a:r>
          </a:p>
        </p:txBody>
      </p:sp>
      <p:sp>
        <p:nvSpPr>
          <p:cNvPr id="4" name="Slide Number Placeholder 3">
            <a:extLst>
              <a:ext uri="{FF2B5EF4-FFF2-40B4-BE49-F238E27FC236}">
                <a16:creationId xmlns:a16="http://schemas.microsoft.com/office/drawing/2014/main" id="{095A35BE-29F0-6AE9-2BF7-F8E4B4B9034F}"/>
              </a:ext>
            </a:extLst>
          </p:cNvPr>
          <p:cNvSpPr>
            <a:spLocks noGrp="1"/>
          </p:cNvSpPr>
          <p:nvPr>
            <p:ph type="sldNum" sz="quarter" idx="12"/>
          </p:nvPr>
        </p:nvSpPr>
        <p:spPr>
          <a:xfrm>
            <a:off x="8361860" y="6457506"/>
            <a:ext cx="365760" cy="365760"/>
          </a:xfrm>
        </p:spPr>
        <p:txBody>
          <a:bodyPr/>
          <a:lstStyle/>
          <a:p>
            <a:fld id="{8A7A6979-0714-4377-B894-6BE4C2D6E202}" type="slidenum">
              <a:rPr lang="en-US" smtClean="0"/>
              <a:pPr/>
              <a:t>13</a:t>
            </a:fld>
            <a:endParaRPr lang="en-US" dirty="0"/>
          </a:p>
        </p:txBody>
      </p:sp>
      <p:pic>
        <p:nvPicPr>
          <p:cNvPr id="5" name="Picture 4">
            <a:extLst>
              <a:ext uri="{FF2B5EF4-FFF2-40B4-BE49-F238E27FC236}">
                <a16:creationId xmlns:a16="http://schemas.microsoft.com/office/drawing/2014/main" id="{23A2FE47-3A48-D684-1245-503331E683D0}"/>
              </a:ext>
            </a:extLst>
          </p:cNvPr>
          <p:cNvPicPr>
            <a:picLocks noChangeAspect="1"/>
          </p:cNvPicPr>
          <p:nvPr/>
        </p:nvPicPr>
        <p:blipFill>
          <a:blip r:embed="rId3"/>
          <a:stretch>
            <a:fillRect/>
          </a:stretch>
        </p:blipFill>
        <p:spPr>
          <a:xfrm>
            <a:off x="2057688" y="1383005"/>
            <a:ext cx="5028623" cy="5325217"/>
          </a:xfrm>
          <a:prstGeom prst="rect">
            <a:avLst/>
          </a:prstGeom>
        </p:spPr>
      </p:pic>
      <p:sp>
        <p:nvSpPr>
          <p:cNvPr id="6" name="TextBox 5">
            <a:extLst>
              <a:ext uri="{FF2B5EF4-FFF2-40B4-BE49-F238E27FC236}">
                <a16:creationId xmlns:a16="http://schemas.microsoft.com/office/drawing/2014/main" id="{EF89E3CB-E81A-5F41-3501-F0B14EACB958}"/>
              </a:ext>
            </a:extLst>
          </p:cNvPr>
          <p:cNvSpPr txBox="1"/>
          <p:nvPr/>
        </p:nvSpPr>
        <p:spPr>
          <a:xfrm>
            <a:off x="523696" y="803887"/>
            <a:ext cx="8212185" cy="584775"/>
          </a:xfrm>
          <a:prstGeom prst="rect">
            <a:avLst/>
          </a:prstGeom>
          <a:noFill/>
        </p:spPr>
        <p:txBody>
          <a:bodyPr wrap="none" rtlCol="0">
            <a:spAutoFit/>
          </a:bodyPr>
          <a:lstStyle/>
          <a:p>
            <a:r>
              <a:rPr lang="en-US" sz="3200"/>
              <a:t>Time in role for cyber security analysts (US data)</a:t>
            </a:r>
          </a:p>
        </p:txBody>
      </p:sp>
    </p:spTree>
    <p:extLst>
      <p:ext uri="{BB962C8B-B14F-4D97-AF65-F5344CB8AC3E}">
        <p14:creationId xmlns:p14="http://schemas.microsoft.com/office/powerpoint/2010/main" val="50160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23B24-50A2-03CA-6D7B-085B54FA4168}"/>
              </a:ext>
            </a:extLst>
          </p:cNvPr>
          <p:cNvSpPr>
            <a:spLocks noGrp="1"/>
          </p:cNvSpPr>
          <p:nvPr>
            <p:ph idx="1"/>
          </p:nvPr>
        </p:nvSpPr>
        <p:spPr>
          <a:xfrm>
            <a:off x="41176" y="1305004"/>
            <a:ext cx="9191317" cy="5166916"/>
          </a:xfrm>
        </p:spPr>
        <p:txBody>
          <a:bodyPr>
            <a:normAutofit/>
          </a:bodyPr>
          <a:lstStyle/>
          <a:p>
            <a:pPr marL="0" indent="0">
              <a:buNone/>
            </a:pPr>
            <a:r>
              <a:rPr lang="en-US" sz="3200"/>
              <a:t>Theme 1: Process</a:t>
            </a:r>
          </a:p>
          <a:p>
            <a:r>
              <a:rPr lang="en-US" sz="2400"/>
              <a:t>What processes are currently used by 3</a:t>
            </a:r>
            <a:r>
              <a:rPr lang="en-US" sz="2400" baseline="30000"/>
              <a:t>rd</a:t>
            </a:r>
            <a:r>
              <a:rPr lang="en-US" sz="2400"/>
              <a:t>-party government TH teams?</a:t>
            </a:r>
          </a:p>
          <a:p>
            <a:r>
              <a:rPr lang="en-US" sz="2400"/>
              <a:t>What challenges do they observe in these processes?</a:t>
            </a:r>
          </a:p>
          <a:p>
            <a:pPr marL="0" indent="0">
              <a:buNone/>
            </a:pPr>
            <a:endParaRPr lang="en-US"/>
          </a:p>
          <a:p>
            <a:pPr marL="0" indent="0">
              <a:buNone/>
            </a:pPr>
            <a:r>
              <a:rPr lang="en-US" sz="3200"/>
              <a:t>Theme 2: Addressing turnover</a:t>
            </a:r>
          </a:p>
          <a:p>
            <a:r>
              <a:rPr lang="en-US" sz="2400"/>
              <a:t>What factors indicate expertise?</a:t>
            </a:r>
          </a:p>
          <a:p>
            <a:r>
              <a:rPr lang="en-US" sz="2400"/>
              <a:t>How are new members integrated?</a:t>
            </a:r>
          </a:p>
        </p:txBody>
      </p:sp>
      <p:sp>
        <p:nvSpPr>
          <p:cNvPr id="3" name="Title 2">
            <a:extLst>
              <a:ext uri="{FF2B5EF4-FFF2-40B4-BE49-F238E27FC236}">
                <a16:creationId xmlns:a16="http://schemas.microsoft.com/office/drawing/2014/main" id="{96766193-ABFD-938A-E6AF-DA924E67E89E}"/>
              </a:ext>
            </a:extLst>
          </p:cNvPr>
          <p:cNvSpPr>
            <a:spLocks noGrp="1"/>
          </p:cNvSpPr>
          <p:nvPr>
            <p:ph type="title"/>
          </p:nvPr>
        </p:nvSpPr>
        <p:spPr/>
        <p:txBody>
          <a:bodyPr>
            <a:normAutofit fontScale="90000"/>
          </a:bodyPr>
          <a:lstStyle/>
          <a:p>
            <a:r>
              <a:rPr lang="en-US"/>
              <a:t>Research questions</a:t>
            </a:r>
          </a:p>
        </p:txBody>
      </p:sp>
      <p:sp>
        <p:nvSpPr>
          <p:cNvPr id="4" name="Slide Number Placeholder 3">
            <a:extLst>
              <a:ext uri="{FF2B5EF4-FFF2-40B4-BE49-F238E27FC236}">
                <a16:creationId xmlns:a16="http://schemas.microsoft.com/office/drawing/2014/main" id="{357A0D24-8F24-F41E-BE1B-40BFD73E395D}"/>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400557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4" y="392220"/>
            <a:ext cx="5064071" cy="909637"/>
          </a:xfrm>
        </p:spPr>
        <p:txBody>
          <a:bodyPr>
            <a:noAutofit/>
          </a:bodyPr>
          <a:lstStyle/>
          <a:p>
            <a:r>
              <a:rPr lang="en-US" sz="4400" b="1"/>
              <a:t>Talk overview</a:t>
            </a:r>
          </a:p>
        </p:txBody>
      </p:sp>
      <p:sp>
        <p:nvSpPr>
          <p:cNvPr id="4" name="Slide Number Placeholder 3">
            <a:extLst>
              <a:ext uri="{FF2B5EF4-FFF2-40B4-BE49-F238E27FC236}">
                <a16:creationId xmlns:a16="http://schemas.microsoft.com/office/drawing/2014/main" id="{957242C7-4E02-7346-9C72-0510920661AF}"/>
              </a:ext>
            </a:extLst>
          </p:cNvPr>
          <p:cNvSpPr>
            <a:spLocks noGrp="1"/>
          </p:cNvSpPr>
          <p:nvPr>
            <p:ph type="sldNum" sz="quarter" idx="4294967295"/>
          </p:nvPr>
        </p:nvSpPr>
        <p:spPr>
          <a:xfrm>
            <a:off x="8454558" y="6492875"/>
            <a:ext cx="366712" cy="365125"/>
          </a:xfrm>
        </p:spPr>
        <p:txBody>
          <a:bodyPr/>
          <a:lstStyle/>
          <a:p>
            <a:fld id="{8A7A6979-0714-4377-B894-6BE4C2D6E202}" type="slidenum">
              <a:rPr lang="en-US" smtClean="0"/>
              <a:pPr/>
              <a:t>15</a:t>
            </a:fld>
            <a:endParaRPr lang="en-US" dirty="0"/>
          </a:p>
        </p:txBody>
      </p:sp>
      <p:sp>
        <p:nvSpPr>
          <p:cNvPr id="5" name="TextBox 4">
            <a:extLst>
              <a:ext uri="{FF2B5EF4-FFF2-40B4-BE49-F238E27FC236}">
                <a16:creationId xmlns:a16="http://schemas.microsoft.com/office/drawing/2014/main" id="{6007588A-740C-1D48-98BF-A2759B1261F8}"/>
              </a:ext>
            </a:extLst>
          </p:cNvPr>
          <p:cNvSpPr txBox="1"/>
          <p:nvPr/>
        </p:nvSpPr>
        <p:spPr>
          <a:xfrm>
            <a:off x="185050" y="1768972"/>
            <a:ext cx="8397876" cy="3709285"/>
          </a:xfrm>
          <a:prstGeom prst="rect">
            <a:avLst/>
          </a:prstGeom>
          <a:noFill/>
        </p:spPr>
        <p:txBody>
          <a:bodyPr wrap="none" rtlCol="0">
            <a:spAutoFit/>
          </a:bodyPr>
          <a:lstStyle/>
          <a:p>
            <a:pPr marL="800100" lvl="1" indent="-342900">
              <a:lnSpc>
                <a:spcPct val="150000"/>
              </a:lnSpc>
              <a:buFontTx/>
              <a:buAutoNum type="arabicPeriod"/>
            </a:pPr>
            <a:r>
              <a:rPr lang="en-US" sz="3200"/>
              <a:t>Threat Hunt and the landscape of cyber ops</a:t>
            </a:r>
          </a:p>
          <a:p>
            <a:pPr marL="800100" lvl="1" indent="-342900">
              <a:lnSpc>
                <a:spcPct val="150000"/>
              </a:lnSpc>
              <a:buFontTx/>
              <a:buAutoNum type="arabicPeriod"/>
            </a:pPr>
            <a:r>
              <a:rPr lang="en-US" sz="3200"/>
              <a:t>Knowledge gaps and research questions</a:t>
            </a:r>
          </a:p>
          <a:p>
            <a:pPr marL="800100" lvl="1" indent="-342900">
              <a:lnSpc>
                <a:spcPct val="150000"/>
              </a:lnSpc>
              <a:buFontTx/>
              <a:buAutoNum type="arabicPeriod"/>
            </a:pPr>
            <a:r>
              <a:rPr lang="en-US" sz="3200" b="1"/>
              <a:t>Methods</a:t>
            </a:r>
          </a:p>
          <a:p>
            <a:pPr marL="800100" lvl="1" indent="-342900">
              <a:lnSpc>
                <a:spcPct val="150000"/>
              </a:lnSpc>
              <a:buFontTx/>
              <a:buAutoNum type="arabicPeriod"/>
            </a:pPr>
            <a:r>
              <a:rPr lang="en-US" sz="3200"/>
              <a:t>Results</a:t>
            </a:r>
          </a:p>
          <a:p>
            <a:pPr marL="800100" lvl="1" indent="-342900">
              <a:lnSpc>
                <a:spcPct val="150000"/>
              </a:lnSpc>
              <a:buFontTx/>
              <a:buAutoNum type="arabicPeriod"/>
            </a:pPr>
            <a:r>
              <a:rPr lang="en-US" sz="3200"/>
              <a:t>Takeaways</a:t>
            </a:r>
          </a:p>
        </p:txBody>
      </p:sp>
    </p:spTree>
    <p:extLst>
      <p:ext uri="{BB962C8B-B14F-4D97-AF65-F5344CB8AC3E}">
        <p14:creationId xmlns:p14="http://schemas.microsoft.com/office/powerpoint/2010/main" val="152942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D2B62-39AC-AAC7-2CDA-4A6400BBAAB6}"/>
              </a:ext>
            </a:extLst>
          </p:cNvPr>
          <p:cNvSpPr>
            <a:spLocks noGrp="1"/>
          </p:cNvSpPr>
          <p:nvPr>
            <p:ph type="title"/>
          </p:nvPr>
        </p:nvSpPr>
        <p:spPr/>
        <p:txBody>
          <a:bodyPr>
            <a:noAutofit/>
          </a:bodyPr>
          <a:lstStyle/>
          <a:p>
            <a:r>
              <a:rPr lang="en-US" sz="2800">
                <a:effectLst/>
              </a:rPr>
              <a:t>Interview protocol</a:t>
            </a:r>
            <a:endParaRPr lang="en-US" sz="2800"/>
          </a:p>
        </p:txBody>
      </p:sp>
      <p:sp>
        <p:nvSpPr>
          <p:cNvPr id="4" name="Slide Number Placeholder 3">
            <a:extLst>
              <a:ext uri="{FF2B5EF4-FFF2-40B4-BE49-F238E27FC236}">
                <a16:creationId xmlns:a16="http://schemas.microsoft.com/office/drawing/2014/main" id="{FD50C190-E5B0-BDED-FF09-9E5E8DFA2CF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graphicFrame>
        <p:nvGraphicFramePr>
          <p:cNvPr id="5" name="Table 4">
            <a:extLst>
              <a:ext uri="{FF2B5EF4-FFF2-40B4-BE49-F238E27FC236}">
                <a16:creationId xmlns:a16="http://schemas.microsoft.com/office/drawing/2014/main" id="{B04FB573-8D0B-4DA1-EDAF-E0B5E07D03DD}"/>
              </a:ext>
            </a:extLst>
          </p:cNvPr>
          <p:cNvGraphicFramePr>
            <a:graphicFrameLocks noGrp="1"/>
          </p:cNvGraphicFramePr>
          <p:nvPr>
            <p:extLst>
              <p:ext uri="{D42A27DB-BD31-4B8C-83A1-F6EECF244321}">
                <p14:modId xmlns:p14="http://schemas.microsoft.com/office/powerpoint/2010/main" val="2025703693"/>
              </p:ext>
            </p:extLst>
          </p:nvPr>
        </p:nvGraphicFramePr>
        <p:xfrm>
          <a:off x="138574" y="1134567"/>
          <a:ext cx="8866852" cy="4588865"/>
        </p:xfrm>
        <a:graphic>
          <a:graphicData uri="http://schemas.openxmlformats.org/drawingml/2006/table">
            <a:tbl>
              <a:tblPr firstRow="1" bandRow="1">
                <a:tableStyleId>{5C22544A-7EE6-4342-B048-85BDC9FD1C3A}</a:tableStyleId>
              </a:tblPr>
              <a:tblGrid>
                <a:gridCol w="3251045">
                  <a:extLst>
                    <a:ext uri="{9D8B030D-6E8A-4147-A177-3AD203B41FA5}">
                      <a16:colId xmlns:a16="http://schemas.microsoft.com/office/drawing/2014/main" val="2071289436"/>
                    </a:ext>
                  </a:extLst>
                </a:gridCol>
                <a:gridCol w="5615807">
                  <a:extLst>
                    <a:ext uri="{9D8B030D-6E8A-4147-A177-3AD203B41FA5}">
                      <a16:colId xmlns:a16="http://schemas.microsoft.com/office/drawing/2014/main" val="672992382"/>
                    </a:ext>
                  </a:extLst>
                </a:gridCol>
              </a:tblGrid>
              <a:tr h="1022705">
                <a:tc>
                  <a:txBody>
                    <a:bodyPr/>
                    <a:lstStyle/>
                    <a:p>
                      <a:r>
                        <a:rPr lang="en-US" sz="3200">
                          <a:solidFill>
                            <a:schemeClr val="accent4"/>
                          </a:solidFill>
                        </a:rPr>
                        <a:t>Topic</a:t>
                      </a:r>
                    </a:p>
                  </a:txBody>
                  <a:tcPr/>
                </a:tc>
                <a:tc>
                  <a:txBody>
                    <a:bodyPr/>
                    <a:lstStyle/>
                    <a:p>
                      <a:pPr algn="ctr"/>
                      <a:r>
                        <a:rPr lang="en-US" sz="3200">
                          <a:solidFill>
                            <a:schemeClr val="accent4"/>
                          </a:solidFill>
                        </a:rPr>
                        <a:t>Example questions</a:t>
                      </a:r>
                    </a:p>
                  </a:txBody>
                  <a:tcPr/>
                </a:tc>
                <a:extLst>
                  <a:ext uri="{0D108BD9-81ED-4DB2-BD59-A6C34878D82A}">
                    <a16:rowId xmlns:a16="http://schemas.microsoft.com/office/drawing/2014/main" val="3148211888"/>
                  </a:ext>
                </a:extLst>
              </a:tr>
              <a:tr h="807560">
                <a:tc>
                  <a:txBody>
                    <a:bodyPr/>
                    <a:lstStyle/>
                    <a:p>
                      <a:r>
                        <a:rPr lang="en-US" sz="2800"/>
                        <a:t>Demographics</a:t>
                      </a:r>
                    </a:p>
                  </a:txBody>
                  <a:tcPr/>
                </a:tc>
                <a:tc>
                  <a:txBody>
                    <a:bodyPr/>
                    <a:lstStyle/>
                    <a:p>
                      <a:pPr marL="238125" indent="-238125" algn="l">
                        <a:buFont typeface="Arial" panose="020B0604020202020204" pitchFamily="34" charset="0"/>
                        <a:buChar char="•"/>
                        <a:tabLst/>
                      </a:pPr>
                      <a:r>
                        <a:rPr lang="en-US" sz="2700"/>
                        <a:t>How many missions have you done?</a:t>
                      </a:r>
                    </a:p>
                    <a:p>
                      <a:pPr marL="174625" indent="-174625" algn="l">
                        <a:buFont typeface="Arial" panose="020B0604020202020204" pitchFamily="34" charset="0"/>
                        <a:buChar char="•"/>
                        <a:tabLst>
                          <a:tab pos="111125" algn="l"/>
                        </a:tabLst>
                      </a:pPr>
                      <a:r>
                        <a:rPr lang="en-US" sz="2700"/>
                        <a:t>How many found an adversary?</a:t>
                      </a:r>
                    </a:p>
                  </a:txBody>
                  <a:tcPr/>
                </a:tc>
                <a:extLst>
                  <a:ext uri="{0D108BD9-81ED-4DB2-BD59-A6C34878D82A}">
                    <a16:rowId xmlns:a16="http://schemas.microsoft.com/office/drawing/2014/main" val="1147161074"/>
                  </a:ext>
                </a:extLst>
              </a:tr>
              <a:tr h="807560">
                <a:tc>
                  <a:txBody>
                    <a:bodyPr/>
                    <a:lstStyle/>
                    <a:p>
                      <a:r>
                        <a:rPr lang="en-US" sz="2800"/>
                        <a:t>Threat Hunt Process</a:t>
                      </a:r>
                    </a:p>
                  </a:txBody>
                  <a:tcPr/>
                </a:tc>
                <a:tc>
                  <a:txBody>
                    <a:bodyPr/>
                    <a:lstStyle/>
                    <a:p>
                      <a:pPr marL="238125" indent="-238125" algn="l">
                        <a:buFont typeface="Arial" panose="020B0604020202020204" pitchFamily="34" charset="0"/>
                        <a:buChar char="•"/>
                        <a:tabLst/>
                      </a:pPr>
                      <a:r>
                        <a:rPr lang="en-US" sz="2700"/>
                        <a:t>Draw your team’s TH process</a:t>
                      </a:r>
                    </a:p>
                    <a:p>
                      <a:pPr marL="238125" indent="-238125" algn="l">
                        <a:buFont typeface="Arial" panose="020B0604020202020204" pitchFamily="34" charset="0"/>
                        <a:buChar char="•"/>
                        <a:tabLst>
                          <a:tab pos="222250" algn="l"/>
                        </a:tabLst>
                      </a:pPr>
                      <a:r>
                        <a:rPr lang="en-US" sz="2700"/>
                        <a:t>What parts are problematic?</a:t>
                      </a:r>
                    </a:p>
                    <a:p>
                      <a:pPr marL="238125" indent="-238125" algn="l">
                        <a:buFont typeface="Arial" panose="020B0604020202020204" pitchFamily="34" charset="0"/>
                        <a:buChar char="•"/>
                        <a:tabLst>
                          <a:tab pos="47625" algn="l"/>
                        </a:tabLst>
                      </a:pPr>
                      <a:r>
                        <a:rPr lang="en-US" sz="2700"/>
                        <a:t>What role do hypotheses play?</a:t>
                      </a:r>
                    </a:p>
                  </a:txBody>
                  <a:tcPr/>
                </a:tc>
                <a:extLst>
                  <a:ext uri="{0D108BD9-81ED-4DB2-BD59-A6C34878D82A}">
                    <a16:rowId xmlns:a16="http://schemas.microsoft.com/office/drawing/2014/main" val="1187374879"/>
                  </a:ext>
                </a:extLst>
              </a:tr>
              <a:tr h="807560">
                <a:tc>
                  <a:txBody>
                    <a:bodyPr/>
                    <a:lstStyle/>
                    <a:p>
                      <a:r>
                        <a:rPr lang="en-US" sz="2800"/>
                        <a:t>New members</a:t>
                      </a:r>
                    </a:p>
                  </a:txBody>
                  <a:tcPr/>
                </a:tc>
                <a:tc>
                  <a:txBody>
                    <a:bodyPr/>
                    <a:lstStyle/>
                    <a:p>
                      <a:pPr marL="174625" indent="-174625" algn="l">
                        <a:buFont typeface="Arial" panose="020B0604020202020204" pitchFamily="34" charset="0"/>
                        <a:buChar char="•"/>
                        <a:tabLst/>
                      </a:pPr>
                      <a:r>
                        <a:rPr lang="en-US" sz="2700"/>
                        <a:t>How long does it take a new member to become productive?</a:t>
                      </a:r>
                    </a:p>
                    <a:p>
                      <a:pPr marL="174625" indent="-174625" algn="l">
                        <a:buFont typeface="Arial" panose="020B0604020202020204" pitchFamily="34" charset="0"/>
                        <a:buChar char="•"/>
                        <a:tabLst/>
                      </a:pPr>
                      <a:r>
                        <a:rPr lang="en-US" sz="2700"/>
                        <a:t>How do you evaluate expertise?</a:t>
                      </a:r>
                    </a:p>
                  </a:txBody>
                  <a:tcPr/>
                </a:tc>
                <a:extLst>
                  <a:ext uri="{0D108BD9-81ED-4DB2-BD59-A6C34878D82A}">
                    <a16:rowId xmlns:a16="http://schemas.microsoft.com/office/drawing/2014/main" val="2049723773"/>
                  </a:ext>
                </a:extLst>
              </a:tr>
            </a:tbl>
          </a:graphicData>
        </a:graphic>
      </p:graphicFrame>
    </p:spTree>
    <p:extLst>
      <p:ext uri="{BB962C8B-B14F-4D97-AF65-F5344CB8AC3E}">
        <p14:creationId xmlns:p14="http://schemas.microsoft.com/office/powerpoint/2010/main" val="281380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3D5B7-8E7D-0B5F-1643-3CE6CD8F8846}"/>
              </a:ext>
            </a:extLst>
          </p:cNvPr>
          <p:cNvSpPr>
            <a:spLocks noGrp="1"/>
          </p:cNvSpPr>
          <p:nvPr>
            <p:ph type="title"/>
          </p:nvPr>
        </p:nvSpPr>
        <p:spPr/>
        <p:txBody>
          <a:bodyPr>
            <a:normAutofit fontScale="90000"/>
          </a:bodyPr>
          <a:lstStyle/>
          <a:p>
            <a:r>
              <a:rPr lang="en-US"/>
              <a:t>Subject recruitment and demographics</a:t>
            </a:r>
          </a:p>
        </p:txBody>
      </p:sp>
      <p:sp>
        <p:nvSpPr>
          <p:cNvPr id="4" name="Slide Number Placeholder 3">
            <a:extLst>
              <a:ext uri="{FF2B5EF4-FFF2-40B4-BE49-F238E27FC236}">
                <a16:creationId xmlns:a16="http://schemas.microsoft.com/office/drawing/2014/main" id="{569252DE-4F50-2DCE-F919-2990C3049A7A}"/>
              </a:ext>
            </a:extLst>
          </p:cNvPr>
          <p:cNvSpPr>
            <a:spLocks noGrp="1"/>
          </p:cNvSpPr>
          <p:nvPr>
            <p:ph type="sldNum" sz="quarter" idx="12"/>
          </p:nvPr>
        </p:nvSpPr>
        <p:spPr/>
        <p:txBody>
          <a:bodyPr/>
          <a:lstStyle/>
          <a:p>
            <a:fld id="{8A7A6979-0714-4377-B894-6BE4C2D6E202}" type="slidenum">
              <a:rPr lang="en-US" smtClean="0"/>
              <a:pPr/>
              <a:t>17</a:t>
            </a:fld>
            <a:endParaRPr lang="en-US" dirty="0"/>
          </a:p>
        </p:txBody>
      </p:sp>
      <p:graphicFrame>
        <p:nvGraphicFramePr>
          <p:cNvPr id="6" name="Table 5">
            <a:extLst>
              <a:ext uri="{FF2B5EF4-FFF2-40B4-BE49-F238E27FC236}">
                <a16:creationId xmlns:a16="http://schemas.microsoft.com/office/drawing/2014/main" id="{C6861101-D2AB-EC7A-7ADB-EF627D89040C}"/>
              </a:ext>
            </a:extLst>
          </p:cNvPr>
          <p:cNvGraphicFramePr>
            <a:graphicFrameLocks noGrp="1"/>
          </p:cNvGraphicFramePr>
          <p:nvPr>
            <p:extLst>
              <p:ext uri="{D42A27DB-BD31-4B8C-83A1-F6EECF244321}">
                <p14:modId xmlns:p14="http://schemas.microsoft.com/office/powerpoint/2010/main" val="1577574927"/>
              </p:ext>
            </p:extLst>
          </p:nvPr>
        </p:nvGraphicFramePr>
        <p:xfrm>
          <a:off x="128337" y="1889200"/>
          <a:ext cx="4588041" cy="2637825"/>
        </p:xfrm>
        <a:graphic>
          <a:graphicData uri="http://schemas.openxmlformats.org/drawingml/2006/table">
            <a:tbl>
              <a:tblPr firstRow="1" bandRow="1">
                <a:tableStyleId>{5C22544A-7EE6-4342-B048-85BDC9FD1C3A}</a:tableStyleId>
              </a:tblPr>
              <a:tblGrid>
                <a:gridCol w="2352842">
                  <a:extLst>
                    <a:ext uri="{9D8B030D-6E8A-4147-A177-3AD203B41FA5}">
                      <a16:colId xmlns:a16="http://schemas.microsoft.com/office/drawing/2014/main" val="2071289436"/>
                    </a:ext>
                  </a:extLst>
                </a:gridCol>
                <a:gridCol w="2235199">
                  <a:extLst>
                    <a:ext uri="{9D8B030D-6E8A-4147-A177-3AD203B41FA5}">
                      <a16:colId xmlns:a16="http://schemas.microsoft.com/office/drawing/2014/main" val="672992382"/>
                    </a:ext>
                  </a:extLst>
                </a:gridCol>
              </a:tblGrid>
              <a:tr h="1022705">
                <a:tc>
                  <a:txBody>
                    <a:bodyPr/>
                    <a:lstStyle/>
                    <a:p>
                      <a:pPr algn="ctr"/>
                      <a:r>
                        <a:rPr lang="en-US" sz="3200">
                          <a:solidFill>
                            <a:schemeClr val="accent4"/>
                          </a:solidFill>
                        </a:rPr>
                        <a:t>Organization</a:t>
                      </a:r>
                    </a:p>
                  </a:txBody>
                  <a:tcPr/>
                </a:tc>
                <a:tc>
                  <a:txBody>
                    <a:bodyPr/>
                    <a:lstStyle/>
                    <a:p>
                      <a:pPr algn="ctr"/>
                      <a:r>
                        <a:rPr lang="en-US" sz="3200">
                          <a:solidFill>
                            <a:schemeClr val="accent4"/>
                          </a:solidFill>
                        </a:rPr>
                        <a:t># Subjects</a:t>
                      </a:r>
                    </a:p>
                  </a:txBody>
                  <a:tcPr/>
                </a:tc>
                <a:extLst>
                  <a:ext uri="{0D108BD9-81ED-4DB2-BD59-A6C34878D82A}">
                    <a16:rowId xmlns:a16="http://schemas.microsoft.com/office/drawing/2014/main" val="3148211888"/>
                  </a:ext>
                </a:extLst>
              </a:tr>
              <a:tr h="807560">
                <a:tc>
                  <a:txBody>
                    <a:bodyPr/>
                    <a:lstStyle/>
                    <a:p>
                      <a:pPr algn="ctr"/>
                      <a:r>
                        <a:rPr lang="en-US" sz="2800"/>
                        <a:t>DHS Org. #1</a:t>
                      </a:r>
                    </a:p>
                  </a:txBody>
                  <a:tcPr/>
                </a:tc>
                <a:tc>
                  <a:txBody>
                    <a:bodyPr/>
                    <a:lstStyle/>
                    <a:p>
                      <a:pPr marL="0" indent="0" algn="ctr">
                        <a:buFont typeface="Arial" panose="020B0604020202020204" pitchFamily="34" charset="0"/>
                        <a:buNone/>
                        <a:tabLst/>
                      </a:pPr>
                      <a:r>
                        <a:rPr lang="en-US" sz="3200"/>
                        <a:t>10</a:t>
                      </a:r>
                    </a:p>
                  </a:txBody>
                  <a:tcPr/>
                </a:tc>
                <a:extLst>
                  <a:ext uri="{0D108BD9-81ED-4DB2-BD59-A6C34878D82A}">
                    <a16:rowId xmlns:a16="http://schemas.microsoft.com/office/drawing/2014/main" val="1147161074"/>
                  </a:ext>
                </a:extLst>
              </a:tr>
              <a:tr h="807560">
                <a:tc>
                  <a:txBody>
                    <a:bodyPr/>
                    <a:lstStyle/>
                    <a:p>
                      <a:pPr algn="ctr"/>
                      <a:r>
                        <a:rPr lang="en-US" sz="2800"/>
                        <a:t>DHS Org. #2</a:t>
                      </a:r>
                    </a:p>
                  </a:txBody>
                  <a:tcPr/>
                </a:tc>
                <a:tc>
                  <a:txBody>
                    <a:bodyPr/>
                    <a:lstStyle/>
                    <a:p>
                      <a:pPr marL="0" indent="0" algn="ctr">
                        <a:buFont typeface="Arial" panose="020B0604020202020204" pitchFamily="34" charset="0"/>
                        <a:buNone/>
                        <a:tabLst/>
                      </a:pPr>
                      <a:r>
                        <a:rPr lang="en-US" sz="3200"/>
                        <a:t>3</a:t>
                      </a:r>
                    </a:p>
                  </a:txBody>
                  <a:tcPr/>
                </a:tc>
                <a:extLst>
                  <a:ext uri="{0D108BD9-81ED-4DB2-BD59-A6C34878D82A}">
                    <a16:rowId xmlns:a16="http://schemas.microsoft.com/office/drawing/2014/main" val="1187374879"/>
                  </a:ext>
                </a:extLst>
              </a:tr>
            </a:tbl>
          </a:graphicData>
        </a:graphic>
      </p:graphicFrame>
      <p:graphicFrame>
        <p:nvGraphicFramePr>
          <p:cNvPr id="7" name="Table 6">
            <a:extLst>
              <a:ext uri="{FF2B5EF4-FFF2-40B4-BE49-F238E27FC236}">
                <a16:creationId xmlns:a16="http://schemas.microsoft.com/office/drawing/2014/main" id="{D3D41935-7FB5-3DD6-5286-D5C101E5B63A}"/>
              </a:ext>
            </a:extLst>
          </p:cNvPr>
          <p:cNvGraphicFramePr>
            <a:graphicFrameLocks noGrp="1"/>
          </p:cNvGraphicFramePr>
          <p:nvPr>
            <p:extLst>
              <p:ext uri="{D42A27DB-BD31-4B8C-83A1-F6EECF244321}">
                <p14:modId xmlns:p14="http://schemas.microsoft.com/office/powerpoint/2010/main" val="3210068931"/>
              </p:ext>
            </p:extLst>
          </p:nvPr>
        </p:nvGraphicFramePr>
        <p:xfrm>
          <a:off x="5149514" y="1485421"/>
          <a:ext cx="3866149" cy="3445385"/>
        </p:xfrm>
        <a:graphic>
          <a:graphicData uri="http://schemas.openxmlformats.org/drawingml/2006/table">
            <a:tbl>
              <a:tblPr firstRow="1" bandRow="1">
                <a:tableStyleId>{5C22544A-7EE6-4342-B048-85BDC9FD1C3A}</a:tableStyleId>
              </a:tblPr>
              <a:tblGrid>
                <a:gridCol w="1934052">
                  <a:extLst>
                    <a:ext uri="{9D8B030D-6E8A-4147-A177-3AD203B41FA5}">
                      <a16:colId xmlns:a16="http://schemas.microsoft.com/office/drawing/2014/main" val="2071289436"/>
                    </a:ext>
                  </a:extLst>
                </a:gridCol>
                <a:gridCol w="1932097">
                  <a:extLst>
                    <a:ext uri="{9D8B030D-6E8A-4147-A177-3AD203B41FA5}">
                      <a16:colId xmlns:a16="http://schemas.microsoft.com/office/drawing/2014/main" val="672992382"/>
                    </a:ext>
                  </a:extLst>
                </a:gridCol>
              </a:tblGrid>
              <a:tr h="1022705">
                <a:tc>
                  <a:txBody>
                    <a:bodyPr/>
                    <a:lstStyle/>
                    <a:p>
                      <a:pPr algn="ctr"/>
                      <a:r>
                        <a:rPr lang="en-US" sz="3200">
                          <a:solidFill>
                            <a:schemeClr val="accent4"/>
                          </a:solidFill>
                        </a:rPr>
                        <a:t>Position</a:t>
                      </a:r>
                    </a:p>
                  </a:txBody>
                  <a:tcPr/>
                </a:tc>
                <a:tc>
                  <a:txBody>
                    <a:bodyPr/>
                    <a:lstStyle/>
                    <a:p>
                      <a:pPr algn="ctr"/>
                      <a:r>
                        <a:rPr lang="en-US" sz="3200">
                          <a:solidFill>
                            <a:schemeClr val="accent4"/>
                          </a:solidFill>
                        </a:rPr>
                        <a:t># Subjects</a:t>
                      </a:r>
                    </a:p>
                  </a:txBody>
                  <a:tcPr/>
                </a:tc>
                <a:extLst>
                  <a:ext uri="{0D108BD9-81ED-4DB2-BD59-A6C34878D82A}">
                    <a16:rowId xmlns:a16="http://schemas.microsoft.com/office/drawing/2014/main" val="3148211888"/>
                  </a:ext>
                </a:extLst>
              </a:tr>
              <a:tr h="807560">
                <a:tc>
                  <a:txBody>
                    <a:bodyPr/>
                    <a:lstStyle/>
                    <a:p>
                      <a:pPr algn="ctr"/>
                      <a:r>
                        <a:rPr lang="en-US" sz="2800"/>
                        <a:t>Leadership</a:t>
                      </a:r>
                    </a:p>
                  </a:txBody>
                  <a:tcPr/>
                </a:tc>
                <a:tc>
                  <a:txBody>
                    <a:bodyPr/>
                    <a:lstStyle/>
                    <a:p>
                      <a:pPr marL="0" indent="0" algn="ctr">
                        <a:buFont typeface="Arial" panose="020B0604020202020204" pitchFamily="34" charset="0"/>
                        <a:buNone/>
                        <a:tabLst/>
                      </a:pPr>
                      <a:r>
                        <a:rPr lang="en-US" sz="3200"/>
                        <a:t>4</a:t>
                      </a:r>
                    </a:p>
                  </a:txBody>
                  <a:tcPr/>
                </a:tc>
                <a:extLst>
                  <a:ext uri="{0D108BD9-81ED-4DB2-BD59-A6C34878D82A}">
                    <a16:rowId xmlns:a16="http://schemas.microsoft.com/office/drawing/2014/main" val="1147161074"/>
                  </a:ext>
                </a:extLst>
              </a:tr>
              <a:tr h="807560">
                <a:tc>
                  <a:txBody>
                    <a:bodyPr/>
                    <a:lstStyle/>
                    <a:p>
                      <a:pPr algn="ctr"/>
                      <a:r>
                        <a:rPr lang="en-US" sz="2800"/>
                        <a:t>Team lead</a:t>
                      </a:r>
                    </a:p>
                  </a:txBody>
                  <a:tcPr/>
                </a:tc>
                <a:tc>
                  <a:txBody>
                    <a:bodyPr/>
                    <a:lstStyle/>
                    <a:p>
                      <a:pPr marL="0" indent="0" algn="ctr">
                        <a:buFont typeface="Arial" panose="020B0604020202020204" pitchFamily="34" charset="0"/>
                        <a:buNone/>
                        <a:tabLst/>
                      </a:pPr>
                      <a:r>
                        <a:rPr lang="en-US" sz="3200"/>
                        <a:t>4</a:t>
                      </a:r>
                    </a:p>
                  </a:txBody>
                  <a:tcPr/>
                </a:tc>
                <a:extLst>
                  <a:ext uri="{0D108BD9-81ED-4DB2-BD59-A6C34878D82A}">
                    <a16:rowId xmlns:a16="http://schemas.microsoft.com/office/drawing/2014/main" val="1187374879"/>
                  </a:ext>
                </a:extLst>
              </a:tr>
              <a:tr h="807560">
                <a:tc>
                  <a:txBody>
                    <a:bodyPr/>
                    <a:lstStyle/>
                    <a:p>
                      <a:pPr algn="ctr"/>
                      <a:r>
                        <a:rPr lang="en-US" sz="2800"/>
                        <a:t>Analyst</a:t>
                      </a:r>
                    </a:p>
                  </a:txBody>
                  <a:tcPr/>
                </a:tc>
                <a:tc>
                  <a:txBody>
                    <a:bodyPr/>
                    <a:lstStyle/>
                    <a:p>
                      <a:pPr marL="0" indent="0" algn="ctr">
                        <a:buFont typeface="Arial" panose="020B0604020202020204" pitchFamily="34" charset="0"/>
                        <a:buNone/>
                        <a:tabLst/>
                      </a:pPr>
                      <a:r>
                        <a:rPr lang="en-US" sz="3200"/>
                        <a:t>3</a:t>
                      </a:r>
                    </a:p>
                  </a:txBody>
                  <a:tcPr/>
                </a:tc>
                <a:extLst>
                  <a:ext uri="{0D108BD9-81ED-4DB2-BD59-A6C34878D82A}">
                    <a16:rowId xmlns:a16="http://schemas.microsoft.com/office/drawing/2014/main" val="3802150246"/>
                  </a:ext>
                </a:extLst>
              </a:tr>
            </a:tbl>
          </a:graphicData>
        </a:graphic>
      </p:graphicFrame>
    </p:spTree>
    <p:extLst>
      <p:ext uri="{BB962C8B-B14F-4D97-AF65-F5344CB8AC3E}">
        <p14:creationId xmlns:p14="http://schemas.microsoft.com/office/powerpoint/2010/main" val="273653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4" y="392220"/>
            <a:ext cx="5064071" cy="909637"/>
          </a:xfrm>
        </p:spPr>
        <p:txBody>
          <a:bodyPr>
            <a:noAutofit/>
          </a:bodyPr>
          <a:lstStyle/>
          <a:p>
            <a:r>
              <a:rPr lang="en-US" sz="4400" b="1"/>
              <a:t>Talk overview</a:t>
            </a:r>
          </a:p>
        </p:txBody>
      </p:sp>
      <p:sp>
        <p:nvSpPr>
          <p:cNvPr id="4" name="Slide Number Placeholder 3">
            <a:extLst>
              <a:ext uri="{FF2B5EF4-FFF2-40B4-BE49-F238E27FC236}">
                <a16:creationId xmlns:a16="http://schemas.microsoft.com/office/drawing/2014/main" id="{957242C7-4E02-7346-9C72-0510920661AF}"/>
              </a:ext>
            </a:extLst>
          </p:cNvPr>
          <p:cNvSpPr>
            <a:spLocks noGrp="1"/>
          </p:cNvSpPr>
          <p:nvPr>
            <p:ph type="sldNum" sz="quarter" idx="4294967295"/>
          </p:nvPr>
        </p:nvSpPr>
        <p:spPr>
          <a:xfrm>
            <a:off x="8454558" y="6492875"/>
            <a:ext cx="366712" cy="365125"/>
          </a:xfrm>
        </p:spPr>
        <p:txBody>
          <a:bodyPr/>
          <a:lstStyle/>
          <a:p>
            <a:fld id="{8A7A6979-0714-4377-B894-6BE4C2D6E202}" type="slidenum">
              <a:rPr lang="en-US" smtClean="0"/>
              <a:pPr/>
              <a:t>18</a:t>
            </a:fld>
            <a:endParaRPr lang="en-US" dirty="0"/>
          </a:p>
        </p:txBody>
      </p:sp>
      <p:sp>
        <p:nvSpPr>
          <p:cNvPr id="5" name="TextBox 4">
            <a:extLst>
              <a:ext uri="{FF2B5EF4-FFF2-40B4-BE49-F238E27FC236}">
                <a16:creationId xmlns:a16="http://schemas.microsoft.com/office/drawing/2014/main" id="{6007588A-740C-1D48-98BF-A2759B1261F8}"/>
              </a:ext>
            </a:extLst>
          </p:cNvPr>
          <p:cNvSpPr txBox="1"/>
          <p:nvPr/>
        </p:nvSpPr>
        <p:spPr>
          <a:xfrm>
            <a:off x="185050" y="1768972"/>
            <a:ext cx="8397876" cy="3709285"/>
          </a:xfrm>
          <a:prstGeom prst="rect">
            <a:avLst/>
          </a:prstGeom>
          <a:noFill/>
        </p:spPr>
        <p:txBody>
          <a:bodyPr wrap="none" rtlCol="0">
            <a:spAutoFit/>
          </a:bodyPr>
          <a:lstStyle/>
          <a:p>
            <a:pPr marL="800100" lvl="1" indent="-342900">
              <a:lnSpc>
                <a:spcPct val="150000"/>
              </a:lnSpc>
              <a:buFontTx/>
              <a:buAutoNum type="arabicPeriod"/>
            </a:pPr>
            <a:r>
              <a:rPr lang="en-US" sz="3200"/>
              <a:t>Threat Hunt and the landscape of cyber ops</a:t>
            </a:r>
          </a:p>
          <a:p>
            <a:pPr marL="800100" lvl="1" indent="-342900">
              <a:lnSpc>
                <a:spcPct val="150000"/>
              </a:lnSpc>
              <a:buFontTx/>
              <a:buAutoNum type="arabicPeriod"/>
            </a:pPr>
            <a:r>
              <a:rPr lang="en-US" sz="3200"/>
              <a:t>Knowledge gaps and research questions</a:t>
            </a:r>
          </a:p>
          <a:p>
            <a:pPr marL="800100" lvl="1" indent="-342900">
              <a:lnSpc>
                <a:spcPct val="150000"/>
              </a:lnSpc>
              <a:buFontTx/>
              <a:buAutoNum type="arabicPeriod"/>
            </a:pPr>
            <a:r>
              <a:rPr lang="en-US" sz="3200"/>
              <a:t>Methods</a:t>
            </a:r>
          </a:p>
          <a:p>
            <a:pPr marL="800100" lvl="1" indent="-342900">
              <a:lnSpc>
                <a:spcPct val="150000"/>
              </a:lnSpc>
              <a:buFontTx/>
              <a:buAutoNum type="arabicPeriod"/>
            </a:pPr>
            <a:r>
              <a:rPr lang="en-US" sz="3200" b="1"/>
              <a:t>Results</a:t>
            </a:r>
          </a:p>
          <a:p>
            <a:pPr marL="800100" lvl="1" indent="-342900">
              <a:lnSpc>
                <a:spcPct val="150000"/>
              </a:lnSpc>
              <a:buFontTx/>
              <a:buAutoNum type="arabicPeriod"/>
            </a:pPr>
            <a:r>
              <a:rPr lang="en-US" sz="3200"/>
              <a:t>Takeaways</a:t>
            </a:r>
          </a:p>
        </p:txBody>
      </p:sp>
    </p:spTree>
    <p:extLst>
      <p:ext uri="{BB962C8B-B14F-4D97-AF65-F5344CB8AC3E}">
        <p14:creationId xmlns:p14="http://schemas.microsoft.com/office/powerpoint/2010/main" val="134497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C8FA3B8-887D-72DF-C48F-8BD909B0ADDE}"/>
              </a:ext>
            </a:extLst>
          </p:cNvPr>
          <p:cNvPicPr>
            <a:picLocks noGrp="1" noChangeAspect="1"/>
          </p:cNvPicPr>
          <p:nvPr>
            <p:ph idx="1"/>
          </p:nvPr>
        </p:nvPicPr>
        <p:blipFill>
          <a:blip r:embed="rId3"/>
          <a:stretch>
            <a:fillRect/>
          </a:stretch>
        </p:blipFill>
        <p:spPr>
          <a:xfrm>
            <a:off x="505142" y="1224116"/>
            <a:ext cx="8133716" cy="1508970"/>
          </a:xfrm>
        </p:spPr>
      </p:pic>
      <p:sp>
        <p:nvSpPr>
          <p:cNvPr id="3" name="Title 2">
            <a:extLst>
              <a:ext uri="{FF2B5EF4-FFF2-40B4-BE49-F238E27FC236}">
                <a16:creationId xmlns:a16="http://schemas.microsoft.com/office/drawing/2014/main" id="{65FE6580-CF60-B8E7-6CA1-B054CF19C9AF}"/>
              </a:ext>
            </a:extLst>
          </p:cNvPr>
          <p:cNvSpPr>
            <a:spLocks noGrp="1"/>
          </p:cNvSpPr>
          <p:nvPr>
            <p:ph type="title"/>
          </p:nvPr>
        </p:nvSpPr>
        <p:spPr/>
        <p:txBody>
          <a:bodyPr>
            <a:normAutofit fontScale="90000"/>
          </a:bodyPr>
          <a:lstStyle/>
          <a:p>
            <a:r>
              <a:rPr lang="en-US"/>
              <a:t>Range of TH process diagrams</a:t>
            </a:r>
          </a:p>
        </p:txBody>
      </p:sp>
      <p:pic>
        <p:nvPicPr>
          <p:cNvPr id="8" name="Picture 7">
            <a:extLst>
              <a:ext uri="{FF2B5EF4-FFF2-40B4-BE49-F238E27FC236}">
                <a16:creationId xmlns:a16="http://schemas.microsoft.com/office/drawing/2014/main" id="{ABA0AB36-B4AC-D4E3-65D1-BC3283E10D18}"/>
              </a:ext>
            </a:extLst>
          </p:cNvPr>
          <p:cNvPicPr>
            <a:picLocks noChangeAspect="1"/>
          </p:cNvPicPr>
          <p:nvPr/>
        </p:nvPicPr>
        <p:blipFill>
          <a:blip r:embed="rId4"/>
          <a:stretch>
            <a:fillRect/>
          </a:stretch>
        </p:blipFill>
        <p:spPr>
          <a:xfrm>
            <a:off x="2140160" y="3200599"/>
            <a:ext cx="4863680" cy="3310572"/>
          </a:xfrm>
          <a:prstGeom prst="rect">
            <a:avLst/>
          </a:prstGeom>
        </p:spPr>
      </p:pic>
      <p:sp>
        <p:nvSpPr>
          <p:cNvPr id="11" name="Slide Number Placeholder 3">
            <a:extLst>
              <a:ext uri="{FF2B5EF4-FFF2-40B4-BE49-F238E27FC236}">
                <a16:creationId xmlns:a16="http://schemas.microsoft.com/office/drawing/2014/main" id="{C1BE8FF4-8F1A-3344-CF10-F96CD3778FAF}"/>
              </a:ext>
            </a:extLst>
          </p:cNvPr>
          <p:cNvSpPr txBox="1">
            <a:spLocks/>
          </p:cNvSpPr>
          <p:nvPr/>
        </p:nvSpPr>
        <p:spPr>
          <a:xfrm>
            <a:off x="8454558" y="6492875"/>
            <a:ext cx="366712" cy="365125"/>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185902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4" y="392220"/>
            <a:ext cx="5064071" cy="909637"/>
          </a:xfrm>
        </p:spPr>
        <p:txBody>
          <a:bodyPr>
            <a:noAutofit/>
          </a:bodyPr>
          <a:lstStyle/>
          <a:p>
            <a:r>
              <a:rPr lang="en-US" sz="4400" b="1"/>
              <a:t>Talk overview</a:t>
            </a:r>
          </a:p>
        </p:txBody>
      </p:sp>
      <p:sp>
        <p:nvSpPr>
          <p:cNvPr id="4" name="Slide Number Placeholder 3">
            <a:extLst>
              <a:ext uri="{FF2B5EF4-FFF2-40B4-BE49-F238E27FC236}">
                <a16:creationId xmlns:a16="http://schemas.microsoft.com/office/drawing/2014/main" id="{957242C7-4E02-7346-9C72-0510920661AF}"/>
              </a:ext>
            </a:extLst>
          </p:cNvPr>
          <p:cNvSpPr>
            <a:spLocks noGrp="1"/>
          </p:cNvSpPr>
          <p:nvPr>
            <p:ph type="sldNum" sz="quarter" idx="4294967295"/>
          </p:nvPr>
        </p:nvSpPr>
        <p:spPr>
          <a:xfrm>
            <a:off x="8454558" y="6492875"/>
            <a:ext cx="366712" cy="365125"/>
          </a:xfrm>
        </p:spPr>
        <p:txBody>
          <a:bodyPr/>
          <a:lstStyle/>
          <a:p>
            <a:fld id="{8A7A6979-0714-4377-B894-6BE4C2D6E202}" type="slidenum">
              <a:rPr lang="en-US" smtClean="0"/>
              <a:pPr/>
              <a:t>2</a:t>
            </a:fld>
            <a:endParaRPr lang="en-US" dirty="0"/>
          </a:p>
        </p:txBody>
      </p:sp>
      <p:sp>
        <p:nvSpPr>
          <p:cNvPr id="5" name="TextBox 4">
            <a:extLst>
              <a:ext uri="{FF2B5EF4-FFF2-40B4-BE49-F238E27FC236}">
                <a16:creationId xmlns:a16="http://schemas.microsoft.com/office/drawing/2014/main" id="{6007588A-740C-1D48-98BF-A2759B1261F8}"/>
              </a:ext>
            </a:extLst>
          </p:cNvPr>
          <p:cNvSpPr txBox="1"/>
          <p:nvPr/>
        </p:nvSpPr>
        <p:spPr>
          <a:xfrm>
            <a:off x="185050" y="1768972"/>
            <a:ext cx="8269508" cy="3709285"/>
          </a:xfrm>
          <a:prstGeom prst="rect">
            <a:avLst/>
          </a:prstGeom>
          <a:noFill/>
        </p:spPr>
        <p:txBody>
          <a:bodyPr wrap="none" rtlCol="0">
            <a:spAutoFit/>
          </a:bodyPr>
          <a:lstStyle/>
          <a:p>
            <a:pPr marL="800100" lvl="1" indent="-342900">
              <a:lnSpc>
                <a:spcPct val="150000"/>
              </a:lnSpc>
              <a:buFontTx/>
              <a:buAutoNum type="arabicPeriod"/>
            </a:pPr>
            <a:r>
              <a:rPr lang="en-US" sz="3200"/>
              <a:t>Threat Hunt and the landscape of cyber ops</a:t>
            </a:r>
          </a:p>
          <a:p>
            <a:pPr marL="800100" lvl="1" indent="-342900">
              <a:lnSpc>
                <a:spcPct val="150000"/>
              </a:lnSpc>
              <a:buFontTx/>
              <a:buAutoNum type="arabicPeriod"/>
            </a:pPr>
            <a:r>
              <a:rPr lang="en-US" sz="3200"/>
              <a:t>Knowledge gaps and research questions</a:t>
            </a:r>
          </a:p>
          <a:p>
            <a:pPr marL="800100" lvl="1" indent="-342900">
              <a:lnSpc>
                <a:spcPct val="150000"/>
              </a:lnSpc>
              <a:buFontTx/>
              <a:buAutoNum type="arabicPeriod"/>
            </a:pPr>
            <a:r>
              <a:rPr lang="en-US" sz="3200"/>
              <a:t>Method</a:t>
            </a:r>
          </a:p>
          <a:p>
            <a:pPr marL="800100" lvl="1" indent="-342900">
              <a:lnSpc>
                <a:spcPct val="150000"/>
              </a:lnSpc>
              <a:buFontTx/>
              <a:buAutoNum type="arabicPeriod"/>
            </a:pPr>
            <a:r>
              <a:rPr lang="en-US" sz="3200"/>
              <a:t>Results</a:t>
            </a:r>
          </a:p>
          <a:p>
            <a:pPr marL="800100" lvl="1" indent="-342900">
              <a:lnSpc>
                <a:spcPct val="150000"/>
              </a:lnSpc>
              <a:buFontTx/>
              <a:buAutoNum type="arabicPeriod"/>
            </a:pPr>
            <a:r>
              <a:rPr lang="en-US" sz="3200"/>
              <a:t>Takeaways</a:t>
            </a:r>
          </a:p>
        </p:txBody>
      </p:sp>
    </p:spTree>
    <p:extLst>
      <p:ext uri="{BB962C8B-B14F-4D97-AF65-F5344CB8AC3E}">
        <p14:creationId xmlns:p14="http://schemas.microsoft.com/office/powerpoint/2010/main" val="426808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A81FCF-0FCA-6A47-311C-F0A9FC406C7C}"/>
              </a:ext>
            </a:extLst>
          </p:cNvPr>
          <p:cNvPicPr>
            <a:picLocks noGrp="1" noChangeAspect="1"/>
          </p:cNvPicPr>
          <p:nvPr>
            <p:ph idx="1"/>
          </p:nvPr>
        </p:nvPicPr>
        <p:blipFill>
          <a:blip r:embed="rId3"/>
          <a:stretch>
            <a:fillRect/>
          </a:stretch>
        </p:blipFill>
        <p:spPr>
          <a:xfrm>
            <a:off x="0" y="1315452"/>
            <a:ext cx="9115846" cy="4780547"/>
          </a:xfrm>
        </p:spPr>
      </p:pic>
      <p:sp>
        <p:nvSpPr>
          <p:cNvPr id="3" name="Title 2">
            <a:extLst>
              <a:ext uri="{FF2B5EF4-FFF2-40B4-BE49-F238E27FC236}">
                <a16:creationId xmlns:a16="http://schemas.microsoft.com/office/drawing/2014/main" id="{8EE04A5F-EC37-47DD-5C81-9D4EC605223F}"/>
              </a:ext>
            </a:extLst>
          </p:cNvPr>
          <p:cNvSpPr>
            <a:spLocks noGrp="1"/>
          </p:cNvSpPr>
          <p:nvPr>
            <p:ph type="title"/>
          </p:nvPr>
        </p:nvSpPr>
        <p:spPr/>
        <p:txBody>
          <a:bodyPr>
            <a:normAutofit fontScale="90000"/>
          </a:bodyPr>
          <a:lstStyle/>
          <a:p>
            <a:r>
              <a:rPr lang="en-US"/>
              <a:t>(Simplified) Unified TH model</a:t>
            </a:r>
          </a:p>
        </p:txBody>
      </p:sp>
      <p:sp>
        <p:nvSpPr>
          <p:cNvPr id="4" name="Slide Number Placeholder 3">
            <a:extLst>
              <a:ext uri="{FF2B5EF4-FFF2-40B4-BE49-F238E27FC236}">
                <a16:creationId xmlns:a16="http://schemas.microsoft.com/office/drawing/2014/main" id="{C4F40895-81FA-8C73-FD50-BB636CC6D926}"/>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83933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88EDC5F-3015-019E-D311-10391D3FBF5E}"/>
              </a:ext>
            </a:extLst>
          </p:cNvPr>
          <p:cNvPicPr>
            <a:picLocks noGrp="1" noChangeAspect="1"/>
          </p:cNvPicPr>
          <p:nvPr>
            <p:ph idx="1"/>
          </p:nvPr>
        </p:nvPicPr>
        <p:blipFill>
          <a:blip r:embed="rId3"/>
          <a:stretch>
            <a:fillRect/>
          </a:stretch>
        </p:blipFill>
        <p:spPr>
          <a:xfrm>
            <a:off x="0" y="898358"/>
            <a:ext cx="9144000" cy="5918637"/>
          </a:xfrm>
        </p:spPr>
      </p:pic>
      <p:sp>
        <p:nvSpPr>
          <p:cNvPr id="3" name="Title 2">
            <a:extLst>
              <a:ext uri="{FF2B5EF4-FFF2-40B4-BE49-F238E27FC236}">
                <a16:creationId xmlns:a16="http://schemas.microsoft.com/office/drawing/2014/main" id="{46F0A24C-F292-A0F0-14E3-70C1370BA646}"/>
              </a:ext>
            </a:extLst>
          </p:cNvPr>
          <p:cNvSpPr>
            <a:spLocks noGrp="1"/>
          </p:cNvSpPr>
          <p:nvPr>
            <p:ph type="title"/>
          </p:nvPr>
        </p:nvSpPr>
        <p:spPr/>
        <p:txBody>
          <a:bodyPr>
            <a:normAutofit fontScale="90000"/>
          </a:bodyPr>
          <a:lstStyle/>
          <a:p>
            <a:r>
              <a:rPr lang="en-US"/>
              <a:t>(Full) Unified TH model</a:t>
            </a:r>
          </a:p>
        </p:txBody>
      </p:sp>
      <p:sp>
        <p:nvSpPr>
          <p:cNvPr id="7" name="Rectangle 6">
            <a:extLst>
              <a:ext uri="{FF2B5EF4-FFF2-40B4-BE49-F238E27FC236}">
                <a16:creationId xmlns:a16="http://schemas.microsoft.com/office/drawing/2014/main" id="{243AB1B0-1118-58B1-7AC3-BDE50B1275A5}"/>
              </a:ext>
            </a:extLst>
          </p:cNvPr>
          <p:cNvSpPr/>
          <p:nvPr/>
        </p:nvSpPr>
        <p:spPr>
          <a:xfrm>
            <a:off x="698500" y="2616200"/>
            <a:ext cx="1676400" cy="14986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40C782-EF0B-4CAC-2403-5F8978A40616}"/>
              </a:ext>
            </a:extLst>
          </p:cNvPr>
          <p:cNvSpPr/>
          <p:nvPr/>
        </p:nvSpPr>
        <p:spPr>
          <a:xfrm>
            <a:off x="698500" y="4114801"/>
            <a:ext cx="2667000" cy="13462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77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D2B62-39AC-AAC7-2CDA-4A6400BBAAB6}"/>
              </a:ext>
            </a:extLst>
          </p:cNvPr>
          <p:cNvSpPr>
            <a:spLocks noGrp="1"/>
          </p:cNvSpPr>
          <p:nvPr>
            <p:ph type="title"/>
          </p:nvPr>
        </p:nvSpPr>
        <p:spPr/>
        <p:txBody>
          <a:bodyPr>
            <a:noAutofit/>
          </a:bodyPr>
          <a:lstStyle/>
          <a:p>
            <a:r>
              <a:rPr lang="en-US" sz="2800">
                <a:effectLst/>
              </a:rPr>
              <a:t>Challenges: Process</a:t>
            </a:r>
            <a:endParaRPr lang="en-US" sz="2800"/>
          </a:p>
        </p:txBody>
      </p:sp>
      <p:sp>
        <p:nvSpPr>
          <p:cNvPr id="4" name="Slide Number Placeholder 3">
            <a:extLst>
              <a:ext uri="{FF2B5EF4-FFF2-40B4-BE49-F238E27FC236}">
                <a16:creationId xmlns:a16="http://schemas.microsoft.com/office/drawing/2014/main" id="{FD50C190-E5B0-BDED-FF09-9E5E8DFA2CF3}"/>
              </a:ext>
            </a:extLst>
          </p:cNvPr>
          <p:cNvSpPr>
            <a:spLocks noGrp="1"/>
          </p:cNvSpPr>
          <p:nvPr>
            <p:ph type="sldNum" sz="quarter" idx="12"/>
          </p:nvPr>
        </p:nvSpPr>
        <p:spPr/>
        <p:txBody>
          <a:bodyPr/>
          <a:lstStyle/>
          <a:p>
            <a:fld id="{8A7A6979-0714-4377-B894-6BE4C2D6E202}" type="slidenum">
              <a:rPr lang="en-US" smtClean="0"/>
              <a:pPr/>
              <a:t>22</a:t>
            </a:fld>
            <a:endParaRPr lang="en-US" dirty="0"/>
          </a:p>
        </p:txBody>
      </p:sp>
      <p:graphicFrame>
        <p:nvGraphicFramePr>
          <p:cNvPr id="5" name="Table 4">
            <a:extLst>
              <a:ext uri="{FF2B5EF4-FFF2-40B4-BE49-F238E27FC236}">
                <a16:creationId xmlns:a16="http://schemas.microsoft.com/office/drawing/2014/main" id="{B04FB573-8D0B-4DA1-EDAF-E0B5E07D03DD}"/>
              </a:ext>
            </a:extLst>
          </p:cNvPr>
          <p:cNvGraphicFramePr>
            <a:graphicFrameLocks noGrp="1"/>
          </p:cNvGraphicFramePr>
          <p:nvPr>
            <p:extLst>
              <p:ext uri="{D42A27DB-BD31-4B8C-83A1-F6EECF244321}">
                <p14:modId xmlns:p14="http://schemas.microsoft.com/office/powerpoint/2010/main" val="2933077317"/>
              </p:ext>
            </p:extLst>
          </p:nvPr>
        </p:nvGraphicFramePr>
        <p:xfrm>
          <a:off x="277147" y="1396999"/>
          <a:ext cx="8738516" cy="3489480"/>
        </p:xfrm>
        <a:graphic>
          <a:graphicData uri="http://schemas.openxmlformats.org/drawingml/2006/table">
            <a:tbl>
              <a:tblPr firstRow="1" bandRow="1">
                <a:tableStyleId>{5C22544A-7EE6-4342-B048-85BDC9FD1C3A}</a:tableStyleId>
              </a:tblPr>
              <a:tblGrid>
                <a:gridCol w="5056853">
                  <a:extLst>
                    <a:ext uri="{9D8B030D-6E8A-4147-A177-3AD203B41FA5}">
                      <a16:colId xmlns:a16="http://schemas.microsoft.com/office/drawing/2014/main" val="2071289436"/>
                    </a:ext>
                  </a:extLst>
                </a:gridCol>
                <a:gridCol w="3681663">
                  <a:extLst>
                    <a:ext uri="{9D8B030D-6E8A-4147-A177-3AD203B41FA5}">
                      <a16:colId xmlns:a16="http://schemas.microsoft.com/office/drawing/2014/main" val="672992382"/>
                    </a:ext>
                  </a:extLst>
                </a:gridCol>
              </a:tblGrid>
              <a:tr h="1022705">
                <a:tc>
                  <a:txBody>
                    <a:bodyPr/>
                    <a:lstStyle/>
                    <a:p>
                      <a:pPr algn="ctr"/>
                      <a:r>
                        <a:rPr lang="en-US" sz="3200">
                          <a:solidFill>
                            <a:schemeClr val="accent4"/>
                          </a:solidFill>
                        </a:rPr>
                        <a:t>Challenge</a:t>
                      </a:r>
                    </a:p>
                  </a:txBody>
                  <a:tcPr/>
                </a:tc>
                <a:tc>
                  <a:txBody>
                    <a:bodyPr/>
                    <a:lstStyle/>
                    <a:p>
                      <a:pPr algn="ctr"/>
                      <a:r>
                        <a:rPr lang="en-US" sz="3200">
                          <a:solidFill>
                            <a:schemeClr val="accent4"/>
                          </a:solidFill>
                        </a:rPr>
                        <a:t># subjects mentioning</a:t>
                      </a:r>
                    </a:p>
                  </a:txBody>
                  <a:tcPr/>
                </a:tc>
                <a:extLst>
                  <a:ext uri="{0D108BD9-81ED-4DB2-BD59-A6C34878D82A}">
                    <a16:rowId xmlns:a16="http://schemas.microsoft.com/office/drawing/2014/main" val="3148211888"/>
                  </a:ext>
                </a:extLst>
              </a:tr>
              <a:tr h="807560">
                <a:tc>
                  <a:txBody>
                    <a:bodyPr/>
                    <a:lstStyle/>
                    <a:p>
                      <a:r>
                        <a:rPr lang="en-US" sz="2800"/>
                        <a:t>Insufficient(?) automation</a:t>
                      </a:r>
                    </a:p>
                  </a:txBody>
                  <a:tcPr/>
                </a:tc>
                <a:tc>
                  <a:txBody>
                    <a:bodyPr/>
                    <a:lstStyle/>
                    <a:p>
                      <a:pPr algn="ctr"/>
                      <a:r>
                        <a:rPr lang="en-US" sz="2800"/>
                        <a:t>6</a:t>
                      </a:r>
                    </a:p>
                  </a:txBody>
                  <a:tcPr/>
                </a:tc>
                <a:extLst>
                  <a:ext uri="{0D108BD9-81ED-4DB2-BD59-A6C34878D82A}">
                    <a16:rowId xmlns:a16="http://schemas.microsoft.com/office/drawing/2014/main" val="1187374879"/>
                  </a:ext>
                </a:extLst>
              </a:tr>
              <a:tr h="807560">
                <a:tc>
                  <a:txBody>
                    <a:bodyPr/>
                    <a:lstStyle/>
                    <a:p>
                      <a:r>
                        <a:rPr lang="en-US" sz="2800"/>
                        <a:t>Teams need more/different data</a:t>
                      </a:r>
                    </a:p>
                  </a:txBody>
                  <a:tcPr/>
                </a:tc>
                <a:tc>
                  <a:txBody>
                    <a:bodyPr/>
                    <a:lstStyle/>
                    <a:p>
                      <a:pPr algn="ctr"/>
                      <a:r>
                        <a:rPr lang="en-US" sz="2800"/>
                        <a:t>5</a:t>
                      </a:r>
                    </a:p>
                  </a:txBody>
                  <a:tcPr/>
                </a:tc>
                <a:extLst>
                  <a:ext uri="{0D108BD9-81ED-4DB2-BD59-A6C34878D82A}">
                    <a16:rowId xmlns:a16="http://schemas.microsoft.com/office/drawing/2014/main" val="2049723773"/>
                  </a:ext>
                </a:extLst>
              </a:tr>
              <a:tr h="807560">
                <a:tc>
                  <a:txBody>
                    <a:bodyPr/>
                    <a:lstStyle/>
                    <a:p>
                      <a:r>
                        <a:rPr lang="en-US" sz="2800"/>
                        <a:t>Inappropriate process detail</a:t>
                      </a:r>
                    </a:p>
                  </a:txBody>
                  <a:tcPr/>
                </a:tc>
                <a:tc>
                  <a:txBody>
                    <a:bodyPr/>
                    <a:lstStyle/>
                    <a:p>
                      <a:pPr algn="ctr"/>
                      <a:r>
                        <a:rPr lang="en-US" sz="2800"/>
                        <a:t>4</a:t>
                      </a:r>
                    </a:p>
                  </a:txBody>
                  <a:tcPr/>
                </a:tc>
                <a:extLst>
                  <a:ext uri="{0D108BD9-81ED-4DB2-BD59-A6C34878D82A}">
                    <a16:rowId xmlns:a16="http://schemas.microsoft.com/office/drawing/2014/main" val="500137708"/>
                  </a:ext>
                </a:extLst>
              </a:tr>
            </a:tbl>
          </a:graphicData>
        </a:graphic>
      </p:graphicFrame>
    </p:spTree>
    <p:extLst>
      <p:ext uri="{BB962C8B-B14F-4D97-AF65-F5344CB8AC3E}">
        <p14:creationId xmlns:p14="http://schemas.microsoft.com/office/powerpoint/2010/main" val="22535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5AFA0-3C32-1A85-1C16-22744AB19156}"/>
              </a:ext>
            </a:extLst>
          </p:cNvPr>
          <p:cNvSpPr>
            <a:spLocks noGrp="1"/>
          </p:cNvSpPr>
          <p:nvPr>
            <p:ph type="title"/>
          </p:nvPr>
        </p:nvSpPr>
        <p:spPr/>
        <p:txBody>
          <a:bodyPr>
            <a:normAutofit fontScale="90000"/>
          </a:bodyPr>
          <a:lstStyle/>
          <a:p>
            <a:r>
              <a:rPr lang="en-US"/>
              <a:t>Challenges: New members</a:t>
            </a:r>
          </a:p>
        </p:txBody>
      </p:sp>
      <p:sp>
        <p:nvSpPr>
          <p:cNvPr id="4" name="Slide Number Placeholder 3">
            <a:extLst>
              <a:ext uri="{FF2B5EF4-FFF2-40B4-BE49-F238E27FC236}">
                <a16:creationId xmlns:a16="http://schemas.microsoft.com/office/drawing/2014/main" id="{06E71402-30C2-A550-12A8-A31C2DF3FC8D}"/>
              </a:ext>
            </a:extLst>
          </p:cNvPr>
          <p:cNvSpPr>
            <a:spLocks noGrp="1"/>
          </p:cNvSpPr>
          <p:nvPr>
            <p:ph type="sldNum" sz="quarter" idx="12"/>
          </p:nvPr>
        </p:nvSpPr>
        <p:spPr/>
        <p:txBody>
          <a:bodyPr/>
          <a:lstStyle/>
          <a:p>
            <a:fld id="{8A7A6979-0714-4377-B894-6BE4C2D6E202}" type="slidenum">
              <a:rPr lang="en-US" smtClean="0"/>
              <a:pPr/>
              <a:t>23</a:t>
            </a:fld>
            <a:endParaRPr lang="en-US" dirty="0"/>
          </a:p>
        </p:txBody>
      </p:sp>
      <p:graphicFrame>
        <p:nvGraphicFramePr>
          <p:cNvPr id="5" name="Table 4">
            <a:extLst>
              <a:ext uri="{FF2B5EF4-FFF2-40B4-BE49-F238E27FC236}">
                <a16:creationId xmlns:a16="http://schemas.microsoft.com/office/drawing/2014/main" id="{3AEA23F5-EC7D-520C-4998-FDB5D0BA05A5}"/>
              </a:ext>
            </a:extLst>
          </p:cNvPr>
          <p:cNvGraphicFramePr>
            <a:graphicFrameLocks noGrp="1"/>
          </p:cNvGraphicFramePr>
          <p:nvPr>
            <p:extLst>
              <p:ext uri="{D42A27DB-BD31-4B8C-83A1-F6EECF244321}">
                <p14:modId xmlns:p14="http://schemas.microsoft.com/office/powerpoint/2010/main" val="3621133027"/>
              </p:ext>
            </p:extLst>
          </p:nvPr>
        </p:nvGraphicFramePr>
        <p:xfrm>
          <a:off x="277147" y="1396999"/>
          <a:ext cx="8738516" cy="3489480"/>
        </p:xfrm>
        <a:graphic>
          <a:graphicData uri="http://schemas.openxmlformats.org/drawingml/2006/table">
            <a:tbl>
              <a:tblPr firstRow="1" bandRow="1">
                <a:tableStyleId>{5C22544A-7EE6-4342-B048-85BDC9FD1C3A}</a:tableStyleId>
              </a:tblPr>
              <a:tblGrid>
                <a:gridCol w="5056853">
                  <a:extLst>
                    <a:ext uri="{9D8B030D-6E8A-4147-A177-3AD203B41FA5}">
                      <a16:colId xmlns:a16="http://schemas.microsoft.com/office/drawing/2014/main" val="2071289436"/>
                    </a:ext>
                  </a:extLst>
                </a:gridCol>
                <a:gridCol w="3681663">
                  <a:extLst>
                    <a:ext uri="{9D8B030D-6E8A-4147-A177-3AD203B41FA5}">
                      <a16:colId xmlns:a16="http://schemas.microsoft.com/office/drawing/2014/main" val="672992382"/>
                    </a:ext>
                  </a:extLst>
                </a:gridCol>
              </a:tblGrid>
              <a:tr h="1022705">
                <a:tc>
                  <a:txBody>
                    <a:bodyPr/>
                    <a:lstStyle/>
                    <a:p>
                      <a:pPr algn="ctr"/>
                      <a:r>
                        <a:rPr lang="en-US" sz="3200">
                          <a:solidFill>
                            <a:schemeClr val="accent4"/>
                          </a:solidFill>
                        </a:rPr>
                        <a:t>Challenge</a:t>
                      </a:r>
                    </a:p>
                  </a:txBody>
                  <a:tcPr/>
                </a:tc>
                <a:tc>
                  <a:txBody>
                    <a:bodyPr/>
                    <a:lstStyle/>
                    <a:p>
                      <a:pPr algn="ctr"/>
                      <a:r>
                        <a:rPr lang="en-US" sz="3200">
                          <a:solidFill>
                            <a:schemeClr val="accent4"/>
                          </a:solidFill>
                        </a:rPr>
                        <a:t># subjects</a:t>
                      </a:r>
                    </a:p>
                    <a:p>
                      <a:pPr algn="ctr"/>
                      <a:r>
                        <a:rPr lang="en-US" sz="3200">
                          <a:solidFill>
                            <a:schemeClr val="accent4"/>
                          </a:solidFill>
                        </a:rPr>
                        <a:t>mentioning</a:t>
                      </a:r>
                    </a:p>
                  </a:txBody>
                  <a:tcPr/>
                </a:tc>
                <a:extLst>
                  <a:ext uri="{0D108BD9-81ED-4DB2-BD59-A6C34878D82A}">
                    <a16:rowId xmlns:a16="http://schemas.microsoft.com/office/drawing/2014/main" val="3148211888"/>
                  </a:ext>
                </a:extLst>
              </a:tr>
              <a:tr h="807560">
                <a:tc>
                  <a:txBody>
                    <a:bodyPr/>
                    <a:lstStyle/>
                    <a:p>
                      <a:r>
                        <a:rPr lang="en-US" sz="2800"/>
                        <a:t>Poor measures of expertise</a:t>
                      </a:r>
                    </a:p>
                  </a:txBody>
                  <a:tcPr/>
                </a:tc>
                <a:tc>
                  <a:txBody>
                    <a:bodyPr/>
                    <a:lstStyle/>
                    <a:p>
                      <a:pPr algn="ctr"/>
                      <a:r>
                        <a:rPr lang="en-US" sz="2800"/>
                        <a:t>6</a:t>
                      </a:r>
                    </a:p>
                  </a:txBody>
                  <a:tcPr/>
                </a:tc>
                <a:extLst>
                  <a:ext uri="{0D108BD9-81ED-4DB2-BD59-A6C34878D82A}">
                    <a16:rowId xmlns:a16="http://schemas.microsoft.com/office/drawing/2014/main" val="1147161074"/>
                  </a:ext>
                </a:extLst>
              </a:tr>
              <a:tr h="807560">
                <a:tc>
                  <a:txBody>
                    <a:bodyPr/>
                    <a:lstStyle/>
                    <a:p>
                      <a:r>
                        <a:rPr lang="en-US" sz="2800"/>
                        <a:t>High turnover</a:t>
                      </a:r>
                    </a:p>
                  </a:txBody>
                  <a:tcPr/>
                </a:tc>
                <a:tc>
                  <a:txBody>
                    <a:bodyPr/>
                    <a:lstStyle/>
                    <a:p>
                      <a:pPr algn="ctr"/>
                      <a:r>
                        <a:rPr lang="en-US" sz="2800"/>
                        <a:t>3</a:t>
                      </a:r>
                    </a:p>
                  </a:txBody>
                  <a:tcPr/>
                </a:tc>
                <a:extLst>
                  <a:ext uri="{0D108BD9-81ED-4DB2-BD59-A6C34878D82A}">
                    <a16:rowId xmlns:a16="http://schemas.microsoft.com/office/drawing/2014/main" val="83521291"/>
                  </a:ext>
                </a:extLst>
              </a:tr>
              <a:tr h="807560">
                <a:tc>
                  <a:txBody>
                    <a:bodyPr/>
                    <a:lstStyle/>
                    <a:p>
                      <a:r>
                        <a:rPr lang="en-US" sz="2800"/>
                        <a:t>(Inappropriate process detail)</a:t>
                      </a:r>
                    </a:p>
                  </a:txBody>
                  <a:tcPr/>
                </a:tc>
                <a:tc>
                  <a:txBody>
                    <a:bodyPr/>
                    <a:lstStyle/>
                    <a:p>
                      <a:pPr algn="ctr"/>
                      <a:r>
                        <a:rPr lang="en-US" sz="2800"/>
                        <a:t>4</a:t>
                      </a:r>
                    </a:p>
                  </a:txBody>
                  <a:tcPr/>
                </a:tc>
                <a:extLst>
                  <a:ext uri="{0D108BD9-81ED-4DB2-BD59-A6C34878D82A}">
                    <a16:rowId xmlns:a16="http://schemas.microsoft.com/office/drawing/2014/main" val="2263221503"/>
                  </a:ext>
                </a:extLst>
              </a:tr>
            </a:tbl>
          </a:graphicData>
        </a:graphic>
      </p:graphicFrame>
    </p:spTree>
    <p:extLst>
      <p:ext uri="{BB962C8B-B14F-4D97-AF65-F5344CB8AC3E}">
        <p14:creationId xmlns:p14="http://schemas.microsoft.com/office/powerpoint/2010/main" val="69471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4" y="392220"/>
            <a:ext cx="5064071" cy="909637"/>
          </a:xfrm>
        </p:spPr>
        <p:txBody>
          <a:bodyPr>
            <a:noAutofit/>
          </a:bodyPr>
          <a:lstStyle/>
          <a:p>
            <a:r>
              <a:rPr lang="en-US" sz="4400" b="1"/>
              <a:t>Talk overview</a:t>
            </a:r>
          </a:p>
        </p:txBody>
      </p:sp>
      <p:sp>
        <p:nvSpPr>
          <p:cNvPr id="4" name="Slide Number Placeholder 3">
            <a:extLst>
              <a:ext uri="{FF2B5EF4-FFF2-40B4-BE49-F238E27FC236}">
                <a16:creationId xmlns:a16="http://schemas.microsoft.com/office/drawing/2014/main" id="{957242C7-4E02-7346-9C72-0510920661AF}"/>
              </a:ext>
            </a:extLst>
          </p:cNvPr>
          <p:cNvSpPr>
            <a:spLocks noGrp="1"/>
          </p:cNvSpPr>
          <p:nvPr>
            <p:ph type="sldNum" sz="quarter" idx="4294967295"/>
          </p:nvPr>
        </p:nvSpPr>
        <p:spPr>
          <a:xfrm>
            <a:off x="8454558" y="6492875"/>
            <a:ext cx="366712" cy="365125"/>
          </a:xfrm>
        </p:spPr>
        <p:txBody>
          <a:bodyPr/>
          <a:lstStyle/>
          <a:p>
            <a:fld id="{8A7A6979-0714-4377-B894-6BE4C2D6E202}" type="slidenum">
              <a:rPr lang="en-US" smtClean="0"/>
              <a:pPr/>
              <a:t>24</a:t>
            </a:fld>
            <a:endParaRPr lang="en-US" dirty="0"/>
          </a:p>
        </p:txBody>
      </p:sp>
      <p:sp>
        <p:nvSpPr>
          <p:cNvPr id="5" name="TextBox 4">
            <a:extLst>
              <a:ext uri="{FF2B5EF4-FFF2-40B4-BE49-F238E27FC236}">
                <a16:creationId xmlns:a16="http://schemas.microsoft.com/office/drawing/2014/main" id="{6007588A-740C-1D48-98BF-A2759B1261F8}"/>
              </a:ext>
            </a:extLst>
          </p:cNvPr>
          <p:cNvSpPr txBox="1"/>
          <p:nvPr/>
        </p:nvSpPr>
        <p:spPr>
          <a:xfrm>
            <a:off x="185050" y="1768972"/>
            <a:ext cx="8397876" cy="3709285"/>
          </a:xfrm>
          <a:prstGeom prst="rect">
            <a:avLst/>
          </a:prstGeom>
          <a:noFill/>
        </p:spPr>
        <p:txBody>
          <a:bodyPr wrap="none" rtlCol="0">
            <a:spAutoFit/>
          </a:bodyPr>
          <a:lstStyle/>
          <a:p>
            <a:pPr marL="800100" lvl="1" indent="-342900">
              <a:lnSpc>
                <a:spcPct val="150000"/>
              </a:lnSpc>
              <a:buFontTx/>
              <a:buAutoNum type="arabicPeriod"/>
            </a:pPr>
            <a:r>
              <a:rPr lang="en-US" sz="3200"/>
              <a:t>Threat Hunt and the landscape of cyber ops</a:t>
            </a:r>
          </a:p>
          <a:p>
            <a:pPr marL="800100" lvl="1" indent="-342900">
              <a:lnSpc>
                <a:spcPct val="150000"/>
              </a:lnSpc>
              <a:buFontTx/>
              <a:buAutoNum type="arabicPeriod"/>
            </a:pPr>
            <a:r>
              <a:rPr lang="en-US" sz="3200"/>
              <a:t>Knowledge gaps and research questions</a:t>
            </a:r>
          </a:p>
          <a:p>
            <a:pPr marL="800100" lvl="1" indent="-342900">
              <a:lnSpc>
                <a:spcPct val="150000"/>
              </a:lnSpc>
              <a:buFontTx/>
              <a:buAutoNum type="arabicPeriod"/>
            </a:pPr>
            <a:r>
              <a:rPr lang="en-US" sz="3200"/>
              <a:t>Methods</a:t>
            </a:r>
          </a:p>
          <a:p>
            <a:pPr marL="800100" lvl="1" indent="-342900">
              <a:lnSpc>
                <a:spcPct val="150000"/>
              </a:lnSpc>
              <a:buFontTx/>
              <a:buAutoNum type="arabicPeriod"/>
            </a:pPr>
            <a:r>
              <a:rPr lang="en-US" sz="3200"/>
              <a:t>Results</a:t>
            </a:r>
          </a:p>
          <a:p>
            <a:pPr marL="800100" lvl="1" indent="-342900">
              <a:lnSpc>
                <a:spcPct val="150000"/>
              </a:lnSpc>
              <a:buFontTx/>
              <a:buAutoNum type="arabicPeriod"/>
            </a:pPr>
            <a:r>
              <a:rPr lang="en-US" sz="3200" b="1"/>
              <a:t>Takeaways</a:t>
            </a:r>
          </a:p>
        </p:txBody>
      </p:sp>
    </p:spTree>
    <p:extLst>
      <p:ext uri="{BB962C8B-B14F-4D97-AF65-F5344CB8AC3E}">
        <p14:creationId xmlns:p14="http://schemas.microsoft.com/office/powerpoint/2010/main" val="176719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2860AC7-5E79-4F4F-B3F3-9858261B3605}"/>
              </a:ext>
            </a:extLst>
          </p:cNvPr>
          <p:cNvSpPr txBox="1">
            <a:spLocks/>
          </p:cNvSpPr>
          <p:nvPr/>
        </p:nvSpPr>
        <p:spPr>
          <a:xfrm>
            <a:off x="0" y="269312"/>
            <a:ext cx="8902700" cy="1726170"/>
          </a:xfrm>
          <a:prstGeom prst="rect">
            <a:avLst/>
          </a:prstGeom>
        </p:spPr>
        <p:txBody>
          <a:bodyPr>
            <a:noAutofit/>
          </a:bodyPr>
          <a:lst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a:lstStyle>
          <a:p>
            <a:r>
              <a:rPr lang="en-US" sz="4400"/>
              <a:t>Lessons learned for 3</a:t>
            </a:r>
            <a:r>
              <a:rPr lang="en-US" sz="4400" baseline="30000"/>
              <a:t>rd</a:t>
            </a:r>
            <a:r>
              <a:rPr lang="en-US" sz="4400"/>
              <a:t>-party government TH teams in the DHS</a:t>
            </a:r>
          </a:p>
        </p:txBody>
      </p:sp>
      <p:sp>
        <p:nvSpPr>
          <p:cNvPr id="2" name="TextBox 1">
            <a:extLst>
              <a:ext uri="{FF2B5EF4-FFF2-40B4-BE49-F238E27FC236}">
                <a16:creationId xmlns:a16="http://schemas.microsoft.com/office/drawing/2014/main" id="{759CC9B2-61F5-9E8A-9D17-3581935DF2FB}"/>
              </a:ext>
            </a:extLst>
          </p:cNvPr>
          <p:cNvSpPr txBox="1"/>
          <p:nvPr/>
        </p:nvSpPr>
        <p:spPr>
          <a:xfrm>
            <a:off x="0" y="1995482"/>
            <a:ext cx="9052980" cy="4868256"/>
          </a:xfrm>
          <a:prstGeom prst="rect">
            <a:avLst/>
          </a:prstGeom>
          <a:noFill/>
        </p:spPr>
        <p:txBody>
          <a:bodyPr wrap="square" rtlCol="0">
            <a:spAutoFit/>
          </a:bodyPr>
          <a:lstStyle/>
          <a:p>
            <a:pPr marL="971550" lvl="1" indent="-514350">
              <a:lnSpc>
                <a:spcPct val="150000"/>
              </a:lnSpc>
              <a:buFont typeface="+mj-lt"/>
              <a:buAutoNum type="arabicPeriod"/>
            </a:pPr>
            <a:r>
              <a:rPr lang="en-US" sz="3000" dirty="0"/>
              <a:t>Improve planning</a:t>
            </a:r>
          </a:p>
          <a:p>
            <a:pPr marL="971550" lvl="1" indent="-514350">
              <a:lnSpc>
                <a:spcPct val="150000"/>
              </a:lnSpc>
              <a:buFont typeface="+mj-lt"/>
              <a:buAutoNum type="arabicPeriod"/>
            </a:pPr>
            <a:r>
              <a:rPr lang="en-US" sz="3000" dirty="0"/>
              <a:t>Revisit the automated alert loop</a:t>
            </a:r>
          </a:p>
          <a:p>
            <a:pPr marL="971550" lvl="1" indent="-514350">
              <a:lnSpc>
                <a:spcPct val="150000"/>
              </a:lnSpc>
              <a:buFont typeface="+mj-lt"/>
              <a:buAutoNum type="arabicPeriod"/>
            </a:pPr>
            <a:r>
              <a:rPr lang="en-US" sz="3000" dirty="0"/>
              <a:t>Formalize apprenticeship</a:t>
            </a:r>
          </a:p>
          <a:p>
            <a:pPr marL="971550" lvl="1" indent="-514350">
              <a:lnSpc>
                <a:spcPct val="150000"/>
              </a:lnSpc>
              <a:buFont typeface="+mj-lt"/>
              <a:buAutoNum type="arabicPeriod"/>
            </a:pPr>
            <a:r>
              <a:rPr lang="en-US" sz="3000" dirty="0"/>
              <a:t>Many open questions remain</a:t>
            </a:r>
          </a:p>
          <a:p>
            <a:pPr marL="1428750" lvl="2" indent="-514350">
              <a:lnSpc>
                <a:spcPct val="150000"/>
              </a:lnSpc>
              <a:buFont typeface="+mj-lt"/>
              <a:buAutoNum type="arabicPeriod"/>
            </a:pPr>
            <a:r>
              <a:rPr lang="en-US" sz="3000" i="1" dirty="0"/>
              <a:t>Especially, sharing across DOD, Sandia, etc.?</a:t>
            </a:r>
          </a:p>
          <a:p>
            <a:pPr marL="971550" lvl="1" indent="-514350">
              <a:lnSpc>
                <a:spcPct val="150000"/>
              </a:lnSpc>
              <a:buFont typeface="+mj-lt"/>
              <a:buAutoNum type="arabicPeriod"/>
            </a:pPr>
            <a:endParaRPr lang="en-US" sz="3000" dirty="0"/>
          </a:p>
          <a:p>
            <a:pPr lvl="1" algn="ctr">
              <a:lnSpc>
                <a:spcPct val="150000"/>
              </a:lnSpc>
            </a:pPr>
            <a:endParaRPr lang="en-US" sz="3000" dirty="0"/>
          </a:p>
        </p:txBody>
      </p:sp>
      <p:pic>
        <p:nvPicPr>
          <p:cNvPr id="3" name="Picture 2">
            <a:extLst>
              <a:ext uri="{FF2B5EF4-FFF2-40B4-BE49-F238E27FC236}">
                <a16:creationId xmlns:a16="http://schemas.microsoft.com/office/drawing/2014/main" id="{CBF55655-B66D-C78F-EFDA-6D1D2DD5AA6B}"/>
              </a:ext>
            </a:extLst>
          </p:cNvPr>
          <p:cNvPicPr>
            <a:picLocks noChangeAspect="1"/>
          </p:cNvPicPr>
          <p:nvPr/>
        </p:nvPicPr>
        <p:blipFill>
          <a:blip r:embed="rId3"/>
          <a:stretch>
            <a:fillRect/>
          </a:stretch>
        </p:blipFill>
        <p:spPr>
          <a:xfrm>
            <a:off x="6660274" y="1878723"/>
            <a:ext cx="1171567" cy="1162624"/>
          </a:xfrm>
          <a:prstGeom prst="rect">
            <a:avLst/>
          </a:prstGeom>
        </p:spPr>
      </p:pic>
      <p:sp>
        <p:nvSpPr>
          <p:cNvPr id="4" name="TextBox 3">
            <a:extLst>
              <a:ext uri="{FF2B5EF4-FFF2-40B4-BE49-F238E27FC236}">
                <a16:creationId xmlns:a16="http://schemas.microsoft.com/office/drawing/2014/main" id="{6C4EA7AB-7F8B-5FE8-46DC-770B816E6BB8}"/>
              </a:ext>
            </a:extLst>
          </p:cNvPr>
          <p:cNvSpPr txBox="1"/>
          <p:nvPr/>
        </p:nvSpPr>
        <p:spPr>
          <a:xfrm>
            <a:off x="7850504" y="2095776"/>
            <a:ext cx="725520" cy="369332"/>
          </a:xfrm>
          <a:prstGeom prst="rect">
            <a:avLst/>
          </a:prstGeom>
          <a:noFill/>
        </p:spPr>
        <p:txBody>
          <a:bodyPr wrap="none" rtlCol="0">
            <a:spAutoFit/>
          </a:bodyPr>
          <a:lstStyle/>
          <a:p>
            <a:r>
              <a:rPr lang="en-US" i="1"/>
              <a:t>Paper</a:t>
            </a:r>
          </a:p>
        </p:txBody>
      </p:sp>
      <p:pic>
        <p:nvPicPr>
          <p:cNvPr id="5" name="Picture 4">
            <a:extLst>
              <a:ext uri="{FF2B5EF4-FFF2-40B4-BE49-F238E27FC236}">
                <a16:creationId xmlns:a16="http://schemas.microsoft.com/office/drawing/2014/main" id="{5D32A9DD-4A96-6F74-3B63-7E70E8036C42}"/>
              </a:ext>
            </a:extLst>
          </p:cNvPr>
          <p:cNvPicPr>
            <a:picLocks noChangeAspect="1"/>
          </p:cNvPicPr>
          <p:nvPr/>
        </p:nvPicPr>
        <p:blipFill>
          <a:blip r:embed="rId4"/>
          <a:stretch>
            <a:fillRect/>
          </a:stretch>
        </p:blipFill>
        <p:spPr>
          <a:xfrm>
            <a:off x="6660275" y="3296934"/>
            <a:ext cx="1171568" cy="1164717"/>
          </a:xfrm>
          <a:prstGeom prst="rect">
            <a:avLst/>
          </a:prstGeom>
        </p:spPr>
      </p:pic>
      <p:sp>
        <p:nvSpPr>
          <p:cNvPr id="6" name="TextBox 5">
            <a:extLst>
              <a:ext uri="{FF2B5EF4-FFF2-40B4-BE49-F238E27FC236}">
                <a16:creationId xmlns:a16="http://schemas.microsoft.com/office/drawing/2014/main" id="{ABC3D13B-A4E3-D2BC-029E-5E6BA0F11084}"/>
              </a:ext>
            </a:extLst>
          </p:cNvPr>
          <p:cNvSpPr txBox="1"/>
          <p:nvPr/>
        </p:nvSpPr>
        <p:spPr>
          <a:xfrm>
            <a:off x="7850504" y="3666419"/>
            <a:ext cx="1293496" cy="369332"/>
          </a:xfrm>
          <a:prstGeom prst="rect">
            <a:avLst/>
          </a:prstGeom>
          <a:noFill/>
        </p:spPr>
        <p:txBody>
          <a:bodyPr wrap="none" rtlCol="0">
            <a:spAutoFit/>
          </a:bodyPr>
          <a:lstStyle/>
          <a:p>
            <a:r>
              <a:rPr lang="en-US" i="1"/>
              <a:t>Lab website</a:t>
            </a:r>
          </a:p>
        </p:txBody>
      </p:sp>
    </p:spTree>
    <p:extLst>
      <p:ext uri="{BB962C8B-B14F-4D97-AF65-F5344CB8AC3E}">
        <p14:creationId xmlns:p14="http://schemas.microsoft.com/office/powerpoint/2010/main" val="2199419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7839-95B3-77B8-0BB8-EDCDAE637506}"/>
              </a:ext>
            </a:extLst>
          </p:cNvPr>
          <p:cNvSpPr>
            <a:spLocks noGrp="1"/>
          </p:cNvSpPr>
          <p:nvPr>
            <p:ph type="title"/>
          </p:nvPr>
        </p:nvSpPr>
        <p:spPr/>
        <p:txBody>
          <a:bodyPr/>
          <a:lstStyle/>
          <a:p>
            <a:r>
              <a:rPr lang="en-US"/>
              <a:t>Bonus slides</a:t>
            </a:r>
          </a:p>
        </p:txBody>
      </p:sp>
    </p:spTree>
    <p:extLst>
      <p:ext uri="{BB962C8B-B14F-4D97-AF65-F5344CB8AC3E}">
        <p14:creationId xmlns:p14="http://schemas.microsoft.com/office/powerpoint/2010/main" val="10561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99836F-75B6-2EE6-297F-9451BD48F6C3}"/>
              </a:ext>
            </a:extLst>
          </p:cNvPr>
          <p:cNvSpPr>
            <a:spLocks noGrp="1"/>
          </p:cNvSpPr>
          <p:nvPr>
            <p:ph type="title"/>
          </p:nvPr>
        </p:nvSpPr>
        <p:spPr>
          <a:xfrm>
            <a:off x="277148" y="118428"/>
            <a:ext cx="8589704" cy="779460"/>
          </a:xfrm>
        </p:spPr>
        <p:txBody>
          <a:bodyPr>
            <a:normAutofit fontScale="90000"/>
          </a:bodyPr>
          <a:lstStyle/>
          <a:p>
            <a:r>
              <a:rPr lang="en-US"/>
              <a:t>NB: Dwell times: Averages != medians – Still, not good</a:t>
            </a:r>
          </a:p>
        </p:txBody>
      </p:sp>
      <p:sp>
        <p:nvSpPr>
          <p:cNvPr id="4" name="Slide Number Placeholder 3">
            <a:extLst>
              <a:ext uri="{FF2B5EF4-FFF2-40B4-BE49-F238E27FC236}">
                <a16:creationId xmlns:a16="http://schemas.microsoft.com/office/drawing/2014/main" id="{39FD2C1D-3DDE-83BC-88FE-9A18927DDCB3}"/>
              </a:ext>
            </a:extLst>
          </p:cNvPr>
          <p:cNvSpPr>
            <a:spLocks noGrp="1"/>
          </p:cNvSpPr>
          <p:nvPr>
            <p:ph type="sldNum" sz="quarter" idx="12"/>
          </p:nvPr>
        </p:nvSpPr>
        <p:spPr/>
        <p:txBody>
          <a:bodyPr/>
          <a:lstStyle/>
          <a:p>
            <a:fld id="{8A7A6979-0714-4377-B894-6BE4C2D6E202}" type="slidenum">
              <a:rPr lang="en-US" smtClean="0"/>
              <a:pPr/>
              <a:t>27</a:t>
            </a:fld>
            <a:endParaRPr lang="en-US" dirty="0"/>
          </a:p>
        </p:txBody>
      </p:sp>
      <p:pic>
        <p:nvPicPr>
          <p:cNvPr id="5" name="Picture 4">
            <a:extLst>
              <a:ext uri="{FF2B5EF4-FFF2-40B4-BE49-F238E27FC236}">
                <a16:creationId xmlns:a16="http://schemas.microsoft.com/office/drawing/2014/main" id="{4FD279B7-A783-73F5-CFE6-92C6ADEC3E1A}"/>
              </a:ext>
            </a:extLst>
          </p:cNvPr>
          <p:cNvPicPr>
            <a:picLocks noChangeAspect="1"/>
          </p:cNvPicPr>
          <p:nvPr/>
        </p:nvPicPr>
        <p:blipFill>
          <a:blip r:embed="rId3"/>
          <a:stretch>
            <a:fillRect/>
          </a:stretch>
        </p:blipFill>
        <p:spPr>
          <a:xfrm>
            <a:off x="277148" y="897888"/>
            <a:ext cx="8562895" cy="5577078"/>
          </a:xfrm>
          <a:prstGeom prst="rect">
            <a:avLst/>
          </a:prstGeom>
        </p:spPr>
      </p:pic>
      <p:sp>
        <p:nvSpPr>
          <p:cNvPr id="6" name="TextBox 5">
            <a:extLst>
              <a:ext uri="{FF2B5EF4-FFF2-40B4-BE49-F238E27FC236}">
                <a16:creationId xmlns:a16="http://schemas.microsoft.com/office/drawing/2014/main" id="{43932FD3-A379-068B-F7C1-055992F6F5B6}"/>
              </a:ext>
            </a:extLst>
          </p:cNvPr>
          <p:cNvSpPr txBox="1"/>
          <p:nvPr/>
        </p:nvSpPr>
        <p:spPr>
          <a:xfrm>
            <a:off x="1561582" y="6085388"/>
            <a:ext cx="7305270" cy="461665"/>
          </a:xfrm>
          <a:prstGeom prst="rect">
            <a:avLst/>
          </a:prstGeom>
          <a:solidFill>
            <a:schemeClr val="accent4"/>
          </a:solidFill>
        </p:spPr>
        <p:txBody>
          <a:bodyPr wrap="none" rtlCol="0">
            <a:spAutoFit/>
          </a:bodyPr>
          <a:lstStyle/>
          <a:p>
            <a:r>
              <a:rPr lang="en-US" sz="2400"/>
              <a:t>Attacker dwell time (days from compromise to detection)</a:t>
            </a:r>
          </a:p>
        </p:txBody>
      </p:sp>
      <p:sp>
        <p:nvSpPr>
          <p:cNvPr id="7" name="TextBox 6">
            <a:extLst>
              <a:ext uri="{FF2B5EF4-FFF2-40B4-BE49-F238E27FC236}">
                <a16:creationId xmlns:a16="http://schemas.microsoft.com/office/drawing/2014/main" id="{E980DD6C-3FED-E145-F3C0-2897852526EE}"/>
              </a:ext>
            </a:extLst>
          </p:cNvPr>
          <p:cNvSpPr txBox="1"/>
          <p:nvPr/>
        </p:nvSpPr>
        <p:spPr>
          <a:xfrm rot="16200000">
            <a:off x="-2020033" y="3375621"/>
            <a:ext cx="5417131" cy="461665"/>
          </a:xfrm>
          <a:prstGeom prst="rect">
            <a:avLst/>
          </a:prstGeom>
          <a:solidFill>
            <a:schemeClr val="accent4"/>
          </a:solidFill>
        </p:spPr>
        <p:txBody>
          <a:bodyPr wrap="square" rtlCol="0">
            <a:spAutoFit/>
          </a:bodyPr>
          <a:lstStyle/>
          <a:p>
            <a:r>
              <a:rPr lang="en-US" sz="2400"/>
              <a:t>Inverse cumulative percentage (N=65)</a:t>
            </a:r>
          </a:p>
        </p:txBody>
      </p:sp>
      <p:sp>
        <p:nvSpPr>
          <p:cNvPr id="8" name="TextBox 7">
            <a:extLst>
              <a:ext uri="{FF2B5EF4-FFF2-40B4-BE49-F238E27FC236}">
                <a16:creationId xmlns:a16="http://schemas.microsoft.com/office/drawing/2014/main" id="{2A6A46DE-92A1-DEC2-27F0-C0D54F3518D0}"/>
              </a:ext>
            </a:extLst>
          </p:cNvPr>
          <p:cNvSpPr txBox="1"/>
          <p:nvPr/>
        </p:nvSpPr>
        <p:spPr>
          <a:xfrm>
            <a:off x="2933182" y="2380327"/>
            <a:ext cx="4280274" cy="830997"/>
          </a:xfrm>
          <a:prstGeom prst="rect">
            <a:avLst/>
          </a:prstGeom>
          <a:solidFill>
            <a:schemeClr val="accent4"/>
          </a:solidFill>
        </p:spPr>
        <p:txBody>
          <a:bodyPr wrap="none" rtlCol="0">
            <a:spAutoFit/>
          </a:bodyPr>
          <a:lstStyle/>
          <a:p>
            <a:pPr algn="ctr"/>
            <a:r>
              <a:rPr lang="en-US" sz="2400"/>
              <a:t>Mean (Avg): 125 days (18 weeks)</a:t>
            </a:r>
          </a:p>
          <a:p>
            <a:pPr algn="ctr"/>
            <a:r>
              <a:rPr lang="en-US" sz="2400"/>
              <a:t>Median: 7 days</a:t>
            </a:r>
          </a:p>
        </p:txBody>
      </p:sp>
    </p:spTree>
    <p:extLst>
      <p:ext uri="{BB962C8B-B14F-4D97-AF65-F5344CB8AC3E}">
        <p14:creationId xmlns:p14="http://schemas.microsoft.com/office/powerpoint/2010/main" val="2790677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1DE57D0-6FAD-821E-620F-8E849917E885}"/>
              </a:ext>
            </a:extLst>
          </p:cNvPr>
          <p:cNvPicPr>
            <a:picLocks noGrp="1" noChangeAspect="1"/>
          </p:cNvPicPr>
          <p:nvPr>
            <p:ph idx="1"/>
          </p:nvPr>
        </p:nvPicPr>
        <p:blipFill rotWithShape="1">
          <a:blip r:embed="rId3"/>
          <a:srcRect r="26502"/>
          <a:stretch/>
        </p:blipFill>
        <p:spPr>
          <a:xfrm>
            <a:off x="4497448" y="2235200"/>
            <a:ext cx="4412568" cy="3379537"/>
          </a:xfrm>
        </p:spPr>
      </p:pic>
      <p:sp>
        <p:nvSpPr>
          <p:cNvPr id="3" name="Title 2">
            <a:extLst>
              <a:ext uri="{FF2B5EF4-FFF2-40B4-BE49-F238E27FC236}">
                <a16:creationId xmlns:a16="http://schemas.microsoft.com/office/drawing/2014/main" id="{A79E12DF-8594-61A6-49C3-10A9B99EDA12}"/>
              </a:ext>
            </a:extLst>
          </p:cNvPr>
          <p:cNvSpPr>
            <a:spLocks noGrp="1"/>
          </p:cNvSpPr>
          <p:nvPr>
            <p:ph type="title"/>
          </p:nvPr>
        </p:nvSpPr>
        <p:spPr/>
        <p:txBody>
          <a:bodyPr>
            <a:normAutofit fontScale="90000"/>
          </a:bodyPr>
          <a:lstStyle/>
          <a:p>
            <a:r>
              <a:rPr lang="en-US"/>
              <a:t>The data is saturated (so we could stop interviewing)</a:t>
            </a:r>
          </a:p>
        </p:txBody>
      </p:sp>
      <p:sp>
        <p:nvSpPr>
          <p:cNvPr id="4" name="Slide Number Placeholder 3">
            <a:extLst>
              <a:ext uri="{FF2B5EF4-FFF2-40B4-BE49-F238E27FC236}">
                <a16:creationId xmlns:a16="http://schemas.microsoft.com/office/drawing/2014/main" id="{E95F2B43-D883-2414-5ADE-42DA6F62E10C}"/>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7" name="Picture 6">
            <a:extLst>
              <a:ext uri="{FF2B5EF4-FFF2-40B4-BE49-F238E27FC236}">
                <a16:creationId xmlns:a16="http://schemas.microsoft.com/office/drawing/2014/main" id="{75F6FCAC-CAE6-8253-F876-B22E37E2CBD9}"/>
              </a:ext>
            </a:extLst>
          </p:cNvPr>
          <p:cNvPicPr>
            <a:picLocks noChangeAspect="1"/>
          </p:cNvPicPr>
          <p:nvPr/>
        </p:nvPicPr>
        <p:blipFill rotWithShape="1">
          <a:blip r:embed="rId4"/>
          <a:srcRect r="18192"/>
          <a:stretch/>
        </p:blipFill>
        <p:spPr>
          <a:xfrm>
            <a:off x="412617" y="2235200"/>
            <a:ext cx="4153780" cy="2929809"/>
          </a:xfrm>
          <a:prstGeom prst="rect">
            <a:avLst/>
          </a:prstGeom>
        </p:spPr>
      </p:pic>
      <p:sp>
        <p:nvSpPr>
          <p:cNvPr id="8" name="TextBox 7">
            <a:extLst>
              <a:ext uri="{FF2B5EF4-FFF2-40B4-BE49-F238E27FC236}">
                <a16:creationId xmlns:a16="http://schemas.microsoft.com/office/drawing/2014/main" id="{C1D43670-8638-85C4-1D8A-88606578BA0C}"/>
              </a:ext>
            </a:extLst>
          </p:cNvPr>
          <p:cNvSpPr txBox="1"/>
          <p:nvPr/>
        </p:nvSpPr>
        <p:spPr>
          <a:xfrm>
            <a:off x="6230832" y="5165009"/>
            <a:ext cx="1444626" cy="461665"/>
          </a:xfrm>
          <a:prstGeom prst="rect">
            <a:avLst/>
          </a:prstGeom>
          <a:solidFill>
            <a:schemeClr val="accent4"/>
          </a:solidFill>
        </p:spPr>
        <p:txBody>
          <a:bodyPr wrap="none" rtlCol="0">
            <a:spAutoFit/>
          </a:bodyPr>
          <a:lstStyle/>
          <a:p>
            <a:r>
              <a:rPr lang="en-US" sz="2400"/>
              <a:t>Subject ID</a:t>
            </a:r>
          </a:p>
        </p:txBody>
      </p:sp>
      <p:sp>
        <p:nvSpPr>
          <p:cNvPr id="9" name="TextBox 8">
            <a:extLst>
              <a:ext uri="{FF2B5EF4-FFF2-40B4-BE49-F238E27FC236}">
                <a16:creationId xmlns:a16="http://schemas.microsoft.com/office/drawing/2014/main" id="{CD02CCDF-C576-1DF5-55E2-23D340B15B35}"/>
              </a:ext>
            </a:extLst>
          </p:cNvPr>
          <p:cNvSpPr txBox="1"/>
          <p:nvPr/>
        </p:nvSpPr>
        <p:spPr>
          <a:xfrm>
            <a:off x="5255447" y="1414666"/>
            <a:ext cx="3485506" cy="954107"/>
          </a:xfrm>
          <a:prstGeom prst="rect">
            <a:avLst/>
          </a:prstGeom>
          <a:solidFill>
            <a:schemeClr val="accent4"/>
          </a:solidFill>
        </p:spPr>
        <p:txBody>
          <a:bodyPr wrap="none" rtlCol="0">
            <a:spAutoFit/>
          </a:bodyPr>
          <a:lstStyle/>
          <a:p>
            <a:pPr algn="ctr"/>
            <a:r>
              <a:rPr lang="en-US" sz="2800" b="1" i="1"/>
              <a:t>Cumulative</a:t>
            </a:r>
          </a:p>
          <a:p>
            <a:pPr algn="ctr"/>
            <a:r>
              <a:rPr lang="en-US" sz="2800" i="1"/>
              <a:t>unique codes observed</a:t>
            </a:r>
          </a:p>
        </p:txBody>
      </p:sp>
      <p:cxnSp>
        <p:nvCxnSpPr>
          <p:cNvPr id="11" name="Straight Connector 10">
            <a:extLst>
              <a:ext uri="{FF2B5EF4-FFF2-40B4-BE49-F238E27FC236}">
                <a16:creationId xmlns:a16="http://schemas.microsoft.com/office/drawing/2014/main" id="{83481091-7590-8A78-01E1-235C73DBCB72}"/>
              </a:ext>
            </a:extLst>
          </p:cNvPr>
          <p:cNvCxnSpPr/>
          <p:nvPr/>
        </p:nvCxnSpPr>
        <p:spPr>
          <a:xfrm>
            <a:off x="7001489" y="2425752"/>
            <a:ext cx="0" cy="245104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C99475-CED5-9649-6C6A-DC9485B1CC2E}"/>
              </a:ext>
            </a:extLst>
          </p:cNvPr>
          <p:cNvSpPr txBox="1"/>
          <p:nvPr/>
        </p:nvSpPr>
        <p:spPr>
          <a:xfrm>
            <a:off x="6998200" y="3429000"/>
            <a:ext cx="1499128" cy="461665"/>
          </a:xfrm>
          <a:prstGeom prst="rect">
            <a:avLst/>
          </a:prstGeom>
          <a:noFill/>
        </p:spPr>
        <p:txBody>
          <a:bodyPr wrap="none" rtlCol="0">
            <a:spAutoFit/>
          </a:bodyPr>
          <a:lstStyle/>
          <a:p>
            <a:r>
              <a:rPr lang="en-US" sz="2400" i="1"/>
              <a:t>Saturation</a:t>
            </a:r>
          </a:p>
        </p:txBody>
      </p:sp>
      <p:sp>
        <p:nvSpPr>
          <p:cNvPr id="13" name="TextBox 12">
            <a:extLst>
              <a:ext uri="{FF2B5EF4-FFF2-40B4-BE49-F238E27FC236}">
                <a16:creationId xmlns:a16="http://schemas.microsoft.com/office/drawing/2014/main" id="{11363A22-7093-63AA-A0C9-330278A22B6C}"/>
              </a:ext>
            </a:extLst>
          </p:cNvPr>
          <p:cNvSpPr txBox="1"/>
          <p:nvPr/>
        </p:nvSpPr>
        <p:spPr>
          <a:xfrm rot="16200000">
            <a:off x="4169454" y="3466246"/>
            <a:ext cx="1168910" cy="461665"/>
          </a:xfrm>
          <a:prstGeom prst="rect">
            <a:avLst/>
          </a:prstGeom>
          <a:solidFill>
            <a:schemeClr val="accent4"/>
          </a:solidFill>
        </p:spPr>
        <p:txBody>
          <a:bodyPr wrap="none" rtlCol="0">
            <a:spAutoFit/>
          </a:bodyPr>
          <a:lstStyle/>
          <a:p>
            <a:r>
              <a:rPr lang="en-US" sz="2400"/>
              <a:t># Codes</a:t>
            </a:r>
          </a:p>
        </p:txBody>
      </p:sp>
      <p:sp>
        <p:nvSpPr>
          <p:cNvPr id="14" name="TextBox 13">
            <a:extLst>
              <a:ext uri="{FF2B5EF4-FFF2-40B4-BE49-F238E27FC236}">
                <a16:creationId xmlns:a16="http://schemas.microsoft.com/office/drawing/2014/main" id="{AD8560B7-F74E-857C-97A5-C40E53301ABE}"/>
              </a:ext>
            </a:extLst>
          </p:cNvPr>
          <p:cNvSpPr txBox="1"/>
          <p:nvPr/>
        </p:nvSpPr>
        <p:spPr>
          <a:xfrm>
            <a:off x="653844" y="1630109"/>
            <a:ext cx="3671326" cy="523220"/>
          </a:xfrm>
          <a:prstGeom prst="rect">
            <a:avLst/>
          </a:prstGeom>
          <a:solidFill>
            <a:schemeClr val="accent4"/>
          </a:solidFill>
        </p:spPr>
        <p:txBody>
          <a:bodyPr wrap="none" rtlCol="0">
            <a:spAutoFit/>
          </a:bodyPr>
          <a:lstStyle/>
          <a:p>
            <a:r>
              <a:rPr lang="en-US" sz="2800" i="1"/>
              <a:t>Unique codes by subject</a:t>
            </a:r>
          </a:p>
        </p:txBody>
      </p:sp>
      <p:sp>
        <p:nvSpPr>
          <p:cNvPr id="15" name="TextBox 14">
            <a:extLst>
              <a:ext uri="{FF2B5EF4-FFF2-40B4-BE49-F238E27FC236}">
                <a16:creationId xmlns:a16="http://schemas.microsoft.com/office/drawing/2014/main" id="{86688AE3-4DE4-98DD-04DF-7D4B6A4F9C5F}"/>
              </a:ext>
            </a:extLst>
          </p:cNvPr>
          <p:cNvSpPr txBox="1"/>
          <p:nvPr/>
        </p:nvSpPr>
        <p:spPr>
          <a:xfrm rot="16200000">
            <a:off x="-336773" y="3420443"/>
            <a:ext cx="1168910" cy="461665"/>
          </a:xfrm>
          <a:prstGeom prst="rect">
            <a:avLst/>
          </a:prstGeom>
          <a:solidFill>
            <a:schemeClr val="accent4"/>
          </a:solidFill>
        </p:spPr>
        <p:txBody>
          <a:bodyPr wrap="none" rtlCol="0">
            <a:spAutoFit/>
          </a:bodyPr>
          <a:lstStyle/>
          <a:p>
            <a:r>
              <a:rPr lang="en-US" sz="2400"/>
              <a:t># Codes</a:t>
            </a:r>
          </a:p>
        </p:txBody>
      </p:sp>
      <p:sp>
        <p:nvSpPr>
          <p:cNvPr id="16" name="TextBox 15">
            <a:extLst>
              <a:ext uri="{FF2B5EF4-FFF2-40B4-BE49-F238E27FC236}">
                <a16:creationId xmlns:a16="http://schemas.microsoft.com/office/drawing/2014/main" id="{513D3072-F692-1D23-97FF-FCC00D4752CD}"/>
              </a:ext>
            </a:extLst>
          </p:cNvPr>
          <p:cNvSpPr txBox="1"/>
          <p:nvPr/>
        </p:nvSpPr>
        <p:spPr>
          <a:xfrm>
            <a:off x="1765669" y="5153072"/>
            <a:ext cx="1444626" cy="461665"/>
          </a:xfrm>
          <a:prstGeom prst="rect">
            <a:avLst/>
          </a:prstGeom>
          <a:solidFill>
            <a:schemeClr val="accent4"/>
          </a:solidFill>
        </p:spPr>
        <p:txBody>
          <a:bodyPr wrap="none" rtlCol="0">
            <a:spAutoFit/>
          </a:bodyPr>
          <a:lstStyle/>
          <a:p>
            <a:r>
              <a:rPr lang="en-US" sz="2400"/>
              <a:t>Subject ID</a:t>
            </a:r>
          </a:p>
        </p:txBody>
      </p:sp>
      <p:sp>
        <p:nvSpPr>
          <p:cNvPr id="17" name="Right Arrow 16">
            <a:extLst>
              <a:ext uri="{FF2B5EF4-FFF2-40B4-BE49-F238E27FC236}">
                <a16:creationId xmlns:a16="http://schemas.microsoft.com/office/drawing/2014/main" id="{9B079B48-F7D6-C499-A47B-3DF62FFE132C}"/>
              </a:ext>
            </a:extLst>
          </p:cNvPr>
          <p:cNvSpPr/>
          <p:nvPr/>
        </p:nvSpPr>
        <p:spPr>
          <a:xfrm>
            <a:off x="4516969" y="1742419"/>
            <a:ext cx="689050" cy="2704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62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9DBDC-EE04-DED9-8548-20219366A91B}"/>
              </a:ext>
            </a:extLst>
          </p:cNvPr>
          <p:cNvSpPr>
            <a:spLocks noGrp="1"/>
          </p:cNvSpPr>
          <p:nvPr>
            <p:ph type="title"/>
          </p:nvPr>
        </p:nvSpPr>
        <p:spPr/>
        <p:txBody>
          <a:bodyPr>
            <a:normAutofit fontScale="90000"/>
          </a:bodyPr>
          <a:lstStyle/>
          <a:p>
            <a:r>
              <a:rPr lang="en-US"/>
              <a:t>No observed variation in themes by job role</a:t>
            </a:r>
          </a:p>
        </p:txBody>
      </p:sp>
      <p:sp>
        <p:nvSpPr>
          <p:cNvPr id="4" name="Slide Number Placeholder 3">
            <a:extLst>
              <a:ext uri="{FF2B5EF4-FFF2-40B4-BE49-F238E27FC236}">
                <a16:creationId xmlns:a16="http://schemas.microsoft.com/office/drawing/2014/main" id="{923ECDA0-9A46-2D4D-F3CA-2F628BA5F627}"/>
              </a:ext>
            </a:extLst>
          </p:cNvPr>
          <p:cNvSpPr>
            <a:spLocks noGrp="1"/>
          </p:cNvSpPr>
          <p:nvPr>
            <p:ph type="sldNum" sz="quarter" idx="12"/>
          </p:nvPr>
        </p:nvSpPr>
        <p:spPr/>
        <p:txBody>
          <a:bodyPr/>
          <a:lstStyle/>
          <a:p>
            <a:fld id="{8A7A6979-0714-4377-B894-6BE4C2D6E202}" type="slidenum">
              <a:rPr lang="en-US" smtClean="0"/>
              <a:pPr/>
              <a:t>29</a:t>
            </a:fld>
            <a:endParaRPr lang="en-US" dirty="0"/>
          </a:p>
        </p:txBody>
      </p:sp>
      <p:pic>
        <p:nvPicPr>
          <p:cNvPr id="5" name="Picture 4">
            <a:extLst>
              <a:ext uri="{FF2B5EF4-FFF2-40B4-BE49-F238E27FC236}">
                <a16:creationId xmlns:a16="http://schemas.microsoft.com/office/drawing/2014/main" id="{1CBE9971-F1B1-B2AA-DAA3-097CDFBC0AB1}"/>
              </a:ext>
            </a:extLst>
          </p:cNvPr>
          <p:cNvPicPr>
            <a:picLocks noChangeAspect="1"/>
          </p:cNvPicPr>
          <p:nvPr/>
        </p:nvPicPr>
        <p:blipFill rotWithShape="1">
          <a:blip r:embed="rId2"/>
          <a:srcRect r="16812"/>
          <a:stretch/>
        </p:blipFill>
        <p:spPr>
          <a:xfrm>
            <a:off x="0" y="756603"/>
            <a:ext cx="9144000" cy="5982969"/>
          </a:xfrm>
          <a:prstGeom prst="rect">
            <a:avLst/>
          </a:prstGeom>
        </p:spPr>
      </p:pic>
      <p:pic>
        <p:nvPicPr>
          <p:cNvPr id="6" name="Picture 5">
            <a:extLst>
              <a:ext uri="{FF2B5EF4-FFF2-40B4-BE49-F238E27FC236}">
                <a16:creationId xmlns:a16="http://schemas.microsoft.com/office/drawing/2014/main" id="{9DA32BAD-AB22-FE1A-0186-46A1CEC8787B}"/>
              </a:ext>
            </a:extLst>
          </p:cNvPr>
          <p:cNvPicPr>
            <a:picLocks noChangeAspect="1"/>
          </p:cNvPicPr>
          <p:nvPr/>
        </p:nvPicPr>
        <p:blipFill rotWithShape="1">
          <a:blip r:embed="rId2"/>
          <a:srcRect l="83769" t="40877" r="264" b="39273"/>
          <a:stretch/>
        </p:blipFill>
        <p:spPr>
          <a:xfrm>
            <a:off x="7591961" y="87330"/>
            <a:ext cx="1458097" cy="1037967"/>
          </a:xfrm>
          <a:prstGeom prst="rect">
            <a:avLst/>
          </a:prstGeom>
        </p:spPr>
      </p:pic>
      <p:sp>
        <p:nvSpPr>
          <p:cNvPr id="8" name="TextBox 7">
            <a:extLst>
              <a:ext uri="{FF2B5EF4-FFF2-40B4-BE49-F238E27FC236}">
                <a16:creationId xmlns:a16="http://schemas.microsoft.com/office/drawing/2014/main" id="{35D319CC-02B1-7DC2-6EE6-19C48D650CFA}"/>
              </a:ext>
            </a:extLst>
          </p:cNvPr>
          <p:cNvSpPr txBox="1"/>
          <p:nvPr/>
        </p:nvSpPr>
        <p:spPr>
          <a:xfrm rot="16200000">
            <a:off x="-840998" y="2079305"/>
            <a:ext cx="3044873" cy="461665"/>
          </a:xfrm>
          <a:prstGeom prst="rect">
            <a:avLst/>
          </a:prstGeom>
          <a:solidFill>
            <a:schemeClr val="accent4"/>
          </a:solidFill>
        </p:spPr>
        <p:txBody>
          <a:bodyPr wrap="none" rtlCol="0">
            <a:spAutoFit/>
          </a:bodyPr>
          <a:lstStyle/>
          <a:p>
            <a:r>
              <a:rPr lang="en-US" sz="2400" i="1"/>
              <a:t># mentions by subjects</a:t>
            </a:r>
          </a:p>
        </p:txBody>
      </p:sp>
    </p:spTree>
    <p:extLst>
      <p:ext uri="{BB962C8B-B14F-4D97-AF65-F5344CB8AC3E}">
        <p14:creationId xmlns:p14="http://schemas.microsoft.com/office/powerpoint/2010/main" val="305497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4" y="392220"/>
            <a:ext cx="5064071" cy="909637"/>
          </a:xfrm>
        </p:spPr>
        <p:txBody>
          <a:bodyPr>
            <a:noAutofit/>
          </a:bodyPr>
          <a:lstStyle/>
          <a:p>
            <a:r>
              <a:rPr lang="en-US" sz="4400" b="1"/>
              <a:t>Talk overview</a:t>
            </a:r>
          </a:p>
        </p:txBody>
      </p:sp>
      <p:sp>
        <p:nvSpPr>
          <p:cNvPr id="4" name="Slide Number Placeholder 3">
            <a:extLst>
              <a:ext uri="{FF2B5EF4-FFF2-40B4-BE49-F238E27FC236}">
                <a16:creationId xmlns:a16="http://schemas.microsoft.com/office/drawing/2014/main" id="{957242C7-4E02-7346-9C72-0510920661AF}"/>
              </a:ext>
            </a:extLst>
          </p:cNvPr>
          <p:cNvSpPr>
            <a:spLocks noGrp="1"/>
          </p:cNvSpPr>
          <p:nvPr>
            <p:ph type="sldNum" sz="quarter" idx="4294967295"/>
          </p:nvPr>
        </p:nvSpPr>
        <p:spPr>
          <a:xfrm>
            <a:off x="8454558" y="6492875"/>
            <a:ext cx="366712" cy="365125"/>
          </a:xfrm>
        </p:spPr>
        <p:txBody>
          <a:bodyPr/>
          <a:lstStyle/>
          <a:p>
            <a:fld id="{8A7A6979-0714-4377-B894-6BE4C2D6E202}" type="slidenum">
              <a:rPr lang="en-US" smtClean="0"/>
              <a:pPr/>
              <a:t>3</a:t>
            </a:fld>
            <a:endParaRPr lang="en-US" dirty="0"/>
          </a:p>
        </p:txBody>
      </p:sp>
      <p:sp>
        <p:nvSpPr>
          <p:cNvPr id="5" name="TextBox 4">
            <a:extLst>
              <a:ext uri="{FF2B5EF4-FFF2-40B4-BE49-F238E27FC236}">
                <a16:creationId xmlns:a16="http://schemas.microsoft.com/office/drawing/2014/main" id="{6007588A-740C-1D48-98BF-A2759B1261F8}"/>
              </a:ext>
            </a:extLst>
          </p:cNvPr>
          <p:cNvSpPr txBox="1"/>
          <p:nvPr/>
        </p:nvSpPr>
        <p:spPr>
          <a:xfrm>
            <a:off x="185050" y="1768972"/>
            <a:ext cx="8397876" cy="3709285"/>
          </a:xfrm>
          <a:prstGeom prst="rect">
            <a:avLst/>
          </a:prstGeom>
          <a:noFill/>
        </p:spPr>
        <p:txBody>
          <a:bodyPr wrap="none" rtlCol="0">
            <a:spAutoFit/>
          </a:bodyPr>
          <a:lstStyle/>
          <a:p>
            <a:pPr marL="800100" lvl="1" indent="-342900">
              <a:lnSpc>
                <a:spcPct val="150000"/>
              </a:lnSpc>
              <a:buFontTx/>
              <a:buAutoNum type="arabicPeriod"/>
            </a:pPr>
            <a:r>
              <a:rPr lang="en-US" sz="3200" b="1"/>
              <a:t>Threat Hunt and the landscape of cyber ops</a:t>
            </a:r>
          </a:p>
          <a:p>
            <a:pPr marL="800100" lvl="1" indent="-342900">
              <a:lnSpc>
                <a:spcPct val="150000"/>
              </a:lnSpc>
              <a:buFontTx/>
              <a:buAutoNum type="arabicPeriod"/>
            </a:pPr>
            <a:r>
              <a:rPr lang="en-US" sz="3200"/>
              <a:t>Knowledge gaps and research questions</a:t>
            </a:r>
          </a:p>
          <a:p>
            <a:pPr marL="800100" lvl="1" indent="-342900">
              <a:lnSpc>
                <a:spcPct val="150000"/>
              </a:lnSpc>
              <a:buFontTx/>
              <a:buAutoNum type="arabicPeriod"/>
            </a:pPr>
            <a:r>
              <a:rPr lang="en-US" sz="3200"/>
              <a:t>Method</a:t>
            </a:r>
          </a:p>
          <a:p>
            <a:pPr marL="800100" lvl="1" indent="-342900">
              <a:lnSpc>
                <a:spcPct val="150000"/>
              </a:lnSpc>
              <a:buFontTx/>
              <a:buAutoNum type="arabicPeriod"/>
            </a:pPr>
            <a:r>
              <a:rPr lang="en-US" sz="3200"/>
              <a:t>Results</a:t>
            </a:r>
          </a:p>
          <a:p>
            <a:pPr marL="800100" lvl="1" indent="-342900">
              <a:lnSpc>
                <a:spcPct val="150000"/>
              </a:lnSpc>
              <a:buFontTx/>
              <a:buAutoNum type="arabicPeriod"/>
            </a:pPr>
            <a:r>
              <a:rPr lang="en-US" sz="3200"/>
              <a:t>Takeaways</a:t>
            </a:r>
          </a:p>
        </p:txBody>
      </p:sp>
    </p:spTree>
    <p:extLst>
      <p:ext uri="{BB962C8B-B14F-4D97-AF65-F5344CB8AC3E}">
        <p14:creationId xmlns:p14="http://schemas.microsoft.com/office/powerpoint/2010/main" val="3905709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BC4E3-E553-918B-5CF2-61819E2A75D8}"/>
              </a:ext>
            </a:extLst>
          </p:cNvPr>
          <p:cNvSpPr>
            <a:spLocks noGrp="1"/>
          </p:cNvSpPr>
          <p:nvPr>
            <p:ph type="title"/>
          </p:nvPr>
        </p:nvSpPr>
        <p:spPr/>
        <p:txBody>
          <a:bodyPr>
            <a:normAutofit fontScale="90000"/>
          </a:bodyPr>
          <a:lstStyle/>
          <a:p>
            <a:r>
              <a:rPr lang="en-US"/>
              <a:t>Bianco’s Pyramid of Pain – Another framework for TH</a:t>
            </a:r>
          </a:p>
        </p:txBody>
      </p:sp>
      <p:pic>
        <p:nvPicPr>
          <p:cNvPr id="4" name="Picture 3">
            <a:extLst>
              <a:ext uri="{FF2B5EF4-FFF2-40B4-BE49-F238E27FC236}">
                <a16:creationId xmlns:a16="http://schemas.microsoft.com/office/drawing/2014/main" id="{6E0A801B-ABDF-897E-2967-85FFCD7E459A}"/>
              </a:ext>
            </a:extLst>
          </p:cNvPr>
          <p:cNvPicPr>
            <a:picLocks noChangeAspect="1"/>
          </p:cNvPicPr>
          <p:nvPr/>
        </p:nvPicPr>
        <p:blipFill>
          <a:blip r:embed="rId2"/>
          <a:stretch>
            <a:fillRect/>
          </a:stretch>
        </p:blipFill>
        <p:spPr>
          <a:xfrm>
            <a:off x="468649" y="1501774"/>
            <a:ext cx="8206701" cy="4604871"/>
          </a:xfrm>
          <a:prstGeom prst="rect">
            <a:avLst/>
          </a:prstGeom>
        </p:spPr>
      </p:pic>
    </p:spTree>
    <p:extLst>
      <p:ext uri="{BB962C8B-B14F-4D97-AF65-F5344CB8AC3E}">
        <p14:creationId xmlns:p14="http://schemas.microsoft.com/office/powerpoint/2010/main" val="45856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22313F-61EA-A1F8-28F8-C78B39271A2F}"/>
              </a:ext>
            </a:extLst>
          </p:cNvPr>
          <p:cNvSpPr>
            <a:spLocks noGrp="1"/>
          </p:cNvSpPr>
          <p:nvPr>
            <p:ph type="title"/>
          </p:nvPr>
        </p:nvSpPr>
        <p:spPr/>
        <p:txBody>
          <a:bodyPr>
            <a:normAutofit fontScale="90000"/>
          </a:bodyPr>
          <a:lstStyle/>
          <a:p>
            <a:r>
              <a:rPr lang="en-US"/>
              <a:t>Threat Hunt maturity model (Bianco)</a:t>
            </a:r>
          </a:p>
        </p:txBody>
      </p:sp>
      <p:sp>
        <p:nvSpPr>
          <p:cNvPr id="4" name="Slide Number Placeholder 3">
            <a:extLst>
              <a:ext uri="{FF2B5EF4-FFF2-40B4-BE49-F238E27FC236}">
                <a16:creationId xmlns:a16="http://schemas.microsoft.com/office/drawing/2014/main" id="{87D6888C-1AE5-7B26-52C6-DE4FD1C11B4E}"/>
              </a:ext>
            </a:extLst>
          </p:cNvPr>
          <p:cNvSpPr>
            <a:spLocks noGrp="1"/>
          </p:cNvSpPr>
          <p:nvPr>
            <p:ph type="sldNum" sz="quarter" idx="12"/>
          </p:nvPr>
        </p:nvSpPr>
        <p:spPr/>
        <p:txBody>
          <a:bodyPr/>
          <a:lstStyle/>
          <a:p>
            <a:fld id="{8A7A6979-0714-4377-B894-6BE4C2D6E202}" type="slidenum">
              <a:rPr lang="en-US" smtClean="0"/>
              <a:pPr/>
              <a:t>31</a:t>
            </a:fld>
            <a:endParaRPr lang="en-US" dirty="0"/>
          </a:p>
        </p:txBody>
      </p:sp>
      <p:pic>
        <p:nvPicPr>
          <p:cNvPr id="6" name="Picture 5">
            <a:extLst>
              <a:ext uri="{FF2B5EF4-FFF2-40B4-BE49-F238E27FC236}">
                <a16:creationId xmlns:a16="http://schemas.microsoft.com/office/drawing/2014/main" id="{79D9E4EE-9D1C-629A-3CA9-BB5B6EAC6169}"/>
              </a:ext>
            </a:extLst>
          </p:cNvPr>
          <p:cNvPicPr>
            <a:picLocks noChangeAspect="1"/>
          </p:cNvPicPr>
          <p:nvPr/>
        </p:nvPicPr>
        <p:blipFill>
          <a:blip r:embed="rId2"/>
          <a:stretch>
            <a:fillRect/>
          </a:stretch>
        </p:blipFill>
        <p:spPr>
          <a:xfrm>
            <a:off x="37639" y="1541929"/>
            <a:ext cx="9106361" cy="4518211"/>
          </a:xfrm>
          <a:prstGeom prst="rect">
            <a:avLst/>
          </a:prstGeom>
        </p:spPr>
      </p:pic>
    </p:spTree>
    <p:extLst>
      <p:ext uri="{BB962C8B-B14F-4D97-AF65-F5344CB8AC3E}">
        <p14:creationId xmlns:p14="http://schemas.microsoft.com/office/powerpoint/2010/main" val="185287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A84B2-6270-C5A4-11C6-9FF1F8C27D42}"/>
              </a:ext>
            </a:extLst>
          </p:cNvPr>
          <p:cNvSpPr>
            <a:spLocks noGrp="1"/>
          </p:cNvSpPr>
          <p:nvPr>
            <p:ph type="title"/>
          </p:nvPr>
        </p:nvSpPr>
        <p:spPr>
          <a:xfrm>
            <a:off x="277148" y="118428"/>
            <a:ext cx="8588188" cy="638175"/>
          </a:xfrm>
        </p:spPr>
        <p:txBody>
          <a:bodyPr>
            <a:normAutofit fontScale="90000"/>
          </a:bodyPr>
          <a:lstStyle/>
          <a:p>
            <a:r>
              <a:rPr lang="en-US"/>
              <a:t>Closest military equivalent: cognitive modeling for cyber protection teams/CPTs (Trent et al.)</a:t>
            </a:r>
          </a:p>
        </p:txBody>
      </p:sp>
      <p:sp>
        <p:nvSpPr>
          <p:cNvPr id="4" name="Slide Number Placeholder 3">
            <a:extLst>
              <a:ext uri="{FF2B5EF4-FFF2-40B4-BE49-F238E27FC236}">
                <a16:creationId xmlns:a16="http://schemas.microsoft.com/office/drawing/2014/main" id="{3C35A038-27BA-E457-0805-0708625D7FDD}"/>
              </a:ext>
            </a:extLst>
          </p:cNvPr>
          <p:cNvSpPr>
            <a:spLocks noGrp="1"/>
          </p:cNvSpPr>
          <p:nvPr>
            <p:ph type="sldNum" sz="quarter" idx="12"/>
          </p:nvPr>
        </p:nvSpPr>
        <p:spPr/>
        <p:txBody>
          <a:bodyPr/>
          <a:lstStyle/>
          <a:p>
            <a:fld id="{8A7A6979-0714-4377-B894-6BE4C2D6E202}" type="slidenum">
              <a:rPr lang="en-US" smtClean="0"/>
              <a:pPr/>
              <a:t>32</a:t>
            </a:fld>
            <a:endParaRPr lang="en-US" dirty="0"/>
          </a:p>
        </p:txBody>
      </p:sp>
      <p:pic>
        <p:nvPicPr>
          <p:cNvPr id="6" name="Picture 5">
            <a:extLst>
              <a:ext uri="{FF2B5EF4-FFF2-40B4-BE49-F238E27FC236}">
                <a16:creationId xmlns:a16="http://schemas.microsoft.com/office/drawing/2014/main" id="{68D6D189-0821-D2A5-1AB3-918C5A7B642A}"/>
              </a:ext>
            </a:extLst>
          </p:cNvPr>
          <p:cNvPicPr>
            <a:picLocks noChangeAspect="1"/>
          </p:cNvPicPr>
          <p:nvPr/>
        </p:nvPicPr>
        <p:blipFill>
          <a:blip r:embed="rId2"/>
          <a:stretch>
            <a:fillRect/>
          </a:stretch>
        </p:blipFill>
        <p:spPr>
          <a:xfrm>
            <a:off x="277148" y="1101048"/>
            <a:ext cx="8588188" cy="5356458"/>
          </a:xfrm>
          <a:prstGeom prst="rect">
            <a:avLst/>
          </a:prstGeom>
        </p:spPr>
      </p:pic>
    </p:spTree>
    <p:extLst>
      <p:ext uri="{BB962C8B-B14F-4D97-AF65-F5344CB8AC3E}">
        <p14:creationId xmlns:p14="http://schemas.microsoft.com/office/powerpoint/2010/main" val="416477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8C5DC-D65C-736A-F1D5-2D8795C7CC6C}"/>
              </a:ext>
            </a:extLst>
          </p:cNvPr>
          <p:cNvSpPr>
            <a:spLocks noGrp="1"/>
          </p:cNvSpPr>
          <p:nvPr>
            <p:ph type="title"/>
          </p:nvPr>
        </p:nvSpPr>
        <p:spPr/>
        <p:txBody>
          <a:bodyPr>
            <a:normAutofit fontScale="90000"/>
          </a:bodyPr>
          <a:lstStyle/>
          <a:p>
            <a:r>
              <a:rPr lang="en-US"/>
              <a:t>If hacked, hopefully you discover the break-in</a:t>
            </a:r>
          </a:p>
        </p:txBody>
      </p:sp>
      <p:sp>
        <p:nvSpPr>
          <p:cNvPr id="4" name="Slide Number Placeholder 3">
            <a:extLst>
              <a:ext uri="{FF2B5EF4-FFF2-40B4-BE49-F238E27FC236}">
                <a16:creationId xmlns:a16="http://schemas.microsoft.com/office/drawing/2014/main" id="{BC5D3F57-1B21-E2C8-1FCF-E34E56E0FFFF}"/>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5" name="Picture 4">
            <a:extLst>
              <a:ext uri="{FF2B5EF4-FFF2-40B4-BE49-F238E27FC236}">
                <a16:creationId xmlns:a16="http://schemas.microsoft.com/office/drawing/2014/main" id="{076F7FD1-D2F0-CFD7-4F47-591E5AB279DF}"/>
              </a:ext>
            </a:extLst>
          </p:cNvPr>
          <p:cNvPicPr>
            <a:picLocks noChangeAspect="1"/>
          </p:cNvPicPr>
          <p:nvPr/>
        </p:nvPicPr>
        <p:blipFill>
          <a:blip r:embed="rId2"/>
          <a:stretch>
            <a:fillRect/>
          </a:stretch>
        </p:blipFill>
        <p:spPr>
          <a:xfrm>
            <a:off x="277148" y="2548769"/>
            <a:ext cx="8847844" cy="1760462"/>
          </a:xfrm>
          <a:prstGeom prst="rect">
            <a:avLst/>
          </a:prstGeom>
        </p:spPr>
      </p:pic>
      <p:sp>
        <p:nvSpPr>
          <p:cNvPr id="6" name="TextBox 5">
            <a:extLst>
              <a:ext uri="{FF2B5EF4-FFF2-40B4-BE49-F238E27FC236}">
                <a16:creationId xmlns:a16="http://schemas.microsoft.com/office/drawing/2014/main" id="{D3C72E14-6111-2FA6-3B2E-D4C1D572EC12}"/>
              </a:ext>
            </a:extLst>
          </p:cNvPr>
          <p:cNvSpPr txBox="1"/>
          <p:nvPr/>
        </p:nvSpPr>
        <p:spPr>
          <a:xfrm>
            <a:off x="-96968" y="1907071"/>
            <a:ext cx="2689412" cy="1384995"/>
          </a:xfrm>
          <a:prstGeom prst="rect">
            <a:avLst/>
          </a:prstGeom>
          <a:solidFill>
            <a:schemeClr val="accent4"/>
          </a:solidFill>
        </p:spPr>
        <p:txBody>
          <a:bodyPr wrap="square" rtlCol="0">
            <a:spAutoFit/>
          </a:bodyPr>
          <a:lstStyle/>
          <a:p>
            <a:pPr algn="ctr"/>
            <a:r>
              <a:rPr lang="en-US" sz="2800"/>
              <a:t>Adversary infiltrates the network</a:t>
            </a:r>
          </a:p>
        </p:txBody>
      </p:sp>
      <p:sp>
        <p:nvSpPr>
          <p:cNvPr id="7" name="TextBox 6">
            <a:extLst>
              <a:ext uri="{FF2B5EF4-FFF2-40B4-BE49-F238E27FC236}">
                <a16:creationId xmlns:a16="http://schemas.microsoft.com/office/drawing/2014/main" id="{F1E6BE4E-5166-DBB3-044C-11252880FD8F}"/>
              </a:ext>
            </a:extLst>
          </p:cNvPr>
          <p:cNvSpPr txBox="1"/>
          <p:nvPr/>
        </p:nvSpPr>
        <p:spPr>
          <a:xfrm>
            <a:off x="3227294" y="2071714"/>
            <a:ext cx="2689412" cy="1077218"/>
          </a:xfrm>
          <a:prstGeom prst="rect">
            <a:avLst/>
          </a:prstGeom>
          <a:solidFill>
            <a:schemeClr val="accent4"/>
          </a:solidFill>
        </p:spPr>
        <p:txBody>
          <a:bodyPr wrap="square" rtlCol="0">
            <a:spAutoFit/>
          </a:bodyPr>
          <a:lstStyle/>
          <a:p>
            <a:pPr algn="ctr"/>
            <a:r>
              <a:rPr lang="en-US" sz="2800"/>
              <a:t>Adversary is discovered</a:t>
            </a:r>
          </a:p>
          <a:p>
            <a:pPr algn="ctr"/>
            <a:endParaRPr lang="en-US" sz="800"/>
          </a:p>
        </p:txBody>
      </p:sp>
      <p:sp>
        <p:nvSpPr>
          <p:cNvPr id="8" name="TextBox 7">
            <a:extLst>
              <a:ext uri="{FF2B5EF4-FFF2-40B4-BE49-F238E27FC236}">
                <a16:creationId xmlns:a16="http://schemas.microsoft.com/office/drawing/2014/main" id="{E4450937-4CB3-4BC4-8E58-497B2336DE84}"/>
              </a:ext>
            </a:extLst>
          </p:cNvPr>
          <p:cNvSpPr txBox="1"/>
          <p:nvPr/>
        </p:nvSpPr>
        <p:spPr>
          <a:xfrm>
            <a:off x="6576265" y="2071714"/>
            <a:ext cx="2689412" cy="954107"/>
          </a:xfrm>
          <a:prstGeom prst="rect">
            <a:avLst/>
          </a:prstGeom>
          <a:solidFill>
            <a:schemeClr val="accent4"/>
          </a:solidFill>
        </p:spPr>
        <p:txBody>
          <a:bodyPr wrap="square" rtlCol="0">
            <a:spAutoFit/>
          </a:bodyPr>
          <a:lstStyle/>
          <a:p>
            <a:pPr algn="ctr"/>
            <a:r>
              <a:rPr lang="en-US" sz="2800"/>
              <a:t>Adversary is evicted</a:t>
            </a:r>
          </a:p>
        </p:txBody>
      </p:sp>
    </p:spTree>
    <p:extLst>
      <p:ext uri="{BB962C8B-B14F-4D97-AF65-F5344CB8AC3E}">
        <p14:creationId xmlns:p14="http://schemas.microsoft.com/office/powerpoint/2010/main" val="379041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F5B18-D343-6425-E7F9-BC1B85194535}"/>
              </a:ext>
            </a:extLst>
          </p:cNvPr>
          <p:cNvSpPr>
            <a:spLocks noGrp="1"/>
          </p:cNvSpPr>
          <p:nvPr>
            <p:ph type="title"/>
          </p:nvPr>
        </p:nvSpPr>
        <p:spPr>
          <a:xfrm>
            <a:off x="-107575" y="57797"/>
            <a:ext cx="9574306" cy="638175"/>
          </a:xfrm>
        </p:spPr>
        <p:txBody>
          <a:bodyPr>
            <a:normAutofit fontScale="90000"/>
          </a:bodyPr>
          <a:lstStyle/>
          <a:p>
            <a:r>
              <a:rPr lang="en-US" b="1"/>
              <a:t>Dwell time</a:t>
            </a:r>
            <a:r>
              <a:rPr lang="en-US"/>
              <a:t>: How long did it take you to discover the adversary?</a:t>
            </a:r>
          </a:p>
        </p:txBody>
      </p:sp>
      <p:sp>
        <p:nvSpPr>
          <p:cNvPr id="4" name="Slide Number Placeholder 3">
            <a:extLst>
              <a:ext uri="{FF2B5EF4-FFF2-40B4-BE49-F238E27FC236}">
                <a16:creationId xmlns:a16="http://schemas.microsoft.com/office/drawing/2014/main" id="{AAE0AB21-54CE-3067-1A97-721C3416746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6" name="Picture 5">
            <a:extLst>
              <a:ext uri="{FF2B5EF4-FFF2-40B4-BE49-F238E27FC236}">
                <a16:creationId xmlns:a16="http://schemas.microsoft.com/office/drawing/2014/main" id="{4C2B70EF-A312-0B88-B72A-31C7D922BDC6}"/>
              </a:ext>
            </a:extLst>
          </p:cNvPr>
          <p:cNvPicPr>
            <a:picLocks noChangeAspect="1"/>
          </p:cNvPicPr>
          <p:nvPr/>
        </p:nvPicPr>
        <p:blipFill>
          <a:blip r:embed="rId2"/>
          <a:stretch>
            <a:fillRect/>
          </a:stretch>
        </p:blipFill>
        <p:spPr>
          <a:xfrm>
            <a:off x="277148" y="2548769"/>
            <a:ext cx="8847844" cy="1760462"/>
          </a:xfrm>
          <a:prstGeom prst="rect">
            <a:avLst/>
          </a:prstGeom>
        </p:spPr>
      </p:pic>
      <p:sp>
        <p:nvSpPr>
          <p:cNvPr id="7" name="TextBox 6">
            <a:extLst>
              <a:ext uri="{FF2B5EF4-FFF2-40B4-BE49-F238E27FC236}">
                <a16:creationId xmlns:a16="http://schemas.microsoft.com/office/drawing/2014/main" id="{AACE570A-C41A-D8B1-A20D-FD9C26AC978D}"/>
              </a:ext>
            </a:extLst>
          </p:cNvPr>
          <p:cNvSpPr txBox="1"/>
          <p:nvPr/>
        </p:nvSpPr>
        <p:spPr>
          <a:xfrm>
            <a:off x="-96968" y="1907071"/>
            <a:ext cx="2689412" cy="1384995"/>
          </a:xfrm>
          <a:prstGeom prst="rect">
            <a:avLst/>
          </a:prstGeom>
          <a:solidFill>
            <a:schemeClr val="accent4"/>
          </a:solidFill>
        </p:spPr>
        <p:txBody>
          <a:bodyPr wrap="square" rtlCol="0">
            <a:spAutoFit/>
          </a:bodyPr>
          <a:lstStyle/>
          <a:p>
            <a:pPr algn="ctr"/>
            <a:r>
              <a:rPr lang="en-US" sz="2800"/>
              <a:t>Adversary infiltrates the network</a:t>
            </a:r>
          </a:p>
        </p:txBody>
      </p:sp>
      <p:sp>
        <p:nvSpPr>
          <p:cNvPr id="8" name="TextBox 7">
            <a:extLst>
              <a:ext uri="{FF2B5EF4-FFF2-40B4-BE49-F238E27FC236}">
                <a16:creationId xmlns:a16="http://schemas.microsoft.com/office/drawing/2014/main" id="{0131980D-6E49-BC7A-626D-4176F1B49C3D}"/>
              </a:ext>
            </a:extLst>
          </p:cNvPr>
          <p:cNvSpPr txBox="1"/>
          <p:nvPr/>
        </p:nvSpPr>
        <p:spPr>
          <a:xfrm>
            <a:off x="3227294" y="2071714"/>
            <a:ext cx="2689412" cy="1077218"/>
          </a:xfrm>
          <a:prstGeom prst="rect">
            <a:avLst/>
          </a:prstGeom>
          <a:solidFill>
            <a:schemeClr val="accent4"/>
          </a:solidFill>
        </p:spPr>
        <p:txBody>
          <a:bodyPr wrap="square" rtlCol="0">
            <a:spAutoFit/>
          </a:bodyPr>
          <a:lstStyle/>
          <a:p>
            <a:pPr algn="ctr"/>
            <a:r>
              <a:rPr lang="en-US" sz="2800"/>
              <a:t>Adversary is discovered</a:t>
            </a:r>
          </a:p>
          <a:p>
            <a:pPr algn="ctr"/>
            <a:endParaRPr lang="en-US" sz="800"/>
          </a:p>
        </p:txBody>
      </p:sp>
      <p:sp>
        <p:nvSpPr>
          <p:cNvPr id="9" name="TextBox 8">
            <a:extLst>
              <a:ext uri="{FF2B5EF4-FFF2-40B4-BE49-F238E27FC236}">
                <a16:creationId xmlns:a16="http://schemas.microsoft.com/office/drawing/2014/main" id="{AA02A202-2E1F-CEE0-6285-CB6D7B5C0D7D}"/>
              </a:ext>
            </a:extLst>
          </p:cNvPr>
          <p:cNvSpPr txBox="1"/>
          <p:nvPr/>
        </p:nvSpPr>
        <p:spPr>
          <a:xfrm>
            <a:off x="6576265" y="2071714"/>
            <a:ext cx="2689412" cy="954107"/>
          </a:xfrm>
          <a:prstGeom prst="rect">
            <a:avLst/>
          </a:prstGeom>
          <a:solidFill>
            <a:schemeClr val="accent4"/>
          </a:solidFill>
        </p:spPr>
        <p:txBody>
          <a:bodyPr wrap="square" rtlCol="0">
            <a:spAutoFit/>
          </a:bodyPr>
          <a:lstStyle/>
          <a:p>
            <a:pPr algn="ctr"/>
            <a:r>
              <a:rPr lang="en-US" sz="2800"/>
              <a:t>Adversary is evicted</a:t>
            </a:r>
          </a:p>
        </p:txBody>
      </p:sp>
      <p:sp>
        <p:nvSpPr>
          <p:cNvPr id="10" name="Right Arrow 9">
            <a:extLst>
              <a:ext uri="{FF2B5EF4-FFF2-40B4-BE49-F238E27FC236}">
                <a16:creationId xmlns:a16="http://schemas.microsoft.com/office/drawing/2014/main" id="{C5A4008F-7AB2-93F8-EFC9-37E2834D94F1}"/>
              </a:ext>
            </a:extLst>
          </p:cNvPr>
          <p:cNvSpPr/>
          <p:nvPr/>
        </p:nvSpPr>
        <p:spPr>
          <a:xfrm>
            <a:off x="1326777" y="3429000"/>
            <a:ext cx="2958353" cy="62408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4802CE2-EBCF-E3F5-2019-4CBCF94045A5}"/>
              </a:ext>
            </a:extLst>
          </p:cNvPr>
          <p:cNvSpPr txBox="1"/>
          <p:nvPr/>
        </p:nvSpPr>
        <p:spPr>
          <a:xfrm>
            <a:off x="1021340" y="4446165"/>
            <a:ext cx="3142207" cy="861774"/>
          </a:xfrm>
          <a:prstGeom prst="rect">
            <a:avLst/>
          </a:prstGeom>
          <a:noFill/>
        </p:spPr>
        <p:txBody>
          <a:bodyPr wrap="none" rtlCol="0">
            <a:spAutoFit/>
          </a:bodyPr>
          <a:lstStyle/>
          <a:p>
            <a:r>
              <a:rPr lang="en-US" sz="5000" b="1" i="1"/>
              <a:t>Dwell Time</a:t>
            </a:r>
          </a:p>
        </p:txBody>
      </p:sp>
      <p:cxnSp>
        <p:nvCxnSpPr>
          <p:cNvPr id="13" name="Straight Connector 12">
            <a:extLst>
              <a:ext uri="{FF2B5EF4-FFF2-40B4-BE49-F238E27FC236}">
                <a16:creationId xmlns:a16="http://schemas.microsoft.com/office/drawing/2014/main" id="{D9723698-5654-A25F-F18F-AC73176F91F0}"/>
              </a:ext>
            </a:extLst>
          </p:cNvPr>
          <p:cNvCxnSpPr>
            <a:cxnSpLocks/>
            <a:endCxn id="11" idx="0"/>
          </p:cNvCxnSpPr>
          <p:nvPr/>
        </p:nvCxnSpPr>
        <p:spPr>
          <a:xfrm flipH="1">
            <a:off x="2592444" y="4053081"/>
            <a:ext cx="135925" cy="3930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8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DB7A2-8B59-9120-2626-727D8BF66FD6}"/>
              </a:ext>
            </a:extLst>
          </p:cNvPr>
          <p:cNvSpPr>
            <a:spLocks noGrp="1"/>
          </p:cNvSpPr>
          <p:nvPr>
            <p:ph type="title"/>
          </p:nvPr>
        </p:nvSpPr>
        <p:spPr/>
        <p:txBody>
          <a:bodyPr>
            <a:normAutofit fontScale="90000"/>
          </a:bodyPr>
          <a:lstStyle/>
          <a:p>
            <a:r>
              <a:rPr lang="en-US"/>
              <a:t>Average dwell times are ~200 days</a:t>
            </a:r>
          </a:p>
        </p:txBody>
      </p:sp>
      <p:sp>
        <p:nvSpPr>
          <p:cNvPr id="4" name="Slide Number Placeholder 3">
            <a:extLst>
              <a:ext uri="{FF2B5EF4-FFF2-40B4-BE49-F238E27FC236}">
                <a16:creationId xmlns:a16="http://schemas.microsoft.com/office/drawing/2014/main" id="{D032DD5C-7AC8-9504-1052-4509CD2DD981}"/>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6" name="Picture 5">
            <a:extLst>
              <a:ext uri="{FF2B5EF4-FFF2-40B4-BE49-F238E27FC236}">
                <a16:creationId xmlns:a16="http://schemas.microsoft.com/office/drawing/2014/main" id="{9AEEA5B7-F372-789D-A7F9-C77A1032B8CA}"/>
              </a:ext>
            </a:extLst>
          </p:cNvPr>
          <p:cNvPicPr>
            <a:picLocks noChangeAspect="1"/>
          </p:cNvPicPr>
          <p:nvPr/>
        </p:nvPicPr>
        <p:blipFill>
          <a:blip r:embed="rId3"/>
          <a:stretch>
            <a:fillRect/>
          </a:stretch>
        </p:blipFill>
        <p:spPr>
          <a:xfrm>
            <a:off x="475268" y="1164125"/>
            <a:ext cx="8593428" cy="5640241"/>
          </a:xfrm>
          <a:prstGeom prst="rect">
            <a:avLst/>
          </a:prstGeom>
        </p:spPr>
      </p:pic>
      <p:sp>
        <p:nvSpPr>
          <p:cNvPr id="7" name="TextBox 6">
            <a:extLst>
              <a:ext uri="{FF2B5EF4-FFF2-40B4-BE49-F238E27FC236}">
                <a16:creationId xmlns:a16="http://schemas.microsoft.com/office/drawing/2014/main" id="{B5E62799-9CAF-8E84-47C0-B21204A1D6C0}"/>
              </a:ext>
            </a:extLst>
          </p:cNvPr>
          <p:cNvSpPr txBox="1"/>
          <p:nvPr/>
        </p:nvSpPr>
        <p:spPr>
          <a:xfrm>
            <a:off x="198120" y="1389727"/>
            <a:ext cx="704039" cy="400110"/>
          </a:xfrm>
          <a:prstGeom prst="rect">
            <a:avLst/>
          </a:prstGeom>
          <a:solidFill>
            <a:schemeClr val="accent4"/>
          </a:solidFill>
        </p:spPr>
        <p:txBody>
          <a:bodyPr wrap="none" rtlCol="0">
            <a:spAutoFit/>
          </a:bodyPr>
          <a:lstStyle/>
          <a:p>
            <a:pPr algn="ctr"/>
            <a:r>
              <a:rPr lang="en-US" sz="2000"/>
              <a:t>2020</a:t>
            </a:r>
          </a:p>
        </p:txBody>
      </p:sp>
      <p:sp>
        <p:nvSpPr>
          <p:cNvPr id="8" name="TextBox 7">
            <a:extLst>
              <a:ext uri="{FF2B5EF4-FFF2-40B4-BE49-F238E27FC236}">
                <a16:creationId xmlns:a16="http://schemas.microsoft.com/office/drawing/2014/main" id="{9E9950FC-E1F8-48EE-7EB9-454BE2C1531B}"/>
              </a:ext>
            </a:extLst>
          </p:cNvPr>
          <p:cNvSpPr txBox="1"/>
          <p:nvPr/>
        </p:nvSpPr>
        <p:spPr>
          <a:xfrm>
            <a:off x="204843" y="2121159"/>
            <a:ext cx="704040" cy="400110"/>
          </a:xfrm>
          <a:prstGeom prst="rect">
            <a:avLst/>
          </a:prstGeom>
          <a:solidFill>
            <a:schemeClr val="accent4"/>
          </a:solidFill>
        </p:spPr>
        <p:txBody>
          <a:bodyPr wrap="none" rtlCol="0">
            <a:spAutoFit/>
          </a:bodyPr>
          <a:lstStyle/>
          <a:p>
            <a:pPr algn="ctr"/>
            <a:r>
              <a:rPr lang="en-US" sz="2000"/>
              <a:t>2019</a:t>
            </a:r>
          </a:p>
        </p:txBody>
      </p:sp>
      <p:sp>
        <p:nvSpPr>
          <p:cNvPr id="10" name="TextBox 9">
            <a:extLst>
              <a:ext uri="{FF2B5EF4-FFF2-40B4-BE49-F238E27FC236}">
                <a16:creationId xmlns:a16="http://schemas.microsoft.com/office/drawing/2014/main" id="{AB2BBDC1-ADE0-1443-43D1-18369EF9404C}"/>
              </a:ext>
            </a:extLst>
          </p:cNvPr>
          <p:cNvSpPr txBox="1"/>
          <p:nvPr/>
        </p:nvSpPr>
        <p:spPr>
          <a:xfrm>
            <a:off x="204843" y="3052793"/>
            <a:ext cx="704040" cy="400110"/>
          </a:xfrm>
          <a:prstGeom prst="rect">
            <a:avLst/>
          </a:prstGeom>
          <a:solidFill>
            <a:schemeClr val="accent4"/>
          </a:solidFill>
        </p:spPr>
        <p:txBody>
          <a:bodyPr wrap="none" rtlCol="0">
            <a:spAutoFit/>
          </a:bodyPr>
          <a:lstStyle/>
          <a:p>
            <a:pPr algn="ctr"/>
            <a:r>
              <a:rPr lang="en-US" sz="2000"/>
              <a:t>2018</a:t>
            </a:r>
          </a:p>
        </p:txBody>
      </p:sp>
      <p:sp>
        <p:nvSpPr>
          <p:cNvPr id="11" name="TextBox 10">
            <a:extLst>
              <a:ext uri="{FF2B5EF4-FFF2-40B4-BE49-F238E27FC236}">
                <a16:creationId xmlns:a16="http://schemas.microsoft.com/office/drawing/2014/main" id="{62F56890-1682-AAB8-F457-B2F9281FD3AD}"/>
              </a:ext>
            </a:extLst>
          </p:cNvPr>
          <p:cNvSpPr txBox="1"/>
          <p:nvPr/>
        </p:nvSpPr>
        <p:spPr>
          <a:xfrm>
            <a:off x="204843" y="3784190"/>
            <a:ext cx="704040" cy="400110"/>
          </a:xfrm>
          <a:prstGeom prst="rect">
            <a:avLst/>
          </a:prstGeom>
          <a:solidFill>
            <a:schemeClr val="accent4"/>
          </a:solidFill>
        </p:spPr>
        <p:txBody>
          <a:bodyPr wrap="none" rtlCol="0">
            <a:spAutoFit/>
          </a:bodyPr>
          <a:lstStyle/>
          <a:p>
            <a:pPr algn="ctr"/>
            <a:r>
              <a:rPr lang="en-US" sz="2000"/>
              <a:t>2017</a:t>
            </a:r>
          </a:p>
        </p:txBody>
      </p:sp>
      <p:sp>
        <p:nvSpPr>
          <p:cNvPr id="12" name="TextBox 11">
            <a:extLst>
              <a:ext uri="{FF2B5EF4-FFF2-40B4-BE49-F238E27FC236}">
                <a16:creationId xmlns:a16="http://schemas.microsoft.com/office/drawing/2014/main" id="{AA9FC9DA-7DDA-3402-8D96-2396FEF614B0}"/>
              </a:ext>
            </a:extLst>
          </p:cNvPr>
          <p:cNvSpPr txBox="1"/>
          <p:nvPr/>
        </p:nvSpPr>
        <p:spPr>
          <a:xfrm>
            <a:off x="213962" y="4588281"/>
            <a:ext cx="704040" cy="400110"/>
          </a:xfrm>
          <a:prstGeom prst="rect">
            <a:avLst/>
          </a:prstGeom>
          <a:solidFill>
            <a:schemeClr val="accent4"/>
          </a:solidFill>
        </p:spPr>
        <p:txBody>
          <a:bodyPr wrap="none" rtlCol="0">
            <a:spAutoFit/>
          </a:bodyPr>
          <a:lstStyle/>
          <a:p>
            <a:pPr algn="ctr"/>
            <a:r>
              <a:rPr lang="en-US" sz="2000"/>
              <a:t>2016</a:t>
            </a:r>
          </a:p>
        </p:txBody>
      </p:sp>
      <p:sp>
        <p:nvSpPr>
          <p:cNvPr id="13" name="TextBox 12">
            <a:extLst>
              <a:ext uri="{FF2B5EF4-FFF2-40B4-BE49-F238E27FC236}">
                <a16:creationId xmlns:a16="http://schemas.microsoft.com/office/drawing/2014/main" id="{D4A4CA13-677A-5225-726B-220D37F9CB91}"/>
              </a:ext>
            </a:extLst>
          </p:cNvPr>
          <p:cNvSpPr txBox="1"/>
          <p:nvPr/>
        </p:nvSpPr>
        <p:spPr>
          <a:xfrm>
            <a:off x="198120" y="5420618"/>
            <a:ext cx="704040" cy="400110"/>
          </a:xfrm>
          <a:prstGeom prst="rect">
            <a:avLst/>
          </a:prstGeom>
          <a:solidFill>
            <a:schemeClr val="accent4"/>
          </a:solidFill>
        </p:spPr>
        <p:txBody>
          <a:bodyPr wrap="none" rtlCol="0">
            <a:spAutoFit/>
          </a:bodyPr>
          <a:lstStyle/>
          <a:p>
            <a:pPr algn="ctr"/>
            <a:r>
              <a:rPr lang="en-US" sz="2000"/>
              <a:t>2015</a:t>
            </a:r>
          </a:p>
        </p:txBody>
      </p:sp>
      <p:sp>
        <p:nvSpPr>
          <p:cNvPr id="14" name="TextBox 13">
            <a:extLst>
              <a:ext uri="{FF2B5EF4-FFF2-40B4-BE49-F238E27FC236}">
                <a16:creationId xmlns:a16="http://schemas.microsoft.com/office/drawing/2014/main" id="{D1E0BB26-48BF-7B02-6BA2-B1CD1D7253C2}"/>
              </a:ext>
            </a:extLst>
          </p:cNvPr>
          <p:cNvSpPr txBox="1"/>
          <p:nvPr/>
        </p:nvSpPr>
        <p:spPr>
          <a:xfrm>
            <a:off x="779573" y="6349424"/>
            <a:ext cx="1073961" cy="584775"/>
          </a:xfrm>
          <a:prstGeom prst="rect">
            <a:avLst/>
          </a:prstGeom>
          <a:solidFill>
            <a:schemeClr val="accent4"/>
          </a:solidFill>
        </p:spPr>
        <p:txBody>
          <a:bodyPr wrap="square" rtlCol="0">
            <a:spAutoFit/>
          </a:bodyPr>
          <a:lstStyle/>
          <a:p>
            <a:pPr algn="ctr"/>
            <a:r>
              <a:rPr lang="en-US" sz="1600"/>
              <a:t>Dwell time (days)</a:t>
            </a:r>
          </a:p>
        </p:txBody>
      </p:sp>
      <p:sp>
        <p:nvSpPr>
          <p:cNvPr id="15" name="TextBox 14">
            <a:extLst>
              <a:ext uri="{FF2B5EF4-FFF2-40B4-BE49-F238E27FC236}">
                <a16:creationId xmlns:a16="http://schemas.microsoft.com/office/drawing/2014/main" id="{C5FEC6CA-FB30-A3A3-6FF5-8638213590C1}"/>
              </a:ext>
            </a:extLst>
          </p:cNvPr>
          <p:cNvSpPr txBox="1"/>
          <p:nvPr/>
        </p:nvSpPr>
        <p:spPr>
          <a:xfrm>
            <a:off x="2056238" y="6349425"/>
            <a:ext cx="1304182" cy="584775"/>
          </a:xfrm>
          <a:prstGeom prst="rect">
            <a:avLst/>
          </a:prstGeom>
          <a:solidFill>
            <a:schemeClr val="accent4"/>
          </a:solidFill>
        </p:spPr>
        <p:txBody>
          <a:bodyPr wrap="square" rtlCol="0">
            <a:spAutoFit/>
          </a:bodyPr>
          <a:lstStyle/>
          <a:p>
            <a:pPr algn="ctr"/>
            <a:r>
              <a:rPr lang="en-US" sz="1600"/>
              <a:t>Eviction time (days)</a:t>
            </a:r>
          </a:p>
        </p:txBody>
      </p:sp>
      <p:sp>
        <p:nvSpPr>
          <p:cNvPr id="16" name="TextBox 15">
            <a:extLst>
              <a:ext uri="{FF2B5EF4-FFF2-40B4-BE49-F238E27FC236}">
                <a16:creationId xmlns:a16="http://schemas.microsoft.com/office/drawing/2014/main" id="{D9A0EAD0-755E-F686-DEC8-3FCD591B8E01}"/>
              </a:ext>
            </a:extLst>
          </p:cNvPr>
          <p:cNvSpPr txBox="1"/>
          <p:nvPr/>
        </p:nvSpPr>
        <p:spPr>
          <a:xfrm>
            <a:off x="955662" y="6018102"/>
            <a:ext cx="314509" cy="400110"/>
          </a:xfrm>
          <a:prstGeom prst="rect">
            <a:avLst/>
          </a:prstGeom>
          <a:solidFill>
            <a:schemeClr val="accent4"/>
          </a:solidFill>
        </p:spPr>
        <p:txBody>
          <a:bodyPr wrap="none" rtlCol="0">
            <a:spAutoFit/>
          </a:bodyPr>
          <a:lstStyle/>
          <a:p>
            <a:pPr algn="ctr"/>
            <a:r>
              <a:rPr lang="en-US" sz="2000"/>
              <a:t>0</a:t>
            </a:r>
          </a:p>
        </p:txBody>
      </p:sp>
      <p:sp>
        <p:nvSpPr>
          <p:cNvPr id="17" name="TextBox 16">
            <a:extLst>
              <a:ext uri="{FF2B5EF4-FFF2-40B4-BE49-F238E27FC236}">
                <a16:creationId xmlns:a16="http://schemas.microsoft.com/office/drawing/2014/main" id="{5952194F-42C8-051C-E17C-C54E8CA4ED9E}"/>
              </a:ext>
            </a:extLst>
          </p:cNvPr>
          <p:cNvSpPr txBox="1"/>
          <p:nvPr/>
        </p:nvSpPr>
        <p:spPr>
          <a:xfrm>
            <a:off x="2111752" y="6018102"/>
            <a:ext cx="444352" cy="400110"/>
          </a:xfrm>
          <a:prstGeom prst="rect">
            <a:avLst/>
          </a:prstGeom>
          <a:solidFill>
            <a:schemeClr val="accent4"/>
          </a:solidFill>
        </p:spPr>
        <p:txBody>
          <a:bodyPr wrap="none" rtlCol="0">
            <a:spAutoFit/>
          </a:bodyPr>
          <a:lstStyle/>
          <a:p>
            <a:pPr algn="ctr"/>
            <a:r>
              <a:rPr lang="en-US" sz="2000"/>
              <a:t>50</a:t>
            </a:r>
          </a:p>
        </p:txBody>
      </p:sp>
      <p:sp>
        <p:nvSpPr>
          <p:cNvPr id="19" name="TextBox 18">
            <a:extLst>
              <a:ext uri="{FF2B5EF4-FFF2-40B4-BE49-F238E27FC236}">
                <a16:creationId xmlns:a16="http://schemas.microsoft.com/office/drawing/2014/main" id="{C75209CF-2E40-596B-115D-9D042C096BCB}"/>
              </a:ext>
            </a:extLst>
          </p:cNvPr>
          <p:cNvSpPr txBox="1"/>
          <p:nvPr/>
        </p:nvSpPr>
        <p:spPr>
          <a:xfrm>
            <a:off x="3423873" y="6018102"/>
            <a:ext cx="574196" cy="400110"/>
          </a:xfrm>
          <a:prstGeom prst="rect">
            <a:avLst/>
          </a:prstGeom>
          <a:solidFill>
            <a:schemeClr val="accent4"/>
          </a:solidFill>
        </p:spPr>
        <p:txBody>
          <a:bodyPr wrap="none" rtlCol="0">
            <a:spAutoFit/>
          </a:bodyPr>
          <a:lstStyle/>
          <a:p>
            <a:pPr algn="ctr"/>
            <a:r>
              <a:rPr lang="en-US" sz="2000"/>
              <a:t>100</a:t>
            </a:r>
          </a:p>
        </p:txBody>
      </p:sp>
      <p:sp>
        <p:nvSpPr>
          <p:cNvPr id="20" name="TextBox 19">
            <a:extLst>
              <a:ext uri="{FF2B5EF4-FFF2-40B4-BE49-F238E27FC236}">
                <a16:creationId xmlns:a16="http://schemas.microsoft.com/office/drawing/2014/main" id="{9C70A33F-2093-A6D4-5F61-CDB4E40B9831}"/>
              </a:ext>
            </a:extLst>
          </p:cNvPr>
          <p:cNvSpPr txBox="1"/>
          <p:nvPr/>
        </p:nvSpPr>
        <p:spPr>
          <a:xfrm>
            <a:off x="4578740" y="6018102"/>
            <a:ext cx="574196" cy="400110"/>
          </a:xfrm>
          <a:prstGeom prst="rect">
            <a:avLst/>
          </a:prstGeom>
          <a:solidFill>
            <a:schemeClr val="accent4"/>
          </a:solidFill>
        </p:spPr>
        <p:txBody>
          <a:bodyPr wrap="none" rtlCol="0">
            <a:spAutoFit/>
          </a:bodyPr>
          <a:lstStyle/>
          <a:p>
            <a:pPr algn="ctr"/>
            <a:r>
              <a:rPr lang="en-US" sz="2000"/>
              <a:t>150</a:t>
            </a:r>
          </a:p>
        </p:txBody>
      </p:sp>
      <p:sp>
        <p:nvSpPr>
          <p:cNvPr id="21" name="TextBox 20">
            <a:extLst>
              <a:ext uri="{FF2B5EF4-FFF2-40B4-BE49-F238E27FC236}">
                <a16:creationId xmlns:a16="http://schemas.microsoft.com/office/drawing/2014/main" id="{A0B5F1C0-60DA-9C26-A4CD-F4AA657EE7DF}"/>
              </a:ext>
            </a:extLst>
          </p:cNvPr>
          <p:cNvSpPr txBox="1"/>
          <p:nvPr/>
        </p:nvSpPr>
        <p:spPr>
          <a:xfrm>
            <a:off x="6029588" y="6018102"/>
            <a:ext cx="574196" cy="400110"/>
          </a:xfrm>
          <a:prstGeom prst="rect">
            <a:avLst/>
          </a:prstGeom>
          <a:solidFill>
            <a:schemeClr val="accent4"/>
          </a:solidFill>
        </p:spPr>
        <p:txBody>
          <a:bodyPr wrap="none" rtlCol="0">
            <a:spAutoFit/>
          </a:bodyPr>
          <a:lstStyle/>
          <a:p>
            <a:pPr algn="ctr"/>
            <a:r>
              <a:rPr lang="en-US" sz="2000"/>
              <a:t>200</a:t>
            </a:r>
          </a:p>
        </p:txBody>
      </p:sp>
      <p:sp>
        <p:nvSpPr>
          <p:cNvPr id="22" name="TextBox 21">
            <a:extLst>
              <a:ext uri="{FF2B5EF4-FFF2-40B4-BE49-F238E27FC236}">
                <a16:creationId xmlns:a16="http://schemas.microsoft.com/office/drawing/2014/main" id="{6028CDDD-DC1F-8242-6904-449BEB845B55}"/>
              </a:ext>
            </a:extLst>
          </p:cNvPr>
          <p:cNvSpPr txBox="1"/>
          <p:nvPr/>
        </p:nvSpPr>
        <p:spPr>
          <a:xfrm>
            <a:off x="7262044" y="6018102"/>
            <a:ext cx="574196" cy="400110"/>
          </a:xfrm>
          <a:prstGeom prst="rect">
            <a:avLst/>
          </a:prstGeom>
          <a:solidFill>
            <a:schemeClr val="accent4"/>
          </a:solidFill>
        </p:spPr>
        <p:txBody>
          <a:bodyPr wrap="none" rtlCol="0">
            <a:spAutoFit/>
          </a:bodyPr>
          <a:lstStyle/>
          <a:p>
            <a:pPr algn="ctr"/>
            <a:r>
              <a:rPr lang="en-US" sz="2000"/>
              <a:t>250</a:t>
            </a:r>
          </a:p>
        </p:txBody>
      </p:sp>
      <p:sp>
        <p:nvSpPr>
          <p:cNvPr id="25" name="TextBox 24">
            <a:extLst>
              <a:ext uri="{FF2B5EF4-FFF2-40B4-BE49-F238E27FC236}">
                <a16:creationId xmlns:a16="http://schemas.microsoft.com/office/drawing/2014/main" id="{0BF08FD3-E588-5E3B-9CAE-5EE9F5B277A1}"/>
              </a:ext>
            </a:extLst>
          </p:cNvPr>
          <p:cNvSpPr txBox="1"/>
          <p:nvPr/>
        </p:nvSpPr>
        <p:spPr>
          <a:xfrm>
            <a:off x="250392" y="746690"/>
            <a:ext cx="9307367" cy="1077218"/>
          </a:xfrm>
          <a:prstGeom prst="rect">
            <a:avLst/>
          </a:prstGeom>
          <a:noFill/>
        </p:spPr>
        <p:txBody>
          <a:bodyPr wrap="square">
            <a:spAutoFit/>
          </a:bodyPr>
          <a:lstStyle/>
          <a:p>
            <a:r>
              <a:rPr lang="en-US" sz="3200" i="1"/>
              <a:t>Time to </a:t>
            </a:r>
            <a:r>
              <a:rPr lang="en-US" sz="3200" b="1" i="1"/>
              <a:t>detect</a:t>
            </a:r>
            <a:r>
              <a:rPr lang="en-US" sz="3200" i="1"/>
              <a:t> (blue) and </a:t>
            </a:r>
            <a:r>
              <a:rPr lang="en-US" sz="3200" b="1" i="1"/>
              <a:t>evict</a:t>
            </a:r>
            <a:r>
              <a:rPr lang="en-US" sz="3200" i="1"/>
              <a:t> (purple) adversaries</a:t>
            </a:r>
            <a:br>
              <a:rPr lang="en-US" sz="3200" i="1"/>
            </a:br>
            <a:endParaRPr lang="en-US" sz="3200" i="1"/>
          </a:p>
        </p:txBody>
      </p:sp>
    </p:spTree>
    <p:extLst>
      <p:ext uri="{BB962C8B-B14F-4D97-AF65-F5344CB8AC3E}">
        <p14:creationId xmlns:p14="http://schemas.microsoft.com/office/powerpoint/2010/main" val="176285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D925775-814F-BF19-A2AB-1A30E23793F7}"/>
              </a:ext>
            </a:extLst>
          </p:cNvPr>
          <p:cNvPicPr>
            <a:picLocks noGrp="1" noChangeAspect="1"/>
          </p:cNvPicPr>
          <p:nvPr>
            <p:ph idx="1"/>
          </p:nvPr>
        </p:nvPicPr>
        <p:blipFill>
          <a:blip r:embed="rId2"/>
          <a:stretch>
            <a:fillRect/>
          </a:stretch>
        </p:blipFill>
        <p:spPr>
          <a:xfrm>
            <a:off x="277813" y="1818837"/>
            <a:ext cx="8556625" cy="4139488"/>
          </a:xfrm>
        </p:spPr>
      </p:pic>
      <p:sp>
        <p:nvSpPr>
          <p:cNvPr id="3" name="Title 2">
            <a:extLst>
              <a:ext uri="{FF2B5EF4-FFF2-40B4-BE49-F238E27FC236}">
                <a16:creationId xmlns:a16="http://schemas.microsoft.com/office/drawing/2014/main" id="{23D3B565-A0D8-CF49-315F-83B97AEFA52D}"/>
              </a:ext>
            </a:extLst>
          </p:cNvPr>
          <p:cNvSpPr>
            <a:spLocks noGrp="1"/>
          </p:cNvSpPr>
          <p:nvPr>
            <p:ph type="title"/>
          </p:nvPr>
        </p:nvSpPr>
        <p:spPr/>
        <p:txBody>
          <a:bodyPr>
            <a:normAutofit fontScale="90000"/>
          </a:bodyPr>
          <a:lstStyle/>
          <a:p>
            <a:r>
              <a:rPr lang="en-US"/>
              <a:t>Three common paths to adversary discovery</a:t>
            </a:r>
          </a:p>
        </p:txBody>
      </p:sp>
      <p:sp>
        <p:nvSpPr>
          <p:cNvPr id="7" name="TextBox 6">
            <a:extLst>
              <a:ext uri="{FF2B5EF4-FFF2-40B4-BE49-F238E27FC236}">
                <a16:creationId xmlns:a16="http://schemas.microsoft.com/office/drawing/2014/main" id="{0AA40196-251B-7C52-6F92-1D50B5D37624}"/>
              </a:ext>
            </a:extLst>
          </p:cNvPr>
          <p:cNvSpPr txBox="1"/>
          <p:nvPr/>
        </p:nvSpPr>
        <p:spPr>
          <a:xfrm>
            <a:off x="3821209" y="1364533"/>
            <a:ext cx="2935419" cy="707886"/>
          </a:xfrm>
          <a:prstGeom prst="rect">
            <a:avLst/>
          </a:prstGeom>
          <a:solidFill>
            <a:schemeClr val="accent4"/>
          </a:solidFill>
        </p:spPr>
        <p:txBody>
          <a:bodyPr wrap="none" rtlCol="0">
            <a:spAutoFit/>
          </a:bodyPr>
          <a:lstStyle/>
          <a:p>
            <a:r>
              <a:rPr lang="en-US" sz="4000" b="1" i="1" u="sng"/>
              <a:t>(3) Detection</a:t>
            </a:r>
          </a:p>
        </p:txBody>
      </p:sp>
      <p:sp>
        <p:nvSpPr>
          <p:cNvPr id="8" name="TextBox 7">
            <a:extLst>
              <a:ext uri="{FF2B5EF4-FFF2-40B4-BE49-F238E27FC236}">
                <a16:creationId xmlns:a16="http://schemas.microsoft.com/office/drawing/2014/main" id="{6C7D1C45-2B91-271B-4978-98ECA88CCB00}"/>
              </a:ext>
            </a:extLst>
          </p:cNvPr>
          <p:cNvSpPr txBox="1"/>
          <p:nvPr/>
        </p:nvSpPr>
        <p:spPr>
          <a:xfrm>
            <a:off x="7185160" y="2888382"/>
            <a:ext cx="1790298" cy="461665"/>
          </a:xfrm>
          <a:prstGeom prst="rect">
            <a:avLst/>
          </a:prstGeom>
          <a:solidFill>
            <a:schemeClr val="accent4"/>
          </a:solidFill>
        </p:spPr>
        <p:txBody>
          <a:bodyPr wrap="none" rtlCol="0">
            <a:spAutoFit/>
          </a:bodyPr>
          <a:lstStyle/>
          <a:p>
            <a:r>
              <a:rPr lang="en-US" sz="2400" i="1" u="sng"/>
              <a:t>(4) Response</a:t>
            </a:r>
          </a:p>
        </p:txBody>
      </p:sp>
      <p:sp>
        <p:nvSpPr>
          <p:cNvPr id="10" name="TextBox 9">
            <a:extLst>
              <a:ext uri="{FF2B5EF4-FFF2-40B4-BE49-F238E27FC236}">
                <a16:creationId xmlns:a16="http://schemas.microsoft.com/office/drawing/2014/main" id="{27C86B9B-BBB4-96A3-FFB6-90FC884E10FF}"/>
              </a:ext>
            </a:extLst>
          </p:cNvPr>
          <p:cNvSpPr txBox="1"/>
          <p:nvPr/>
        </p:nvSpPr>
        <p:spPr>
          <a:xfrm>
            <a:off x="1549607" y="2451033"/>
            <a:ext cx="2396682" cy="461665"/>
          </a:xfrm>
          <a:prstGeom prst="rect">
            <a:avLst/>
          </a:prstGeom>
          <a:solidFill>
            <a:schemeClr val="accent4"/>
          </a:solidFill>
        </p:spPr>
        <p:txBody>
          <a:bodyPr wrap="none" rtlCol="0">
            <a:spAutoFit/>
          </a:bodyPr>
          <a:lstStyle/>
          <a:p>
            <a:r>
              <a:rPr lang="en-US" sz="2400" i="1" u="sng"/>
              <a:t>(2) Compromise   </a:t>
            </a:r>
          </a:p>
        </p:txBody>
      </p:sp>
      <p:sp>
        <p:nvSpPr>
          <p:cNvPr id="11" name="TextBox 10">
            <a:extLst>
              <a:ext uri="{FF2B5EF4-FFF2-40B4-BE49-F238E27FC236}">
                <a16:creationId xmlns:a16="http://schemas.microsoft.com/office/drawing/2014/main" id="{C2014108-5736-73F5-C3FB-3C45C7F74593}"/>
              </a:ext>
            </a:extLst>
          </p:cNvPr>
          <p:cNvSpPr txBox="1"/>
          <p:nvPr/>
        </p:nvSpPr>
        <p:spPr>
          <a:xfrm>
            <a:off x="75119" y="2826613"/>
            <a:ext cx="1955792" cy="461665"/>
          </a:xfrm>
          <a:prstGeom prst="rect">
            <a:avLst/>
          </a:prstGeom>
          <a:solidFill>
            <a:schemeClr val="accent4"/>
          </a:solidFill>
        </p:spPr>
        <p:txBody>
          <a:bodyPr wrap="none" rtlCol="0">
            <a:spAutoFit/>
          </a:bodyPr>
          <a:lstStyle/>
          <a:p>
            <a:r>
              <a:rPr lang="en-US" sz="2400" i="1" u="sng"/>
              <a:t>(1) Prevention</a:t>
            </a:r>
          </a:p>
        </p:txBody>
      </p:sp>
    </p:spTree>
    <p:extLst>
      <p:ext uri="{BB962C8B-B14F-4D97-AF65-F5344CB8AC3E}">
        <p14:creationId xmlns:p14="http://schemas.microsoft.com/office/powerpoint/2010/main" val="27618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D11B6-F5CB-88A2-AFF1-0232B78D9F92}"/>
              </a:ext>
            </a:extLst>
          </p:cNvPr>
          <p:cNvSpPr>
            <a:spLocks noGrp="1"/>
          </p:cNvSpPr>
          <p:nvPr>
            <p:ph type="title"/>
          </p:nvPr>
        </p:nvSpPr>
        <p:spPr>
          <a:xfrm>
            <a:off x="277147" y="118428"/>
            <a:ext cx="8710735" cy="638175"/>
          </a:xfrm>
        </p:spPr>
        <p:txBody>
          <a:bodyPr>
            <a:normAutofit fontScale="90000"/>
          </a:bodyPr>
          <a:lstStyle/>
          <a:p>
            <a:r>
              <a:rPr lang="en-US"/>
              <a:t>Third-party Threat Hunt in private sector and government</a:t>
            </a:r>
          </a:p>
        </p:txBody>
      </p:sp>
      <p:sp>
        <p:nvSpPr>
          <p:cNvPr id="4" name="Slide Number Placeholder 3">
            <a:extLst>
              <a:ext uri="{FF2B5EF4-FFF2-40B4-BE49-F238E27FC236}">
                <a16:creationId xmlns:a16="http://schemas.microsoft.com/office/drawing/2014/main" id="{DB933B17-19EE-8822-B3C2-52BB61C94DD6}"/>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5" name="Picture 4">
            <a:extLst>
              <a:ext uri="{FF2B5EF4-FFF2-40B4-BE49-F238E27FC236}">
                <a16:creationId xmlns:a16="http://schemas.microsoft.com/office/drawing/2014/main" id="{DB3B5585-6826-20DC-66A0-2671DB5ED0F5}"/>
              </a:ext>
            </a:extLst>
          </p:cNvPr>
          <p:cNvPicPr>
            <a:picLocks noChangeAspect="1"/>
          </p:cNvPicPr>
          <p:nvPr/>
        </p:nvPicPr>
        <p:blipFill>
          <a:blip r:embed="rId3"/>
          <a:stretch>
            <a:fillRect/>
          </a:stretch>
        </p:blipFill>
        <p:spPr>
          <a:xfrm>
            <a:off x="685800" y="975910"/>
            <a:ext cx="7772400" cy="3032774"/>
          </a:xfrm>
          <a:prstGeom prst="rect">
            <a:avLst/>
          </a:prstGeom>
        </p:spPr>
      </p:pic>
      <p:pic>
        <p:nvPicPr>
          <p:cNvPr id="6" name="Picture 5">
            <a:extLst>
              <a:ext uri="{FF2B5EF4-FFF2-40B4-BE49-F238E27FC236}">
                <a16:creationId xmlns:a16="http://schemas.microsoft.com/office/drawing/2014/main" id="{3EC587A7-6D95-F8F1-0618-577A3C40E807}"/>
              </a:ext>
            </a:extLst>
          </p:cNvPr>
          <p:cNvPicPr>
            <a:picLocks noChangeAspect="1"/>
          </p:cNvPicPr>
          <p:nvPr/>
        </p:nvPicPr>
        <p:blipFill>
          <a:blip r:embed="rId4"/>
          <a:stretch>
            <a:fillRect/>
          </a:stretch>
        </p:blipFill>
        <p:spPr>
          <a:xfrm>
            <a:off x="746314" y="4250629"/>
            <a:ext cx="4980639" cy="1414191"/>
          </a:xfrm>
          <a:prstGeom prst="rect">
            <a:avLst/>
          </a:prstGeom>
        </p:spPr>
      </p:pic>
      <p:pic>
        <p:nvPicPr>
          <p:cNvPr id="7" name="Picture 6">
            <a:extLst>
              <a:ext uri="{FF2B5EF4-FFF2-40B4-BE49-F238E27FC236}">
                <a16:creationId xmlns:a16="http://schemas.microsoft.com/office/drawing/2014/main" id="{90D784D2-6495-F18C-8F1B-FA5EEBA64A3B}"/>
              </a:ext>
            </a:extLst>
          </p:cNvPr>
          <p:cNvPicPr>
            <a:picLocks noChangeAspect="1"/>
          </p:cNvPicPr>
          <p:nvPr/>
        </p:nvPicPr>
        <p:blipFill>
          <a:blip r:embed="rId5"/>
          <a:stretch>
            <a:fillRect/>
          </a:stretch>
        </p:blipFill>
        <p:spPr>
          <a:xfrm>
            <a:off x="6250766" y="4433230"/>
            <a:ext cx="2476854" cy="1066637"/>
          </a:xfrm>
          <a:prstGeom prst="rect">
            <a:avLst/>
          </a:prstGeom>
        </p:spPr>
      </p:pic>
    </p:spTree>
    <p:extLst>
      <p:ext uri="{BB962C8B-B14F-4D97-AF65-F5344CB8AC3E}">
        <p14:creationId xmlns:p14="http://schemas.microsoft.com/office/powerpoint/2010/main" val="65709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FC3CD-A44F-43FE-8DF8-F2078049E167}"/>
              </a:ext>
            </a:extLst>
          </p:cNvPr>
          <p:cNvSpPr>
            <a:spLocks noGrp="1"/>
          </p:cNvSpPr>
          <p:nvPr>
            <p:ph type="title"/>
          </p:nvPr>
        </p:nvSpPr>
        <p:spPr/>
        <p:txBody>
          <a:bodyPr>
            <a:normAutofit fontScale="90000"/>
          </a:bodyPr>
          <a:lstStyle/>
          <a:p>
            <a:r>
              <a:rPr lang="en-US"/>
              <a:t>Existing </a:t>
            </a:r>
            <a:r>
              <a:rPr lang="en-US" b="1"/>
              <a:t>Process Models</a:t>
            </a:r>
            <a:r>
              <a:rPr lang="en-US"/>
              <a:t> of Threat Hunt: TaHiTI</a:t>
            </a:r>
          </a:p>
        </p:txBody>
      </p:sp>
      <p:sp>
        <p:nvSpPr>
          <p:cNvPr id="4" name="Slide Number Placeholder 3">
            <a:extLst>
              <a:ext uri="{FF2B5EF4-FFF2-40B4-BE49-F238E27FC236}">
                <a16:creationId xmlns:a16="http://schemas.microsoft.com/office/drawing/2014/main" id="{5DAB7414-357C-09FA-2180-76F8D544039A}"/>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9" name="Picture 8">
            <a:extLst>
              <a:ext uri="{FF2B5EF4-FFF2-40B4-BE49-F238E27FC236}">
                <a16:creationId xmlns:a16="http://schemas.microsoft.com/office/drawing/2014/main" id="{36D6ED88-A6E7-270E-E376-76FE2A1C829A}"/>
              </a:ext>
            </a:extLst>
          </p:cNvPr>
          <p:cNvPicPr>
            <a:picLocks noChangeAspect="1"/>
          </p:cNvPicPr>
          <p:nvPr/>
        </p:nvPicPr>
        <p:blipFill>
          <a:blip r:embed="rId3"/>
          <a:stretch>
            <a:fillRect/>
          </a:stretch>
        </p:blipFill>
        <p:spPr>
          <a:xfrm>
            <a:off x="44389" y="999565"/>
            <a:ext cx="9055221" cy="5457941"/>
          </a:xfrm>
          <a:prstGeom prst="rect">
            <a:avLst/>
          </a:prstGeom>
        </p:spPr>
      </p:pic>
    </p:spTree>
    <p:extLst>
      <p:ext uri="{BB962C8B-B14F-4D97-AF65-F5344CB8AC3E}">
        <p14:creationId xmlns:p14="http://schemas.microsoft.com/office/powerpoint/2010/main" val="4014854431"/>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_2.pptx" id="{33130098-72E9-B14B-8D33-14895F32E203}" vid="{24A02D5D-460C-B047-B557-67731F776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3AD06B-D8D1-A94A-84D8-5094694EB87E}">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PU-CoBrand_Template_Gold_Theme_Std_Screen_2</Template>
  <TotalTime>8209</TotalTime>
  <Words>5217</Words>
  <Application>Microsoft Macintosh PowerPoint</Application>
  <PresentationFormat>On-screen Show (4:3)</PresentationFormat>
  <Paragraphs>396</Paragraphs>
  <Slides>32</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Acumin Pro</vt:lpstr>
      <vt:lpstr>Arial</vt:lpstr>
      <vt:lpstr>ArialMT</vt:lpstr>
      <vt:lpstr>Calibri</vt:lpstr>
      <vt:lpstr>graphik</vt:lpstr>
      <vt:lpstr>IBMPlexSans</vt:lpstr>
      <vt:lpstr>NimbusRomNo9L</vt:lpstr>
      <vt:lpstr>Times</vt:lpstr>
      <vt:lpstr>Times New Roman</vt:lpstr>
      <vt:lpstr>Wingdings</vt:lpstr>
      <vt:lpstr>Purdue1</vt:lpstr>
      <vt:lpstr>An Interview Study on Third-Party Cyber Threat Hunting Processes in the U.S. Department of Homeland Security</vt:lpstr>
      <vt:lpstr>Talk overview</vt:lpstr>
      <vt:lpstr>Talk overview</vt:lpstr>
      <vt:lpstr>If hacked, hopefully you discover the break-in</vt:lpstr>
      <vt:lpstr>Dwell time: How long did it take you to discover the adversary?</vt:lpstr>
      <vt:lpstr>Average dwell times are ~200 days</vt:lpstr>
      <vt:lpstr>Three common paths to adversary discovery</vt:lpstr>
      <vt:lpstr>Third-party Threat Hunt in private sector and government</vt:lpstr>
      <vt:lpstr>Existing Process Models of Threat Hunt: TaHiTI</vt:lpstr>
      <vt:lpstr>Example Threat Hunt Frameworks: Kill Chain, ATT&amp;CK</vt:lpstr>
      <vt:lpstr>Talk overview</vt:lpstr>
      <vt:lpstr>Gap #1: In practice, TH is ad hoc</vt:lpstr>
      <vt:lpstr>Gap #2: Ad hoc is ineffective if your hunters keep leaving</vt:lpstr>
      <vt:lpstr>Research questions</vt:lpstr>
      <vt:lpstr>Talk overview</vt:lpstr>
      <vt:lpstr>Interview protocol</vt:lpstr>
      <vt:lpstr>Subject recruitment and demographics</vt:lpstr>
      <vt:lpstr>Talk overview</vt:lpstr>
      <vt:lpstr>Range of TH process diagrams</vt:lpstr>
      <vt:lpstr>(Simplified) Unified TH model</vt:lpstr>
      <vt:lpstr>(Full) Unified TH model</vt:lpstr>
      <vt:lpstr>Challenges: Process</vt:lpstr>
      <vt:lpstr>Challenges: New members</vt:lpstr>
      <vt:lpstr>Talk overview</vt:lpstr>
      <vt:lpstr>PowerPoint Presentation</vt:lpstr>
      <vt:lpstr>Bonus slides</vt:lpstr>
      <vt:lpstr>NB: Dwell times: Averages != medians – Still, not good</vt:lpstr>
      <vt:lpstr>The data is saturated (so we could stop interviewing)</vt:lpstr>
      <vt:lpstr>No observed variation in themes by job role</vt:lpstr>
      <vt:lpstr>Bianco’s Pyramid of Pain – Another framework for TH</vt:lpstr>
      <vt:lpstr>Threat Hunt maturity model (Bianco)</vt:lpstr>
      <vt:lpstr>Closest military equivalent: cognitive modeling for cyber protection teams/CPTs (Trent et 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Anna K</dc:creator>
  <cp:lastModifiedBy>Davis, James C</cp:lastModifiedBy>
  <cp:revision>518</cp:revision>
  <dcterms:created xsi:type="dcterms:W3CDTF">2020-02-21T23:00:33Z</dcterms:created>
  <dcterms:modified xsi:type="dcterms:W3CDTF">2024-04-03T19:40:32Z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2023-10-09T19:29:05Z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8ed6298a-930d-4f05-8dab-8e6dc41922d2</vt:lpwstr>
  </property>
  <property fmtid="{D5CDD505-2E9C-101B-9397-08002B2CF9AE}" pid="8" name="MSIP_Label_4044bd30-2ed7-4c9d-9d12-46200872a97b_ContentBits">
    <vt:lpwstr>0</vt:lpwstr>
  </property>
</Properties>
</file>