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57" r:id="rId4"/>
  </p:sldMasterIdLst>
  <p:notesMasterIdLst>
    <p:notesMasterId r:id="rId29"/>
  </p:notesMasterIdLst>
  <p:handoutMasterIdLst>
    <p:handoutMasterId r:id="rId30"/>
  </p:handoutMasterIdLst>
  <p:sldIdLst>
    <p:sldId id="303" r:id="rId5"/>
    <p:sldId id="337" r:id="rId6"/>
    <p:sldId id="345" r:id="rId7"/>
    <p:sldId id="323" r:id="rId8"/>
    <p:sldId id="326" r:id="rId9"/>
    <p:sldId id="327" r:id="rId10"/>
    <p:sldId id="351" r:id="rId11"/>
    <p:sldId id="346" r:id="rId12"/>
    <p:sldId id="359" r:id="rId13"/>
    <p:sldId id="358" r:id="rId14"/>
    <p:sldId id="347" r:id="rId15"/>
    <p:sldId id="330" r:id="rId16"/>
    <p:sldId id="334" r:id="rId17"/>
    <p:sldId id="335" r:id="rId18"/>
    <p:sldId id="336" r:id="rId19"/>
    <p:sldId id="333" r:id="rId20"/>
    <p:sldId id="348" r:id="rId21"/>
    <p:sldId id="343" r:id="rId22"/>
    <p:sldId id="340" r:id="rId23"/>
    <p:sldId id="353" r:id="rId24"/>
    <p:sldId id="325" r:id="rId25"/>
    <p:sldId id="349" r:id="rId26"/>
    <p:sldId id="342" r:id="rId27"/>
    <p:sldId id="331" r:id="rId28"/>
  </p:sldIdLst>
  <p:sldSz cx="9144000" cy="6858000" type="screen4x3"/>
  <p:notesSz cx="6858000" cy="9144000"/>
  <p:embeddedFontLst>
    <p:embeddedFont>
      <p:font typeface="Acumin Pro" panose="020B0504020202020204" pitchFamily="34" charset="77"/>
      <p:regular r:id="rId31"/>
      <p:bold r:id="rId32"/>
      <p:italic r:id="rId33"/>
      <p:boldItalic r:id="rId34"/>
    </p:embeddedFont>
    <p:embeddedFont>
      <p:font typeface="Acumin Pro ExtraCondensed" panose="020B0508020202020204" pitchFamily="34" charset="77"/>
      <p:regular r:id="rId35"/>
      <p:bold r:id="rId36"/>
      <p:italic r:id="rId37"/>
      <p:boldItalic r:id="rId38"/>
    </p:embeddedFont>
    <p:embeddedFont>
      <p:font typeface="Acumin Pro SemiCondensed" panose="020B0506020202020204" pitchFamily="34" charset="77"/>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Segoe UI" panose="020B0502040204020203" pitchFamily="34" charset="0"/>
      <p:regular r:id="rId49"/>
      <p:bold r:id="rId50"/>
      <p:italic r:id="rId51"/>
      <p:boldItalic r:id="rId5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CD8851A-0672-45E2-B252-9A14500FC8BD}">
          <p14:sldIdLst>
            <p14:sldId id="303"/>
          </p14:sldIdLst>
        </p14:section>
        <p14:section name="Statement of Problem" id="{1A3EDCE2-7936-4D0D-8E10-BCDF7CE8D461}">
          <p14:sldIdLst>
            <p14:sldId id="337"/>
            <p14:sldId id="345"/>
            <p14:sldId id="323"/>
          </p14:sldIdLst>
        </p14:section>
        <p14:section name="Correctness Conditions" id="{A4D897E0-ABAC-4FFF-BB0D-DB47BDF8C3A0}">
          <p14:sldIdLst>
            <p14:sldId id="326"/>
          </p14:sldIdLst>
        </p14:section>
        <p14:section name="Solution 1" id="{D6E6C93E-B413-402B-B348-736853D9CF88}">
          <p14:sldIdLst>
            <p14:sldId id="327"/>
            <p14:sldId id="351"/>
            <p14:sldId id="346"/>
            <p14:sldId id="359"/>
          </p14:sldIdLst>
        </p14:section>
        <p14:section name="Proof 1" id="{1E60B6FE-92E2-49E7-A162-39940C6BFAE6}">
          <p14:sldIdLst>
            <p14:sldId id="358"/>
          </p14:sldIdLst>
        </p14:section>
        <p14:section name="Solution 2" id="{D72EEC65-4BFD-4657-82CB-168C45EA7351}">
          <p14:sldIdLst>
            <p14:sldId id="347"/>
            <p14:sldId id="330"/>
            <p14:sldId id="334"/>
            <p14:sldId id="335"/>
            <p14:sldId id="336"/>
          </p14:sldIdLst>
        </p14:section>
        <p14:section name="Proof 2" id="{7AB28D4B-68FA-4061-9557-26BA962C1147}">
          <p14:sldIdLst>
            <p14:sldId id="333"/>
            <p14:sldId id="348"/>
            <p14:sldId id="343"/>
            <p14:sldId id="340"/>
            <p14:sldId id="353"/>
          </p14:sldIdLst>
        </p14:section>
        <p14:section name="End" id="{29B654FC-8BF0-4CCC-AA46-71B4E79EB78C}">
          <p14:sldIdLst>
            <p14:sldId id="325"/>
          </p14:sldIdLst>
        </p14:section>
        <p14:section name="Bonus Slides" id="{59FAEDE0-A641-42BB-8295-1992EAC03278}">
          <p14:sldIdLst>
            <p14:sldId id="349"/>
            <p14:sldId id="342"/>
            <p14:sldId id="33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29E2A-DC7A-44FC-92A8-B40C5F4D546E}" v="2706" dt="2022-11-11T16:18:13.635"/>
    <p1510:client id="{6286E0C2-7397-7B6F-4BB2-93B8DA3625A6}" v="5" dt="2022-11-10T21:19:35.854"/>
    <p1510:client id="{D18F0D34-3C97-ADDF-4F92-B89D13A943AE}" v="51" dt="2022-11-11T02:20:08.783"/>
    <p1510:client id="{E9063F7E-AF39-2942-A98B-F481C8456FB8}" v="179" dt="2022-11-11T16:20:11.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18"/>
    <p:restoredTop sz="86761"/>
  </p:normalViewPr>
  <p:slideViewPr>
    <p:cSldViewPr snapToGrid="0">
      <p:cViewPr varScale="1">
        <p:scale>
          <a:sx n="106" d="100"/>
          <a:sy n="106" d="100"/>
        </p:scale>
        <p:origin x="456"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C68E94-E632-4A77-89F8-ADBE24C8C5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4658F-F7C1-4A45-89E4-C6E13C23E2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01309B-9EA9-41B2-89AF-6C362BA1DC80}" type="datetimeFigureOut">
              <a:rPr lang="en-US" smtClean="0"/>
              <a:t>11/9/22</a:t>
            </a:fld>
            <a:endParaRPr lang="en-US"/>
          </a:p>
        </p:txBody>
      </p:sp>
      <p:sp>
        <p:nvSpPr>
          <p:cNvPr id="4" name="Footer Placeholder 3">
            <a:extLst>
              <a:ext uri="{FF2B5EF4-FFF2-40B4-BE49-F238E27FC236}">
                <a16:creationId xmlns:a16="http://schemas.microsoft.com/office/drawing/2014/main" id="{24ADC830-3B56-4938-BD0A-03CA1221D1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96F2A7-B463-4FC4-AAFD-5669B07594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BEF21E-3A92-4A85-9F5A-6F932AB8CBDE}" type="slidenum">
              <a:rPr lang="en-US" smtClean="0"/>
              <a:t>‹#›</a:t>
            </a:fld>
            <a:endParaRPr lang="en-US"/>
          </a:p>
        </p:txBody>
      </p:sp>
    </p:spTree>
    <p:extLst>
      <p:ext uri="{BB962C8B-B14F-4D97-AF65-F5344CB8AC3E}">
        <p14:creationId xmlns:p14="http://schemas.microsoft.com/office/powerpoint/2010/main" val="30812922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11/9/22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Chinenye</a:t>
            </a:r>
            <a:r>
              <a:rPr lang="en-US" dirty="0"/>
              <a:t> introduces herself.</a:t>
            </a:r>
          </a:p>
          <a:p>
            <a:r>
              <a:rPr lang="en-US" dirty="0"/>
              <a:t>Taylor introduces himself.</a:t>
            </a:r>
          </a:p>
          <a:p>
            <a:r>
              <a:rPr lang="en-US" dirty="0"/>
              <a:t>We would like to acknowledge the support from the national science foundation, cisco for making this work possible.</a:t>
            </a:r>
          </a:p>
          <a:p>
            <a:r>
              <a:rPr lang="en-US" dirty="0"/>
              <a:t>We’d also like to thank the Purdue military research institute for allowing me(taylor) to attend &amp; present at this workshop.</a:t>
            </a:r>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1</a:t>
            </a:fld>
            <a:endParaRPr lang="en-US"/>
          </a:p>
        </p:txBody>
      </p:sp>
    </p:spTree>
    <p:extLst>
      <p:ext uri="{BB962C8B-B14F-4D97-AF65-F5344CB8AC3E}">
        <p14:creationId xmlns:p14="http://schemas.microsoft.com/office/powerpoint/2010/main" val="287659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a common understanding of what a software supply chain attack is.</a:t>
            </a:r>
          </a:p>
          <a:p>
            <a:r>
              <a:rPr lang="en-US" dirty="0"/>
              <a:t>We need a set of principles that show how we can defend against such an attack.</a:t>
            </a:r>
          </a:p>
          <a:p>
            <a:r>
              <a:rPr lang="en-US" dirty="0"/>
              <a:t>Something like the CIA triad, but specific to </a:t>
            </a:r>
            <a:r>
              <a:rPr lang="en-US"/>
              <a:t>the software supply chain.</a:t>
            </a:r>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11</a:t>
            </a:fld>
            <a:endParaRPr lang="en-US"/>
          </a:p>
        </p:txBody>
      </p:sp>
    </p:spTree>
    <p:extLst>
      <p:ext uri="{BB962C8B-B14F-4D97-AF65-F5344CB8AC3E}">
        <p14:creationId xmlns:p14="http://schemas.microsoft.com/office/powerpoint/2010/main" val="3901677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attempted to abstract all observed techniques into a few principles. </a:t>
            </a:r>
          </a:p>
          <a:p>
            <a:r>
              <a:rPr lang="en-US"/>
              <a:t>After examining the literature, we settled upon 3 security principles</a:t>
            </a:r>
          </a:p>
          <a:p>
            <a:r>
              <a:rPr lang="en-US"/>
              <a:t>We believe these are comprehensive – more on this later</a:t>
            </a:r>
          </a:p>
          <a:p>
            <a:r>
              <a:rPr lang="en-US"/>
              <a:t>This is </a:t>
            </a:r>
            <a:r>
              <a:rPr lang="en-US" i="1"/>
              <a:t>exactly</a:t>
            </a:r>
            <a:r>
              <a:rPr lang="en-US" i="0"/>
              <a:t> what a secure supply chain looks like.</a:t>
            </a:r>
          </a:p>
          <a:p>
            <a:r>
              <a:rPr lang="en-US" i="0"/>
              <a:t>In same way as CIA – not necessarily binary – but to some degree</a:t>
            </a:r>
          </a:p>
        </p:txBody>
      </p:sp>
      <p:sp>
        <p:nvSpPr>
          <p:cNvPr id="4" name="Slide Number Placeholder 3"/>
          <p:cNvSpPr>
            <a:spLocks noGrp="1"/>
          </p:cNvSpPr>
          <p:nvPr>
            <p:ph type="sldNum" sz="quarter" idx="5"/>
          </p:nvPr>
        </p:nvSpPr>
        <p:spPr/>
        <p:txBody>
          <a:bodyPr/>
          <a:lstStyle/>
          <a:p>
            <a:fld id="{988F3A2B-14A6-8F47-B753-A658CA12576A}" type="slidenum">
              <a:rPr lang="en-US" smtClean="0"/>
              <a:t>12</a:t>
            </a:fld>
            <a:endParaRPr lang="en-US"/>
          </a:p>
        </p:txBody>
      </p:sp>
    </p:spTree>
    <p:extLst>
      <p:ext uri="{BB962C8B-B14F-4D97-AF65-F5344CB8AC3E}">
        <p14:creationId xmlns:p14="http://schemas.microsoft.com/office/powerpoint/2010/main" val="122070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 our principles comprehensive? Do they prevent an attack?</a:t>
            </a:r>
          </a:p>
          <a:p>
            <a:r>
              <a:rPr lang="en-US"/>
              <a:t>To prevent an attack – stop before stage 4</a:t>
            </a:r>
          </a:p>
          <a:p>
            <a:r>
              <a:rPr lang="en-US"/>
              <a:t>We developed the attack pattern somewhat independently from the principles – but found there is a good mapping between them.</a:t>
            </a:r>
          </a:p>
          <a:p>
            <a:r>
              <a:rPr lang="en-US"/>
              <a:t>Primary connections:</a:t>
            </a:r>
          </a:p>
          <a:p>
            <a:r>
              <a:rPr lang="en-US"/>
              <a:t>Transparency allows actors to “see” weaknesses in the supply chain – preventative measures to stop the compromise stage</a:t>
            </a:r>
          </a:p>
          <a:p>
            <a:r>
              <a:rPr lang="en-US"/>
              <a:t>Validity prevents alterations from occurring – no change made – stops second stage</a:t>
            </a:r>
          </a:p>
          <a:p>
            <a:r>
              <a:rPr lang="en-US"/>
              <a:t>Separation prevents propagation – no bad changes can reach downstream</a:t>
            </a:r>
          </a:p>
          <a:p>
            <a:r>
              <a:rPr lang="en-US"/>
              <a:t>In real scenarios there is a bit of overlap</a:t>
            </a:r>
          </a:p>
        </p:txBody>
      </p:sp>
      <p:sp>
        <p:nvSpPr>
          <p:cNvPr id="4" name="Slide Number Placeholder 3"/>
          <p:cNvSpPr>
            <a:spLocks noGrp="1"/>
          </p:cNvSpPr>
          <p:nvPr>
            <p:ph type="sldNum" sz="quarter" idx="5"/>
          </p:nvPr>
        </p:nvSpPr>
        <p:spPr/>
        <p:txBody>
          <a:bodyPr/>
          <a:lstStyle/>
          <a:p>
            <a:fld id="{988F3A2B-14A6-8F47-B753-A658CA12576A}" type="slidenum">
              <a:rPr lang="en-US" smtClean="0"/>
              <a:t>16</a:t>
            </a:fld>
            <a:endParaRPr lang="en-US"/>
          </a:p>
        </p:txBody>
      </p:sp>
    </p:spTree>
    <p:extLst>
      <p:ext uri="{BB962C8B-B14F-4D97-AF65-F5344CB8AC3E}">
        <p14:creationId xmlns:p14="http://schemas.microsoft.com/office/powerpoint/2010/main" val="4260570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17</a:t>
            </a:fld>
            <a:endParaRPr lang="en-US"/>
          </a:p>
        </p:txBody>
      </p:sp>
    </p:spTree>
    <p:extLst>
      <p:ext uri="{BB962C8B-B14F-4D97-AF65-F5344CB8AC3E}">
        <p14:creationId xmlns:p14="http://schemas.microsoft.com/office/powerpoint/2010/main" val="47574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SLSA – walk through each principle</a:t>
            </a:r>
          </a:p>
        </p:txBody>
      </p:sp>
      <p:sp>
        <p:nvSpPr>
          <p:cNvPr id="4" name="Slide Number Placeholder 3"/>
          <p:cNvSpPr>
            <a:spLocks noGrp="1"/>
          </p:cNvSpPr>
          <p:nvPr>
            <p:ph type="sldNum" sz="quarter" idx="5"/>
          </p:nvPr>
        </p:nvSpPr>
        <p:spPr/>
        <p:txBody>
          <a:bodyPr/>
          <a:lstStyle/>
          <a:p>
            <a:fld id="{988F3A2B-14A6-8F47-B753-A658CA12576A}" type="slidenum">
              <a:rPr lang="en-US" smtClean="0"/>
              <a:t>18</a:t>
            </a:fld>
            <a:endParaRPr lang="en-US"/>
          </a:p>
        </p:txBody>
      </p:sp>
    </p:spTree>
    <p:extLst>
      <p:ext uri="{BB962C8B-B14F-4D97-AF65-F5344CB8AC3E}">
        <p14:creationId xmlns:p14="http://schemas.microsoft.com/office/powerpoint/2010/main" val="4120906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Presenting this table may be overwhelming :/</a:t>
            </a:r>
          </a:p>
        </p:txBody>
      </p:sp>
      <p:sp>
        <p:nvSpPr>
          <p:cNvPr id="4" name="Slide Number Placeholder 3"/>
          <p:cNvSpPr>
            <a:spLocks noGrp="1"/>
          </p:cNvSpPr>
          <p:nvPr>
            <p:ph type="sldNum" sz="quarter" idx="5"/>
          </p:nvPr>
        </p:nvSpPr>
        <p:spPr/>
        <p:txBody>
          <a:bodyPr/>
          <a:lstStyle/>
          <a:p>
            <a:fld id="{988F3A2B-14A6-8F47-B753-A658CA12576A}" type="slidenum">
              <a:rPr lang="en-US" smtClean="0"/>
              <a:t>19</a:t>
            </a:fld>
            <a:endParaRPr lang="en-US"/>
          </a:p>
        </p:txBody>
      </p:sp>
    </p:spTree>
    <p:extLst>
      <p:ext uri="{BB962C8B-B14F-4D97-AF65-F5344CB8AC3E}">
        <p14:creationId xmlns:p14="http://schemas.microsoft.com/office/powerpoint/2010/main" val="655570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need more techniques to increase actor/operation security - New frameworks could use these principles to self-audit coverage</a:t>
            </a:r>
          </a:p>
          <a:p>
            <a:endParaRPr lang="en-US"/>
          </a:p>
          <a:p>
            <a:r>
              <a:rPr lang="en-US"/>
              <a:t>We should be able to tell how risky adding a new component is</a:t>
            </a:r>
          </a:p>
          <a:p>
            <a:endParaRPr lang="en-US"/>
          </a:p>
          <a:p>
            <a:r>
              <a:rPr lang="en-US"/>
              <a:t>Future analysis could use these principles to provide more detailed analysis on specific systems</a:t>
            </a:r>
          </a:p>
        </p:txBody>
      </p:sp>
      <p:sp>
        <p:nvSpPr>
          <p:cNvPr id="4" name="Slide Number Placeholder 3"/>
          <p:cNvSpPr>
            <a:spLocks noGrp="1"/>
          </p:cNvSpPr>
          <p:nvPr>
            <p:ph type="sldNum" sz="quarter" idx="5"/>
          </p:nvPr>
        </p:nvSpPr>
        <p:spPr/>
        <p:txBody>
          <a:bodyPr/>
          <a:lstStyle/>
          <a:p>
            <a:fld id="{988F3A2B-14A6-8F47-B753-A658CA12576A}" type="slidenum">
              <a:rPr lang="en-US" smtClean="0"/>
              <a:t>20</a:t>
            </a:fld>
            <a:endParaRPr lang="en-US"/>
          </a:p>
        </p:txBody>
      </p:sp>
    </p:spTree>
    <p:extLst>
      <p:ext uri="{BB962C8B-B14F-4D97-AF65-F5344CB8AC3E}">
        <p14:creationId xmlns:p14="http://schemas.microsoft.com/office/powerpoint/2010/main" val="4039617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could be a cool table to present? Maybe alongside the SLSA example?</a:t>
            </a:r>
          </a:p>
        </p:txBody>
      </p:sp>
      <p:sp>
        <p:nvSpPr>
          <p:cNvPr id="4" name="Slide Number Placeholder 3"/>
          <p:cNvSpPr>
            <a:spLocks noGrp="1"/>
          </p:cNvSpPr>
          <p:nvPr>
            <p:ph type="sldNum" sz="quarter" idx="5"/>
          </p:nvPr>
        </p:nvSpPr>
        <p:spPr/>
        <p:txBody>
          <a:bodyPr/>
          <a:lstStyle/>
          <a:p>
            <a:fld id="{988F3A2B-14A6-8F47-B753-A658CA12576A}" type="slidenum">
              <a:rPr lang="en-US" smtClean="0"/>
              <a:t>23</a:t>
            </a:fld>
            <a:endParaRPr lang="en-US"/>
          </a:p>
        </p:txBody>
      </p:sp>
    </p:spTree>
    <p:extLst>
      <p:ext uri="{BB962C8B-B14F-4D97-AF65-F5344CB8AC3E}">
        <p14:creationId xmlns:p14="http://schemas.microsoft.com/office/powerpoint/2010/main" val="3750985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an example</a:t>
            </a:r>
          </a:p>
        </p:txBody>
      </p:sp>
      <p:sp>
        <p:nvSpPr>
          <p:cNvPr id="4" name="Slide Number Placeholder 3"/>
          <p:cNvSpPr>
            <a:spLocks noGrp="1"/>
          </p:cNvSpPr>
          <p:nvPr>
            <p:ph type="sldNum" sz="quarter" idx="5"/>
          </p:nvPr>
        </p:nvSpPr>
        <p:spPr/>
        <p:txBody>
          <a:bodyPr/>
          <a:lstStyle/>
          <a:p>
            <a:fld id="{988F3A2B-14A6-8F47-B753-A658CA12576A}" type="slidenum">
              <a:rPr lang="en-US" smtClean="0"/>
              <a:t>24</a:t>
            </a:fld>
            <a:endParaRPr lang="en-US"/>
          </a:p>
        </p:txBody>
      </p:sp>
    </p:spTree>
    <p:extLst>
      <p:ext uri="{BB962C8B-B14F-4D97-AF65-F5344CB8AC3E}">
        <p14:creationId xmlns:p14="http://schemas.microsoft.com/office/powerpoint/2010/main" val="2177751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webkit-standard"/>
              </a:rPr>
              <a:t>A software supply chain is made-up activities linked together to produce and deliver a software product. </a:t>
            </a:r>
          </a:p>
          <a:p>
            <a:pPr algn="l" rtl="0" fontAlgn="base"/>
            <a:r>
              <a:rPr lang="en-US" sz="1800" b="0" i="0" u="none" strike="noStrike" dirty="0">
                <a:solidFill>
                  <a:srgbClr val="000000"/>
                </a:solidFill>
                <a:effectLst/>
                <a:latin typeface="-webkit-standard"/>
              </a:rPr>
              <a:t>The chain comprises of 3 main components – </a:t>
            </a:r>
            <a:r>
              <a:rPr lang="en-US" sz="1800" b="1" i="0" u="none" strike="noStrike" dirty="0">
                <a:solidFill>
                  <a:srgbClr val="000000"/>
                </a:solidFill>
                <a:effectLst/>
                <a:latin typeface="-webkit-standard"/>
              </a:rPr>
              <a:t>Actors</a:t>
            </a:r>
            <a:r>
              <a:rPr lang="en-US" sz="1800" b="0" i="0" u="none" strike="noStrike" dirty="0">
                <a:solidFill>
                  <a:srgbClr val="000000"/>
                </a:solidFill>
                <a:effectLst/>
                <a:latin typeface="-webkit-standard"/>
              </a:rPr>
              <a:t> manipulate artifacts and operations within the supply chain to produce an output. </a:t>
            </a:r>
            <a:r>
              <a:rPr lang="en-US" sz="1800" b="1" i="0" u="none" strike="noStrike" dirty="0">
                <a:solidFill>
                  <a:srgbClr val="000000"/>
                </a:solidFill>
                <a:effectLst/>
                <a:latin typeface="-webkit-standard"/>
              </a:rPr>
              <a:t>Artifacts </a:t>
            </a:r>
            <a:r>
              <a:rPr lang="en-US" sz="1800" b="0" i="0" u="none" strike="noStrike" dirty="0">
                <a:solidFill>
                  <a:srgbClr val="000000"/>
                </a:solidFill>
                <a:effectLst/>
                <a:latin typeface="-webkit-standard"/>
              </a:rPr>
              <a:t>include the third-party libraries,  product team's code, software infrastructure, and dependencies. </a:t>
            </a:r>
            <a:r>
              <a:rPr lang="en-US" sz="1800" b="1" i="0" u="none" strike="noStrike" dirty="0">
                <a:solidFill>
                  <a:srgbClr val="000000"/>
                </a:solidFill>
                <a:effectLst/>
                <a:latin typeface="-webkit-standard"/>
              </a:rPr>
              <a:t>Operations</a:t>
            </a:r>
            <a:r>
              <a:rPr lang="en-US" sz="1800" b="0" i="0" u="none" strike="noStrike" dirty="0">
                <a:solidFill>
                  <a:srgbClr val="000000"/>
                </a:solidFill>
                <a:effectLst/>
                <a:latin typeface="-webkit-standard"/>
              </a:rPr>
              <a:t> are productive steps such as fetching dependencies or compiling software, building the source code, and publishing steps such as deployment or distribution.  </a:t>
            </a:r>
          </a:p>
          <a:p>
            <a:pPr algn="l" rtl="0" fontAlgn="base"/>
            <a:endParaRPr lang="en-US" b="0" i="0" u="none" strike="noStrike" dirty="0">
              <a:effectLst/>
              <a:latin typeface="Segoe UI" panose="020B0502040204020203" pitchFamily="34" charset="0"/>
            </a:endParaRPr>
          </a:p>
          <a:p>
            <a:pPr algn="l" rtl="0" fontAlgn="base"/>
            <a:r>
              <a:rPr lang="en-US" sz="1800" b="0" i="0" u="none" strike="noStrike" dirty="0">
                <a:solidFill>
                  <a:srgbClr val="000000"/>
                </a:solidFill>
                <a:effectLst/>
                <a:latin typeface="-webkit-standard"/>
              </a:rPr>
              <a:t>An actor controlling any step in the supply chain can intentionally or maliciously sabotage downstream users hence the essence of supply chain security which aims to protect these components and ensure that the final software product is tamper-free.  </a:t>
            </a:r>
            <a:endParaRPr lang="en-US" b="0" i="0" u="none" strike="noStrike"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988F3A2B-14A6-8F47-B753-A658CA12576A}" type="slidenum">
              <a:rPr lang="en-US" smtClean="0"/>
              <a:t>2</a:t>
            </a:fld>
            <a:endParaRPr lang="en-US"/>
          </a:p>
        </p:txBody>
      </p:sp>
    </p:spTree>
    <p:extLst>
      <p:ext uri="{BB962C8B-B14F-4D97-AF65-F5344CB8AC3E}">
        <p14:creationId xmlns:p14="http://schemas.microsoft.com/office/powerpoint/2010/main" val="150703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webkit-standard"/>
              </a:rPr>
              <a:t>Various efforts across various disciplines and domains aim to achieve this goal.  </a:t>
            </a:r>
            <a:endParaRPr lang="en-US" b="0" i="0" u="none" strike="noStrike" dirty="0">
              <a:effectLst/>
              <a:latin typeface="Segoe UI" panose="020B0502040204020203" pitchFamily="34" charset="0"/>
            </a:endParaRPr>
          </a:p>
          <a:p>
            <a:pPr algn="l" rtl="0" fontAlgn="base"/>
            <a:r>
              <a:rPr lang="en-US" sz="1800" b="0" i="0" u="none" strike="noStrike" dirty="0">
                <a:solidFill>
                  <a:srgbClr val="000000"/>
                </a:solidFill>
                <a:effectLst/>
                <a:latin typeface="-webkit-standard"/>
              </a:rPr>
              <a:t>Some researchers have provided structured knowledge on how current supply chains can be attacked. The taxonomy of attacks by </a:t>
            </a:r>
            <a:r>
              <a:rPr lang="en-US" sz="1800" b="0" i="0" u="none" strike="noStrike" dirty="0" err="1">
                <a:solidFill>
                  <a:srgbClr val="000000"/>
                </a:solidFill>
                <a:effectLst/>
                <a:latin typeface="-webkit-standard"/>
              </a:rPr>
              <a:t>Ladisa</a:t>
            </a:r>
            <a:r>
              <a:rPr lang="en-US" sz="1800" b="0" i="0" u="none" strike="noStrike" dirty="0">
                <a:solidFill>
                  <a:srgbClr val="000000"/>
                </a:solidFill>
                <a:effectLst/>
                <a:latin typeface="-webkit-standard"/>
              </a:rPr>
              <a:t> et al. yields an attack tree that helps us understand the various vectors through which supply chain attacks can happen.  </a:t>
            </a:r>
            <a:endParaRPr lang="en-US" b="0" i="0" u="none" strike="noStrike" dirty="0">
              <a:effectLst/>
              <a:latin typeface="Segoe UI" panose="020B0502040204020203" pitchFamily="34" charset="0"/>
            </a:endParaRPr>
          </a:p>
          <a:p>
            <a:pPr algn="l" rtl="0" fontAlgn="base"/>
            <a:r>
              <a:rPr lang="en-US" sz="1800" b="0" i="0" u="none" strike="noStrike" dirty="0">
                <a:solidFill>
                  <a:srgbClr val="000000"/>
                </a:solidFill>
                <a:effectLst/>
                <a:latin typeface="-webkit-standard"/>
              </a:rPr>
              <a:t>  </a:t>
            </a:r>
            <a:endParaRPr lang="en-US" b="0" i="0" u="none" strike="noStrike" dirty="0">
              <a:effectLst/>
              <a:latin typeface="Segoe UI" panose="020B0502040204020203" pitchFamily="34" charset="0"/>
            </a:endParaRPr>
          </a:p>
          <a:p>
            <a:pPr algn="l" rtl="0" fontAlgn="base"/>
            <a:r>
              <a:rPr lang="en-US" sz="1800" b="0" i="0" u="none" strike="noStrike" dirty="0">
                <a:solidFill>
                  <a:srgbClr val="000000"/>
                </a:solidFill>
                <a:effectLst/>
                <a:latin typeface="-webkit-standard"/>
              </a:rPr>
              <a:t>We have researchers that have carried out various ecosystem analyses to help us understand how the structure of dependencies in the chain can make us more or less vulnerable when selecting external dependencies.  </a:t>
            </a:r>
            <a:endParaRPr lang="en-US" b="0" i="0" u="none" strike="noStrike" dirty="0">
              <a:effectLst/>
              <a:latin typeface="Segoe UI" panose="020B0502040204020203" pitchFamily="34" charset="0"/>
            </a:endParaRPr>
          </a:p>
          <a:p>
            <a:pPr algn="l" rtl="0" fontAlgn="base"/>
            <a:r>
              <a:rPr lang="en-US" sz="1800" b="0" i="0" u="none" strike="noStrike" dirty="0">
                <a:solidFill>
                  <a:srgbClr val="000000"/>
                </a:solidFill>
                <a:effectLst/>
                <a:latin typeface="-webkit-standard"/>
              </a:rPr>
              <a:t>  </a:t>
            </a:r>
            <a:endParaRPr lang="en-US" b="0" i="0" u="none" strike="noStrike" dirty="0">
              <a:effectLst/>
              <a:latin typeface="Segoe UI" panose="020B0502040204020203" pitchFamily="34" charset="0"/>
            </a:endParaRPr>
          </a:p>
          <a:p>
            <a:pPr algn="l" rtl="0" fontAlgn="base"/>
            <a:r>
              <a:rPr lang="en-US" sz="1800" b="0" i="0" u="none" strike="noStrike" dirty="0">
                <a:solidFill>
                  <a:srgbClr val="000000"/>
                </a:solidFill>
                <a:effectLst/>
                <a:latin typeface="-webkit-standard"/>
              </a:rPr>
              <a:t>There are efforts focused on developing systems and mechanisms to mitigate these attack vectors. We have likes of In-toto and </a:t>
            </a:r>
            <a:r>
              <a:rPr lang="en-US" sz="1800" b="0" i="0" u="none" strike="noStrike" dirty="0" err="1">
                <a:solidFill>
                  <a:srgbClr val="000000"/>
                </a:solidFill>
                <a:effectLst/>
                <a:latin typeface="-webkit-standard"/>
              </a:rPr>
              <a:t>Sigstore</a:t>
            </a:r>
            <a:r>
              <a:rPr lang="en-US" sz="1800" b="0" i="0" u="none" strike="noStrike" dirty="0">
                <a:solidFill>
                  <a:srgbClr val="000000"/>
                </a:solidFill>
                <a:effectLst/>
                <a:latin typeface="-webkit-standard"/>
              </a:rPr>
              <a:t> that attempt to provide a layer of security to the current operations in the software supply chain.  </a:t>
            </a:r>
            <a:endParaRPr lang="en-US" b="0" i="0" u="none" strike="noStrike" dirty="0">
              <a:effectLst/>
              <a:latin typeface="Segoe UI" panose="020B0502040204020203" pitchFamily="34" charset="0"/>
            </a:endParaRPr>
          </a:p>
          <a:p>
            <a:pPr algn="l" rtl="0" fontAlgn="base"/>
            <a:r>
              <a:rPr lang="en-US" sz="1800" b="0" i="0" u="none" strike="noStrike" dirty="0">
                <a:solidFill>
                  <a:srgbClr val="000000"/>
                </a:solidFill>
                <a:effectLst/>
                <a:latin typeface="-webkit-standard"/>
              </a:rPr>
              <a:t>  </a:t>
            </a:r>
            <a:endParaRPr lang="en-US" b="0" i="0" u="none" strike="noStrike" dirty="0">
              <a:effectLst/>
              <a:latin typeface="Segoe UI" panose="020B0502040204020203" pitchFamily="34" charset="0"/>
            </a:endParaRPr>
          </a:p>
          <a:p>
            <a:pPr algn="l" rtl="0" fontAlgn="base"/>
            <a:r>
              <a:rPr lang="en-US" sz="1800" b="0" i="0" u="none" strike="noStrike" dirty="0">
                <a:solidFill>
                  <a:srgbClr val="000000"/>
                </a:solidFill>
                <a:effectLst/>
                <a:latin typeface="-webkit-standard"/>
              </a:rPr>
              <a:t>There are best practice models that describe a combination of mechanisms and configurations that can provide a strong security posture against software supply chain attacks.</a:t>
            </a:r>
            <a:endParaRPr lang="en-US" b="0" i="0" u="none" strike="noStrike"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988F3A2B-14A6-8F47-B753-A658CA12576A}" type="slidenum">
              <a:rPr lang="en-US" smtClean="0"/>
              <a:t>3</a:t>
            </a:fld>
            <a:endParaRPr lang="en-US"/>
          </a:p>
        </p:txBody>
      </p:sp>
    </p:spTree>
    <p:extLst>
      <p:ext uri="{BB962C8B-B14F-4D97-AF65-F5344CB8AC3E}">
        <p14:creationId xmlns:p14="http://schemas.microsoft.com/office/powerpoint/2010/main" val="115094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webkit-standard"/>
              </a:rPr>
              <a:t>But there is no overall way to know how these all fit together. And there is no way to equally compare them. For instance, how does the mitigation technique of Torres et al. compare to that of </a:t>
            </a:r>
            <a:r>
              <a:rPr lang="en-US" sz="1800" b="0" i="0" u="none" strike="noStrike" err="1">
                <a:solidFill>
                  <a:srgbClr val="000000"/>
                </a:solidFill>
                <a:effectLst/>
                <a:latin typeface="-webkit-standard"/>
              </a:rPr>
              <a:t>Cappos</a:t>
            </a:r>
            <a:r>
              <a:rPr lang="en-US" sz="1800" b="0" i="0" u="none" strike="noStrike">
                <a:solidFill>
                  <a:srgbClr val="000000"/>
                </a:solidFill>
                <a:effectLst/>
                <a:latin typeface="-webkit-standard"/>
              </a:rPr>
              <a:t> et al.? How do I ascertain the level of coverage each implementation provides my supply chain?   </a:t>
            </a:r>
            <a:endParaRPr lang="en-US" b="0" i="0" u="none" strike="noStrike">
              <a:effectLst/>
              <a:latin typeface="Segoe UI" panose="020B0502040204020203" pitchFamily="34" charset="0"/>
            </a:endParaRPr>
          </a:p>
          <a:p>
            <a:pPr algn="l" rtl="0" fontAlgn="base"/>
            <a:r>
              <a:rPr lang="en-US" sz="1800" b="0" i="0" u="none" strike="noStrike">
                <a:solidFill>
                  <a:srgbClr val="000000"/>
                </a:solidFill>
                <a:effectLst/>
                <a:latin typeface="-webkit-standard"/>
              </a:rPr>
              <a:t>This comparison is difficult because no principles contrast one work with another, which makes it difficult to audit the security coverage of a supply chain and consequently difficult to identify gaps in the security of the supply chain.  </a:t>
            </a:r>
            <a:endParaRPr lang="en-US" b="0" i="0" u="none" strike="noStrike">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988F3A2B-14A6-8F47-B753-A658CA12576A}" type="slidenum">
              <a:rPr lang="en-US" smtClean="0"/>
              <a:t>4</a:t>
            </a:fld>
            <a:endParaRPr lang="en-US"/>
          </a:p>
        </p:txBody>
      </p:sp>
    </p:spTree>
    <p:extLst>
      <p:ext uri="{BB962C8B-B14F-4D97-AF65-F5344CB8AC3E}">
        <p14:creationId xmlns:p14="http://schemas.microsoft.com/office/powerpoint/2010/main" val="3392594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should know </a:t>
            </a:r>
            <a:r>
              <a:rPr lang="en-US" i="1"/>
              <a:t>exactly </a:t>
            </a:r>
            <a:r>
              <a:rPr lang="en-US" i="0"/>
              <a:t>what a supply chain attack is. Know your enemy.</a:t>
            </a:r>
          </a:p>
          <a:p>
            <a:r>
              <a:rPr lang="en-US" i="0"/>
              <a:t>We should know </a:t>
            </a:r>
            <a:r>
              <a:rPr lang="en-US" i="1"/>
              <a:t>exactly </a:t>
            </a:r>
            <a:r>
              <a:rPr lang="en-US" i="0"/>
              <a:t>what a secure supply chain looks like. Have the end-state in mind.</a:t>
            </a:r>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5</a:t>
            </a:fld>
            <a:endParaRPr lang="en-US"/>
          </a:p>
        </p:txBody>
      </p:sp>
    </p:spTree>
    <p:extLst>
      <p:ext uri="{BB962C8B-B14F-4D97-AF65-F5344CB8AC3E}">
        <p14:creationId xmlns:p14="http://schemas.microsoft.com/office/powerpoint/2010/main" val="2996041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webkit-standard"/>
              </a:rPr>
              <a:t>So we'll be leaving you with three things:  </a:t>
            </a:r>
            <a:endParaRPr lang="en-US" b="0" i="0" u="none" strike="noStrike" dirty="0">
              <a:effectLst/>
              <a:latin typeface="Segoe UI" panose="020B0502040204020203" pitchFamily="34" charset="0"/>
            </a:endParaRPr>
          </a:p>
          <a:p>
            <a:pPr algn="l" rtl="0" fontAlgn="base"/>
            <a:r>
              <a:rPr lang="en-US" sz="1800" b="0" i="0" u="none" strike="noStrike" dirty="0">
                <a:solidFill>
                  <a:srgbClr val="000000"/>
                </a:solidFill>
                <a:effectLst/>
                <a:latin typeface="-webkit-standard"/>
              </a:rPr>
              <a:t>First, An attack pattern for a software supply chain attacks </a:t>
            </a:r>
            <a:endParaRPr lang="en-US" b="0" i="0" u="none" strike="noStrike" dirty="0">
              <a:effectLst/>
              <a:latin typeface="Segoe UI" panose="020B0502040204020203" pitchFamily="34" charset="0"/>
            </a:endParaRPr>
          </a:p>
          <a:p>
            <a:pPr algn="l" rtl="0" fontAlgn="base"/>
            <a:r>
              <a:rPr lang="en-US" sz="1800" b="0" i="0" u="none" strike="noStrike" dirty="0">
                <a:solidFill>
                  <a:srgbClr val="000000"/>
                </a:solidFill>
                <a:effectLst/>
                <a:latin typeface="-webkit-standard"/>
              </a:rPr>
              <a:t>Secondly, the design principles that exist for a secured supply chain  </a:t>
            </a:r>
            <a:endParaRPr lang="en-US" b="0" i="0" u="none" strike="noStrike" dirty="0">
              <a:effectLst/>
              <a:latin typeface="Segoe UI" panose="020B0502040204020203" pitchFamily="34" charset="0"/>
            </a:endParaRPr>
          </a:p>
          <a:p>
            <a:pPr algn="l" rtl="0" fontAlgn="base"/>
            <a:r>
              <a:rPr lang="en-US" sz="1800" b="0" i="0" u="none" strike="noStrike" dirty="0">
                <a:solidFill>
                  <a:srgbClr val="000000"/>
                </a:solidFill>
                <a:effectLst/>
                <a:latin typeface="-webkit-standard"/>
              </a:rPr>
              <a:t>Finally, an analysis of how current security practices map to these principles  </a:t>
            </a:r>
            <a:endParaRPr lang="en-US" b="0" i="0" u="none" strike="noStrike"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988F3A2B-14A6-8F47-B753-A658CA12576A}" type="slidenum">
              <a:rPr lang="en-US" smtClean="0"/>
              <a:t>6</a:t>
            </a:fld>
            <a:endParaRPr lang="en-US"/>
          </a:p>
        </p:txBody>
      </p:sp>
    </p:spTree>
    <p:extLst>
      <p:ext uri="{BB962C8B-B14F-4D97-AF65-F5344CB8AC3E}">
        <p14:creationId xmlns:p14="http://schemas.microsoft.com/office/powerpoint/2010/main" val="127133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webkit-standard"/>
              </a:rPr>
              <a:t>We reviewed literature from sources across academia, industry and the government for this research.  </a:t>
            </a:r>
          </a:p>
          <a:p>
            <a:endParaRPr lang="en-US" sz="1800" b="0" i="0" u="none" strike="noStrike">
              <a:solidFill>
                <a:srgbClr val="000000"/>
              </a:solidFill>
              <a:effectLst/>
              <a:latin typeface="-webkit-standard"/>
            </a:endParaRPr>
          </a:p>
          <a:p>
            <a:endParaRPr lang="en-US" i="0"/>
          </a:p>
          <a:p>
            <a:r>
              <a:rPr lang="en-US" sz="1200">
                <a:ea typeface="+mn-lt"/>
                <a:cs typeface="+mn-lt"/>
              </a:rPr>
              <a:t>National Telecommunications and Information Administration (NTIA)</a:t>
            </a:r>
          </a:p>
          <a:p>
            <a:r>
              <a:rPr lang="en-US" sz="1200">
                <a:ea typeface="+mn-lt"/>
                <a:cs typeface="+mn-lt"/>
              </a:rPr>
              <a:t>Cybersecurity and Infrastructure Security Agency (CISA)</a:t>
            </a:r>
          </a:p>
          <a:p>
            <a:r>
              <a:rPr lang="en-US" sz="1200">
                <a:ea typeface="+mn-lt"/>
                <a:cs typeface="+mn-lt"/>
              </a:rPr>
              <a:t>National Institute of Standards and Technology (NIST)</a:t>
            </a:r>
            <a:endParaRPr lang="en-US" sz="1200">
              <a:cs typeface="Calibri"/>
            </a:endParaRPr>
          </a:p>
          <a:p>
            <a:r>
              <a:rPr lang="en-US" sz="1800" b="0" i="0" u="none" strike="noStrike" baseline="0">
                <a:latin typeface="LinLibertineT"/>
              </a:rPr>
              <a:t>European Union Agency for Cybersecurity (ENISA)</a:t>
            </a:r>
          </a:p>
          <a:p>
            <a:endParaRPr lang="en-US" sz="1800" b="0" i="0" u="none" strike="noStrike" baseline="0">
              <a:latin typeface="LinLibertineT"/>
            </a:endParaRPr>
          </a:p>
          <a:p>
            <a:r>
              <a:rPr lang="en-US" sz="1800" b="0" i="0" u="none" strike="noStrike" baseline="0">
                <a:latin typeface="LinLibertineT"/>
              </a:rPr>
              <a:t>Cloud Native Computing Foundation (CNCF)</a:t>
            </a:r>
            <a:endParaRPr lang="en-US" i="1"/>
          </a:p>
        </p:txBody>
      </p:sp>
      <p:sp>
        <p:nvSpPr>
          <p:cNvPr id="4" name="Slide Number Placeholder 3"/>
          <p:cNvSpPr>
            <a:spLocks noGrp="1"/>
          </p:cNvSpPr>
          <p:nvPr>
            <p:ph type="sldNum" sz="quarter" idx="5"/>
          </p:nvPr>
        </p:nvSpPr>
        <p:spPr/>
        <p:txBody>
          <a:bodyPr/>
          <a:lstStyle/>
          <a:p>
            <a:fld id="{988F3A2B-14A6-8F47-B753-A658CA12576A}" type="slidenum">
              <a:rPr lang="en-US" smtClean="0"/>
              <a:t>7</a:t>
            </a:fld>
            <a:endParaRPr lang="en-US"/>
          </a:p>
        </p:txBody>
      </p:sp>
    </p:spTree>
    <p:extLst>
      <p:ext uri="{BB962C8B-B14F-4D97-AF65-F5344CB8AC3E}">
        <p14:creationId xmlns:p14="http://schemas.microsoft.com/office/powerpoint/2010/main" val="2146353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webkit-standard"/>
              </a:rPr>
              <a:t>The difference between software supply chain attacks and other software attacks, is not clearly defined in literature. There are multiple definition of what a supply chain attack is, which we have identified in the paper. We asked the question – is an attack a supply chain attack just because the software exists within the context of a supply chain? Is existing vulnerability exploitation a supply chain attack? Our answer is NO.  </a:t>
            </a:r>
          </a:p>
          <a:p>
            <a:endParaRPr lang="en-US" sz="1800" b="0" i="0" u="none" strike="noStrike" dirty="0">
              <a:solidFill>
                <a:srgbClr val="000000"/>
              </a:solidFill>
              <a:effectLst/>
              <a:latin typeface="-webkit-standard"/>
            </a:endParaRPr>
          </a:p>
          <a:p>
            <a:r>
              <a:rPr lang="en-US" b="0" i="0" u="none" strike="noStrike" dirty="0">
                <a:solidFill>
                  <a:srgbClr val="000000"/>
                </a:solidFill>
                <a:effectLst/>
                <a:latin typeface="-webkit-standard"/>
              </a:rPr>
              <a:t>A supply chain attack is one that follows these 4 distinct stages.</a:t>
            </a:r>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8</a:t>
            </a:fld>
            <a:endParaRPr lang="en-US"/>
          </a:p>
        </p:txBody>
      </p:sp>
    </p:spTree>
    <p:extLst>
      <p:ext uri="{BB962C8B-B14F-4D97-AF65-F5344CB8AC3E}">
        <p14:creationId xmlns:p14="http://schemas.microsoft.com/office/powerpoint/2010/main" val="4001838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webkit-standard"/>
              </a:rPr>
              <a:t>This is an incident where an attacker compromised the </a:t>
            </a:r>
            <a:r>
              <a:rPr lang="en-US" sz="1800" b="0" i="0" u="none" strike="noStrike" err="1">
                <a:solidFill>
                  <a:srgbClr val="000000"/>
                </a:solidFill>
                <a:effectLst/>
                <a:latin typeface="-webkit-standard"/>
              </a:rPr>
              <a:t>npm</a:t>
            </a:r>
            <a:r>
              <a:rPr lang="en-US" sz="1800" b="0" i="0" u="none" strike="noStrike">
                <a:solidFill>
                  <a:srgbClr val="000000"/>
                </a:solidFill>
                <a:effectLst/>
                <a:latin typeface="-webkit-standard"/>
              </a:rPr>
              <a:t> account of an </a:t>
            </a:r>
            <a:r>
              <a:rPr lang="en-US" sz="1800" b="0" i="0" u="none" strike="noStrike" err="1">
                <a:solidFill>
                  <a:srgbClr val="000000"/>
                </a:solidFill>
                <a:effectLst/>
                <a:latin typeface="-webkit-standard"/>
              </a:rPr>
              <a:t>ESLint</a:t>
            </a:r>
            <a:r>
              <a:rPr lang="en-US" sz="1800" b="0" i="0" u="none" strike="noStrike">
                <a:solidFill>
                  <a:srgbClr val="000000"/>
                </a:solidFill>
                <a:effectLst/>
                <a:latin typeface="-webkit-standard"/>
              </a:rPr>
              <a:t> maintainer and published malicious versions of the </a:t>
            </a:r>
            <a:r>
              <a:rPr lang="en-US" sz="1800" b="0" i="0" u="none" strike="noStrike" err="1">
                <a:solidFill>
                  <a:srgbClr val="000000"/>
                </a:solidFill>
                <a:effectLst/>
                <a:latin typeface="-webkit-standard"/>
              </a:rPr>
              <a:t>eslint</a:t>
            </a:r>
            <a:r>
              <a:rPr lang="en-US" sz="1800" b="0" i="0" u="none" strike="noStrike">
                <a:solidFill>
                  <a:srgbClr val="000000"/>
                </a:solidFill>
                <a:effectLst/>
                <a:latin typeface="-webkit-standard"/>
              </a:rPr>
              <a:t>-scope and </a:t>
            </a:r>
            <a:r>
              <a:rPr lang="en-US" sz="1800" b="0" i="0" u="none" strike="noStrike" err="1">
                <a:solidFill>
                  <a:srgbClr val="000000"/>
                </a:solidFill>
                <a:effectLst/>
                <a:latin typeface="-webkit-standard"/>
              </a:rPr>
              <a:t>eslint</a:t>
            </a:r>
            <a:r>
              <a:rPr lang="en-US" sz="1800" b="0" i="0" u="none" strike="noStrike">
                <a:solidFill>
                  <a:srgbClr val="000000"/>
                </a:solidFill>
                <a:effectLst/>
                <a:latin typeface="-webkit-standard"/>
              </a:rPr>
              <a:t>-config-</a:t>
            </a:r>
            <a:r>
              <a:rPr lang="en-US" sz="1800" b="0" i="0" u="none" strike="noStrike" err="1">
                <a:solidFill>
                  <a:srgbClr val="000000"/>
                </a:solidFill>
                <a:effectLst/>
                <a:latin typeface="-webkit-standard"/>
              </a:rPr>
              <a:t>eslint</a:t>
            </a:r>
            <a:r>
              <a:rPr lang="en-US" sz="1800" b="0" i="0" u="none" strike="noStrike">
                <a:solidFill>
                  <a:srgbClr val="000000"/>
                </a:solidFill>
                <a:effectLst/>
                <a:latin typeface="-webkit-standard"/>
              </a:rPr>
              <a:t> packages ( </a:t>
            </a:r>
            <a:r>
              <a:rPr lang="en-US" sz="1800" b="0" i="0" u="none" strike="noStrike" err="1">
                <a:solidFill>
                  <a:srgbClr val="000000"/>
                </a:solidFill>
                <a:effectLst/>
                <a:latin typeface="-webkit-standard"/>
              </a:rPr>
              <a:t>postinstall</a:t>
            </a:r>
            <a:r>
              <a:rPr lang="en-US" sz="1800" b="0" i="0" u="none" strike="noStrike">
                <a:solidFill>
                  <a:srgbClr val="000000"/>
                </a:solidFill>
                <a:effectLst/>
                <a:latin typeface="-webkit-standard"/>
              </a:rPr>
              <a:t> script that steals a user's access token to publish to NPM and sends it to the attacker. ) to the </a:t>
            </a:r>
            <a:r>
              <a:rPr lang="en-US" sz="1800" b="0" i="0" u="none" strike="noStrike" err="1">
                <a:solidFill>
                  <a:srgbClr val="000000"/>
                </a:solidFill>
                <a:effectLst/>
                <a:latin typeface="-webkit-standard"/>
              </a:rPr>
              <a:t>npm</a:t>
            </a:r>
            <a:r>
              <a:rPr lang="en-US" sz="1800" b="0" i="0" u="none" strike="noStrike">
                <a:solidFill>
                  <a:srgbClr val="000000"/>
                </a:solidFill>
                <a:effectLst/>
                <a:latin typeface="-webkit-standard"/>
              </a:rPr>
              <a:t> registry. This got distributed to users during update. On installation, the malicious packages executed code which sent the user's access token to publish to NPM to the attacker.  </a:t>
            </a:r>
            <a:endParaRPr lang="en-US" b="0" i="0" u="none" strike="noStrike">
              <a:effectLst/>
              <a:latin typeface="Segoe UI" panose="020B0502040204020203" pitchFamily="34" charset="0"/>
            </a:endParaRPr>
          </a:p>
          <a:p>
            <a:pPr algn="l" rtl="0" fontAlgn="base"/>
            <a:r>
              <a:rPr lang="en-US" sz="1800" b="0" i="0" u="none" strike="noStrike">
                <a:solidFill>
                  <a:srgbClr val="000000"/>
                </a:solidFill>
                <a:effectLst/>
                <a:latin typeface="-webkit-standard"/>
              </a:rPr>
              <a:t>  </a:t>
            </a:r>
            <a:endParaRPr lang="en-US" b="0" i="0" u="none" strike="noStrike">
              <a:effectLst/>
              <a:latin typeface="Segoe UI" panose="020B0502040204020203" pitchFamily="34" charset="0"/>
            </a:endParaRPr>
          </a:p>
          <a:p>
            <a:pPr algn="l" rtl="0" fontAlgn="base"/>
            <a:r>
              <a:rPr lang="en-US" sz="1800" b="0" i="0" u="none" strike="noStrike">
                <a:solidFill>
                  <a:srgbClr val="000000"/>
                </a:solidFill>
                <a:effectLst/>
                <a:latin typeface="-webkit-standard"/>
              </a:rPr>
              <a:t>You can agree with me that if at least of one the first 3 stages was eliminated, the attack wouldn't happened.   </a:t>
            </a:r>
            <a:endParaRPr lang="en-US" b="0" i="0" u="none" strike="noStrike">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988F3A2B-14A6-8F47-B753-A658CA12576A}" type="slidenum">
              <a:rPr lang="en-US" smtClean="0"/>
              <a:t>10</a:t>
            </a:fld>
            <a:endParaRPr lang="en-US"/>
          </a:p>
        </p:txBody>
      </p:sp>
    </p:spTree>
    <p:extLst>
      <p:ext uri="{BB962C8B-B14F-4D97-AF65-F5344CB8AC3E}">
        <p14:creationId xmlns:p14="http://schemas.microsoft.com/office/powerpoint/2010/main" val="249293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simple">
    <p:spTree>
      <p:nvGrpSpPr>
        <p:cNvPr id="1" name=""/>
        <p:cNvGrpSpPr/>
        <p:nvPr/>
      </p:nvGrpSpPr>
      <p:grpSpPr>
        <a:xfrm>
          <a:off x="0" y="0"/>
          <a:ext cx="0" cy="0"/>
          <a:chOff x="0" y="0"/>
          <a:chExt cx="0" cy="0"/>
        </a:xfrm>
      </p:grpSpPr>
      <p:sp>
        <p:nvSpPr>
          <p:cNvPr id="251918" name="Rectangle 14"/>
          <p:cNvSpPr>
            <a:spLocks noGrp="1" noChangeArrowheads="1"/>
          </p:cNvSpPr>
          <p:nvPr>
            <p:ph type="subTitle" idx="1"/>
          </p:nvPr>
        </p:nvSpPr>
        <p:spPr>
          <a:xfrm>
            <a:off x="1308100" y="3235325"/>
            <a:ext cx="6400800" cy="1881188"/>
          </a:xfrm>
        </p:spPr>
        <p:txBody>
          <a:bodyPr/>
          <a:lstStyle>
            <a:lvl1pPr marL="0" indent="0" algn="ctr">
              <a:buFont typeface="Times" pitchFamily="18" charset="0"/>
              <a:buNone/>
              <a:defRPr>
                <a:solidFill>
                  <a:srgbClr val="000000"/>
                </a:solidFill>
                <a:latin typeface="Calibri" panose="020F0502020204030204" pitchFamily="34" charset="0"/>
                <a:cs typeface="Calibri" panose="020F0502020204030204" pitchFamily="34" charset="0"/>
              </a:defRPr>
            </a:lvl1pPr>
          </a:lstStyle>
          <a:p>
            <a:r>
              <a:rPr lang="en-US" altLang="ko-KR"/>
              <a:t>Click to edit Master subtitle style</a:t>
            </a:r>
          </a:p>
        </p:txBody>
      </p:sp>
      <p:sp>
        <p:nvSpPr>
          <p:cNvPr id="251914" name="Rectangle 10"/>
          <p:cNvSpPr>
            <a:spLocks noGrp="1" noChangeArrowheads="1"/>
          </p:cNvSpPr>
          <p:nvPr>
            <p:ph type="ctrTitle" hasCustomPrompt="1"/>
          </p:nvPr>
        </p:nvSpPr>
        <p:spPr>
          <a:xfrm>
            <a:off x="1127125" y="2078038"/>
            <a:ext cx="7031038" cy="874712"/>
          </a:xfrm>
          <a:ln>
            <a:noFill/>
          </a:ln>
        </p:spPr>
        <p:txBody>
          <a:bodyPr/>
          <a:lstStyle>
            <a:lvl1pPr algn="ctr">
              <a:defRPr sz="3600" cap="none">
                <a:solidFill>
                  <a:srgbClr val="000000"/>
                </a:solidFill>
                <a:latin typeface="Calibri" panose="020F0502020204030204" pitchFamily="34" charset="0"/>
                <a:cs typeface="Calibri" panose="020F0502020204030204" pitchFamily="34" charset="0"/>
              </a:defRPr>
            </a:lvl1pPr>
          </a:lstStyle>
          <a:p>
            <a:r>
              <a:rPr lang="en-US" altLang="ko-KR"/>
              <a:t>Click to edit master title style</a:t>
            </a:r>
          </a:p>
        </p:txBody>
      </p:sp>
      <p:sp>
        <p:nvSpPr>
          <p:cNvPr id="8" name="Line 66">
            <a:extLst>
              <a:ext uri="{FF2B5EF4-FFF2-40B4-BE49-F238E27FC236}">
                <a16:creationId xmlns:a16="http://schemas.microsoft.com/office/drawing/2014/main" id="{9629C0A1-FA46-974B-8B59-DAFA34D587F5}"/>
              </a:ext>
            </a:extLst>
          </p:cNvPr>
          <p:cNvSpPr>
            <a:spLocks noChangeShapeType="1"/>
          </p:cNvSpPr>
          <p:nvPr userDrawn="1"/>
        </p:nvSpPr>
        <p:spPr bwMode="auto">
          <a:xfrm flipV="1">
            <a:off x="-16760" y="0"/>
            <a:ext cx="9144000" cy="0"/>
          </a:xfrm>
          <a:prstGeom prst="line">
            <a:avLst/>
          </a:prstGeom>
          <a:noFill/>
          <a:ln w="381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1" name="Line 66">
            <a:extLst>
              <a:ext uri="{FF2B5EF4-FFF2-40B4-BE49-F238E27FC236}">
                <a16:creationId xmlns:a16="http://schemas.microsoft.com/office/drawing/2014/main" id="{F21F285B-3B58-4149-B959-9010CE636448}"/>
              </a:ext>
            </a:extLst>
          </p:cNvPr>
          <p:cNvSpPr>
            <a:spLocks noChangeShapeType="1"/>
          </p:cNvSpPr>
          <p:nvPr userDrawn="1"/>
        </p:nvSpPr>
        <p:spPr bwMode="auto">
          <a:xfrm flipV="1">
            <a:off x="0" y="6858000"/>
            <a:ext cx="9144000" cy="0"/>
          </a:xfrm>
          <a:prstGeom prst="line">
            <a:avLst/>
          </a:prstGeom>
          <a:noFill/>
          <a:ln w="381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pic>
        <p:nvPicPr>
          <p:cNvPr id="12" name="Purdue CoBrand">
            <a:extLst>
              <a:ext uri="{FF2B5EF4-FFF2-40B4-BE49-F238E27FC236}">
                <a16:creationId xmlns:a16="http://schemas.microsoft.com/office/drawing/2014/main" id="{BCBD89D8-43BD-5D41-99C6-91B0B6A51904}"/>
              </a:ext>
            </a:extLst>
          </p:cNvPr>
          <p:cNvPicPr>
            <a:picLocks noChangeAspect="1"/>
          </p:cNvPicPr>
          <p:nvPr userDrawn="1"/>
        </p:nvPicPr>
        <p:blipFill>
          <a:blip r:embed="rId2"/>
          <a:stretch>
            <a:fillRect/>
          </a:stretch>
        </p:blipFill>
        <p:spPr>
          <a:xfrm>
            <a:off x="2097131" y="6182898"/>
            <a:ext cx="5091026" cy="542584"/>
          </a:xfrm>
          <a:prstGeom prst="rect">
            <a:avLst/>
          </a:prstGeom>
        </p:spPr>
      </p:pic>
      <p:sp>
        <p:nvSpPr>
          <p:cNvPr id="16" name="Slide Number Placeholder 15">
            <a:extLst>
              <a:ext uri="{FF2B5EF4-FFF2-40B4-BE49-F238E27FC236}">
                <a16:creationId xmlns:a16="http://schemas.microsoft.com/office/drawing/2014/main" id="{1991DBEA-463E-0543-8703-1617F14E9D1E}"/>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242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ribu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3A8F23-A2CA-264E-8907-B0144A7D91AF}"/>
              </a:ext>
            </a:extLst>
          </p:cNvPr>
          <p:cNvSpPr>
            <a:spLocks noGrp="1"/>
          </p:cNvSpPr>
          <p:nvPr>
            <p:ph type="body" sz="quarter" idx="10" hasCustomPrompt="1"/>
          </p:nvPr>
        </p:nvSpPr>
        <p:spPr>
          <a:xfrm>
            <a:off x="595200" y="1060230"/>
            <a:ext cx="6064017" cy="1838037"/>
          </a:xfrm>
        </p:spPr>
        <p:txBody>
          <a:bodyPr/>
          <a:lstStyle>
            <a:lvl1pPr marL="0" marR="0" indent="0" algn="l" defTabSz="914400" rtl="0" eaLnBrk="1" fontAlgn="base" latinLnBrk="0" hangingPunct="1">
              <a:lnSpc>
                <a:spcPct val="100000"/>
              </a:lnSpc>
              <a:spcBef>
                <a:spcPct val="20000"/>
              </a:spcBef>
              <a:spcAft>
                <a:spcPct val="0"/>
              </a:spcAft>
              <a:buClr>
                <a:srgbClr val="000000"/>
              </a:buClr>
              <a:buSzPct val="120000"/>
              <a:buFont typeface="+mj-lt"/>
              <a:buNone/>
              <a:tabLst/>
              <a:defRPr sz="2600" b="0" u="sng">
                <a:effectLst/>
              </a:defRPr>
            </a:lvl1pPr>
          </a:lstStyle>
          <a:p>
            <a:pPr lvl="0"/>
            <a:r>
              <a:rPr lang="en-US"/>
              <a:t>Contribution 1</a:t>
            </a:r>
            <a:r>
              <a:rPr lang="en-US" b="1" u="none"/>
              <a:t>		Details</a:t>
            </a:r>
          </a:p>
          <a:p>
            <a:pPr lvl="0"/>
            <a:endParaRPr lang="en-US" b="1" u="none"/>
          </a:p>
          <a:p>
            <a:pPr lvl="0"/>
            <a:endParaRPr lang="en-US" b="1" u="none"/>
          </a:p>
          <a:p>
            <a:pPr lvl="0"/>
            <a:endParaRPr lang="en-US" b="1" u="none"/>
          </a:p>
          <a:p>
            <a:pPr lvl="0"/>
            <a:endParaRPr lang="en-US"/>
          </a:p>
        </p:txBody>
      </p:sp>
      <p:sp>
        <p:nvSpPr>
          <p:cNvPr id="5" name="Line 66">
            <a:extLst>
              <a:ext uri="{FF2B5EF4-FFF2-40B4-BE49-F238E27FC236}">
                <a16:creationId xmlns:a16="http://schemas.microsoft.com/office/drawing/2014/main" id="{86516E46-FEB4-8747-ABDB-067B42ABF68D}"/>
              </a:ext>
            </a:extLst>
          </p:cNvPr>
          <p:cNvSpPr>
            <a:spLocks noChangeShapeType="1"/>
          </p:cNvSpPr>
          <p:nvPr userDrawn="1"/>
        </p:nvSpPr>
        <p:spPr bwMode="auto">
          <a:xfrm flipV="1">
            <a:off x="277148" y="756603"/>
            <a:ext cx="8577217" cy="0"/>
          </a:xfrm>
          <a:prstGeom prst="line">
            <a:avLst/>
          </a:prstGeom>
          <a:noFill/>
          <a:ln w="381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8" name="Picture Placeholder 7">
            <a:extLst>
              <a:ext uri="{FF2B5EF4-FFF2-40B4-BE49-F238E27FC236}">
                <a16:creationId xmlns:a16="http://schemas.microsoft.com/office/drawing/2014/main" id="{21898EFD-2916-7E45-875E-EDC4A17C4091}"/>
              </a:ext>
            </a:extLst>
          </p:cNvPr>
          <p:cNvSpPr>
            <a:spLocks noGrp="1"/>
          </p:cNvSpPr>
          <p:nvPr>
            <p:ph type="pic" sz="quarter" idx="11"/>
          </p:nvPr>
        </p:nvSpPr>
        <p:spPr>
          <a:xfrm>
            <a:off x="1761066" y="1749288"/>
            <a:ext cx="1456267" cy="914400"/>
          </a:xfrm>
        </p:spPr>
        <p:txBody>
          <a:bodyPr/>
          <a:lstStyle/>
          <a:p>
            <a:endParaRPr lang="en-US"/>
          </a:p>
        </p:txBody>
      </p:sp>
      <p:sp>
        <p:nvSpPr>
          <p:cNvPr id="9" name="Picture Placeholder 7">
            <a:extLst>
              <a:ext uri="{FF2B5EF4-FFF2-40B4-BE49-F238E27FC236}">
                <a16:creationId xmlns:a16="http://schemas.microsoft.com/office/drawing/2014/main" id="{1F72ABDE-5179-AD48-8D9D-B12289E15BEC}"/>
              </a:ext>
            </a:extLst>
          </p:cNvPr>
          <p:cNvSpPr>
            <a:spLocks noGrp="1"/>
          </p:cNvSpPr>
          <p:nvPr>
            <p:ph type="pic" sz="quarter" idx="12"/>
          </p:nvPr>
        </p:nvSpPr>
        <p:spPr>
          <a:xfrm>
            <a:off x="3843866" y="1749288"/>
            <a:ext cx="1456267" cy="914400"/>
          </a:xfrm>
        </p:spPr>
        <p:txBody>
          <a:bodyPr/>
          <a:lstStyle/>
          <a:p>
            <a:endParaRPr lang="en-US"/>
          </a:p>
        </p:txBody>
      </p:sp>
      <p:sp>
        <p:nvSpPr>
          <p:cNvPr id="22" name="Text Placeholder 3">
            <a:extLst>
              <a:ext uri="{FF2B5EF4-FFF2-40B4-BE49-F238E27FC236}">
                <a16:creationId xmlns:a16="http://schemas.microsoft.com/office/drawing/2014/main" id="{B91A572F-A890-4245-9D69-1E7986ADF746}"/>
              </a:ext>
            </a:extLst>
          </p:cNvPr>
          <p:cNvSpPr>
            <a:spLocks noGrp="1"/>
          </p:cNvSpPr>
          <p:nvPr>
            <p:ph type="body" sz="quarter" idx="13" hasCustomPrompt="1"/>
          </p:nvPr>
        </p:nvSpPr>
        <p:spPr>
          <a:xfrm>
            <a:off x="595200" y="3129880"/>
            <a:ext cx="6064017" cy="1838037"/>
          </a:xfrm>
        </p:spPr>
        <p:txBody>
          <a:bodyPr/>
          <a:lstStyle>
            <a:lvl1pPr marL="0" marR="0" indent="0" algn="l" defTabSz="914400" rtl="0" eaLnBrk="1" fontAlgn="base" latinLnBrk="0" hangingPunct="1">
              <a:lnSpc>
                <a:spcPct val="100000"/>
              </a:lnSpc>
              <a:spcBef>
                <a:spcPct val="20000"/>
              </a:spcBef>
              <a:spcAft>
                <a:spcPct val="0"/>
              </a:spcAft>
              <a:buClr>
                <a:srgbClr val="000000"/>
              </a:buClr>
              <a:buSzPct val="120000"/>
              <a:buFont typeface="+mj-lt"/>
              <a:buNone/>
              <a:tabLst/>
              <a:defRPr sz="2600" b="0" u="sng">
                <a:effectLst/>
              </a:defRPr>
            </a:lvl1pPr>
          </a:lstStyle>
          <a:p>
            <a:pPr lvl="0"/>
            <a:r>
              <a:rPr lang="en-US"/>
              <a:t>Contribution 2</a:t>
            </a:r>
            <a:r>
              <a:rPr lang="en-US" b="1" u="none"/>
              <a:t>		Details</a:t>
            </a:r>
          </a:p>
          <a:p>
            <a:pPr lvl="0"/>
            <a:endParaRPr lang="en-US" b="1" u="none"/>
          </a:p>
          <a:p>
            <a:pPr lvl="0"/>
            <a:endParaRPr lang="en-US" b="1" u="none"/>
          </a:p>
          <a:p>
            <a:pPr lvl="0"/>
            <a:endParaRPr lang="en-US" b="1" u="none"/>
          </a:p>
          <a:p>
            <a:pPr lvl="0"/>
            <a:endParaRPr lang="en-US"/>
          </a:p>
        </p:txBody>
      </p:sp>
      <p:sp>
        <p:nvSpPr>
          <p:cNvPr id="23" name="Picture Placeholder 7">
            <a:extLst>
              <a:ext uri="{FF2B5EF4-FFF2-40B4-BE49-F238E27FC236}">
                <a16:creationId xmlns:a16="http://schemas.microsoft.com/office/drawing/2014/main" id="{15D737B2-4D4D-4242-8E23-8DE607338BCE}"/>
              </a:ext>
            </a:extLst>
          </p:cNvPr>
          <p:cNvSpPr>
            <a:spLocks noGrp="1"/>
          </p:cNvSpPr>
          <p:nvPr>
            <p:ph type="pic" sz="quarter" idx="14"/>
          </p:nvPr>
        </p:nvSpPr>
        <p:spPr>
          <a:xfrm>
            <a:off x="1761066" y="3818938"/>
            <a:ext cx="1456267" cy="914400"/>
          </a:xfrm>
        </p:spPr>
        <p:txBody>
          <a:bodyPr/>
          <a:lstStyle/>
          <a:p>
            <a:endParaRPr lang="en-US"/>
          </a:p>
        </p:txBody>
      </p:sp>
      <p:sp>
        <p:nvSpPr>
          <p:cNvPr id="24" name="Picture Placeholder 7">
            <a:extLst>
              <a:ext uri="{FF2B5EF4-FFF2-40B4-BE49-F238E27FC236}">
                <a16:creationId xmlns:a16="http://schemas.microsoft.com/office/drawing/2014/main" id="{96C1B088-3A02-5945-975E-54F1F9D0E5EF}"/>
              </a:ext>
            </a:extLst>
          </p:cNvPr>
          <p:cNvSpPr>
            <a:spLocks noGrp="1"/>
          </p:cNvSpPr>
          <p:nvPr>
            <p:ph type="pic" sz="quarter" idx="15"/>
          </p:nvPr>
        </p:nvSpPr>
        <p:spPr>
          <a:xfrm>
            <a:off x="3843866" y="3818938"/>
            <a:ext cx="1456267" cy="914400"/>
          </a:xfrm>
        </p:spPr>
        <p:txBody>
          <a:bodyPr/>
          <a:lstStyle/>
          <a:p>
            <a:endParaRPr lang="en-US"/>
          </a:p>
        </p:txBody>
      </p:sp>
      <p:sp>
        <p:nvSpPr>
          <p:cNvPr id="2" name="Slide Number Placeholder 1">
            <a:extLst>
              <a:ext uri="{FF2B5EF4-FFF2-40B4-BE49-F238E27FC236}">
                <a16:creationId xmlns:a16="http://schemas.microsoft.com/office/drawing/2014/main" id="{3DEA9EA1-F1A5-094D-9902-BECC17F58D5D}"/>
              </a:ext>
            </a:extLst>
          </p:cNvPr>
          <p:cNvSpPr>
            <a:spLocks noGrp="1"/>
          </p:cNvSpPr>
          <p:nvPr>
            <p:ph type="sldNum" sz="quarter" idx="16"/>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제목 1">
            <a:extLst>
              <a:ext uri="{FF2B5EF4-FFF2-40B4-BE49-F238E27FC236}">
                <a16:creationId xmlns:a16="http://schemas.microsoft.com/office/drawing/2014/main" id="{763F7E14-41AB-9449-929A-4F43668AF032}"/>
              </a:ext>
            </a:extLst>
          </p:cNvPr>
          <p:cNvSpPr>
            <a:spLocks noGrp="1"/>
          </p:cNvSpPr>
          <p:nvPr>
            <p:ph type="title" hasCustomPrompt="1"/>
          </p:nvPr>
        </p:nvSpPr>
        <p:spPr>
          <a:xfrm>
            <a:off x="277148" y="118428"/>
            <a:ext cx="8043862" cy="638175"/>
          </a:xfrm>
          <a:noFill/>
          <a:ln>
            <a:noFill/>
          </a:ln>
        </p:spPr>
        <p:txBody>
          <a:bodyPr/>
          <a:lstStyle>
            <a:lvl1pPr algn="l">
              <a:defRPr b="0"/>
            </a:lvl1pPr>
          </a:lstStyle>
          <a:p>
            <a:r>
              <a:rPr lang="en-US" altLang="ko-KR"/>
              <a:t>Summary of contributions</a:t>
            </a:r>
            <a:endParaRPr lang="ko-KR" altLang="en-US"/>
          </a:p>
        </p:txBody>
      </p:sp>
    </p:spTree>
    <p:extLst>
      <p:ext uri="{BB962C8B-B14F-4D97-AF65-F5344CB8AC3E}">
        <p14:creationId xmlns:p14="http://schemas.microsoft.com/office/powerpoint/2010/main" val="93358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110838" y="1877220"/>
            <a:ext cx="6128758" cy="193899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Support the Purdue University brand in your presentations by using a brand-friendly template. This template uses an accessible master layout. Please note that some changes </a:t>
            </a:r>
            <a:b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to the PowerPoint template could impact accessibility by those with disabilities. Follow the instructions provided by Microsoft Office to ensure that your PowerPoint presentations are accessible to all users:</a:t>
            </a: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110837" y="4133385"/>
            <a:ext cx="5765747" cy="754822"/>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a:solidFill>
                  <a:schemeClr val="accent1"/>
                </a:solidFill>
              </a:rPr>
              <a:t>https://</a:t>
            </a:r>
            <a:r>
              <a:rPr lang="en-US" err="1">
                <a:solidFill>
                  <a:schemeClr val="accent1"/>
                </a:solidFill>
              </a:rPr>
              <a:t>support.office.com</a:t>
            </a:r>
            <a:r>
              <a:rPr lang="en-US">
                <a:solidFill>
                  <a:schemeClr val="accent1"/>
                </a:solidFill>
              </a:rPr>
              <a:t>/</a:t>
            </a:r>
            <a:r>
              <a:rPr lang="en-US" err="1">
                <a:solidFill>
                  <a:schemeClr val="accent1"/>
                </a:solidFill>
              </a:rPr>
              <a:t>en</a:t>
            </a:r>
            <a:r>
              <a:rPr lang="en-US">
                <a:solidFill>
                  <a:schemeClr val="accent1"/>
                </a:solidFill>
              </a:rPr>
              <a:t>-us/article/Make-your-PowerPoint-presentations-accessible-6f7772b2-2f33-4bd2-8ca7-dae3b2b3ef25</a:t>
            </a:r>
          </a:p>
        </p:txBody>
      </p:sp>
      <p:pic>
        <p:nvPicPr>
          <p:cNvPr id="31" name="Purdue Logo" descr="Purdue Logo">
            <a:extLst>
              <a:ext uri="{FF2B5EF4-FFF2-40B4-BE49-F238E27FC236}">
                <a16:creationId xmlns:a16="http://schemas.microsoft.com/office/drawing/2014/main" id="{5776162E-C11B-0945-A3D0-13135D39C15E}"/>
              </a:ext>
            </a:extLst>
          </p:cNvPr>
          <p:cNvPicPr>
            <a:picLocks noChangeAspect="1"/>
          </p:cNvPicPr>
          <p:nvPr/>
        </p:nvPicPr>
        <p:blipFill>
          <a:blip r:embed="rId2"/>
          <a:stretch>
            <a:fillRect/>
          </a:stretch>
        </p:blipFill>
        <p:spPr>
          <a:xfrm>
            <a:off x="383868" y="6059042"/>
            <a:ext cx="1908400" cy="341599"/>
          </a:xfrm>
          <a:prstGeom prst="rect">
            <a:avLst/>
          </a:prstGeom>
        </p:spPr>
      </p:pic>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3"/>
          <a:stretch>
            <a:fillRect/>
          </a:stretch>
        </p:blipFill>
        <p:spPr>
          <a:xfrm>
            <a:off x="7366000" y="0"/>
            <a:ext cx="1778000" cy="6858000"/>
          </a:xfrm>
          <a:prstGeom prst="rect">
            <a:avLst/>
          </a:prstGeom>
        </p:spPr>
      </p:pic>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10106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6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 Colorful">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p:cNvSpPr>
            <a:spLocks noGrp="1"/>
          </p:cNvSpPr>
          <p:nvPr>
            <p:ph type="ctrTitle" hasCustomPrompt="1"/>
          </p:nvPr>
        </p:nvSpPr>
        <p:spPr bwMode="blackWhite">
          <a:xfrm>
            <a:off x="1116116" y="1626244"/>
            <a:ext cx="7451413" cy="757130"/>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3" name="Subtitle"/>
          <p:cNvSpPr>
            <a:spLocks noGrp="1"/>
          </p:cNvSpPr>
          <p:nvPr>
            <p:ph type="subTitle" idx="1" hasCustomPrompt="1"/>
          </p:nvPr>
        </p:nvSpPr>
        <p:spPr>
          <a:xfrm>
            <a:off x="1121760" y="3990084"/>
            <a:ext cx="5322202" cy="336015"/>
          </a:xfrm>
          <a:noFill/>
        </p:spPr>
        <p:txBody>
          <a:bodyPr wrap="square" lIns="0" tIns="0" rIns="0" bIns="0" anchor="t" anchorCtr="0">
            <a:sp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25" name="Black Triangle">
            <a:extLst>
              <a:ext uri="{FF2B5EF4-FFF2-40B4-BE49-F238E27FC236}">
                <a16:creationId xmlns:a16="http://schemas.microsoft.com/office/drawing/2014/main" id="{B39FD579-3334-AA49-8C7F-768033BE0C6B}"/>
              </a:ext>
            </a:extLst>
          </p:cNvPr>
          <p:cNvPicPr>
            <a:picLocks noChangeAspect="1"/>
          </p:cNvPicPr>
          <p:nvPr/>
        </p:nvPicPr>
        <p:blipFill>
          <a:blip r:embed="rId2"/>
          <a:stretch>
            <a:fillRect/>
          </a:stretch>
        </p:blipFill>
        <p:spPr>
          <a:xfrm>
            <a:off x="7366000" y="0"/>
            <a:ext cx="1778000" cy="6858000"/>
          </a:xfrm>
          <a:prstGeom prst="rect">
            <a:avLst/>
          </a:prstGeom>
        </p:spPr>
      </p:pic>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8410660" y="6181281"/>
            <a:ext cx="365760" cy="365760"/>
          </a:xfrm>
        </p:spPr>
        <p:txBody>
          <a:bodyPr/>
          <a:lstStyle>
            <a:lvl1pPr>
              <a:defRPr>
                <a:solidFill>
                  <a:schemeClr val="accent4"/>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349330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8" pos="6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5257" y="0"/>
            <a:ext cx="8636000" cy="914400"/>
          </a:xfrm>
          <a:prstGeom prst="rect">
            <a:avLst/>
          </a:prstGeom>
        </p:spPr>
      </p:pic>
      <p:sp>
        <p:nvSpPr>
          <p:cNvPr id="2" name="Title"/>
          <p:cNvSpPr>
            <a:spLocks noGrp="1"/>
          </p:cNvSpPr>
          <p:nvPr>
            <p:ph type="ctrTitle" hasCustomPrompt="1"/>
          </p:nvPr>
        </p:nvSpPr>
        <p:spPr bwMode="blackWhite">
          <a:xfrm>
            <a:off x="1117214" y="442674"/>
            <a:ext cx="6925732" cy="49859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Calibri" panose="020F0502020204030204" pitchFamily="34" charset="0"/>
                <a:cs typeface="Calibri" panose="020F0502020204030204" pitchFamily="34" charset="0"/>
              </a:defRPr>
            </a:lvl1pPr>
          </a:lstStyle>
          <a:p>
            <a:r>
              <a:rPr lang="en-US"/>
              <a:t>Title</a:t>
            </a:r>
          </a:p>
        </p:txBody>
      </p:sp>
      <p:sp>
        <p:nvSpPr>
          <p:cNvPr id="3" name="Subhead"/>
          <p:cNvSpPr>
            <a:spLocks noGrp="1"/>
          </p:cNvSpPr>
          <p:nvPr>
            <p:ph type="subTitle" idx="1" hasCustomPrompt="1"/>
          </p:nvPr>
        </p:nvSpPr>
        <p:spPr>
          <a:xfrm>
            <a:off x="1117213" y="1345166"/>
            <a:ext cx="5491495" cy="341599"/>
          </a:xfrm>
          <a:noFill/>
        </p:spPr>
        <p:txBody>
          <a:bodyPr wrap="square" lIns="0" tIns="0" rIns="0" bIns="0" anchor="t" anchorCtr="0">
            <a:sp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a:t>
            </a:r>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821465" y="1962540"/>
            <a:ext cx="55245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Calibri" panose="020F0502020204030204" pitchFamily="34" charset="0"/>
                <a:cs typeface="Calibri" panose="020F0502020204030204" pitchFamily="34" charset="0"/>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Calibri" panose="020F0502020204030204" pitchFamily="34" charset="0"/>
                <a:cs typeface="Calibri" panose="020F050202020403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965854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32">
          <p15:clr>
            <a:srgbClr val="FBAE40"/>
          </p15:clr>
        </p15:guide>
        <p15:guide id="7" pos="984">
          <p15:clr>
            <a:srgbClr val="FBAE40"/>
          </p15:clr>
        </p15:guide>
        <p15:guide id="8" pos="696">
          <p15:clr>
            <a:srgbClr val="FBAE40"/>
          </p15:clr>
        </p15:guide>
        <p15:guide id="9" pos="11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5257" y="0"/>
            <a:ext cx="8636000"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117214" y="442674"/>
            <a:ext cx="6925732" cy="49859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Calibri" panose="020F0502020204030204" pitchFamily="34" charset="0"/>
                <a:cs typeface="Calibri" panose="020F0502020204030204" pitchFamily="34" charset="0"/>
              </a:defRPr>
            </a:lvl1pPr>
          </a:lstStyle>
          <a:p>
            <a:r>
              <a:rPr lang="en-US"/>
              <a:t>Title</a:t>
            </a:r>
          </a:p>
        </p:txBody>
      </p:sp>
      <p:sp>
        <p:nvSpPr>
          <p:cNvPr id="3" name="Subhead"/>
          <p:cNvSpPr>
            <a:spLocks noGrp="1"/>
          </p:cNvSpPr>
          <p:nvPr>
            <p:ph type="subTitle" idx="1" hasCustomPrompt="1"/>
          </p:nvPr>
        </p:nvSpPr>
        <p:spPr>
          <a:xfrm>
            <a:off x="1117679" y="1345166"/>
            <a:ext cx="5466371" cy="338554"/>
          </a:xfrm>
          <a:noFill/>
        </p:spPr>
        <p:txBody>
          <a:bodyPr wrap="square" lIns="0" tIns="0" rIns="0" bIns="0" anchor="t" anchorCtr="0">
            <a:sp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128501" y="1917388"/>
            <a:ext cx="3443499"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Calibri" panose="020F0502020204030204" pitchFamily="34" charset="0"/>
                <a:cs typeface="Calibri" panose="020F0502020204030204" pitchFamily="34" charset="0"/>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4765675" y="1920875"/>
            <a:ext cx="3965575" cy="2982913"/>
          </a:xfrm>
        </p:spPr>
        <p:txBody>
          <a:bodyPr lIns="0" tIns="0" rIns="0" bIns="0" anchor="ctr" anchorCtr="0"/>
          <a:lstStyle>
            <a:lvl1pPr algn="ctr">
              <a:defRPr b="0" i="0">
                <a:solidFill>
                  <a:schemeClr val="bg1"/>
                </a:solidFill>
                <a:latin typeface="Calibri" panose="020F0502020204030204" pitchFamily="34" charset="0"/>
                <a:cs typeface="Calibri" panose="020F0502020204030204" pitchFamily="34" charset="0"/>
              </a:defRPr>
            </a:lvl1pPr>
            <a:lvl4pPr marL="685800" indent="0" algn="ctr">
              <a:buNone/>
              <a:defRPr>
                <a:solidFill>
                  <a:schemeClr val="bg1"/>
                </a:solidFill>
              </a:defRPr>
            </a:lvl4pPr>
          </a:lstStyle>
          <a:p>
            <a:pPr lvl="0"/>
            <a:r>
              <a:rPr lang="en-US"/>
              <a:t>Insert picture or chart here</a:t>
            </a:r>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Calibri" panose="020F0502020204030204" pitchFamily="34" charset="0"/>
                <a:cs typeface="Calibri" panose="020F050202020403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373697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6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Description of Picture">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9144000" cy="6858000"/>
          </a:xfrm>
        </p:spPr>
        <p:txBody>
          <a:bodyPr anchor="ctr" anchorCtr="1"/>
          <a:lstStyle>
            <a:lvl1pPr marL="0" indent="0" algn="ctr">
              <a:buFontTx/>
              <a:buNone/>
              <a:defRPr baseline="0">
                <a:solidFill>
                  <a:schemeClr val="bg1"/>
                </a:solidFill>
                <a:latin typeface="Calibri" panose="020F0502020204030204" pitchFamily="34" charset="0"/>
                <a:cs typeface="Calibri" panose="020F0502020204030204" pitchFamily="34" charset="0"/>
              </a:defRPr>
            </a:lvl1pPr>
          </a:lstStyle>
          <a:p>
            <a:r>
              <a:rPr lang="en-US"/>
              <a:t>Click icon to add picture</a:t>
            </a:r>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381000" y="304800"/>
            <a:ext cx="2879168" cy="1253420"/>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Calibri" panose="020F0502020204030204" pitchFamily="34" charset="0"/>
                <a:cs typeface="Calibri" panose="020F0502020204030204" pitchFamily="34" charset="0"/>
              </a:defRPr>
            </a:lvl1pPr>
          </a:lstStyle>
          <a:p>
            <a:r>
              <a:rPr lang="en-US"/>
              <a:t>Brief photo caption. Place in top left or right corner. </a:t>
            </a:r>
            <a:r>
              <a:rPr lang="en-US" err="1"/>
              <a:t>Acumin</a:t>
            </a:r>
            <a:r>
              <a:rPr lang="en-US"/>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7366000" y="0"/>
            <a:ext cx="1778000" cy="6858000"/>
          </a:xfrm>
          <a:prstGeom prst="rect">
            <a:avLst/>
          </a:prstGeom>
        </p:spPr>
      </p:pic>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049734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2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0" y="0"/>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170159" y="1466566"/>
            <a:ext cx="4814498"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Calibri" panose="020F0502020204030204" pitchFamily="34" charset="0"/>
                <a:cs typeface="Calibri" panose="020F0502020204030204" pitchFamily="34" charset="0"/>
              </a:defRPr>
            </a:lvl1pPr>
          </a:lstStyle>
          <a:p>
            <a:r>
              <a:rPr lang="en-US"/>
              <a:t>123</a:t>
            </a:r>
          </a:p>
        </p:txBody>
      </p:sp>
      <p:sp>
        <p:nvSpPr>
          <p:cNvPr id="20" name="Black Bar">
            <a:extLst>
              <a:ext uri="{FF2B5EF4-FFF2-40B4-BE49-F238E27FC236}">
                <a16:creationId xmlns:a16="http://schemas.microsoft.com/office/drawing/2014/main" id="{EACB2F0C-1C3D-CD48-AD13-7B5AD683F7C7}"/>
              </a:ext>
            </a:extLst>
          </p:cNvPr>
          <p:cNvSpPr/>
          <p:nvPr/>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1986207" y="2706475"/>
            <a:ext cx="5171597" cy="553998"/>
          </a:xfrm>
          <a:noFill/>
        </p:spPr>
        <p:txBody>
          <a:bodyPr wrap="square" lIns="0" tIns="0" rIns="0" bIns="0" anchor="t" anchorCtr="0">
            <a:spAutoFit/>
          </a:bodyPr>
          <a:lstStyle>
            <a:lvl1pPr marL="0" indent="0" algn="ctr">
              <a:buNone/>
              <a:defRPr sz="3600" b="1" i="0" spc="300">
                <a:solidFill>
                  <a:schemeClr val="accent4"/>
                </a:solidFill>
                <a:latin typeface="Calibri" panose="020F0502020204030204" pitchFamily="34" charset="0"/>
                <a:cs typeface="Calibri" panose="020F050202020403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1" y="3540352"/>
            <a:ext cx="5008850"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Calibri" panose="020F0502020204030204" pitchFamily="34" charset="0"/>
                <a:cs typeface="Calibri" panose="020F0502020204030204" pitchFamily="34" charset="0"/>
              </a:defRPr>
            </a:lvl1pPr>
          </a:lstStyle>
          <a:p>
            <a:pPr lvl="0"/>
            <a:r>
              <a:rPr lang="en-US"/>
              <a:t>Fact or highlight. </a:t>
            </a:r>
            <a:r>
              <a:rPr lang="en-US" err="1"/>
              <a:t>Acumin</a:t>
            </a:r>
            <a:r>
              <a:rPr lang="en-US"/>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7366000" y="0"/>
            <a:ext cx="1778000" cy="6858000"/>
          </a:xfrm>
          <a:prstGeom prst="rect">
            <a:avLst/>
          </a:prstGeom>
        </p:spPr>
      </p:pic>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8413374" y="6181281"/>
            <a:ext cx="365760" cy="365760"/>
          </a:xfrm>
        </p:spPr>
        <p:txBody>
          <a:bodyPr/>
          <a:lstStyle>
            <a:lvl1pPr>
              <a:defRPr>
                <a:solidFill>
                  <a:schemeClr val="accent4"/>
                </a:solidFill>
                <a:latin typeface="Calibri" panose="020F0502020204030204" pitchFamily="34" charset="0"/>
                <a:cs typeface="Calibri" panose="020F050202020403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700907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Slide">
    <p:bg>
      <p:bgPr>
        <a:solidFill>
          <a:schemeClr val="accent4"/>
        </a:solidFill>
        <a:effectLst/>
      </p:bgPr>
    </p:bg>
    <p:spTree>
      <p:nvGrpSpPr>
        <p:cNvPr id="1" name=""/>
        <p:cNvGrpSpPr/>
        <p:nvPr/>
      </p:nvGrpSpPr>
      <p:grpSpPr>
        <a:xfrm>
          <a:off x="0" y="0"/>
          <a:ext cx="0" cy="0"/>
          <a:chOff x="0" y="0"/>
          <a:chExt cx="0" cy="0"/>
        </a:xfrm>
      </p:grpSpPr>
      <p:sp>
        <p:nvSpPr>
          <p:cNvPr id="2" name="Title"/>
          <p:cNvSpPr>
            <a:spLocks noGrp="1"/>
          </p:cNvSpPr>
          <p:nvPr>
            <p:ph type="ctrTitle" hasCustomPrompt="1"/>
          </p:nvPr>
        </p:nvSpPr>
        <p:spPr bwMode="blackWhite">
          <a:xfrm>
            <a:off x="1585703" y="1501741"/>
            <a:ext cx="5933959"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a:t>Title Slide </a:t>
            </a:r>
            <a:r>
              <a:rPr lang="en-US" err="1"/>
              <a:t>Acumin</a:t>
            </a:r>
            <a:r>
              <a:rPr lang="en-US"/>
              <a:t> Pro Extra Cond Bold Italic 60</a:t>
            </a:r>
          </a:p>
        </p:txBody>
      </p:sp>
      <p:sp>
        <p:nvSpPr>
          <p:cNvPr id="3" name="Subtitle"/>
          <p:cNvSpPr>
            <a:spLocks noGrp="1"/>
          </p:cNvSpPr>
          <p:nvPr>
            <p:ph type="subTitle" idx="1" hasCustomPrompt="1"/>
          </p:nvPr>
        </p:nvSpPr>
        <p:spPr>
          <a:xfrm>
            <a:off x="1585703" y="3937833"/>
            <a:ext cx="5322202"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r>
              <a:rPr lang="en-US" err="1"/>
              <a:t>Acumin</a:t>
            </a:r>
            <a:r>
              <a:rPr lang="en-US"/>
              <a:t> Pro Semi Cond Bold 22 </a:t>
            </a:r>
            <a:r>
              <a:rPr lang="en-US" err="1"/>
              <a:t>pt</a:t>
            </a:r>
            <a:endParaRPr lang="en-US"/>
          </a:p>
        </p:txBody>
      </p:sp>
      <p:sp>
        <p:nvSpPr>
          <p:cNvPr id="7" name="Date"/>
          <p:cNvSpPr>
            <a:spLocks noGrp="1"/>
          </p:cNvSpPr>
          <p:nvPr>
            <p:ph type="dt" sz="half" idx="10"/>
          </p:nvPr>
        </p:nvSpPr>
        <p:spPr>
          <a:xfrm>
            <a:off x="6831874" y="6226694"/>
            <a:ext cx="870923" cy="323968"/>
          </a:xfrm>
        </p:spPr>
        <p:txBody>
          <a:bodyPr/>
          <a:lstStyle>
            <a:lvl1pPr>
              <a:defRPr>
                <a:solidFill>
                  <a:schemeClr val="accent4">
                    <a:alpha val="70000"/>
                  </a:schemeClr>
                </a:solidFill>
              </a:defRPr>
            </a:lvl1pPr>
          </a:lstStyle>
          <a:p>
            <a:fld id="{9783003B-C882-4C4C-A825-A7EAF1CF388F}" type="datetime1">
              <a:rPr lang="en-US" smtClean="0"/>
              <a:t>11/9/22</a:t>
            </a:fld>
            <a:endParaRPr lang="en-US"/>
          </a:p>
        </p:txBody>
      </p:sp>
      <p:sp>
        <p:nvSpPr>
          <p:cNvPr id="9" name="Slide Number"/>
          <p:cNvSpPr>
            <a:spLocks noGrp="1"/>
          </p:cNvSpPr>
          <p:nvPr>
            <p:ph type="sldNum" sz="quarter" idx="12"/>
          </p:nvPr>
        </p:nvSpPr>
        <p:spPr/>
        <p:txBody>
          <a:bodyPr/>
          <a:lstStyle>
            <a:lvl1pPr>
              <a:defRPr>
                <a:solidFill>
                  <a:schemeClr val="accent4"/>
                </a:solidFill>
              </a:defRPr>
            </a:lvl1pPr>
          </a:lstStyle>
          <a:p>
            <a:fld id="{8A7A6979-0714-4377-B894-6BE4C2D6E202}" type="slidenum">
              <a:rPr lang="en-US" smtClean="0"/>
              <a:pPr/>
              <a:t>‹#›</a:t>
            </a:fld>
            <a:endParaRPr lang="en-US"/>
          </a:p>
        </p:txBody>
      </p:sp>
      <p:pic>
        <p:nvPicPr>
          <p:cNvPr id="10" name="Picture 9">
            <a:extLst>
              <a:ext uri="{FF2B5EF4-FFF2-40B4-BE49-F238E27FC236}">
                <a16:creationId xmlns:a16="http://schemas.microsoft.com/office/drawing/2014/main" id="{D12E1410-0EFA-CE4A-9064-F9587E28DF3A}"/>
              </a:ext>
            </a:extLst>
          </p:cNvPr>
          <p:cNvPicPr>
            <a:picLocks noChangeAspect="1"/>
          </p:cNvPicPr>
          <p:nvPr userDrawn="1"/>
        </p:nvPicPr>
        <p:blipFill>
          <a:blip r:embed="rId2"/>
          <a:stretch>
            <a:fillRect/>
          </a:stretch>
        </p:blipFill>
        <p:spPr>
          <a:xfrm>
            <a:off x="847805" y="6076164"/>
            <a:ext cx="3560593" cy="377004"/>
          </a:xfrm>
          <a:prstGeom prst="rect">
            <a:avLst/>
          </a:prstGeom>
        </p:spPr>
      </p:pic>
    </p:spTree>
    <p:extLst>
      <p:ext uri="{BB962C8B-B14F-4D97-AF65-F5344CB8AC3E}">
        <p14:creationId xmlns:p14="http://schemas.microsoft.com/office/powerpoint/2010/main" val="35408554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tr" smtClean="0"/>
              <a:pPr algn="r"/>
              <a:t>‹#›</a:t>
            </a:fld>
            <a:endParaRPr lang="tr"/>
          </a:p>
        </p:txBody>
      </p:sp>
    </p:spTree>
    <p:extLst>
      <p:ext uri="{BB962C8B-B14F-4D97-AF65-F5344CB8AC3E}">
        <p14:creationId xmlns:p14="http://schemas.microsoft.com/office/powerpoint/2010/main" val="269236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tr" smtClean="0"/>
              <a:pPr algn="r"/>
              <a:t>‹#›</a:t>
            </a:fld>
            <a:endParaRPr lang="tr"/>
          </a:p>
        </p:txBody>
      </p:sp>
    </p:spTree>
    <p:extLst>
      <p:ext uri="{BB962C8B-B14F-4D97-AF65-F5344CB8AC3E}">
        <p14:creationId xmlns:p14="http://schemas.microsoft.com/office/powerpoint/2010/main" val="2754358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8" name="Line 66">
            <a:extLst>
              <a:ext uri="{FF2B5EF4-FFF2-40B4-BE49-F238E27FC236}">
                <a16:creationId xmlns:a16="http://schemas.microsoft.com/office/drawing/2014/main" id="{9629C0A1-FA46-974B-8B59-DAFA34D587F5}"/>
              </a:ext>
            </a:extLst>
          </p:cNvPr>
          <p:cNvSpPr>
            <a:spLocks noChangeShapeType="1"/>
          </p:cNvSpPr>
          <p:nvPr userDrawn="1"/>
        </p:nvSpPr>
        <p:spPr bwMode="auto">
          <a:xfrm flipV="1">
            <a:off x="-16760" y="0"/>
            <a:ext cx="9144000" cy="0"/>
          </a:xfrm>
          <a:prstGeom prst="line">
            <a:avLst/>
          </a:prstGeom>
          <a:noFill/>
          <a:ln w="381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1" name="Line 66">
            <a:extLst>
              <a:ext uri="{FF2B5EF4-FFF2-40B4-BE49-F238E27FC236}">
                <a16:creationId xmlns:a16="http://schemas.microsoft.com/office/drawing/2014/main" id="{F21F285B-3B58-4149-B959-9010CE636448}"/>
              </a:ext>
            </a:extLst>
          </p:cNvPr>
          <p:cNvSpPr>
            <a:spLocks noChangeShapeType="1"/>
          </p:cNvSpPr>
          <p:nvPr userDrawn="1"/>
        </p:nvSpPr>
        <p:spPr bwMode="auto">
          <a:xfrm flipV="1">
            <a:off x="0" y="6858000"/>
            <a:ext cx="9144000" cy="0"/>
          </a:xfrm>
          <a:prstGeom prst="line">
            <a:avLst/>
          </a:prstGeom>
          <a:noFill/>
          <a:ln w="381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pic>
        <p:nvPicPr>
          <p:cNvPr id="12" name="Purdue CoBrand">
            <a:extLst>
              <a:ext uri="{FF2B5EF4-FFF2-40B4-BE49-F238E27FC236}">
                <a16:creationId xmlns:a16="http://schemas.microsoft.com/office/drawing/2014/main" id="{BCBD89D8-43BD-5D41-99C6-91B0B6A51904}"/>
              </a:ext>
            </a:extLst>
          </p:cNvPr>
          <p:cNvPicPr>
            <a:picLocks noChangeAspect="1"/>
          </p:cNvPicPr>
          <p:nvPr userDrawn="1"/>
        </p:nvPicPr>
        <p:blipFill rotWithShape="1">
          <a:blip r:embed="rId2"/>
          <a:srcRect l="-1" t="1" r="44430" b="-2140"/>
          <a:stretch/>
        </p:blipFill>
        <p:spPr>
          <a:xfrm>
            <a:off x="5804002" y="6140098"/>
            <a:ext cx="2829133" cy="554197"/>
          </a:xfrm>
          <a:prstGeom prst="rect">
            <a:avLst/>
          </a:prstGeom>
        </p:spPr>
      </p:pic>
      <p:sp>
        <p:nvSpPr>
          <p:cNvPr id="2" name="TextBox 1">
            <a:extLst>
              <a:ext uri="{FF2B5EF4-FFF2-40B4-BE49-F238E27FC236}">
                <a16:creationId xmlns:a16="http://schemas.microsoft.com/office/drawing/2014/main" id="{9D40ABC9-8673-5842-AB6C-97E21CAE77DF}"/>
              </a:ext>
            </a:extLst>
          </p:cNvPr>
          <p:cNvSpPr txBox="1"/>
          <p:nvPr userDrawn="1"/>
        </p:nvSpPr>
        <p:spPr>
          <a:xfrm>
            <a:off x="5276378" y="5586267"/>
            <a:ext cx="385086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Calibri" panose="020F0502020204030204"/>
                <a:ea typeface="+mn-ea"/>
                <a:cs typeface="+mn-cs"/>
              </a:rPr>
              <a:t>Thank you for your attention!</a:t>
            </a:r>
          </a:p>
        </p:txBody>
      </p:sp>
    </p:spTree>
    <p:extLst>
      <p:ext uri="{BB962C8B-B14F-4D97-AF65-F5344CB8AC3E}">
        <p14:creationId xmlns:p14="http://schemas.microsoft.com/office/powerpoint/2010/main" val="394377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내용 개체 틀 2"/>
          <p:cNvSpPr>
            <a:spLocks noGrp="1"/>
          </p:cNvSpPr>
          <p:nvPr>
            <p:ph idx="1" hasCustomPrompt="1"/>
          </p:nvPr>
        </p:nvSpPr>
        <p:spPr>
          <a:xfrm>
            <a:off x="277148" y="1305004"/>
            <a:ext cx="8557768" cy="5166916"/>
          </a:xfrm>
        </p:spPr>
        <p:txBody>
          <a:bodyPr/>
          <a:lstStyle>
            <a:lvl2pPr>
              <a:defRPr/>
            </a:lvl2pPr>
            <a:lvl3pPr>
              <a:defRPr/>
            </a:lvl3pPr>
          </a:lstStyle>
          <a:p>
            <a:pPr lvl="0"/>
            <a:r>
              <a:rPr lang="en-US" altLang="ko-KR"/>
              <a:t>Words</a:t>
            </a:r>
            <a:endParaRPr lang="ko-KR" altLang="en-US"/>
          </a:p>
          <a:p>
            <a:pPr lvl="1"/>
            <a:r>
              <a:rPr lang="en-US" altLang="ko-KR"/>
              <a:t>Words</a:t>
            </a:r>
            <a:endParaRPr lang="ko-KR" altLang="en-US"/>
          </a:p>
          <a:p>
            <a:pPr lvl="2"/>
            <a:r>
              <a:rPr lang="en-US" altLang="ko-KR"/>
              <a:t>Words</a:t>
            </a:r>
          </a:p>
          <a:p>
            <a:pPr lvl="3"/>
            <a:r>
              <a:rPr lang="en-US" altLang="ko-KR"/>
              <a:t>Words</a:t>
            </a:r>
          </a:p>
          <a:p>
            <a:pPr lvl="4"/>
            <a:r>
              <a:rPr lang="en-US" altLang="ko-KR"/>
              <a:t>Words</a:t>
            </a:r>
            <a:endParaRPr lang="ko-KR" altLang="en-US"/>
          </a:p>
        </p:txBody>
      </p:sp>
      <p:sp>
        <p:nvSpPr>
          <p:cNvPr id="5" name="제목 1"/>
          <p:cNvSpPr>
            <a:spLocks noGrp="1"/>
          </p:cNvSpPr>
          <p:nvPr>
            <p:ph type="title" hasCustomPrompt="1"/>
          </p:nvPr>
        </p:nvSpPr>
        <p:spPr>
          <a:xfrm>
            <a:off x="277148" y="118428"/>
            <a:ext cx="8043862" cy="638175"/>
          </a:xfrm>
          <a:noFill/>
          <a:ln>
            <a:noFill/>
          </a:ln>
        </p:spPr>
        <p:txBody>
          <a:bodyPr/>
          <a:lstStyle>
            <a:lvl1pPr algn="l">
              <a:defRPr b="0"/>
            </a:lvl1pPr>
          </a:lstStyle>
          <a:p>
            <a:r>
              <a:rPr lang="en-US" altLang="ko-KR"/>
              <a:t>Title</a:t>
            </a:r>
            <a:endParaRPr lang="ko-KR" altLang="en-US"/>
          </a:p>
        </p:txBody>
      </p:sp>
      <p:sp>
        <p:nvSpPr>
          <p:cNvPr id="4" name="Line 66">
            <a:extLst>
              <a:ext uri="{FF2B5EF4-FFF2-40B4-BE49-F238E27FC236}">
                <a16:creationId xmlns:a16="http://schemas.microsoft.com/office/drawing/2014/main" id="{67B3E873-1394-3543-8BD2-2C910090ECBD}"/>
              </a:ext>
            </a:extLst>
          </p:cNvPr>
          <p:cNvSpPr>
            <a:spLocks noChangeShapeType="1"/>
          </p:cNvSpPr>
          <p:nvPr userDrawn="1"/>
        </p:nvSpPr>
        <p:spPr bwMode="auto">
          <a:xfrm flipV="1">
            <a:off x="277148" y="756603"/>
            <a:ext cx="8557769" cy="0"/>
          </a:xfrm>
          <a:prstGeom prst="line">
            <a:avLst/>
          </a:prstGeom>
          <a:noFill/>
          <a:ln w="381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9" name="Slide Number Placeholder 8">
            <a:extLst>
              <a:ext uri="{FF2B5EF4-FFF2-40B4-BE49-F238E27FC236}">
                <a16:creationId xmlns:a16="http://schemas.microsoft.com/office/drawing/2014/main" id="{4403002C-B894-EA4E-9F9C-C4794549672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54972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3" name="내용 개체 틀 2"/>
          <p:cNvSpPr>
            <a:spLocks noGrp="1"/>
          </p:cNvSpPr>
          <p:nvPr>
            <p:ph sz="half" idx="1" hasCustomPrompt="1"/>
          </p:nvPr>
        </p:nvSpPr>
        <p:spPr>
          <a:xfrm>
            <a:off x="484369" y="1250205"/>
            <a:ext cx="4038600" cy="4525963"/>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ltLang="ko-KR"/>
              <a:t>Words</a:t>
            </a:r>
          </a:p>
          <a:p>
            <a:pPr lvl="1"/>
            <a:r>
              <a:rPr lang="en-US" altLang="ko-KR"/>
              <a:t>Words</a:t>
            </a:r>
          </a:p>
          <a:p>
            <a:pPr lvl="2"/>
            <a:r>
              <a:rPr lang="en-US" altLang="ko-KR"/>
              <a:t>Words</a:t>
            </a:r>
          </a:p>
          <a:p>
            <a:pPr lvl="3"/>
            <a:r>
              <a:rPr lang="en-US" altLang="ko-KR"/>
              <a:t>Words</a:t>
            </a:r>
          </a:p>
          <a:p>
            <a:pPr lvl="4"/>
            <a:r>
              <a:rPr lang="en-US" altLang="ko-KR"/>
              <a:t>Words</a:t>
            </a:r>
            <a:endParaRPr lang="ko-KR" altLang="en-US"/>
          </a:p>
        </p:txBody>
      </p:sp>
      <p:sp>
        <p:nvSpPr>
          <p:cNvPr id="4" name="내용 개체 틀 3"/>
          <p:cNvSpPr>
            <a:spLocks noGrp="1"/>
          </p:cNvSpPr>
          <p:nvPr>
            <p:ph sz="half" idx="2" hasCustomPrompt="1"/>
          </p:nvPr>
        </p:nvSpPr>
        <p:spPr>
          <a:xfrm>
            <a:off x="4675369" y="1250205"/>
            <a:ext cx="4038600" cy="4525963"/>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ltLang="ko-KR"/>
              <a:t>Words</a:t>
            </a:r>
          </a:p>
          <a:p>
            <a:pPr lvl="1"/>
            <a:r>
              <a:rPr lang="en-US" altLang="ko-KR"/>
              <a:t>Words</a:t>
            </a:r>
          </a:p>
          <a:p>
            <a:pPr lvl="2"/>
            <a:r>
              <a:rPr lang="en-US" altLang="ko-KR"/>
              <a:t>Words</a:t>
            </a:r>
          </a:p>
          <a:p>
            <a:pPr lvl="3"/>
            <a:r>
              <a:rPr lang="en-US" altLang="ko-KR"/>
              <a:t>Words</a:t>
            </a:r>
          </a:p>
          <a:p>
            <a:pPr lvl="4"/>
            <a:r>
              <a:rPr lang="en-US" altLang="ko-KR"/>
              <a:t>Words</a:t>
            </a:r>
            <a:endParaRPr lang="ko-KR" altLang="en-US"/>
          </a:p>
        </p:txBody>
      </p:sp>
      <p:sp>
        <p:nvSpPr>
          <p:cNvPr id="7" name="Line 66">
            <a:extLst>
              <a:ext uri="{FF2B5EF4-FFF2-40B4-BE49-F238E27FC236}">
                <a16:creationId xmlns:a16="http://schemas.microsoft.com/office/drawing/2014/main" id="{43238AEC-E676-EF48-A1EE-CE1856C5DB86}"/>
              </a:ext>
            </a:extLst>
          </p:cNvPr>
          <p:cNvSpPr>
            <a:spLocks noChangeShapeType="1"/>
          </p:cNvSpPr>
          <p:nvPr userDrawn="1"/>
        </p:nvSpPr>
        <p:spPr bwMode="auto">
          <a:xfrm flipV="1">
            <a:off x="277148" y="756603"/>
            <a:ext cx="8577217" cy="0"/>
          </a:xfrm>
          <a:prstGeom prst="line">
            <a:avLst/>
          </a:prstGeom>
          <a:noFill/>
          <a:ln w="381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 name="Slide Number Placeholder 1">
            <a:extLst>
              <a:ext uri="{FF2B5EF4-FFF2-40B4-BE49-F238E27FC236}">
                <a16:creationId xmlns:a16="http://schemas.microsoft.com/office/drawing/2014/main" id="{63EE7B0E-2C93-BA42-B420-3285D7F3E908}"/>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제목 1">
            <a:extLst>
              <a:ext uri="{FF2B5EF4-FFF2-40B4-BE49-F238E27FC236}">
                <a16:creationId xmlns:a16="http://schemas.microsoft.com/office/drawing/2014/main" id="{4EEA1B3E-FF6B-734D-830E-C9FC203C0A8A}"/>
              </a:ext>
            </a:extLst>
          </p:cNvPr>
          <p:cNvSpPr>
            <a:spLocks noGrp="1"/>
          </p:cNvSpPr>
          <p:nvPr>
            <p:ph type="title" hasCustomPrompt="1"/>
          </p:nvPr>
        </p:nvSpPr>
        <p:spPr>
          <a:xfrm>
            <a:off x="277148" y="118428"/>
            <a:ext cx="8043862" cy="638175"/>
          </a:xfrm>
          <a:noFill/>
          <a:ln>
            <a:noFill/>
          </a:ln>
        </p:spPr>
        <p:txBody>
          <a:bodyPr/>
          <a:lstStyle>
            <a:lvl1pPr algn="l">
              <a:defRPr b="0"/>
            </a:lvl1pPr>
          </a:lstStyle>
          <a:p>
            <a:r>
              <a:rPr lang="en-US" altLang="ko-KR"/>
              <a:t>Title</a:t>
            </a:r>
            <a:endParaRPr lang="ko-KR" altLang="en-US"/>
          </a:p>
        </p:txBody>
      </p:sp>
    </p:spTree>
    <p:extLst>
      <p:ext uri="{BB962C8B-B14F-4D97-AF65-F5344CB8AC3E}">
        <p14:creationId xmlns:p14="http://schemas.microsoft.com/office/powerpoint/2010/main" val="3852919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685800" y="2747963"/>
            <a:ext cx="7772400" cy="1362075"/>
          </a:xfrm>
          <a:ln>
            <a:noFill/>
          </a:ln>
        </p:spPr>
        <p:txBody>
          <a:bodyPr anchor="t"/>
          <a:lstStyle>
            <a:lvl1pPr algn="ctr">
              <a:defRPr sz="4000" b="0" cap="none"/>
            </a:lvl1pPr>
          </a:lstStyle>
          <a:p>
            <a:r>
              <a:rPr lang="en-US" altLang="ko-KR"/>
              <a:t>Section heading</a:t>
            </a:r>
            <a:endParaRPr lang="ko-KR" altLang="en-US"/>
          </a:p>
        </p:txBody>
      </p:sp>
      <p:sp>
        <p:nvSpPr>
          <p:cNvPr id="5" name="Line 66">
            <a:extLst>
              <a:ext uri="{FF2B5EF4-FFF2-40B4-BE49-F238E27FC236}">
                <a16:creationId xmlns:a16="http://schemas.microsoft.com/office/drawing/2014/main" id="{5A7CBECB-F891-1E49-A038-D12E9EBD544E}"/>
              </a:ext>
            </a:extLst>
          </p:cNvPr>
          <p:cNvSpPr>
            <a:spLocks noChangeShapeType="1"/>
          </p:cNvSpPr>
          <p:nvPr userDrawn="1"/>
        </p:nvSpPr>
        <p:spPr bwMode="auto">
          <a:xfrm flipV="1">
            <a:off x="-57794" y="0"/>
            <a:ext cx="9259587" cy="0"/>
          </a:xfrm>
          <a:prstGeom prst="line">
            <a:avLst/>
          </a:prstGeom>
          <a:noFill/>
          <a:ln w="762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 name="Line 66">
            <a:extLst>
              <a:ext uri="{FF2B5EF4-FFF2-40B4-BE49-F238E27FC236}">
                <a16:creationId xmlns:a16="http://schemas.microsoft.com/office/drawing/2014/main" id="{A0F4931F-670B-5345-A445-E4A05AED83C7}"/>
              </a:ext>
            </a:extLst>
          </p:cNvPr>
          <p:cNvSpPr>
            <a:spLocks noChangeShapeType="1"/>
          </p:cNvSpPr>
          <p:nvPr userDrawn="1"/>
        </p:nvSpPr>
        <p:spPr bwMode="auto">
          <a:xfrm flipV="1">
            <a:off x="-78517" y="6858000"/>
            <a:ext cx="9259587" cy="0"/>
          </a:xfrm>
          <a:prstGeom prst="line">
            <a:avLst/>
          </a:prstGeom>
          <a:noFill/>
          <a:ln w="762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1871360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content - titled">
    <p:spTree>
      <p:nvGrpSpPr>
        <p:cNvPr id="1" name=""/>
        <p:cNvGrpSpPr/>
        <p:nvPr/>
      </p:nvGrpSpPr>
      <p:grpSpPr>
        <a:xfrm>
          <a:off x="0" y="0"/>
          <a:ext cx="0" cy="0"/>
          <a:chOff x="0" y="0"/>
          <a:chExt cx="0" cy="0"/>
        </a:xfrm>
      </p:grpSpPr>
      <p:sp>
        <p:nvSpPr>
          <p:cNvPr id="3" name="텍스트 개체 틀 2"/>
          <p:cNvSpPr>
            <a:spLocks noGrp="1"/>
          </p:cNvSpPr>
          <p:nvPr>
            <p:ph type="body" idx="1" hasCustomPrompt="1"/>
          </p:nvPr>
        </p:nvSpPr>
        <p:spPr>
          <a:xfrm>
            <a:off x="457200" y="1258655"/>
            <a:ext cx="4040188" cy="63976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Left title</a:t>
            </a:r>
            <a:endParaRPr lang="ko-KR" altLang="en-US"/>
          </a:p>
        </p:txBody>
      </p:sp>
      <p:sp>
        <p:nvSpPr>
          <p:cNvPr id="4" name="내용 개체 틀 3"/>
          <p:cNvSpPr>
            <a:spLocks noGrp="1"/>
          </p:cNvSpPr>
          <p:nvPr>
            <p:ph sz="half" idx="2" hasCustomPrompt="1"/>
          </p:nvPr>
        </p:nvSpPr>
        <p:spPr>
          <a:xfrm>
            <a:off x="457200" y="1898417"/>
            <a:ext cx="4040188" cy="3951288"/>
          </a:xfrm>
        </p:spPr>
        <p:txBody>
          <a:bodyPr/>
          <a:lstStyle>
            <a:lvl1pPr>
              <a:defRPr sz="3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Words</a:t>
            </a:r>
            <a:endParaRPr lang="ko-KR" altLang="en-US"/>
          </a:p>
        </p:txBody>
      </p:sp>
      <p:sp>
        <p:nvSpPr>
          <p:cNvPr id="5" name="텍스트 개체 틀 4"/>
          <p:cNvSpPr>
            <a:spLocks noGrp="1"/>
          </p:cNvSpPr>
          <p:nvPr>
            <p:ph type="body" sz="quarter" idx="3" hasCustomPrompt="1"/>
          </p:nvPr>
        </p:nvSpPr>
        <p:spPr>
          <a:xfrm>
            <a:off x="4645025" y="1258655"/>
            <a:ext cx="4041775" cy="63976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Right title</a:t>
            </a:r>
            <a:endParaRPr lang="ko-KR" altLang="en-US"/>
          </a:p>
        </p:txBody>
      </p:sp>
      <p:sp>
        <p:nvSpPr>
          <p:cNvPr id="6" name="내용 개체 틀 5"/>
          <p:cNvSpPr>
            <a:spLocks noGrp="1"/>
          </p:cNvSpPr>
          <p:nvPr>
            <p:ph sz="quarter" idx="4" hasCustomPrompt="1"/>
          </p:nvPr>
        </p:nvSpPr>
        <p:spPr>
          <a:xfrm>
            <a:off x="4645025" y="1898417"/>
            <a:ext cx="4041775" cy="3951288"/>
          </a:xfrm>
        </p:spPr>
        <p:txBody>
          <a:bodyPr/>
          <a:lstStyle>
            <a:lvl1pPr>
              <a:defRPr sz="3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Words</a:t>
            </a:r>
            <a:endParaRPr lang="ko-KR" altLang="en-US"/>
          </a:p>
        </p:txBody>
      </p:sp>
      <p:sp>
        <p:nvSpPr>
          <p:cNvPr id="9" name="Line 66">
            <a:extLst>
              <a:ext uri="{FF2B5EF4-FFF2-40B4-BE49-F238E27FC236}">
                <a16:creationId xmlns:a16="http://schemas.microsoft.com/office/drawing/2014/main" id="{2473502F-33E0-294C-B0A7-D634CB781736}"/>
              </a:ext>
            </a:extLst>
          </p:cNvPr>
          <p:cNvSpPr>
            <a:spLocks noChangeShapeType="1"/>
          </p:cNvSpPr>
          <p:nvPr userDrawn="1"/>
        </p:nvSpPr>
        <p:spPr bwMode="auto">
          <a:xfrm flipV="1">
            <a:off x="277148" y="756603"/>
            <a:ext cx="8577217" cy="0"/>
          </a:xfrm>
          <a:prstGeom prst="line">
            <a:avLst/>
          </a:prstGeom>
          <a:noFill/>
          <a:ln w="381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 name="Slide Number Placeholder 1">
            <a:extLst>
              <a:ext uri="{FF2B5EF4-FFF2-40B4-BE49-F238E27FC236}">
                <a16:creationId xmlns:a16="http://schemas.microsoft.com/office/drawing/2014/main" id="{62769056-9B24-3340-82FF-6C6B5739D9BC}"/>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제목 1">
            <a:extLst>
              <a:ext uri="{FF2B5EF4-FFF2-40B4-BE49-F238E27FC236}">
                <a16:creationId xmlns:a16="http://schemas.microsoft.com/office/drawing/2014/main" id="{AA231EA3-1A2F-1844-B410-74339C343F3B}"/>
              </a:ext>
            </a:extLst>
          </p:cNvPr>
          <p:cNvSpPr>
            <a:spLocks noGrp="1"/>
          </p:cNvSpPr>
          <p:nvPr>
            <p:ph type="title" hasCustomPrompt="1"/>
          </p:nvPr>
        </p:nvSpPr>
        <p:spPr>
          <a:xfrm>
            <a:off x="277148" y="118428"/>
            <a:ext cx="8043862" cy="638175"/>
          </a:xfrm>
          <a:noFill/>
          <a:ln>
            <a:noFill/>
          </a:ln>
        </p:spPr>
        <p:txBody>
          <a:bodyPr/>
          <a:lstStyle>
            <a:lvl1pPr algn="l">
              <a:defRPr b="0"/>
            </a:lvl1pPr>
          </a:lstStyle>
          <a:p>
            <a:r>
              <a:rPr lang="en-US" altLang="ko-KR"/>
              <a:t>Title</a:t>
            </a:r>
            <a:endParaRPr lang="ko-KR" altLang="en-US"/>
          </a:p>
        </p:txBody>
      </p:sp>
    </p:spTree>
    <p:extLst>
      <p:ext uri="{BB962C8B-B14F-4D97-AF65-F5344CB8AC3E}">
        <p14:creationId xmlns:p14="http://schemas.microsoft.com/office/powerpoint/2010/main" val="127145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ust borders">
    <p:spTree>
      <p:nvGrpSpPr>
        <p:cNvPr id="1" name=""/>
        <p:cNvGrpSpPr/>
        <p:nvPr/>
      </p:nvGrpSpPr>
      <p:grpSpPr>
        <a:xfrm>
          <a:off x="0" y="0"/>
          <a:ext cx="0" cy="0"/>
          <a:chOff x="0" y="0"/>
          <a:chExt cx="0" cy="0"/>
        </a:xfrm>
      </p:grpSpPr>
      <p:sp>
        <p:nvSpPr>
          <p:cNvPr id="6" name="Line 66">
            <a:extLst>
              <a:ext uri="{FF2B5EF4-FFF2-40B4-BE49-F238E27FC236}">
                <a16:creationId xmlns:a16="http://schemas.microsoft.com/office/drawing/2014/main" id="{5FBB5167-3962-F644-A1B0-164B48533467}"/>
              </a:ext>
            </a:extLst>
          </p:cNvPr>
          <p:cNvSpPr>
            <a:spLocks noChangeShapeType="1"/>
          </p:cNvSpPr>
          <p:nvPr userDrawn="1"/>
        </p:nvSpPr>
        <p:spPr bwMode="auto">
          <a:xfrm flipV="1">
            <a:off x="-37071" y="0"/>
            <a:ext cx="9259587" cy="0"/>
          </a:xfrm>
          <a:prstGeom prst="line">
            <a:avLst/>
          </a:prstGeom>
          <a:noFill/>
          <a:ln w="762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4" name="Line 66">
            <a:extLst>
              <a:ext uri="{FF2B5EF4-FFF2-40B4-BE49-F238E27FC236}">
                <a16:creationId xmlns:a16="http://schemas.microsoft.com/office/drawing/2014/main" id="{E355375E-B5F3-774A-87F7-3A95BA8BDF7B}"/>
              </a:ext>
            </a:extLst>
          </p:cNvPr>
          <p:cNvSpPr>
            <a:spLocks noChangeShapeType="1"/>
          </p:cNvSpPr>
          <p:nvPr userDrawn="1"/>
        </p:nvSpPr>
        <p:spPr bwMode="auto">
          <a:xfrm flipV="1">
            <a:off x="-57794" y="6858000"/>
            <a:ext cx="9259587" cy="0"/>
          </a:xfrm>
          <a:prstGeom prst="line">
            <a:avLst/>
          </a:prstGeom>
          <a:noFill/>
          <a:ln w="762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 name="Slide Number Placeholder 1">
            <a:extLst>
              <a:ext uri="{FF2B5EF4-FFF2-40B4-BE49-F238E27FC236}">
                <a16:creationId xmlns:a16="http://schemas.microsoft.com/office/drawing/2014/main" id="{CE36F63A-CE5C-9B40-933E-022B0D8B1C6B}"/>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60685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6" name="Line 66">
            <a:extLst>
              <a:ext uri="{FF2B5EF4-FFF2-40B4-BE49-F238E27FC236}">
                <a16:creationId xmlns:a16="http://schemas.microsoft.com/office/drawing/2014/main" id="{5FBB5167-3962-F644-A1B0-164B48533467}"/>
              </a:ext>
            </a:extLst>
          </p:cNvPr>
          <p:cNvSpPr>
            <a:spLocks noChangeShapeType="1"/>
          </p:cNvSpPr>
          <p:nvPr userDrawn="1"/>
        </p:nvSpPr>
        <p:spPr bwMode="auto">
          <a:xfrm flipV="1">
            <a:off x="-37071" y="0"/>
            <a:ext cx="9259587" cy="0"/>
          </a:xfrm>
          <a:prstGeom prst="line">
            <a:avLst/>
          </a:prstGeom>
          <a:noFill/>
          <a:ln w="762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4" name="Line 66">
            <a:extLst>
              <a:ext uri="{FF2B5EF4-FFF2-40B4-BE49-F238E27FC236}">
                <a16:creationId xmlns:a16="http://schemas.microsoft.com/office/drawing/2014/main" id="{E355375E-B5F3-774A-87F7-3A95BA8BDF7B}"/>
              </a:ext>
            </a:extLst>
          </p:cNvPr>
          <p:cNvSpPr>
            <a:spLocks noChangeShapeType="1"/>
          </p:cNvSpPr>
          <p:nvPr userDrawn="1"/>
        </p:nvSpPr>
        <p:spPr bwMode="auto">
          <a:xfrm flipV="1">
            <a:off x="-57794" y="6858000"/>
            <a:ext cx="9259587" cy="0"/>
          </a:xfrm>
          <a:prstGeom prst="line">
            <a:avLst/>
          </a:prstGeom>
          <a:noFill/>
          <a:ln w="762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5" name="그림 개체 틀 2">
            <a:extLst>
              <a:ext uri="{FF2B5EF4-FFF2-40B4-BE49-F238E27FC236}">
                <a16:creationId xmlns:a16="http://schemas.microsoft.com/office/drawing/2014/main" id="{672F7B82-6823-A344-B297-9A5CC48E1F13}"/>
              </a:ext>
            </a:extLst>
          </p:cNvPr>
          <p:cNvSpPr>
            <a:spLocks noGrp="1"/>
          </p:cNvSpPr>
          <p:nvPr>
            <p:ph type="pic" idx="1"/>
          </p:nvPr>
        </p:nvSpPr>
        <p:spPr>
          <a:xfrm>
            <a:off x="877888" y="765140"/>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7" name="그림 개체 틀 2">
            <a:extLst>
              <a:ext uri="{FF2B5EF4-FFF2-40B4-BE49-F238E27FC236}">
                <a16:creationId xmlns:a16="http://schemas.microsoft.com/office/drawing/2014/main" id="{07CA502D-41E1-4240-B817-57AFD70BC6F0}"/>
              </a:ext>
            </a:extLst>
          </p:cNvPr>
          <p:cNvSpPr>
            <a:spLocks noGrp="1"/>
          </p:cNvSpPr>
          <p:nvPr>
            <p:ph type="pic" idx="10"/>
          </p:nvPr>
        </p:nvSpPr>
        <p:spPr>
          <a:xfrm>
            <a:off x="5204723" y="765140"/>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12" name="그림 개체 틀 2">
            <a:extLst>
              <a:ext uri="{FF2B5EF4-FFF2-40B4-BE49-F238E27FC236}">
                <a16:creationId xmlns:a16="http://schemas.microsoft.com/office/drawing/2014/main" id="{D1C72364-3DC9-604F-9514-883DF7EEBE18}"/>
              </a:ext>
            </a:extLst>
          </p:cNvPr>
          <p:cNvSpPr>
            <a:spLocks noGrp="1"/>
          </p:cNvSpPr>
          <p:nvPr>
            <p:ph type="pic" idx="11"/>
          </p:nvPr>
        </p:nvSpPr>
        <p:spPr>
          <a:xfrm>
            <a:off x="877887" y="3596647"/>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16" name="그림 개체 틀 2">
            <a:extLst>
              <a:ext uri="{FF2B5EF4-FFF2-40B4-BE49-F238E27FC236}">
                <a16:creationId xmlns:a16="http://schemas.microsoft.com/office/drawing/2014/main" id="{4193784B-AAFC-0447-AC84-915471C69183}"/>
              </a:ext>
            </a:extLst>
          </p:cNvPr>
          <p:cNvSpPr>
            <a:spLocks noGrp="1"/>
          </p:cNvSpPr>
          <p:nvPr>
            <p:ph type="pic" idx="12"/>
          </p:nvPr>
        </p:nvSpPr>
        <p:spPr>
          <a:xfrm>
            <a:off x="5204723" y="3616525"/>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32" name="Text Placeholder 31">
            <a:extLst>
              <a:ext uri="{FF2B5EF4-FFF2-40B4-BE49-F238E27FC236}">
                <a16:creationId xmlns:a16="http://schemas.microsoft.com/office/drawing/2014/main" id="{4036BF46-3CC3-FB43-A785-15DF5595B707}"/>
              </a:ext>
            </a:extLst>
          </p:cNvPr>
          <p:cNvSpPr>
            <a:spLocks noGrp="1"/>
          </p:cNvSpPr>
          <p:nvPr>
            <p:ph type="body" sz="quarter" idx="13" hasCustomPrompt="1"/>
          </p:nvPr>
        </p:nvSpPr>
        <p:spPr>
          <a:xfrm>
            <a:off x="877819" y="213987"/>
            <a:ext cx="3136900" cy="550603"/>
          </a:xfrm>
        </p:spPr>
        <p:txBody>
          <a:bodyPr/>
          <a:lstStyle>
            <a:lvl1pPr marL="0" indent="0" algn="ctr">
              <a:buNone/>
              <a:defRPr sz="3200"/>
            </a:lvl1pPr>
          </a:lstStyle>
          <a:p>
            <a:pPr lvl="0"/>
            <a:r>
              <a:rPr lang="en-US"/>
              <a:t>Title</a:t>
            </a:r>
          </a:p>
        </p:txBody>
      </p:sp>
      <p:sp>
        <p:nvSpPr>
          <p:cNvPr id="36" name="Text Placeholder 31">
            <a:extLst>
              <a:ext uri="{FF2B5EF4-FFF2-40B4-BE49-F238E27FC236}">
                <a16:creationId xmlns:a16="http://schemas.microsoft.com/office/drawing/2014/main" id="{8484378F-A4EB-7845-937E-05F967178942}"/>
              </a:ext>
            </a:extLst>
          </p:cNvPr>
          <p:cNvSpPr>
            <a:spLocks noGrp="1"/>
          </p:cNvSpPr>
          <p:nvPr>
            <p:ph type="body" sz="quarter" idx="14" hasCustomPrompt="1"/>
          </p:nvPr>
        </p:nvSpPr>
        <p:spPr>
          <a:xfrm>
            <a:off x="5205344" y="213987"/>
            <a:ext cx="3136900" cy="550603"/>
          </a:xfrm>
        </p:spPr>
        <p:txBody>
          <a:bodyPr/>
          <a:lstStyle>
            <a:lvl1pPr marL="0" indent="0" algn="ctr">
              <a:buNone/>
              <a:defRPr sz="3200"/>
            </a:lvl1pPr>
          </a:lstStyle>
          <a:p>
            <a:pPr lvl="0"/>
            <a:r>
              <a:rPr lang="en-US"/>
              <a:t>Title</a:t>
            </a:r>
          </a:p>
        </p:txBody>
      </p:sp>
      <p:sp>
        <p:nvSpPr>
          <p:cNvPr id="37" name="Text Placeholder 31">
            <a:extLst>
              <a:ext uri="{FF2B5EF4-FFF2-40B4-BE49-F238E27FC236}">
                <a16:creationId xmlns:a16="http://schemas.microsoft.com/office/drawing/2014/main" id="{1EB6C479-EE50-B041-BED8-613EFA5D95F7}"/>
              </a:ext>
            </a:extLst>
          </p:cNvPr>
          <p:cNvSpPr>
            <a:spLocks noGrp="1"/>
          </p:cNvSpPr>
          <p:nvPr>
            <p:ph type="body" sz="quarter" idx="15" hasCustomPrompt="1"/>
          </p:nvPr>
        </p:nvSpPr>
        <p:spPr>
          <a:xfrm>
            <a:off x="877819" y="6093410"/>
            <a:ext cx="3136900" cy="550603"/>
          </a:xfrm>
        </p:spPr>
        <p:txBody>
          <a:bodyPr/>
          <a:lstStyle>
            <a:lvl1pPr marL="0" indent="0" algn="ctr">
              <a:buNone/>
              <a:defRPr sz="3200"/>
            </a:lvl1pPr>
          </a:lstStyle>
          <a:p>
            <a:pPr lvl="0"/>
            <a:r>
              <a:rPr lang="en-US"/>
              <a:t>Title</a:t>
            </a:r>
          </a:p>
        </p:txBody>
      </p:sp>
      <p:sp>
        <p:nvSpPr>
          <p:cNvPr id="38" name="Text Placeholder 31">
            <a:extLst>
              <a:ext uri="{FF2B5EF4-FFF2-40B4-BE49-F238E27FC236}">
                <a16:creationId xmlns:a16="http://schemas.microsoft.com/office/drawing/2014/main" id="{7D0CA80B-F16F-FF48-80A3-27652129D326}"/>
              </a:ext>
            </a:extLst>
          </p:cNvPr>
          <p:cNvSpPr>
            <a:spLocks noGrp="1"/>
          </p:cNvSpPr>
          <p:nvPr>
            <p:ph type="body" sz="quarter" idx="16" hasCustomPrompt="1"/>
          </p:nvPr>
        </p:nvSpPr>
        <p:spPr>
          <a:xfrm>
            <a:off x="5205344" y="6093410"/>
            <a:ext cx="3136900" cy="550603"/>
          </a:xfrm>
        </p:spPr>
        <p:txBody>
          <a:bodyPr/>
          <a:lstStyle>
            <a:lvl1pPr marL="0" indent="0" algn="ctr">
              <a:buNone/>
              <a:defRPr sz="3200"/>
            </a:lvl1pPr>
          </a:lstStyle>
          <a:p>
            <a:pPr lvl="0"/>
            <a:r>
              <a:rPr lang="en-US"/>
              <a:t>Title</a:t>
            </a:r>
          </a:p>
        </p:txBody>
      </p:sp>
      <p:sp>
        <p:nvSpPr>
          <p:cNvPr id="2" name="Slide Number Placeholder 1">
            <a:extLst>
              <a:ext uri="{FF2B5EF4-FFF2-40B4-BE49-F238E27FC236}">
                <a16:creationId xmlns:a16="http://schemas.microsoft.com/office/drawing/2014/main" id="{67FB7F21-D986-DE48-8D0B-E206BB744136}"/>
              </a:ext>
            </a:extLst>
          </p:cNvPr>
          <p:cNvSpPr>
            <a:spLocks noGrp="1"/>
          </p:cNvSpPr>
          <p:nvPr>
            <p:ph type="sldNum" sz="quarter" idx="17"/>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48329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1792288" y="4800600"/>
            <a:ext cx="5486400" cy="566738"/>
          </a:xfrm>
        </p:spPr>
        <p:txBody>
          <a:bodyPr/>
          <a:lstStyle>
            <a:lvl1pPr algn="l">
              <a:defRPr sz="2000" b="1">
                <a:latin typeface="Calibri" panose="020F0502020204030204" pitchFamily="34" charset="0"/>
                <a:cs typeface="Calibri" panose="020F0502020204030204" pitchFamily="34" charset="0"/>
              </a:defRPr>
            </a:lvl1pPr>
          </a:lstStyle>
          <a:p>
            <a:r>
              <a:rPr lang="en-US" altLang="ko-KR"/>
              <a:t>Title</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Remarks</a:t>
            </a:r>
            <a:endParaRPr lang="ko-KR" altLang="en-US"/>
          </a:p>
        </p:txBody>
      </p:sp>
      <p:sp>
        <p:nvSpPr>
          <p:cNvPr id="7" name="Line 66">
            <a:extLst>
              <a:ext uri="{FF2B5EF4-FFF2-40B4-BE49-F238E27FC236}">
                <a16:creationId xmlns:a16="http://schemas.microsoft.com/office/drawing/2014/main" id="{00379C94-9660-514E-8573-54286DE89411}"/>
              </a:ext>
            </a:extLst>
          </p:cNvPr>
          <p:cNvSpPr>
            <a:spLocks noChangeShapeType="1"/>
          </p:cNvSpPr>
          <p:nvPr userDrawn="1"/>
        </p:nvSpPr>
        <p:spPr bwMode="auto">
          <a:xfrm flipV="1">
            <a:off x="-37071" y="0"/>
            <a:ext cx="9259587" cy="0"/>
          </a:xfrm>
          <a:prstGeom prst="line">
            <a:avLst/>
          </a:prstGeom>
          <a:noFill/>
          <a:ln w="762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8" name="Line 66">
            <a:extLst>
              <a:ext uri="{FF2B5EF4-FFF2-40B4-BE49-F238E27FC236}">
                <a16:creationId xmlns:a16="http://schemas.microsoft.com/office/drawing/2014/main" id="{D15DDF22-1F41-F644-A1F1-7ADD56BDE3A3}"/>
              </a:ext>
            </a:extLst>
          </p:cNvPr>
          <p:cNvSpPr>
            <a:spLocks noChangeShapeType="1"/>
          </p:cNvSpPr>
          <p:nvPr userDrawn="1"/>
        </p:nvSpPr>
        <p:spPr bwMode="auto">
          <a:xfrm flipV="1">
            <a:off x="-57794" y="6858000"/>
            <a:ext cx="9259587" cy="0"/>
          </a:xfrm>
          <a:prstGeom prst="line">
            <a:avLst/>
          </a:prstGeom>
          <a:noFill/>
          <a:ln w="76200">
            <a:solidFill>
              <a:schemeClr val="accent1"/>
            </a:solidFill>
            <a:miter lim="800000"/>
            <a:headEnd/>
            <a:tailEn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9" name="Slide Number Placeholder 8">
            <a:extLst>
              <a:ext uri="{FF2B5EF4-FFF2-40B4-BE49-F238E27FC236}">
                <a16:creationId xmlns:a16="http://schemas.microsoft.com/office/drawing/2014/main" id="{0A566D20-E8C7-904C-94FE-895061C60765}"/>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4473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61860" y="6457506"/>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Calibri" panose="020F0502020204030204" pitchFamily="34" charset="0"/>
                <a:cs typeface="Calibri" panose="020F050202020403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descr="A close up of a sign&#10;&#10;Description automatically generated">
            <a:extLst>
              <a:ext uri="{FF2B5EF4-FFF2-40B4-BE49-F238E27FC236}">
                <a16:creationId xmlns:a16="http://schemas.microsoft.com/office/drawing/2014/main" id="{C6965342-B6F4-4E4D-AE27-465DB42B2B52}"/>
              </a:ext>
            </a:extLst>
          </p:cNvPr>
          <p:cNvPicPr>
            <a:picLocks noChangeAspect="1"/>
          </p:cNvPicPr>
          <p:nvPr userDrawn="1"/>
        </p:nvPicPr>
        <p:blipFill>
          <a:blip r:embed="rId21"/>
          <a:stretch>
            <a:fillRect/>
          </a:stretch>
        </p:blipFill>
        <p:spPr>
          <a:xfrm>
            <a:off x="8746670" y="6562249"/>
            <a:ext cx="292555" cy="156273"/>
          </a:xfrm>
          <a:prstGeom prst="rect">
            <a:avLst/>
          </a:prstGeom>
        </p:spPr>
      </p:pic>
    </p:spTree>
    <p:extLst>
      <p:ext uri="{BB962C8B-B14F-4D97-AF65-F5344CB8AC3E}">
        <p14:creationId xmlns:p14="http://schemas.microsoft.com/office/powerpoint/2010/main" val="207330392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Lst>
  <p:hf hdr="0"/>
  <p:txStyles>
    <p:titleStyle>
      <a:lvl1pPr algn="ctr" defTabSz="914400" rtl="0" eaLnBrk="1" latinLnBrk="0" hangingPunct="1">
        <a:lnSpc>
          <a:spcPct val="90000"/>
        </a:lnSpc>
        <a:spcBef>
          <a:spcPct val="0"/>
        </a:spcBef>
        <a:buNone/>
        <a:defRPr sz="2600" kern="1200" cap="none" spc="200" baseline="0">
          <a:solidFill>
            <a:srgbClr val="26262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svg"/><Relationship Id="rId12" Type="http://schemas.openxmlformats.org/officeDocument/2006/relationships/image" Target="../media/image55.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svg"/><Relationship Id="rId15" Type="http://schemas.openxmlformats.org/officeDocument/2006/relationships/image" Target="../media/image45.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65.sv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65.sv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65.svg"/></Relationships>
</file>

<file path=ppt/slides/_rels/slide1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67.png"/><Relationship Id="rId4" Type="http://schemas.openxmlformats.org/officeDocument/2006/relationships/image" Target="../media/image17.svg"/><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74.sv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9.svg"/><Relationship Id="rId11" Type="http://schemas.openxmlformats.org/officeDocument/2006/relationships/image" Target="../media/image73.png"/><Relationship Id="rId5" Type="http://schemas.openxmlformats.org/officeDocument/2006/relationships/image" Target="../media/image18.png"/><Relationship Id="rId10" Type="http://schemas.openxmlformats.org/officeDocument/2006/relationships/image" Target="../media/image72.svg"/><Relationship Id="rId4" Type="http://schemas.openxmlformats.org/officeDocument/2006/relationships/image" Target="../media/image17.sv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jpeg"/><Relationship Id="rId17" Type="http://schemas.openxmlformats.org/officeDocument/2006/relationships/image" Target="../media/image43.png"/><Relationship Id="rId2" Type="http://schemas.openxmlformats.org/officeDocument/2006/relationships/notesSlide" Target="../notesSlides/notesSlide7.xml"/><Relationship Id="rId16"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55E1-0854-4EFD-ACEC-F000E5304463}"/>
              </a:ext>
            </a:extLst>
          </p:cNvPr>
          <p:cNvSpPr>
            <a:spLocks noGrp="1"/>
          </p:cNvSpPr>
          <p:nvPr>
            <p:ph type="ctrTitle"/>
          </p:nvPr>
        </p:nvSpPr>
        <p:spPr>
          <a:xfrm>
            <a:off x="101581" y="231982"/>
            <a:ext cx="8946593" cy="3330270"/>
          </a:xfrm>
        </p:spPr>
        <p:txBody>
          <a:bodyPr>
            <a:noAutofit/>
          </a:bodyPr>
          <a:lstStyle/>
          <a:p>
            <a:r>
              <a:rPr kumimoji="0" lang="en-US" sz="5200" b="0" i="0" u="none" strike="noStrike" kern="1200" cap="none" spc="0" normalizeH="0" baseline="0" noProof="0" dirty="0" err="1">
                <a:ln>
                  <a:noFill/>
                </a:ln>
                <a:effectLst/>
                <a:uLnTx/>
                <a:uFillTx/>
                <a:latin typeface="Calibri Light" panose="020F0302020204030204"/>
                <a:ea typeface="+mj-ea"/>
                <a:cs typeface="+mj-cs"/>
              </a:rPr>
              <a:t>SoK</a:t>
            </a:r>
            <a:r>
              <a:rPr kumimoji="0" lang="en-US" sz="5200" b="0" i="0" u="none" strike="noStrike" kern="1200" cap="none" spc="0" normalizeH="0" baseline="0" noProof="0" dirty="0">
                <a:ln>
                  <a:noFill/>
                </a:ln>
                <a:effectLst/>
                <a:uLnTx/>
                <a:uFillTx/>
                <a:latin typeface="Calibri Light" panose="020F0302020204030204"/>
                <a:ea typeface="+mj-ea"/>
                <a:cs typeface="+mj-cs"/>
              </a:rPr>
              <a:t>: Analysis of Software Supply Chain Security by Establishing Secure Design Properties</a:t>
            </a:r>
            <a:endParaRPr lang="zh-CN" altLang="en-US" sz="5200" dirty="0">
              <a:latin typeface="Calibri"/>
              <a:ea typeface="宋体"/>
              <a:cs typeface="Calibri"/>
            </a:endParaRPr>
          </a:p>
        </p:txBody>
      </p:sp>
      <p:sp>
        <p:nvSpPr>
          <p:cNvPr id="5" name="Slide Number">
            <a:extLst>
              <a:ext uri="{FF2B5EF4-FFF2-40B4-BE49-F238E27FC236}">
                <a16:creationId xmlns:a16="http://schemas.microsoft.com/office/drawing/2014/main" id="{592DD1FC-3F64-944A-AB34-0DE1EFFEC75B}"/>
              </a:ext>
            </a:extLst>
          </p:cNvPr>
          <p:cNvSpPr>
            <a:spLocks noGrp="1"/>
          </p:cNvSpPr>
          <p:nvPr>
            <p:ph type="sldNum" sz="quarter" idx="10"/>
          </p:nvPr>
        </p:nvSpPr>
        <p:spPr>
          <a:xfrm>
            <a:off x="8575433" y="6303498"/>
            <a:ext cx="365760" cy="365760"/>
          </a:xfrm>
        </p:spPr>
        <p:txBody>
          <a:bodyPr/>
          <a:lstStyle/>
          <a:p>
            <a:fld id="{8A7A6979-0714-4377-B894-6BE4C2D6E202}" type="slidenum">
              <a:rPr lang="en-US" smtClean="0"/>
              <a:pPr/>
              <a:t>1</a:t>
            </a:fld>
            <a:endParaRPr lang="en-US"/>
          </a:p>
        </p:txBody>
      </p:sp>
      <p:grpSp>
        <p:nvGrpSpPr>
          <p:cNvPr id="8" name="Group 7">
            <a:extLst>
              <a:ext uri="{FF2B5EF4-FFF2-40B4-BE49-F238E27FC236}">
                <a16:creationId xmlns:a16="http://schemas.microsoft.com/office/drawing/2014/main" id="{937F094E-7A7C-F047-CC39-A42A941E2D6B}"/>
              </a:ext>
            </a:extLst>
          </p:cNvPr>
          <p:cNvGrpSpPr/>
          <p:nvPr/>
        </p:nvGrpSpPr>
        <p:grpSpPr>
          <a:xfrm>
            <a:off x="-302536" y="4974920"/>
            <a:ext cx="9749068" cy="821410"/>
            <a:chOff x="-417198" y="5246247"/>
            <a:chExt cx="9749068" cy="821410"/>
          </a:xfrm>
        </p:grpSpPr>
        <p:sp>
          <p:nvSpPr>
            <p:cNvPr id="10" name="TextBox 9">
              <a:extLst>
                <a:ext uri="{FF2B5EF4-FFF2-40B4-BE49-F238E27FC236}">
                  <a16:creationId xmlns:a16="http://schemas.microsoft.com/office/drawing/2014/main" id="{E08127D8-454A-449B-9DEC-36CC04095477}"/>
                </a:ext>
              </a:extLst>
            </p:cNvPr>
            <p:cNvSpPr txBox="1"/>
            <p:nvPr/>
          </p:nvSpPr>
          <p:spPr>
            <a:xfrm>
              <a:off x="1843020" y="5246247"/>
              <a:ext cx="2968413" cy="821410"/>
            </a:xfrm>
            <a:prstGeom prst="rect">
              <a:avLst/>
            </a:prstGeom>
          </p:spPr>
          <p:txBody>
            <a:bodyPr vert="horz" lIns="0" tIns="0" rIns="0" bIns="0" rtlCol="0" anchor="t">
              <a:noAutofit/>
            </a:bodyPr>
            <a:lstStyle>
              <a:lvl1pPr marL="274320" marR="0" lvl="0" indent="-274320" fontAlgn="auto">
                <a:lnSpc>
                  <a:spcPct val="100000"/>
                </a:lnSpc>
                <a:spcBef>
                  <a:spcPts val="0"/>
                </a:spcBef>
                <a:spcAft>
                  <a:spcPts val="0"/>
                </a:spcAft>
                <a:buClrTx/>
                <a:buSzTx/>
                <a:buFont typeface="Wingdings" charset="2"/>
                <a:buChar char="§"/>
                <a:tabLst/>
                <a:defRPr b="0" i="0" normalizeH="0" baseline="0">
                  <a:solidFill>
                    <a:schemeClr val="bg1"/>
                  </a:solidFill>
                  <a:latin typeface="Acumin Pro" panose="020B0504020202020204" pitchFamily="34" charset="77"/>
                </a:defRPr>
              </a:lvl1pPr>
              <a:lvl2pPr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2pPr>
              <a:lvl3pPr marL="6858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3pPr>
              <a:lvl4pPr marL="9144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4pPr>
              <a:lvl5pPr marL="11430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5pPr>
              <a:lvl6pPr marL="1314450" indent="-228600" defTabSz="914400">
                <a:lnSpc>
                  <a:spcPct val="100000"/>
                </a:lnSpc>
                <a:spcBef>
                  <a:spcPts val="1000"/>
                </a:spcBef>
                <a:buClr>
                  <a:schemeClr val="accent2"/>
                </a:buClr>
                <a:buFont typeface="Arial" panose="020B0604020202020204" pitchFamily="34" charset="0"/>
                <a:buChar char="•"/>
                <a:defRPr sz="1600"/>
              </a:lvl6pPr>
              <a:lvl7pPr marL="1485900" indent="-228600" defTabSz="914400">
                <a:lnSpc>
                  <a:spcPct val="100000"/>
                </a:lnSpc>
                <a:spcBef>
                  <a:spcPts val="1000"/>
                </a:spcBef>
                <a:buClr>
                  <a:schemeClr val="accent2"/>
                </a:buClr>
                <a:buFont typeface="Arial" panose="020B0604020202020204" pitchFamily="34" charset="0"/>
                <a:buChar char="•"/>
                <a:defRPr sz="1600"/>
              </a:lvl7pPr>
              <a:lvl8pPr marL="1657350" indent="-228600" defTabSz="914400">
                <a:lnSpc>
                  <a:spcPct val="100000"/>
                </a:lnSpc>
                <a:spcBef>
                  <a:spcPts val="1000"/>
                </a:spcBef>
                <a:buClr>
                  <a:schemeClr val="accent2"/>
                </a:buClr>
                <a:buFont typeface="Arial" panose="020B0604020202020204" pitchFamily="34" charset="0"/>
                <a:buChar char="•"/>
                <a:defRPr sz="1600" baseline="0"/>
              </a:lvl8pPr>
              <a:lvl9pPr marL="1828800" indent="-228600" defTabSz="914400">
                <a:lnSpc>
                  <a:spcPct val="100000"/>
                </a:lnSpc>
                <a:spcBef>
                  <a:spcPts val="1000"/>
                </a:spcBef>
                <a:buClr>
                  <a:schemeClr val="accent2"/>
                </a:buClr>
                <a:buFont typeface="Arial" panose="020B0604020202020204" pitchFamily="34" charset="0"/>
                <a:buChar char="•"/>
                <a:defRPr sz="1600" baseline="0"/>
              </a:lvl9pPr>
            </a:lstStyle>
            <a:p>
              <a:pPr marL="0" indent="0" algn="ctr">
                <a:buNone/>
              </a:pPr>
              <a:r>
                <a:rPr lang="en-US" sz="1400" b="1">
                  <a:latin typeface="Acumin Pro"/>
                </a:rPr>
                <a:t>Taylor R. </a:t>
              </a:r>
              <a:r>
                <a:rPr lang="en-US" sz="1400" b="1" dirty="0">
                  <a:latin typeface="Acumin Pro"/>
                </a:rPr>
                <a:t>Schorlemmer</a:t>
              </a:r>
              <a:r>
                <a:rPr lang="en-US" sz="1400" dirty="0">
                  <a:latin typeface="Acumin Pro"/>
                </a:rPr>
                <a:t>*</a:t>
              </a:r>
            </a:p>
            <a:p>
              <a:pPr marL="0" indent="0" algn="ctr">
                <a:buNone/>
              </a:pPr>
              <a:r>
                <a:rPr lang="en-US" sz="1400" dirty="0">
                  <a:latin typeface="Acumin Pro"/>
                </a:rPr>
                <a:t>tschorle@purdue.edu</a:t>
              </a:r>
            </a:p>
          </p:txBody>
        </p:sp>
        <p:sp>
          <p:nvSpPr>
            <p:cNvPr id="3" name="TextBox 2">
              <a:extLst>
                <a:ext uri="{FF2B5EF4-FFF2-40B4-BE49-F238E27FC236}">
                  <a16:creationId xmlns:a16="http://schemas.microsoft.com/office/drawing/2014/main" id="{23403A20-4BCF-5464-569D-4573285DC6CB}"/>
                </a:ext>
              </a:extLst>
            </p:cNvPr>
            <p:cNvSpPr txBox="1"/>
            <p:nvPr/>
          </p:nvSpPr>
          <p:spPr>
            <a:xfrm>
              <a:off x="-417198" y="5246247"/>
              <a:ext cx="2968413" cy="821410"/>
            </a:xfrm>
            <a:prstGeom prst="rect">
              <a:avLst/>
            </a:prstGeom>
          </p:spPr>
          <p:txBody>
            <a:bodyPr vert="horz" lIns="0" tIns="0" rIns="0" bIns="0" rtlCol="0" anchor="t">
              <a:noAutofit/>
            </a:bodyPr>
            <a:lstStyle>
              <a:lvl1pPr marL="274320" marR="0" lvl="0" indent="-274320" fontAlgn="auto">
                <a:lnSpc>
                  <a:spcPct val="100000"/>
                </a:lnSpc>
                <a:spcBef>
                  <a:spcPts val="0"/>
                </a:spcBef>
                <a:spcAft>
                  <a:spcPts val="0"/>
                </a:spcAft>
                <a:buClrTx/>
                <a:buSzTx/>
                <a:buFont typeface="Wingdings" charset="2"/>
                <a:buChar char="§"/>
                <a:tabLst/>
                <a:defRPr b="0" i="0" normalizeH="0" baseline="0">
                  <a:solidFill>
                    <a:schemeClr val="bg1"/>
                  </a:solidFill>
                  <a:latin typeface="Acumin Pro" panose="020B0504020202020204" pitchFamily="34" charset="77"/>
                </a:defRPr>
              </a:lvl1pPr>
              <a:lvl2pPr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2pPr>
              <a:lvl3pPr marL="6858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3pPr>
              <a:lvl4pPr marL="9144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4pPr>
              <a:lvl5pPr marL="11430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5pPr>
              <a:lvl6pPr marL="1314450" indent="-228600" defTabSz="914400">
                <a:lnSpc>
                  <a:spcPct val="100000"/>
                </a:lnSpc>
                <a:spcBef>
                  <a:spcPts val="1000"/>
                </a:spcBef>
                <a:buClr>
                  <a:schemeClr val="accent2"/>
                </a:buClr>
                <a:buFont typeface="Arial" panose="020B0604020202020204" pitchFamily="34" charset="0"/>
                <a:buChar char="•"/>
                <a:defRPr sz="1600"/>
              </a:lvl6pPr>
              <a:lvl7pPr marL="1485900" indent="-228600" defTabSz="914400">
                <a:lnSpc>
                  <a:spcPct val="100000"/>
                </a:lnSpc>
                <a:spcBef>
                  <a:spcPts val="1000"/>
                </a:spcBef>
                <a:buClr>
                  <a:schemeClr val="accent2"/>
                </a:buClr>
                <a:buFont typeface="Arial" panose="020B0604020202020204" pitchFamily="34" charset="0"/>
                <a:buChar char="•"/>
                <a:defRPr sz="1600"/>
              </a:lvl7pPr>
              <a:lvl8pPr marL="1657350" indent="-228600" defTabSz="914400">
                <a:lnSpc>
                  <a:spcPct val="100000"/>
                </a:lnSpc>
                <a:spcBef>
                  <a:spcPts val="1000"/>
                </a:spcBef>
                <a:buClr>
                  <a:schemeClr val="accent2"/>
                </a:buClr>
                <a:buFont typeface="Arial" panose="020B0604020202020204" pitchFamily="34" charset="0"/>
                <a:buChar char="•"/>
                <a:defRPr sz="1600" baseline="0"/>
              </a:lvl8pPr>
              <a:lvl9pPr marL="1828800" indent="-228600" defTabSz="914400">
                <a:lnSpc>
                  <a:spcPct val="100000"/>
                </a:lnSpc>
                <a:spcBef>
                  <a:spcPts val="1000"/>
                </a:spcBef>
                <a:buClr>
                  <a:schemeClr val="accent2"/>
                </a:buClr>
                <a:buFont typeface="Arial" panose="020B0604020202020204" pitchFamily="34" charset="0"/>
                <a:buChar char="•"/>
                <a:defRPr sz="1600" baseline="0"/>
              </a:lvl9pPr>
            </a:lstStyle>
            <a:p>
              <a:pPr marL="0" indent="0" algn="ctr">
                <a:buNone/>
              </a:pPr>
              <a:r>
                <a:rPr lang="en-US" sz="1400" b="1" dirty="0" err="1">
                  <a:latin typeface="Acumin Pro"/>
                </a:rPr>
                <a:t>Chinenye</a:t>
              </a:r>
              <a:r>
                <a:rPr lang="en-US" sz="1400" b="1" dirty="0">
                  <a:latin typeface="Acumin Pro"/>
                </a:rPr>
                <a:t> Okafor</a:t>
              </a:r>
              <a:r>
                <a:rPr lang="en-US" sz="1400" dirty="0">
                  <a:latin typeface="Acumin Pro"/>
                </a:rPr>
                <a:t>*</a:t>
              </a:r>
            </a:p>
            <a:p>
              <a:pPr marL="0" indent="0" algn="ctr">
                <a:buNone/>
              </a:pPr>
              <a:r>
                <a:rPr lang="en-US" sz="1400" dirty="0">
                  <a:latin typeface="Acumin Pro"/>
                </a:rPr>
                <a:t>okafor1@purdue.edu</a:t>
              </a:r>
            </a:p>
          </p:txBody>
        </p:sp>
        <p:sp>
          <p:nvSpPr>
            <p:cNvPr id="4" name="TextBox 3">
              <a:extLst>
                <a:ext uri="{FF2B5EF4-FFF2-40B4-BE49-F238E27FC236}">
                  <a16:creationId xmlns:a16="http://schemas.microsoft.com/office/drawing/2014/main" id="{989092F1-EA92-64E9-9BAB-D6682522FA99}"/>
                </a:ext>
              </a:extLst>
            </p:cNvPr>
            <p:cNvSpPr txBox="1"/>
            <p:nvPr/>
          </p:nvSpPr>
          <p:spPr>
            <a:xfrm>
              <a:off x="4103238" y="5246247"/>
              <a:ext cx="2968413" cy="821410"/>
            </a:xfrm>
            <a:prstGeom prst="rect">
              <a:avLst/>
            </a:prstGeom>
          </p:spPr>
          <p:txBody>
            <a:bodyPr vert="horz" lIns="0" tIns="0" rIns="0" bIns="0" rtlCol="0" anchor="t">
              <a:noAutofit/>
            </a:bodyPr>
            <a:lstStyle>
              <a:lvl1pPr marL="274320" marR="0" lvl="0" indent="-274320" fontAlgn="auto">
                <a:lnSpc>
                  <a:spcPct val="100000"/>
                </a:lnSpc>
                <a:spcBef>
                  <a:spcPts val="0"/>
                </a:spcBef>
                <a:spcAft>
                  <a:spcPts val="0"/>
                </a:spcAft>
                <a:buClrTx/>
                <a:buSzTx/>
                <a:buFont typeface="Wingdings" charset="2"/>
                <a:buChar char="§"/>
                <a:tabLst/>
                <a:defRPr b="0" i="0" normalizeH="0" baseline="0">
                  <a:solidFill>
                    <a:schemeClr val="bg1"/>
                  </a:solidFill>
                  <a:latin typeface="Acumin Pro" panose="020B0504020202020204" pitchFamily="34" charset="77"/>
                </a:defRPr>
              </a:lvl1pPr>
              <a:lvl2pPr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2pPr>
              <a:lvl3pPr marL="6858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3pPr>
              <a:lvl4pPr marL="9144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4pPr>
              <a:lvl5pPr marL="11430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5pPr>
              <a:lvl6pPr marL="1314450" indent="-228600" defTabSz="914400">
                <a:lnSpc>
                  <a:spcPct val="100000"/>
                </a:lnSpc>
                <a:spcBef>
                  <a:spcPts val="1000"/>
                </a:spcBef>
                <a:buClr>
                  <a:schemeClr val="accent2"/>
                </a:buClr>
                <a:buFont typeface="Arial" panose="020B0604020202020204" pitchFamily="34" charset="0"/>
                <a:buChar char="•"/>
                <a:defRPr sz="1600"/>
              </a:lvl6pPr>
              <a:lvl7pPr marL="1485900" indent="-228600" defTabSz="914400">
                <a:lnSpc>
                  <a:spcPct val="100000"/>
                </a:lnSpc>
                <a:spcBef>
                  <a:spcPts val="1000"/>
                </a:spcBef>
                <a:buClr>
                  <a:schemeClr val="accent2"/>
                </a:buClr>
                <a:buFont typeface="Arial" panose="020B0604020202020204" pitchFamily="34" charset="0"/>
                <a:buChar char="•"/>
                <a:defRPr sz="1600"/>
              </a:lvl7pPr>
              <a:lvl8pPr marL="1657350" indent="-228600" defTabSz="914400">
                <a:lnSpc>
                  <a:spcPct val="100000"/>
                </a:lnSpc>
                <a:spcBef>
                  <a:spcPts val="1000"/>
                </a:spcBef>
                <a:buClr>
                  <a:schemeClr val="accent2"/>
                </a:buClr>
                <a:buFont typeface="Arial" panose="020B0604020202020204" pitchFamily="34" charset="0"/>
                <a:buChar char="•"/>
                <a:defRPr sz="1600" baseline="0"/>
              </a:lvl8pPr>
              <a:lvl9pPr marL="1828800" indent="-228600" defTabSz="914400">
                <a:lnSpc>
                  <a:spcPct val="100000"/>
                </a:lnSpc>
                <a:spcBef>
                  <a:spcPts val="1000"/>
                </a:spcBef>
                <a:buClr>
                  <a:schemeClr val="accent2"/>
                </a:buClr>
                <a:buFont typeface="Arial" panose="020B0604020202020204" pitchFamily="34" charset="0"/>
                <a:buChar char="•"/>
                <a:defRPr sz="1600" baseline="0"/>
              </a:lvl9pPr>
            </a:lstStyle>
            <a:p>
              <a:pPr marL="0" indent="0" algn="ctr">
                <a:buNone/>
              </a:pPr>
              <a:r>
                <a:rPr lang="pt-BR" sz="1400">
                  <a:latin typeface="Acumin Pro"/>
                </a:rPr>
                <a:t>Santiago Torres-Arias santiagotorres@purdue.edu</a:t>
              </a:r>
            </a:p>
          </p:txBody>
        </p:sp>
        <p:sp>
          <p:nvSpPr>
            <p:cNvPr id="6" name="TextBox 5">
              <a:extLst>
                <a:ext uri="{FF2B5EF4-FFF2-40B4-BE49-F238E27FC236}">
                  <a16:creationId xmlns:a16="http://schemas.microsoft.com/office/drawing/2014/main" id="{AFEC960E-9FD0-6D98-25E9-E34AAB63A8E7}"/>
                </a:ext>
              </a:extLst>
            </p:cNvPr>
            <p:cNvSpPr txBox="1"/>
            <p:nvPr/>
          </p:nvSpPr>
          <p:spPr>
            <a:xfrm>
              <a:off x="6363457" y="5246247"/>
              <a:ext cx="2968413" cy="821410"/>
            </a:xfrm>
            <a:prstGeom prst="rect">
              <a:avLst/>
            </a:prstGeom>
          </p:spPr>
          <p:txBody>
            <a:bodyPr vert="horz" lIns="0" tIns="0" rIns="0" bIns="0" rtlCol="0" anchor="t">
              <a:noAutofit/>
            </a:bodyPr>
            <a:lstStyle>
              <a:lvl1pPr marL="274320" marR="0" lvl="0" indent="-274320" fontAlgn="auto">
                <a:lnSpc>
                  <a:spcPct val="100000"/>
                </a:lnSpc>
                <a:spcBef>
                  <a:spcPts val="0"/>
                </a:spcBef>
                <a:spcAft>
                  <a:spcPts val="0"/>
                </a:spcAft>
                <a:buClrTx/>
                <a:buSzTx/>
                <a:buFont typeface="Wingdings" charset="2"/>
                <a:buChar char="§"/>
                <a:tabLst/>
                <a:defRPr b="0" i="0" normalizeH="0" baseline="0">
                  <a:solidFill>
                    <a:schemeClr val="bg1"/>
                  </a:solidFill>
                  <a:latin typeface="Acumin Pro" panose="020B0504020202020204" pitchFamily="34" charset="77"/>
                </a:defRPr>
              </a:lvl1pPr>
              <a:lvl2pPr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2pPr>
              <a:lvl3pPr marL="6858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3pPr>
              <a:lvl4pPr marL="9144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4pPr>
              <a:lvl5pPr marL="11430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5pPr>
              <a:lvl6pPr marL="1314450" indent="-228600" defTabSz="914400">
                <a:lnSpc>
                  <a:spcPct val="100000"/>
                </a:lnSpc>
                <a:spcBef>
                  <a:spcPts val="1000"/>
                </a:spcBef>
                <a:buClr>
                  <a:schemeClr val="accent2"/>
                </a:buClr>
                <a:buFont typeface="Arial" panose="020B0604020202020204" pitchFamily="34" charset="0"/>
                <a:buChar char="•"/>
                <a:defRPr sz="1600"/>
              </a:lvl6pPr>
              <a:lvl7pPr marL="1485900" indent="-228600" defTabSz="914400">
                <a:lnSpc>
                  <a:spcPct val="100000"/>
                </a:lnSpc>
                <a:spcBef>
                  <a:spcPts val="1000"/>
                </a:spcBef>
                <a:buClr>
                  <a:schemeClr val="accent2"/>
                </a:buClr>
                <a:buFont typeface="Arial" panose="020B0604020202020204" pitchFamily="34" charset="0"/>
                <a:buChar char="•"/>
                <a:defRPr sz="1600"/>
              </a:lvl7pPr>
              <a:lvl8pPr marL="1657350" indent="-228600" defTabSz="914400">
                <a:lnSpc>
                  <a:spcPct val="100000"/>
                </a:lnSpc>
                <a:spcBef>
                  <a:spcPts val="1000"/>
                </a:spcBef>
                <a:buClr>
                  <a:schemeClr val="accent2"/>
                </a:buClr>
                <a:buFont typeface="Arial" panose="020B0604020202020204" pitchFamily="34" charset="0"/>
                <a:buChar char="•"/>
                <a:defRPr sz="1600" baseline="0"/>
              </a:lvl8pPr>
              <a:lvl9pPr marL="1828800" indent="-228600" defTabSz="914400">
                <a:lnSpc>
                  <a:spcPct val="100000"/>
                </a:lnSpc>
                <a:spcBef>
                  <a:spcPts val="1000"/>
                </a:spcBef>
                <a:buClr>
                  <a:schemeClr val="accent2"/>
                </a:buClr>
                <a:buFont typeface="Arial" panose="020B0604020202020204" pitchFamily="34" charset="0"/>
                <a:buChar char="•"/>
                <a:defRPr sz="1600" baseline="0"/>
              </a:lvl9pPr>
            </a:lstStyle>
            <a:p>
              <a:pPr marL="0" indent="0" algn="ctr">
                <a:buNone/>
              </a:pPr>
              <a:r>
                <a:rPr lang="fr-FR" sz="1400">
                  <a:latin typeface="Acumin Pro"/>
                </a:rPr>
                <a:t>James C. Davis</a:t>
              </a:r>
            </a:p>
            <a:p>
              <a:pPr marL="0" indent="0" algn="ctr">
                <a:buNone/>
              </a:pPr>
              <a:r>
                <a:rPr lang="fr-FR" sz="1400">
                  <a:latin typeface="Acumin Pro"/>
                </a:rPr>
                <a:t>davisjam@purdue.edu</a:t>
              </a:r>
            </a:p>
            <a:p>
              <a:pPr marL="0" indent="0" algn="ctr">
                <a:buNone/>
              </a:pPr>
              <a:endParaRPr lang="fr-FR" sz="1400">
                <a:latin typeface="Acumin Pro"/>
              </a:endParaRPr>
            </a:p>
          </p:txBody>
        </p:sp>
      </p:grpSp>
      <p:sp>
        <p:nvSpPr>
          <p:cNvPr id="12" name="TextBox 11">
            <a:extLst>
              <a:ext uri="{FF2B5EF4-FFF2-40B4-BE49-F238E27FC236}">
                <a16:creationId xmlns:a16="http://schemas.microsoft.com/office/drawing/2014/main" id="{EB888D30-8A66-8299-06F6-7463A28C99FE}"/>
              </a:ext>
            </a:extLst>
          </p:cNvPr>
          <p:cNvSpPr txBox="1"/>
          <p:nvPr/>
        </p:nvSpPr>
        <p:spPr>
          <a:xfrm>
            <a:off x="2277034" y="5397817"/>
            <a:ext cx="4589928" cy="246221"/>
          </a:xfrm>
          <a:prstGeom prst="rect">
            <a:avLst/>
          </a:prstGeom>
          <a:noFill/>
        </p:spPr>
        <p:txBody>
          <a:bodyPr wrap="square">
            <a:spAutoFit/>
          </a:bodyPr>
          <a:lstStyle/>
          <a:p>
            <a:pPr algn="ctr"/>
            <a:r>
              <a:rPr lang="en-US" sz="1000"/>
              <a:t>∗Both authors contributed equally to this research.</a:t>
            </a:r>
          </a:p>
        </p:txBody>
      </p:sp>
      <p:pic>
        <p:nvPicPr>
          <p:cNvPr id="14" name="Picture 13">
            <a:extLst>
              <a:ext uri="{FF2B5EF4-FFF2-40B4-BE49-F238E27FC236}">
                <a16:creationId xmlns:a16="http://schemas.microsoft.com/office/drawing/2014/main" id="{0630BF26-B330-5ED2-D8E2-46975A353084}"/>
              </a:ext>
            </a:extLst>
          </p:cNvPr>
          <p:cNvPicPr>
            <a:picLocks noChangeAspect="1"/>
          </p:cNvPicPr>
          <p:nvPr/>
        </p:nvPicPr>
        <p:blipFill>
          <a:blip r:embed="rId3"/>
          <a:stretch>
            <a:fillRect/>
          </a:stretch>
        </p:blipFill>
        <p:spPr>
          <a:xfrm>
            <a:off x="2774947" y="3476555"/>
            <a:ext cx="1333881" cy="1333881"/>
          </a:xfrm>
          <a:prstGeom prst="rect">
            <a:avLst/>
          </a:prstGeom>
        </p:spPr>
      </p:pic>
      <p:pic>
        <p:nvPicPr>
          <p:cNvPr id="1028" name="Picture 4">
            <a:extLst>
              <a:ext uri="{FF2B5EF4-FFF2-40B4-BE49-F238E27FC236}">
                <a16:creationId xmlns:a16="http://schemas.microsoft.com/office/drawing/2014/main" id="{2BF42B6D-953B-A3C6-6030-1F23F29820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5" t="358" r="2081" b="12699"/>
          <a:stretch/>
        </p:blipFill>
        <p:spPr bwMode="auto">
          <a:xfrm>
            <a:off x="7295383" y="3476554"/>
            <a:ext cx="1333881" cy="1333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6E34433-4BC1-C4DE-F753-0A6AB4C0B86B}"/>
              </a:ext>
            </a:extLst>
          </p:cNvPr>
          <p:cNvPicPr>
            <a:picLocks noChangeAspect="1"/>
          </p:cNvPicPr>
          <p:nvPr/>
        </p:nvPicPr>
        <p:blipFill>
          <a:blip r:embed="rId5"/>
          <a:stretch>
            <a:fillRect/>
          </a:stretch>
        </p:blipFill>
        <p:spPr>
          <a:xfrm>
            <a:off x="519513" y="3407625"/>
            <a:ext cx="1386584" cy="1401269"/>
          </a:xfrm>
          <a:prstGeom prst="rect">
            <a:avLst/>
          </a:prstGeom>
        </p:spPr>
      </p:pic>
      <p:pic>
        <p:nvPicPr>
          <p:cNvPr id="11" name="Picture 10">
            <a:extLst>
              <a:ext uri="{FF2B5EF4-FFF2-40B4-BE49-F238E27FC236}">
                <a16:creationId xmlns:a16="http://schemas.microsoft.com/office/drawing/2014/main" id="{4B17B109-5308-D5C7-C587-35B9F6389CEA}"/>
              </a:ext>
            </a:extLst>
          </p:cNvPr>
          <p:cNvPicPr>
            <a:picLocks noChangeAspect="1"/>
          </p:cNvPicPr>
          <p:nvPr/>
        </p:nvPicPr>
        <p:blipFill>
          <a:blip r:embed="rId6"/>
          <a:stretch>
            <a:fillRect/>
          </a:stretch>
        </p:blipFill>
        <p:spPr>
          <a:xfrm>
            <a:off x="2080938" y="6177508"/>
            <a:ext cx="4959931" cy="530922"/>
          </a:xfrm>
          <a:prstGeom prst="rect">
            <a:avLst/>
          </a:prstGeom>
        </p:spPr>
      </p:pic>
      <p:pic>
        <p:nvPicPr>
          <p:cNvPr id="7" name="Picture 12">
            <a:extLst>
              <a:ext uri="{FF2B5EF4-FFF2-40B4-BE49-F238E27FC236}">
                <a16:creationId xmlns:a16="http://schemas.microsoft.com/office/drawing/2014/main" id="{3EEBD216-985A-BB3D-51B7-3508A31E6D49}"/>
              </a:ext>
            </a:extLst>
          </p:cNvPr>
          <p:cNvPicPr>
            <a:picLocks noChangeAspect="1"/>
          </p:cNvPicPr>
          <p:nvPr/>
        </p:nvPicPr>
        <p:blipFill rotWithShape="1">
          <a:blip r:embed="rId7"/>
          <a:srcRect l="27119" t="885" r="24407" b="26018"/>
          <a:stretch/>
        </p:blipFill>
        <p:spPr>
          <a:xfrm>
            <a:off x="5040351" y="3476555"/>
            <a:ext cx="1329759" cy="1338461"/>
          </a:xfrm>
          <a:prstGeom prst="rect">
            <a:avLst/>
          </a:prstGeom>
        </p:spPr>
      </p:pic>
      <p:pic>
        <p:nvPicPr>
          <p:cNvPr id="13" name="Picture 14" descr="Logo&#10;&#10;Description automatically generated">
            <a:extLst>
              <a:ext uri="{FF2B5EF4-FFF2-40B4-BE49-F238E27FC236}">
                <a16:creationId xmlns:a16="http://schemas.microsoft.com/office/drawing/2014/main" id="{2BC704B6-1D98-3733-7E17-4D44A39E67DC}"/>
              </a:ext>
            </a:extLst>
          </p:cNvPr>
          <p:cNvPicPr>
            <a:picLocks noChangeAspect="1"/>
          </p:cNvPicPr>
          <p:nvPr/>
        </p:nvPicPr>
        <p:blipFill>
          <a:blip r:embed="rId8"/>
          <a:stretch>
            <a:fillRect/>
          </a:stretch>
        </p:blipFill>
        <p:spPr>
          <a:xfrm>
            <a:off x="935862" y="6255832"/>
            <a:ext cx="815249" cy="454174"/>
          </a:xfrm>
          <a:prstGeom prst="rect">
            <a:avLst/>
          </a:prstGeom>
        </p:spPr>
      </p:pic>
      <p:pic>
        <p:nvPicPr>
          <p:cNvPr id="16" name="Picture 16" descr="A picture containing text, transport, wheel&#10;&#10;Description automatically generated">
            <a:extLst>
              <a:ext uri="{FF2B5EF4-FFF2-40B4-BE49-F238E27FC236}">
                <a16:creationId xmlns:a16="http://schemas.microsoft.com/office/drawing/2014/main" id="{AE8965A8-37FC-5691-CC4F-7A051F00B5CA}"/>
              </a:ext>
            </a:extLst>
          </p:cNvPr>
          <p:cNvPicPr>
            <a:picLocks noChangeAspect="1"/>
          </p:cNvPicPr>
          <p:nvPr/>
        </p:nvPicPr>
        <p:blipFill>
          <a:blip r:embed="rId9"/>
          <a:stretch>
            <a:fillRect/>
          </a:stretch>
        </p:blipFill>
        <p:spPr>
          <a:xfrm>
            <a:off x="32606" y="6066795"/>
            <a:ext cx="815249" cy="815249"/>
          </a:xfrm>
          <a:prstGeom prst="rect">
            <a:avLst/>
          </a:prstGeom>
        </p:spPr>
      </p:pic>
      <p:pic>
        <p:nvPicPr>
          <p:cNvPr id="17" name="Picture 16" descr="Logo, company name&#10;&#10;Description automatically generated">
            <a:extLst>
              <a:ext uri="{FF2B5EF4-FFF2-40B4-BE49-F238E27FC236}">
                <a16:creationId xmlns:a16="http://schemas.microsoft.com/office/drawing/2014/main" id="{52EB51FE-5391-197F-8A60-E1A756C63400}"/>
              </a:ext>
            </a:extLst>
          </p:cNvPr>
          <p:cNvPicPr>
            <a:picLocks noChangeAspect="1"/>
          </p:cNvPicPr>
          <p:nvPr/>
        </p:nvPicPr>
        <p:blipFill rotWithShape="1">
          <a:blip r:embed="rId10"/>
          <a:srcRect l="740" t="-1943" r="-740" b="17738"/>
          <a:stretch/>
        </p:blipFill>
        <p:spPr>
          <a:xfrm>
            <a:off x="7186313" y="5899200"/>
            <a:ext cx="1367201" cy="909977"/>
          </a:xfrm>
          <a:prstGeom prst="rect">
            <a:avLst/>
          </a:prstGeom>
        </p:spPr>
      </p:pic>
    </p:spTree>
    <p:extLst>
      <p:ext uri="{BB962C8B-B14F-4D97-AF65-F5344CB8AC3E}">
        <p14:creationId xmlns:p14="http://schemas.microsoft.com/office/powerpoint/2010/main" val="1780398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289FFF-2E7C-00ED-ED3A-199363A5D2A5}"/>
              </a:ext>
            </a:extLst>
          </p:cNvPr>
          <p:cNvSpPr>
            <a:spLocks noGrp="1"/>
          </p:cNvSpPr>
          <p:nvPr>
            <p:ph type="title"/>
          </p:nvPr>
        </p:nvSpPr>
        <p:spPr/>
        <p:txBody>
          <a:bodyPr>
            <a:noAutofit/>
          </a:bodyPr>
          <a:lstStyle/>
          <a:p>
            <a:r>
              <a:rPr lang="en-US" sz="3600"/>
              <a:t>Attack Pattern</a:t>
            </a:r>
          </a:p>
        </p:txBody>
      </p:sp>
      <p:sp>
        <p:nvSpPr>
          <p:cNvPr id="4" name="Slide Number Placeholder 3">
            <a:extLst>
              <a:ext uri="{FF2B5EF4-FFF2-40B4-BE49-F238E27FC236}">
                <a16:creationId xmlns:a16="http://schemas.microsoft.com/office/drawing/2014/main" id="{F98CE8BD-0223-4782-4BBB-EDE2FB13E13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3" name="TextBox 102">
            <a:extLst>
              <a:ext uri="{FF2B5EF4-FFF2-40B4-BE49-F238E27FC236}">
                <a16:creationId xmlns:a16="http://schemas.microsoft.com/office/drawing/2014/main" id="{A2E4FB8A-80DD-4B82-3AD8-D1DAE9E71A6B}"/>
              </a:ext>
            </a:extLst>
          </p:cNvPr>
          <p:cNvSpPr txBox="1"/>
          <p:nvPr/>
        </p:nvSpPr>
        <p:spPr>
          <a:xfrm>
            <a:off x="251195" y="2988820"/>
            <a:ext cx="3021981" cy="553998"/>
          </a:xfrm>
          <a:prstGeom prst="rect">
            <a:avLst/>
          </a:prstGeom>
          <a:noFill/>
        </p:spPr>
        <p:txBody>
          <a:bodyPr wrap="square" rtlCol="0">
            <a:spAutoFit/>
          </a:bodyPr>
          <a:lstStyle/>
          <a:p>
            <a:r>
              <a:rPr lang="en-US" sz="3000" err="1"/>
              <a:t>Eslint</a:t>
            </a:r>
            <a:r>
              <a:rPr lang="en-US" sz="3000"/>
              <a:t> Incident</a:t>
            </a:r>
          </a:p>
        </p:txBody>
      </p:sp>
      <p:sp>
        <p:nvSpPr>
          <p:cNvPr id="10" name="Rectangle 9">
            <a:extLst>
              <a:ext uri="{FF2B5EF4-FFF2-40B4-BE49-F238E27FC236}">
                <a16:creationId xmlns:a16="http://schemas.microsoft.com/office/drawing/2014/main" id="{3AD5A406-DC4B-22AC-3F46-F9D0B6B84CA4}"/>
              </a:ext>
            </a:extLst>
          </p:cNvPr>
          <p:cNvSpPr/>
          <p:nvPr/>
        </p:nvSpPr>
        <p:spPr>
          <a:xfrm>
            <a:off x="1237785" y="4720311"/>
            <a:ext cx="223025" cy="15611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6C44E42C-310B-AAB8-0E63-13ACDF08BB7E}"/>
              </a:ext>
            </a:extLst>
          </p:cNvPr>
          <p:cNvPicPr>
            <a:picLocks noChangeAspect="1"/>
          </p:cNvPicPr>
          <p:nvPr/>
        </p:nvPicPr>
        <p:blipFill>
          <a:blip r:embed="rId3"/>
          <a:stretch>
            <a:fillRect/>
          </a:stretch>
        </p:blipFill>
        <p:spPr>
          <a:xfrm>
            <a:off x="255230" y="4255122"/>
            <a:ext cx="1020293" cy="1179421"/>
          </a:xfrm>
          <a:prstGeom prst="rect">
            <a:avLst/>
          </a:prstGeom>
        </p:spPr>
      </p:pic>
      <p:sp>
        <p:nvSpPr>
          <p:cNvPr id="12" name="TextBox 11">
            <a:extLst>
              <a:ext uri="{FF2B5EF4-FFF2-40B4-BE49-F238E27FC236}">
                <a16:creationId xmlns:a16="http://schemas.microsoft.com/office/drawing/2014/main" id="{098625EE-C582-4384-D181-322D3F0ECB50}"/>
              </a:ext>
            </a:extLst>
          </p:cNvPr>
          <p:cNvSpPr txBox="1"/>
          <p:nvPr/>
        </p:nvSpPr>
        <p:spPr>
          <a:xfrm>
            <a:off x="373663" y="5663075"/>
            <a:ext cx="1092819" cy="338554"/>
          </a:xfrm>
          <a:prstGeom prst="rect">
            <a:avLst/>
          </a:prstGeom>
          <a:noFill/>
        </p:spPr>
        <p:txBody>
          <a:bodyPr wrap="square" rtlCol="0">
            <a:spAutoFit/>
          </a:bodyPr>
          <a:lstStyle/>
          <a:p>
            <a:r>
              <a:rPr lang="en-US" sz="1600"/>
              <a:t>Attacker</a:t>
            </a:r>
          </a:p>
        </p:txBody>
      </p:sp>
      <p:sp>
        <p:nvSpPr>
          <p:cNvPr id="13" name="Rectangle 12">
            <a:extLst>
              <a:ext uri="{FF2B5EF4-FFF2-40B4-BE49-F238E27FC236}">
                <a16:creationId xmlns:a16="http://schemas.microsoft.com/office/drawing/2014/main" id="{A6241149-C0A1-5813-27C5-0B9644ECFA6B}"/>
              </a:ext>
            </a:extLst>
          </p:cNvPr>
          <p:cNvSpPr/>
          <p:nvPr/>
        </p:nvSpPr>
        <p:spPr>
          <a:xfrm>
            <a:off x="1390185" y="4872711"/>
            <a:ext cx="223025" cy="15611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F991561-9FCE-F3D9-3679-1CA7453E1751}"/>
              </a:ext>
            </a:extLst>
          </p:cNvPr>
          <p:cNvGrpSpPr/>
          <p:nvPr/>
        </p:nvGrpSpPr>
        <p:grpSpPr>
          <a:xfrm>
            <a:off x="1828800" y="4424803"/>
            <a:ext cx="914400" cy="914400"/>
            <a:chOff x="1929161" y="2804531"/>
            <a:chExt cx="914400" cy="914400"/>
          </a:xfrm>
        </p:grpSpPr>
        <p:pic>
          <p:nvPicPr>
            <p:cNvPr id="15" name="Graphic 14" descr="Key with solid fill">
              <a:extLst>
                <a:ext uri="{FF2B5EF4-FFF2-40B4-BE49-F238E27FC236}">
                  <a16:creationId xmlns:a16="http://schemas.microsoft.com/office/drawing/2014/main" id="{D6A512CF-236E-F55E-E15D-B1551F9001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85638" y="3111189"/>
              <a:ext cx="407018" cy="407018"/>
            </a:xfrm>
            <a:prstGeom prst="rect">
              <a:avLst/>
            </a:prstGeom>
          </p:spPr>
        </p:pic>
        <p:pic>
          <p:nvPicPr>
            <p:cNvPr id="16" name="Graphic 15" descr="Paper outline">
              <a:extLst>
                <a:ext uri="{FF2B5EF4-FFF2-40B4-BE49-F238E27FC236}">
                  <a16:creationId xmlns:a16="http://schemas.microsoft.com/office/drawing/2014/main" id="{EFFEA08D-34E5-23E6-D40D-F5422D6CBF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29161" y="2804531"/>
              <a:ext cx="914400" cy="914400"/>
            </a:xfrm>
            <a:prstGeom prst="rect">
              <a:avLst/>
            </a:prstGeom>
          </p:spPr>
        </p:pic>
      </p:grpSp>
      <p:sp>
        <p:nvSpPr>
          <p:cNvPr id="17" name="TextBox 16">
            <a:extLst>
              <a:ext uri="{FF2B5EF4-FFF2-40B4-BE49-F238E27FC236}">
                <a16:creationId xmlns:a16="http://schemas.microsoft.com/office/drawing/2014/main" id="{72DA885A-4466-6402-C233-60189EA8BD99}"/>
              </a:ext>
            </a:extLst>
          </p:cNvPr>
          <p:cNvSpPr txBox="1"/>
          <p:nvPr/>
        </p:nvSpPr>
        <p:spPr>
          <a:xfrm>
            <a:off x="1740602" y="5609274"/>
            <a:ext cx="1393902" cy="830997"/>
          </a:xfrm>
          <a:prstGeom prst="rect">
            <a:avLst/>
          </a:prstGeom>
          <a:noFill/>
        </p:spPr>
        <p:txBody>
          <a:bodyPr wrap="square" rtlCol="0">
            <a:spAutoFit/>
          </a:bodyPr>
          <a:lstStyle/>
          <a:p>
            <a:r>
              <a:rPr lang="en-US" sz="1600"/>
              <a:t>Compromised maintainer credentials</a:t>
            </a:r>
          </a:p>
        </p:txBody>
      </p:sp>
      <p:cxnSp>
        <p:nvCxnSpPr>
          <p:cNvPr id="18" name="Straight Arrow Connector 17">
            <a:extLst>
              <a:ext uri="{FF2B5EF4-FFF2-40B4-BE49-F238E27FC236}">
                <a16:creationId xmlns:a16="http://schemas.microsoft.com/office/drawing/2014/main" id="{19683219-12CD-AB85-1D12-080FFCF0E88A}"/>
              </a:ext>
            </a:extLst>
          </p:cNvPr>
          <p:cNvCxnSpPr>
            <a:cxnSpLocks/>
          </p:cNvCxnSpPr>
          <p:nvPr/>
        </p:nvCxnSpPr>
        <p:spPr>
          <a:xfrm>
            <a:off x="1272788" y="4837400"/>
            <a:ext cx="700979"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0F9B374-4EE1-2588-74DC-0BD3A4123EBF}"/>
              </a:ext>
            </a:extLst>
          </p:cNvPr>
          <p:cNvSpPr txBox="1"/>
          <p:nvPr/>
        </p:nvSpPr>
        <p:spPr>
          <a:xfrm>
            <a:off x="1454020" y="4079404"/>
            <a:ext cx="14391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i="1">
                <a:solidFill>
                  <a:srgbClr val="002060"/>
                </a:solidFill>
                <a:cs typeface="Calibri"/>
              </a:rPr>
              <a:t>Compromise</a:t>
            </a:r>
          </a:p>
        </p:txBody>
      </p:sp>
      <p:sp>
        <p:nvSpPr>
          <p:cNvPr id="26" name="TextBox 25">
            <a:extLst>
              <a:ext uri="{FF2B5EF4-FFF2-40B4-BE49-F238E27FC236}">
                <a16:creationId xmlns:a16="http://schemas.microsoft.com/office/drawing/2014/main" id="{599FE479-9A77-B5CA-419D-5AF40550A58C}"/>
              </a:ext>
            </a:extLst>
          </p:cNvPr>
          <p:cNvSpPr txBox="1"/>
          <p:nvPr/>
        </p:nvSpPr>
        <p:spPr>
          <a:xfrm>
            <a:off x="3425879" y="5652811"/>
            <a:ext cx="2074127" cy="830997"/>
          </a:xfrm>
          <a:prstGeom prst="rect">
            <a:avLst/>
          </a:prstGeom>
          <a:noFill/>
        </p:spPr>
        <p:txBody>
          <a:bodyPr wrap="square" rtlCol="0">
            <a:spAutoFit/>
          </a:bodyPr>
          <a:lstStyle/>
          <a:p>
            <a:r>
              <a:rPr lang="en-US" sz="1600">
                <a:solidFill>
                  <a:srgbClr val="262626"/>
                </a:solidFill>
                <a:latin typeface="Calibri" panose="020F0502020204030204" pitchFamily="34" charset="0"/>
              </a:rPr>
              <a:t>P</a:t>
            </a:r>
            <a:r>
              <a:rPr lang="en-US" sz="1600" b="0" i="0" u="none" strike="noStrike">
                <a:solidFill>
                  <a:srgbClr val="262626"/>
                </a:solidFill>
                <a:effectLst/>
                <a:latin typeface="Calibri" panose="020F0502020204030204" pitchFamily="34" charset="0"/>
              </a:rPr>
              <a:t>ublished malicious versions of the </a:t>
            </a:r>
            <a:r>
              <a:rPr lang="en-US" sz="1600" b="0" i="1" u="none" strike="noStrike" err="1">
                <a:solidFill>
                  <a:srgbClr val="262626"/>
                </a:solidFill>
                <a:effectLst/>
                <a:latin typeface="Calibri" panose="020F0502020204030204" pitchFamily="34" charset="0"/>
              </a:rPr>
              <a:t>eslint</a:t>
            </a:r>
            <a:r>
              <a:rPr lang="en-US" sz="1600" b="0" i="1" u="none" strike="noStrike">
                <a:solidFill>
                  <a:srgbClr val="262626"/>
                </a:solidFill>
                <a:effectLst/>
                <a:latin typeface="Calibri" panose="020F0502020204030204" pitchFamily="34" charset="0"/>
              </a:rPr>
              <a:t>-scope package</a:t>
            </a:r>
            <a:endParaRPr lang="en-US" sz="1600"/>
          </a:p>
        </p:txBody>
      </p:sp>
      <p:cxnSp>
        <p:nvCxnSpPr>
          <p:cNvPr id="27" name="Straight Arrow Connector 26">
            <a:extLst>
              <a:ext uri="{FF2B5EF4-FFF2-40B4-BE49-F238E27FC236}">
                <a16:creationId xmlns:a16="http://schemas.microsoft.com/office/drawing/2014/main" id="{D57A757D-7E04-3E39-DFD5-2BEC72418C42}"/>
              </a:ext>
            </a:extLst>
          </p:cNvPr>
          <p:cNvCxnSpPr>
            <a:cxnSpLocks/>
          </p:cNvCxnSpPr>
          <p:nvPr/>
        </p:nvCxnSpPr>
        <p:spPr>
          <a:xfrm>
            <a:off x="2692509" y="4866764"/>
            <a:ext cx="700979"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3D4B064-8277-773F-C91A-488649F9AC18}"/>
              </a:ext>
            </a:extLst>
          </p:cNvPr>
          <p:cNvSpPr txBox="1"/>
          <p:nvPr/>
        </p:nvSpPr>
        <p:spPr>
          <a:xfrm>
            <a:off x="3345366" y="4059306"/>
            <a:ext cx="14391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i="1">
                <a:solidFill>
                  <a:srgbClr val="002060"/>
                </a:solidFill>
                <a:cs typeface="Calibri"/>
              </a:rPr>
              <a:t>Alteration</a:t>
            </a:r>
            <a:endParaRPr lang="en-US" sz="1600">
              <a:solidFill>
                <a:srgbClr val="002060"/>
              </a:solidFill>
            </a:endParaRPr>
          </a:p>
        </p:txBody>
      </p:sp>
      <p:sp>
        <p:nvSpPr>
          <p:cNvPr id="51" name="TextBox 50">
            <a:extLst>
              <a:ext uri="{FF2B5EF4-FFF2-40B4-BE49-F238E27FC236}">
                <a16:creationId xmlns:a16="http://schemas.microsoft.com/office/drawing/2014/main" id="{AAA81E67-DCB1-B1B2-F6A5-DB97379E080F}"/>
              </a:ext>
            </a:extLst>
          </p:cNvPr>
          <p:cNvSpPr txBox="1"/>
          <p:nvPr/>
        </p:nvSpPr>
        <p:spPr>
          <a:xfrm>
            <a:off x="5602478" y="5652811"/>
            <a:ext cx="814039" cy="338554"/>
          </a:xfrm>
          <a:prstGeom prst="rect">
            <a:avLst/>
          </a:prstGeom>
          <a:noFill/>
        </p:spPr>
        <p:txBody>
          <a:bodyPr wrap="square" rtlCol="0">
            <a:spAutoFit/>
          </a:bodyPr>
          <a:lstStyle/>
          <a:p>
            <a:r>
              <a:rPr lang="en-US" sz="1600"/>
              <a:t>Users</a:t>
            </a:r>
          </a:p>
        </p:txBody>
      </p:sp>
      <p:cxnSp>
        <p:nvCxnSpPr>
          <p:cNvPr id="55" name="Straight Arrow Connector 54">
            <a:extLst>
              <a:ext uri="{FF2B5EF4-FFF2-40B4-BE49-F238E27FC236}">
                <a16:creationId xmlns:a16="http://schemas.microsoft.com/office/drawing/2014/main" id="{5A5D6EBE-01FA-3E5C-9CD5-6211931D79F1}"/>
              </a:ext>
            </a:extLst>
          </p:cNvPr>
          <p:cNvCxnSpPr>
            <a:cxnSpLocks/>
          </p:cNvCxnSpPr>
          <p:nvPr/>
        </p:nvCxnSpPr>
        <p:spPr>
          <a:xfrm>
            <a:off x="4473095" y="4837400"/>
            <a:ext cx="926025"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B707954-29F4-CC56-E63B-11E5FB5870FA}"/>
              </a:ext>
            </a:extLst>
          </p:cNvPr>
          <p:cNvSpPr txBox="1"/>
          <p:nvPr/>
        </p:nvSpPr>
        <p:spPr>
          <a:xfrm>
            <a:off x="4398912" y="4480560"/>
            <a:ext cx="12673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i="1">
                <a:solidFill>
                  <a:srgbClr val="002060"/>
                </a:solidFill>
                <a:cs typeface="Calibri"/>
              </a:rPr>
              <a:t>Propagation</a:t>
            </a:r>
            <a:endParaRPr lang="en-US" sz="1400">
              <a:solidFill>
                <a:srgbClr val="002060"/>
              </a:solidFill>
              <a:cs typeface="Calibri"/>
            </a:endParaRPr>
          </a:p>
        </p:txBody>
      </p:sp>
      <p:pic>
        <p:nvPicPr>
          <p:cNvPr id="73" name="Graphic 72" descr="Ticket with solid fill">
            <a:extLst>
              <a:ext uri="{FF2B5EF4-FFF2-40B4-BE49-F238E27FC236}">
                <a16:creationId xmlns:a16="http://schemas.microsoft.com/office/drawing/2014/main" id="{2F1B034A-47F0-2223-8010-F7EC36968C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70901" y="4610657"/>
            <a:ext cx="524108" cy="524108"/>
          </a:xfrm>
          <a:prstGeom prst="rect">
            <a:avLst/>
          </a:prstGeom>
        </p:spPr>
      </p:pic>
      <p:cxnSp>
        <p:nvCxnSpPr>
          <p:cNvPr id="79" name="Straight Arrow Connector 78">
            <a:extLst>
              <a:ext uri="{FF2B5EF4-FFF2-40B4-BE49-F238E27FC236}">
                <a16:creationId xmlns:a16="http://schemas.microsoft.com/office/drawing/2014/main" id="{C30B22C2-CC16-BF86-41C5-7DA15A912F65}"/>
              </a:ext>
            </a:extLst>
          </p:cNvPr>
          <p:cNvCxnSpPr>
            <a:cxnSpLocks/>
          </p:cNvCxnSpPr>
          <p:nvPr/>
        </p:nvCxnSpPr>
        <p:spPr>
          <a:xfrm>
            <a:off x="6524657" y="4900591"/>
            <a:ext cx="556010"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EB4D1EE6-6C64-4AB6-E654-52E89E821FBA}"/>
              </a:ext>
            </a:extLst>
          </p:cNvPr>
          <p:cNvSpPr txBox="1"/>
          <p:nvPr/>
        </p:nvSpPr>
        <p:spPr>
          <a:xfrm>
            <a:off x="6802662" y="5663075"/>
            <a:ext cx="1360449" cy="1077218"/>
          </a:xfrm>
          <a:prstGeom prst="rect">
            <a:avLst/>
          </a:prstGeom>
          <a:noFill/>
        </p:spPr>
        <p:txBody>
          <a:bodyPr wrap="square" lIns="91440" tIns="45720" rIns="91440" bIns="45720" rtlCol="0" anchor="t">
            <a:spAutoFit/>
          </a:bodyPr>
          <a:lstStyle/>
          <a:p>
            <a:r>
              <a:rPr lang="en-US" sz="1600">
                <a:solidFill>
                  <a:srgbClr val="262626"/>
                </a:solidFill>
                <a:latin typeface="Calibri"/>
                <a:cs typeface="Calibri"/>
              </a:rPr>
              <a:t>Stole access</a:t>
            </a:r>
            <a:r>
              <a:rPr lang="en-US" sz="1600" b="0" i="0">
                <a:solidFill>
                  <a:srgbClr val="262626"/>
                </a:solidFill>
                <a:effectLst/>
                <a:latin typeface="Calibri"/>
                <a:cs typeface="Calibri"/>
              </a:rPr>
              <a:t> tokens for publishing to NPM</a:t>
            </a:r>
            <a:endParaRPr lang="en-US" sz="1600">
              <a:latin typeface="Calibri"/>
              <a:cs typeface="Calibri"/>
            </a:endParaRPr>
          </a:p>
        </p:txBody>
      </p:sp>
      <p:sp>
        <p:nvSpPr>
          <p:cNvPr id="99" name="TextBox 98">
            <a:extLst>
              <a:ext uri="{FF2B5EF4-FFF2-40B4-BE49-F238E27FC236}">
                <a16:creationId xmlns:a16="http://schemas.microsoft.com/office/drawing/2014/main" id="{907F4FD8-C31A-0835-D62B-10B37382FD62}"/>
              </a:ext>
            </a:extLst>
          </p:cNvPr>
          <p:cNvSpPr txBox="1"/>
          <p:nvPr/>
        </p:nvSpPr>
        <p:spPr>
          <a:xfrm>
            <a:off x="6480625" y="4320725"/>
            <a:ext cx="14391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i="1">
                <a:solidFill>
                  <a:srgbClr val="002060"/>
                </a:solidFill>
                <a:cs typeface="Calibri"/>
              </a:rPr>
              <a:t>Exploitation</a:t>
            </a:r>
          </a:p>
        </p:txBody>
      </p:sp>
      <p:grpSp>
        <p:nvGrpSpPr>
          <p:cNvPr id="6" name="Group 5">
            <a:extLst>
              <a:ext uri="{FF2B5EF4-FFF2-40B4-BE49-F238E27FC236}">
                <a16:creationId xmlns:a16="http://schemas.microsoft.com/office/drawing/2014/main" id="{F7836157-0797-4510-AD03-548D2B5F7A32}"/>
              </a:ext>
            </a:extLst>
          </p:cNvPr>
          <p:cNvGrpSpPr/>
          <p:nvPr/>
        </p:nvGrpSpPr>
        <p:grpSpPr>
          <a:xfrm>
            <a:off x="3393488" y="4401714"/>
            <a:ext cx="914399" cy="937489"/>
            <a:chOff x="3411665" y="3535680"/>
            <a:chExt cx="605379" cy="620666"/>
          </a:xfrm>
        </p:grpSpPr>
        <p:pic>
          <p:nvPicPr>
            <p:cNvPr id="2" name="Picture 1" descr="Shape&#10;&#10;Description automatically generated">
              <a:extLst>
                <a:ext uri="{FF2B5EF4-FFF2-40B4-BE49-F238E27FC236}">
                  <a16:creationId xmlns:a16="http://schemas.microsoft.com/office/drawing/2014/main" id="{CC507325-5778-CAC7-7C34-9C727921EE2C}"/>
                </a:ext>
              </a:extLst>
            </p:cNvPr>
            <p:cNvPicPr>
              <a:picLocks noChangeAspect="1"/>
            </p:cNvPicPr>
            <p:nvPr/>
          </p:nvPicPr>
          <p:blipFill>
            <a:blip r:embed="rId10"/>
            <a:stretch>
              <a:fillRect/>
            </a:stretch>
          </p:blipFill>
          <p:spPr>
            <a:xfrm>
              <a:off x="3411665" y="3535680"/>
              <a:ext cx="605379" cy="620666"/>
            </a:xfrm>
            <a:prstGeom prst="rect">
              <a:avLst/>
            </a:prstGeom>
          </p:spPr>
        </p:pic>
        <p:pic>
          <p:nvPicPr>
            <p:cNvPr id="5" name="Graphic 4" descr="Close with solid fill">
              <a:extLst>
                <a:ext uri="{FF2B5EF4-FFF2-40B4-BE49-F238E27FC236}">
                  <a16:creationId xmlns:a16="http://schemas.microsoft.com/office/drawing/2014/main" id="{8F369FF7-D781-EAA0-4E1C-280FC762C4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14936" y="3540783"/>
              <a:ext cx="193247" cy="204101"/>
            </a:xfrm>
            <a:prstGeom prst="rect">
              <a:avLst/>
            </a:prstGeom>
          </p:spPr>
        </p:pic>
      </p:grpSp>
      <p:pic>
        <p:nvPicPr>
          <p:cNvPr id="8" name="Graphic 7" descr="User with solid fill">
            <a:extLst>
              <a:ext uri="{FF2B5EF4-FFF2-40B4-BE49-F238E27FC236}">
                <a16:creationId xmlns:a16="http://schemas.microsoft.com/office/drawing/2014/main" id="{E908FCA5-73F5-1435-D546-AFF1A05FFFE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11619" y="4320725"/>
            <a:ext cx="1009823" cy="1009823"/>
          </a:xfrm>
          <a:prstGeom prst="rect">
            <a:avLst/>
          </a:prstGeom>
        </p:spPr>
      </p:pic>
      <p:sp>
        <p:nvSpPr>
          <p:cNvPr id="9" name="Freeform: Shape 8">
            <a:extLst>
              <a:ext uri="{FF2B5EF4-FFF2-40B4-BE49-F238E27FC236}">
                <a16:creationId xmlns:a16="http://schemas.microsoft.com/office/drawing/2014/main" id="{0423BE01-13F8-0F33-F6D5-64577A196827}"/>
              </a:ext>
            </a:extLst>
          </p:cNvPr>
          <p:cNvSpPr/>
          <p:nvPr/>
        </p:nvSpPr>
        <p:spPr>
          <a:xfrm>
            <a:off x="978408" y="3589421"/>
            <a:ext cx="7560451" cy="1247755"/>
          </a:xfrm>
          <a:custGeom>
            <a:avLst/>
            <a:gdLst>
              <a:gd name="connsiteX0" fmla="*/ 6702552 w 7560451"/>
              <a:gd name="connsiteY0" fmla="*/ 1282027 h 1282027"/>
              <a:gd name="connsiteX1" fmla="*/ 7168896 w 7560451"/>
              <a:gd name="connsiteY1" fmla="*/ 751675 h 1282027"/>
              <a:gd name="connsiteX2" fmla="*/ 1728216 w 7560451"/>
              <a:gd name="connsiteY2" fmla="*/ 1867 h 1282027"/>
              <a:gd name="connsiteX3" fmla="*/ 0 w 7560451"/>
              <a:gd name="connsiteY3" fmla="*/ 532219 h 1282027"/>
            </a:gdLst>
            <a:ahLst/>
            <a:cxnLst>
              <a:cxn ang="0">
                <a:pos x="connsiteX0" y="connsiteY0"/>
              </a:cxn>
              <a:cxn ang="0">
                <a:pos x="connsiteX1" y="connsiteY1"/>
              </a:cxn>
              <a:cxn ang="0">
                <a:pos x="connsiteX2" y="connsiteY2"/>
              </a:cxn>
              <a:cxn ang="0">
                <a:pos x="connsiteX3" y="connsiteY3"/>
              </a:cxn>
            </a:cxnLst>
            <a:rect l="l" t="t" r="r" b="b"/>
            <a:pathLst>
              <a:path w="7560451" h="1282027">
                <a:moveTo>
                  <a:pt x="6702552" y="1282027"/>
                </a:moveTo>
                <a:cubicBezTo>
                  <a:pt x="7350252" y="1123531"/>
                  <a:pt x="7997952" y="965035"/>
                  <a:pt x="7168896" y="751675"/>
                </a:cubicBezTo>
                <a:cubicBezTo>
                  <a:pt x="6339840" y="538315"/>
                  <a:pt x="2923032" y="38443"/>
                  <a:pt x="1728216" y="1867"/>
                </a:cubicBezTo>
                <a:cubicBezTo>
                  <a:pt x="533400" y="-34709"/>
                  <a:pt x="217932" y="477355"/>
                  <a:pt x="0" y="532219"/>
                </a:cubicBezTo>
              </a:path>
            </a:pathLst>
          </a:custGeom>
          <a:ln w="28575"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pic>
        <p:nvPicPr>
          <p:cNvPr id="7" name="Picture 6" descr="Shape&#10;&#10;Description automatically generated with medium confidence">
            <a:extLst>
              <a:ext uri="{FF2B5EF4-FFF2-40B4-BE49-F238E27FC236}">
                <a16:creationId xmlns:a16="http://schemas.microsoft.com/office/drawing/2014/main" id="{C7836F03-8D8C-8009-B930-E211CB5C46C9}"/>
              </a:ext>
            </a:extLst>
          </p:cNvPr>
          <p:cNvPicPr>
            <a:picLocks noChangeAspect="1"/>
          </p:cNvPicPr>
          <p:nvPr/>
        </p:nvPicPr>
        <p:blipFill rotWithShape="1">
          <a:blip r:embed="rId15"/>
          <a:srcRect r="78145"/>
          <a:stretch/>
        </p:blipFill>
        <p:spPr>
          <a:xfrm>
            <a:off x="364306" y="1076102"/>
            <a:ext cx="1609461" cy="1741430"/>
          </a:xfrm>
          <a:prstGeom prst="rect">
            <a:avLst/>
          </a:prstGeom>
        </p:spPr>
      </p:pic>
      <p:grpSp>
        <p:nvGrpSpPr>
          <p:cNvPr id="20" name="Group 19">
            <a:extLst>
              <a:ext uri="{FF2B5EF4-FFF2-40B4-BE49-F238E27FC236}">
                <a16:creationId xmlns:a16="http://schemas.microsoft.com/office/drawing/2014/main" id="{5CCE5839-793D-2453-0B5F-D888EF2968A2}"/>
              </a:ext>
            </a:extLst>
          </p:cNvPr>
          <p:cNvGrpSpPr/>
          <p:nvPr/>
        </p:nvGrpSpPr>
        <p:grpSpPr>
          <a:xfrm>
            <a:off x="1999652" y="1076101"/>
            <a:ext cx="2122319" cy="1741429"/>
            <a:chOff x="1911925" y="2313708"/>
            <a:chExt cx="2272143" cy="1925781"/>
          </a:xfrm>
        </p:grpSpPr>
        <p:pic>
          <p:nvPicPr>
            <p:cNvPr id="21" name="Picture 20" descr="Shape&#10;&#10;Description automatically generated with medium confidence">
              <a:extLst>
                <a:ext uri="{FF2B5EF4-FFF2-40B4-BE49-F238E27FC236}">
                  <a16:creationId xmlns:a16="http://schemas.microsoft.com/office/drawing/2014/main" id="{AFD910E0-6904-B632-0F66-503FBB619912}"/>
                </a:ext>
              </a:extLst>
            </p:cNvPr>
            <p:cNvPicPr>
              <a:picLocks noChangeAspect="1"/>
            </p:cNvPicPr>
            <p:nvPr/>
          </p:nvPicPr>
          <p:blipFill rotWithShape="1">
            <a:blip r:embed="rId15"/>
            <a:srcRect l="26084" r="52097"/>
            <a:stretch/>
          </p:blipFill>
          <p:spPr>
            <a:xfrm>
              <a:off x="2463743" y="2313708"/>
              <a:ext cx="1720325" cy="1925781"/>
            </a:xfrm>
            <a:prstGeom prst="rect">
              <a:avLst/>
            </a:prstGeom>
          </p:spPr>
        </p:pic>
        <p:sp>
          <p:nvSpPr>
            <p:cNvPr id="22" name="Right Arrow 9">
              <a:extLst>
                <a:ext uri="{FF2B5EF4-FFF2-40B4-BE49-F238E27FC236}">
                  <a16:creationId xmlns:a16="http://schemas.microsoft.com/office/drawing/2014/main" id="{0B7F8294-AA86-6C44-5DE2-056D86B66BE1}"/>
                </a:ext>
              </a:extLst>
            </p:cNvPr>
            <p:cNvSpPr/>
            <p:nvPr/>
          </p:nvSpPr>
          <p:spPr>
            <a:xfrm>
              <a:off x="1911925" y="3172694"/>
              <a:ext cx="540328" cy="180108"/>
            </a:xfrm>
            <a:prstGeom prst="rightArrow">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9E11DBAF-E453-E94C-8FDA-B4C99259BD3A}"/>
              </a:ext>
            </a:extLst>
          </p:cNvPr>
          <p:cNvGrpSpPr/>
          <p:nvPr/>
        </p:nvGrpSpPr>
        <p:grpSpPr>
          <a:xfrm>
            <a:off x="6438412" y="1023457"/>
            <a:ext cx="2225854" cy="1781547"/>
            <a:chOff x="6664038" y="2255491"/>
            <a:chExt cx="2382987" cy="1970146"/>
          </a:xfrm>
        </p:grpSpPr>
        <p:pic>
          <p:nvPicPr>
            <p:cNvPr id="24" name="Picture 23" descr="Shape&#10;&#10;Description automatically generated with medium confidence">
              <a:extLst>
                <a:ext uri="{FF2B5EF4-FFF2-40B4-BE49-F238E27FC236}">
                  <a16:creationId xmlns:a16="http://schemas.microsoft.com/office/drawing/2014/main" id="{B6E0A504-933B-E980-EE44-D4838DCB1844}"/>
                </a:ext>
              </a:extLst>
            </p:cNvPr>
            <p:cNvPicPr>
              <a:picLocks noChangeAspect="1"/>
            </p:cNvPicPr>
            <p:nvPr/>
          </p:nvPicPr>
          <p:blipFill rotWithShape="1">
            <a:blip r:embed="rId15"/>
            <a:srcRect l="78011" r="-169"/>
            <a:stretch/>
          </p:blipFill>
          <p:spPr>
            <a:xfrm>
              <a:off x="7259782" y="2255491"/>
              <a:ext cx="1787243" cy="1970146"/>
            </a:xfrm>
            <a:prstGeom prst="rect">
              <a:avLst/>
            </a:prstGeom>
          </p:spPr>
        </p:pic>
        <p:sp>
          <p:nvSpPr>
            <p:cNvPr id="25" name="Right Arrow 12">
              <a:extLst>
                <a:ext uri="{FF2B5EF4-FFF2-40B4-BE49-F238E27FC236}">
                  <a16:creationId xmlns:a16="http://schemas.microsoft.com/office/drawing/2014/main" id="{07155B5B-66D5-5966-1A88-56B9370DCAFC}"/>
                </a:ext>
              </a:extLst>
            </p:cNvPr>
            <p:cNvSpPr/>
            <p:nvPr/>
          </p:nvSpPr>
          <p:spPr>
            <a:xfrm>
              <a:off x="6664038" y="3144985"/>
              <a:ext cx="540328" cy="180108"/>
            </a:xfrm>
            <a:prstGeom prst="rightArrow">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03F1683D-B37C-F91D-9CF6-D1509F305056}"/>
              </a:ext>
            </a:extLst>
          </p:cNvPr>
          <p:cNvGrpSpPr/>
          <p:nvPr/>
        </p:nvGrpSpPr>
        <p:grpSpPr>
          <a:xfrm>
            <a:off x="4212561" y="1051081"/>
            <a:ext cx="2174090" cy="1753924"/>
            <a:chOff x="4281053" y="2286039"/>
            <a:chExt cx="2327569" cy="1939598"/>
          </a:xfrm>
        </p:grpSpPr>
        <p:pic>
          <p:nvPicPr>
            <p:cNvPr id="31" name="Picture 30" descr="Shape&#10;&#10;Description automatically generated with medium confidence">
              <a:extLst>
                <a:ext uri="{FF2B5EF4-FFF2-40B4-BE49-F238E27FC236}">
                  <a16:creationId xmlns:a16="http://schemas.microsoft.com/office/drawing/2014/main" id="{B2F66367-B061-F2FD-B55E-DAAE1E4166B6}"/>
                </a:ext>
              </a:extLst>
            </p:cNvPr>
            <p:cNvPicPr>
              <a:picLocks noChangeAspect="1"/>
            </p:cNvPicPr>
            <p:nvPr/>
          </p:nvPicPr>
          <p:blipFill rotWithShape="1">
            <a:blip r:embed="rId15"/>
            <a:srcRect l="52030" r="25998"/>
            <a:stretch/>
          </p:blipFill>
          <p:spPr>
            <a:xfrm>
              <a:off x="4849091" y="2286039"/>
              <a:ext cx="1759531" cy="1939598"/>
            </a:xfrm>
            <a:prstGeom prst="rect">
              <a:avLst/>
            </a:prstGeom>
          </p:spPr>
        </p:pic>
        <p:sp>
          <p:nvSpPr>
            <p:cNvPr id="32" name="Right Arrow 15">
              <a:extLst>
                <a:ext uri="{FF2B5EF4-FFF2-40B4-BE49-F238E27FC236}">
                  <a16:creationId xmlns:a16="http://schemas.microsoft.com/office/drawing/2014/main" id="{B4D46EC6-9F30-0678-77ED-4E1E0DAA15C4}"/>
                </a:ext>
              </a:extLst>
            </p:cNvPr>
            <p:cNvSpPr/>
            <p:nvPr/>
          </p:nvSpPr>
          <p:spPr>
            <a:xfrm>
              <a:off x="4281053" y="3158838"/>
              <a:ext cx="540328" cy="180108"/>
            </a:xfrm>
            <a:prstGeom prst="rightArrow">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975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2" grpId="0"/>
      <p:bldP spid="17" grpId="0"/>
      <p:bldP spid="19" grpId="0"/>
      <p:bldP spid="26" grpId="0"/>
      <p:bldP spid="28" grpId="0"/>
      <p:bldP spid="51" grpId="0"/>
      <p:bldP spid="67" grpId="0"/>
      <p:bldP spid="97" grpId="0"/>
      <p:bldP spid="99"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DFE3-0449-FC64-688A-FC8B44B90CAF}"/>
              </a:ext>
            </a:extLst>
          </p:cNvPr>
          <p:cNvSpPr>
            <a:spLocks noGrp="1"/>
          </p:cNvSpPr>
          <p:nvPr>
            <p:ph type="title"/>
          </p:nvPr>
        </p:nvSpPr>
        <p:spPr/>
        <p:txBody>
          <a:bodyPr>
            <a:normAutofit/>
          </a:bodyPr>
          <a:lstStyle/>
          <a:p>
            <a:r>
              <a:rPr lang="en-US" sz="5400"/>
              <a:t>Security Principles</a:t>
            </a:r>
          </a:p>
        </p:txBody>
      </p:sp>
    </p:spTree>
    <p:extLst>
      <p:ext uri="{BB962C8B-B14F-4D97-AF65-F5344CB8AC3E}">
        <p14:creationId xmlns:p14="http://schemas.microsoft.com/office/powerpoint/2010/main" val="2622235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EFF6E-E3EF-BA27-D7EE-EE2AC478052C}"/>
              </a:ext>
            </a:extLst>
          </p:cNvPr>
          <p:cNvSpPr>
            <a:spLocks noGrp="1"/>
          </p:cNvSpPr>
          <p:nvPr>
            <p:ph type="title"/>
          </p:nvPr>
        </p:nvSpPr>
        <p:spPr>
          <a:xfrm>
            <a:off x="277148" y="118428"/>
            <a:ext cx="8043862" cy="638175"/>
          </a:xfrm>
        </p:spPr>
        <p:txBody>
          <a:bodyPr anchor="ctr">
            <a:noAutofit/>
          </a:bodyPr>
          <a:lstStyle/>
          <a:p>
            <a:r>
              <a:rPr lang="en-US" sz="3600"/>
              <a:t>Security Principles</a:t>
            </a:r>
          </a:p>
        </p:txBody>
      </p:sp>
      <p:sp>
        <p:nvSpPr>
          <p:cNvPr id="4" name="Slide Number Placeholder 3">
            <a:extLst>
              <a:ext uri="{FF2B5EF4-FFF2-40B4-BE49-F238E27FC236}">
                <a16:creationId xmlns:a16="http://schemas.microsoft.com/office/drawing/2014/main" id="{0B8A74CA-6909-CD77-9B6B-BAB1FB50AE27}"/>
              </a:ext>
            </a:extLst>
          </p:cNvPr>
          <p:cNvSpPr>
            <a:spLocks noGrp="1"/>
          </p:cNvSpPr>
          <p:nvPr>
            <p:ph type="sldNum" sz="quarter" idx="12"/>
          </p:nvPr>
        </p:nvSpPr>
        <p:spPr>
          <a:xfrm>
            <a:off x="8361860" y="6457506"/>
            <a:ext cx="365760" cy="365760"/>
          </a:xfrm>
        </p:spPr>
        <p:txBody>
          <a:bodyPr anchor="ctr">
            <a:normAutofit/>
          </a:bodyPr>
          <a:lstStyle/>
          <a:p>
            <a:pPr marL="0" marR="0" lvl="0" indent="0" defTabSz="457200" rtl="0" eaLnBrk="1" fontAlgn="auto" latinLnBrk="0" hangingPunct="1">
              <a:spcBef>
                <a:spcPts val="0"/>
              </a:spcBef>
              <a:spcAft>
                <a:spcPts val="600"/>
              </a:spcAft>
              <a:buClrTx/>
              <a:buSzTx/>
              <a:buFontTx/>
              <a:buNone/>
              <a:tabLst/>
              <a:defRPr/>
            </a:pPr>
            <a:fld id="{8A7A6979-0714-4377-B894-6BE4C2D6E202}" type="slidenum">
              <a:rPr kumimoji="0" lang="en-US" b="1" i="0" u="none" strike="noStrike" kern="1200" cap="none" spc="0" normalizeH="0" baseline="0" noProof="0" smtClean="0">
                <a:ln>
                  <a:noFill/>
                </a:ln>
                <a:solidFill>
                  <a:srgbClr val="000000"/>
                </a:solidFill>
                <a:effectLst/>
                <a:uLnTx/>
                <a:uFillTx/>
              </a:rPr>
              <a:pPr marL="0" marR="0" lvl="0" indent="0" defTabSz="457200" rtl="0" eaLnBrk="1" fontAlgn="auto" latinLnBrk="0" hangingPunct="1">
                <a:spcBef>
                  <a:spcPts val="0"/>
                </a:spcBef>
                <a:spcAft>
                  <a:spcPts val="600"/>
                </a:spcAft>
                <a:buClrTx/>
                <a:buSzTx/>
                <a:buFontTx/>
                <a:buNone/>
                <a:tabLst/>
                <a:defRPr/>
              </a:pPr>
              <a:t>12</a:t>
            </a:fld>
            <a:endParaRPr kumimoji="0" lang="en-US" b="1" i="0" u="none" strike="noStrike" kern="1200" cap="none" spc="0" normalizeH="0" baseline="0" noProof="0">
              <a:ln>
                <a:noFill/>
              </a:ln>
              <a:solidFill>
                <a:srgbClr val="000000"/>
              </a:solidFill>
              <a:effectLst/>
              <a:uLnTx/>
              <a:uFillTx/>
            </a:endParaRPr>
          </a:p>
        </p:txBody>
      </p:sp>
      <p:sp>
        <p:nvSpPr>
          <p:cNvPr id="5" name="Oval 4">
            <a:extLst>
              <a:ext uri="{FF2B5EF4-FFF2-40B4-BE49-F238E27FC236}">
                <a16:creationId xmlns:a16="http://schemas.microsoft.com/office/drawing/2014/main" id="{DAB9E872-1818-5F6C-1C5B-DBC777F3CD77}"/>
              </a:ext>
            </a:extLst>
          </p:cNvPr>
          <p:cNvSpPr/>
          <p:nvPr/>
        </p:nvSpPr>
        <p:spPr>
          <a:xfrm>
            <a:off x="809782" y="2113626"/>
            <a:ext cx="1544062" cy="154406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Rectangle 6" descr="Eye with solid fill">
            <a:extLst>
              <a:ext uri="{FF2B5EF4-FFF2-40B4-BE49-F238E27FC236}">
                <a16:creationId xmlns:a16="http://schemas.microsoft.com/office/drawing/2014/main" id="{1FCCF280-F139-B649-22E7-14DAF19E615F}"/>
              </a:ext>
            </a:extLst>
          </p:cNvPr>
          <p:cNvSpPr/>
          <p:nvPr/>
        </p:nvSpPr>
        <p:spPr>
          <a:xfrm>
            <a:off x="1138844" y="2442688"/>
            <a:ext cx="885937" cy="885937"/>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7D7A290F-386D-D392-DF92-A2717FC444F3}"/>
              </a:ext>
            </a:extLst>
          </p:cNvPr>
          <p:cNvSpPr/>
          <p:nvPr/>
        </p:nvSpPr>
        <p:spPr>
          <a:xfrm>
            <a:off x="316188" y="4138626"/>
            <a:ext cx="2531250" cy="720000"/>
          </a:xfrm>
          <a:custGeom>
            <a:avLst/>
            <a:gdLst>
              <a:gd name="connsiteX0" fmla="*/ 0 w 2531250"/>
              <a:gd name="connsiteY0" fmla="*/ 0 h 720000"/>
              <a:gd name="connsiteX1" fmla="*/ 2531250 w 2531250"/>
              <a:gd name="connsiteY1" fmla="*/ 0 h 720000"/>
              <a:gd name="connsiteX2" fmla="*/ 2531250 w 2531250"/>
              <a:gd name="connsiteY2" fmla="*/ 720000 h 720000"/>
              <a:gd name="connsiteX3" fmla="*/ 0 w 2531250"/>
              <a:gd name="connsiteY3" fmla="*/ 720000 h 720000"/>
              <a:gd name="connsiteX4" fmla="*/ 0 w 2531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250" h="720000">
                <a:moveTo>
                  <a:pt x="0" y="0"/>
                </a:moveTo>
                <a:lnTo>
                  <a:pt x="2531250" y="0"/>
                </a:lnTo>
                <a:lnTo>
                  <a:pt x="2531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cap="all"/>
            </a:pPr>
            <a:r>
              <a:rPr lang="en-US" sz="3000" kern="1200"/>
              <a:t>Transparency</a:t>
            </a:r>
          </a:p>
        </p:txBody>
      </p:sp>
      <p:sp>
        <p:nvSpPr>
          <p:cNvPr id="9" name="Oval 8">
            <a:extLst>
              <a:ext uri="{FF2B5EF4-FFF2-40B4-BE49-F238E27FC236}">
                <a16:creationId xmlns:a16="http://schemas.microsoft.com/office/drawing/2014/main" id="{C68FA135-1DEB-C6D1-3981-148823493C48}"/>
              </a:ext>
            </a:extLst>
          </p:cNvPr>
          <p:cNvSpPr/>
          <p:nvPr/>
        </p:nvSpPr>
        <p:spPr>
          <a:xfrm>
            <a:off x="3784000" y="2113626"/>
            <a:ext cx="1544062" cy="154406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Rectangle 9" descr="Lock with solid fill">
            <a:extLst>
              <a:ext uri="{FF2B5EF4-FFF2-40B4-BE49-F238E27FC236}">
                <a16:creationId xmlns:a16="http://schemas.microsoft.com/office/drawing/2014/main" id="{DA1ACAE1-FC24-CBCA-18C4-BF797592016F}"/>
              </a:ext>
            </a:extLst>
          </p:cNvPr>
          <p:cNvSpPr/>
          <p:nvPr/>
        </p:nvSpPr>
        <p:spPr>
          <a:xfrm>
            <a:off x="4113063" y="2442688"/>
            <a:ext cx="885937" cy="885937"/>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E6780052-2A31-5B00-9C25-8F0421294ADD}"/>
              </a:ext>
            </a:extLst>
          </p:cNvPr>
          <p:cNvSpPr/>
          <p:nvPr/>
        </p:nvSpPr>
        <p:spPr>
          <a:xfrm>
            <a:off x="3290407" y="4138626"/>
            <a:ext cx="2531250" cy="720000"/>
          </a:xfrm>
          <a:custGeom>
            <a:avLst/>
            <a:gdLst>
              <a:gd name="connsiteX0" fmla="*/ 0 w 2531250"/>
              <a:gd name="connsiteY0" fmla="*/ 0 h 720000"/>
              <a:gd name="connsiteX1" fmla="*/ 2531250 w 2531250"/>
              <a:gd name="connsiteY1" fmla="*/ 0 h 720000"/>
              <a:gd name="connsiteX2" fmla="*/ 2531250 w 2531250"/>
              <a:gd name="connsiteY2" fmla="*/ 720000 h 720000"/>
              <a:gd name="connsiteX3" fmla="*/ 0 w 2531250"/>
              <a:gd name="connsiteY3" fmla="*/ 720000 h 720000"/>
              <a:gd name="connsiteX4" fmla="*/ 0 w 2531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250" h="720000">
                <a:moveTo>
                  <a:pt x="0" y="0"/>
                </a:moveTo>
                <a:lnTo>
                  <a:pt x="2531250" y="0"/>
                </a:lnTo>
                <a:lnTo>
                  <a:pt x="2531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cap="all"/>
            </a:pPr>
            <a:r>
              <a:rPr lang="en-US" sz="3000" kern="1200"/>
              <a:t>Validity</a:t>
            </a:r>
          </a:p>
        </p:txBody>
      </p:sp>
      <p:sp>
        <p:nvSpPr>
          <p:cNvPr id="12" name="Oval 11">
            <a:extLst>
              <a:ext uri="{FF2B5EF4-FFF2-40B4-BE49-F238E27FC236}">
                <a16:creationId xmlns:a16="http://schemas.microsoft.com/office/drawing/2014/main" id="{375C5F34-EE86-709B-CF5E-D21BBF2906EE}"/>
              </a:ext>
            </a:extLst>
          </p:cNvPr>
          <p:cNvSpPr/>
          <p:nvPr/>
        </p:nvSpPr>
        <p:spPr>
          <a:xfrm>
            <a:off x="6758219" y="2113626"/>
            <a:ext cx="1544062" cy="154406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Rectangle 12" descr="Disconnected">
            <a:extLst>
              <a:ext uri="{FF2B5EF4-FFF2-40B4-BE49-F238E27FC236}">
                <a16:creationId xmlns:a16="http://schemas.microsoft.com/office/drawing/2014/main" id="{0D002CE1-3BB1-C99A-4909-0204A0A4D90E}"/>
              </a:ext>
            </a:extLst>
          </p:cNvPr>
          <p:cNvSpPr/>
          <p:nvPr/>
        </p:nvSpPr>
        <p:spPr>
          <a:xfrm>
            <a:off x="7087282" y="2442688"/>
            <a:ext cx="885937" cy="88593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7506769C-4767-28B8-4BC2-0414537E6019}"/>
              </a:ext>
            </a:extLst>
          </p:cNvPr>
          <p:cNvSpPr/>
          <p:nvPr/>
        </p:nvSpPr>
        <p:spPr>
          <a:xfrm>
            <a:off x="6264625" y="4138626"/>
            <a:ext cx="2531250" cy="720000"/>
          </a:xfrm>
          <a:custGeom>
            <a:avLst/>
            <a:gdLst>
              <a:gd name="connsiteX0" fmla="*/ 0 w 2531250"/>
              <a:gd name="connsiteY0" fmla="*/ 0 h 720000"/>
              <a:gd name="connsiteX1" fmla="*/ 2531250 w 2531250"/>
              <a:gd name="connsiteY1" fmla="*/ 0 h 720000"/>
              <a:gd name="connsiteX2" fmla="*/ 2531250 w 2531250"/>
              <a:gd name="connsiteY2" fmla="*/ 720000 h 720000"/>
              <a:gd name="connsiteX3" fmla="*/ 0 w 2531250"/>
              <a:gd name="connsiteY3" fmla="*/ 720000 h 720000"/>
              <a:gd name="connsiteX4" fmla="*/ 0 w 2531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250" h="720000">
                <a:moveTo>
                  <a:pt x="0" y="0"/>
                </a:moveTo>
                <a:lnTo>
                  <a:pt x="2531250" y="0"/>
                </a:lnTo>
                <a:lnTo>
                  <a:pt x="2531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cap="all"/>
            </a:pPr>
            <a:r>
              <a:rPr lang="en-US" sz="3000" kern="1200"/>
              <a:t>Separation</a:t>
            </a:r>
          </a:p>
        </p:txBody>
      </p:sp>
    </p:spTree>
    <p:extLst>
      <p:ext uri="{BB962C8B-B14F-4D97-AF65-F5344CB8AC3E}">
        <p14:creationId xmlns:p14="http://schemas.microsoft.com/office/powerpoint/2010/main" val="230742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5B1E62-B790-E0B2-331A-5C31FA6C333E}"/>
              </a:ext>
            </a:extLst>
          </p:cNvPr>
          <p:cNvSpPr>
            <a:spLocks noGrp="1"/>
          </p:cNvSpPr>
          <p:nvPr>
            <p:ph idx="1"/>
          </p:nvPr>
        </p:nvSpPr>
        <p:spPr>
          <a:xfrm>
            <a:off x="277148" y="1305004"/>
            <a:ext cx="8557768" cy="703090"/>
          </a:xfrm>
        </p:spPr>
        <p:txBody>
          <a:bodyPr>
            <a:normAutofit/>
          </a:bodyPr>
          <a:lstStyle/>
          <a:p>
            <a:pPr marL="0" indent="0">
              <a:buNone/>
            </a:pPr>
            <a:r>
              <a:rPr lang="en-US" sz="2800" b="1"/>
              <a:t>Information</a:t>
            </a:r>
            <a:r>
              <a:rPr lang="en-US" sz="2800"/>
              <a:t> </a:t>
            </a:r>
            <a:r>
              <a:rPr lang="en-US" sz="2800" b="1"/>
              <a:t>flow</a:t>
            </a:r>
            <a:r>
              <a:rPr lang="en-US" sz="2800"/>
              <a:t> throughout the supply chain.</a:t>
            </a:r>
          </a:p>
        </p:txBody>
      </p:sp>
      <p:sp>
        <p:nvSpPr>
          <p:cNvPr id="3" name="Title 2">
            <a:extLst>
              <a:ext uri="{FF2B5EF4-FFF2-40B4-BE49-F238E27FC236}">
                <a16:creationId xmlns:a16="http://schemas.microsoft.com/office/drawing/2014/main" id="{E8CA7E10-BAC6-E88F-6E3E-02DE90481AF4}"/>
              </a:ext>
            </a:extLst>
          </p:cNvPr>
          <p:cNvSpPr>
            <a:spLocks noGrp="1"/>
          </p:cNvSpPr>
          <p:nvPr>
            <p:ph type="title"/>
          </p:nvPr>
        </p:nvSpPr>
        <p:spPr/>
        <p:txBody>
          <a:bodyPr>
            <a:noAutofit/>
          </a:bodyPr>
          <a:lstStyle/>
          <a:p>
            <a:r>
              <a:rPr lang="en-US" sz="3600"/>
              <a:t>Transparency | </a:t>
            </a:r>
            <a:r>
              <a:rPr lang="en-US" sz="3600">
                <a:solidFill>
                  <a:schemeClr val="accent6">
                    <a:lumMod val="40000"/>
                    <a:lumOff val="60000"/>
                  </a:schemeClr>
                </a:solidFill>
              </a:rPr>
              <a:t>Validity</a:t>
            </a:r>
            <a:r>
              <a:rPr lang="en-US" sz="3600"/>
              <a:t> | </a:t>
            </a:r>
            <a:r>
              <a:rPr lang="en-US" sz="3600">
                <a:solidFill>
                  <a:schemeClr val="accent6">
                    <a:lumMod val="40000"/>
                    <a:lumOff val="60000"/>
                  </a:schemeClr>
                </a:solidFill>
              </a:rPr>
              <a:t>Separation</a:t>
            </a:r>
          </a:p>
        </p:txBody>
      </p:sp>
      <p:sp>
        <p:nvSpPr>
          <p:cNvPr id="4" name="Slide Number Placeholder 3">
            <a:extLst>
              <a:ext uri="{FF2B5EF4-FFF2-40B4-BE49-F238E27FC236}">
                <a16:creationId xmlns:a16="http://schemas.microsoft.com/office/drawing/2014/main" id="{99E0CC98-415D-BD8B-DE54-8F2946023E1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22" name="Group 21">
            <a:extLst>
              <a:ext uri="{FF2B5EF4-FFF2-40B4-BE49-F238E27FC236}">
                <a16:creationId xmlns:a16="http://schemas.microsoft.com/office/drawing/2014/main" id="{DF1F4E55-E1CC-5494-2756-83EE4BF3CC75}"/>
              </a:ext>
            </a:extLst>
          </p:cNvPr>
          <p:cNvGrpSpPr/>
          <p:nvPr/>
        </p:nvGrpSpPr>
        <p:grpSpPr>
          <a:xfrm>
            <a:off x="768788" y="2099295"/>
            <a:ext cx="9472167" cy="914400"/>
            <a:chOff x="1243920" y="2252546"/>
            <a:chExt cx="9472167" cy="914400"/>
          </a:xfrm>
        </p:grpSpPr>
        <p:pic>
          <p:nvPicPr>
            <p:cNvPr id="6" name="Graphic 5" descr="Man with solid fill">
              <a:extLst>
                <a:ext uri="{FF2B5EF4-FFF2-40B4-BE49-F238E27FC236}">
                  <a16:creationId xmlns:a16="http://schemas.microsoft.com/office/drawing/2014/main" id="{F626D129-0E80-89E5-86F8-30BDDCE6DC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3920" y="2252546"/>
              <a:ext cx="914400" cy="914400"/>
            </a:xfrm>
            <a:prstGeom prst="rect">
              <a:avLst/>
            </a:prstGeom>
          </p:spPr>
        </p:pic>
        <p:sp>
          <p:nvSpPr>
            <p:cNvPr id="14" name="Content Placeholder 1">
              <a:extLst>
                <a:ext uri="{FF2B5EF4-FFF2-40B4-BE49-F238E27FC236}">
                  <a16:creationId xmlns:a16="http://schemas.microsoft.com/office/drawing/2014/main" id="{9B2D1697-8423-4F49-E0B2-93D70D4F0370}"/>
                </a:ext>
              </a:extLst>
            </p:cNvPr>
            <p:cNvSpPr txBox="1">
              <a:spLocks/>
            </p:cNvSpPr>
            <p:nvPr/>
          </p:nvSpPr>
          <p:spPr>
            <a:xfrm>
              <a:off x="2158319" y="2419196"/>
              <a:ext cx="8557768" cy="5811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a:t>Which actors </a:t>
              </a:r>
              <a:r>
                <a:rPr lang="en-US" sz="2800" i="1"/>
                <a:t>exist</a:t>
              </a:r>
              <a:r>
                <a:rPr lang="en-US" sz="2800"/>
                <a:t> in the supply chain?</a:t>
              </a:r>
            </a:p>
          </p:txBody>
        </p:sp>
      </p:grpSp>
      <p:grpSp>
        <p:nvGrpSpPr>
          <p:cNvPr id="19" name="Group 18">
            <a:extLst>
              <a:ext uri="{FF2B5EF4-FFF2-40B4-BE49-F238E27FC236}">
                <a16:creationId xmlns:a16="http://schemas.microsoft.com/office/drawing/2014/main" id="{CA0800BC-DACC-5049-5FE0-326E81B5D4AC}"/>
              </a:ext>
            </a:extLst>
          </p:cNvPr>
          <p:cNvGrpSpPr/>
          <p:nvPr/>
        </p:nvGrpSpPr>
        <p:grpSpPr>
          <a:xfrm>
            <a:off x="768788" y="3170008"/>
            <a:ext cx="9472167" cy="914400"/>
            <a:chOff x="1243919" y="3290235"/>
            <a:chExt cx="9472167" cy="914400"/>
          </a:xfrm>
        </p:grpSpPr>
        <p:pic>
          <p:nvPicPr>
            <p:cNvPr id="9" name="Graphic 8" descr="Briefcase with solid fill">
              <a:extLst>
                <a:ext uri="{FF2B5EF4-FFF2-40B4-BE49-F238E27FC236}">
                  <a16:creationId xmlns:a16="http://schemas.microsoft.com/office/drawing/2014/main" id="{3465916E-08A8-0FBE-5B6E-BE2C52D536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3919" y="3290235"/>
              <a:ext cx="914400" cy="914400"/>
            </a:xfrm>
            <a:prstGeom prst="rect">
              <a:avLst/>
            </a:prstGeom>
          </p:spPr>
        </p:pic>
        <p:sp>
          <p:nvSpPr>
            <p:cNvPr id="15" name="Content Placeholder 1">
              <a:extLst>
                <a:ext uri="{FF2B5EF4-FFF2-40B4-BE49-F238E27FC236}">
                  <a16:creationId xmlns:a16="http://schemas.microsoft.com/office/drawing/2014/main" id="{DC79B874-7CC9-2AB4-3AE2-1B5187E0DCA3}"/>
                </a:ext>
              </a:extLst>
            </p:cNvPr>
            <p:cNvSpPr txBox="1">
              <a:spLocks/>
            </p:cNvSpPr>
            <p:nvPr/>
          </p:nvSpPr>
          <p:spPr>
            <a:xfrm>
              <a:off x="2158318" y="3453396"/>
              <a:ext cx="8557768" cy="58491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a:t>What artifacts </a:t>
              </a:r>
              <a:r>
                <a:rPr lang="en-US" sz="2800" i="1"/>
                <a:t>exist</a:t>
              </a:r>
              <a:r>
                <a:rPr lang="en-US" sz="2800"/>
                <a:t> in the supply chain?</a:t>
              </a:r>
            </a:p>
          </p:txBody>
        </p:sp>
      </p:grpSp>
      <p:grpSp>
        <p:nvGrpSpPr>
          <p:cNvPr id="18" name="Group 17">
            <a:extLst>
              <a:ext uri="{FF2B5EF4-FFF2-40B4-BE49-F238E27FC236}">
                <a16:creationId xmlns:a16="http://schemas.microsoft.com/office/drawing/2014/main" id="{CD5E77F5-4020-77CE-2011-E3FDC9D08839}"/>
              </a:ext>
            </a:extLst>
          </p:cNvPr>
          <p:cNvGrpSpPr/>
          <p:nvPr/>
        </p:nvGrpSpPr>
        <p:grpSpPr>
          <a:xfrm>
            <a:off x="768788" y="4240721"/>
            <a:ext cx="9472168" cy="914400"/>
            <a:chOff x="1243918" y="4324759"/>
            <a:chExt cx="9472168" cy="914400"/>
          </a:xfrm>
        </p:grpSpPr>
        <p:pic>
          <p:nvPicPr>
            <p:cNvPr id="12" name="Graphic 11" descr="Circles with arrows with solid fill">
              <a:extLst>
                <a:ext uri="{FF2B5EF4-FFF2-40B4-BE49-F238E27FC236}">
                  <a16:creationId xmlns:a16="http://schemas.microsoft.com/office/drawing/2014/main" id="{06C66725-6B9B-AB2B-A576-C48DADCD78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3918" y="4324759"/>
              <a:ext cx="914400" cy="914400"/>
            </a:xfrm>
            <a:prstGeom prst="rect">
              <a:avLst/>
            </a:prstGeom>
          </p:spPr>
        </p:pic>
        <p:sp>
          <p:nvSpPr>
            <p:cNvPr id="16" name="Content Placeholder 1">
              <a:extLst>
                <a:ext uri="{FF2B5EF4-FFF2-40B4-BE49-F238E27FC236}">
                  <a16:creationId xmlns:a16="http://schemas.microsoft.com/office/drawing/2014/main" id="{7C6BF377-C66F-0AF6-DDE3-643525554AEE}"/>
                </a:ext>
              </a:extLst>
            </p:cNvPr>
            <p:cNvSpPr txBox="1">
              <a:spLocks/>
            </p:cNvSpPr>
            <p:nvPr/>
          </p:nvSpPr>
          <p:spPr>
            <a:xfrm>
              <a:off x="2158318" y="4489502"/>
              <a:ext cx="8557768" cy="58491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a:t>What operations </a:t>
              </a:r>
              <a:r>
                <a:rPr lang="en-US" sz="2800" i="1"/>
                <a:t>happen</a:t>
              </a:r>
              <a:r>
                <a:rPr lang="en-US" sz="2800"/>
                <a:t> in the supply chain?</a:t>
              </a:r>
            </a:p>
          </p:txBody>
        </p:sp>
      </p:grpSp>
      <p:grpSp>
        <p:nvGrpSpPr>
          <p:cNvPr id="21" name="Group 20">
            <a:extLst>
              <a:ext uri="{FF2B5EF4-FFF2-40B4-BE49-F238E27FC236}">
                <a16:creationId xmlns:a16="http://schemas.microsoft.com/office/drawing/2014/main" id="{9474379F-F04D-640C-9210-9DAE63B445F2}"/>
              </a:ext>
            </a:extLst>
          </p:cNvPr>
          <p:cNvGrpSpPr/>
          <p:nvPr/>
        </p:nvGrpSpPr>
        <p:grpSpPr>
          <a:xfrm>
            <a:off x="768788" y="5311434"/>
            <a:ext cx="9472166" cy="914400"/>
            <a:chOff x="1243920" y="5889957"/>
            <a:chExt cx="9472166" cy="914400"/>
          </a:xfrm>
        </p:grpSpPr>
        <p:pic>
          <p:nvPicPr>
            <p:cNvPr id="17" name="Graphic 16" descr="Link with solid fill">
              <a:extLst>
                <a:ext uri="{FF2B5EF4-FFF2-40B4-BE49-F238E27FC236}">
                  <a16:creationId xmlns:a16="http://schemas.microsoft.com/office/drawing/2014/main" id="{654F114B-9308-3B1A-7493-22B1476123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43920" y="5889957"/>
              <a:ext cx="914400" cy="914400"/>
            </a:xfrm>
            <a:prstGeom prst="rect">
              <a:avLst/>
            </a:prstGeom>
          </p:spPr>
        </p:pic>
        <p:sp>
          <p:nvSpPr>
            <p:cNvPr id="20" name="Content Placeholder 1">
              <a:extLst>
                <a:ext uri="{FF2B5EF4-FFF2-40B4-BE49-F238E27FC236}">
                  <a16:creationId xmlns:a16="http://schemas.microsoft.com/office/drawing/2014/main" id="{6F995BD2-6FB1-06E6-029A-F7C357C3E118}"/>
                </a:ext>
              </a:extLst>
            </p:cNvPr>
            <p:cNvSpPr txBox="1">
              <a:spLocks/>
            </p:cNvSpPr>
            <p:nvPr/>
          </p:nvSpPr>
          <p:spPr>
            <a:xfrm>
              <a:off x="2158318" y="6056607"/>
              <a:ext cx="8557768" cy="5811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a:t>What connections </a:t>
              </a:r>
              <a:r>
                <a:rPr lang="en-US" sz="2800" i="1"/>
                <a:t>exist</a:t>
              </a:r>
              <a:r>
                <a:rPr lang="en-US" sz="2800"/>
                <a:t> in the supply chain?</a:t>
              </a:r>
            </a:p>
          </p:txBody>
        </p:sp>
      </p:grpSp>
    </p:spTree>
    <p:extLst>
      <p:ext uri="{BB962C8B-B14F-4D97-AF65-F5344CB8AC3E}">
        <p14:creationId xmlns:p14="http://schemas.microsoft.com/office/powerpoint/2010/main" val="100259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5A8FD9-74A9-EBF0-3DFC-D8E4FE158E43}"/>
              </a:ext>
            </a:extLst>
          </p:cNvPr>
          <p:cNvSpPr>
            <a:spLocks noGrp="1"/>
          </p:cNvSpPr>
          <p:nvPr>
            <p:ph idx="1"/>
          </p:nvPr>
        </p:nvSpPr>
        <p:spPr/>
        <p:txBody>
          <a:bodyPr>
            <a:normAutofit/>
          </a:bodyPr>
          <a:lstStyle/>
          <a:p>
            <a:pPr marL="0" indent="0">
              <a:buNone/>
            </a:pPr>
            <a:r>
              <a:rPr lang="en-US" sz="2800" b="1"/>
              <a:t>Integrity and authentication</a:t>
            </a:r>
            <a:r>
              <a:rPr lang="en-US" sz="2800"/>
              <a:t> across the supply chain.</a:t>
            </a:r>
          </a:p>
        </p:txBody>
      </p:sp>
      <p:sp>
        <p:nvSpPr>
          <p:cNvPr id="3" name="Title 2">
            <a:extLst>
              <a:ext uri="{FF2B5EF4-FFF2-40B4-BE49-F238E27FC236}">
                <a16:creationId xmlns:a16="http://schemas.microsoft.com/office/drawing/2014/main" id="{13E5385A-FBC6-4537-5ECB-48D4E52931DA}"/>
              </a:ext>
            </a:extLst>
          </p:cNvPr>
          <p:cNvSpPr>
            <a:spLocks noGrp="1"/>
          </p:cNvSpPr>
          <p:nvPr>
            <p:ph type="title"/>
          </p:nvPr>
        </p:nvSpPr>
        <p:spPr/>
        <p:txBody>
          <a:bodyPr>
            <a:noAutofit/>
          </a:bodyPr>
          <a:lstStyle/>
          <a:p>
            <a:r>
              <a:rPr lang="en-US" sz="3600">
                <a:solidFill>
                  <a:schemeClr val="accent6">
                    <a:lumMod val="40000"/>
                    <a:lumOff val="60000"/>
                  </a:schemeClr>
                </a:solidFill>
              </a:rPr>
              <a:t>Transparency</a:t>
            </a:r>
            <a:r>
              <a:rPr lang="en-US" sz="3600"/>
              <a:t> | Validity | </a:t>
            </a:r>
            <a:r>
              <a:rPr lang="en-US" sz="3600">
                <a:solidFill>
                  <a:schemeClr val="accent6">
                    <a:lumMod val="40000"/>
                    <a:lumOff val="60000"/>
                  </a:schemeClr>
                </a:solidFill>
              </a:rPr>
              <a:t>Separation</a:t>
            </a:r>
          </a:p>
        </p:txBody>
      </p:sp>
      <p:sp>
        <p:nvSpPr>
          <p:cNvPr id="4" name="Slide Number Placeholder 3">
            <a:extLst>
              <a:ext uri="{FF2B5EF4-FFF2-40B4-BE49-F238E27FC236}">
                <a16:creationId xmlns:a16="http://schemas.microsoft.com/office/drawing/2014/main" id="{E4113FA9-7E8A-6E6D-7592-3A894196209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872C701F-9799-7794-1D3B-986D2915C73C}"/>
              </a:ext>
            </a:extLst>
          </p:cNvPr>
          <p:cNvGrpSpPr/>
          <p:nvPr/>
        </p:nvGrpSpPr>
        <p:grpSpPr>
          <a:xfrm>
            <a:off x="768788" y="2099295"/>
            <a:ext cx="9472167" cy="914400"/>
            <a:chOff x="1243920" y="2252546"/>
            <a:chExt cx="9472167" cy="914400"/>
          </a:xfrm>
        </p:grpSpPr>
        <p:pic>
          <p:nvPicPr>
            <p:cNvPr id="6" name="Graphic 5" descr="Man with solid fill">
              <a:extLst>
                <a:ext uri="{FF2B5EF4-FFF2-40B4-BE49-F238E27FC236}">
                  <a16:creationId xmlns:a16="http://schemas.microsoft.com/office/drawing/2014/main" id="{4799AB0C-F0F5-8AE0-4734-358C198859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3920" y="2252546"/>
              <a:ext cx="914400" cy="914400"/>
            </a:xfrm>
            <a:prstGeom prst="rect">
              <a:avLst/>
            </a:prstGeom>
          </p:spPr>
        </p:pic>
        <p:sp>
          <p:nvSpPr>
            <p:cNvPr id="7" name="Content Placeholder 1">
              <a:extLst>
                <a:ext uri="{FF2B5EF4-FFF2-40B4-BE49-F238E27FC236}">
                  <a16:creationId xmlns:a16="http://schemas.microsoft.com/office/drawing/2014/main" id="{5D1A5E18-895B-71D7-EBCC-636C8A1E6A98}"/>
                </a:ext>
              </a:extLst>
            </p:cNvPr>
            <p:cNvSpPr txBox="1">
              <a:spLocks/>
            </p:cNvSpPr>
            <p:nvPr/>
          </p:nvSpPr>
          <p:spPr>
            <a:xfrm>
              <a:off x="2158319" y="2419196"/>
              <a:ext cx="8557768" cy="5811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a:t>Are actors </a:t>
              </a:r>
              <a:r>
                <a:rPr lang="en-US" sz="2800" i="1"/>
                <a:t>authenticated</a:t>
              </a:r>
              <a:r>
                <a:rPr lang="en-US" sz="2800"/>
                <a:t>?</a:t>
              </a:r>
            </a:p>
          </p:txBody>
        </p:sp>
      </p:grpSp>
      <p:grpSp>
        <p:nvGrpSpPr>
          <p:cNvPr id="8" name="Group 7">
            <a:extLst>
              <a:ext uri="{FF2B5EF4-FFF2-40B4-BE49-F238E27FC236}">
                <a16:creationId xmlns:a16="http://schemas.microsoft.com/office/drawing/2014/main" id="{9AF63D99-71F8-6CD2-89DC-93479873CC2B}"/>
              </a:ext>
            </a:extLst>
          </p:cNvPr>
          <p:cNvGrpSpPr/>
          <p:nvPr/>
        </p:nvGrpSpPr>
        <p:grpSpPr>
          <a:xfrm>
            <a:off x="768788" y="3170008"/>
            <a:ext cx="9472167" cy="914400"/>
            <a:chOff x="1243919" y="3290235"/>
            <a:chExt cx="9472167" cy="914400"/>
          </a:xfrm>
        </p:grpSpPr>
        <p:pic>
          <p:nvPicPr>
            <p:cNvPr id="9" name="Graphic 8" descr="Briefcase with solid fill">
              <a:extLst>
                <a:ext uri="{FF2B5EF4-FFF2-40B4-BE49-F238E27FC236}">
                  <a16:creationId xmlns:a16="http://schemas.microsoft.com/office/drawing/2014/main" id="{B2237092-0CFC-B72C-4D54-D2FF14947B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3919" y="3290235"/>
              <a:ext cx="914400" cy="914400"/>
            </a:xfrm>
            <a:prstGeom prst="rect">
              <a:avLst/>
            </a:prstGeom>
          </p:spPr>
        </p:pic>
        <p:sp>
          <p:nvSpPr>
            <p:cNvPr id="10" name="Content Placeholder 1">
              <a:extLst>
                <a:ext uri="{FF2B5EF4-FFF2-40B4-BE49-F238E27FC236}">
                  <a16:creationId xmlns:a16="http://schemas.microsoft.com/office/drawing/2014/main" id="{79BA4CA6-B44A-8574-422B-25EB91F43370}"/>
                </a:ext>
              </a:extLst>
            </p:cNvPr>
            <p:cNvSpPr txBox="1">
              <a:spLocks/>
            </p:cNvSpPr>
            <p:nvPr/>
          </p:nvSpPr>
          <p:spPr>
            <a:xfrm>
              <a:off x="2158318" y="3453396"/>
              <a:ext cx="8557768" cy="58491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a:t>Do artifacts maintain </a:t>
              </a:r>
              <a:r>
                <a:rPr lang="en-US" sz="2800" i="1"/>
                <a:t>integrity</a:t>
              </a:r>
              <a:r>
                <a:rPr lang="en-US" sz="2800"/>
                <a:t>?</a:t>
              </a:r>
            </a:p>
          </p:txBody>
        </p:sp>
      </p:grpSp>
      <p:grpSp>
        <p:nvGrpSpPr>
          <p:cNvPr id="11" name="Group 10">
            <a:extLst>
              <a:ext uri="{FF2B5EF4-FFF2-40B4-BE49-F238E27FC236}">
                <a16:creationId xmlns:a16="http://schemas.microsoft.com/office/drawing/2014/main" id="{6962F7D1-03B9-F93C-817E-5626E9303BDB}"/>
              </a:ext>
            </a:extLst>
          </p:cNvPr>
          <p:cNvGrpSpPr/>
          <p:nvPr/>
        </p:nvGrpSpPr>
        <p:grpSpPr>
          <a:xfrm>
            <a:off x="768788" y="4240721"/>
            <a:ext cx="9472168" cy="914400"/>
            <a:chOff x="1243918" y="4324759"/>
            <a:chExt cx="9472168" cy="914400"/>
          </a:xfrm>
        </p:grpSpPr>
        <p:pic>
          <p:nvPicPr>
            <p:cNvPr id="12" name="Graphic 11" descr="Circles with arrows with solid fill">
              <a:extLst>
                <a:ext uri="{FF2B5EF4-FFF2-40B4-BE49-F238E27FC236}">
                  <a16:creationId xmlns:a16="http://schemas.microsoft.com/office/drawing/2014/main" id="{58658641-402C-9358-FE2A-444E32EF5E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3918" y="4324759"/>
              <a:ext cx="914400" cy="914400"/>
            </a:xfrm>
            <a:prstGeom prst="rect">
              <a:avLst/>
            </a:prstGeom>
          </p:spPr>
        </p:pic>
        <p:sp>
          <p:nvSpPr>
            <p:cNvPr id="13" name="Content Placeholder 1">
              <a:extLst>
                <a:ext uri="{FF2B5EF4-FFF2-40B4-BE49-F238E27FC236}">
                  <a16:creationId xmlns:a16="http://schemas.microsoft.com/office/drawing/2014/main" id="{611B1DE5-A1E1-CF6C-24C0-D20B15D5A109}"/>
                </a:ext>
              </a:extLst>
            </p:cNvPr>
            <p:cNvSpPr txBox="1">
              <a:spLocks/>
            </p:cNvSpPr>
            <p:nvPr/>
          </p:nvSpPr>
          <p:spPr>
            <a:xfrm>
              <a:off x="2158318" y="4489502"/>
              <a:ext cx="8557768" cy="58491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a:t>Do operations maintain </a:t>
              </a:r>
              <a:r>
                <a:rPr lang="en-US" sz="2800" i="1"/>
                <a:t>integrity</a:t>
              </a:r>
              <a:r>
                <a:rPr lang="en-US" sz="2800"/>
                <a:t>?</a:t>
              </a:r>
            </a:p>
          </p:txBody>
        </p:sp>
      </p:grpSp>
      <p:grpSp>
        <p:nvGrpSpPr>
          <p:cNvPr id="14" name="Group 13">
            <a:extLst>
              <a:ext uri="{FF2B5EF4-FFF2-40B4-BE49-F238E27FC236}">
                <a16:creationId xmlns:a16="http://schemas.microsoft.com/office/drawing/2014/main" id="{4102BD85-BCB7-1238-C7E6-6DA46E5B7658}"/>
              </a:ext>
            </a:extLst>
          </p:cNvPr>
          <p:cNvGrpSpPr/>
          <p:nvPr/>
        </p:nvGrpSpPr>
        <p:grpSpPr>
          <a:xfrm>
            <a:off x="768788" y="5311434"/>
            <a:ext cx="9472166" cy="914400"/>
            <a:chOff x="1243920" y="5889957"/>
            <a:chExt cx="9472166" cy="914400"/>
          </a:xfrm>
        </p:grpSpPr>
        <p:pic>
          <p:nvPicPr>
            <p:cNvPr id="15" name="Graphic 14" descr="Link with solid fill">
              <a:extLst>
                <a:ext uri="{FF2B5EF4-FFF2-40B4-BE49-F238E27FC236}">
                  <a16:creationId xmlns:a16="http://schemas.microsoft.com/office/drawing/2014/main" id="{06018AC7-70EC-D453-4786-A58F32008B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43920" y="5889957"/>
              <a:ext cx="914400" cy="914400"/>
            </a:xfrm>
            <a:prstGeom prst="rect">
              <a:avLst/>
            </a:prstGeom>
          </p:spPr>
        </p:pic>
        <p:sp>
          <p:nvSpPr>
            <p:cNvPr id="16" name="Content Placeholder 1">
              <a:extLst>
                <a:ext uri="{FF2B5EF4-FFF2-40B4-BE49-F238E27FC236}">
                  <a16:creationId xmlns:a16="http://schemas.microsoft.com/office/drawing/2014/main" id="{68EF002C-5334-D401-150C-8D958103E304}"/>
                </a:ext>
              </a:extLst>
            </p:cNvPr>
            <p:cNvSpPr txBox="1">
              <a:spLocks/>
            </p:cNvSpPr>
            <p:nvPr/>
          </p:nvSpPr>
          <p:spPr>
            <a:xfrm>
              <a:off x="2158318" y="6056607"/>
              <a:ext cx="8557768" cy="5811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a:t>Do connections maintain </a:t>
              </a:r>
              <a:r>
                <a:rPr lang="en-US" sz="2800" i="1"/>
                <a:t>integrity</a:t>
              </a:r>
              <a:r>
                <a:rPr lang="en-US" sz="2800"/>
                <a:t>?</a:t>
              </a:r>
            </a:p>
          </p:txBody>
        </p:sp>
      </p:grpSp>
    </p:spTree>
    <p:extLst>
      <p:ext uri="{BB962C8B-B14F-4D97-AF65-F5344CB8AC3E}">
        <p14:creationId xmlns:p14="http://schemas.microsoft.com/office/powerpoint/2010/main" val="88122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496033-28CC-E453-6D81-DB029617E374}"/>
              </a:ext>
            </a:extLst>
          </p:cNvPr>
          <p:cNvSpPr>
            <a:spLocks noGrp="1"/>
          </p:cNvSpPr>
          <p:nvPr>
            <p:ph idx="1"/>
          </p:nvPr>
        </p:nvSpPr>
        <p:spPr/>
        <p:txBody>
          <a:bodyPr>
            <a:normAutofit/>
          </a:bodyPr>
          <a:lstStyle/>
          <a:p>
            <a:pPr marL="0" indent="0">
              <a:buNone/>
            </a:pPr>
            <a:r>
              <a:rPr lang="en-US" sz="2800" b="1"/>
              <a:t>Minimized </a:t>
            </a:r>
            <a:r>
              <a:rPr lang="en-US" sz="2800" b="1" dirty="0"/>
              <a:t>dependencies</a:t>
            </a:r>
            <a:r>
              <a:rPr lang="en-US" sz="2800"/>
              <a:t> in the supply chain.</a:t>
            </a:r>
          </a:p>
        </p:txBody>
      </p:sp>
      <p:sp>
        <p:nvSpPr>
          <p:cNvPr id="3" name="Title 2">
            <a:extLst>
              <a:ext uri="{FF2B5EF4-FFF2-40B4-BE49-F238E27FC236}">
                <a16:creationId xmlns:a16="http://schemas.microsoft.com/office/drawing/2014/main" id="{942DB658-9359-6421-9DB7-DCFC26DC301E}"/>
              </a:ext>
            </a:extLst>
          </p:cNvPr>
          <p:cNvSpPr>
            <a:spLocks noGrp="1"/>
          </p:cNvSpPr>
          <p:nvPr>
            <p:ph type="title"/>
          </p:nvPr>
        </p:nvSpPr>
        <p:spPr/>
        <p:txBody>
          <a:bodyPr>
            <a:noAutofit/>
          </a:bodyPr>
          <a:lstStyle/>
          <a:p>
            <a:r>
              <a:rPr lang="en-US" sz="3600">
                <a:solidFill>
                  <a:schemeClr val="accent6">
                    <a:lumMod val="40000"/>
                    <a:lumOff val="60000"/>
                  </a:schemeClr>
                </a:solidFill>
              </a:rPr>
              <a:t>Transparency</a:t>
            </a:r>
            <a:r>
              <a:rPr lang="en-US" sz="3600"/>
              <a:t> | </a:t>
            </a:r>
            <a:r>
              <a:rPr lang="en-US" sz="3600">
                <a:solidFill>
                  <a:schemeClr val="accent6">
                    <a:lumMod val="40000"/>
                    <a:lumOff val="60000"/>
                  </a:schemeClr>
                </a:solidFill>
              </a:rPr>
              <a:t>Validity</a:t>
            </a:r>
            <a:r>
              <a:rPr lang="en-US" sz="3600"/>
              <a:t> | Separation</a:t>
            </a:r>
          </a:p>
        </p:txBody>
      </p:sp>
      <p:sp>
        <p:nvSpPr>
          <p:cNvPr id="4" name="Slide Number Placeholder 3">
            <a:extLst>
              <a:ext uri="{FF2B5EF4-FFF2-40B4-BE49-F238E27FC236}">
                <a16:creationId xmlns:a16="http://schemas.microsoft.com/office/drawing/2014/main" id="{192287F5-C89A-0721-4761-0948C93F80D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F53BB7BC-2ABF-D13F-B76D-DE6AF8C6B9B4}"/>
              </a:ext>
            </a:extLst>
          </p:cNvPr>
          <p:cNvGrpSpPr/>
          <p:nvPr/>
        </p:nvGrpSpPr>
        <p:grpSpPr>
          <a:xfrm>
            <a:off x="768788" y="2099295"/>
            <a:ext cx="9472167" cy="914400"/>
            <a:chOff x="1243920" y="2252546"/>
            <a:chExt cx="9472167" cy="914400"/>
          </a:xfrm>
        </p:grpSpPr>
        <p:pic>
          <p:nvPicPr>
            <p:cNvPr id="6" name="Graphic 5" descr="Man with solid fill">
              <a:extLst>
                <a:ext uri="{FF2B5EF4-FFF2-40B4-BE49-F238E27FC236}">
                  <a16:creationId xmlns:a16="http://schemas.microsoft.com/office/drawing/2014/main" id="{E1F2E5AD-B88B-D1BF-FA4C-FB0356E1D6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3920" y="2252546"/>
              <a:ext cx="914400" cy="914400"/>
            </a:xfrm>
            <a:prstGeom prst="rect">
              <a:avLst/>
            </a:prstGeom>
          </p:spPr>
        </p:pic>
        <p:sp>
          <p:nvSpPr>
            <p:cNvPr id="7" name="Content Placeholder 1">
              <a:extLst>
                <a:ext uri="{FF2B5EF4-FFF2-40B4-BE49-F238E27FC236}">
                  <a16:creationId xmlns:a16="http://schemas.microsoft.com/office/drawing/2014/main" id="{EAD95F06-B07D-0C48-66F8-A0CC4F0785DE}"/>
                </a:ext>
              </a:extLst>
            </p:cNvPr>
            <p:cNvSpPr txBox="1">
              <a:spLocks/>
            </p:cNvSpPr>
            <p:nvPr/>
          </p:nvSpPr>
          <p:spPr>
            <a:xfrm>
              <a:off x="2158319" y="2419196"/>
              <a:ext cx="8557768" cy="5811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a:t>Are actors </a:t>
              </a:r>
              <a:r>
                <a:rPr lang="en-US" sz="2800" i="1"/>
                <a:t>compartmentalized</a:t>
              </a:r>
              <a:r>
                <a:rPr lang="en-US" sz="2800"/>
                <a:t>?</a:t>
              </a:r>
            </a:p>
          </p:txBody>
        </p:sp>
      </p:grpSp>
      <p:grpSp>
        <p:nvGrpSpPr>
          <p:cNvPr id="8" name="Group 7">
            <a:extLst>
              <a:ext uri="{FF2B5EF4-FFF2-40B4-BE49-F238E27FC236}">
                <a16:creationId xmlns:a16="http://schemas.microsoft.com/office/drawing/2014/main" id="{BC5A9305-A3DC-6E01-FFCC-2858D6122334}"/>
              </a:ext>
            </a:extLst>
          </p:cNvPr>
          <p:cNvGrpSpPr/>
          <p:nvPr/>
        </p:nvGrpSpPr>
        <p:grpSpPr>
          <a:xfrm>
            <a:off x="768788" y="3170008"/>
            <a:ext cx="9472167" cy="914400"/>
            <a:chOff x="1243919" y="3290235"/>
            <a:chExt cx="9472167" cy="914400"/>
          </a:xfrm>
        </p:grpSpPr>
        <p:pic>
          <p:nvPicPr>
            <p:cNvPr id="9" name="Graphic 8" descr="Briefcase with solid fill">
              <a:extLst>
                <a:ext uri="{FF2B5EF4-FFF2-40B4-BE49-F238E27FC236}">
                  <a16:creationId xmlns:a16="http://schemas.microsoft.com/office/drawing/2014/main" id="{71704D75-BD76-B403-0E38-DE881646E7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3919" y="3290235"/>
              <a:ext cx="914400" cy="914400"/>
            </a:xfrm>
            <a:prstGeom prst="rect">
              <a:avLst/>
            </a:prstGeom>
          </p:spPr>
        </p:pic>
        <p:sp>
          <p:nvSpPr>
            <p:cNvPr id="10" name="Content Placeholder 1">
              <a:extLst>
                <a:ext uri="{FF2B5EF4-FFF2-40B4-BE49-F238E27FC236}">
                  <a16:creationId xmlns:a16="http://schemas.microsoft.com/office/drawing/2014/main" id="{967565D8-791D-D94B-1CF5-55608379D86F}"/>
                </a:ext>
              </a:extLst>
            </p:cNvPr>
            <p:cNvSpPr txBox="1">
              <a:spLocks/>
            </p:cNvSpPr>
            <p:nvPr/>
          </p:nvSpPr>
          <p:spPr>
            <a:xfrm>
              <a:off x="2158318" y="3453396"/>
              <a:ext cx="8557768" cy="58491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a:t>Are artifacts </a:t>
              </a:r>
              <a:r>
                <a:rPr lang="en-US" sz="2800" i="1"/>
                <a:t>compartmentalized</a:t>
              </a:r>
              <a:r>
                <a:rPr lang="en-US" sz="2800"/>
                <a:t>?</a:t>
              </a:r>
            </a:p>
          </p:txBody>
        </p:sp>
      </p:grpSp>
      <p:grpSp>
        <p:nvGrpSpPr>
          <p:cNvPr id="11" name="Group 10">
            <a:extLst>
              <a:ext uri="{FF2B5EF4-FFF2-40B4-BE49-F238E27FC236}">
                <a16:creationId xmlns:a16="http://schemas.microsoft.com/office/drawing/2014/main" id="{0BB69005-0D05-525A-2E99-D715B2A9F78C}"/>
              </a:ext>
            </a:extLst>
          </p:cNvPr>
          <p:cNvGrpSpPr/>
          <p:nvPr/>
        </p:nvGrpSpPr>
        <p:grpSpPr>
          <a:xfrm>
            <a:off x="768788" y="4240721"/>
            <a:ext cx="9472168" cy="914400"/>
            <a:chOff x="1243918" y="4324759"/>
            <a:chExt cx="9472168" cy="914400"/>
          </a:xfrm>
        </p:grpSpPr>
        <p:pic>
          <p:nvPicPr>
            <p:cNvPr id="12" name="Graphic 11" descr="Circles with arrows with solid fill">
              <a:extLst>
                <a:ext uri="{FF2B5EF4-FFF2-40B4-BE49-F238E27FC236}">
                  <a16:creationId xmlns:a16="http://schemas.microsoft.com/office/drawing/2014/main" id="{17D04B0B-D51A-702F-5918-CA2293832A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3918" y="4324759"/>
              <a:ext cx="914400" cy="914400"/>
            </a:xfrm>
            <a:prstGeom prst="rect">
              <a:avLst/>
            </a:prstGeom>
          </p:spPr>
        </p:pic>
        <p:sp>
          <p:nvSpPr>
            <p:cNvPr id="13" name="Content Placeholder 1">
              <a:extLst>
                <a:ext uri="{FF2B5EF4-FFF2-40B4-BE49-F238E27FC236}">
                  <a16:creationId xmlns:a16="http://schemas.microsoft.com/office/drawing/2014/main" id="{DF53A1DC-1382-A06F-02E3-516432F8C589}"/>
                </a:ext>
              </a:extLst>
            </p:cNvPr>
            <p:cNvSpPr txBox="1">
              <a:spLocks/>
            </p:cNvSpPr>
            <p:nvPr/>
          </p:nvSpPr>
          <p:spPr>
            <a:xfrm>
              <a:off x="2158318" y="4489502"/>
              <a:ext cx="8557768" cy="58491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a:t>Are operations </a:t>
              </a:r>
              <a:r>
                <a:rPr lang="en-US" sz="2800" i="1"/>
                <a:t>compartmentalized</a:t>
              </a:r>
              <a:r>
                <a:rPr lang="en-US" sz="2800"/>
                <a:t>?</a:t>
              </a:r>
            </a:p>
          </p:txBody>
        </p:sp>
      </p:grpSp>
      <p:grpSp>
        <p:nvGrpSpPr>
          <p:cNvPr id="14" name="Group 13">
            <a:extLst>
              <a:ext uri="{FF2B5EF4-FFF2-40B4-BE49-F238E27FC236}">
                <a16:creationId xmlns:a16="http://schemas.microsoft.com/office/drawing/2014/main" id="{1EF6C243-AE28-5746-1905-3F9C1E68769C}"/>
              </a:ext>
            </a:extLst>
          </p:cNvPr>
          <p:cNvGrpSpPr/>
          <p:nvPr/>
        </p:nvGrpSpPr>
        <p:grpSpPr>
          <a:xfrm>
            <a:off x="768788" y="5311434"/>
            <a:ext cx="9472166" cy="914400"/>
            <a:chOff x="1243920" y="5889957"/>
            <a:chExt cx="9472166" cy="914400"/>
          </a:xfrm>
        </p:grpSpPr>
        <p:pic>
          <p:nvPicPr>
            <p:cNvPr id="15" name="Graphic 14" descr="Link with solid fill">
              <a:extLst>
                <a:ext uri="{FF2B5EF4-FFF2-40B4-BE49-F238E27FC236}">
                  <a16:creationId xmlns:a16="http://schemas.microsoft.com/office/drawing/2014/main" id="{AF4A6050-2B6F-4EEB-46F6-C6CD5A0D31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43920" y="5889957"/>
              <a:ext cx="914400" cy="914400"/>
            </a:xfrm>
            <a:prstGeom prst="rect">
              <a:avLst/>
            </a:prstGeom>
          </p:spPr>
        </p:pic>
        <p:sp>
          <p:nvSpPr>
            <p:cNvPr id="16" name="Content Placeholder 1">
              <a:extLst>
                <a:ext uri="{FF2B5EF4-FFF2-40B4-BE49-F238E27FC236}">
                  <a16:creationId xmlns:a16="http://schemas.microsoft.com/office/drawing/2014/main" id="{79D875DC-ADAD-667A-1F4D-5A7454411F8B}"/>
                </a:ext>
              </a:extLst>
            </p:cNvPr>
            <p:cNvSpPr txBox="1">
              <a:spLocks/>
            </p:cNvSpPr>
            <p:nvPr/>
          </p:nvSpPr>
          <p:spPr>
            <a:xfrm>
              <a:off x="2158318" y="6056607"/>
              <a:ext cx="8557768" cy="5811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a:t>Which connections are </a:t>
              </a:r>
              <a:r>
                <a:rPr lang="en-US" sz="2800" i="1"/>
                <a:t>necessary</a:t>
              </a:r>
              <a:r>
                <a:rPr lang="en-US" sz="2800"/>
                <a:t>?</a:t>
              </a:r>
            </a:p>
          </p:txBody>
        </p:sp>
      </p:grpSp>
    </p:spTree>
    <p:extLst>
      <p:ext uri="{BB962C8B-B14F-4D97-AF65-F5344CB8AC3E}">
        <p14:creationId xmlns:p14="http://schemas.microsoft.com/office/powerpoint/2010/main" val="208216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8564B6-0053-2815-C6DD-68EC6BB16634}"/>
              </a:ext>
            </a:extLst>
          </p:cNvPr>
          <p:cNvSpPr>
            <a:spLocks noGrp="1"/>
          </p:cNvSpPr>
          <p:nvPr>
            <p:ph type="title"/>
          </p:nvPr>
        </p:nvSpPr>
        <p:spPr/>
        <p:txBody>
          <a:bodyPr>
            <a:noAutofit/>
          </a:bodyPr>
          <a:lstStyle/>
          <a:p>
            <a:r>
              <a:rPr lang="en-US" sz="3600"/>
              <a:t>Are the principles comprehensive?</a:t>
            </a:r>
          </a:p>
        </p:txBody>
      </p:sp>
      <p:sp>
        <p:nvSpPr>
          <p:cNvPr id="4" name="Slide Number Placeholder 3">
            <a:extLst>
              <a:ext uri="{FF2B5EF4-FFF2-40B4-BE49-F238E27FC236}">
                <a16:creationId xmlns:a16="http://schemas.microsoft.com/office/drawing/2014/main" id="{01591D65-19B6-7911-782B-DC4B497657A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21" name="Group 20">
            <a:extLst>
              <a:ext uri="{FF2B5EF4-FFF2-40B4-BE49-F238E27FC236}">
                <a16:creationId xmlns:a16="http://schemas.microsoft.com/office/drawing/2014/main" id="{8C580777-5E96-3ABF-6B62-C0516D3426D7}"/>
              </a:ext>
            </a:extLst>
          </p:cNvPr>
          <p:cNvGrpSpPr/>
          <p:nvPr/>
        </p:nvGrpSpPr>
        <p:grpSpPr>
          <a:xfrm>
            <a:off x="1637153" y="3708007"/>
            <a:ext cx="1544062" cy="1544062"/>
            <a:chOff x="438927" y="4452725"/>
            <a:chExt cx="1544062" cy="1544062"/>
          </a:xfrm>
        </p:grpSpPr>
        <p:sp>
          <p:nvSpPr>
            <p:cNvPr id="15" name="Oval 14">
              <a:extLst>
                <a:ext uri="{FF2B5EF4-FFF2-40B4-BE49-F238E27FC236}">
                  <a16:creationId xmlns:a16="http://schemas.microsoft.com/office/drawing/2014/main" id="{76C11467-9A77-A2F1-AA0F-853E836587AD}"/>
                </a:ext>
              </a:extLst>
            </p:cNvPr>
            <p:cNvSpPr/>
            <p:nvPr/>
          </p:nvSpPr>
          <p:spPr>
            <a:xfrm>
              <a:off x="438927" y="4452725"/>
              <a:ext cx="1544062" cy="154406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Rectangle 15" descr="Eye with solid fill">
              <a:extLst>
                <a:ext uri="{FF2B5EF4-FFF2-40B4-BE49-F238E27FC236}">
                  <a16:creationId xmlns:a16="http://schemas.microsoft.com/office/drawing/2014/main" id="{DFAB03F6-DFC1-E60C-3416-5407B9564AC7}"/>
                </a:ext>
              </a:extLst>
            </p:cNvPr>
            <p:cNvSpPr/>
            <p:nvPr/>
          </p:nvSpPr>
          <p:spPr>
            <a:xfrm>
              <a:off x="767989" y="4781787"/>
              <a:ext cx="885937" cy="885937"/>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grpSp>
        <p:nvGrpSpPr>
          <p:cNvPr id="22" name="Group 21">
            <a:extLst>
              <a:ext uri="{FF2B5EF4-FFF2-40B4-BE49-F238E27FC236}">
                <a16:creationId xmlns:a16="http://schemas.microsoft.com/office/drawing/2014/main" id="{5BE44F2D-C2D7-0FD1-A666-7B64ADF08F18}"/>
              </a:ext>
            </a:extLst>
          </p:cNvPr>
          <p:cNvGrpSpPr/>
          <p:nvPr/>
        </p:nvGrpSpPr>
        <p:grpSpPr>
          <a:xfrm>
            <a:off x="3786644" y="3708007"/>
            <a:ext cx="1544062" cy="1544062"/>
            <a:chOff x="2578288" y="4452725"/>
            <a:chExt cx="1544062" cy="1544062"/>
          </a:xfrm>
        </p:grpSpPr>
        <p:sp>
          <p:nvSpPr>
            <p:cNvPr id="17" name="Oval 16">
              <a:extLst>
                <a:ext uri="{FF2B5EF4-FFF2-40B4-BE49-F238E27FC236}">
                  <a16:creationId xmlns:a16="http://schemas.microsoft.com/office/drawing/2014/main" id="{54C60A66-0667-8B54-0159-7D90AC5BC103}"/>
                </a:ext>
              </a:extLst>
            </p:cNvPr>
            <p:cNvSpPr/>
            <p:nvPr/>
          </p:nvSpPr>
          <p:spPr>
            <a:xfrm>
              <a:off x="2578288" y="4452725"/>
              <a:ext cx="1544062" cy="154406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8" name="Rectangle 17" descr="Lock with solid fill">
              <a:extLst>
                <a:ext uri="{FF2B5EF4-FFF2-40B4-BE49-F238E27FC236}">
                  <a16:creationId xmlns:a16="http://schemas.microsoft.com/office/drawing/2014/main" id="{79AAFC80-0387-5B39-4421-470FAF4B050C}"/>
                </a:ext>
              </a:extLst>
            </p:cNvPr>
            <p:cNvSpPr/>
            <p:nvPr/>
          </p:nvSpPr>
          <p:spPr>
            <a:xfrm>
              <a:off x="2907351" y="4781787"/>
              <a:ext cx="885937" cy="885937"/>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grpSp>
      <p:grpSp>
        <p:nvGrpSpPr>
          <p:cNvPr id="23" name="Group 22">
            <a:extLst>
              <a:ext uri="{FF2B5EF4-FFF2-40B4-BE49-F238E27FC236}">
                <a16:creationId xmlns:a16="http://schemas.microsoft.com/office/drawing/2014/main" id="{A6529F8A-8167-DEC9-0A8C-72574486C050}"/>
              </a:ext>
            </a:extLst>
          </p:cNvPr>
          <p:cNvGrpSpPr/>
          <p:nvPr/>
        </p:nvGrpSpPr>
        <p:grpSpPr>
          <a:xfrm>
            <a:off x="6036245" y="3708006"/>
            <a:ext cx="1544062" cy="1544062"/>
            <a:chOff x="4806348" y="4425101"/>
            <a:chExt cx="1544062" cy="1544062"/>
          </a:xfrm>
        </p:grpSpPr>
        <p:sp>
          <p:nvSpPr>
            <p:cNvPr id="19" name="Oval 18">
              <a:extLst>
                <a:ext uri="{FF2B5EF4-FFF2-40B4-BE49-F238E27FC236}">
                  <a16:creationId xmlns:a16="http://schemas.microsoft.com/office/drawing/2014/main" id="{981D258E-CF73-7776-FDB2-AB4DD5FD1F02}"/>
                </a:ext>
              </a:extLst>
            </p:cNvPr>
            <p:cNvSpPr/>
            <p:nvPr/>
          </p:nvSpPr>
          <p:spPr>
            <a:xfrm>
              <a:off x="4806348" y="4425101"/>
              <a:ext cx="1544062" cy="154406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0" name="Rectangle 19" descr="Disconnected">
              <a:extLst>
                <a:ext uri="{FF2B5EF4-FFF2-40B4-BE49-F238E27FC236}">
                  <a16:creationId xmlns:a16="http://schemas.microsoft.com/office/drawing/2014/main" id="{64A91FDE-4F66-2CE9-000C-9EFD2ECEC1EA}"/>
                </a:ext>
              </a:extLst>
            </p:cNvPr>
            <p:cNvSpPr/>
            <p:nvPr/>
          </p:nvSpPr>
          <p:spPr>
            <a:xfrm>
              <a:off x="5135411" y="4754163"/>
              <a:ext cx="885937" cy="88593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4" name="TextBox 33">
            <a:extLst>
              <a:ext uri="{FF2B5EF4-FFF2-40B4-BE49-F238E27FC236}">
                <a16:creationId xmlns:a16="http://schemas.microsoft.com/office/drawing/2014/main" id="{7404B1E6-1C38-9F09-50FE-5E380128D466}"/>
              </a:ext>
            </a:extLst>
          </p:cNvPr>
          <p:cNvSpPr txBox="1"/>
          <p:nvPr/>
        </p:nvSpPr>
        <p:spPr>
          <a:xfrm>
            <a:off x="1143558" y="5274854"/>
            <a:ext cx="253125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cap="all"/>
            </a:pPr>
            <a:r>
              <a:rPr lang="en-US" sz="2400" kern="1200"/>
              <a:t>Transparency</a:t>
            </a:r>
          </a:p>
        </p:txBody>
      </p:sp>
      <p:sp>
        <p:nvSpPr>
          <p:cNvPr id="41" name="TextBox 40">
            <a:extLst>
              <a:ext uri="{FF2B5EF4-FFF2-40B4-BE49-F238E27FC236}">
                <a16:creationId xmlns:a16="http://schemas.microsoft.com/office/drawing/2014/main" id="{F8636A47-D8B8-CF08-5D5D-2DD0D5F6296F}"/>
              </a:ext>
            </a:extLst>
          </p:cNvPr>
          <p:cNvSpPr txBox="1"/>
          <p:nvPr/>
        </p:nvSpPr>
        <p:spPr>
          <a:xfrm>
            <a:off x="3293050" y="5274854"/>
            <a:ext cx="253125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cap="all"/>
            </a:pPr>
            <a:r>
              <a:rPr lang="en-US" sz="2400" kern="1200"/>
              <a:t>Validity</a:t>
            </a:r>
          </a:p>
        </p:txBody>
      </p:sp>
      <p:sp>
        <p:nvSpPr>
          <p:cNvPr id="42" name="TextBox 41">
            <a:extLst>
              <a:ext uri="{FF2B5EF4-FFF2-40B4-BE49-F238E27FC236}">
                <a16:creationId xmlns:a16="http://schemas.microsoft.com/office/drawing/2014/main" id="{71699DE6-ECC1-A909-ECD3-CD42F1C7748C}"/>
              </a:ext>
            </a:extLst>
          </p:cNvPr>
          <p:cNvSpPr txBox="1"/>
          <p:nvPr/>
        </p:nvSpPr>
        <p:spPr>
          <a:xfrm>
            <a:off x="5539420" y="5274854"/>
            <a:ext cx="253125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cap="all"/>
            </a:pPr>
            <a:r>
              <a:rPr lang="en-US" sz="2400" kern="1200"/>
              <a:t>Separation</a:t>
            </a:r>
          </a:p>
        </p:txBody>
      </p:sp>
      <p:pic>
        <p:nvPicPr>
          <p:cNvPr id="33" name="Picture 32" descr="Shape&#10;&#10;Description automatically generated with medium confidence">
            <a:extLst>
              <a:ext uri="{FF2B5EF4-FFF2-40B4-BE49-F238E27FC236}">
                <a16:creationId xmlns:a16="http://schemas.microsoft.com/office/drawing/2014/main" id="{95552444-157D-5594-C4E7-9513EFFE00F5}"/>
              </a:ext>
            </a:extLst>
          </p:cNvPr>
          <p:cNvPicPr>
            <a:picLocks noChangeAspect="1"/>
          </p:cNvPicPr>
          <p:nvPr/>
        </p:nvPicPr>
        <p:blipFill>
          <a:blip r:embed="rId9"/>
          <a:stretch>
            <a:fillRect/>
          </a:stretch>
        </p:blipFill>
        <p:spPr>
          <a:xfrm>
            <a:off x="1299728" y="1829113"/>
            <a:ext cx="6544543" cy="1432561"/>
          </a:xfrm>
          <a:prstGeom prst="rect">
            <a:avLst/>
          </a:prstGeom>
        </p:spPr>
      </p:pic>
    </p:spTree>
    <p:extLst>
      <p:ext uri="{BB962C8B-B14F-4D97-AF65-F5344CB8AC3E}">
        <p14:creationId xmlns:p14="http://schemas.microsoft.com/office/powerpoint/2010/main" val="324106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DFE3-0449-FC64-688A-FC8B44B90CAF}"/>
              </a:ext>
            </a:extLst>
          </p:cNvPr>
          <p:cNvSpPr>
            <a:spLocks noGrp="1"/>
          </p:cNvSpPr>
          <p:nvPr>
            <p:ph type="title"/>
          </p:nvPr>
        </p:nvSpPr>
        <p:spPr/>
        <p:txBody>
          <a:bodyPr>
            <a:normAutofit/>
          </a:bodyPr>
          <a:lstStyle/>
          <a:p>
            <a:r>
              <a:rPr lang="en-US" sz="5400" dirty="0"/>
              <a:t>Mapping Principles</a:t>
            </a:r>
            <a:endParaRPr lang="en-US" sz="5400"/>
          </a:p>
        </p:txBody>
      </p:sp>
    </p:spTree>
    <p:extLst>
      <p:ext uri="{BB962C8B-B14F-4D97-AF65-F5344CB8AC3E}">
        <p14:creationId xmlns:p14="http://schemas.microsoft.com/office/powerpoint/2010/main" val="2252073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C80E79-54A9-8DC3-0319-F406459FE8C3}"/>
              </a:ext>
            </a:extLst>
          </p:cNvPr>
          <p:cNvSpPr>
            <a:spLocks noGrp="1"/>
          </p:cNvSpPr>
          <p:nvPr>
            <p:ph idx="1"/>
          </p:nvPr>
        </p:nvSpPr>
        <p:spPr>
          <a:xfrm>
            <a:off x="277148" y="1305004"/>
            <a:ext cx="8557768" cy="638175"/>
          </a:xfrm>
        </p:spPr>
        <p:txBody>
          <a:bodyPr>
            <a:normAutofit/>
          </a:bodyPr>
          <a:lstStyle/>
          <a:p>
            <a:pPr marL="0" indent="0">
              <a:buNone/>
            </a:pPr>
            <a:r>
              <a:rPr lang="en-US" sz="2800"/>
              <a:t>Supply-chain Levels for Software Artifacts (SLSA) Level 4</a:t>
            </a:r>
          </a:p>
        </p:txBody>
      </p:sp>
      <p:sp>
        <p:nvSpPr>
          <p:cNvPr id="3" name="Title 2">
            <a:extLst>
              <a:ext uri="{FF2B5EF4-FFF2-40B4-BE49-F238E27FC236}">
                <a16:creationId xmlns:a16="http://schemas.microsoft.com/office/drawing/2014/main" id="{84289FFF-2E7C-00ED-ED3A-199363A5D2A5}"/>
              </a:ext>
            </a:extLst>
          </p:cNvPr>
          <p:cNvSpPr>
            <a:spLocks noGrp="1"/>
          </p:cNvSpPr>
          <p:nvPr>
            <p:ph type="title"/>
          </p:nvPr>
        </p:nvSpPr>
        <p:spPr/>
        <p:txBody>
          <a:bodyPr>
            <a:noAutofit/>
          </a:bodyPr>
          <a:lstStyle/>
          <a:p>
            <a:r>
              <a:rPr lang="en-US" sz="3600"/>
              <a:t>Principles in Practice: SLSA</a:t>
            </a:r>
          </a:p>
        </p:txBody>
      </p:sp>
      <p:sp>
        <p:nvSpPr>
          <p:cNvPr id="4" name="Slide Number Placeholder 3">
            <a:extLst>
              <a:ext uri="{FF2B5EF4-FFF2-40B4-BE49-F238E27FC236}">
                <a16:creationId xmlns:a16="http://schemas.microsoft.com/office/drawing/2014/main" id="{F98CE8BD-0223-4782-4BBB-EDE2FB13E13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Freeform 67">
            <a:extLst>
              <a:ext uri="{FF2B5EF4-FFF2-40B4-BE49-F238E27FC236}">
                <a16:creationId xmlns:a16="http://schemas.microsoft.com/office/drawing/2014/main" id="{F2B61A12-FF49-E167-5A05-FAE8081F0DE9}"/>
              </a:ext>
            </a:extLst>
          </p:cNvPr>
          <p:cNvSpPr/>
          <p:nvPr/>
        </p:nvSpPr>
        <p:spPr>
          <a:xfrm>
            <a:off x="1223302" y="2010702"/>
            <a:ext cx="2126157" cy="3619133"/>
          </a:xfrm>
          <a:custGeom>
            <a:avLst/>
            <a:gdLst>
              <a:gd name="connsiteX0" fmla="*/ 0 w 1934765"/>
              <a:gd name="connsiteY0" fmla="*/ 193477 h 4064000"/>
              <a:gd name="connsiteX1" fmla="*/ 193477 w 1934765"/>
              <a:gd name="connsiteY1" fmla="*/ 0 h 4064000"/>
              <a:gd name="connsiteX2" fmla="*/ 1741289 w 1934765"/>
              <a:gd name="connsiteY2" fmla="*/ 0 h 4064000"/>
              <a:gd name="connsiteX3" fmla="*/ 1934766 w 1934765"/>
              <a:gd name="connsiteY3" fmla="*/ 193477 h 4064000"/>
              <a:gd name="connsiteX4" fmla="*/ 1934765 w 1934765"/>
              <a:gd name="connsiteY4" fmla="*/ 3870524 h 4064000"/>
              <a:gd name="connsiteX5" fmla="*/ 1741288 w 1934765"/>
              <a:gd name="connsiteY5" fmla="*/ 4064001 h 4064000"/>
              <a:gd name="connsiteX6" fmla="*/ 193477 w 1934765"/>
              <a:gd name="connsiteY6" fmla="*/ 4064000 h 4064000"/>
              <a:gd name="connsiteX7" fmla="*/ 0 w 1934765"/>
              <a:gd name="connsiteY7" fmla="*/ 3870523 h 4064000"/>
              <a:gd name="connsiteX8" fmla="*/ 0 w 1934765"/>
              <a:gd name="connsiteY8"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765" h="4064000">
                <a:moveTo>
                  <a:pt x="0" y="193477"/>
                </a:moveTo>
                <a:cubicBezTo>
                  <a:pt x="0" y="86623"/>
                  <a:pt x="86623" y="0"/>
                  <a:pt x="193477" y="0"/>
                </a:cubicBezTo>
                <a:lnTo>
                  <a:pt x="1741289" y="0"/>
                </a:lnTo>
                <a:cubicBezTo>
                  <a:pt x="1848143" y="0"/>
                  <a:pt x="1934766" y="86623"/>
                  <a:pt x="1934766" y="193477"/>
                </a:cubicBezTo>
                <a:cubicBezTo>
                  <a:pt x="1934766" y="1419159"/>
                  <a:pt x="1934765" y="2644842"/>
                  <a:pt x="1934765" y="3870524"/>
                </a:cubicBezTo>
                <a:cubicBezTo>
                  <a:pt x="1934765" y="3977378"/>
                  <a:pt x="1848142" y="4064001"/>
                  <a:pt x="1741288" y="4064001"/>
                </a:cubicBezTo>
                <a:lnTo>
                  <a:pt x="193477" y="4064000"/>
                </a:lnTo>
                <a:cubicBezTo>
                  <a:pt x="86623" y="4064000"/>
                  <a:pt x="0" y="3977377"/>
                  <a:pt x="0" y="3870523"/>
                </a:cubicBezTo>
                <a:lnTo>
                  <a:pt x="0" y="193477"/>
                </a:lnTo>
                <a:close/>
              </a:path>
            </a:pathLst>
          </a:custGeom>
          <a:noFill/>
          <a:ln>
            <a:solidFill>
              <a:schemeClr val="bg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01930" tIns="201930" rIns="201930" bIns="3046730" numCol="1" spcCol="1270" anchor="ctr" anchorCtr="0">
            <a:noAutofit/>
          </a:bodyPr>
          <a:lstStyle/>
          <a:p>
            <a:pPr marL="0" lvl="0" indent="0" algn="ctr" defTabSz="2355850">
              <a:lnSpc>
                <a:spcPct val="90000"/>
              </a:lnSpc>
              <a:spcBef>
                <a:spcPct val="0"/>
              </a:spcBef>
              <a:spcAft>
                <a:spcPct val="35000"/>
              </a:spcAft>
              <a:buNone/>
            </a:pPr>
            <a:r>
              <a:rPr lang="en-US" sz="2400" b="1" kern="1200"/>
              <a:t>Transparency</a:t>
            </a:r>
          </a:p>
        </p:txBody>
      </p:sp>
      <p:sp>
        <p:nvSpPr>
          <p:cNvPr id="7" name="Freeform 68">
            <a:extLst>
              <a:ext uri="{FF2B5EF4-FFF2-40B4-BE49-F238E27FC236}">
                <a16:creationId xmlns:a16="http://schemas.microsoft.com/office/drawing/2014/main" id="{8B7F5905-FC77-6B68-61F9-698FC3982E13}"/>
              </a:ext>
            </a:extLst>
          </p:cNvPr>
          <p:cNvSpPr/>
          <p:nvPr/>
        </p:nvSpPr>
        <p:spPr>
          <a:xfrm>
            <a:off x="1380629" y="2993735"/>
            <a:ext cx="1811501" cy="885993"/>
          </a:xfrm>
          <a:custGeom>
            <a:avLst/>
            <a:gdLst>
              <a:gd name="connsiteX0" fmla="*/ 0 w 1547812"/>
              <a:gd name="connsiteY0" fmla="*/ 122535 h 1225351"/>
              <a:gd name="connsiteX1" fmla="*/ 122535 w 1547812"/>
              <a:gd name="connsiteY1" fmla="*/ 0 h 1225351"/>
              <a:gd name="connsiteX2" fmla="*/ 1425277 w 1547812"/>
              <a:gd name="connsiteY2" fmla="*/ 0 h 1225351"/>
              <a:gd name="connsiteX3" fmla="*/ 1547812 w 1547812"/>
              <a:gd name="connsiteY3" fmla="*/ 122535 h 1225351"/>
              <a:gd name="connsiteX4" fmla="*/ 1547812 w 1547812"/>
              <a:gd name="connsiteY4" fmla="*/ 1102816 h 1225351"/>
              <a:gd name="connsiteX5" fmla="*/ 1425277 w 1547812"/>
              <a:gd name="connsiteY5" fmla="*/ 1225351 h 1225351"/>
              <a:gd name="connsiteX6" fmla="*/ 122535 w 1547812"/>
              <a:gd name="connsiteY6" fmla="*/ 1225351 h 1225351"/>
              <a:gd name="connsiteX7" fmla="*/ 0 w 1547812"/>
              <a:gd name="connsiteY7" fmla="*/ 1102816 h 1225351"/>
              <a:gd name="connsiteX8" fmla="*/ 0 w 1547812"/>
              <a:gd name="connsiteY8"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812" h="1225351">
                <a:moveTo>
                  <a:pt x="0" y="122535"/>
                </a:moveTo>
                <a:cubicBezTo>
                  <a:pt x="0" y="54861"/>
                  <a:pt x="54861" y="0"/>
                  <a:pt x="122535" y="0"/>
                </a:cubicBezTo>
                <a:lnTo>
                  <a:pt x="1425277" y="0"/>
                </a:lnTo>
                <a:cubicBezTo>
                  <a:pt x="1492951" y="0"/>
                  <a:pt x="1547812" y="54861"/>
                  <a:pt x="1547812" y="122535"/>
                </a:cubicBezTo>
                <a:lnTo>
                  <a:pt x="1547812" y="1102816"/>
                </a:lnTo>
                <a:cubicBezTo>
                  <a:pt x="1547812" y="1170490"/>
                  <a:pt x="1492951" y="1225351"/>
                  <a:pt x="1425277" y="1225351"/>
                </a:cubicBezTo>
                <a:lnTo>
                  <a:pt x="122535" y="1225351"/>
                </a:lnTo>
                <a:cubicBezTo>
                  <a:pt x="54861" y="1225351"/>
                  <a:pt x="0" y="1170490"/>
                  <a:pt x="0" y="1102816"/>
                </a:cubicBezTo>
                <a:lnTo>
                  <a:pt x="0" y="122535"/>
                </a:lnTo>
                <a:close/>
              </a:path>
            </a:pathLst>
          </a:custGeom>
          <a:no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5109" tIns="117804" rIns="145109" bIns="117804" numCol="1" spcCol="1270" anchor="ctr" anchorCtr="0">
            <a:noAutofit/>
          </a:bodyPr>
          <a:lstStyle/>
          <a:p>
            <a:pPr algn="ctr" defTabSz="1911350">
              <a:lnSpc>
                <a:spcPct val="90000"/>
              </a:lnSpc>
              <a:spcBef>
                <a:spcPct val="0"/>
              </a:spcBef>
              <a:spcAft>
                <a:spcPct val="35000"/>
              </a:spcAft>
            </a:pPr>
            <a:r>
              <a:rPr lang="en-US" sz="1600">
                <a:solidFill>
                  <a:schemeClr val="tx1"/>
                </a:solidFill>
              </a:rPr>
              <a:t>Provenance attestation files</a:t>
            </a:r>
          </a:p>
        </p:txBody>
      </p:sp>
      <p:sp>
        <p:nvSpPr>
          <p:cNvPr id="8" name="Freeform 70">
            <a:extLst>
              <a:ext uri="{FF2B5EF4-FFF2-40B4-BE49-F238E27FC236}">
                <a16:creationId xmlns:a16="http://schemas.microsoft.com/office/drawing/2014/main" id="{AAC1E564-0C25-6AD1-1CD2-63D1E11245AB}"/>
              </a:ext>
            </a:extLst>
          </p:cNvPr>
          <p:cNvSpPr/>
          <p:nvPr/>
        </p:nvSpPr>
        <p:spPr>
          <a:xfrm>
            <a:off x="3508921" y="2010702"/>
            <a:ext cx="2126157" cy="3619133"/>
          </a:xfrm>
          <a:custGeom>
            <a:avLst/>
            <a:gdLst>
              <a:gd name="connsiteX0" fmla="*/ 0 w 1934765"/>
              <a:gd name="connsiteY0" fmla="*/ 193477 h 4064000"/>
              <a:gd name="connsiteX1" fmla="*/ 193477 w 1934765"/>
              <a:gd name="connsiteY1" fmla="*/ 0 h 4064000"/>
              <a:gd name="connsiteX2" fmla="*/ 1741289 w 1934765"/>
              <a:gd name="connsiteY2" fmla="*/ 0 h 4064000"/>
              <a:gd name="connsiteX3" fmla="*/ 1934766 w 1934765"/>
              <a:gd name="connsiteY3" fmla="*/ 193477 h 4064000"/>
              <a:gd name="connsiteX4" fmla="*/ 1934765 w 1934765"/>
              <a:gd name="connsiteY4" fmla="*/ 3870524 h 4064000"/>
              <a:gd name="connsiteX5" fmla="*/ 1741288 w 1934765"/>
              <a:gd name="connsiteY5" fmla="*/ 4064001 h 4064000"/>
              <a:gd name="connsiteX6" fmla="*/ 193477 w 1934765"/>
              <a:gd name="connsiteY6" fmla="*/ 4064000 h 4064000"/>
              <a:gd name="connsiteX7" fmla="*/ 0 w 1934765"/>
              <a:gd name="connsiteY7" fmla="*/ 3870523 h 4064000"/>
              <a:gd name="connsiteX8" fmla="*/ 0 w 1934765"/>
              <a:gd name="connsiteY8"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765" h="4064000">
                <a:moveTo>
                  <a:pt x="0" y="193477"/>
                </a:moveTo>
                <a:cubicBezTo>
                  <a:pt x="0" y="86623"/>
                  <a:pt x="86623" y="0"/>
                  <a:pt x="193477" y="0"/>
                </a:cubicBezTo>
                <a:lnTo>
                  <a:pt x="1741289" y="0"/>
                </a:lnTo>
                <a:cubicBezTo>
                  <a:pt x="1848143" y="0"/>
                  <a:pt x="1934766" y="86623"/>
                  <a:pt x="1934766" y="193477"/>
                </a:cubicBezTo>
                <a:cubicBezTo>
                  <a:pt x="1934766" y="1419159"/>
                  <a:pt x="1934765" y="2644842"/>
                  <a:pt x="1934765" y="3870524"/>
                </a:cubicBezTo>
                <a:cubicBezTo>
                  <a:pt x="1934765" y="3977378"/>
                  <a:pt x="1848142" y="4064001"/>
                  <a:pt x="1741288" y="4064001"/>
                </a:cubicBezTo>
                <a:lnTo>
                  <a:pt x="193477" y="4064000"/>
                </a:lnTo>
                <a:cubicBezTo>
                  <a:pt x="86623" y="4064000"/>
                  <a:pt x="0" y="3977377"/>
                  <a:pt x="0" y="3870523"/>
                </a:cubicBezTo>
                <a:lnTo>
                  <a:pt x="0" y="193477"/>
                </a:lnTo>
                <a:close/>
              </a:path>
            </a:pathLst>
          </a:custGeom>
          <a:noFill/>
          <a:ln>
            <a:solidFill>
              <a:schemeClr val="bg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01930" tIns="201930" rIns="201930" bIns="3046730" numCol="1" spcCol="1270" anchor="ctr" anchorCtr="0">
            <a:noAutofit/>
          </a:bodyPr>
          <a:lstStyle/>
          <a:p>
            <a:pPr marL="0" lvl="0" indent="0" algn="ctr" defTabSz="2355850">
              <a:lnSpc>
                <a:spcPct val="90000"/>
              </a:lnSpc>
              <a:spcBef>
                <a:spcPct val="0"/>
              </a:spcBef>
              <a:spcAft>
                <a:spcPct val="35000"/>
              </a:spcAft>
              <a:buNone/>
            </a:pPr>
            <a:r>
              <a:rPr lang="en-US" sz="2400" b="1" kern="1200"/>
              <a:t>Validity</a:t>
            </a:r>
          </a:p>
        </p:txBody>
      </p:sp>
      <p:sp>
        <p:nvSpPr>
          <p:cNvPr id="9" name="Freeform 71">
            <a:extLst>
              <a:ext uri="{FF2B5EF4-FFF2-40B4-BE49-F238E27FC236}">
                <a16:creationId xmlns:a16="http://schemas.microsoft.com/office/drawing/2014/main" id="{D74228D6-71D2-D4AB-356F-360155506614}"/>
              </a:ext>
            </a:extLst>
          </p:cNvPr>
          <p:cNvSpPr/>
          <p:nvPr/>
        </p:nvSpPr>
        <p:spPr>
          <a:xfrm>
            <a:off x="3697627" y="2993735"/>
            <a:ext cx="1748743" cy="885994"/>
          </a:xfrm>
          <a:custGeom>
            <a:avLst/>
            <a:gdLst>
              <a:gd name="connsiteX0" fmla="*/ 0 w 1547812"/>
              <a:gd name="connsiteY0" fmla="*/ 122535 h 1225351"/>
              <a:gd name="connsiteX1" fmla="*/ 122535 w 1547812"/>
              <a:gd name="connsiteY1" fmla="*/ 0 h 1225351"/>
              <a:gd name="connsiteX2" fmla="*/ 1425277 w 1547812"/>
              <a:gd name="connsiteY2" fmla="*/ 0 h 1225351"/>
              <a:gd name="connsiteX3" fmla="*/ 1547812 w 1547812"/>
              <a:gd name="connsiteY3" fmla="*/ 122535 h 1225351"/>
              <a:gd name="connsiteX4" fmla="*/ 1547812 w 1547812"/>
              <a:gd name="connsiteY4" fmla="*/ 1102816 h 1225351"/>
              <a:gd name="connsiteX5" fmla="*/ 1425277 w 1547812"/>
              <a:gd name="connsiteY5" fmla="*/ 1225351 h 1225351"/>
              <a:gd name="connsiteX6" fmla="*/ 122535 w 1547812"/>
              <a:gd name="connsiteY6" fmla="*/ 1225351 h 1225351"/>
              <a:gd name="connsiteX7" fmla="*/ 0 w 1547812"/>
              <a:gd name="connsiteY7" fmla="*/ 1102816 h 1225351"/>
              <a:gd name="connsiteX8" fmla="*/ 0 w 1547812"/>
              <a:gd name="connsiteY8"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812" h="1225351">
                <a:moveTo>
                  <a:pt x="0" y="122535"/>
                </a:moveTo>
                <a:cubicBezTo>
                  <a:pt x="0" y="54861"/>
                  <a:pt x="54861" y="0"/>
                  <a:pt x="122535" y="0"/>
                </a:cubicBezTo>
                <a:lnTo>
                  <a:pt x="1425277" y="0"/>
                </a:lnTo>
                <a:cubicBezTo>
                  <a:pt x="1492951" y="0"/>
                  <a:pt x="1547812" y="54861"/>
                  <a:pt x="1547812" y="122535"/>
                </a:cubicBezTo>
                <a:lnTo>
                  <a:pt x="1547812" y="1102816"/>
                </a:lnTo>
                <a:cubicBezTo>
                  <a:pt x="1547812" y="1170490"/>
                  <a:pt x="1492951" y="1225351"/>
                  <a:pt x="1425277" y="1225351"/>
                </a:cubicBezTo>
                <a:lnTo>
                  <a:pt x="122535" y="1225351"/>
                </a:lnTo>
                <a:cubicBezTo>
                  <a:pt x="54861" y="1225351"/>
                  <a:pt x="0" y="1170490"/>
                  <a:pt x="0" y="1102816"/>
                </a:cubicBezTo>
                <a:lnTo>
                  <a:pt x="0" y="122535"/>
                </a:lnTo>
                <a:close/>
              </a:path>
            </a:pathLst>
          </a:custGeom>
          <a:no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5109" tIns="117804" rIns="145109" bIns="117804" numCol="1" spcCol="1270" anchor="ctr" anchorCtr="0">
            <a:noAutofit/>
          </a:bodyPr>
          <a:lstStyle/>
          <a:p>
            <a:pPr marL="0" lvl="0" indent="0" algn="ctr" defTabSz="1911350">
              <a:lnSpc>
                <a:spcPct val="90000"/>
              </a:lnSpc>
              <a:spcBef>
                <a:spcPct val="0"/>
              </a:spcBef>
              <a:spcAft>
                <a:spcPct val="35000"/>
              </a:spcAft>
              <a:buNone/>
            </a:pPr>
            <a:r>
              <a:rPr lang="en-US" sz="1600" kern="1200">
                <a:solidFill>
                  <a:schemeClr val="tx1"/>
                </a:solidFill>
              </a:rPr>
              <a:t>Version Control</a:t>
            </a:r>
          </a:p>
          <a:p>
            <a:pPr marL="0" lvl="0" indent="0" algn="ctr" defTabSz="1911350">
              <a:lnSpc>
                <a:spcPct val="90000"/>
              </a:lnSpc>
              <a:spcBef>
                <a:spcPct val="0"/>
              </a:spcBef>
              <a:spcAft>
                <a:spcPct val="35000"/>
              </a:spcAft>
              <a:buNone/>
            </a:pPr>
            <a:r>
              <a:rPr lang="en-US" sz="1600">
                <a:solidFill>
                  <a:schemeClr val="tx1"/>
                </a:solidFill>
              </a:rPr>
              <a:t>Provenance integrity</a:t>
            </a:r>
          </a:p>
        </p:txBody>
      </p:sp>
      <p:sp>
        <p:nvSpPr>
          <p:cNvPr id="10" name="Freeform 73">
            <a:extLst>
              <a:ext uri="{FF2B5EF4-FFF2-40B4-BE49-F238E27FC236}">
                <a16:creationId xmlns:a16="http://schemas.microsoft.com/office/drawing/2014/main" id="{78323B65-D424-A415-684F-ED86820250C8}"/>
              </a:ext>
            </a:extLst>
          </p:cNvPr>
          <p:cNvSpPr/>
          <p:nvPr/>
        </p:nvSpPr>
        <p:spPr>
          <a:xfrm>
            <a:off x="5794541" y="2010702"/>
            <a:ext cx="2126157" cy="3619133"/>
          </a:xfrm>
          <a:custGeom>
            <a:avLst/>
            <a:gdLst>
              <a:gd name="connsiteX0" fmla="*/ 0 w 1934765"/>
              <a:gd name="connsiteY0" fmla="*/ 193477 h 4064000"/>
              <a:gd name="connsiteX1" fmla="*/ 193477 w 1934765"/>
              <a:gd name="connsiteY1" fmla="*/ 0 h 4064000"/>
              <a:gd name="connsiteX2" fmla="*/ 1741289 w 1934765"/>
              <a:gd name="connsiteY2" fmla="*/ 0 h 4064000"/>
              <a:gd name="connsiteX3" fmla="*/ 1934766 w 1934765"/>
              <a:gd name="connsiteY3" fmla="*/ 193477 h 4064000"/>
              <a:gd name="connsiteX4" fmla="*/ 1934765 w 1934765"/>
              <a:gd name="connsiteY4" fmla="*/ 3870524 h 4064000"/>
              <a:gd name="connsiteX5" fmla="*/ 1741288 w 1934765"/>
              <a:gd name="connsiteY5" fmla="*/ 4064001 h 4064000"/>
              <a:gd name="connsiteX6" fmla="*/ 193477 w 1934765"/>
              <a:gd name="connsiteY6" fmla="*/ 4064000 h 4064000"/>
              <a:gd name="connsiteX7" fmla="*/ 0 w 1934765"/>
              <a:gd name="connsiteY7" fmla="*/ 3870523 h 4064000"/>
              <a:gd name="connsiteX8" fmla="*/ 0 w 1934765"/>
              <a:gd name="connsiteY8"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765" h="4064000">
                <a:moveTo>
                  <a:pt x="0" y="193477"/>
                </a:moveTo>
                <a:cubicBezTo>
                  <a:pt x="0" y="86623"/>
                  <a:pt x="86623" y="0"/>
                  <a:pt x="193477" y="0"/>
                </a:cubicBezTo>
                <a:lnTo>
                  <a:pt x="1741289" y="0"/>
                </a:lnTo>
                <a:cubicBezTo>
                  <a:pt x="1848143" y="0"/>
                  <a:pt x="1934766" y="86623"/>
                  <a:pt x="1934766" y="193477"/>
                </a:cubicBezTo>
                <a:cubicBezTo>
                  <a:pt x="1934766" y="1419159"/>
                  <a:pt x="1934765" y="2644842"/>
                  <a:pt x="1934765" y="3870524"/>
                </a:cubicBezTo>
                <a:cubicBezTo>
                  <a:pt x="1934765" y="3977378"/>
                  <a:pt x="1848142" y="4064001"/>
                  <a:pt x="1741288" y="4064001"/>
                </a:cubicBezTo>
                <a:lnTo>
                  <a:pt x="193477" y="4064000"/>
                </a:lnTo>
                <a:cubicBezTo>
                  <a:pt x="86623" y="4064000"/>
                  <a:pt x="0" y="3977377"/>
                  <a:pt x="0" y="3870523"/>
                </a:cubicBezTo>
                <a:lnTo>
                  <a:pt x="0" y="193477"/>
                </a:lnTo>
                <a:close/>
              </a:path>
            </a:pathLst>
          </a:custGeom>
          <a:noFill/>
          <a:ln>
            <a:solidFill>
              <a:schemeClr val="bg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01930" tIns="201930" rIns="201930" bIns="3046730" numCol="1" spcCol="1270" anchor="ctr" anchorCtr="0">
            <a:noAutofit/>
          </a:bodyPr>
          <a:lstStyle/>
          <a:p>
            <a:pPr marL="0" lvl="0" indent="0" algn="ctr" defTabSz="2355850">
              <a:lnSpc>
                <a:spcPct val="90000"/>
              </a:lnSpc>
              <a:spcBef>
                <a:spcPct val="0"/>
              </a:spcBef>
              <a:spcAft>
                <a:spcPct val="35000"/>
              </a:spcAft>
              <a:buNone/>
            </a:pPr>
            <a:r>
              <a:rPr lang="en-US" sz="2400" b="1" kern="1200"/>
              <a:t>Separation</a:t>
            </a:r>
          </a:p>
        </p:txBody>
      </p:sp>
      <p:sp>
        <p:nvSpPr>
          <p:cNvPr id="11" name="Freeform 74">
            <a:extLst>
              <a:ext uri="{FF2B5EF4-FFF2-40B4-BE49-F238E27FC236}">
                <a16:creationId xmlns:a16="http://schemas.microsoft.com/office/drawing/2014/main" id="{28F65A6E-5806-E42D-117E-D6291596842D}"/>
              </a:ext>
            </a:extLst>
          </p:cNvPr>
          <p:cNvSpPr/>
          <p:nvPr/>
        </p:nvSpPr>
        <p:spPr>
          <a:xfrm>
            <a:off x="6007156" y="2993735"/>
            <a:ext cx="1700926" cy="885994"/>
          </a:xfrm>
          <a:custGeom>
            <a:avLst/>
            <a:gdLst>
              <a:gd name="connsiteX0" fmla="*/ 0 w 1547812"/>
              <a:gd name="connsiteY0" fmla="*/ 122535 h 1225351"/>
              <a:gd name="connsiteX1" fmla="*/ 122535 w 1547812"/>
              <a:gd name="connsiteY1" fmla="*/ 0 h 1225351"/>
              <a:gd name="connsiteX2" fmla="*/ 1425277 w 1547812"/>
              <a:gd name="connsiteY2" fmla="*/ 0 h 1225351"/>
              <a:gd name="connsiteX3" fmla="*/ 1547812 w 1547812"/>
              <a:gd name="connsiteY3" fmla="*/ 122535 h 1225351"/>
              <a:gd name="connsiteX4" fmla="*/ 1547812 w 1547812"/>
              <a:gd name="connsiteY4" fmla="*/ 1102816 h 1225351"/>
              <a:gd name="connsiteX5" fmla="*/ 1425277 w 1547812"/>
              <a:gd name="connsiteY5" fmla="*/ 1225351 h 1225351"/>
              <a:gd name="connsiteX6" fmla="*/ 122535 w 1547812"/>
              <a:gd name="connsiteY6" fmla="*/ 1225351 h 1225351"/>
              <a:gd name="connsiteX7" fmla="*/ 0 w 1547812"/>
              <a:gd name="connsiteY7" fmla="*/ 1102816 h 1225351"/>
              <a:gd name="connsiteX8" fmla="*/ 0 w 1547812"/>
              <a:gd name="connsiteY8"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812" h="1225351">
                <a:moveTo>
                  <a:pt x="0" y="122535"/>
                </a:moveTo>
                <a:cubicBezTo>
                  <a:pt x="0" y="54861"/>
                  <a:pt x="54861" y="0"/>
                  <a:pt x="122535" y="0"/>
                </a:cubicBezTo>
                <a:lnTo>
                  <a:pt x="1425277" y="0"/>
                </a:lnTo>
                <a:cubicBezTo>
                  <a:pt x="1492951" y="0"/>
                  <a:pt x="1547812" y="54861"/>
                  <a:pt x="1547812" y="122535"/>
                </a:cubicBezTo>
                <a:lnTo>
                  <a:pt x="1547812" y="1102816"/>
                </a:lnTo>
                <a:cubicBezTo>
                  <a:pt x="1547812" y="1170490"/>
                  <a:pt x="1492951" y="1225351"/>
                  <a:pt x="1425277" y="1225351"/>
                </a:cubicBezTo>
                <a:lnTo>
                  <a:pt x="122535" y="1225351"/>
                </a:lnTo>
                <a:cubicBezTo>
                  <a:pt x="54861" y="1225351"/>
                  <a:pt x="0" y="1170490"/>
                  <a:pt x="0" y="1102816"/>
                </a:cubicBezTo>
                <a:lnTo>
                  <a:pt x="0" y="122535"/>
                </a:lnTo>
                <a:close/>
              </a:path>
            </a:pathLst>
          </a:custGeom>
          <a:no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5109" tIns="117804" rIns="145109" bIns="117804" numCol="1" spcCol="1270" anchor="ctr" anchorCtr="0">
            <a:noAutofit/>
          </a:bodyPr>
          <a:lstStyle/>
          <a:p>
            <a:pPr marL="0" lvl="0" indent="0" algn="ctr" defTabSz="1911350">
              <a:lnSpc>
                <a:spcPct val="90000"/>
              </a:lnSpc>
              <a:spcBef>
                <a:spcPct val="0"/>
              </a:spcBef>
              <a:spcAft>
                <a:spcPct val="35000"/>
              </a:spcAft>
              <a:buNone/>
            </a:pPr>
            <a:r>
              <a:rPr lang="en-US" sz="1600" kern="1200">
                <a:solidFill>
                  <a:schemeClr val="tx1"/>
                </a:solidFill>
              </a:rPr>
              <a:t>Isolated builds</a:t>
            </a:r>
          </a:p>
          <a:p>
            <a:pPr marL="0" lvl="0" indent="0" algn="ctr" defTabSz="1911350">
              <a:lnSpc>
                <a:spcPct val="90000"/>
              </a:lnSpc>
              <a:spcBef>
                <a:spcPct val="0"/>
              </a:spcBef>
              <a:spcAft>
                <a:spcPct val="35000"/>
              </a:spcAft>
              <a:buNone/>
            </a:pPr>
            <a:r>
              <a:rPr lang="en-US" sz="1600">
                <a:solidFill>
                  <a:schemeClr val="tx1"/>
                </a:solidFill>
              </a:rPr>
              <a:t>Hermetic build process</a:t>
            </a:r>
            <a:endParaRPr lang="en-US" sz="1600" kern="1200">
              <a:solidFill>
                <a:schemeClr val="tx1"/>
              </a:solidFill>
            </a:endParaRPr>
          </a:p>
        </p:txBody>
      </p:sp>
      <p:grpSp>
        <p:nvGrpSpPr>
          <p:cNvPr id="21" name="Group 20">
            <a:extLst>
              <a:ext uri="{FF2B5EF4-FFF2-40B4-BE49-F238E27FC236}">
                <a16:creationId xmlns:a16="http://schemas.microsoft.com/office/drawing/2014/main" id="{C2FD4EEB-4B57-84C6-2307-2D316E87BE31}"/>
              </a:ext>
            </a:extLst>
          </p:cNvPr>
          <p:cNvGrpSpPr/>
          <p:nvPr/>
        </p:nvGrpSpPr>
        <p:grpSpPr>
          <a:xfrm>
            <a:off x="1320466" y="4404961"/>
            <a:ext cx="1931826" cy="638176"/>
            <a:chOff x="1380629" y="4436050"/>
            <a:chExt cx="1931826" cy="638176"/>
          </a:xfrm>
        </p:grpSpPr>
        <p:pic>
          <p:nvPicPr>
            <p:cNvPr id="13" name="Graphic 12" descr="Man with solid fill">
              <a:extLst>
                <a:ext uri="{FF2B5EF4-FFF2-40B4-BE49-F238E27FC236}">
                  <a16:creationId xmlns:a16="http://schemas.microsoft.com/office/drawing/2014/main" id="{91979A3C-BD43-67FD-FAEB-ABB13EB3F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0629" y="4436050"/>
              <a:ext cx="638176" cy="638176"/>
            </a:xfrm>
            <a:prstGeom prst="rect">
              <a:avLst/>
            </a:prstGeom>
          </p:spPr>
        </p:pic>
        <p:pic>
          <p:nvPicPr>
            <p:cNvPr id="16" name="Graphic 15" descr="Briefcase with solid fill">
              <a:extLst>
                <a:ext uri="{FF2B5EF4-FFF2-40B4-BE49-F238E27FC236}">
                  <a16:creationId xmlns:a16="http://schemas.microsoft.com/office/drawing/2014/main" id="{39EBDDC1-5820-F899-D82A-156EDEE463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1594" y="4436050"/>
              <a:ext cx="638176" cy="638176"/>
            </a:xfrm>
            <a:prstGeom prst="rect">
              <a:avLst/>
            </a:prstGeom>
          </p:spPr>
        </p:pic>
        <p:pic>
          <p:nvPicPr>
            <p:cNvPr id="19" name="Graphic 18" descr="Circles with arrows with solid fill">
              <a:extLst>
                <a:ext uri="{FF2B5EF4-FFF2-40B4-BE49-F238E27FC236}">
                  <a16:creationId xmlns:a16="http://schemas.microsoft.com/office/drawing/2014/main" id="{9C8DEE17-105E-289F-AB24-4209AF0EC1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74279" y="4436050"/>
              <a:ext cx="638176" cy="638176"/>
            </a:xfrm>
            <a:prstGeom prst="rect">
              <a:avLst/>
            </a:prstGeom>
          </p:spPr>
        </p:pic>
      </p:grpSp>
      <p:grpSp>
        <p:nvGrpSpPr>
          <p:cNvPr id="22" name="Group 21">
            <a:extLst>
              <a:ext uri="{FF2B5EF4-FFF2-40B4-BE49-F238E27FC236}">
                <a16:creationId xmlns:a16="http://schemas.microsoft.com/office/drawing/2014/main" id="{85D50C57-6760-4851-6578-6DD9E52F8870}"/>
              </a:ext>
            </a:extLst>
          </p:cNvPr>
          <p:cNvGrpSpPr/>
          <p:nvPr/>
        </p:nvGrpSpPr>
        <p:grpSpPr>
          <a:xfrm>
            <a:off x="3606085" y="4404961"/>
            <a:ext cx="1931826" cy="638176"/>
            <a:chOff x="1380629" y="4436050"/>
            <a:chExt cx="1931826" cy="638176"/>
          </a:xfrm>
        </p:grpSpPr>
        <p:pic>
          <p:nvPicPr>
            <p:cNvPr id="23" name="Graphic 22" descr="Man with solid fill">
              <a:extLst>
                <a:ext uri="{FF2B5EF4-FFF2-40B4-BE49-F238E27FC236}">
                  <a16:creationId xmlns:a16="http://schemas.microsoft.com/office/drawing/2014/main" id="{FDE12516-BE5F-56F5-4DB3-D32B291078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0629" y="4436050"/>
              <a:ext cx="638176" cy="638176"/>
            </a:xfrm>
            <a:prstGeom prst="rect">
              <a:avLst/>
            </a:prstGeom>
          </p:spPr>
        </p:pic>
        <p:pic>
          <p:nvPicPr>
            <p:cNvPr id="24" name="Graphic 23" descr="Briefcase with solid fill">
              <a:extLst>
                <a:ext uri="{FF2B5EF4-FFF2-40B4-BE49-F238E27FC236}">
                  <a16:creationId xmlns:a16="http://schemas.microsoft.com/office/drawing/2014/main" id="{6C24D6C8-0D47-CF2F-CB34-A4C0E123AF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1594" y="4436050"/>
              <a:ext cx="638176" cy="638176"/>
            </a:xfrm>
            <a:prstGeom prst="rect">
              <a:avLst/>
            </a:prstGeom>
          </p:spPr>
        </p:pic>
        <p:pic>
          <p:nvPicPr>
            <p:cNvPr id="25" name="Graphic 24" descr="Circles with arrows with solid fill">
              <a:extLst>
                <a:ext uri="{FF2B5EF4-FFF2-40B4-BE49-F238E27FC236}">
                  <a16:creationId xmlns:a16="http://schemas.microsoft.com/office/drawing/2014/main" id="{9A8DAA37-191F-56FF-758A-828CEBDBD2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74279" y="4436050"/>
              <a:ext cx="638176" cy="638176"/>
            </a:xfrm>
            <a:prstGeom prst="rect">
              <a:avLst/>
            </a:prstGeom>
          </p:spPr>
        </p:pic>
      </p:grpSp>
      <p:grpSp>
        <p:nvGrpSpPr>
          <p:cNvPr id="26" name="Group 25">
            <a:extLst>
              <a:ext uri="{FF2B5EF4-FFF2-40B4-BE49-F238E27FC236}">
                <a16:creationId xmlns:a16="http://schemas.microsoft.com/office/drawing/2014/main" id="{8B3029F5-FDF0-8647-6D65-77412374B108}"/>
              </a:ext>
            </a:extLst>
          </p:cNvPr>
          <p:cNvGrpSpPr/>
          <p:nvPr/>
        </p:nvGrpSpPr>
        <p:grpSpPr>
          <a:xfrm>
            <a:off x="5891708" y="4404961"/>
            <a:ext cx="1931826" cy="638176"/>
            <a:chOff x="1380629" y="4436050"/>
            <a:chExt cx="1931826" cy="638176"/>
          </a:xfrm>
        </p:grpSpPr>
        <p:pic>
          <p:nvPicPr>
            <p:cNvPr id="27" name="Graphic 26" descr="Man with solid fill">
              <a:extLst>
                <a:ext uri="{FF2B5EF4-FFF2-40B4-BE49-F238E27FC236}">
                  <a16:creationId xmlns:a16="http://schemas.microsoft.com/office/drawing/2014/main" id="{E0D7A987-6C9A-47C3-F318-C032C41CBA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0629" y="4436050"/>
              <a:ext cx="638176" cy="638176"/>
            </a:xfrm>
            <a:prstGeom prst="rect">
              <a:avLst/>
            </a:prstGeom>
          </p:spPr>
        </p:pic>
        <p:pic>
          <p:nvPicPr>
            <p:cNvPr id="28" name="Graphic 27" descr="Briefcase with solid fill">
              <a:extLst>
                <a:ext uri="{FF2B5EF4-FFF2-40B4-BE49-F238E27FC236}">
                  <a16:creationId xmlns:a16="http://schemas.microsoft.com/office/drawing/2014/main" id="{9B385889-603D-3571-761A-039B5A0651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1594" y="4436050"/>
              <a:ext cx="638176" cy="638176"/>
            </a:xfrm>
            <a:prstGeom prst="rect">
              <a:avLst/>
            </a:prstGeom>
          </p:spPr>
        </p:pic>
        <p:pic>
          <p:nvPicPr>
            <p:cNvPr id="29" name="Graphic 28" descr="Circles with arrows with solid fill">
              <a:extLst>
                <a:ext uri="{FF2B5EF4-FFF2-40B4-BE49-F238E27FC236}">
                  <a16:creationId xmlns:a16="http://schemas.microsoft.com/office/drawing/2014/main" id="{2F0814CE-C200-F3E6-57AE-430D0F29B1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74279" y="4436050"/>
              <a:ext cx="638176" cy="638176"/>
            </a:xfrm>
            <a:prstGeom prst="rect">
              <a:avLst/>
            </a:prstGeom>
          </p:spPr>
        </p:pic>
      </p:grpSp>
      <p:pic>
        <p:nvPicPr>
          <p:cNvPr id="1026" name="Picture 2">
            <a:extLst>
              <a:ext uri="{FF2B5EF4-FFF2-40B4-BE49-F238E27FC236}">
                <a16:creationId xmlns:a16="http://schemas.microsoft.com/office/drawing/2014/main" id="{C2FB7966-4F35-2334-1856-3E4FFBD74A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3034" y="5059957"/>
            <a:ext cx="493039" cy="49303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31209470-41E1-3B98-1B2B-9B9ABCEC2B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3151" y="5043137"/>
            <a:ext cx="493039" cy="4930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ED9D4FD4-ED09-7039-2557-FCC957F313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3604" y="5043137"/>
            <a:ext cx="493039" cy="49303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984F1083-DDBC-0444-C616-7DF14FF560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2746" y="5043137"/>
            <a:ext cx="493039" cy="4930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403CF913-0911-E17F-E553-0441E0AD39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2148" y="5038059"/>
            <a:ext cx="493039" cy="49303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43FB1DED-5A5D-96D7-D051-8C80FDE7DB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2303" y="5031910"/>
            <a:ext cx="493039" cy="49303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44B44660-3A91-0A12-3E2A-363C7B23B1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4393" y="5031909"/>
            <a:ext cx="493039" cy="4930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BAAAD86C-B633-70A1-7A1E-FEEDFF163E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7927" y="5031908"/>
            <a:ext cx="493039" cy="4930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51C40B7-800C-2701-1DB5-CF583D721D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3032" y="5073981"/>
            <a:ext cx="464989" cy="46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5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289FFF-2E7C-00ED-ED3A-199363A5D2A5}"/>
              </a:ext>
            </a:extLst>
          </p:cNvPr>
          <p:cNvSpPr>
            <a:spLocks noGrp="1"/>
          </p:cNvSpPr>
          <p:nvPr>
            <p:ph type="title"/>
          </p:nvPr>
        </p:nvSpPr>
        <p:spPr/>
        <p:txBody>
          <a:bodyPr>
            <a:noAutofit/>
          </a:bodyPr>
          <a:lstStyle/>
          <a:p>
            <a:r>
              <a:rPr lang="en-US" sz="3600"/>
              <a:t>Applying Security Principles </a:t>
            </a:r>
          </a:p>
        </p:txBody>
      </p:sp>
      <p:sp>
        <p:nvSpPr>
          <p:cNvPr id="4" name="Slide Number Placeholder 3">
            <a:extLst>
              <a:ext uri="{FF2B5EF4-FFF2-40B4-BE49-F238E27FC236}">
                <a16:creationId xmlns:a16="http://schemas.microsoft.com/office/drawing/2014/main" id="{F98CE8BD-0223-4782-4BBB-EDE2FB13E13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descr="Table&#10;&#10;Description automatically generated">
            <a:extLst>
              <a:ext uri="{FF2B5EF4-FFF2-40B4-BE49-F238E27FC236}">
                <a16:creationId xmlns:a16="http://schemas.microsoft.com/office/drawing/2014/main" id="{771593A9-DB6E-102C-505E-7E53446CCD52}"/>
              </a:ext>
            </a:extLst>
          </p:cNvPr>
          <p:cNvPicPr>
            <a:picLocks noChangeAspect="1"/>
          </p:cNvPicPr>
          <p:nvPr/>
        </p:nvPicPr>
        <p:blipFill>
          <a:blip r:embed="rId3"/>
          <a:stretch>
            <a:fillRect/>
          </a:stretch>
        </p:blipFill>
        <p:spPr>
          <a:xfrm>
            <a:off x="208190" y="1015467"/>
            <a:ext cx="8727620" cy="3448265"/>
          </a:xfrm>
          <a:prstGeom prst="rect">
            <a:avLst/>
          </a:prstGeom>
        </p:spPr>
      </p:pic>
      <p:sp>
        <p:nvSpPr>
          <p:cNvPr id="8" name="Content Placeholder 1">
            <a:extLst>
              <a:ext uri="{FF2B5EF4-FFF2-40B4-BE49-F238E27FC236}">
                <a16:creationId xmlns:a16="http://schemas.microsoft.com/office/drawing/2014/main" id="{305AE9E2-15DD-EFFC-33D8-6EFA12CEB95A}"/>
              </a:ext>
            </a:extLst>
          </p:cNvPr>
          <p:cNvSpPr>
            <a:spLocks noGrp="1"/>
          </p:cNvSpPr>
          <p:nvPr>
            <p:ph idx="1"/>
          </p:nvPr>
        </p:nvSpPr>
        <p:spPr>
          <a:xfrm>
            <a:off x="293116" y="4952191"/>
            <a:ext cx="8557768" cy="1016855"/>
          </a:xfrm>
        </p:spPr>
        <p:txBody>
          <a:bodyPr>
            <a:normAutofit lnSpcReduction="10000"/>
          </a:bodyPr>
          <a:lstStyle/>
          <a:p>
            <a:r>
              <a:rPr lang="en-US" sz="2800"/>
              <a:t>Emphasis on securing artifacts</a:t>
            </a:r>
          </a:p>
          <a:p>
            <a:r>
              <a:rPr lang="en-US" sz="2800"/>
              <a:t>Under-emphasis on securing operations and actors</a:t>
            </a:r>
          </a:p>
        </p:txBody>
      </p:sp>
      <p:sp>
        <p:nvSpPr>
          <p:cNvPr id="2" name="Rectangle 1">
            <a:extLst>
              <a:ext uri="{FF2B5EF4-FFF2-40B4-BE49-F238E27FC236}">
                <a16:creationId xmlns:a16="http://schemas.microsoft.com/office/drawing/2014/main" id="{EAAC8579-A8E8-0093-80FB-EB6272131792}"/>
              </a:ext>
            </a:extLst>
          </p:cNvPr>
          <p:cNvSpPr/>
          <p:nvPr/>
        </p:nvSpPr>
        <p:spPr>
          <a:xfrm>
            <a:off x="2487168" y="1499616"/>
            <a:ext cx="682752" cy="293973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D357FA-6E3D-6DB1-192C-DC20AF9F2A3B}"/>
              </a:ext>
            </a:extLst>
          </p:cNvPr>
          <p:cNvSpPr/>
          <p:nvPr/>
        </p:nvSpPr>
        <p:spPr>
          <a:xfrm>
            <a:off x="4632960" y="1499615"/>
            <a:ext cx="682752" cy="293973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463EB9C-4A8E-1D14-A1B4-2FB6E749FC39}"/>
              </a:ext>
            </a:extLst>
          </p:cNvPr>
          <p:cNvSpPr/>
          <p:nvPr/>
        </p:nvSpPr>
        <p:spPr>
          <a:xfrm>
            <a:off x="6765634" y="1524000"/>
            <a:ext cx="682752" cy="293973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7A36120-605E-2EDB-BA4A-8CEE2200260A}"/>
              </a:ext>
            </a:extLst>
          </p:cNvPr>
          <p:cNvSpPr/>
          <p:nvPr/>
        </p:nvSpPr>
        <p:spPr>
          <a:xfrm>
            <a:off x="3169920" y="1499615"/>
            <a:ext cx="1463040" cy="296411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268095-20A8-A807-4D34-31F071AB84A3}"/>
              </a:ext>
            </a:extLst>
          </p:cNvPr>
          <p:cNvSpPr/>
          <p:nvPr/>
        </p:nvSpPr>
        <p:spPr>
          <a:xfrm>
            <a:off x="5302594" y="1475230"/>
            <a:ext cx="1463040" cy="296411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9EA726C-27B2-B195-4A5B-00CBC1A56911}"/>
              </a:ext>
            </a:extLst>
          </p:cNvPr>
          <p:cNvSpPr/>
          <p:nvPr/>
        </p:nvSpPr>
        <p:spPr>
          <a:xfrm>
            <a:off x="7448386" y="1524000"/>
            <a:ext cx="1463040" cy="296411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62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06359B-B3FE-45C7-6A83-523A2B76B451}"/>
              </a:ext>
            </a:extLst>
          </p:cNvPr>
          <p:cNvSpPr>
            <a:spLocks noGrp="1"/>
          </p:cNvSpPr>
          <p:nvPr>
            <p:ph idx="1"/>
          </p:nvPr>
        </p:nvSpPr>
        <p:spPr>
          <a:xfrm>
            <a:off x="277148" y="3514877"/>
            <a:ext cx="8557768" cy="568620"/>
          </a:xfrm>
        </p:spPr>
        <p:txBody>
          <a:bodyPr>
            <a:normAutofit/>
          </a:bodyPr>
          <a:lstStyle/>
          <a:p>
            <a:pPr marL="0" indent="0">
              <a:buNone/>
            </a:pPr>
            <a:r>
              <a:rPr lang="en-US" sz="2800"/>
              <a:t>The chain is composed of</a:t>
            </a:r>
          </a:p>
        </p:txBody>
      </p:sp>
      <p:sp>
        <p:nvSpPr>
          <p:cNvPr id="3" name="Title 2">
            <a:extLst>
              <a:ext uri="{FF2B5EF4-FFF2-40B4-BE49-F238E27FC236}">
                <a16:creationId xmlns:a16="http://schemas.microsoft.com/office/drawing/2014/main" id="{827D2555-A7B6-1028-FC72-02CFAE0C4FF6}"/>
              </a:ext>
            </a:extLst>
          </p:cNvPr>
          <p:cNvSpPr>
            <a:spLocks noGrp="1"/>
          </p:cNvSpPr>
          <p:nvPr>
            <p:ph type="title"/>
          </p:nvPr>
        </p:nvSpPr>
        <p:spPr/>
        <p:txBody>
          <a:bodyPr>
            <a:noAutofit/>
          </a:bodyPr>
          <a:lstStyle/>
          <a:p>
            <a:r>
              <a:rPr lang="en-US" sz="3600"/>
              <a:t>Background</a:t>
            </a:r>
          </a:p>
        </p:txBody>
      </p:sp>
      <p:sp>
        <p:nvSpPr>
          <p:cNvPr id="4" name="Slide Number Placeholder 3">
            <a:extLst>
              <a:ext uri="{FF2B5EF4-FFF2-40B4-BE49-F238E27FC236}">
                <a16:creationId xmlns:a16="http://schemas.microsoft.com/office/drawing/2014/main" id="{357AEC9B-9192-AFD6-D03D-DF7F04AD5C8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5" name="Group 14">
            <a:extLst>
              <a:ext uri="{FF2B5EF4-FFF2-40B4-BE49-F238E27FC236}">
                <a16:creationId xmlns:a16="http://schemas.microsoft.com/office/drawing/2014/main" id="{6C269FDB-7B5A-2FC5-441B-008D64725A2F}"/>
              </a:ext>
            </a:extLst>
          </p:cNvPr>
          <p:cNvGrpSpPr/>
          <p:nvPr/>
        </p:nvGrpSpPr>
        <p:grpSpPr>
          <a:xfrm>
            <a:off x="1432180" y="4305464"/>
            <a:ext cx="914400" cy="1233648"/>
            <a:chOff x="1446421" y="2472109"/>
            <a:chExt cx="914400" cy="1233648"/>
          </a:xfrm>
        </p:grpSpPr>
        <p:pic>
          <p:nvPicPr>
            <p:cNvPr id="6" name="Graphic 5" descr="Man with solid fill">
              <a:extLst>
                <a:ext uri="{FF2B5EF4-FFF2-40B4-BE49-F238E27FC236}">
                  <a16:creationId xmlns:a16="http://schemas.microsoft.com/office/drawing/2014/main" id="{FCF0799F-776C-5C89-8FBB-AAB07EA4C4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6421" y="2472109"/>
              <a:ext cx="914400" cy="914400"/>
            </a:xfrm>
            <a:prstGeom prst="rect">
              <a:avLst/>
            </a:prstGeom>
          </p:spPr>
        </p:pic>
        <p:sp>
          <p:nvSpPr>
            <p:cNvPr id="12" name="TextBox 11">
              <a:extLst>
                <a:ext uri="{FF2B5EF4-FFF2-40B4-BE49-F238E27FC236}">
                  <a16:creationId xmlns:a16="http://schemas.microsoft.com/office/drawing/2014/main" id="{2B8BFC3E-7C93-2899-4EDE-740209C848EC}"/>
                </a:ext>
              </a:extLst>
            </p:cNvPr>
            <p:cNvSpPr txBox="1"/>
            <p:nvPr/>
          </p:nvSpPr>
          <p:spPr>
            <a:xfrm>
              <a:off x="1514636" y="3336425"/>
              <a:ext cx="777970" cy="369332"/>
            </a:xfrm>
            <a:prstGeom prst="rect">
              <a:avLst/>
            </a:prstGeom>
            <a:noFill/>
          </p:spPr>
          <p:txBody>
            <a:bodyPr wrap="none" rtlCol="0">
              <a:spAutoFit/>
            </a:bodyPr>
            <a:lstStyle/>
            <a:p>
              <a:pPr algn="ctr"/>
              <a:r>
                <a:rPr lang="en-US"/>
                <a:t>Actors</a:t>
              </a:r>
            </a:p>
          </p:txBody>
        </p:sp>
      </p:grpSp>
      <p:grpSp>
        <p:nvGrpSpPr>
          <p:cNvPr id="16" name="Group 15">
            <a:extLst>
              <a:ext uri="{FF2B5EF4-FFF2-40B4-BE49-F238E27FC236}">
                <a16:creationId xmlns:a16="http://schemas.microsoft.com/office/drawing/2014/main" id="{963B04A6-567C-211C-8CE1-E6B49FDCF3B1}"/>
              </a:ext>
            </a:extLst>
          </p:cNvPr>
          <p:cNvGrpSpPr/>
          <p:nvPr/>
        </p:nvGrpSpPr>
        <p:grpSpPr>
          <a:xfrm>
            <a:off x="3934091" y="4305464"/>
            <a:ext cx="968855" cy="1233648"/>
            <a:chOff x="4087572" y="2472109"/>
            <a:chExt cx="968855" cy="1233648"/>
          </a:xfrm>
        </p:grpSpPr>
        <p:pic>
          <p:nvPicPr>
            <p:cNvPr id="11" name="Graphic 10" descr="Briefcase with solid fill">
              <a:extLst>
                <a:ext uri="{FF2B5EF4-FFF2-40B4-BE49-F238E27FC236}">
                  <a16:creationId xmlns:a16="http://schemas.microsoft.com/office/drawing/2014/main" id="{5E51BF6B-ED28-FCA5-EB87-FF3C9E920F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14800" y="2472109"/>
              <a:ext cx="914400" cy="914400"/>
            </a:xfrm>
            <a:prstGeom prst="rect">
              <a:avLst/>
            </a:prstGeom>
          </p:spPr>
        </p:pic>
        <p:sp>
          <p:nvSpPr>
            <p:cNvPr id="13" name="TextBox 12">
              <a:extLst>
                <a:ext uri="{FF2B5EF4-FFF2-40B4-BE49-F238E27FC236}">
                  <a16:creationId xmlns:a16="http://schemas.microsoft.com/office/drawing/2014/main" id="{D280E083-9C14-0087-62CF-07F576A234A5}"/>
                </a:ext>
              </a:extLst>
            </p:cNvPr>
            <p:cNvSpPr txBox="1"/>
            <p:nvPr/>
          </p:nvSpPr>
          <p:spPr>
            <a:xfrm>
              <a:off x="4087572" y="3336425"/>
              <a:ext cx="968855" cy="369332"/>
            </a:xfrm>
            <a:prstGeom prst="rect">
              <a:avLst/>
            </a:prstGeom>
            <a:noFill/>
          </p:spPr>
          <p:txBody>
            <a:bodyPr wrap="none" rtlCol="0">
              <a:spAutoFit/>
            </a:bodyPr>
            <a:lstStyle/>
            <a:p>
              <a:pPr algn="ctr"/>
              <a:r>
                <a:rPr lang="en-US"/>
                <a:t>Artifacts</a:t>
              </a:r>
            </a:p>
          </p:txBody>
        </p:sp>
      </p:grpSp>
      <p:grpSp>
        <p:nvGrpSpPr>
          <p:cNvPr id="17" name="Group 16">
            <a:extLst>
              <a:ext uri="{FF2B5EF4-FFF2-40B4-BE49-F238E27FC236}">
                <a16:creationId xmlns:a16="http://schemas.microsoft.com/office/drawing/2014/main" id="{B194F7DC-19B9-31C8-5D51-B19EAC021C7B}"/>
              </a:ext>
            </a:extLst>
          </p:cNvPr>
          <p:cNvGrpSpPr/>
          <p:nvPr/>
        </p:nvGrpSpPr>
        <p:grpSpPr>
          <a:xfrm>
            <a:off x="6490458" y="4305464"/>
            <a:ext cx="1221361" cy="1233648"/>
            <a:chOff x="6629698" y="2472109"/>
            <a:chExt cx="1221361" cy="1233648"/>
          </a:xfrm>
        </p:grpSpPr>
        <p:pic>
          <p:nvPicPr>
            <p:cNvPr id="8" name="Graphic 7" descr="Circles with arrows with solid fill">
              <a:extLst>
                <a:ext uri="{FF2B5EF4-FFF2-40B4-BE49-F238E27FC236}">
                  <a16:creationId xmlns:a16="http://schemas.microsoft.com/office/drawing/2014/main" id="{4A59981D-43F2-0C11-CE91-0B12BACD89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3179" y="2472109"/>
              <a:ext cx="914400" cy="914400"/>
            </a:xfrm>
            <a:prstGeom prst="rect">
              <a:avLst/>
            </a:prstGeom>
          </p:spPr>
        </p:pic>
        <p:sp>
          <p:nvSpPr>
            <p:cNvPr id="14" name="TextBox 13">
              <a:extLst>
                <a:ext uri="{FF2B5EF4-FFF2-40B4-BE49-F238E27FC236}">
                  <a16:creationId xmlns:a16="http://schemas.microsoft.com/office/drawing/2014/main" id="{7CC310E2-5811-CE1F-138F-C3B001378C2D}"/>
                </a:ext>
              </a:extLst>
            </p:cNvPr>
            <p:cNvSpPr txBox="1"/>
            <p:nvPr/>
          </p:nvSpPr>
          <p:spPr>
            <a:xfrm>
              <a:off x="6629698" y="3336425"/>
              <a:ext cx="1221361" cy="369332"/>
            </a:xfrm>
            <a:prstGeom prst="rect">
              <a:avLst/>
            </a:prstGeom>
            <a:noFill/>
          </p:spPr>
          <p:txBody>
            <a:bodyPr wrap="none" rtlCol="0">
              <a:spAutoFit/>
            </a:bodyPr>
            <a:lstStyle/>
            <a:p>
              <a:pPr algn="ctr"/>
              <a:r>
                <a:rPr lang="en-US"/>
                <a:t>Operations</a:t>
              </a:r>
            </a:p>
          </p:txBody>
        </p:sp>
      </p:grpSp>
      <p:sp>
        <p:nvSpPr>
          <p:cNvPr id="22" name="TextBox 21">
            <a:extLst>
              <a:ext uri="{FF2B5EF4-FFF2-40B4-BE49-F238E27FC236}">
                <a16:creationId xmlns:a16="http://schemas.microsoft.com/office/drawing/2014/main" id="{E0EC199D-5100-C1C0-A504-735987E58636}"/>
              </a:ext>
            </a:extLst>
          </p:cNvPr>
          <p:cNvSpPr txBox="1"/>
          <p:nvPr/>
        </p:nvSpPr>
        <p:spPr>
          <a:xfrm>
            <a:off x="2932847" y="2607810"/>
            <a:ext cx="649024" cy="369332"/>
          </a:xfrm>
          <a:prstGeom prst="rect">
            <a:avLst/>
          </a:prstGeom>
          <a:noFill/>
        </p:spPr>
        <p:txBody>
          <a:bodyPr wrap="square" rtlCol="0">
            <a:spAutoFit/>
          </a:bodyPr>
          <a:lstStyle/>
          <a:p>
            <a:pPr algn="ctr"/>
            <a:r>
              <a:rPr lang="en-US"/>
              <a:t>Links</a:t>
            </a:r>
          </a:p>
        </p:txBody>
      </p:sp>
      <p:grpSp>
        <p:nvGrpSpPr>
          <p:cNvPr id="38" name="Group 37">
            <a:extLst>
              <a:ext uri="{FF2B5EF4-FFF2-40B4-BE49-F238E27FC236}">
                <a16:creationId xmlns:a16="http://schemas.microsoft.com/office/drawing/2014/main" id="{101324DC-5B73-30A9-C502-D902B62E0EDB}"/>
              </a:ext>
            </a:extLst>
          </p:cNvPr>
          <p:cNvGrpSpPr/>
          <p:nvPr/>
        </p:nvGrpSpPr>
        <p:grpSpPr>
          <a:xfrm>
            <a:off x="5924592" y="1850467"/>
            <a:ext cx="1025474" cy="1411491"/>
            <a:chOff x="3905781" y="5446059"/>
            <a:chExt cx="1025474" cy="1411491"/>
          </a:xfrm>
        </p:grpSpPr>
        <p:pic>
          <p:nvPicPr>
            <p:cNvPr id="25" name="Graphic 24" descr="Web design with solid fill">
              <a:extLst>
                <a:ext uri="{FF2B5EF4-FFF2-40B4-BE49-F238E27FC236}">
                  <a16:creationId xmlns:a16="http://schemas.microsoft.com/office/drawing/2014/main" id="{EFCDF884-3C1A-1F80-D1E7-47F11FE131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61318" y="5446059"/>
              <a:ext cx="914400" cy="914400"/>
            </a:xfrm>
            <a:prstGeom prst="rect">
              <a:avLst/>
            </a:prstGeom>
          </p:spPr>
        </p:pic>
        <p:sp>
          <p:nvSpPr>
            <p:cNvPr id="26" name="TextBox 25">
              <a:extLst>
                <a:ext uri="{FF2B5EF4-FFF2-40B4-BE49-F238E27FC236}">
                  <a16:creationId xmlns:a16="http://schemas.microsoft.com/office/drawing/2014/main" id="{DC1B212B-D519-928C-B839-1B5669E8B2D1}"/>
                </a:ext>
              </a:extLst>
            </p:cNvPr>
            <p:cNvSpPr txBox="1"/>
            <p:nvPr/>
          </p:nvSpPr>
          <p:spPr>
            <a:xfrm>
              <a:off x="3905781" y="6211219"/>
              <a:ext cx="1025474" cy="646331"/>
            </a:xfrm>
            <a:prstGeom prst="rect">
              <a:avLst/>
            </a:prstGeom>
            <a:noFill/>
          </p:spPr>
          <p:txBody>
            <a:bodyPr wrap="none" rtlCol="0">
              <a:spAutoFit/>
            </a:bodyPr>
            <a:lstStyle/>
            <a:p>
              <a:pPr algn="ctr"/>
              <a:r>
                <a:rPr lang="en-US"/>
                <a:t>Software</a:t>
              </a:r>
            </a:p>
            <a:p>
              <a:pPr algn="ctr"/>
              <a:r>
                <a:rPr lang="en-US"/>
                <a:t>Product</a:t>
              </a:r>
            </a:p>
          </p:txBody>
        </p:sp>
      </p:grpSp>
      <p:pic>
        <p:nvPicPr>
          <p:cNvPr id="41" name="Graphic 40" descr="Link with solid fill">
            <a:extLst>
              <a:ext uri="{FF2B5EF4-FFF2-40B4-BE49-F238E27FC236}">
                <a16:creationId xmlns:a16="http://schemas.microsoft.com/office/drawing/2014/main" id="{4B926D81-E9BC-FE9B-E906-72CB8722D8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8900000">
            <a:off x="2178439" y="1870062"/>
            <a:ext cx="914400" cy="914400"/>
          </a:xfrm>
          <a:prstGeom prst="rect">
            <a:avLst/>
          </a:prstGeom>
        </p:spPr>
      </p:pic>
      <p:pic>
        <p:nvPicPr>
          <p:cNvPr id="44" name="Graphic 43" descr="Link with solid fill">
            <a:extLst>
              <a:ext uri="{FF2B5EF4-FFF2-40B4-BE49-F238E27FC236}">
                <a16:creationId xmlns:a16="http://schemas.microsoft.com/office/drawing/2014/main" id="{18826C16-E47B-40C0-61AF-820BBCB789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8900000">
            <a:off x="1761885" y="1870061"/>
            <a:ext cx="914400" cy="914400"/>
          </a:xfrm>
          <a:prstGeom prst="rect">
            <a:avLst/>
          </a:prstGeom>
        </p:spPr>
      </p:pic>
      <p:pic>
        <p:nvPicPr>
          <p:cNvPr id="46" name="Graphic 45" descr="Link with solid fill">
            <a:extLst>
              <a:ext uri="{FF2B5EF4-FFF2-40B4-BE49-F238E27FC236}">
                <a16:creationId xmlns:a16="http://schemas.microsoft.com/office/drawing/2014/main" id="{7081AB41-FA9F-26C1-3FD6-AAD165056B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8900000">
            <a:off x="2594995" y="1870059"/>
            <a:ext cx="914400" cy="914400"/>
          </a:xfrm>
          <a:prstGeom prst="rect">
            <a:avLst/>
          </a:prstGeom>
        </p:spPr>
      </p:pic>
      <p:pic>
        <p:nvPicPr>
          <p:cNvPr id="47" name="Graphic 46" descr="Link with solid fill">
            <a:extLst>
              <a:ext uri="{FF2B5EF4-FFF2-40B4-BE49-F238E27FC236}">
                <a16:creationId xmlns:a16="http://schemas.microsoft.com/office/drawing/2014/main" id="{FD1F491F-DC9A-1130-8E16-75C6A6E784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8900000">
            <a:off x="3426769" y="1870058"/>
            <a:ext cx="914400" cy="914400"/>
          </a:xfrm>
          <a:prstGeom prst="rect">
            <a:avLst/>
          </a:prstGeom>
        </p:spPr>
      </p:pic>
      <p:pic>
        <p:nvPicPr>
          <p:cNvPr id="48" name="Graphic 47" descr="Link with solid fill">
            <a:extLst>
              <a:ext uri="{FF2B5EF4-FFF2-40B4-BE49-F238E27FC236}">
                <a16:creationId xmlns:a16="http://schemas.microsoft.com/office/drawing/2014/main" id="{8EC0CB6B-965C-5080-964F-98A05719C1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8900000">
            <a:off x="3010214" y="1858482"/>
            <a:ext cx="914400" cy="914400"/>
          </a:xfrm>
          <a:prstGeom prst="rect">
            <a:avLst/>
          </a:prstGeom>
        </p:spPr>
      </p:pic>
      <p:pic>
        <p:nvPicPr>
          <p:cNvPr id="49" name="Graphic 48" descr="Link with solid fill">
            <a:extLst>
              <a:ext uri="{FF2B5EF4-FFF2-40B4-BE49-F238E27FC236}">
                <a16:creationId xmlns:a16="http://schemas.microsoft.com/office/drawing/2014/main" id="{5D0A128F-C580-0634-2FF9-320495C1D0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8900000">
            <a:off x="3843325" y="1870055"/>
            <a:ext cx="914400" cy="914400"/>
          </a:xfrm>
          <a:prstGeom prst="rect">
            <a:avLst/>
          </a:prstGeom>
        </p:spPr>
      </p:pic>
      <p:sp>
        <p:nvSpPr>
          <p:cNvPr id="50" name="Content Placeholder 1">
            <a:extLst>
              <a:ext uri="{FF2B5EF4-FFF2-40B4-BE49-F238E27FC236}">
                <a16:creationId xmlns:a16="http://schemas.microsoft.com/office/drawing/2014/main" id="{F5A95BAA-9EFB-9E48-2DD4-DA427E54B497}"/>
              </a:ext>
            </a:extLst>
          </p:cNvPr>
          <p:cNvSpPr txBox="1">
            <a:spLocks/>
          </p:cNvSpPr>
          <p:nvPr/>
        </p:nvSpPr>
        <p:spPr>
          <a:xfrm>
            <a:off x="277148" y="944851"/>
            <a:ext cx="8557768" cy="56862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a:t>The software supply chain</a:t>
            </a:r>
          </a:p>
        </p:txBody>
      </p:sp>
      <p:cxnSp>
        <p:nvCxnSpPr>
          <p:cNvPr id="52" name="Straight Arrow Connector 51">
            <a:extLst>
              <a:ext uri="{FF2B5EF4-FFF2-40B4-BE49-F238E27FC236}">
                <a16:creationId xmlns:a16="http://schemas.microsoft.com/office/drawing/2014/main" id="{6B35E204-036D-DE6C-073B-D1615B1C7095}"/>
              </a:ext>
            </a:extLst>
          </p:cNvPr>
          <p:cNvCxnSpPr>
            <a:cxnSpLocks/>
          </p:cNvCxnSpPr>
          <p:nvPr/>
        </p:nvCxnSpPr>
        <p:spPr>
          <a:xfrm>
            <a:off x="5020236" y="2307667"/>
            <a:ext cx="698168"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7546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iagram&#10;&#10;Description automatically generated">
            <a:extLst>
              <a:ext uri="{FF2B5EF4-FFF2-40B4-BE49-F238E27FC236}">
                <a16:creationId xmlns:a16="http://schemas.microsoft.com/office/drawing/2014/main" id="{3CFA3A4D-57E8-9CDB-7640-2F057303C7CB}"/>
              </a:ext>
            </a:extLst>
          </p:cNvPr>
          <p:cNvPicPr>
            <a:picLocks noChangeAspect="1"/>
          </p:cNvPicPr>
          <p:nvPr/>
        </p:nvPicPr>
        <p:blipFill>
          <a:blip r:embed="rId3"/>
          <a:stretch>
            <a:fillRect/>
          </a:stretch>
        </p:blipFill>
        <p:spPr>
          <a:xfrm>
            <a:off x="484369" y="1594852"/>
            <a:ext cx="4038600" cy="3836669"/>
          </a:xfrm>
          <a:prstGeom prst="rect">
            <a:avLst/>
          </a:prstGeom>
          <a:noFill/>
        </p:spPr>
      </p:pic>
      <p:sp>
        <p:nvSpPr>
          <p:cNvPr id="2" name="Content Placeholder 1">
            <a:extLst>
              <a:ext uri="{FF2B5EF4-FFF2-40B4-BE49-F238E27FC236}">
                <a16:creationId xmlns:a16="http://schemas.microsoft.com/office/drawing/2014/main" id="{EA8C4D9D-C6B7-143F-D30C-C586B0C53FCB}"/>
              </a:ext>
            </a:extLst>
          </p:cNvPr>
          <p:cNvSpPr>
            <a:spLocks noGrp="1"/>
          </p:cNvSpPr>
          <p:nvPr>
            <p:ph sz="half" idx="2"/>
          </p:nvPr>
        </p:nvSpPr>
        <p:spPr>
          <a:xfrm>
            <a:off x="4675369" y="1250205"/>
            <a:ext cx="4038600" cy="4525963"/>
          </a:xfrm>
        </p:spPr>
        <p:txBody>
          <a:bodyPr vert="horz" lIns="91440" tIns="45720" rIns="91440" bIns="45720" rtlCol="0" anchor="t">
            <a:normAutofit/>
          </a:bodyPr>
          <a:lstStyle/>
          <a:p>
            <a:pPr>
              <a:lnSpc>
                <a:spcPct val="90000"/>
              </a:lnSpc>
            </a:pPr>
            <a:r>
              <a:rPr lang="en-US" sz="3000">
                <a:latin typeface="Calibri"/>
                <a:cs typeface="Calibri"/>
              </a:rPr>
              <a:t>Techniques to increase </a:t>
            </a:r>
            <a:r>
              <a:rPr lang="en-US" sz="3000" i="1">
                <a:latin typeface="Calibri"/>
                <a:cs typeface="Calibri"/>
              </a:rPr>
              <a:t>actor </a:t>
            </a:r>
            <a:r>
              <a:rPr lang="en-US" sz="3000">
                <a:latin typeface="Calibri"/>
                <a:cs typeface="Calibri"/>
              </a:rPr>
              <a:t>and </a:t>
            </a:r>
            <a:r>
              <a:rPr lang="en-US" sz="3000" i="1">
                <a:latin typeface="Calibri"/>
                <a:cs typeface="Calibri"/>
              </a:rPr>
              <a:t>operation </a:t>
            </a:r>
            <a:r>
              <a:rPr lang="en-US" sz="3000">
                <a:latin typeface="Calibri"/>
                <a:cs typeface="Calibri"/>
              </a:rPr>
              <a:t>security</a:t>
            </a:r>
          </a:p>
          <a:p>
            <a:pPr>
              <a:lnSpc>
                <a:spcPct val="90000"/>
              </a:lnSpc>
            </a:pPr>
            <a:endParaRPr lang="en-US" sz="3000"/>
          </a:p>
          <a:p>
            <a:pPr>
              <a:lnSpc>
                <a:spcPct val="90000"/>
              </a:lnSpc>
            </a:pPr>
            <a:r>
              <a:rPr lang="en-US" sz="3000">
                <a:latin typeface="Calibri"/>
                <a:cs typeface="Calibri"/>
              </a:rPr>
              <a:t>Methods to increase transparency of actor's risk</a:t>
            </a:r>
            <a:endParaRPr lang="en-US" sz="3000"/>
          </a:p>
          <a:p>
            <a:pPr>
              <a:lnSpc>
                <a:spcPct val="90000"/>
              </a:lnSpc>
            </a:pPr>
            <a:endParaRPr lang="en-US" sz="3000"/>
          </a:p>
          <a:p>
            <a:pPr>
              <a:lnSpc>
                <a:spcPct val="90000"/>
              </a:lnSpc>
            </a:pPr>
            <a:endParaRPr lang="en-US" sz="3000"/>
          </a:p>
        </p:txBody>
      </p:sp>
      <p:sp>
        <p:nvSpPr>
          <p:cNvPr id="4" name="Slide Number Placeholder 3">
            <a:extLst>
              <a:ext uri="{FF2B5EF4-FFF2-40B4-BE49-F238E27FC236}">
                <a16:creationId xmlns:a16="http://schemas.microsoft.com/office/drawing/2014/main" id="{F98CE8BD-0223-4782-4BBB-EDE2FB13E137}"/>
              </a:ext>
            </a:extLst>
          </p:cNvPr>
          <p:cNvSpPr>
            <a:spLocks noGrp="1"/>
          </p:cNvSpPr>
          <p:nvPr>
            <p:ph type="sldNum" sz="quarter" idx="10"/>
          </p:nvPr>
        </p:nvSpPr>
        <p:spPr>
          <a:xfrm>
            <a:off x="8361860" y="6457506"/>
            <a:ext cx="365760" cy="365760"/>
          </a:xfrm>
        </p:spPr>
        <p:txBody>
          <a:bodyPr anchor="ctr">
            <a:normAutofit/>
          </a:bodyPr>
          <a:lstStyle/>
          <a:p>
            <a:pPr marL="0" marR="0" lvl="0" indent="0" defTabSz="457200" rtl="0" eaLnBrk="1" fontAlgn="auto" latinLnBrk="0" hangingPunct="1">
              <a:spcBef>
                <a:spcPts val="0"/>
              </a:spcBef>
              <a:spcAft>
                <a:spcPts val="600"/>
              </a:spcAft>
              <a:buClrTx/>
              <a:buSzTx/>
              <a:buFontTx/>
              <a:buNone/>
              <a:tabLst/>
              <a:defRPr/>
            </a:pPr>
            <a:fld id="{8A7A6979-0714-4377-B894-6BE4C2D6E202}" type="slidenum">
              <a:rPr kumimoji="0" lang="en-US" b="1" i="0" u="none" strike="noStrike" kern="1200" cap="none" spc="0" normalizeH="0" baseline="0" noProof="0" smtClean="0">
                <a:ln>
                  <a:noFill/>
                </a:ln>
                <a:solidFill>
                  <a:srgbClr val="000000"/>
                </a:solidFill>
                <a:effectLst/>
                <a:uLnTx/>
                <a:uFillTx/>
              </a:rPr>
              <a:pPr marL="0" marR="0" lvl="0" indent="0" defTabSz="457200" rtl="0" eaLnBrk="1" fontAlgn="auto" latinLnBrk="0" hangingPunct="1">
                <a:spcBef>
                  <a:spcPts val="0"/>
                </a:spcBef>
                <a:spcAft>
                  <a:spcPts val="600"/>
                </a:spcAft>
                <a:buClrTx/>
                <a:buSzTx/>
                <a:buFontTx/>
                <a:buNone/>
                <a:tabLst/>
                <a:defRPr/>
              </a:pPr>
              <a:t>20</a:t>
            </a:fld>
            <a:endParaRPr kumimoji="0" lang="en-US" b="1" i="0" u="none" strike="noStrike" kern="1200" cap="none" spc="0" normalizeH="0" baseline="0" noProof="0">
              <a:ln>
                <a:noFill/>
              </a:ln>
              <a:solidFill>
                <a:srgbClr val="000000"/>
              </a:solidFill>
              <a:effectLst/>
              <a:uLnTx/>
              <a:uFillTx/>
            </a:endParaRPr>
          </a:p>
        </p:txBody>
      </p:sp>
      <p:sp>
        <p:nvSpPr>
          <p:cNvPr id="3" name="Title 2">
            <a:extLst>
              <a:ext uri="{FF2B5EF4-FFF2-40B4-BE49-F238E27FC236}">
                <a16:creationId xmlns:a16="http://schemas.microsoft.com/office/drawing/2014/main" id="{84289FFF-2E7C-00ED-ED3A-199363A5D2A5}"/>
              </a:ext>
            </a:extLst>
          </p:cNvPr>
          <p:cNvSpPr>
            <a:spLocks noGrp="1"/>
          </p:cNvSpPr>
          <p:nvPr>
            <p:ph type="title"/>
          </p:nvPr>
        </p:nvSpPr>
        <p:spPr>
          <a:xfrm>
            <a:off x="277148" y="118428"/>
            <a:ext cx="8043862" cy="638175"/>
          </a:xfrm>
        </p:spPr>
        <p:txBody>
          <a:bodyPr anchor="ctr">
            <a:noAutofit/>
          </a:bodyPr>
          <a:lstStyle/>
          <a:p>
            <a:r>
              <a:rPr lang="en-US" sz="3600"/>
              <a:t>Future Work </a:t>
            </a:r>
          </a:p>
        </p:txBody>
      </p:sp>
    </p:spTree>
    <p:extLst>
      <p:ext uri="{BB962C8B-B14F-4D97-AF65-F5344CB8AC3E}">
        <p14:creationId xmlns:p14="http://schemas.microsoft.com/office/powerpoint/2010/main" val="295428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989E72-89B4-D734-4040-C04B8575ECC8}"/>
              </a:ext>
            </a:extLst>
          </p:cNvPr>
          <p:cNvSpPr>
            <a:spLocks noGrp="1"/>
          </p:cNvSpPr>
          <p:nvPr>
            <p:ph idx="1"/>
          </p:nvPr>
        </p:nvSpPr>
        <p:spPr/>
        <p:txBody>
          <a:bodyPr vert="horz" lIns="91440" tIns="45720" rIns="91440" bIns="45720" rtlCol="0" anchor="t">
            <a:normAutofit/>
          </a:bodyPr>
          <a:lstStyle/>
          <a:p>
            <a:pPr>
              <a:lnSpc>
                <a:spcPct val="150000"/>
              </a:lnSpc>
            </a:pPr>
            <a:r>
              <a:rPr lang="en-US" sz="2800">
                <a:latin typeface="Calibri"/>
                <a:cs typeface="Calibri"/>
              </a:rPr>
              <a:t>Defined a software supply chain attack pattern</a:t>
            </a:r>
          </a:p>
          <a:p>
            <a:pPr>
              <a:lnSpc>
                <a:spcPct val="150000"/>
              </a:lnSpc>
            </a:pPr>
            <a:r>
              <a:rPr lang="en-US" sz="2800">
                <a:latin typeface="Calibri"/>
                <a:cs typeface="Calibri"/>
              </a:rPr>
              <a:t>Proposed principles for a secure software supply chain</a:t>
            </a:r>
          </a:p>
          <a:p>
            <a:pPr>
              <a:lnSpc>
                <a:spcPct val="150000"/>
              </a:lnSpc>
            </a:pPr>
            <a:r>
              <a:rPr lang="en-US" sz="2800" dirty="0">
                <a:latin typeface="Calibri"/>
                <a:cs typeface="Calibri"/>
              </a:rPr>
              <a:t>Mapped these principles to </a:t>
            </a:r>
            <a:r>
              <a:rPr lang="en-US" sz="2800">
                <a:latin typeface="Calibri"/>
                <a:cs typeface="Calibri"/>
              </a:rPr>
              <a:t>current security practices</a:t>
            </a:r>
          </a:p>
        </p:txBody>
      </p:sp>
      <p:sp>
        <p:nvSpPr>
          <p:cNvPr id="3" name="Title 2">
            <a:extLst>
              <a:ext uri="{FF2B5EF4-FFF2-40B4-BE49-F238E27FC236}">
                <a16:creationId xmlns:a16="http://schemas.microsoft.com/office/drawing/2014/main" id="{D6BDF8D3-1412-AEFD-F53F-AE9AB6564BC8}"/>
              </a:ext>
            </a:extLst>
          </p:cNvPr>
          <p:cNvSpPr>
            <a:spLocks noGrp="1"/>
          </p:cNvSpPr>
          <p:nvPr>
            <p:ph type="title"/>
          </p:nvPr>
        </p:nvSpPr>
        <p:spPr/>
        <p:txBody>
          <a:bodyPr>
            <a:noAutofit/>
          </a:bodyPr>
          <a:lstStyle/>
          <a:p>
            <a:r>
              <a:rPr lang="en-US" sz="3600"/>
              <a:t>Summary</a:t>
            </a:r>
          </a:p>
        </p:txBody>
      </p:sp>
      <p:sp>
        <p:nvSpPr>
          <p:cNvPr id="4" name="Slide Number Placeholder 3">
            <a:extLst>
              <a:ext uri="{FF2B5EF4-FFF2-40B4-BE49-F238E27FC236}">
                <a16:creationId xmlns:a16="http://schemas.microsoft.com/office/drawing/2014/main" id="{98DDC243-58A5-F348-32E4-0E59D6C03D9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374831A8-352F-F21D-A566-605B2EAF760A}"/>
              </a:ext>
            </a:extLst>
          </p:cNvPr>
          <p:cNvPicPr>
            <a:picLocks noChangeAspect="1"/>
          </p:cNvPicPr>
          <p:nvPr/>
        </p:nvPicPr>
        <p:blipFill rotWithShape="1">
          <a:blip r:embed="rId2"/>
          <a:srcRect r="44737"/>
          <a:stretch/>
        </p:blipFill>
        <p:spPr>
          <a:xfrm>
            <a:off x="5093625" y="6092642"/>
            <a:ext cx="2945476" cy="570528"/>
          </a:xfrm>
          <a:prstGeom prst="rect">
            <a:avLst/>
          </a:prstGeom>
        </p:spPr>
      </p:pic>
      <p:sp>
        <p:nvSpPr>
          <p:cNvPr id="6" name="TextBox 5">
            <a:extLst>
              <a:ext uri="{FF2B5EF4-FFF2-40B4-BE49-F238E27FC236}">
                <a16:creationId xmlns:a16="http://schemas.microsoft.com/office/drawing/2014/main" id="{38A69712-0159-4D61-6FB6-9FDB09AFCA5A}"/>
              </a:ext>
            </a:extLst>
          </p:cNvPr>
          <p:cNvSpPr txBox="1"/>
          <p:nvPr/>
        </p:nvSpPr>
        <p:spPr>
          <a:xfrm>
            <a:off x="5156699" y="5630977"/>
            <a:ext cx="3043782" cy="461665"/>
          </a:xfrm>
          <a:prstGeom prst="rect">
            <a:avLst/>
          </a:prstGeom>
          <a:noFill/>
        </p:spPr>
        <p:txBody>
          <a:bodyPr wrap="none" rtlCol="0">
            <a:spAutoFit/>
          </a:bodyPr>
          <a:lstStyle/>
          <a:p>
            <a:r>
              <a:rPr lang="en-US" sz="2400"/>
              <a:t>Thank you! Questions?</a:t>
            </a:r>
          </a:p>
        </p:txBody>
      </p:sp>
      <p:sp>
        <p:nvSpPr>
          <p:cNvPr id="8" name="TextBox 7">
            <a:extLst>
              <a:ext uri="{FF2B5EF4-FFF2-40B4-BE49-F238E27FC236}">
                <a16:creationId xmlns:a16="http://schemas.microsoft.com/office/drawing/2014/main" id="{EBF29C09-5888-3DEB-78B7-FDB495D807A5}"/>
              </a:ext>
            </a:extLst>
          </p:cNvPr>
          <p:cNvSpPr txBox="1"/>
          <p:nvPr/>
        </p:nvSpPr>
        <p:spPr>
          <a:xfrm>
            <a:off x="277148" y="6016839"/>
            <a:ext cx="4572000" cy="646331"/>
          </a:xfrm>
          <a:prstGeom prst="rect">
            <a:avLst/>
          </a:prstGeom>
          <a:noFill/>
        </p:spPr>
        <p:txBody>
          <a:bodyPr wrap="square">
            <a:spAutoFit/>
          </a:bodyPr>
          <a:lstStyle/>
          <a:p>
            <a:pPr marL="0" indent="0">
              <a:buNone/>
            </a:pPr>
            <a:r>
              <a:rPr lang="en-US" sz="1800" b="1" err="1">
                <a:latin typeface="Acumin Pro"/>
              </a:rPr>
              <a:t>Chinenye</a:t>
            </a:r>
            <a:r>
              <a:rPr lang="en-US" sz="1800" b="1">
                <a:latin typeface="Acumin Pro"/>
              </a:rPr>
              <a:t> </a:t>
            </a:r>
            <a:r>
              <a:rPr lang="en-US" sz="1800">
                <a:latin typeface="Acumin Pro"/>
              </a:rPr>
              <a:t>–</a:t>
            </a:r>
            <a:r>
              <a:rPr lang="en-US" sz="1800" b="1">
                <a:latin typeface="Acumin Pro"/>
              </a:rPr>
              <a:t> </a:t>
            </a:r>
            <a:r>
              <a:rPr lang="en-US" sz="1800">
                <a:latin typeface="Acumin Pro"/>
              </a:rPr>
              <a:t>okafor1@purdue.edu</a:t>
            </a:r>
          </a:p>
          <a:p>
            <a:pPr marL="0" indent="0">
              <a:buNone/>
            </a:pPr>
            <a:r>
              <a:rPr lang="en-US" b="1">
                <a:latin typeface="Acumin Pro"/>
              </a:rPr>
              <a:t>Taylor</a:t>
            </a:r>
            <a:r>
              <a:rPr lang="en-US">
                <a:latin typeface="Acumin Pro"/>
              </a:rPr>
              <a:t> – tschorle@purdue.edu</a:t>
            </a:r>
            <a:endParaRPr lang="en-US" sz="1800">
              <a:latin typeface="Acumin Pro"/>
            </a:endParaRPr>
          </a:p>
        </p:txBody>
      </p:sp>
    </p:spTree>
    <p:extLst>
      <p:ext uri="{BB962C8B-B14F-4D97-AF65-F5344CB8AC3E}">
        <p14:creationId xmlns:p14="http://schemas.microsoft.com/office/powerpoint/2010/main" val="208932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DFE3-0449-FC64-688A-FC8B44B90CAF}"/>
              </a:ext>
            </a:extLst>
          </p:cNvPr>
          <p:cNvSpPr>
            <a:spLocks noGrp="1"/>
          </p:cNvSpPr>
          <p:nvPr>
            <p:ph type="title"/>
          </p:nvPr>
        </p:nvSpPr>
        <p:spPr/>
        <p:txBody>
          <a:bodyPr>
            <a:normAutofit/>
          </a:bodyPr>
          <a:lstStyle/>
          <a:p>
            <a:r>
              <a:rPr lang="en-US" sz="5400"/>
              <a:t>Bonus Slides</a:t>
            </a:r>
          </a:p>
        </p:txBody>
      </p:sp>
    </p:spTree>
    <p:extLst>
      <p:ext uri="{BB962C8B-B14F-4D97-AF65-F5344CB8AC3E}">
        <p14:creationId xmlns:p14="http://schemas.microsoft.com/office/powerpoint/2010/main" val="1554345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289FFF-2E7C-00ED-ED3A-199363A5D2A5}"/>
              </a:ext>
            </a:extLst>
          </p:cNvPr>
          <p:cNvSpPr>
            <a:spLocks noGrp="1"/>
          </p:cNvSpPr>
          <p:nvPr>
            <p:ph type="title"/>
          </p:nvPr>
        </p:nvSpPr>
        <p:spPr/>
        <p:txBody>
          <a:bodyPr>
            <a:noAutofit/>
          </a:bodyPr>
          <a:lstStyle/>
          <a:p>
            <a:r>
              <a:rPr lang="en-US" sz="3600"/>
              <a:t>Applying Security Principles </a:t>
            </a:r>
          </a:p>
        </p:txBody>
      </p:sp>
      <p:sp>
        <p:nvSpPr>
          <p:cNvPr id="4" name="Slide Number Placeholder 3">
            <a:extLst>
              <a:ext uri="{FF2B5EF4-FFF2-40B4-BE49-F238E27FC236}">
                <a16:creationId xmlns:a16="http://schemas.microsoft.com/office/drawing/2014/main" id="{F98CE8BD-0223-4782-4BBB-EDE2FB13E13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descr="Table&#10;&#10;Description automatically generated">
            <a:extLst>
              <a:ext uri="{FF2B5EF4-FFF2-40B4-BE49-F238E27FC236}">
                <a16:creationId xmlns:a16="http://schemas.microsoft.com/office/drawing/2014/main" id="{285FB11B-953C-B826-9CCD-0D3B9D221D77}"/>
              </a:ext>
            </a:extLst>
          </p:cNvPr>
          <p:cNvPicPr>
            <a:picLocks noChangeAspect="1"/>
          </p:cNvPicPr>
          <p:nvPr/>
        </p:nvPicPr>
        <p:blipFill>
          <a:blip r:embed="rId3"/>
          <a:stretch>
            <a:fillRect/>
          </a:stretch>
        </p:blipFill>
        <p:spPr>
          <a:xfrm>
            <a:off x="996693" y="955918"/>
            <a:ext cx="6596413" cy="3813073"/>
          </a:xfrm>
          <a:prstGeom prst="rect">
            <a:avLst/>
          </a:prstGeom>
        </p:spPr>
      </p:pic>
      <p:sp>
        <p:nvSpPr>
          <p:cNvPr id="7" name="Content Placeholder 1">
            <a:extLst>
              <a:ext uri="{FF2B5EF4-FFF2-40B4-BE49-F238E27FC236}">
                <a16:creationId xmlns:a16="http://schemas.microsoft.com/office/drawing/2014/main" id="{3929DDD3-364E-1172-5063-F3518FEEA49C}"/>
              </a:ext>
            </a:extLst>
          </p:cNvPr>
          <p:cNvSpPr>
            <a:spLocks noGrp="1"/>
          </p:cNvSpPr>
          <p:nvPr>
            <p:ph idx="1"/>
          </p:nvPr>
        </p:nvSpPr>
        <p:spPr>
          <a:xfrm>
            <a:off x="293116" y="5104591"/>
            <a:ext cx="8557768" cy="1016855"/>
          </a:xfrm>
        </p:spPr>
        <p:txBody>
          <a:bodyPr>
            <a:normAutofit/>
          </a:bodyPr>
          <a:lstStyle/>
          <a:p>
            <a:r>
              <a:rPr lang="en-US" sz="2800"/>
              <a:t>Frameworks provide good coverage</a:t>
            </a:r>
          </a:p>
        </p:txBody>
      </p:sp>
    </p:spTree>
    <p:extLst>
      <p:ext uri="{BB962C8B-B14F-4D97-AF65-F5344CB8AC3E}">
        <p14:creationId xmlns:p14="http://schemas.microsoft.com/office/powerpoint/2010/main" val="4143259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C80E79-54A9-8DC3-0319-F406459FE8C3}"/>
              </a:ext>
            </a:extLst>
          </p:cNvPr>
          <p:cNvSpPr>
            <a:spLocks noGrp="1"/>
          </p:cNvSpPr>
          <p:nvPr>
            <p:ph idx="1"/>
          </p:nvPr>
        </p:nvSpPr>
        <p:spPr>
          <a:xfrm>
            <a:off x="277148" y="1305004"/>
            <a:ext cx="8557768" cy="638175"/>
          </a:xfrm>
        </p:spPr>
        <p:txBody>
          <a:bodyPr>
            <a:normAutofit/>
          </a:bodyPr>
          <a:lstStyle/>
          <a:p>
            <a:pPr marL="0" indent="0">
              <a:buNone/>
            </a:pPr>
            <a:r>
              <a:rPr lang="en-US" sz="2800"/>
              <a:t>Node Package Manager (NPM)</a:t>
            </a:r>
          </a:p>
        </p:txBody>
      </p:sp>
      <p:sp>
        <p:nvSpPr>
          <p:cNvPr id="3" name="Title 2">
            <a:extLst>
              <a:ext uri="{FF2B5EF4-FFF2-40B4-BE49-F238E27FC236}">
                <a16:creationId xmlns:a16="http://schemas.microsoft.com/office/drawing/2014/main" id="{84289FFF-2E7C-00ED-ED3A-199363A5D2A5}"/>
              </a:ext>
            </a:extLst>
          </p:cNvPr>
          <p:cNvSpPr>
            <a:spLocks noGrp="1"/>
          </p:cNvSpPr>
          <p:nvPr>
            <p:ph type="title"/>
          </p:nvPr>
        </p:nvSpPr>
        <p:spPr/>
        <p:txBody>
          <a:bodyPr>
            <a:noAutofit/>
          </a:bodyPr>
          <a:lstStyle/>
          <a:p>
            <a:r>
              <a:rPr lang="en-US" sz="3600"/>
              <a:t>Principles in Practice: NPM</a:t>
            </a:r>
          </a:p>
        </p:txBody>
      </p:sp>
      <p:sp>
        <p:nvSpPr>
          <p:cNvPr id="4" name="Slide Number Placeholder 3">
            <a:extLst>
              <a:ext uri="{FF2B5EF4-FFF2-40B4-BE49-F238E27FC236}">
                <a16:creationId xmlns:a16="http://schemas.microsoft.com/office/drawing/2014/main" id="{F98CE8BD-0223-4782-4BBB-EDE2FB13E13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85C58D22-B99D-F48B-D8B4-4458381BB1B7}"/>
              </a:ext>
            </a:extLst>
          </p:cNvPr>
          <p:cNvGrpSpPr/>
          <p:nvPr/>
        </p:nvGrpSpPr>
        <p:grpSpPr>
          <a:xfrm>
            <a:off x="1223302" y="2010702"/>
            <a:ext cx="6697396" cy="3619133"/>
            <a:chOff x="1524744" y="1397000"/>
            <a:chExt cx="6094511" cy="4064000"/>
          </a:xfrm>
        </p:grpSpPr>
        <p:sp>
          <p:nvSpPr>
            <p:cNvPr id="6" name="Freeform 67">
              <a:extLst>
                <a:ext uri="{FF2B5EF4-FFF2-40B4-BE49-F238E27FC236}">
                  <a16:creationId xmlns:a16="http://schemas.microsoft.com/office/drawing/2014/main" id="{F2B61A12-FF49-E167-5A05-FAE8081F0DE9}"/>
                </a:ext>
              </a:extLst>
            </p:cNvPr>
            <p:cNvSpPr/>
            <p:nvPr/>
          </p:nvSpPr>
          <p:spPr>
            <a:xfrm>
              <a:off x="1524744" y="1397000"/>
              <a:ext cx="1934765" cy="4064000"/>
            </a:xfrm>
            <a:custGeom>
              <a:avLst/>
              <a:gdLst>
                <a:gd name="connsiteX0" fmla="*/ 0 w 1934765"/>
                <a:gd name="connsiteY0" fmla="*/ 193477 h 4064000"/>
                <a:gd name="connsiteX1" fmla="*/ 193477 w 1934765"/>
                <a:gd name="connsiteY1" fmla="*/ 0 h 4064000"/>
                <a:gd name="connsiteX2" fmla="*/ 1741289 w 1934765"/>
                <a:gd name="connsiteY2" fmla="*/ 0 h 4064000"/>
                <a:gd name="connsiteX3" fmla="*/ 1934766 w 1934765"/>
                <a:gd name="connsiteY3" fmla="*/ 193477 h 4064000"/>
                <a:gd name="connsiteX4" fmla="*/ 1934765 w 1934765"/>
                <a:gd name="connsiteY4" fmla="*/ 3870524 h 4064000"/>
                <a:gd name="connsiteX5" fmla="*/ 1741288 w 1934765"/>
                <a:gd name="connsiteY5" fmla="*/ 4064001 h 4064000"/>
                <a:gd name="connsiteX6" fmla="*/ 193477 w 1934765"/>
                <a:gd name="connsiteY6" fmla="*/ 4064000 h 4064000"/>
                <a:gd name="connsiteX7" fmla="*/ 0 w 1934765"/>
                <a:gd name="connsiteY7" fmla="*/ 3870523 h 4064000"/>
                <a:gd name="connsiteX8" fmla="*/ 0 w 1934765"/>
                <a:gd name="connsiteY8"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765" h="4064000">
                  <a:moveTo>
                    <a:pt x="0" y="193477"/>
                  </a:moveTo>
                  <a:cubicBezTo>
                    <a:pt x="0" y="86623"/>
                    <a:pt x="86623" y="0"/>
                    <a:pt x="193477" y="0"/>
                  </a:cubicBezTo>
                  <a:lnTo>
                    <a:pt x="1741289" y="0"/>
                  </a:lnTo>
                  <a:cubicBezTo>
                    <a:pt x="1848143" y="0"/>
                    <a:pt x="1934766" y="86623"/>
                    <a:pt x="1934766" y="193477"/>
                  </a:cubicBezTo>
                  <a:cubicBezTo>
                    <a:pt x="1934766" y="1419159"/>
                    <a:pt x="1934765" y="2644842"/>
                    <a:pt x="1934765" y="3870524"/>
                  </a:cubicBezTo>
                  <a:cubicBezTo>
                    <a:pt x="1934765" y="3977378"/>
                    <a:pt x="1848142" y="4064001"/>
                    <a:pt x="1741288" y="4064001"/>
                  </a:cubicBezTo>
                  <a:lnTo>
                    <a:pt x="193477" y="4064000"/>
                  </a:lnTo>
                  <a:cubicBezTo>
                    <a:pt x="86623" y="4064000"/>
                    <a:pt x="0" y="3977377"/>
                    <a:pt x="0" y="3870523"/>
                  </a:cubicBezTo>
                  <a:lnTo>
                    <a:pt x="0" y="193477"/>
                  </a:lnTo>
                  <a:close/>
                </a:path>
              </a:pathLst>
            </a:custGeom>
            <a:noFill/>
            <a:ln>
              <a:solidFill>
                <a:schemeClr val="bg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01930" tIns="201930" rIns="201930" bIns="3046730" numCol="1" spcCol="1270" anchor="ctr" anchorCtr="0">
              <a:noAutofit/>
            </a:bodyPr>
            <a:lstStyle/>
            <a:p>
              <a:pPr marL="0" lvl="0" indent="0" algn="ctr" defTabSz="2355850">
                <a:lnSpc>
                  <a:spcPct val="90000"/>
                </a:lnSpc>
                <a:spcBef>
                  <a:spcPct val="0"/>
                </a:spcBef>
                <a:spcAft>
                  <a:spcPct val="35000"/>
                </a:spcAft>
                <a:buNone/>
              </a:pPr>
              <a:r>
                <a:rPr lang="en-US" sz="2400" b="1" kern="1200"/>
                <a:t>Transparency</a:t>
              </a:r>
            </a:p>
          </p:txBody>
        </p:sp>
        <p:sp>
          <p:nvSpPr>
            <p:cNvPr id="7" name="Freeform 68">
              <a:extLst>
                <a:ext uri="{FF2B5EF4-FFF2-40B4-BE49-F238E27FC236}">
                  <a16:creationId xmlns:a16="http://schemas.microsoft.com/office/drawing/2014/main" id="{8B7F5905-FC77-6B68-61F9-698FC3982E13}"/>
                </a:ext>
              </a:extLst>
            </p:cNvPr>
            <p:cNvSpPr/>
            <p:nvPr/>
          </p:nvSpPr>
          <p:spPr>
            <a:xfrm>
              <a:off x="1667909" y="2500868"/>
              <a:ext cx="1648434" cy="994900"/>
            </a:xfrm>
            <a:custGeom>
              <a:avLst/>
              <a:gdLst>
                <a:gd name="connsiteX0" fmla="*/ 0 w 1547812"/>
                <a:gd name="connsiteY0" fmla="*/ 122535 h 1225351"/>
                <a:gd name="connsiteX1" fmla="*/ 122535 w 1547812"/>
                <a:gd name="connsiteY1" fmla="*/ 0 h 1225351"/>
                <a:gd name="connsiteX2" fmla="*/ 1425277 w 1547812"/>
                <a:gd name="connsiteY2" fmla="*/ 0 h 1225351"/>
                <a:gd name="connsiteX3" fmla="*/ 1547812 w 1547812"/>
                <a:gd name="connsiteY3" fmla="*/ 122535 h 1225351"/>
                <a:gd name="connsiteX4" fmla="*/ 1547812 w 1547812"/>
                <a:gd name="connsiteY4" fmla="*/ 1102816 h 1225351"/>
                <a:gd name="connsiteX5" fmla="*/ 1425277 w 1547812"/>
                <a:gd name="connsiteY5" fmla="*/ 1225351 h 1225351"/>
                <a:gd name="connsiteX6" fmla="*/ 122535 w 1547812"/>
                <a:gd name="connsiteY6" fmla="*/ 1225351 h 1225351"/>
                <a:gd name="connsiteX7" fmla="*/ 0 w 1547812"/>
                <a:gd name="connsiteY7" fmla="*/ 1102816 h 1225351"/>
                <a:gd name="connsiteX8" fmla="*/ 0 w 1547812"/>
                <a:gd name="connsiteY8"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812" h="1225351">
                  <a:moveTo>
                    <a:pt x="0" y="122535"/>
                  </a:moveTo>
                  <a:cubicBezTo>
                    <a:pt x="0" y="54861"/>
                    <a:pt x="54861" y="0"/>
                    <a:pt x="122535" y="0"/>
                  </a:cubicBezTo>
                  <a:lnTo>
                    <a:pt x="1425277" y="0"/>
                  </a:lnTo>
                  <a:cubicBezTo>
                    <a:pt x="1492951" y="0"/>
                    <a:pt x="1547812" y="54861"/>
                    <a:pt x="1547812" y="122535"/>
                  </a:cubicBezTo>
                  <a:lnTo>
                    <a:pt x="1547812" y="1102816"/>
                  </a:lnTo>
                  <a:cubicBezTo>
                    <a:pt x="1547812" y="1170490"/>
                    <a:pt x="1492951" y="1225351"/>
                    <a:pt x="1425277" y="1225351"/>
                  </a:cubicBezTo>
                  <a:lnTo>
                    <a:pt x="122535" y="1225351"/>
                  </a:lnTo>
                  <a:cubicBezTo>
                    <a:pt x="54861" y="1225351"/>
                    <a:pt x="0" y="1170490"/>
                    <a:pt x="0" y="1102816"/>
                  </a:cubicBezTo>
                  <a:lnTo>
                    <a:pt x="0" y="122535"/>
                  </a:lnTo>
                  <a:close/>
                </a:path>
              </a:pathLst>
            </a:custGeom>
            <a:no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5109" tIns="117804" rIns="145109" bIns="117804" numCol="1" spcCol="1270" anchor="ctr" anchorCtr="0">
              <a:noAutofit/>
            </a:bodyPr>
            <a:lstStyle/>
            <a:p>
              <a:pPr algn="ctr" defTabSz="1911350">
                <a:lnSpc>
                  <a:spcPct val="90000"/>
                </a:lnSpc>
                <a:spcBef>
                  <a:spcPct val="0"/>
                </a:spcBef>
                <a:spcAft>
                  <a:spcPct val="35000"/>
                </a:spcAft>
              </a:pPr>
              <a:r>
                <a:rPr lang="en-US" sz="1600" err="1">
                  <a:solidFill>
                    <a:schemeClr val="tx1"/>
                  </a:solidFill>
                </a:rPr>
                <a:t>package.json</a:t>
              </a:r>
              <a:endParaRPr lang="en-US" sz="1600">
                <a:solidFill>
                  <a:schemeClr val="tx1"/>
                </a:solidFill>
              </a:endParaRPr>
            </a:p>
            <a:p>
              <a:pPr algn="ctr" defTabSz="1911350">
                <a:lnSpc>
                  <a:spcPct val="90000"/>
                </a:lnSpc>
                <a:spcBef>
                  <a:spcPct val="0"/>
                </a:spcBef>
                <a:spcAft>
                  <a:spcPct val="35000"/>
                </a:spcAft>
              </a:pPr>
              <a:r>
                <a:rPr lang="en-US" sz="1600">
                  <a:solidFill>
                    <a:schemeClr val="tx1"/>
                  </a:solidFill>
                </a:rPr>
                <a:t>NPM-Audit</a:t>
              </a:r>
            </a:p>
          </p:txBody>
        </p:sp>
        <p:sp>
          <p:nvSpPr>
            <p:cNvPr id="8" name="Freeform 70">
              <a:extLst>
                <a:ext uri="{FF2B5EF4-FFF2-40B4-BE49-F238E27FC236}">
                  <a16:creationId xmlns:a16="http://schemas.microsoft.com/office/drawing/2014/main" id="{AAC1E564-0C25-6AD1-1CD2-63D1E11245AB}"/>
                </a:ext>
              </a:extLst>
            </p:cNvPr>
            <p:cNvSpPr/>
            <p:nvPr/>
          </p:nvSpPr>
          <p:spPr>
            <a:xfrm>
              <a:off x="3604617" y="1397000"/>
              <a:ext cx="1934765" cy="4064000"/>
            </a:xfrm>
            <a:custGeom>
              <a:avLst/>
              <a:gdLst>
                <a:gd name="connsiteX0" fmla="*/ 0 w 1934765"/>
                <a:gd name="connsiteY0" fmla="*/ 193477 h 4064000"/>
                <a:gd name="connsiteX1" fmla="*/ 193477 w 1934765"/>
                <a:gd name="connsiteY1" fmla="*/ 0 h 4064000"/>
                <a:gd name="connsiteX2" fmla="*/ 1741289 w 1934765"/>
                <a:gd name="connsiteY2" fmla="*/ 0 h 4064000"/>
                <a:gd name="connsiteX3" fmla="*/ 1934766 w 1934765"/>
                <a:gd name="connsiteY3" fmla="*/ 193477 h 4064000"/>
                <a:gd name="connsiteX4" fmla="*/ 1934765 w 1934765"/>
                <a:gd name="connsiteY4" fmla="*/ 3870524 h 4064000"/>
                <a:gd name="connsiteX5" fmla="*/ 1741288 w 1934765"/>
                <a:gd name="connsiteY5" fmla="*/ 4064001 h 4064000"/>
                <a:gd name="connsiteX6" fmla="*/ 193477 w 1934765"/>
                <a:gd name="connsiteY6" fmla="*/ 4064000 h 4064000"/>
                <a:gd name="connsiteX7" fmla="*/ 0 w 1934765"/>
                <a:gd name="connsiteY7" fmla="*/ 3870523 h 4064000"/>
                <a:gd name="connsiteX8" fmla="*/ 0 w 1934765"/>
                <a:gd name="connsiteY8"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765" h="4064000">
                  <a:moveTo>
                    <a:pt x="0" y="193477"/>
                  </a:moveTo>
                  <a:cubicBezTo>
                    <a:pt x="0" y="86623"/>
                    <a:pt x="86623" y="0"/>
                    <a:pt x="193477" y="0"/>
                  </a:cubicBezTo>
                  <a:lnTo>
                    <a:pt x="1741289" y="0"/>
                  </a:lnTo>
                  <a:cubicBezTo>
                    <a:pt x="1848143" y="0"/>
                    <a:pt x="1934766" y="86623"/>
                    <a:pt x="1934766" y="193477"/>
                  </a:cubicBezTo>
                  <a:cubicBezTo>
                    <a:pt x="1934766" y="1419159"/>
                    <a:pt x="1934765" y="2644842"/>
                    <a:pt x="1934765" y="3870524"/>
                  </a:cubicBezTo>
                  <a:cubicBezTo>
                    <a:pt x="1934765" y="3977378"/>
                    <a:pt x="1848142" y="4064001"/>
                    <a:pt x="1741288" y="4064001"/>
                  </a:cubicBezTo>
                  <a:lnTo>
                    <a:pt x="193477" y="4064000"/>
                  </a:lnTo>
                  <a:cubicBezTo>
                    <a:pt x="86623" y="4064000"/>
                    <a:pt x="0" y="3977377"/>
                    <a:pt x="0" y="3870523"/>
                  </a:cubicBezTo>
                  <a:lnTo>
                    <a:pt x="0" y="193477"/>
                  </a:lnTo>
                  <a:close/>
                </a:path>
              </a:pathLst>
            </a:custGeom>
            <a:noFill/>
            <a:ln>
              <a:solidFill>
                <a:schemeClr val="bg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01930" tIns="201930" rIns="201930" bIns="3046730" numCol="1" spcCol="1270" anchor="ctr" anchorCtr="0">
              <a:noAutofit/>
            </a:bodyPr>
            <a:lstStyle/>
            <a:p>
              <a:pPr marL="0" lvl="0" indent="0" algn="ctr" defTabSz="2355850">
                <a:lnSpc>
                  <a:spcPct val="90000"/>
                </a:lnSpc>
                <a:spcBef>
                  <a:spcPct val="0"/>
                </a:spcBef>
                <a:spcAft>
                  <a:spcPct val="35000"/>
                </a:spcAft>
                <a:buNone/>
              </a:pPr>
              <a:r>
                <a:rPr lang="en-US" sz="2400" b="1" kern="1200"/>
                <a:t>Validity</a:t>
              </a:r>
            </a:p>
          </p:txBody>
        </p:sp>
        <p:sp>
          <p:nvSpPr>
            <p:cNvPr id="9" name="Freeform 71">
              <a:extLst>
                <a:ext uri="{FF2B5EF4-FFF2-40B4-BE49-F238E27FC236}">
                  <a16:creationId xmlns:a16="http://schemas.microsoft.com/office/drawing/2014/main" id="{D74228D6-71D2-D4AB-356F-360155506614}"/>
                </a:ext>
              </a:extLst>
            </p:cNvPr>
            <p:cNvSpPr/>
            <p:nvPr/>
          </p:nvSpPr>
          <p:spPr>
            <a:xfrm>
              <a:off x="3776336" y="2500868"/>
              <a:ext cx="1591325" cy="994901"/>
            </a:xfrm>
            <a:custGeom>
              <a:avLst/>
              <a:gdLst>
                <a:gd name="connsiteX0" fmla="*/ 0 w 1547812"/>
                <a:gd name="connsiteY0" fmla="*/ 122535 h 1225351"/>
                <a:gd name="connsiteX1" fmla="*/ 122535 w 1547812"/>
                <a:gd name="connsiteY1" fmla="*/ 0 h 1225351"/>
                <a:gd name="connsiteX2" fmla="*/ 1425277 w 1547812"/>
                <a:gd name="connsiteY2" fmla="*/ 0 h 1225351"/>
                <a:gd name="connsiteX3" fmla="*/ 1547812 w 1547812"/>
                <a:gd name="connsiteY3" fmla="*/ 122535 h 1225351"/>
                <a:gd name="connsiteX4" fmla="*/ 1547812 w 1547812"/>
                <a:gd name="connsiteY4" fmla="*/ 1102816 h 1225351"/>
                <a:gd name="connsiteX5" fmla="*/ 1425277 w 1547812"/>
                <a:gd name="connsiteY5" fmla="*/ 1225351 h 1225351"/>
                <a:gd name="connsiteX6" fmla="*/ 122535 w 1547812"/>
                <a:gd name="connsiteY6" fmla="*/ 1225351 h 1225351"/>
                <a:gd name="connsiteX7" fmla="*/ 0 w 1547812"/>
                <a:gd name="connsiteY7" fmla="*/ 1102816 h 1225351"/>
                <a:gd name="connsiteX8" fmla="*/ 0 w 1547812"/>
                <a:gd name="connsiteY8"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812" h="1225351">
                  <a:moveTo>
                    <a:pt x="0" y="122535"/>
                  </a:moveTo>
                  <a:cubicBezTo>
                    <a:pt x="0" y="54861"/>
                    <a:pt x="54861" y="0"/>
                    <a:pt x="122535" y="0"/>
                  </a:cubicBezTo>
                  <a:lnTo>
                    <a:pt x="1425277" y="0"/>
                  </a:lnTo>
                  <a:cubicBezTo>
                    <a:pt x="1492951" y="0"/>
                    <a:pt x="1547812" y="54861"/>
                    <a:pt x="1547812" y="122535"/>
                  </a:cubicBezTo>
                  <a:lnTo>
                    <a:pt x="1547812" y="1102816"/>
                  </a:lnTo>
                  <a:cubicBezTo>
                    <a:pt x="1547812" y="1170490"/>
                    <a:pt x="1492951" y="1225351"/>
                    <a:pt x="1425277" y="1225351"/>
                  </a:cubicBezTo>
                  <a:lnTo>
                    <a:pt x="122535" y="1225351"/>
                  </a:lnTo>
                  <a:cubicBezTo>
                    <a:pt x="54861" y="1225351"/>
                    <a:pt x="0" y="1170490"/>
                    <a:pt x="0" y="1102816"/>
                  </a:cubicBezTo>
                  <a:lnTo>
                    <a:pt x="0" y="122535"/>
                  </a:lnTo>
                  <a:close/>
                </a:path>
              </a:pathLst>
            </a:custGeom>
            <a:no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5109" tIns="117804" rIns="145109" bIns="117804" numCol="1" spcCol="1270" anchor="ctr" anchorCtr="0">
              <a:noAutofit/>
            </a:bodyPr>
            <a:lstStyle/>
            <a:p>
              <a:pPr marL="0" lvl="0" indent="0" algn="ctr" defTabSz="1911350">
                <a:lnSpc>
                  <a:spcPct val="90000"/>
                </a:lnSpc>
                <a:spcBef>
                  <a:spcPct val="0"/>
                </a:spcBef>
                <a:spcAft>
                  <a:spcPct val="35000"/>
                </a:spcAft>
                <a:buNone/>
              </a:pPr>
              <a:r>
                <a:rPr lang="en-US" sz="1600" kern="1200">
                  <a:solidFill>
                    <a:schemeClr val="tx1"/>
                  </a:solidFill>
                </a:rPr>
                <a:t>Secure Authentication</a:t>
              </a:r>
            </a:p>
            <a:p>
              <a:pPr algn="ctr" defTabSz="1911350">
                <a:lnSpc>
                  <a:spcPct val="90000"/>
                </a:lnSpc>
                <a:spcBef>
                  <a:spcPct val="0"/>
                </a:spcBef>
                <a:spcAft>
                  <a:spcPct val="35000"/>
                </a:spcAft>
              </a:pPr>
              <a:r>
                <a:rPr lang="en-US" sz="1600">
                  <a:solidFill>
                    <a:schemeClr val="tx1"/>
                  </a:solidFill>
                </a:rPr>
                <a:t>NPM-Audit</a:t>
              </a:r>
            </a:p>
          </p:txBody>
        </p:sp>
        <p:sp>
          <p:nvSpPr>
            <p:cNvPr id="10" name="Freeform 73">
              <a:extLst>
                <a:ext uri="{FF2B5EF4-FFF2-40B4-BE49-F238E27FC236}">
                  <a16:creationId xmlns:a16="http://schemas.microsoft.com/office/drawing/2014/main" id="{78323B65-D424-A415-684F-ED86820250C8}"/>
                </a:ext>
              </a:extLst>
            </p:cNvPr>
            <p:cNvSpPr/>
            <p:nvPr/>
          </p:nvSpPr>
          <p:spPr>
            <a:xfrm>
              <a:off x="5684490" y="1397000"/>
              <a:ext cx="1934765" cy="4064000"/>
            </a:xfrm>
            <a:custGeom>
              <a:avLst/>
              <a:gdLst>
                <a:gd name="connsiteX0" fmla="*/ 0 w 1934765"/>
                <a:gd name="connsiteY0" fmla="*/ 193477 h 4064000"/>
                <a:gd name="connsiteX1" fmla="*/ 193477 w 1934765"/>
                <a:gd name="connsiteY1" fmla="*/ 0 h 4064000"/>
                <a:gd name="connsiteX2" fmla="*/ 1741289 w 1934765"/>
                <a:gd name="connsiteY2" fmla="*/ 0 h 4064000"/>
                <a:gd name="connsiteX3" fmla="*/ 1934766 w 1934765"/>
                <a:gd name="connsiteY3" fmla="*/ 193477 h 4064000"/>
                <a:gd name="connsiteX4" fmla="*/ 1934765 w 1934765"/>
                <a:gd name="connsiteY4" fmla="*/ 3870524 h 4064000"/>
                <a:gd name="connsiteX5" fmla="*/ 1741288 w 1934765"/>
                <a:gd name="connsiteY5" fmla="*/ 4064001 h 4064000"/>
                <a:gd name="connsiteX6" fmla="*/ 193477 w 1934765"/>
                <a:gd name="connsiteY6" fmla="*/ 4064000 h 4064000"/>
                <a:gd name="connsiteX7" fmla="*/ 0 w 1934765"/>
                <a:gd name="connsiteY7" fmla="*/ 3870523 h 4064000"/>
                <a:gd name="connsiteX8" fmla="*/ 0 w 1934765"/>
                <a:gd name="connsiteY8"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765" h="4064000">
                  <a:moveTo>
                    <a:pt x="0" y="193477"/>
                  </a:moveTo>
                  <a:cubicBezTo>
                    <a:pt x="0" y="86623"/>
                    <a:pt x="86623" y="0"/>
                    <a:pt x="193477" y="0"/>
                  </a:cubicBezTo>
                  <a:lnTo>
                    <a:pt x="1741289" y="0"/>
                  </a:lnTo>
                  <a:cubicBezTo>
                    <a:pt x="1848143" y="0"/>
                    <a:pt x="1934766" y="86623"/>
                    <a:pt x="1934766" y="193477"/>
                  </a:cubicBezTo>
                  <a:cubicBezTo>
                    <a:pt x="1934766" y="1419159"/>
                    <a:pt x="1934765" y="2644842"/>
                    <a:pt x="1934765" y="3870524"/>
                  </a:cubicBezTo>
                  <a:cubicBezTo>
                    <a:pt x="1934765" y="3977378"/>
                    <a:pt x="1848142" y="4064001"/>
                    <a:pt x="1741288" y="4064001"/>
                  </a:cubicBezTo>
                  <a:lnTo>
                    <a:pt x="193477" y="4064000"/>
                  </a:lnTo>
                  <a:cubicBezTo>
                    <a:pt x="86623" y="4064000"/>
                    <a:pt x="0" y="3977377"/>
                    <a:pt x="0" y="3870523"/>
                  </a:cubicBezTo>
                  <a:lnTo>
                    <a:pt x="0" y="193477"/>
                  </a:lnTo>
                  <a:close/>
                </a:path>
              </a:pathLst>
            </a:custGeom>
            <a:noFill/>
            <a:ln>
              <a:solidFill>
                <a:schemeClr val="bg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01930" tIns="201930" rIns="201930" bIns="3046730" numCol="1" spcCol="1270" anchor="ctr" anchorCtr="0">
              <a:noAutofit/>
            </a:bodyPr>
            <a:lstStyle/>
            <a:p>
              <a:pPr marL="0" lvl="0" indent="0" algn="ctr" defTabSz="2355850">
                <a:lnSpc>
                  <a:spcPct val="90000"/>
                </a:lnSpc>
                <a:spcBef>
                  <a:spcPct val="0"/>
                </a:spcBef>
                <a:spcAft>
                  <a:spcPct val="35000"/>
                </a:spcAft>
                <a:buNone/>
              </a:pPr>
              <a:r>
                <a:rPr lang="en-US" sz="2400" b="1" kern="1200"/>
                <a:t>Separation</a:t>
              </a:r>
            </a:p>
          </p:txBody>
        </p:sp>
        <p:sp>
          <p:nvSpPr>
            <p:cNvPr id="11" name="Freeform 74">
              <a:extLst>
                <a:ext uri="{FF2B5EF4-FFF2-40B4-BE49-F238E27FC236}">
                  <a16:creationId xmlns:a16="http://schemas.microsoft.com/office/drawing/2014/main" id="{28F65A6E-5806-E42D-117E-D6291596842D}"/>
                </a:ext>
              </a:extLst>
            </p:cNvPr>
            <p:cNvSpPr/>
            <p:nvPr/>
          </p:nvSpPr>
          <p:spPr>
            <a:xfrm>
              <a:off x="5877966" y="2500868"/>
              <a:ext cx="1547812" cy="994901"/>
            </a:xfrm>
            <a:custGeom>
              <a:avLst/>
              <a:gdLst>
                <a:gd name="connsiteX0" fmla="*/ 0 w 1547812"/>
                <a:gd name="connsiteY0" fmla="*/ 122535 h 1225351"/>
                <a:gd name="connsiteX1" fmla="*/ 122535 w 1547812"/>
                <a:gd name="connsiteY1" fmla="*/ 0 h 1225351"/>
                <a:gd name="connsiteX2" fmla="*/ 1425277 w 1547812"/>
                <a:gd name="connsiteY2" fmla="*/ 0 h 1225351"/>
                <a:gd name="connsiteX3" fmla="*/ 1547812 w 1547812"/>
                <a:gd name="connsiteY3" fmla="*/ 122535 h 1225351"/>
                <a:gd name="connsiteX4" fmla="*/ 1547812 w 1547812"/>
                <a:gd name="connsiteY4" fmla="*/ 1102816 h 1225351"/>
                <a:gd name="connsiteX5" fmla="*/ 1425277 w 1547812"/>
                <a:gd name="connsiteY5" fmla="*/ 1225351 h 1225351"/>
                <a:gd name="connsiteX6" fmla="*/ 122535 w 1547812"/>
                <a:gd name="connsiteY6" fmla="*/ 1225351 h 1225351"/>
                <a:gd name="connsiteX7" fmla="*/ 0 w 1547812"/>
                <a:gd name="connsiteY7" fmla="*/ 1102816 h 1225351"/>
                <a:gd name="connsiteX8" fmla="*/ 0 w 1547812"/>
                <a:gd name="connsiteY8"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812" h="1225351">
                  <a:moveTo>
                    <a:pt x="0" y="122535"/>
                  </a:moveTo>
                  <a:cubicBezTo>
                    <a:pt x="0" y="54861"/>
                    <a:pt x="54861" y="0"/>
                    <a:pt x="122535" y="0"/>
                  </a:cubicBezTo>
                  <a:lnTo>
                    <a:pt x="1425277" y="0"/>
                  </a:lnTo>
                  <a:cubicBezTo>
                    <a:pt x="1492951" y="0"/>
                    <a:pt x="1547812" y="54861"/>
                    <a:pt x="1547812" y="122535"/>
                  </a:cubicBezTo>
                  <a:lnTo>
                    <a:pt x="1547812" y="1102816"/>
                  </a:lnTo>
                  <a:cubicBezTo>
                    <a:pt x="1547812" y="1170490"/>
                    <a:pt x="1492951" y="1225351"/>
                    <a:pt x="1425277" y="1225351"/>
                  </a:cubicBezTo>
                  <a:lnTo>
                    <a:pt x="122535" y="1225351"/>
                  </a:lnTo>
                  <a:cubicBezTo>
                    <a:pt x="54861" y="1225351"/>
                    <a:pt x="0" y="1170490"/>
                    <a:pt x="0" y="1102816"/>
                  </a:cubicBezTo>
                  <a:lnTo>
                    <a:pt x="0" y="122535"/>
                  </a:lnTo>
                  <a:close/>
                </a:path>
              </a:pathLst>
            </a:custGeom>
            <a:no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5109" tIns="117804" rIns="145109" bIns="117804" numCol="1" spcCol="1270" anchor="ctr" anchorCtr="0">
              <a:noAutofit/>
            </a:bodyPr>
            <a:lstStyle/>
            <a:p>
              <a:pPr marL="0" lvl="0" indent="0" algn="ctr" defTabSz="1911350">
                <a:lnSpc>
                  <a:spcPct val="90000"/>
                </a:lnSpc>
                <a:spcBef>
                  <a:spcPct val="0"/>
                </a:spcBef>
                <a:spcAft>
                  <a:spcPct val="35000"/>
                </a:spcAft>
                <a:buNone/>
              </a:pPr>
              <a:r>
                <a:rPr lang="en-US" sz="1600" kern="1200">
                  <a:solidFill>
                    <a:schemeClr val="tx1"/>
                  </a:solidFill>
                </a:rPr>
                <a:t>Scope</a:t>
              </a:r>
            </a:p>
            <a:p>
              <a:pPr marL="0" lvl="0" indent="0" algn="ctr" defTabSz="1911350">
                <a:lnSpc>
                  <a:spcPct val="90000"/>
                </a:lnSpc>
                <a:spcBef>
                  <a:spcPct val="0"/>
                </a:spcBef>
                <a:spcAft>
                  <a:spcPct val="35000"/>
                </a:spcAft>
                <a:buNone/>
              </a:pPr>
              <a:r>
                <a:rPr lang="en-US" sz="1600" kern="1200">
                  <a:solidFill>
                    <a:schemeClr val="tx1"/>
                  </a:solidFill>
                </a:rPr>
                <a:t>Private Proxy</a:t>
              </a:r>
            </a:p>
          </p:txBody>
        </p:sp>
      </p:grpSp>
      <p:grpSp>
        <p:nvGrpSpPr>
          <p:cNvPr id="21" name="Group 20">
            <a:extLst>
              <a:ext uri="{FF2B5EF4-FFF2-40B4-BE49-F238E27FC236}">
                <a16:creationId xmlns:a16="http://schemas.microsoft.com/office/drawing/2014/main" id="{C2FD4EEB-4B57-84C6-2307-2D316E87BE31}"/>
              </a:ext>
            </a:extLst>
          </p:cNvPr>
          <p:cNvGrpSpPr/>
          <p:nvPr/>
        </p:nvGrpSpPr>
        <p:grpSpPr>
          <a:xfrm>
            <a:off x="1320466" y="4404961"/>
            <a:ext cx="1931826" cy="638176"/>
            <a:chOff x="1380629" y="4436050"/>
            <a:chExt cx="1931826" cy="638176"/>
          </a:xfrm>
        </p:grpSpPr>
        <p:pic>
          <p:nvPicPr>
            <p:cNvPr id="13" name="Graphic 12" descr="Man with solid fill">
              <a:extLst>
                <a:ext uri="{FF2B5EF4-FFF2-40B4-BE49-F238E27FC236}">
                  <a16:creationId xmlns:a16="http://schemas.microsoft.com/office/drawing/2014/main" id="{91979A3C-BD43-67FD-FAEB-ABB13EB3F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0629" y="4436050"/>
              <a:ext cx="638176" cy="638176"/>
            </a:xfrm>
            <a:prstGeom prst="rect">
              <a:avLst/>
            </a:prstGeom>
          </p:spPr>
        </p:pic>
        <p:pic>
          <p:nvPicPr>
            <p:cNvPr id="16" name="Graphic 15" descr="Briefcase with solid fill">
              <a:extLst>
                <a:ext uri="{FF2B5EF4-FFF2-40B4-BE49-F238E27FC236}">
                  <a16:creationId xmlns:a16="http://schemas.microsoft.com/office/drawing/2014/main" id="{39EBDDC1-5820-F899-D82A-156EDEE463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1594" y="4436050"/>
              <a:ext cx="638176" cy="638176"/>
            </a:xfrm>
            <a:prstGeom prst="rect">
              <a:avLst/>
            </a:prstGeom>
          </p:spPr>
        </p:pic>
        <p:pic>
          <p:nvPicPr>
            <p:cNvPr id="19" name="Graphic 18" descr="Circles with arrows with solid fill">
              <a:extLst>
                <a:ext uri="{FF2B5EF4-FFF2-40B4-BE49-F238E27FC236}">
                  <a16:creationId xmlns:a16="http://schemas.microsoft.com/office/drawing/2014/main" id="{9C8DEE17-105E-289F-AB24-4209AF0EC1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74279" y="4436050"/>
              <a:ext cx="638176" cy="638176"/>
            </a:xfrm>
            <a:prstGeom prst="rect">
              <a:avLst/>
            </a:prstGeom>
          </p:spPr>
        </p:pic>
      </p:grpSp>
      <p:grpSp>
        <p:nvGrpSpPr>
          <p:cNvPr id="22" name="Group 21">
            <a:extLst>
              <a:ext uri="{FF2B5EF4-FFF2-40B4-BE49-F238E27FC236}">
                <a16:creationId xmlns:a16="http://schemas.microsoft.com/office/drawing/2014/main" id="{85D50C57-6760-4851-6578-6DD9E52F8870}"/>
              </a:ext>
            </a:extLst>
          </p:cNvPr>
          <p:cNvGrpSpPr/>
          <p:nvPr/>
        </p:nvGrpSpPr>
        <p:grpSpPr>
          <a:xfrm>
            <a:off x="3606085" y="4404961"/>
            <a:ext cx="1931826" cy="638176"/>
            <a:chOff x="1380629" y="4436050"/>
            <a:chExt cx="1931826" cy="638176"/>
          </a:xfrm>
        </p:grpSpPr>
        <p:pic>
          <p:nvPicPr>
            <p:cNvPr id="23" name="Graphic 22" descr="Man with solid fill">
              <a:extLst>
                <a:ext uri="{FF2B5EF4-FFF2-40B4-BE49-F238E27FC236}">
                  <a16:creationId xmlns:a16="http://schemas.microsoft.com/office/drawing/2014/main" id="{FDE12516-BE5F-56F5-4DB3-D32B291078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0629" y="4436050"/>
              <a:ext cx="638176" cy="638176"/>
            </a:xfrm>
            <a:prstGeom prst="rect">
              <a:avLst/>
            </a:prstGeom>
          </p:spPr>
        </p:pic>
        <p:pic>
          <p:nvPicPr>
            <p:cNvPr id="24" name="Graphic 23" descr="Briefcase with solid fill">
              <a:extLst>
                <a:ext uri="{FF2B5EF4-FFF2-40B4-BE49-F238E27FC236}">
                  <a16:creationId xmlns:a16="http://schemas.microsoft.com/office/drawing/2014/main" id="{6C24D6C8-0D47-CF2F-CB34-A4C0E123AF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1594" y="4436050"/>
              <a:ext cx="638176" cy="638176"/>
            </a:xfrm>
            <a:prstGeom prst="rect">
              <a:avLst/>
            </a:prstGeom>
          </p:spPr>
        </p:pic>
        <p:pic>
          <p:nvPicPr>
            <p:cNvPr id="25" name="Graphic 24" descr="Circles with arrows with solid fill">
              <a:extLst>
                <a:ext uri="{FF2B5EF4-FFF2-40B4-BE49-F238E27FC236}">
                  <a16:creationId xmlns:a16="http://schemas.microsoft.com/office/drawing/2014/main" id="{9A8DAA37-191F-56FF-758A-828CEBDBD2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74279" y="4436050"/>
              <a:ext cx="638176" cy="638176"/>
            </a:xfrm>
            <a:prstGeom prst="rect">
              <a:avLst/>
            </a:prstGeom>
          </p:spPr>
        </p:pic>
      </p:grpSp>
      <p:grpSp>
        <p:nvGrpSpPr>
          <p:cNvPr id="26" name="Group 25">
            <a:extLst>
              <a:ext uri="{FF2B5EF4-FFF2-40B4-BE49-F238E27FC236}">
                <a16:creationId xmlns:a16="http://schemas.microsoft.com/office/drawing/2014/main" id="{8B3029F5-FDF0-8647-6D65-77412374B108}"/>
              </a:ext>
            </a:extLst>
          </p:cNvPr>
          <p:cNvGrpSpPr/>
          <p:nvPr/>
        </p:nvGrpSpPr>
        <p:grpSpPr>
          <a:xfrm>
            <a:off x="5891708" y="4404961"/>
            <a:ext cx="1931826" cy="638176"/>
            <a:chOff x="1380629" y="4436050"/>
            <a:chExt cx="1931826" cy="638176"/>
          </a:xfrm>
        </p:grpSpPr>
        <p:pic>
          <p:nvPicPr>
            <p:cNvPr id="27" name="Graphic 26" descr="Man with solid fill">
              <a:extLst>
                <a:ext uri="{FF2B5EF4-FFF2-40B4-BE49-F238E27FC236}">
                  <a16:creationId xmlns:a16="http://schemas.microsoft.com/office/drawing/2014/main" id="{E0D7A987-6C9A-47C3-F318-C032C41CBA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0629" y="4436050"/>
              <a:ext cx="638176" cy="638176"/>
            </a:xfrm>
            <a:prstGeom prst="rect">
              <a:avLst/>
            </a:prstGeom>
          </p:spPr>
        </p:pic>
        <p:pic>
          <p:nvPicPr>
            <p:cNvPr id="28" name="Graphic 27" descr="Briefcase with solid fill">
              <a:extLst>
                <a:ext uri="{FF2B5EF4-FFF2-40B4-BE49-F238E27FC236}">
                  <a16:creationId xmlns:a16="http://schemas.microsoft.com/office/drawing/2014/main" id="{9B385889-603D-3571-761A-039B5A0651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1594" y="4436050"/>
              <a:ext cx="638176" cy="638176"/>
            </a:xfrm>
            <a:prstGeom prst="rect">
              <a:avLst/>
            </a:prstGeom>
          </p:spPr>
        </p:pic>
        <p:pic>
          <p:nvPicPr>
            <p:cNvPr id="29" name="Graphic 28" descr="Circles with arrows with solid fill">
              <a:extLst>
                <a:ext uri="{FF2B5EF4-FFF2-40B4-BE49-F238E27FC236}">
                  <a16:creationId xmlns:a16="http://schemas.microsoft.com/office/drawing/2014/main" id="{2F0814CE-C200-F3E6-57AE-430D0F29B1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74279" y="4436050"/>
              <a:ext cx="638176" cy="638176"/>
            </a:xfrm>
            <a:prstGeom prst="rect">
              <a:avLst/>
            </a:prstGeom>
          </p:spPr>
        </p:pic>
      </p:grpSp>
      <p:pic>
        <p:nvPicPr>
          <p:cNvPr id="14" name="Graphic 13" descr="Checkmark with solid fill">
            <a:extLst>
              <a:ext uri="{FF2B5EF4-FFF2-40B4-BE49-F238E27FC236}">
                <a16:creationId xmlns:a16="http://schemas.microsoft.com/office/drawing/2014/main" id="{F2E2EC55-201F-E6BB-172B-2F782778AB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88295" y="5001337"/>
            <a:ext cx="551659" cy="551659"/>
          </a:xfrm>
          <a:prstGeom prst="rect">
            <a:avLst/>
          </a:prstGeom>
        </p:spPr>
      </p:pic>
      <p:pic>
        <p:nvPicPr>
          <p:cNvPr id="15" name="Graphic 14" descr="Checkmark with solid fill">
            <a:extLst>
              <a:ext uri="{FF2B5EF4-FFF2-40B4-BE49-F238E27FC236}">
                <a16:creationId xmlns:a16="http://schemas.microsoft.com/office/drawing/2014/main" id="{9AAD8DF1-2FF9-F221-FBCD-BB0B7D2802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73914" y="5016710"/>
            <a:ext cx="551659" cy="551659"/>
          </a:xfrm>
          <a:prstGeom prst="rect">
            <a:avLst/>
          </a:prstGeom>
        </p:spPr>
      </p:pic>
      <p:pic>
        <p:nvPicPr>
          <p:cNvPr id="17" name="Graphic 16" descr="Checkmark with solid fill">
            <a:extLst>
              <a:ext uri="{FF2B5EF4-FFF2-40B4-BE49-F238E27FC236}">
                <a16:creationId xmlns:a16="http://schemas.microsoft.com/office/drawing/2014/main" id="{91CFA681-9F2E-5BE2-1A8F-EC85D57687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6959" y="5008539"/>
            <a:ext cx="551659" cy="551659"/>
          </a:xfrm>
          <a:prstGeom prst="rect">
            <a:avLst/>
          </a:prstGeom>
        </p:spPr>
      </p:pic>
      <p:pic>
        <p:nvPicPr>
          <p:cNvPr id="18" name="Graphic 17" descr="Checkmark with solid fill">
            <a:extLst>
              <a:ext uri="{FF2B5EF4-FFF2-40B4-BE49-F238E27FC236}">
                <a16:creationId xmlns:a16="http://schemas.microsoft.com/office/drawing/2014/main" id="{51533E22-B8EC-AB87-823A-83462D69C9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28759" y="5001336"/>
            <a:ext cx="551659" cy="551659"/>
          </a:xfrm>
          <a:prstGeom prst="rect">
            <a:avLst/>
          </a:prstGeom>
        </p:spPr>
      </p:pic>
      <p:pic>
        <p:nvPicPr>
          <p:cNvPr id="20" name="Graphic 19" descr="Checkmark with solid fill">
            <a:extLst>
              <a:ext uri="{FF2B5EF4-FFF2-40B4-BE49-F238E27FC236}">
                <a16:creationId xmlns:a16="http://schemas.microsoft.com/office/drawing/2014/main" id="{51F075F8-8C3F-4D83-3FDA-997618EB58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5909" y="5011108"/>
            <a:ext cx="551659" cy="551659"/>
          </a:xfrm>
          <a:prstGeom prst="rect">
            <a:avLst/>
          </a:prstGeom>
        </p:spPr>
      </p:pic>
      <p:pic>
        <p:nvPicPr>
          <p:cNvPr id="30" name="Graphic 29" descr="Checkmark with solid fill">
            <a:extLst>
              <a:ext uri="{FF2B5EF4-FFF2-40B4-BE49-F238E27FC236}">
                <a16:creationId xmlns:a16="http://schemas.microsoft.com/office/drawing/2014/main" id="{9775D53B-5890-2D06-5553-89A7A8F91E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38303" y="4977804"/>
            <a:ext cx="551659" cy="551659"/>
          </a:xfrm>
          <a:prstGeom prst="rect">
            <a:avLst/>
          </a:prstGeom>
        </p:spPr>
      </p:pic>
      <p:pic>
        <p:nvPicPr>
          <p:cNvPr id="31" name="Graphic 30" descr="Close with solid fill">
            <a:extLst>
              <a:ext uri="{FF2B5EF4-FFF2-40B4-BE49-F238E27FC236}">
                <a16:creationId xmlns:a16="http://schemas.microsoft.com/office/drawing/2014/main" id="{FCA7CE9C-A93A-B66E-1C38-0726251E64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48527" y="5008538"/>
            <a:ext cx="551659" cy="551659"/>
          </a:xfrm>
          <a:prstGeom prst="rect">
            <a:avLst/>
          </a:prstGeom>
        </p:spPr>
      </p:pic>
      <p:pic>
        <p:nvPicPr>
          <p:cNvPr id="32" name="Graphic 31" descr="Close with solid fill">
            <a:extLst>
              <a:ext uri="{FF2B5EF4-FFF2-40B4-BE49-F238E27FC236}">
                <a16:creationId xmlns:a16="http://schemas.microsoft.com/office/drawing/2014/main" id="{88D2DD05-8275-8185-EFD2-1F00BBE303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3001" y="5017818"/>
            <a:ext cx="551659" cy="551659"/>
          </a:xfrm>
          <a:prstGeom prst="rect">
            <a:avLst/>
          </a:prstGeom>
        </p:spPr>
      </p:pic>
      <p:pic>
        <p:nvPicPr>
          <p:cNvPr id="33" name="Graphic 32" descr="Close with solid fill">
            <a:extLst>
              <a:ext uri="{FF2B5EF4-FFF2-40B4-BE49-F238E27FC236}">
                <a16:creationId xmlns:a16="http://schemas.microsoft.com/office/drawing/2014/main" id="{A70163A6-BCAD-287F-D060-BCF998D31F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61145" y="5001335"/>
            <a:ext cx="551659" cy="551659"/>
          </a:xfrm>
          <a:prstGeom prst="rect">
            <a:avLst/>
          </a:prstGeom>
        </p:spPr>
      </p:pic>
    </p:spTree>
    <p:extLst>
      <p:ext uri="{BB962C8B-B14F-4D97-AF65-F5344CB8AC3E}">
        <p14:creationId xmlns:p14="http://schemas.microsoft.com/office/powerpoint/2010/main" val="1898298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7D2555-A7B6-1028-FC72-02CFAE0C4FF6}"/>
              </a:ext>
            </a:extLst>
          </p:cNvPr>
          <p:cNvSpPr>
            <a:spLocks noGrp="1"/>
          </p:cNvSpPr>
          <p:nvPr>
            <p:ph type="title"/>
          </p:nvPr>
        </p:nvSpPr>
        <p:spPr/>
        <p:txBody>
          <a:bodyPr>
            <a:noAutofit/>
          </a:bodyPr>
          <a:lstStyle/>
          <a:p>
            <a:r>
              <a:rPr lang="en-US" sz="3600"/>
              <a:t>Background</a:t>
            </a:r>
          </a:p>
        </p:txBody>
      </p:sp>
      <p:sp>
        <p:nvSpPr>
          <p:cNvPr id="4" name="Slide Number Placeholder 3">
            <a:extLst>
              <a:ext uri="{FF2B5EF4-FFF2-40B4-BE49-F238E27FC236}">
                <a16:creationId xmlns:a16="http://schemas.microsoft.com/office/drawing/2014/main" id="{357AEC9B-9192-AFD6-D03D-DF7F04AD5C8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 name="Content Placeholder 1">
            <a:extLst>
              <a:ext uri="{FF2B5EF4-FFF2-40B4-BE49-F238E27FC236}">
                <a16:creationId xmlns:a16="http://schemas.microsoft.com/office/drawing/2014/main" id="{38DE50E4-C868-F7DB-C2BA-15BC7EA5683D}"/>
              </a:ext>
            </a:extLst>
          </p:cNvPr>
          <p:cNvSpPr>
            <a:spLocks noGrp="1"/>
          </p:cNvSpPr>
          <p:nvPr>
            <p:ph idx="1"/>
          </p:nvPr>
        </p:nvSpPr>
        <p:spPr>
          <a:xfrm>
            <a:off x="-163774" y="900753"/>
            <a:ext cx="8598089" cy="5759355"/>
          </a:xfrm>
        </p:spPr>
        <p:txBody>
          <a:bodyPr vert="horz" lIns="91440" tIns="45720" rIns="91440" bIns="45720" rtlCol="0" anchor="t">
            <a:normAutofit fontScale="92500"/>
          </a:bodyPr>
          <a:lstStyle/>
          <a:p>
            <a:pPr marL="228600" lvl="1" indent="0">
              <a:lnSpc>
                <a:spcPct val="110000"/>
              </a:lnSpc>
              <a:buNone/>
            </a:pPr>
            <a:r>
              <a:rPr lang="en-US" sz="2800" dirty="0">
                <a:latin typeface="Calibri"/>
                <a:cs typeface="Calibri"/>
              </a:rPr>
              <a:t>Mitigation efforts across academia, industry and open source</a:t>
            </a:r>
          </a:p>
          <a:p>
            <a:pPr lvl="2">
              <a:lnSpc>
                <a:spcPct val="110000"/>
              </a:lnSpc>
            </a:pPr>
            <a:r>
              <a:rPr lang="en-US" sz="2600" dirty="0">
                <a:latin typeface="Calibri"/>
                <a:cs typeface="Calibri"/>
              </a:rPr>
              <a:t>Knowledge of how supply chains can be compromised</a:t>
            </a:r>
          </a:p>
          <a:p>
            <a:pPr marL="685800" lvl="3" indent="0">
              <a:lnSpc>
                <a:spcPct val="110000"/>
              </a:lnSpc>
              <a:buNone/>
            </a:pPr>
            <a:r>
              <a:rPr lang="en-US" sz="2600" dirty="0">
                <a:latin typeface="Calibri"/>
                <a:cs typeface="Calibri"/>
              </a:rPr>
              <a:t>	- </a:t>
            </a:r>
            <a:r>
              <a:rPr lang="en-US" sz="2400" dirty="0">
                <a:latin typeface="Calibri"/>
                <a:cs typeface="Calibri"/>
              </a:rPr>
              <a:t>Taxonomy of Attacks </a:t>
            </a:r>
            <a:r>
              <a:rPr lang="en-US" sz="2600" dirty="0">
                <a:latin typeface="Calibri"/>
                <a:cs typeface="Calibri"/>
              </a:rPr>
              <a:t>– </a:t>
            </a:r>
            <a:r>
              <a:rPr lang="en-US" sz="1800" dirty="0">
                <a:latin typeface="Calibri"/>
                <a:cs typeface="Calibri"/>
              </a:rPr>
              <a:t>Ladisa ‘18</a:t>
            </a:r>
          </a:p>
          <a:p>
            <a:pPr marL="685800" lvl="3" indent="0">
              <a:lnSpc>
                <a:spcPct val="110000"/>
              </a:lnSpc>
              <a:buNone/>
            </a:pPr>
            <a:r>
              <a:rPr lang="en-US" sz="2600" dirty="0">
                <a:latin typeface="Calibri"/>
                <a:cs typeface="Calibri"/>
              </a:rPr>
              <a:t>	- </a:t>
            </a:r>
            <a:r>
              <a:rPr lang="en-US" sz="2400" dirty="0">
                <a:latin typeface="Calibri"/>
                <a:cs typeface="Calibri"/>
              </a:rPr>
              <a:t>Ecosystem Analysis </a:t>
            </a:r>
            <a:r>
              <a:rPr lang="en-US" sz="2600" dirty="0">
                <a:latin typeface="Calibri"/>
                <a:cs typeface="Calibri"/>
              </a:rPr>
              <a:t>- </a:t>
            </a:r>
            <a:r>
              <a:rPr lang="en-US" sz="1800" dirty="0">
                <a:latin typeface="Calibri"/>
                <a:cs typeface="Calibri"/>
              </a:rPr>
              <a:t>Zimmermann ‘19, Decan ‘18</a:t>
            </a:r>
            <a:endParaRPr lang="en-US" sz="2600" dirty="0">
              <a:latin typeface="Calibri"/>
              <a:cs typeface="Calibri"/>
            </a:endParaRPr>
          </a:p>
          <a:p>
            <a:pPr lvl="2">
              <a:lnSpc>
                <a:spcPct val="110000"/>
              </a:lnSpc>
            </a:pPr>
            <a:r>
              <a:rPr lang="en-US" sz="2600" dirty="0">
                <a:latin typeface="Calibri"/>
                <a:cs typeface="Calibri"/>
              </a:rPr>
              <a:t>System designs to improve security</a:t>
            </a:r>
          </a:p>
          <a:p>
            <a:pPr marL="685800" lvl="3" indent="0">
              <a:lnSpc>
                <a:spcPct val="110000"/>
              </a:lnSpc>
              <a:buNone/>
            </a:pPr>
            <a:r>
              <a:rPr lang="en-US" sz="2600" dirty="0">
                <a:latin typeface="Calibri"/>
                <a:cs typeface="Calibri"/>
              </a:rPr>
              <a:t>	- </a:t>
            </a:r>
            <a:r>
              <a:rPr lang="en-US" sz="2400" dirty="0">
                <a:latin typeface="Calibri"/>
                <a:cs typeface="Calibri"/>
              </a:rPr>
              <a:t>In-toto</a:t>
            </a:r>
            <a:r>
              <a:rPr lang="en-US" sz="2600" dirty="0">
                <a:latin typeface="Calibri"/>
                <a:cs typeface="Calibri"/>
              </a:rPr>
              <a:t> - </a:t>
            </a:r>
            <a:r>
              <a:rPr lang="en-US" sz="1800" dirty="0">
                <a:latin typeface="Calibri"/>
                <a:cs typeface="Calibri"/>
              </a:rPr>
              <a:t>Torres-Arias ‘19</a:t>
            </a:r>
          </a:p>
          <a:p>
            <a:pPr marL="685800" lvl="3" indent="0">
              <a:lnSpc>
                <a:spcPct val="110000"/>
              </a:lnSpc>
              <a:buNone/>
            </a:pPr>
            <a:r>
              <a:rPr lang="en-US" sz="1800" dirty="0">
                <a:latin typeface="Calibri"/>
                <a:cs typeface="Calibri"/>
              </a:rPr>
              <a:t>	- </a:t>
            </a:r>
            <a:r>
              <a:rPr lang="en-US" sz="2400" dirty="0">
                <a:effectLst/>
                <a:latin typeface="Calibri"/>
                <a:cs typeface="Calibri"/>
              </a:rPr>
              <a:t>Reproducible Builds – </a:t>
            </a:r>
            <a:r>
              <a:rPr lang="en-US" sz="1800" dirty="0">
                <a:effectLst/>
                <a:latin typeface="Calibri"/>
                <a:cs typeface="Calibri"/>
              </a:rPr>
              <a:t>Lamb </a:t>
            </a:r>
            <a:r>
              <a:rPr lang="en-US" sz="1800" dirty="0">
                <a:latin typeface="Calibri"/>
                <a:cs typeface="Calibri"/>
              </a:rPr>
              <a:t>‘22</a:t>
            </a:r>
            <a:endParaRPr lang="en-US" sz="2600" dirty="0">
              <a:latin typeface="Calibri"/>
              <a:cs typeface="Calibri"/>
            </a:endParaRPr>
          </a:p>
          <a:p>
            <a:pPr lvl="2">
              <a:lnSpc>
                <a:spcPct val="110000"/>
              </a:lnSpc>
            </a:pPr>
            <a:r>
              <a:rPr lang="en-US" sz="2600" dirty="0">
                <a:latin typeface="Calibri"/>
                <a:cs typeface="Calibri"/>
              </a:rPr>
              <a:t>Best practices for a secured supply chain</a:t>
            </a:r>
          </a:p>
          <a:p>
            <a:pPr marL="685800" lvl="3" indent="0">
              <a:lnSpc>
                <a:spcPct val="110000"/>
              </a:lnSpc>
              <a:buNone/>
            </a:pPr>
            <a:r>
              <a:rPr lang="en-US" sz="2200" dirty="0">
                <a:latin typeface="Calibri"/>
                <a:cs typeface="Calibri"/>
              </a:rPr>
              <a:t>	- Google's Supply-chain Levels for Software Artifacts (SLSA)</a:t>
            </a:r>
          </a:p>
          <a:p>
            <a:pPr marL="685800" lvl="3" indent="0">
              <a:lnSpc>
                <a:spcPct val="110000"/>
              </a:lnSpc>
              <a:buNone/>
            </a:pPr>
            <a:r>
              <a:rPr lang="en-US" sz="2200" dirty="0">
                <a:latin typeface="Calibri"/>
                <a:cs typeface="Calibri"/>
              </a:rPr>
              <a:t>	- Microsoft's System for Cross-domain Identity Management (SCIM)</a:t>
            </a:r>
          </a:p>
          <a:p>
            <a:pPr marL="685800" lvl="3" indent="0">
              <a:lnSpc>
                <a:spcPct val="110000"/>
              </a:lnSpc>
              <a:buNone/>
            </a:pPr>
            <a:r>
              <a:rPr lang="en-US" sz="2200" dirty="0">
                <a:latin typeface="Calibri"/>
                <a:cs typeface="Calibri"/>
              </a:rPr>
              <a:t>	- Cloud Native Computing Foundation (CNCF)</a:t>
            </a:r>
          </a:p>
          <a:p>
            <a:pPr marL="685800" lvl="3" indent="0">
              <a:buNone/>
            </a:pPr>
            <a:endParaRPr lang="en-US" sz="2600" dirty="0"/>
          </a:p>
          <a:p>
            <a:pPr lvl="2"/>
            <a:endParaRPr lang="en-US" sz="2600" dirty="0"/>
          </a:p>
        </p:txBody>
      </p:sp>
    </p:spTree>
    <p:extLst>
      <p:ext uri="{BB962C8B-B14F-4D97-AF65-F5344CB8AC3E}">
        <p14:creationId xmlns:p14="http://schemas.microsoft.com/office/powerpoint/2010/main" val="289469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7D2555-A7B6-1028-FC72-02CFAE0C4FF6}"/>
              </a:ext>
            </a:extLst>
          </p:cNvPr>
          <p:cNvSpPr>
            <a:spLocks noGrp="1"/>
          </p:cNvSpPr>
          <p:nvPr>
            <p:ph type="title"/>
          </p:nvPr>
        </p:nvSpPr>
        <p:spPr/>
        <p:txBody>
          <a:bodyPr>
            <a:noAutofit/>
          </a:bodyPr>
          <a:lstStyle/>
          <a:p>
            <a:r>
              <a:rPr lang="en-US" sz="3600"/>
              <a:t>Problem</a:t>
            </a:r>
          </a:p>
        </p:txBody>
      </p:sp>
      <p:sp>
        <p:nvSpPr>
          <p:cNvPr id="4" name="Slide Number Placeholder 3">
            <a:extLst>
              <a:ext uri="{FF2B5EF4-FFF2-40B4-BE49-F238E27FC236}">
                <a16:creationId xmlns:a16="http://schemas.microsoft.com/office/drawing/2014/main" id="{357AEC9B-9192-AFD6-D03D-DF7F04AD5C8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072A9A13-8D78-E92B-222B-545453B5EE6B}"/>
              </a:ext>
            </a:extLst>
          </p:cNvPr>
          <p:cNvSpPr txBox="1"/>
          <p:nvPr/>
        </p:nvSpPr>
        <p:spPr>
          <a:xfrm>
            <a:off x="385011" y="4365057"/>
            <a:ext cx="8386010" cy="892552"/>
          </a:xfrm>
          <a:prstGeom prst="rect">
            <a:avLst/>
          </a:prstGeom>
          <a:noFill/>
        </p:spPr>
        <p:txBody>
          <a:bodyPr wrap="square" rtlCol="0">
            <a:spAutoFit/>
          </a:bodyPr>
          <a:lstStyle/>
          <a:p>
            <a:pPr marL="457200" indent="-457200">
              <a:buFont typeface="Arial" panose="020B0604020202020204" pitchFamily="34" charset="0"/>
              <a:buChar char="•"/>
            </a:pPr>
            <a:r>
              <a:rPr lang="en-US" sz="2600">
                <a:latin typeface="Calibri"/>
                <a:cs typeface="Calibri"/>
              </a:rPr>
              <a:t>No standard for comparing security techniques</a:t>
            </a:r>
            <a:endParaRPr lang="en-US" sz="2600"/>
          </a:p>
          <a:p>
            <a:pPr marL="457200" indent="-457200">
              <a:buFont typeface="Arial" panose="020B0604020202020204" pitchFamily="34" charset="0"/>
              <a:buChar char="•"/>
            </a:pPr>
            <a:endParaRPr lang="en-US" sz="2600"/>
          </a:p>
        </p:txBody>
      </p:sp>
      <p:sp>
        <p:nvSpPr>
          <p:cNvPr id="7" name="TextBox 6">
            <a:extLst>
              <a:ext uri="{FF2B5EF4-FFF2-40B4-BE49-F238E27FC236}">
                <a16:creationId xmlns:a16="http://schemas.microsoft.com/office/drawing/2014/main" id="{D796F7E0-99D5-D040-EC62-47D1E6FED9F1}"/>
              </a:ext>
            </a:extLst>
          </p:cNvPr>
          <p:cNvSpPr txBox="1"/>
          <p:nvPr/>
        </p:nvSpPr>
        <p:spPr>
          <a:xfrm>
            <a:off x="356938" y="5082941"/>
            <a:ext cx="8386010" cy="492443"/>
          </a:xfrm>
          <a:prstGeom prst="rect">
            <a:avLst/>
          </a:prstGeom>
          <a:noFill/>
        </p:spPr>
        <p:txBody>
          <a:bodyPr wrap="square" rtlCol="0">
            <a:spAutoFit/>
          </a:bodyPr>
          <a:lstStyle/>
          <a:p>
            <a:pPr marL="457200" indent="-457200">
              <a:buFont typeface="Arial" panose="020B0604020202020204" pitchFamily="34" charset="0"/>
              <a:buChar char="•"/>
            </a:pPr>
            <a:r>
              <a:rPr lang="en-US" sz="2600">
                <a:latin typeface="Calibri"/>
                <a:cs typeface="Calibri"/>
              </a:rPr>
              <a:t>Difficult to audit security coverage of a supply chain</a:t>
            </a:r>
          </a:p>
        </p:txBody>
      </p:sp>
      <p:sp>
        <p:nvSpPr>
          <p:cNvPr id="8" name="TextBox 7">
            <a:extLst>
              <a:ext uri="{FF2B5EF4-FFF2-40B4-BE49-F238E27FC236}">
                <a16:creationId xmlns:a16="http://schemas.microsoft.com/office/drawing/2014/main" id="{BFA559F4-CA6B-82D8-898F-A9A8049B54BD}"/>
              </a:ext>
            </a:extLst>
          </p:cNvPr>
          <p:cNvSpPr txBox="1"/>
          <p:nvPr/>
        </p:nvSpPr>
        <p:spPr>
          <a:xfrm>
            <a:off x="389022" y="5788794"/>
            <a:ext cx="8386010" cy="492443"/>
          </a:xfrm>
          <a:prstGeom prst="rect">
            <a:avLst/>
          </a:prstGeom>
          <a:noFill/>
        </p:spPr>
        <p:txBody>
          <a:bodyPr wrap="square" rtlCol="0">
            <a:spAutoFit/>
          </a:bodyPr>
          <a:lstStyle/>
          <a:p>
            <a:pPr marL="457200" indent="-457200">
              <a:buFont typeface="Arial" panose="020B0604020202020204" pitchFamily="34" charset="0"/>
              <a:buChar char="•"/>
            </a:pPr>
            <a:r>
              <a:rPr lang="en-US" sz="2600">
                <a:latin typeface="Calibri"/>
                <a:cs typeface="Calibri"/>
              </a:rPr>
              <a:t>Finding gaps in supply chain security solutions is difficult</a:t>
            </a:r>
          </a:p>
        </p:txBody>
      </p:sp>
      <p:pic>
        <p:nvPicPr>
          <p:cNvPr id="10" name="Picture 9">
            <a:extLst>
              <a:ext uri="{FF2B5EF4-FFF2-40B4-BE49-F238E27FC236}">
                <a16:creationId xmlns:a16="http://schemas.microsoft.com/office/drawing/2014/main" id="{08ECD4B4-B6B3-2A8F-84C6-F2B6526595A0}"/>
              </a:ext>
            </a:extLst>
          </p:cNvPr>
          <p:cNvPicPr>
            <a:picLocks noChangeAspect="1"/>
          </p:cNvPicPr>
          <p:nvPr/>
        </p:nvPicPr>
        <p:blipFill>
          <a:blip r:embed="rId3"/>
          <a:stretch>
            <a:fillRect/>
          </a:stretch>
        </p:blipFill>
        <p:spPr>
          <a:xfrm>
            <a:off x="469172" y="1125791"/>
            <a:ext cx="5149515" cy="28872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Graphic 11" descr="Woozy face with solid fill with solid fill">
            <a:extLst>
              <a:ext uri="{FF2B5EF4-FFF2-40B4-BE49-F238E27FC236}">
                <a16:creationId xmlns:a16="http://schemas.microsoft.com/office/drawing/2014/main" id="{815D2D33-D990-F7E5-CB08-D030FB38CF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8304" y="1669983"/>
            <a:ext cx="1645920" cy="1645920"/>
          </a:xfrm>
          <a:prstGeom prst="rect">
            <a:avLst/>
          </a:prstGeom>
        </p:spPr>
      </p:pic>
    </p:spTree>
    <p:extLst>
      <p:ext uri="{BB962C8B-B14F-4D97-AF65-F5344CB8AC3E}">
        <p14:creationId xmlns:p14="http://schemas.microsoft.com/office/powerpoint/2010/main" val="98314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D3A38D-3EC7-6730-09DC-C6FF79C1F35F}"/>
              </a:ext>
            </a:extLst>
          </p:cNvPr>
          <p:cNvSpPr>
            <a:spLocks noGrp="1"/>
          </p:cNvSpPr>
          <p:nvPr>
            <p:ph idx="1"/>
          </p:nvPr>
        </p:nvSpPr>
        <p:spPr>
          <a:xfrm>
            <a:off x="277148" y="1305004"/>
            <a:ext cx="8557768" cy="1787112"/>
          </a:xfrm>
        </p:spPr>
        <p:txBody>
          <a:bodyPr>
            <a:normAutofit/>
          </a:bodyPr>
          <a:lstStyle/>
          <a:p>
            <a:pPr marL="0" indent="0">
              <a:buNone/>
            </a:pPr>
            <a:r>
              <a:rPr lang="en-US" sz="2800" dirty="0"/>
              <a:t>A </a:t>
            </a:r>
            <a:r>
              <a:rPr lang="en-US" sz="2800" b="1" dirty="0"/>
              <a:t>common understanding </a:t>
            </a:r>
            <a:r>
              <a:rPr lang="en-US" sz="2800" dirty="0"/>
              <a:t>of supply chain attacks would:</a:t>
            </a:r>
          </a:p>
          <a:p>
            <a:pPr lvl="1"/>
            <a:r>
              <a:rPr lang="en-US" sz="2600" dirty="0"/>
              <a:t>Tell us what is/isn’t a supply chain attack</a:t>
            </a:r>
          </a:p>
          <a:p>
            <a:pPr lvl="1"/>
            <a:r>
              <a:rPr lang="en-US" sz="2600" dirty="0"/>
              <a:t>Help us mitigate these attacks</a:t>
            </a:r>
          </a:p>
          <a:p>
            <a:pPr marL="228600" lvl="1" indent="0">
              <a:buNone/>
            </a:pPr>
            <a:endParaRPr lang="en-US" sz="2600" dirty="0"/>
          </a:p>
          <a:p>
            <a:pPr lvl="1"/>
            <a:endParaRPr lang="en-US" sz="2600" dirty="0"/>
          </a:p>
          <a:p>
            <a:pPr marL="0" indent="0">
              <a:buNone/>
            </a:pPr>
            <a:endParaRPr lang="en-US" sz="2800" dirty="0"/>
          </a:p>
        </p:txBody>
      </p:sp>
      <p:sp>
        <p:nvSpPr>
          <p:cNvPr id="3" name="Title 2">
            <a:extLst>
              <a:ext uri="{FF2B5EF4-FFF2-40B4-BE49-F238E27FC236}">
                <a16:creationId xmlns:a16="http://schemas.microsoft.com/office/drawing/2014/main" id="{E6372BA5-2476-5691-9798-9F8D69772715}"/>
              </a:ext>
            </a:extLst>
          </p:cNvPr>
          <p:cNvSpPr>
            <a:spLocks noGrp="1"/>
          </p:cNvSpPr>
          <p:nvPr>
            <p:ph type="title"/>
          </p:nvPr>
        </p:nvSpPr>
        <p:spPr/>
        <p:txBody>
          <a:bodyPr>
            <a:noAutofit/>
          </a:bodyPr>
          <a:lstStyle/>
          <a:p>
            <a:r>
              <a:rPr lang="en-US" sz="3600"/>
              <a:t>Desired Solutions</a:t>
            </a:r>
          </a:p>
        </p:txBody>
      </p:sp>
      <p:sp>
        <p:nvSpPr>
          <p:cNvPr id="4" name="Slide Number Placeholder 3">
            <a:extLst>
              <a:ext uri="{FF2B5EF4-FFF2-40B4-BE49-F238E27FC236}">
                <a16:creationId xmlns:a16="http://schemas.microsoft.com/office/drawing/2014/main" id="{BDB38CB2-7918-794B-F5A8-1D923EA4B17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Content Placeholder 1">
            <a:extLst>
              <a:ext uri="{FF2B5EF4-FFF2-40B4-BE49-F238E27FC236}">
                <a16:creationId xmlns:a16="http://schemas.microsoft.com/office/drawing/2014/main" id="{E07503FC-B86B-583C-78FE-5124E590E51D}"/>
              </a:ext>
            </a:extLst>
          </p:cNvPr>
          <p:cNvSpPr txBox="1">
            <a:spLocks/>
          </p:cNvSpPr>
          <p:nvPr/>
        </p:nvSpPr>
        <p:spPr>
          <a:xfrm>
            <a:off x="212980" y="3478709"/>
            <a:ext cx="8594136" cy="218816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800" b="1" dirty="0"/>
              <a:t>Principles</a:t>
            </a:r>
            <a:r>
              <a:rPr lang="en-US" sz="2800" dirty="0"/>
              <a:t> describing a secure supply chain would:</a:t>
            </a:r>
          </a:p>
          <a:p>
            <a:pPr lvl="1"/>
            <a:r>
              <a:rPr lang="en-US" sz="2600">
                <a:latin typeface="Calibri"/>
                <a:cs typeface="Calibri"/>
              </a:rPr>
              <a:t>Tell us what the ideal security posture looks like</a:t>
            </a:r>
          </a:p>
          <a:p>
            <a:pPr lvl="1"/>
            <a:r>
              <a:rPr lang="en-US" sz="2600">
                <a:latin typeface="Calibri"/>
                <a:cs typeface="Calibri"/>
              </a:rPr>
              <a:t>Allow us to audit our current security techniques</a:t>
            </a:r>
          </a:p>
          <a:p>
            <a:pPr lvl="1"/>
            <a:r>
              <a:rPr lang="en-US" sz="2600">
                <a:latin typeface="Calibri"/>
                <a:cs typeface="Calibri"/>
              </a:rPr>
              <a:t>Highlight security shortcomings in software pipeline</a:t>
            </a:r>
          </a:p>
          <a:p>
            <a:pPr marL="0" indent="0">
              <a:buFont typeface="Arial" panose="020B0604020202020204" pitchFamily="34" charset="0"/>
              <a:buNone/>
            </a:pPr>
            <a:endParaRPr lang="en-US" sz="2600" dirty="0"/>
          </a:p>
          <a:p>
            <a:pPr lvl="1"/>
            <a:endParaRPr lang="en-US" sz="2600" dirty="0"/>
          </a:p>
          <a:p>
            <a:pPr marL="0" indent="0">
              <a:buFont typeface="Arial" panose="020B0604020202020204" pitchFamily="34" charset="0"/>
              <a:buNone/>
            </a:pPr>
            <a:endParaRPr lang="en-US" sz="2800" dirty="0"/>
          </a:p>
        </p:txBody>
      </p:sp>
    </p:spTree>
    <p:extLst>
      <p:ext uri="{BB962C8B-B14F-4D97-AF65-F5344CB8AC3E}">
        <p14:creationId xmlns:p14="http://schemas.microsoft.com/office/powerpoint/2010/main" val="21763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540FC1-18E5-59B9-125F-D096F3AF64AA}"/>
              </a:ext>
            </a:extLst>
          </p:cNvPr>
          <p:cNvSpPr>
            <a:spLocks noGrp="1"/>
          </p:cNvSpPr>
          <p:nvPr>
            <p:ph idx="1"/>
          </p:nvPr>
        </p:nvSpPr>
        <p:spPr>
          <a:xfrm>
            <a:off x="161401" y="937548"/>
            <a:ext cx="8716382" cy="4548851"/>
          </a:xfrm>
        </p:spPr>
        <p:txBody>
          <a:bodyPr anchor="ctr">
            <a:normAutofit/>
          </a:bodyPr>
          <a:lstStyle/>
          <a:p>
            <a:pPr marL="514350" indent="-514350">
              <a:lnSpc>
                <a:spcPct val="250000"/>
              </a:lnSpc>
              <a:buFont typeface="+mj-lt"/>
              <a:buAutoNum type="arabicPeriod"/>
            </a:pPr>
            <a:r>
              <a:rPr lang="en-US" sz="2800"/>
              <a:t>An </a:t>
            </a:r>
            <a:r>
              <a:rPr lang="en-US" sz="2800" i="1"/>
              <a:t>Attack Pattern</a:t>
            </a:r>
            <a:r>
              <a:rPr lang="en-US" sz="2800"/>
              <a:t> for software supply chain attacks</a:t>
            </a:r>
          </a:p>
          <a:p>
            <a:pPr marL="514350" indent="-514350">
              <a:lnSpc>
                <a:spcPct val="250000"/>
              </a:lnSpc>
              <a:buFont typeface="+mj-lt"/>
              <a:buAutoNum type="arabicPeriod"/>
            </a:pPr>
            <a:r>
              <a:rPr lang="en-US" sz="2800" i="1"/>
              <a:t>Principles </a:t>
            </a:r>
            <a:r>
              <a:rPr lang="en-US" sz="2800"/>
              <a:t>for secure software supply chains</a:t>
            </a:r>
          </a:p>
          <a:p>
            <a:pPr marL="514350" indent="-514350">
              <a:lnSpc>
                <a:spcPct val="250000"/>
              </a:lnSpc>
              <a:buFont typeface="+mj-lt"/>
              <a:buAutoNum type="arabicPeriod"/>
            </a:pPr>
            <a:r>
              <a:rPr lang="en-US" sz="2800" i="1" dirty="0"/>
              <a:t>Mapping principles</a:t>
            </a:r>
            <a:r>
              <a:rPr lang="en-US" sz="2800" dirty="0"/>
              <a:t> to</a:t>
            </a:r>
            <a:r>
              <a:rPr lang="en-US" sz="2800"/>
              <a:t> current security practices</a:t>
            </a:r>
          </a:p>
        </p:txBody>
      </p:sp>
      <p:sp>
        <p:nvSpPr>
          <p:cNvPr id="3" name="Title 2">
            <a:extLst>
              <a:ext uri="{FF2B5EF4-FFF2-40B4-BE49-F238E27FC236}">
                <a16:creationId xmlns:a16="http://schemas.microsoft.com/office/drawing/2014/main" id="{75BC8F8C-2FDC-600D-AF52-C7AFE9806A18}"/>
              </a:ext>
            </a:extLst>
          </p:cNvPr>
          <p:cNvSpPr>
            <a:spLocks noGrp="1"/>
          </p:cNvSpPr>
          <p:nvPr>
            <p:ph type="title"/>
          </p:nvPr>
        </p:nvSpPr>
        <p:spPr/>
        <p:txBody>
          <a:bodyPr>
            <a:noAutofit/>
          </a:bodyPr>
          <a:lstStyle/>
          <a:p>
            <a:r>
              <a:rPr lang="en-US" sz="3600"/>
              <a:t>Our Contributions</a:t>
            </a:r>
          </a:p>
        </p:txBody>
      </p:sp>
      <p:sp>
        <p:nvSpPr>
          <p:cNvPr id="4" name="Slide Number Placeholder 3">
            <a:extLst>
              <a:ext uri="{FF2B5EF4-FFF2-40B4-BE49-F238E27FC236}">
                <a16:creationId xmlns:a16="http://schemas.microsoft.com/office/drawing/2014/main" id="{50689AA3-AFB1-F4FA-93F4-A24B4C6EED1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46501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C8F8C-2FDC-600D-AF52-C7AFE9806A18}"/>
              </a:ext>
            </a:extLst>
          </p:cNvPr>
          <p:cNvSpPr>
            <a:spLocks noGrp="1"/>
          </p:cNvSpPr>
          <p:nvPr>
            <p:ph type="title"/>
          </p:nvPr>
        </p:nvSpPr>
        <p:spPr/>
        <p:txBody>
          <a:bodyPr>
            <a:noAutofit/>
          </a:bodyPr>
          <a:lstStyle/>
          <a:p>
            <a:r>
              <a:rPr lang="en-US" sz="3600">
                <a:latin typeface="Calibri"/>
                <a:cs typeface="Calibri"/>
              </a:rPr>
              <a:t>Methodology</a:t>
            </a:r>
            <a:endParaRPr lang="en-US"/>
          </a:p>
        </p:txBody>
      </p:sp>
      <p:sp>
        <p:nvSpPr>
          <p:cNvPr id="4" name="Slide Number Placeholder 3">
            <a:extLst>
              <a:ext uri="{FF2B5EF4-FFF2-40B4-BE49-F238E27FC236}">
                <a16:creationId xmlns:a16="http://schemas.microsoft.com/office/drawing/2014/main" id="{50689AA3-AFB1-F4FA-93F4-A24B4C6EED1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Flowchart: Multidocument 6">
            <a:extLst>
              <a:ext uri="{FF2B5EF4-FFF2-40B4-BE49-F238E27FC236}">
                <a16:creationId xmlns:a16="http://schemas.microsoft.com/office/drawing/2014/main" id="{CC4318D9-0C45-0D62-3D75-9CC353396FC9}"/>
              </a:ext>
            </a:extLst>
          </p:cNvPr>
          <p:cNvSpPr/>
          <p:nvPr/>
        </p:nvSpPr>
        <p:spPr>
          <a:xfrm>
            <a:off x="528154" y="1404982"/>
            <a:ext cx="3372487" cy="1818581"/>
          </a:xfrm>
          <a:prstGeom prst="flowChartMultidocumen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Flowchart: Multidocument 7">
            <a:extLst>
              <a:ext uri="{FF2B5EF4-FFF2-40B4-BE49-F238E27FC236}">
                <a16:creationId xmlns:a16="http://schemas.microsoft.com/office/drawing/2014/main" id="{5F73D0E0-1B6E-EA57-AB46-B38EA7B31E21}"/>
              </a:ext>
            </a:extLst>
          </p:cNvPr>
          <p:cNvSpPr/>
          <p:nvPr/>
        </p:nvSpPr>
        <p:spPr>
          <a:xfrm>
            <a:off x="4896367" y="1352496"/>
            <a:ext cx="3465493" cy="1868733"/>
          </a:xfrm>
          <a:prstGeom prst="flowChartMultidocumen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cs typeface="Calibri"/>
            </a:endParaRPr>
          </a:p>
        </p:txBody>
      </p:sp>
      <p:sp>
        <p:nvSpPr>
          <p:cNvPr id="9" name="Flowchart: Multidocument 8">
            <a:extLst>
              <a:ext uri="{FF2B5EF4-FFF2-40B4-BE49-F238E27FC236}">
                <a16:creationId xmlns:a16="http://schemas.microsoft.com/office/drawing/2014/main" id="{0419A131-7413-9208-DC06-34D1E8E17815}"/>
              </a:ext>
            </a:extLst>
          </p:cNvPr>
          <p:cNvSpPr/>
          <p:nvPr/>
        </p:nvSpPr>
        <p:spPr>
          <a:xfrm>
            <a:off x="2440816" y="4077382"/>
            <a:ext cx="3465493" cy="1868733"/>
          </a:xfrm>
          <a:prstGeom prst="flowChartMultidocumen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cs typeface="Calibri"/>
            </a:endParaRPr>
          </a:p>
          <a:p>
            <a:pPr algn="ctr"/>
            <a:r>
              <a:rPr lang="en-US" sz="2400" b="0" i="0" u="none" strike="noStrike" baseline="0">
                <a:latin typeface="LinLibertineT"/>
                <a:cs typeface="Calibri"/>
              </a:rPr>
              <a:t>		</a:t>
            </a:r>
            <a:endParaRPr lang="en-US" sz="2400">
              <a:cs typeface="Calibri"/>
            </a:endParaRPr>
          </a:p>
          <a:p>
            <a:pPr algn="ctr"/>
            <a:r>
              <a:rPr lang="en-US" sz="2400">
                <a:cs typeface="Calibri"/>
              </a:rPr>
              <a:t>		</a:t>
            </a:r>
          </a:p>
          <a:p>
            <a:pPr algn="ctr"/>
            <a:endParaRPr lang="en-US">
              <a:cs typeface="Calibri"/>
            </a:endParaRPr>
          </a:p>
        </p:txBody>
      </p:sp>
      <p:sp>
        <p:nvSpPr>
          <p:cNvPr id="11" name="TextBox 10">
            <a:extLst>
              <a:ext uri="{FF2B5EF4-FFF2-40B4-BE49-F238E27FC236}">
                <a16:creationId xmlns:a16="http://schemas.microsoft.com/office/drawing/2014/main" id="{B2D29E1E-6E5F-571D-CFE9-E06C82D5C9D3}"/>
              </a:ext>
            </a:extLst>
          </p:cNvPr>
          <p:cNvSpPr txBox="1"/>
          <p:nvPr/>
        </p:nvSpPr>
        <p:spPr>
          <a:xfrm>
            <a:off x="481651" y="3205137"/>
            <a:ext cx="34654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cs typeface="Calibri"/>
              </a:rPr>
              <a:t>Academic</a:t>
            </a:r>
            <a:endParaRPr lang="en-US" sz="2800" dirty="0"/>
          </a:p>
        </p:txBody>
      </p:sp>
      <p:sp>
        <p:nvSpPr>
          <p:cNvPr id="12" name="TextBox 11">
            <a:extLst>
              <a:ext uri="{FF2B5EF4-FFF2-40B4-BE49-F238E27FC236}">
                <a16:creationId xmlns:a16="http://schemas.microsoft.com/office/drawing/2014/main" id="{DF74670E-4A30-1217-8C6A-8DA35F44BD9E}"/>
              </a:ext>
            </a:extLst>
          </p:cNvPr>
          <p:cNvSpPr txBox="1"/>
          <p:nvPr/>
        </p:nvSpPr>
        <p:spPr>
          <a:xfrm>
            <a:off x="5334499" y="3205137"/>
            <a:ext cx="25892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ea typeface="+mn-lt"/>
                <a:cs typeface="+mn-lt"/>
              </a:rPr>
              <a:t>Industry</a:t>
            </a:r>
            <a:endParaRPr lang="en-US" sz="2400"/>
          </a:p>
        </p:txBody>
      </p:sp>
      <p:sp>
        <p:nvSpPr>
          <p:cNvPr id="13" name="TextBox 12">
            <a:extLst>
              <a:ext uri="{FF2B5EF4-FFF2-40B4-BE49-F238E27FC236}">
                <a16:creationId xmlns:a16="http://schemas.microsoft.com/office/drawing/2014/main" id="{5C54FF96-02EB-55AD-8637-AD995F15DC55}"/>
              </a:ext>
            </a:extLst>
          </p:cNvPr>
          <p:cNvSpPr txBox="1"/>
          <p:nvPr/>
        </p:nvSpPr>
        <p:spPr>
          <a:xfrm>
            <a:off x="2440816" y="5934286"/>
            <a:ext cx="32863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ea typeface="+mn-lt"/>
                <a:cs typeface="+mn-lt"/>
              </a:rPr>
              <a:t>Government</a:t>
            </a:r>
            <a:endParaRPr lang="en-US" sz="2800"/>
          </a:p>
        </p:txBody>
      </p:sp>
      <p:pic>
        <p:nvPicPr>
          <p:cNvPr id="5" name="Picture 4" descr="Logo, company name&#10;&#10;Description automatically generated">
            <a:extLst>
              <a:ext uri="{FF2B5EF4-FFF2-40B4-BE49-F238E27FC236}">
                <a16:creationId xmlns:a16="http://schemas.microsoft.com/office/drawing/2014/main" id="{3EC6C952-E66F-FBF3-5553-4A85421F6CBC}"/>
              </a:ext>
            </a:extLst>
          </p:cNvPr>
          <p:cNvPicPr>
            <a:picLocks noChangeAspect="1"/>
          </p:cNvPicPr>
          <p:nvPr/>
        </p:nvPicPr>
        <p:blipFill>
          <a:blip r:embed="rId3"/>
          <a:stretch>
            <a:fillRect/>
          </a:stretch>
        </p:blipFill>
        <p:spPr>
          <a:xfrm>
            <a:off x="5450293" y="2649381"/>
            <a:ext cx="755085" cy="456197"/>
          </a:xfrm>
          <a:prstGeom prst="rect">
            <a:avLst/>
          </a:prstGeom>
        </p:spPr>
      </p:pic>
      <p:pic>
        <p:nvPicPr>
          <p:cNvPr id="10" name="Picture 9" descr="Icon&#10;&#10;Description automatically generated">
            <a:extLst>
              <a:ext uri="{FF2B5EF4-FFF2-40B4-BE49-F238E27FC236}">
                <a16:creationId xmlns:a16="http://schemas.microsoft.com/office/drawing/2014/main" id="{CA97AFC0-E565-A46B-DBFD-258721DD222C}"/>
              </a:ext>
            </a:extLst>
          </p:cNvPr>
          <p:cNvPicPr>
            <a:picLocks noChangeAspect="1"/>
          </p:cNvPicPr>
          <p:nvPr/>
        </p:nvPicPr>
        <p:blipFill>
          <a:blip r:embed="rId4"/>
          <a:stretch>
            <a:fillRect/>
          </a:stretch>
        </p:blipFill>
        <p:spPr>
          <a:xfrm>
            <a:off x="6108306" y="1922096"/>
            <a:ext cx="677505" cy="677505"/>
          </a:xfrm>
          <a:prstGeom prst="rect">
            <a:avLst/>
          </a:prstGeom>
        </p:spPr>
      </p:pic>
      <p:pic>
        <p:nvPicPr>
          <p:cNvPr id="15" name="Picture 14" descr="Logo, company name&#10;&#10;Description automatically generated">
            <a:extLst>
              <a:ext uri="{FF2B5EF4-FFF2-40B4-BE49-F238E27FC236}">
                <a16:creationId xmlns:a16="http://schemas.microsoft.com/office/drawing/2014/main" id="{F6685B63-FB16-5967-B1F2-6EAB10873C44}"/>
              </a:ext>
            </a:extLst>
          </p:cNvPr>
          <p:cNvPicPr>
            <a:picLocks noChangeAspect="1"/>
          </p:cNvPicPr>
          <p:nvPr/>
        </p:nvPicPr>
        <p:blipFill>
          <a:blip r:embed="rId5"/>
          <a:stretch>
            <a:fillRect/>
          </a:stretch>
        </p:blipFill>
        <p:spPr>
          <a:xfrm>
            <a:off x="5014374" y="1696453"/>
            <a:ext cx="963742" cy="963742"/>
          </a:xfrm>
          <a:prstGeom prst="rect">
            <a:avLst/>
          </a:prstGeom>
        </p:spPr>
      </p:pic>
      <p:pic>
        <p:nvPicPr>
          <p:cNvPr id="19" name="Picture 18" descr="Logo, company name&#10;&#10;Description automatically generated">
            <a:extLst>
              <a:ext uri="{FF2B5EF4-FFF2-40B4-BE49-F238E27FC236}">
                <a16:creationId xmlns:a16="http://schemas.microsoft.com/office/drawing/2014/main" id="{8F52452F-E042-BA8F-2539-EB926EBBDCE3}"/>
              </a:ext>
            </a:extLst>
          </p:cNvPr>
          <p:cNvPicPr>
            <a:picLocks noChangeAspect="1"/>
          </p:cNvPicPr>
          <p:nvPr/>
        </p:nvPicPr>
        <p:blipFill>
          <a:blip r:embed="rId6"/>
          <a:stretch>
            <a:fillRect/>
          </a:stretch>
        </p:blipFill>
        <p:spPr>
          <a:xfrm>
            <a:off x="1533784" y="1816026"/>
            <a:ext cx="944721" cy="797592"/>
          </a:xfrm>
          <a:prstGeom prst="rect">
            <a:avLst/>
          </a:prstGeom>
        </p:spPr>
      </p:pic>
      <p:pic>
        <p:nvPicPr>
          <p:cNvPr id="21" name="Picture 20" descr="Logo, company name&#10;&#10;Description automatically generated">
            <a:extLst>
              <a:ext uri="{FF2B5EF4-FFF2-40B4-BE49-F238E27FC236}">
                <a16:creationId xmlns:a16="http://schemas.microsoft.com/office/drawing/2014/main" id="{5F19AFC7-48B8-D7D5-8561-05103FC25587}"/>
              </a:ext>
            </a:extLst>
          </p:cNvPr>
          <p:cNvPicPr>
            <a:picLocks noChangeAspect="1"/>
          </p:cNvPicPr>
          <p:nvPr/>
        </p:nvPicPr>
        <p:blipFill>
          <a:blip r:embed="rId7"/>
          <a:stretch>
            <a:fillRect/>
          </a:stretch>
        </p:blipFill>
        <p:spPr>
          <a:xfrm>
            <a:off x="2617569" y="2129589"/>
            <a:ext cx="614979" cy="614979"/>
          </a:xfrm>
          <a:prstGeom prst="rect">
            <a:avLst/>
          </a:prstGeom>
        </p:spPr>
      </p:pic>
      <p:pic>
        <p:nvPicPr>
          <p:cNvPr id="23" name="Picture 22" descr="Icon&#10;&#10;Description automatically generated">
            <a:extLst>
              <a:ext uri="{FF2B5EF4-FFF2-40B4-BE49-F238E27FC236}">
                <a16:creationId xmlns:a16="http://schemas.microsoft.com/office/drawing/2014/main" id="{11985C25-8ED8-D4E8-A432-1701D6D0D5AA}"/>
              </a:ext>
            </a:extLst>
          </p:cNvPr>
          <p:cNvPicPr>
            <a:picLocks noChangeAspect="1"/>
          </p:cNvPicPr>
          <p:nvPr/>
        </p:nvPicPr>
        <p:blipFill>
          <a:blip r:embed="rId8"/>
          <a:stretch>
            <a:fillRect/>
          </a:stretch>
        </p:blipFill>
        <p:spPr>
          <a:xfrm>
            <a:off x="716184" y="1864894"/>
            <a:ext cx="578489" cy="578489"/>
          </a:xfrm>
          <a:prstGeom prst="rect">
            <a:avLst/>
          </a:prstGeom>
        </p:spPr>
      </p:pic>
      <p:pic>
        <p:nvPicPr>
          <p:cNvPr id="27" name="Picture 26" descr="Logo, company name&#10;&#10;Description automatically generated">
            <a:extLst>
              <a:ext uri="{FF2B5EF4-FFF2-40B4-BE49-F238E27FC236}">
                <a16:creationId xmlns:a16="http://schemas.microsoft.com/office/drawing/2014/main" id="{0D9D67B0-F91B-092E-A92D-90C0E724926C}"/>
              </a:ext>
            </a:extLst>
          </p:cNvPr>
          <p:cNvPicPr>
            <a:picLocks noChangeAspect="1"/>
          </p:cNvPicPr>
          <p:nvPr/>
        </p:nvPicPr>
        <p:blipFill>
          <a:blip r:embed="rId9"/>
          <a:stretch>
            <a:fillRect/>
          </a:stretch>
        </p:blipFill>
        <p:spPr>
          <a:xfrm>
            <a:off x="618289" y="2466474"/>
            <a:ext cx="1105779" cy="704105"/>
          </a:xfrm>
          <a:prstGeom prst="rect">
            <a:avLst/>
          </a:prstGeom>
        </p:spPr>
      </p:pic>
      <p:pic>
        <p:nvPicPr>
          <p:cNvPr id="1026" name="Picture 2" descr="ENISA Logo — ENISA">
            <a:extLst>
              <a:ext uri="{FF2B5EF4-FFF2-40B4-BE49-F238E27FC236}">
                <a16:creationId xmlns:a16="http://schemas.microsoft.com/office/drawing/2014/main" id="{C9EB02DD-F198-2A3D-C517-95170FB2CD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8517" y="4434599"/>
            <a:ext cx="938638" cy="9386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Icon&#10;&#10;Description automatically generated">
            <a:extLst>
              <a:ext uri="{FF2B5EF4-FFF2-40B4-BE49-F238E27FC236}">
                <a16:creationId xmlns:a16="http://schemas.microsoft.com/office/drawing/2014/main" id="{1D534CA2-6DC4-1AF1-840B-DC0C89DF5114}"/>
              </a:ext>
            </a:extLst>
          </p:cNvPr>
          <p:cNvPicPr>
            <a:picLocks noChangeAspect="1"/>
          </p:cNvPicPr>
          <p:nvPr/>
        </p:nvPicPr>
        <p:blipFill>
          <a:blip r:embed="rId11"/>
          <a:stretch>
            <a:fillRect/>
          </a:stretch>
        </p:blipFill>
        <p:spPr>
          <a:xfrm>
            <a:off x="6911048" y="2106606"/>
            <a:ext cx="699168" cy="699168"/>
          </a:xfrm>
          <a:prstGeom prst="rect">
            <a:avLst/>
          </a:prstGeom>
        </p:spPr>
      </p:pic>
      <p:pic>
        <p:nvPicPr>
          <p:cNvPr id="1028" name="Picture 4" descr="National Telecommunications and Information Administration (NTIA) Logo |  U.S. Department of Commerce">
            <a:extLst>
              <a:ext uri="{FF2B5EF4-FFF2-40B4-BE49-F238E27FC236}">
                <a16:creationId xmlns:a16="http://schemas.microsoft.com/office/drawing/2014/main" id="{AB086A35-0F85-D3F7-EBA9-97F172E423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1863" y="4839703"/>
            <a:ext cx="685746" cy="6857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7EBEF3C-2E36-5CF2-BE0A-C041CAF4EF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63163" y="4670104"/>
            <a:ext cx="740206" cy="19494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Factory outline">
            <a:extLst>
              <a:ext uri="{FF2B5EF4-FFF2-40B4-BE49-F238E27FC236}">
                <a16:creationId xmlns:a16="http://schemas.microsoft.com/office/drawing/2014/main" id="{974521AD-8699-EA76-B43A-1C3A54F46D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50305" y="3176336"/>
            <a:ext cx="481263" cy="481263"/>
          </a:xfrm>
          <a:prstGeom prst="rect">
            <a:avLst/>
          </a:prstGeom>
        </p:spPr>
      </p:pic>
      <p:pic>
        <p:nvPicPr>
          <p:cNvPr id="1032" name="Picture 8">
            <a:extLst>
              <a:ext uri="{FF2B5EF4-FFF2-40B4-BE49-F238E27FC236}">
                <a16:creationId xmlns:a16="http://schemas.microsoft.com/office/drawing/2014/main" id="{1A46EEEC-F7E7-7C78-9C53-529A51330B7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44668" y="5162856"/>
            <a:ext cx="725187" cy="7251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furniture, table, stool, seat&#10;&#10;Description automatically generated">
            <a:extLst>
              <a:ext uri="{FF2B5EF4-FFF2-40B4-BE49-F238E27FC236}">
                <a16:creationId xmlns:a16="http://schemas.microsoft.com/office/drawing/2014/main" id="{204990F0-8FF4-8C9D-AFAF-CD804E56C271}"/>
              </a:ext>
            </a:extLst>
          </p:cNvPr>
          <p:cNvPicPr>
            <a:picLocks noChangeAspect="1"/>
          </p:cNvPicPr>
          <p:nvPr/>
        </p:nvPicPr>
        <p:blipFill>
          <a:blip r:embed="rId17"/>
          <a:stretch>
            <a:fillRect/>
          </a:stretch>
        </p:blipFill>
        <p:spPr>
          <a:xfrm>
            <a:off x="985254" y="3308684"/>
            <a:ext cx="458536" cy="458536"/>
          </a:xfrm>
          <a:prstGeom prst="rect">
            <a:avLst/>
          </a:prstGeom>
        </p:spPr>
      </p:pic>
      <p:pic>
        <p:nvPicPr>
          <p:cNvPr id="16" name="Picture 15" descr="Icon&#10;&#10;Description automatically generated">
            <a:extLst>
              <a:ext uri="{FF2B5EF4-FFF2-40B4-BE49-F238E27FC236}">
                <a16:creationId xmlns:a16="http://schemas.microsoft.com/office/drawing/2014/main" id="{2A57FDF6-5C95-8F2E-21D3-D182746E6FF3}"/>
              </a:ext>
            </a:extLst>
          </p:cNvPr>
          <p:cNvPicPr>
            <a:picLocks noChangeAspect="1"/>
          </p:cNvPicPr>
          <p:nvPr/>
        </p:nvPicPr>
        <p:blipFill>
          <a:blip r:embed="rId18"/>
          <a:stretch>
            <a:fillRect/>
          </a:stretch>
        </p:blipFill>
        <p:spPr>
          <a:xfrm>
            <a:off x="2729831" y="5991726"/>
            <a:ext cx="434474" cy="434474"/>
          </a:xfrm>
          <a:prstGeom prst="rect">
            <a:avLst/>
          </a:prstGeom>
        </p:spPr>
      </p:pic>
    </p:spTree>
    <p:extLst>
      <p:ext uri="{BB962C8B-B14F-4D97-AF65-F5344CB8AC3E}">
        <p14:creationId xmlns:p14="http://schemas.microsoft.com/office/powerpoint/2010/main" val="2997551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DFE3-0449-FC64-688A-FC8B44B90CAF}"/>
              </a:ext>
            </a:extLst>
          </p:cNvPr>
          <p:cNvSpPr>
            <a:spLocks noGrp="1"/>
          </p:cNvSpPr>
          <p:nvPr>
            <p:ph type="title"/>
          </p:nvPr>
        </p:nvSpPr>
        <p:spPr/>
        <p:txBody>
          <a:bodyPr>
            <a:normAutofit/>
          </a:bodyPr>
          <a:lstStyle/>
          <a:p>
            <a:r>
              <a:rPr lang="en-US" sz="5400"/>
              <a:t>Attack Pattern</a:t>
            </a:r>
          </a:p>
        </p:txBody>
      </p:sp>
    </p:spTree>
    <p:extLst>
      <p:ext uri="{BB962C8B-B14F-4D97-AF65-F5344CB8AC3E}">
        <p14:creationId xmlns:p14="http://schemas.microsoft.com/office/powerpoint/2010/main" val="3529185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77201C-544D-A199-1EF7-93DBE362576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DDDE3F42-679E-1E2A-6011-A14CA619DA28}"/>
              </a:ext>
            </a:extLst>
          </p:cNvPr>
          <p:cNvPicPr>
            <a:picLocks noChangeAspect="1"/>
          </p:cNvPicPr>
          <p:nvPr/>
        </p:nvPicPr>
        <p:blipFill rotWithShape="1">
          <a:blip r:embed="rId2"/>
          <a:srcRect r="78145"/>
          <a:stretch/>
        </p:blipFill>
        <p:spPr>
          <a:xfrm>
            <a:off x="438927" y="1522630"/>
            <a:ext cx="1609461" cy="1741430"/>
          </a:xfrm>
          <a:prstGeom prst="rect">
            <a:avLst/>
          </a:prstGeom>
        </p:spPr>
      </p:pic>
      <p:grpSp>
        <p:nvGrpSpPr>
          <p:cNvPr id="8" name="Group 7">
            <a:extLst>
              <a:ext uri="{FF2B5EF4-FFF2-40B4-BE49-F238E27FC236}">
                <a16:creationId xmlns:a16="http://schemas.microsoft.com/office/drawing/2014/main" id="{D2192251-1D51-B408-B689-47B08FA81CFC}"/>
              </a:ext>
            </a:extLst>
          </p:cNvPr>
          <p:cNvGrpSpPr/>
          <p:nvPr/>
        </p:nvGrpSpPr>
        <p:grpSpPr>
          <a:xfrm>
            <a:off x="2074273" y="1522629"/>
            <a:ext cx="2122319" cy="1741429"/>
            <a:chOff x="1911925" y="2313708"/>
            <a:chExt cx="2272143" cy="1925781"/>
          </a:xfrm>
        </p:grpSpPr>
        <p:pic>
          <p:nvPicPr>
            <p:cNvPr id="9" name="Picture 8" descr="Shape&#10;&#10;Description automatically generated with medium confidence">
              <a:extLst>
                <a:ext uri="{FF2B5EF4-FFF2-40B4-BE49-F238E27FC236}">
                  <a16:creationId xmlns:a16="http://schemas.microsoft.com/office/drawing/2014/main" id="{C62EAA28-BA9E-A989-3902-6FC2FD4FF6D7}"/>
                </a:ext>
              </a:extLst>
            </p:cNvPr>
            <p:cNvPicPr>
              <a:picLocks noChangeAspect="1"/>
            </p:cNvPicPr>
            <p:nvPr/>
          </p:nvPicPr>
          <p:blipFill rotWithShape="1">
            <a:blip r:embed="rId2"/>
            <a:srcRect l="26084" r="52097"/>
            <a:stretch/>
          </p:blipFill>
          <p:spPr>
            <a:xfrm>
              <a:off x="2463743" y="2313708"/>
              <a:ext cx="1720325" cy="1925781"/>
            </a:xfrm>
            <a:prstGeom prst="rect">
              <a:avLst/>
            </a:prstGeom>
          </p:spPr>
        </p:pic>
        <p:sp>
          <p:nvSpPr>
            <p:cNvPr id="10" name="Right Arrow 9">
              <a:extLst>
                <a:ext uri="{FF2B5EF4-FFF2-40B4-BE49-F238E27FC236}">
                  <a16:creationId xmlns:a16="http://schemas.microsoft.com/office/drawing/2014/main" id="{C13A9910-D681-98B7-9F6A-24F5A6855770}"/>
                </a:ext>
              </a:extLst>
            </p:cNvPr>
            <p:cNvSpPr/>
            <p:nvPr/>
          </p:nvSpPr>
          <p:spPr>
            <a:xfrm>
              <a:off x="1911925" y="3172694"/>
              <a:ext cx="540328" cy="180108"/>
            </a:xfrm>
            <a:prstGeom prst="rightArrow">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2FAF50A8-6B72-2B0F-B7AF-F91D5132FA44}"/>
              </a:ext>
            </a:extLst>
          </p:cNvPr>
          <p:cNvGrpSpPr/>
          <p:nvPr/>
        </p:nvGrpSpPr>
        <p:grpSpPr>
          <a:xfrm>
            <a:off x="6513033" y="1469985"/>
            <a:ext cx="2225854" cy="1781547"/>
            <a:chOff x="6664038" y="2255491"/>
            <a:chExt cx="2382987" cy="1970146"/>
          </a:xfrm>
        </p:grpSpPr>
        <p:pic>
          <p:nvPicPr>
            <p:cNvPr id="12" name="Picture 11" descr="Shape&#10;&#10;Description automatically generated with medium confidence">
              <a:extLst>
                <a:ext uri="{FF2B5EF4-FFF2-40B4-BE49-F238E27FC236}">
                  <a16:creationId xmlns:a16="http://schemas.microsoft.com/office/drawing/2014/main" id="{105BEFBB-9016-FA32-A9A2-160D76A3A49F}"/>
                </a:ext>
              </a:extLst>
            </p:cNvPr>
            <p:cNvPicPr>
              <a:picLocks noChangeAspect="1"/>
            </p:cNvPicPr>
            <p:nvPr/>
          </p:nvPicPr>
          <p:blipFill rotWithShape="1">
            <a:blip r:embed="rId2"/>
            <a:srcRect l="78011" r="-169"/>
            <a:stretch/>
          </p:blipFill>
          <p:spPr>
            <a:xfrm>
              <a:off x="7259782" y="2255491"/>
              <a:ext cx="1787243" cy="1970146"/>
            </a:xfrm>
            <a:prstGeom prst="rect">
              <a:avLst/>
            </a:prstGeom>
          </p:spPr>
        </p:pic>
        <p:sp>
          <p:nvSpPr>
            <p:cNvPr id="13" name="Right Arrow 12">
              <a:extLst>
                <a:ext uri="{FF2B5EF4-FFF2-40B4-BE49-F238E27FC236}">
                  <a16:creationId xmlns:a16="http://schemas.microsoft.com/office/drawing/2014/main" id="{B7142E25-763C-D54E-4F30-2AAF116D5FBE}"/>
                </a:ext>
              </a:extLst>
            </p:cNvPr>
            <p:cNvSpPr/>
            <p:nvPr/>
          </p:nvSpPr>
          <p:spPr>
            <a:xfrm>
              <a:off x="6664038" y="3144985"/>
              <a:ext cx="540328" cy="180108"/>
            </a:xfrm>
            <a:prstGeom prst="rightArrow">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0E864A01-5DAF-F64A-D241-428C6B8AD35F}"/>
              </a:ext>
            </a:extLst>
          </p:cNvPr>
          <p:cNvGrpSpPr/>
          <p:nvPr/>
        </p:nvGrpSpPr>
        <p:grpSpPr>
          <a:xfrm>
            <a:off x="4287182" y="1497609"/>
            <a:ext cx="2174090" cy="1753924"/>
            <a:chOff x="4281053" y="2286039"/>
            <a:chExt cx="2327569" cy="1939598"/>
          </a:xfrm>
        </p:grpSpPr>
        <p:pic>
          <p:nvPicPr>
            <p:cNvPr id="15" name="Picture 14" descr="Shape&#10;&#10;Description automatically generated with medium confidence">
              <a:extLst>
                <a:ext uri="{FF2B5EF4-FFF2-40B4-BE49-F238E27FC236}">
                  <a16:creationId xmlns:a16="http://schemas.microsoft.com/office/drawing/2014/main" id="{D2D94E3C-2720-9A2D-DC98-51D408D6327B}"/>
                </a:ext>
              </a:extLst>
            </p:cNvPr>
            <p:cNvPicPr>
              <a:picLocks noChangeAspect="1"/>
            </p:cNvPicPr>
            <p:nvPr/>
          </p:nvPicPr>
          <p:blipFill rotWithShape="1">
            <a:blip r:embed="rId2"/>
            <a:srcRect l="52030" r="25998"/>
            <a:stretch/>
          </p:blipFill>
          <p:spPr>
            <a:xfrm>
              <a:off x="4849091" y="2286039"/>
              <a:ext cx="1759531" cy="1939598"/>
            </a:xfrm>
            <a:prstGeom prst="rect">
              <a:avLst/>
            </a:prstGeom>
          </p:spPr>
        </p:pic>
        <p:sp>
          <p:nvSpPr>
            <p:cNvPr id="16" name="Right Arrow 15">
              <a:extLst>
                <a:ext uri="{FF2B5EF4-FFF2-40B4-BE49-F238E27FC236}">
                  <a16:creationId xmlns:a16="http://schemas.microsoft.com/office/drawing/2014/main" id="{27A8620B-8621-41B4-3F85-276AA4841315}"/>
                </a:ext>
              </a:extLst>
            </p:cNvPr>
            <p:cNvSpPr/>
            <p:nvPr/>
          </p:nvSpPr>
          <p:spPr>
            <a:xfrm>
              <a:off x="4281053" y="3158838"/>
              <a:ext cx="540328" cy="180108"/>
            </a:xfrm>
            <a:prstGeom prst="rightArrow">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0726F569-A5D6-3781-824C-A6D6FE8C41FD}"/>
              </a:ext>
            </a:extLst>
          </p:cNvPr>
          <p:cNvSpPr txBox="1"/>
          <p:nvPr/>
        </p:nvSpPr>
        <p:spPr>
          <a:xfrm>
            <a:off x="312516" y="3865944"/>
            <a:ext cx="8194876" cy="830997"/>
          </a:xfrm>
          <a:prstGeom prst="rect">
            <a:avLst/>
          </a:prstGeom>
          <a:noFill/>
        </p:spPr>
        <p:txBody>
          <a:bodyPr wrap="square" rtlCol="0">
            <a:spAutoFit/>
          </a:bodyPr>
          <a:lstStyle/>
          <a:p>
            <a:pPr marL="342900" indent="-342900">
              <a:buFont typeface="+mj-lt"/>
              <a:buAutoNum type="arabicPeriod"/>
            </a:pPr>
            <a:r>
              <a:rPr lang="en-US" sz="2400" b="1" dirty="0"/>
              <a:t>Compromise </a:t>
            </a:r>
            <a:r>
              <a:rPr lang="en-US" sz="2400" dirty="0"/>
              <a:t>– Attacker compromises an existing weakness</a:t>
            </a:r>
          </a:p>
          <a:p>
            <a:pPr marL="342900" indent="-342900">
              <a:buFont typeface="+mj-lt"/>
              <a:buAutoNum type="arabicPeriod"/>
            </a:pPr>
            <a:endParaRPr lang="en-US" sz="2400" dirty="0"/>
          </a:p>
        </p:txBody>
      </p:sp>
      <p:sp>
        <p:nvSpPr>
          <p:cNvPr id="18" name="TextBox 17">
            <a:extLst>
              <a:ext uri="{FF2B5EF4-FFF2-40B4-BE49-F238E27FC236}">
                <a16:creationId xmlns:a16="http://schemas.microsoft.com/office/drawing/2014/main" id="{54CAB69E-F334-99AE-542D-C2AAD4F88E99}"/>
              </a:ext>
            </a:extLst>
          </p:cNvPr>
          <p:cNvSpPr txBox="1"/>
          <p:nvPr/>
        </p:nvSpPr>
        <p:spPr>
          <a:xfrm>
            <a:off x="300941" y="4433104"/>
            <a:ext cx="7789762" cy="830997"/>
          </a:xfrm>
          <a:prstGeom prst="rect">
            <a:avLst/>
          </a:prstGeom>
          <a:noFill/>
        </p:spPr>
        <p:txBody>
          <a:bodyPr wrap="square" rtlCol="0">
            <a:spAutoFit/>
          </a:bodyPr>
          <a:lstStyle/>
          <a:p>
            <a:r>
              <a:rPr lang="en-US" sz="2400" b="1" dirty="0"/>
              <a:t>2.  Alteration </a:t>
            </a:r>
            <a:r>
              <a:rPr lang="en-US" sz="2400" dirty="0"/>
              <a:t>–</a:t>
            </a:r>
            <a:r>
              <a:rPr lang="en-US" sz="2400" b="1" dirty="0"/>
              <a:t> </a:t>
            </a:r>
            <a:r>
              <a:rPr lang="en-US" sz="2400" dirty="0"/>
              <a:t>Attacker alters the software supply chain</a:t>
            </a:r>
          </a:p>
          <a:p>
            <a:endParaRPr lang="en-US" sz="2400" dirty="0"/>
          </a:p>
        </p:txBody>
      </p:sp>
      <p:sp>
        <p:nvSpPr>
          <p:cNvPr id="19" name="TextBox 18">
            <a:extLst>
              <a:ext uri="{FF2B5EF4-FFF2-40B4-BE49-F238E27FC236}">
                <a16:creationId xmlns:a16="http://schemas.microsoft.com/office/drawing/2014/main" id="{731C65CF-0D02-AA44-355B-9181AD13C861}"/>
              </a:ext>
            </a:extLst>
          </p:cNvPr>
          <p:cNvSpPr txBox="1"/>
          <p:nvPr/>
        </p:nvSpPr>
        <p:spPr>
          <a:xfrm>
            <a:off x="291295" y="4955894"/>
            <a:ext cx="8647990" cy="461665"/>
          </a:xfrm>
          <a:prstGeom prst="rect">
            <a:avLst/>
          </a:prstGeom>
          <a:noFill/>
        </p:spPr>
        <p:txBody>
          <a:bodyPr wrap="square" rtlCol="0">
            <a:spAutoFit/>
          </a:bodyPr>
          <a:lstStyle/>
          <a:p>
            <a:r>
              <a:rPr lang="en-US" sz="2400" b="1" dirty="0"/>
              <a:t>3.  Propagation </a:t>
            </a:r>
            <a:r>
              <a:rPr lang="en-US" sz="2400" dirty="0"/>
              <a:t>–</a:t>
            </a:r>
            <a:r>
              <a:rPr lang="en-US" sz="2400" b="1" dirty="0"/>
              <a:t> </a:t>
            </a:r>
            <a:r>
              <a:rPr lang="en-US" sz="2400" dirty="0"/>
              <a:t>The alteration propagates through the chain</a:t>
            </a:r>
          </a:p>
        </p:txBody>
      </p:sp>
      <p:sp>
        <p:nvSpPr>
          <p:cNvPr id="20" name="TextBox 19">
            <a:extLst>
              <a:ext uri="{FF2B5EF4-FFF2-40B4-BE49-F238E27FC236}">
                <a16:creationId xmlns:a16="http://schemas.microsoft.com/office/drawing/2014/main" id="{62051B64-5045-68C0-6F5A-03BBFE9455BF}"/>
              </a:ext>
            </a:extLst>
          </p:cNvPr>
          <p:cNvSpPr txBox="1"/>
          <p:nvPr/>
        </p:nvSpPr>
        <p:spPr>
          <a:xfrm>
            <a:off x="293224" y="5443960"/>
            <a:ext cx="7789762" cy="461665"/>
          </a:xfrm>
          <a:prstGeom prst="rect">
            <a:avLst/>
          </a:prstGeom>
          <a:noFill/>
        </p:spPr>
        <p:txBody>
          <a:bodyPr wrap="square" rtlCol="0">
            <a:spAutoFit/>
          </a:bodyPr>
          <a:lstStyle/>
          <a:p>
            <a:r>
              <a:rPr lang="en-US" sz="2400" b="1" dirty="0"/>
              <a:t>4. Exploitation </a:t>
            </a:r>
            <a:r>
              <a:rPr lang="en-US" sz="2400" dirty="0"/>
              <a:t>–</a:t>
            </a:r>
            <a:r>
              <a:rPr lang="en-US" sz="2400" b="1" dirty="0"/>
              <a:t> </a:t>
            </a:r>
            <a:r>
              <a:rPr lang="en-US" sz="2400" dirty="0"/>
              <a:t>The attacker exploits the alteration</a:t>
            </a:r>
          </a:p>
        </p:txBody>
      </p:sp>
      <p:sp>
        <p:nvSpPr>
          <p:cNvPr id="21" name="Title 2">
            <a:extLst>
              <a:ext uri="{FF2B5EF4-FFF2-40B4-BE49-F238E27FC236}">
                <a16:creationId xmlns:a16="http://schemas.microsoft.com/office/drawing/2014/main" id="{16818858-BC05-DBDA-37EC-58BB1605CE59}"/>
              </a:ext>
            </a:extLst>
          </p:cNvPr>
          <p:cNvSpPr>
            <a:spLocks noGrp="1"/>
          </p:cNvSpPr>
          <p:nvPr>
            <p:ph type="title"/>
          </p:nvPr>
        </p:nvSpPr>
        <p:spPr>
          <a:xfrm>
            <a:off x="277148" y="118428"/>
            <a:ext cx="8043862" cy="638175"/>
          </a:xfrm>
        </p:spPr>
        <p:txBody>
          <a:bodyPr>
            <a:noAutofit/>
          </a:bodyPr>
          <a:lstStyle/>
          <a:p>
            <a:r>
              <a:rPr lang="en-US" sz="3600" dirty="0"/>
              <a:t>Attack Pattern</a:t>
            </a:r>
          </a:p>
        </p:txBody>
      </p:sp>
    </p:spTree>
    <p:extLst>
      <p:ext uri="{BB962C8B-B14F-4D97-AF65-F5344CB8AC3E}">
        <p14:creationId xmlns:p14="http://schemas.microsoft.com/office/powerpoint/2010/main" val="425132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CoBrand_Template_Gold_Theme_Std_Screen_2.pptx" id="{33130098-72E9-B14B-8D33-14895F32E203}" vid="{24A02D5D-460C-B047-B557-67731F776B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37BEDCF88C964E93BC654DCE11C8D5" ma:contentTypeVersion="12" ma:contentTypeDescription="Create a new document." ma:contentTypeScope="" ma:versionID="6bf739bb2a3eed3afe48166ccff13065">
  <xsd:schema xmlns:xsd="http://www.w3.org/2001/XMLSchema" xmlns:xs="http://www.w3.org/2001/XMLSchema" xmlns:p="http://schemas.microsoft.com/office/2006/metadata/properties" xmlns:ns3="7d115568-463d-47f5-a83b-26552a75d17b" xmlns:ns4="5cd6b36b-cad2-451c-855f-bf69c7624629" targetNamespace="http://schemas.microsoft.com/office/2006/metadata/properties" ma:root="true" ma:fieldsID="8739203169c9a9a77ebfb63bafe35f32" ns3:_="" ns4:_="">
    <xsd:import namespace="7d115568-463d-47f5-a83b-26552a75d17b"/>
    <xsd:import namespace="5cd6b36b-cad2-451c-855f-bf69c762462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115568-463d-47f5-a83b-26552a75d1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d6b36b-cad2-451c-855f-bf69c76246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39CE7C-2D1D-4C68-B7FD-CD34102EC371}">
  <ds:schemaRefs>
    <ds:schemaRef ds:uri="http://schemas.microsoft.com/sharepoint/v3/contenttype/forms"/>
  </ds:schemaRefs>
</ds:datastoreItem>
</file>

<file path=customXml/itemProps2.xml><?xml version="1.0" encoding="utf-8"?>
<ds:datastoreItem xmlns:ds="http://schemas.openxmlformats.org/officeDocument/2006/customXml" ds:itemID="{055B6E07-5D89-4BF5-8B31-0377E755BCA4}">
  <ds:schemaRefs>
    <ds:schemaRef ds:uri="5cd6b36b-cad2-451c-855f-bf69c7624629"/>
    <ds:schemaRef ds:uri="7d115568-463d-47f5-a83b-26552a75d1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1162A67-12C1-480D-A540-1B193E5E9DAA}">
  <ds:schemaRefs>
    <ds:schemaRef ds:uri="5cd6b36b-cad2-451c-855f-bf69c7624629"/>
    <ds:schemaRef ds:uri="7d115568-463d-47f5-a83b-26552a75d17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1681</Words>
  <Application>Microsoft Macintosh PowerPoint</Application>
  <PresentationFormat>On-screen Show (4:3)</PresentationFormat>
  <Paragraphs>240</Paragraphs>
  <Slides>24</Slides>
  <Notes>18</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Acumin Pro</vt:lpstr>
      <vt:lpstr>Acumin Pro SemiCondensed</vt:lpstr>
      <vt:lpstr>Calibri Light</vt:lpstr>
      <vt:lpstr>Calibri</vt:lpstr>
      <vt:lpstr>-webkit-standard</vt:lpstr>
      <vt:lpstr>Wingdings</vt:lpstr>
      <vt:lpstr>LinLibertineT</vt:lpstr>
      <vt:lpstr>Acumin Pro ExtraCondensed</vt:lpstr>
      <vt:lpstr>Arial</vt:lpstr>
      <vt:lpstr>Times</vt:lpstr>
      <vt:lpstr>Segoe UI</vt:lpstr>
      <vt:lpstr>Purdue1</vt:lpstr>
      <vt:lpstr>SoK: Analysis of Software Supply Chain Security by Establishing Secure Design Properties</vt:lpstr>
      <vt:lpstr>Background</vt:lpstr>
      <vt:lpstr>Background</vt:lpstr>
      <vt:lpstr>Problem</vt:lpstr>
      <vt:lpstr>Desired Solutions</vt:lpstr>
      <vt:lpstr>Our Contributions</vt:lpstr>
      <vt:lpstr>Methodology</vt:lpstr>
      <vt:lpstr>Attack Pattern</vt:lpstr>
      <vt:lpstr>Attack Pattern</vt:lpstr>
      <vt:lpstr>Attack Pattern</vt:lpstr>
      <vt:lpstr>Security Principles</vt:lpstr>
      <vt:lpstr>Security Principles</vt:lpstr>
      <vt:lpstr>Transparency | Validity | Separation</vt:lpstr>
      <vt:lpstr>Transparency | Validity | Separation</vt:lpstr>
      <vt:lpstr>Transparency | Validity | Separation</vt:lpstr>
      <vt:lpstr>Are the principles comprehensive?</vt:lpstr>
      <vt:lpstr>Mapping Principles</vt:lpstr>
      <vt:lpstr>Principles in Practice: SLSA</vt:lpstr>
      <vt:lpstr>Applying Security Principles </vt:lpstr>
      <vt:lpstr>Future Work </vt:lpstr>
      <vt:lpstr>Summary</vt:lpstr>
      <vt:lpstr>Bonus Slides</vt:lpstr>
      <vt:lpstr>Applying Security Principles </vt:lpstr>
      <vt:lpstr>Principles in Practice: NPM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Theobald, Katelynn J</dc:creator>
  <cp:lastModifiedBy>Okafor, Chinenye Lilian</cp:lastModifiedBy>
  <cp:revision>2</cp:revision>
  <dcterms:created xsi:type="dcterms:W3CDTF">2020-03-12T20:01:06Z</dcterms:created>
  <dcterms:modified xsi:type="dcterms:W3CDTF">2022-11-11T16:20:11Z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0x010100AC37BEDCF88C964E93BC654DCE11C8D5</vt:lpwstr>
  </property>
</Properties>
</file>