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0"/>
  </p:notesMasterIdLst>
  <p:sldIdLst>
    <p:sldId id="457" r:id="rId2"/>
    <p:sldId id="257" r:id="rId3"/>
    <p:sldId id="459" r:id="rId4"/>
    <p:sldId id="458" r:id="rId5"/>
    <p:sldId id="259" r:id="rId6"/>
    <p:sldId id="260" r:id="rId7"/>
    <p:sldId id="262" r:id="rId8"/>
    <p:sldId id="565" r:id="rId9"/>
    <p:sldId id="569" r:id="rId10"/>
    <p:sldId id="566" r:id="rId11"/>
    <p:sldId id="568" r:id="rId12"/>
    <p:sldId id="564" r:id="rId13"/>
    <p:sldId id="261" r:id="rId14"/>
    <p:sldId id="258" r:id="rId15"/>
    <p:sldId id="264" r:id="rId16"/>
    <p:sldId id="265" r:id="rId17"/>
    <p:sldId id="606" r:id="rId18"/>
    <p:sldId id="572" r:id="rId19"/>
    <p:sldId id="573" r:id="rId20"/>
    <p:sldId id="575" r:id="rId21"/>
    <p:sldId id="574" r:id="rId22"/>
    <p:sldId id="576" r:id="rId23"/>
    <p:sldId id="577" r:id="rId24"/>
    <p:sldId id="578" r:id="rId25"/>
    <p:sldId id="579" r:id="rId26"/>
    <p:sldId id="580" r:id="rId27"/>
    <p:sldId id="581" r:id="rId28"/>
    <p:sldId id="563" r:id="rId29"/>
    <p:sldId id="266" r:id="rId30"/>
    <p:sldId id="599" r:id="rId31"/>
    <p:sldId id="600" r:id="rId32"/>
    <p:sldId id="267" r:id="rId33"/>
    <p:sldId id="607" r:id="rId34"/>
    <p:sldId id="584" r:id="rId35"/>
    <p:sldId id="594" r:id="rId36"/>
    <p:sldId id="585" r:id="rId37"/>
    <p:sldId id="601" r:id="rId38"/>
    <p:sldId id="603" r:id="rId39"/>
    <p:sldId id="268" r:id="rId40"/>
    <p:sldId id="269" r:id="rId41"/>
    <p:sldId id="586" r:id="rId42"/>
    <p:sldId id="587" r:id="rId43"/>
    <p:sldId id="588" r:id="rId44"/>
    <p:sldId id="589" r:id="rId45"/>
    <p:sldId id="596" r:id="rId46"/>
    <p:sldId id="602" r:id="rId47"/>
    <p:sldId id="590" r:id="rId48"/>
    <p:sldId id="591" r:id="rId49"/>
    <p:sldId id="592" r:id="rId50"/>
    <p:sldId id="561" r:id="rId51"/>
    <p:sldId id="562" r:id="rId52"/>
    <p:sldId id="593" r:id="rId53"/>
    <p:sldId id="570" r:id="rId54"/>
    <p:sldId id="571" r:id="rId55"/>
    <p:sldId id="598" r:id="rId56"/>
    <p:sldId id="582" r:id="rId57"/>
    <p:sldId id="583" r:id="rId58"/>
    <p:sldId id="595" r:id="rId59"/>
    <p:sldId id="614" r:id="rId60"/>
    <p:sldId id="597" r:id="rId61"/>
    <p:sldId id="604" r:id="rId62"/>
    <p:sldId id="605" r:id="rId63"/>
    <p:sldId id="612" r:id="rId64"/>
    <p:sldId id="608" r:id="rId65"/>
    <p:sldId id="609" r:id="rId66"/>
    <p:sldId id="613" r:id="rId67"/>
    <p:sldId id="610" r:id="rId68"/>
    <p:sldId id="611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B0C9A3D-DE8E-F2F2-83FE-AEA3129D7F6C}" name="Parth vinod Patil" initials="PvP" userId="S::patil185@purdue.edu::89df0235-c4ff-4f1d-af6f-18f85d93aafb" providerId="AD"/>
  <p188:author id="{23FFB2F9-B20B-F3D9-E2CF-8A1B6FB546FE}" name="James C Davis" initials="JD" userId="S::davisjam@purdue.edu::84778d94-b1cc-4a48-87ce-749e1d7d6e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445A"/>
    <a:srgbClr val="F6DADE"/>
    <a:srgbClr val="D4E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B5B41C-BBBA-254A-A8E3-424F848B8383}" v="3" dt="2026-03-03T15:31:17.76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67"/>
    <p:restoredTop sz="76395"/>
  </p:normalViewPr>
  <p:slideViewPr>
    <p:cSldViewPr snapToGrid="0">
      <p:cViewPr varScale="1">
        <p:scale>
          <a:sx n="92" d="100"/>
          <a:sy n="92" d="100"/>
        </p:scale>
        <p:origin x="912" y="168"/>
      </p:cViewPr>
      <p:guideLst/>
    </p:cSldViewPr>
  </p:slideViewPr>
  <p:outlineViewPr>
    <p:cViewPr>
      <p:scale>
        <a:sx n="33" d="100"/>
        <a:sy n="33" d="100"/>
      </p:scale>
      <p:origin x="0" y="-116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26" d="100"/>
          <a:sy n="126" d="100"/>
        </p:scale>
        <p:origin x="545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8/10/relationships/authors" Target="authors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97AC2-F41B-1E41-832D-29D5C54D73C7}" type="datetimeFigureOut">
              <a:rPr lang="en-US" smtClean="0"/>
              <a:t>3/3/26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54C9D-4B72-C44B-A557-DCC72183A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7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Welcome:</a:t>
            </a:r>
            <a:r>
              <a:rPr lang="en-US" dirty="0"/>
              <a:t> Introduction to the thesis defense on "Cross-Sight," a method for recommending pre-trained models using Transformers.</a:t>
            </a:r>
          </a:p>
        </p:txBody>
      </p:sp>
    </p:spTree>
    <p:extLst>
      <p:ext uri="{BB962C8B-B14F-4D97-AF65-F5344CB8AC3E}">
        <p14:creationId xmlns:p14="http://schemas.microsoft.com/office/powerpoint/2010/main" val="1328080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58D9D-B5A4-0C2A-5BEA-C2BCB06C8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AC15C7-45EA-537E-FB0E-11750F4E86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4AAD84-8159-FE09-EA35-85FEB83E1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Monetary Cost:</a:t>
            </a:r>
            <a:r>
              <a:rPr lang="en-US" dirty="0"/>
              <a:t> The cost of compute is rising. Projections show training costs reaching billions by 2030, making "trial and error" financially unviable.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81D2E-4EFB-3B28-8C73-25E3CBB5E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35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E8401-6634-D11C-8C9B-9D48F6E3A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DE2C5E-67C0-AF68-85C8-5C8DF0DAEB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01560A-72CE-7B1C-97E5-F12F72EDF6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Blind Spots: Current recommendation methods focus purely on accuracy, ignoring hardware constraints (latency, energy).</a:t>
            </a:r>
          </a:p>
          <a:p>
            <a:endParaRPr lang="en-US" dirty="0"/>
          </a:p>
          <a:p>
            <a:r>
              <a:rPr lang="en-US" dirty="0"/>
              <a:t>Reliability Issues: Engineers currently rely on "ReadMe" files and self-reported metrics, which may be outdated, inaccurate, or irrelevant to their specific use case.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ADA4B-03E6-F7EF-E896-1B720A6059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97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Heuristic-Based:</a:t>
            </a:r>
            <a:r>
              <a:rPr lang="en-US" dirty="0"/>
              <a:t> Uses static scores (e.g., Log Likelihood, correlations) derived from forward passes or dataset properties.</a:t>
            </a:r>
          </a:p>
          <a:p>
            <a:r>
              <a:rPr lang="en-US" b="1" dirty="0"/>
              <a:t>Learning-Based:</a:t>
            </a:r>
            <a:r>
              <a:rPr lang="en-US" dirty="0"/>
              <a:t> Uses ML models to "learn" how to rank other models.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82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73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Architecture:</a:t>
            </a:r>
            <a:r>
              <a:rPr lang="en-US" dirty="0"/>
              <a:t> This is the current state-of-the-art. It uses a Transformer with </a:t>
            </a:r>
            <a:r>
              <a:rPr lang="en-US" b="1" dirty="0"/>
              <a:t>Self-Attention</a:t>
            </a:r>
            <a:r>
              <a:rPr lang="en-US" dirty="0"/>
              <a:t>.</a:t>
            </a:r>
          </a:p>
          <a:p>
            <a:r>
              <a:rPr lang="en-US" b="1" dirty="0"/>
              <a:t>Mechanism:</a:t>
            </a:r>
            <a:r>
              <a:rPr lang="en-US" dirty="0"/>
              <a:t> It concatenates "Dataset Tokens" (from image samples) and "Model Tokens" (learnable vectors) and passes them through a single-layer self-attention block to predict rankings.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Enrichment Layer: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diagram also shows an optional "Enrichment" step (bottom path). This involves performing a real forward pass to get better data, but because this is computationally expensive, it is typically only done for the top-k candidates rather than the full zoo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  <a:p>
            <a:r>
              <a:rPr lang="en-US" b="1" dirty="0"/>
              <a:t>Limitation:</a:t>
            </a:r>
            <a:r>
              <a:rPr lang="en-US" dirty="0"/>
              <a:t> It uses a </a:t>
            </a:r>
            <a:r>
              <a:rPr lang="en-US" i="1" dirty="0"/>
              <a:t>fixed</a:t>
            </a:r>
            <a:r>
              <a:rPr lang="en-US" dirty="0"/>
              <a:t> model zoo. The model tokens are hard-coded vectors (e.g., Model 1 is Vector 1). It cannot generalize to predict rankings for a model it hasn't seen during training.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09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Architecture Overview: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video illustrates the pipeline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Spider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which is the current state-of-the-art approach for model recommendation.</a:t>
            </a:r>
          </a:p>
          <a:p>
            <a:pPr rt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Novelty: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was the first approach to introduce a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Transformer-based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learning method for this problem, specifically utilizing a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Self-Attention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block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Input Mechanism:	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Dataset Tokens: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extract features from the target dataset using an encoder (Extractor $\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Psi_d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$) to create "Dataset Tokens" ($\mu(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T_d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)$)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This involves sampling representative images from each class in the dataset.</a:t>
            </a:r>
          </a:p>
          <a:p>
            <a:pPr lvl="1" rt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Tokens: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also have "Model Tokens" ($\{\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theta_m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\}$) representing the candidate models in the zoo.</a:t>
            </a:r>
          </a:p>
          <a:p>
            <a:pPr rt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Process: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rt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two sets of tokens (Dataset and Model) are concatenated and passed through a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Multi-head Self-Attention block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1" rt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transformer calculates the similarity between the dataset requirements and the available models.</a:t>
            </a:r>
          </a:p>
          <a:p>
            <a:pPr rt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Output: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output is a probability distribution over the model tokens, which allows us to generate a ranked list of the best models for the task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Limitation (Crucial for later):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major limitation here is that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Tokens are learnable vectors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linked to a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fixed Model Zoo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They are essentially hard-coded IDs learned during training (e.g., Vector 1 is always Model A). There is no direct way to translate a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model's weights into a token, meaning this pipeline cannot recommend models outside of the specific set it was trained 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9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slide for the video in last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88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Slide 17-21: Attention Mechanisms (Cross vs. Self)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Self-Attention (GPT/BERT):</a:t>
            </a:r>
            <a:r>
              <a:rPr lang="en-US" dirty="0"/>
              <a:t> Input and output are in the same domain (e.g., English to English). This is what Model Spider uses.</a:t>
            </a:r>
          </a:p>
          <a:p>
            <a:r>
              <a:rPr lang="en-US" b="1" dirty="0"/>
              <a:t>Cross-Attention (Transformer Encoder-Decoder):</a:t>
            </a:r>
            <a:r>
              <a:rPr lang="en-US" dirty="0"/>
              <a:t> Designed for domain translation (e.g., English to French).</a:t>
            </a:r>
          </a:p>
          <a:p>
            <a:r>
              <a:rPr lang="en-US" b="1" dirty="0"/>
              <a:t>Relevance:</a:t>
            </a:r>
            <a:r>
              <a:rPr lang="en-US" dirty="0"/>
              <a:t> Since "Dataset Tokens" (images) and "Model Tokens" (weights/architecture) belong to two different domains, Cross-Attention is theoretically better suited for this problem than Self-Attention.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23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25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E55B3-A7AB-D108-4341-5739C77E5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558ECC-C54E-8E4C-E7AD-ECEC78231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754821-379B-9FEB-8636-DFF7B3BAB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85FDC-24E3-B4C5-1987-6DBFFD0EE8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6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Agenda:</a:t>
            </a:r>
            <a:r>
              <a:rPr lang="en-US" dirty="0"/>
              <a:t> The presentation will cover:</a:t>
            </a:r>
          </a:p>
          <a:p>
            <a:r>
              <a:rPr lang="en-US" b="1" dirty="0"/>
              <a:t>Overview:</a:t>
            </a:r>
            <a:r>
              <a:rPr lang="en-US" dirty="0"/>
              <a:t> Background and motivation for the problem.</a:t>
            </a:r>
          </a:p>
          <a:p>
            <a:r>
              <a:rPr lang="en-US" b="1" dirty="0"/>
              <a:t>Vision:</a:t>
            </a:r>
            <a:r>
              <a:rPr lang="en-US" dirty="0"/>
              <a:t> The proposed long-term vision for solving model recommendation.</a:t>
            </a:r>
          </a:p>
          <a:p>
            <a:r>
              <a:rPr lang="en-US" b="1" dirty="0"/>
              <a:t>Cross-Sight:</a:t>
            </a:r>
            <a:r>
              <a:rPr lang="en-US" dirty="0"/>
              <a:t> Deep dive into the specific approach developed (Cross-Sight).</a:t>
            </a:r>
          </a:p>
          <a:p>
            <a:r>
              <a:rPr lang="en-US" b="1" dirty="0"/>
              <a:t>Future Prospects:</a:t>
            </a:r>
            <a:r>
              <a:rPr lang="en-US" dirty="0"/>
              <a:t> Next steps and future work.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71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7C39E-D254-9901-3CF1-D78BD83CE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7B2D12-1DE0-D82D-1A1D-7A2762176D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CF8C91-335E-7628-0048-4BE0970C93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8874B-C9C9-7A72-5AB2-7B61FA837B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84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2396E-3EF5-83CE-8299-C87DB6B62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BC59FB-3442-AD42-0271-31720651C5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600DA1-2168-7E84-A877-3E61803CF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Identified Gaps:</a:t>
            </a:r>
            <a:endParaRPr lang="en-US" dirty="0"/>
          </a:p>
          <a:p>
            <a:r>
              <a:rPr lang="en-US" dirty="0"/>
              <a:t>Lack of constraints beyond accuracy (Hardware, Energy).</a:t>
            </a:r>
          </a:p>
          <a:p>
            <a:r>
              <a:rPr lang="en-US" dirty="0"/>
              <a:t>Lack of "Ground Truth" datasets (No unified dataset tracks model performance across different hardware).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ACA01-EF1D-D3E3-7E8D-7D63FFAF5C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858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5826B-F91F-3BA0-270A-A2B0D8E91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827B8D-91BD-64A7-48C8-7518F34E3B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0BE335-8232-FB72-CCE9-B2EC511E1D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Proposed Solutions:</a:t>
            </a:r>
            <a:endParaRPr lang="en-US" dirty="0"/>
          </a:p>
          <a:p>
            <a:pPr lvl="1"/>
            <a:r>
              <a:rPr lang="en-US" b="1" dirty="0"/>
              <a:t>Model Spider Fusion:</a:t>
            </a:r>
            <a:r>
              <a:rPr lang="en-US" dirty="0"/>
              <a:t> Augmenting task tokens with hardware tokens.</a:t>
            </a:r>
          </a:p>
          <a:p>
            <a:pPr lvl="1"/>
            <a:r>
              <a:rPr lang="en-US" b="1" dirty="0"/>
              <a:t>Model Spider Shadow:</a:t>
            </a:r>
            <a:r>
              <a:rPr lang="en-US" dirty="0"/>
              <a:t> A dual-pipeline approach where one transformer ranks for accuracy and another for hardware, combined via a ranking algorithm.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F7806-7E1A-7C05-F4EC-B144C8BA3E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200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AA2AF-7D40-AA58-1AEF-E3FCE9296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3CE35F-2C3E-50A9-4141-C24D02660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0C4DF9-8F93-BF7C-9011-826523F279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EF4EA-EA95-15BE-731B-665B3B47DB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667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03436-67E2-324E-E7DF-ED35B2A48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252C8C-F0C3-099C-C104-887A761D5B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E1ADBD-12DB-3E71-B8C8-9CF81252A6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1D784-6B70-2996-153F-1F73510DC8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833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B0FFA-61CE-0811-D699-C4CFAF9A0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241A06-330A-8406-E9B6-447B265AE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FD54F8-E0DC-C0B6-F308-75CE62258E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Ground Truth Roadmap</a:t>
            </a:r>
            <a:endParaRPr lang="en-US" dirty="0"/>
          </a:p>
          <a:p>
            <a:r>
              <a:rPr lang="en-US" b="1" dirty="0"/>
              <a:t>Metrics:</a:t>
            </a:r>
            <a:r>
              <a:rPr lang="en-US" dirty="0"/>
              <a:t> We propose a dataset that tracks Execution Time, Memory Utilization, and Carbon Footprint alongside standard accuracy metrics.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103F2-A36C-F4CD-0643-8659A3B35E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757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H1:</a:t>
            </a:r>
            <a:r>
              <a:rPr lang="en-US" dirty="0"/>
              <a:t> Using </a:t>
            </a:r>
            <a:r>
              <a:rPr lang="en-US" b="1" dirty="0"/>
              <a:t>Cross-Attention</a:t>
            </a:r>
            <a:r>
              <a:rPr lang="en-US" dirty="0"/>
              <a:t> will yield improvements over Self-Attention because the input (dataset) and output (model) are different domains.</a:t>
            </a:r>
          </a:p>
          <a:p>
            <a:r>
              <a:rPr lang="en-US" b="1" dirty="0"/>
              <a:t>H2:</a:t>
            </a:r>
            <a:r>
              <a:rPr lang="en-US" dirty="0"/>
              <a:t> We can generate Model Tokens directly from </a:t>
            </a:r>
            <a:r>
              <a:rPr lang="en-US" b="1" dirty="0"/>
              <a:t>model weights and biases</a:t>
            </a:r>
            <a:r>
              <a:rPr lang="en-US" dirty="0"/>
              <a:t> (Architecture-to-Vector), rather than using fixed learnable tokens. This theoretically allows handling models outside the training zoo.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52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E587E-630C-5C9E-F574-0B0C1ACE0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4FD859-1644-DA09-6449-070A9A83C1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B7B87B-1D0E-5B74-8B51-DFC4E17744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Key Contributions</a:t>
            </a:r>
            <a:endParaRPr lang="en-US" dirty="0"/>
          </a:p>
          <a:p>
            <a:r>
              <a:rPr lang="en-US" dirty="0"/>
              <a:t>Switched from Single-layer Self-Attention to </a:t>
            </a:r>
            <a:r>
              <a:rPr lang="en-US" b="1" dirty="0"/>
              <a:t>6-Layer Cross-Attention</a:t>
            </a:r>
            <a:r>
              <a:rPr lang="en-US" dirty="0"/>
              <a:t>.</a:t>
            </a:r>
          </a:p>
          <a:p>
            <a:r>
              <a:rPr lang="en-US" dirty="0"/>
              <a:t>Introduced a </a:t>
            </a:r>
            <a:r>
              <a:rPr lang="en-US" b="1" dirty="0"/>
              <a:t>Model-to-Vector pipeline</a:t>
            </a:r>
            <a:r>
              <a:rPr lang="en-US" dirty="0"/>
              <a:t> to encode model architecture dynamically.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54739-EE2A-EBAA-AD42-A74F47FBC4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062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Walkthrough</a:t>
            </a:r>
            <a:endParaRPr lang="en-US" dirty="0"/>
          </a:p>
          <a:p>
            <a:r>
              <a:rPr lang="en-US" b="1" dirty="0"/>
              <a:t>Model Token Generation:</a:t>
            </a:r>
            <a:endParaRPr lang="en-US" dirty="0"/>
          </a:p>
          <a:p>
            <a:pPr lvl="1"/>
            <a:r>
              <a:rPr lang="en-US" dirty="0"/>
              <a:t>Extract weights/biases.</a:t>
            </a:r>
          </a:p>
          <a:p>
            <a:pPr lvl="1"/>
            <a:r>
              <a:rPr lang="en-US" dirty="0"/>
              <a:t>Use clustering to normalize layer dimensions.</a:t>
            </a:r>
          </a:p>
          <a:p>
            <a:pPr lvl="1"/>
            <a:r>
              <a:rPr lang="en-US" dirty="0"/>
              <a:t>Concatenate into a large vector.</a:t>
            </a:r>
          </a:p>
          <a:p>
            <a:pPr lvl="1"/>
            <a:r>
              <a:rPr lang="en-US" dirty="0"/>
              <a:t>Use an Auto-Encoder to compress this into a "Model Token."</a:t>
            </a:r>
          </a:p>
          <a:p>
            <a:r>
              <a:rPr lang="en-US" b="1" dirty="0"/>
              <a:t>Dataset Token Generation:</a:t>
            </a:r>
            <a:r>
              <a:rPr lang="en-US" dirty="0"/>
              <a:t> Similar to Model Spider, but added clustering for </a:t>
            </a:r>
            <a:r>
              <a:rPr lang="en-US" i="1" dirty="0"/>
              <a:t>unstructured</a:t>
            </a:r>
            <a:r>
              <a:rPr lang="en-US" dirty="0"/>
              <a:t> datasets to support broader data types.</a:t>
            </a:r>
          </a:p>
          <a:p>
            <a:r>
              <a:rPr lang="en-US" b="1" dirty="0"/>
              <a:t>Pipeline:</a:t>
            </a:r>
            <a:r>
              <a:rPr lang="en-US" dirty="0"/>
              <a:t> These two distinct tokens are fed into the Cross-Attention Transformer to predict the probability distribution (rankings).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254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 slide for the video in last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31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4F332-FFA0-F02F-D2C2-DB0E294E5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8CD401-5A12-4779-93BE-32E7DBFDBD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7637DA-A696-D9A8-5BBA-8274AA6E9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Research Output:</a:t>
            </a:r>
            <a:r>
              <a:rPr lang="en-US" dirty="0"/>
              <a:t> This research at Purdue has resulted in several publications:</a:t>
            </a:r>
          </a:p>
          <a:p>
            <a:pPr lvl="1"/>
            <a:r>
              <a:rPr lang="en-US" b="1" dirty="0"/>
              <a:t>SERP4IoT (ICSE):</a:t>
            </a:r>
            <a:r>
              <a:rPr lang="en-US" dirty="0"/>
              <a:t> Published "Recommending Pre-Trained Models for IoT Devices."</a:t>
            </a:r>
          </a:p>
          <a:p>
            <a:pPr lvl="1"/>
            <a:r>
              <a:rPr lang="en-US" b="1" dirty="0"/>
              <a:t>ICSE-NIER:</a:t>
            </a:r>
            <a:r>
              <a:rPr lang="en-US" dirty="0"/>
              <a:t> Contributed to a paper on unit proofing frameworks.</a:t>
            </a:r>
          </a:p>
          <a:p>
            <a:pPr lvl="1"/>
            <a:r>
              <a:rPr lang="en-US" b="1" dirty="0"/>
              <a:t>ICSE:</a:t>
            </a:r>
            <a:r>
              <a:rPr lang="en-US" dirty="0"/>
              <a:t> Additional paper contributions.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DEAFD-BEEF-3607-DEED-0D406D3AC3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189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FE720-FEA2-A3CA-6CDC-260BC3BC0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9D85D8-2A85-3F3E-08CE-94C9551681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B8A2BC-B322-75AE-4FE5-1C927939B2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C0473-27A5-21C0-010D-94F28BAB20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2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4B9F0-584D-022E-032D-1ABF27F1C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FE9C70-23B2-8286-D6D8-78C561984B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34F489-5374-7CA2-F2D0-0E546EB0D8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="1" dirty="0"/>
              <a:t>Ground Truth:</a:t>
            </a:r>
            <a:r>
              <a:rPr lang="en-US" dirty="0"/>
              <a:t> Generated "fictitious" ground truth rankings using self-reported accuracy + similarity scores (to prove the pipeline works before investing in massive compute).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F0F9E-CF00-1964-709D-970B4036D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215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DC626-C84A-75A6-8E16-E2563603C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C89027-975D-C1D3-9141-7EC4B3A5DE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912BF0-3871-1A37-C303-7385507443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 Four Quadrants:</a:t>
            </a:r>
            <a:r>
              <a:rPr lang="en-US" dirty="0"/>
              <a:t> We tested across four scenarios to validate generalization:</a:t>
            </a:r>
          </a:p>
          <a:p>
            <a:pPr lvl="1"/>
            <a:r>
              <a:rPr lang="en-US" b="1" dirty="0"/>
              <a:t>Model-Spider Comparison:</a:t>
            </a:r>
            <a:r>
              <a:rPr lang="en-US" dirty="0"/>
              <a:t> Known Models + Known Datasets (Unseen images).</a:t>
            </a:r>
          </a:p>
          <a:p>
            <a:pPr lvl="1"/>
            <a:r>
              <a:rPr lang="en-US" b="1" dirty="0"/>
              <a:t>Blind Dataset:</a:t>
            </a:r>
            <a:r>
              <a:rPr lang="en-US" dirty="0"/>
              <a:t> Known Models + New Datasets.</a:t>
            </a:r>
          </a:p>
          <a:p>
            <a:pPr lvl="1"/>
            <a:r>
              <a:rPr lang="en-US" b="1" dirty="0"/>
              <a:t>Blind Models:</a:t>
            </a:r>
            <a:r>
              <a:rPr lang="en-US" dirty="0"/>
              <a:t> New Models + Known Datasets.</a:t>
            </a:r>
          </a:p>
          <a:p>
            <a:pPr lvl="1"/>
            <a:r>
              <a:rPr lang="en-US" b="1" dirty="0"/>
              <a:t>Double Blind:</a:t>
            </a:r>
            <a:r>
              <a:rPr lang="en-US" dirty="0"/>
              <a:t> New Models + New Datasets.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2ED3F-0ACF-153D-C5F5-4157603FBB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535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58D16-6F46-766A-E3D1-B3ECE8874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177938-19AE-D7F6-09A1-1E36FA724B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E44576-F1C8-8508-1056-C57036E974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Weighted Kendall’s Tau:</a:t>
            </a:r>
            <a:r>
              <a:rPr lang="en-US" dirty="0"/>
              <a:t> Measures rank correlation (-1 to 1). Weighted to prioritize correctness at the </a:t>
            </a:r>
            <a:r>
              <a:rPr lang="en-US" i="1" dirty="0"/>
              <a:t>top</a:t>
            </a:r>
            <a:r>
              <a:rPr lang="en-US" dirty="0"/>
              <a:t> of the list (finding the best model is more important than ranking the worst ones correctly).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0B93D-9151-A37A-096B-EEF212E39C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52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Success:</a:t>
            </a:r>
            <a:r>
              <a:rPr lang="en-US" dirty="0"/>
              <a:t> Cross-Sight (Green bars) consistently outperforms or matches Model Spider (Yellow bars) and significantly beats classical heuristic methods.</a:t>
            </a:r>
          </a:p>
          <a:p>
            <a:r>
              <a:rPr lang="en-US" b="1" dirty="0"/>
              <a:t>Note:</a:t>
            </a:r>
            <a:r>
              <a:rPr lang="en-US" dirty="0"/>
              <a:t> Cross-Sight achieved this using only </a:t>
            </a:r>
            <a:r>
              <a:rPr lang="en-US" b="1" dirty="0"/>
              <a:t>1 image per class</a:t>
            </a:r>
            <a:r>
              <a:rPr lang="en-US" dirty="0"/>
              <a:t>, whereas Model Spider used 10, indicating higher data efficiency.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179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99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357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Drop: When testing on Blind Models (models not in the training zoo), performance drops to near zero (random guessing).</a:t>
            </a:r>
          </a:p>
          <a:p>
            <a:endParaRPr lang="en-US" dirty="0"/>
          </a:p>
          <a:p>
            <a:r>
              <a:rPr lang="en-US" dirty="0"/>
              <a:t>Implication: While the Cross-Attention hypothesis (H1) holds, the Model-to-Vector generalization (H2) struggles to encode unseen architectures effectively.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238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Generalization: Performance on Blind Datasets (New data, known models) is lower than the baseline but significantly better than Blind Models.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757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1CD00-36D7-346E-2212-474783EE8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5B7C35-7F3F-2D69-CF27-F16C145BF8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06594C-6A4E-D7C4-9B3F-3853E8A3CA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Visual Summary:</a:t>
            </a:r>
            <a:endParaRPr lang="en-US" dirty="0"/>
          </a:p>
          <a:p>
            <a:pPr lvl="1"/>
            <a:r>
              <a:rPr lang="en-US" b="1" dirty="0"/>
              <a:t>Known/Known:</a:t>
            </a:r>
            <a:r>
              <a:rPr lang="en-US" dirty="0"/>
              <a:t> 0.860 (Excellent).</a:t>
            </a:r>
          </a:p>
          <a:p>
            <a:pPr lvl="1"/>
            <a:r>
              <a:rPr lang="en-US" b="1" dirty="0"/>
              <a:t>Known Model/Blind Data:</a:t>
            </a:r>
            <a:r>
              <a:rPr lang="en-US" dirty="0"/>
              <a:t> 0.396 (Decent).</a:t>
            </a:r>
          </a:p>
          <a:p>
            <a:pPr lvl="1"/>
            <a:r>
              <a:rPr lang="en-US" b="1" dirty="0"/>
              <a:t>Blind Model/Known Data:</a:t>
            </a:r>
            <a:r>
              <a:rPr lang="en-US" dirty="0"/>
              <a:t> -0.029 (Failed).</a:t>
            </a:r>
          </a:p>
          <a:p>
            <a:pPr lvl="1"/>
            <a:r>
              <a:rPr lang="en-US" b="1" dirty="0"/>
              <a:t>Double Blind:</a:t>
            </a:r>
            <a:r>
              <a:rPr lang="en-US" dirty="0"/>
              <a:t> 0.051 (Failed).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0546C-9326-9EA4-1D16-D6FB1884D9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31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Core Question:</a:t>
            </a:r>
            <a:r>
              <a:rPr lang="en-US" dirty="0"/>
              <a:t> The fundamental question this thesis addresses is: </a:t>
            </a:r>
            <a:r>
              <a:rPr lang="en-US" i="1" dirty="0"/>
              <a:t>Given a Model Zoo, a Target Dataset, and specific Constraints, which Pre-Trained Model (PTM) should be used?</a:t>
            </a:r>
            <a:endParaRPr lang="en-US" dirty="0"/>
          </a:p>
          <a:p>
            <a:r>
              <a:rPr lang="en-US" b="1" dirty="0"/>
              <a:t>The Challenge:</a:t>
            </a:r>
            <a:r>
              <a:rPr lang="en-US" dirty="0"/>
              <a:t> There are over 2 million PTMs available on hubs like Hugging Face. This creates a massive search space for ML engineers.</a:t>
            </a:r>
          </a:p>
          <a:p>
            <a:r>
              <a:rPr lang="en-US" b="1" dirty="0"/>
              <a:t>Contribution:</a:t>
            </a:r>
            <a:r>
              <a:rPr lang="en-US" dirty="0"/>
              <a:t> We identified shortcomings in state-of-the-art (SOTA) approaches, proposed a vision for integrating hardware constraints, and conducted a pilot study (Cross-Sight) showing measurable improvements over current methods (Model Spider).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799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0BC65-A83B-0C16-CAE6-64AD87A55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22F634-F9A9-4F6C-F7B9-36451DF0B9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1BF047-11FD-2352-E696-95DDAD226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Conclusions</a:t>
            </a:r>
            <a:endParaRPr lang="en-US" dirty="0"/>
          </a:p>
          <a:p>
            <a:r>
              <a:rPr lang="en-US" b="1" dirty="0"/>
              <a:t>H1 Validated:</a:t>
            </a:r>
            <a:r>
              <a:rPr lang="en-US" dirty="0"/>
              <a:t> Cross-Attention significantly increases performance on known model spaces.</a:t>
            </a:r>
          </a:p>
          <a:p>
            <a:r>
              <a:rPr lang="en-US" b="1" dirty="0"/>
              <a:t>H2 Partially Validated:</a:t>
            </a:r>
            <a:r>
              <a:rPr lang="en-US" dirty="0"/>
              <a:t> We successfully generated model tokens from weights (removing the need for hard-coded IDs), but the current pipeline does not yet generalize to unseen model architectures.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58D52-985F-F9A8-151E-E97FCE9615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369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F50C9-A76B-9D92-99E5-5AB1B71F8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159628-E40A-8A53-2B88-729C596C14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599987-D0D4-BBA4-492F-B3BF6AAD5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D2EEF-0243-5144-CFDD-1D58FAF2BD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119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3732B-554F-D73C-4A33-48F1CA5C9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920F13-2431-CB4E-AD05-6672073270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6CD2F1-C59A-0E5F-9CA7-4D25CBF53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Pipeline Improvements:</a:t>
            </a:r>
            <a:r>
              <a:rPr lang="en-US" dirty="0"/>
              <a:t> Incorporate Model Card metadata and hybrid learning (train the Encoder and Transformer together) to fix the unseen model generalization.</a:t>
            </a:r>
          </a:p>
          <a:p>
            <a:r>
              <a:rPr lang="en-US" b="1" dirty="0"/>
              <a:t>Multi-Objective Ranking:</a:t>
            </a:r>
            <a:r>
              <a:rPr lang="en-US" dirty="0"/>
              <a:t> Implement the "Fusion" and "Shadow" visions to rank based on Hardware + Accuracy.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8728E-C5E5-6545-A730-B90E5556DF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691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51911-A705-61F4-02AF-115EFEEA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8A13D2-0BA0-DE99-E3CD-341957C05A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182AEB-AE48-18E4-5A82-3B2E44242D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Real Data:</a:t>
            </a:r>
            <a:r>
              <a:rPr lang="en-US" dirty="0"/>
              <a:t> Move from fictitious ground truth to a real-world, empirically collected dataset.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02F6D-6D63-7807-AFF0-1B0CFFB814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886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867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ABD39-A5F5-8333-0463-985726D13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0F68DE-1363-1163-C452-D648DE6B77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D0C31C-86C9-AF57-AB8F-31D6CBE378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work establishes a broad vision for Hardware-Aware PTM recommendation and demonstrates that Cross-Attention is a promising architectural shift for this domain.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26915-1197-2633-9671-B1507804A4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621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0EC34-6F34-1EE8-83A2-0DA02EE1D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69C6A9-4FB4-E61C-14F7-8DDF515AB4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7849C5-2294-DE71-0F44-725D8EE6F7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830E6-947B-973F-A87E-CFFD28DA8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365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14DD6-EBCA-CB46-4330-94C25272A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B09D4C-2C1A-7989-5FB9-51CEA373DB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9A5619-7D87-388E-15EC-1C011BD852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D0BA9-AD2F-57FA-BA1A-C7C6042AF9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173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84071-95FA-7483-C86B-13E8CBA90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57F99D-A1A0-968C-B778-A8C178A57A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83DC50-330B-CD6A-1A8D-0BA7C6EB05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2C4C3-58CF-262B-ABDF-71A128C5E1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756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7749B-6EDC-1199-E9E3-3E36E4587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7C9B9F-1B5F-C503-09A1-F31446A488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9A1E19-3419-E11C-15D9-4239A75660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The Gap:</a:t>
            </a:r>
            <a:r>
              <a:rPr lang="en-US" dirty="0"/>
              <a:t> As shown in the comparison table (Slide 15), existing approaches (like Model Spider) do not account for hardware awareness, which is a key gap this thesis aims to address.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B5D8F-AEAD-F78A-EDF5-AB5E40F7D5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88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 Workflow:</a:t>
            </a:r>
            <a:r>
              <a:rPr lang="en-US" dirty="0"/>
              <a:t> An ML engineer usually has two choices: train a model from scratch or select one from a Model Zoo.</a:t>
            </a:r>
          </a:p>
          <a:p>
            <a:r>
              <a:rPr lang="en-US" b="1" dirty="0"/>
              <a:t>Constraints:</a:t>
            </a:r>
            <a:r>
              <a:rPr lang="en-US" dirty="0"/>
              <a:t> The decision is heavily influenced by:</a:t>
            </a:r>
          </a:p>
          <a:p>
            <a:r>
              <a:rPr lang="en-US" b="1" dirty="0"/>
              <a:t>Target Dataset:</a:t>
            </a:r>
            <a:r>
              <a:rPr lang="en-US" dirty="0"/>
              <a:t> Is it structured, labeled, or unsupervised?</a:t>
            </a:r>
          </a:p>
          <a:p>
            <a:r>
              <a:rPr lang="en-US" b="1" dirty="0"/>
              <a:t>Target Hardware:</a:t>
            </a:r>
            <a:r>
              <a:rPr lang="en-US" dirty="0"/>
              <a:t> Are there constraints like IoT limitations, or is it a high-resource cloud environment?</a:t>
            </a:r>
          </a:p>
          <a:p>
            <a:r>
              <a:rPr lang="en-US" b="1" dirty="0"/>
              <a:t>The Goal:</a:t>
            </a:r>
            <a:r>
              <a:rPr lang="en-US" dirty="0"/>
              <a:t> To find a singular "best model" that, when fine-tuned on the target dataset, yields the highest performance.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66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F25A6-9AE4-4AD9-2090-E59A99902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D7EE5A-3580-7470-6EB6-156EFDD9E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ECDE29-B3AA-05B8-B048-3E05D6D703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164F6-CB7D-CB2B-A60D-0E9BE6DC2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582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98C89-DD02-39E1-CC84-65A6A8859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143472-D9F2-9DF9-7EF0-FD201A6E00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928720-A18A-FC09-5E89-7768DB0378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81A09-DF16-F4B4-79EB-6E67C89F8D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031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19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1E0AD-4344-2E02-9ADC-BC9CFE747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E212E4-46A5-DB3E-049B-C28D4026A2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0FAD4B-8B4C-49F8-BF11-AD498D826A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97ED7-A686-C050-D32D-A9FB15753E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273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7F841-3D15-6A48-BFF7-083AE1E42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21ABBE-FF8A-009A-F3EA-1B56C13572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E16D46-492B-A018-C080-7353B5A27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“Good morning — I’m Parth Patil. Today I’ll present my master’s thesis: </a:t>
            </a:r>
            <a:r>
              <a:rPr lang="en-US" i="1"/>
              <a:t>Cross-Sight: Recommending Pre-trained Models using Transformers</a:t>
            </a:r>
            <a:r>
              <a:rPr lang="en-US"/>
              <a:t>.”</a:t>
            </a:r>
          </a:p>
          <a:p>
            <a:r>
              <a:rPr lang="en-US"/>
              <a:t>Quick caption: advisor &amp; committee names, and date (Dec 12, 2025).</a:t>
            </a:r>
            <a:br>
              <a:rPr lang="en-US"/>
            </a:br>
            <a:r>
              <a:rPr lang="en-US" b="1"/>
              <a:t>Transition:</a:t>
            </a:r>
            <a:r>
              <a:rPr lang="en-US"/>
              <a:t> “Here’s the outline of what I’ll cover.”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B7DCE-CA55-A5AE-0B7B-545200E3FB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661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6A049-173B-16DD-258E-4A64222B6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DB8287-86E1-63B7-9B00-45C65ED364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966C75-2971-14FB-1E40-448A1B540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7ED48-F40C-359A-8CE4-79A2C70F1C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342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2A7B4-8282-F377-E156-251F337B8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DC2D2A-1EE9-7BF7-7FB1-42CA483B09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DB8307-4272-8110-3A9A-F33611AF49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0C3C9-408D-E3A7-6798-2307DC5767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788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692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3A26A-D764-D2A8-49C0-6B0F471DA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E91661-B917-CA99-7621-B0AC2DED6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1BA286-364A-E0E0-DFED-8FA015D5B9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C8517-92DD-6DBF-8FDA-2A258DF92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16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58281-6E30-1940-A4B3-8C481F04F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30A732-6794-64D5-9080-2429B1E0F0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D3F784-B3D6-A411-631F-63DD4B682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29E28-3B86-7FFE-9788-B5B313BD05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98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872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1D212-8FB6-AD9D-94D6-8D83B5B83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BE4A2A-36A8-4549-E519-314957D22A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38CB6B-7352-4132-6F2E-18CA41A00A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63D79-1583-238C-58EE-B6D7F816C5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556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19669-DFF5-F35F-1216-185A47638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7C3E5E-C148-E960-202D-4CA765AB73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287DBE-A981-DEF5-F917-A0094B7AC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EBE00-1EC1-4045-2C98-C19DAFD648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876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B2867-8047-06D8-F7B2-2685213D2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2D12CE-CA8C-ACEC-6230-71AD44EDA8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C204EB-4334-C2B8-A4A2-68B2B995DB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16736-69BD-94BA-8995-DD2C002B39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6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 Bottlenecks:</a:t>
            </a:r>
            <a:r>
              <a:rPr lang="en-US" dirty="0"/>
              <a:t> The current supply chain for selecting models has three major avenues of difficulty:</a:t>
            </a:r>
          </a:p>
          <a:p>
            <a:pPr lvl="1"/>
            <a:r>
              <a:rPr lang="en-US" b="1" dirty="0"/>
              <a:t>Too many models:</a:t>
            </a:r>
            <a:r>
              <a:rPr lang="en-US" dirty="0"/>
              <a:t> The "Paradox of Choice."</a:t>
            </a:r>
          </a:p>
          <a:p>
            <a:pPr lvl="1"/>
            <a:r>
              <a:rPr lang="en-US" b="1" dirty="0"/>
              <a:t>Cost:</a:t>
            </a:r>
            <a:r>
              <a:rPr lang="en-US" dirty="0"/>
              <a:t> Fine-tuning is computationally and temporally expensive.</a:t>
            </a:r>
          </a:p>
          <a:p>
            <a:pPr lvl="1"/>
            <a:r>
              <a:rPr lang="en-US" b="1" dirty="0"/>
              <a:t>Selection Difficulty:</a:t>
            </a:r>
            <a:r>
              <a:rPr lang="en-US" dirty="0"/>
              <a:t> Identifying the right hardware and architecture is error-prone.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21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F250F-5629-9641-8E26-9D8BD99F7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82E147-C3E3-682A-742A-C610A7773B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4CD253-4F5E-80D4-24DF-A02230755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Exponential Growth:</a:t>
            </a:r>
            <a:r>
              <a:rPr lang="en-US" dirty="0"/>
              <a:t> Hugging Face now hosts over 2 million models. Kaggle has grown from ~1,000 kernels in 2016 to over 1.5 million.</a:t>
            </a:r>
          </a:p>
          <a:p>
            <a:r>
              <a:rPr lang="en-US" b="1" dirty="0"/>
              <a:t>Impact:</a:t>
            </a:r>
            <a:r>
              <a:rPr lang="en-US" dirty="0"/>
              <a:t> This volume makes manual selection impossible.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E7174-96B2-539D-C34E-DBC885D1C8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08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AE75D-22A6-F2C4-8AD5-4910F24F8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956117-BE94-812A-4194-324DE05C58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58D048-DF49-4E4B-FB77-086E520373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Time Cost:</a:t>
            </a:r>
            <a:r>
              <a:rPr lang="en-US" dirty="0"/>
              <a:t> Fine-tuning a single modern model (e.g., Llama 3.2) takes ~100 minutes. To test 100 candidates, an engineer would need ~7 days of continuous training.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CD314-9B0A-A8A5-3467-62AE71E173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54C9D-4B72-C44B-A557-DCC72183AA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37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C1F59-DA42-C283-841E-AC4991A63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96CE5A-A125-EF20-7B2E-8C8C76FD3B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AAA8A-966E-8F3B-1D51-7C0C4F78C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FB244-D72A-F654-6F38-914A7A0E9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2CF6B-DAC8-6510-6090-7B0F90BF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2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72426-2543-9F34-A53E-E266DA676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FDBAB8-08C8-528B-04A3-4968EF822D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27890-FEDA-4162-F92D-4CEB8A5FE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BFC04-B56F-DB18-2D0A-3D894A592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6B3D5-FFF7-F785-6B90-0DC9E80FD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25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2A3C28-6F56-D5AB-E070-695B75563D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ADA01D-2859-AB5B-6569-95AC1055C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44C4F-4F84-8899-D1F1-84E2179C3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6669D-69BC-1BC9-53F2-21D7D866E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50475-8BBC-9F8F-842B-71172559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11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urdue Logo" descr="Purdue Logo">
            <a:extLst>
              <a:ext uri="{FF2B5EF4-FFF2-40B4-BE49-F238E27FC236}">
                <a16:creationId xmlns:a16="http://schemas.microsoft.com/office/drawing/2014/main" id="{121060AA-930A-4F8F-D7F6-9CFE82494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077" y="5756157"/>
            <a:ext cx="2709200" cy="484939"/>
          </a:xfrm>
          <a:prstGeom prst="rect">
            <a:avLst/>
          </a:prstGeom>
        </p:spPr>
      </p:pic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47BD40D6-A6F9-8B8C-560F-0C7A97097E8F}"/>
              </a:ext>
            </a:extLst>
          </p:cNvPr>
          <p:cNvSpPr/>
          <p:nvPr/>
        </p:nvSpPr>
        <p:spPr>
          <a:xfrm>
            <a:off x="9954708" y="-9439"/>
            <a:ext cx="2246721" cy="6867440"/>
          </a:xfrm>
          <a:custGeom>
            <a:avLst/>
            <a:gdLst>
              <a:gd name="connsiteX0" fmla="*/ 0 w 2243579"/>
              <a:gd name="connsiteY0" fmla="*/ 0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0 w 2243579"/>
              <a:gd name="connsiteY4" fmla="*/ 0 h 6881568"/>
              <a:gd name="connsiteX0" fmla="*/ 1300899 w 2243579"/>
              <a:gd name="connsiteY0" fmla="*/ 565608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300899 w 2243579"/>
              <a:gd name="connsiteY4" fmla="*/ 565608 h 6881568"/>
              <a:gd name="connsiteX0" fmla="*/ 1602557 w 2243579"/>
              <a:gd name="connsiteY0" fmla="*/ 18854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602557 w 2243579"/>
              <a:gd name="connsiteY4" fmla="*/ 18854 h 6881568"/>
              <a:gd name="connsiteX0" fmla="*/ 1319753 w 1960775"/>
              <a:gd name="connsiteY0" fmla="*/ 18854 h 6881568"/>
              <a:gd name="connsiteX1" fmla="*/ 1960775 w 1960775"/>
              <a:gd name="connsiteY1" fmla="*/ 0 h 6881568"/>
              <a:gd name="connsiteX2" fmla="*/ 1960775 w 1960775"/>
              <a:gd name="connsiteY2" fmla="*/ 6881568 h 6881568"/>
              <a:gd name="connsiteX3" fmla="*/ 0 w 1960775"/>
              <a:gd name="connsiteY3" fmla="*/ 6806154 h 6881568"/>
              <a:gd name="connsiteX4" fmla="*/ 1319753 w 1960775"/>
              <a:gd name="connsiteY4" fmla="*/ 18854 h 6881568"/>
              <a:gd name="connsiteX0" fmla="*/ 1593130 w 2234152"/>
              <a:gd name="connsiteY0" fmla="*/ 18854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93130 w 2234152"/>
              <a:gd name="connsiteY4" fmla="*/ 18854 h 6881569"/>
              <a:gd name="connsiteX0" fmla="*/ 1583717 w 2234152"/>
              <a:gd name="connsiteY0" fmla="*/ 9420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83717 w 2234152"/>
              <a:gd name="connsiteY4" fmla="*/ 9420 h 6881569"/>
              <a:gd name="connsiteX0" fmla="*/ 1583717 w 2243566"/>
              <a:gd name="connsiteY0" fmla="*/ 0 h 6872149"/>
              <a:gd name="connsiteX1" fmla="*/ 2243566 w 2243566"/>
              <a:gd name="connsiteY1" fmla="*/ 12 h 6872149"/>
              <a:gd name="connsiteX2" fmla="*/ 2234152 w 2243566"/>
              <a:gd name="connsiteY2" fmla="*/ 6872148 h 6872149"/>
              <a:gd name="connsiteX3" fmla="*/ 0 w 2243566"/>
              <a:gd name="connsiteY3" fmla="*/ 6872149 h 6872149"/>
              <a:gd name="connsiteX4" fmla="*/ 1583717 w 2243566"/>
              <a:gd name="connsiteY4" fmla="*/ 0 h 687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566" h="6872149">
                <a:moveTo>
                  <a:pt x="1583717" y="0"/>
                </a:moveTo>
                <a:lnTo>
                  <a:pt x="2243566" y="12"/>
                </a:lnTo>
                <a:lnTo>
                  <a:pt x="2234152" y="6872148"/>
                </a:lnTo>
                <a:lnTo>
                  <a:pt x="0" y="6872149"/>
                </a:lnTo>
                <a:lnTo>
                  <a:pt x="1583717" y="0"/>
                </a:lnTo>
                <a:close/>
              </a:path>
            </a:pathLst>
          </a:custGeom>
          <a:solidFill>
            <a:srgbClr val="CFB9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870E27-202E-F717-3FB6-D69451DF1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257" y="2005069"/>
            <a:ext cx="7763459" cy="592835"/>
          </a:xfrm>
        </p:spPr>
        <p:txBody>
          <a:bodyPr>
            <a:noAutofit/>
          </a:bodyPr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E966E-ACAB-E285-70D0-66AC08DF13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257" y="2629339"/>
            <a:ext cx="7763459" cy="44926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1" i="0">
                <a:solidFill>
                  <a:schemeClr val="bg2"/>
                </a:solidFill>
                <a:latin typeface="Acumin Pro Semibold" panose="020B0504020202020204" pitchFamily="34" charset="77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6FFA1BC-72F9-9048-3E39-D300A3A6A5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3257" y="3107130"/>
            <a:ext cx="7763459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2"/>
                </a:solidFill>
                <a:latin typeface="Acumin Pro" panose="020B0504020202020204" pitchFamily="34" charset="77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fld id="{C7124C19-F609-8C4C-8116-78E353E3E672}" type="datetime1">
              <a:rPr lang="en-US" smtClean="0"/>
              <a:t>3/29/23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50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-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BA4B2908-555F-78CD-D5EA-D087520FF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143" y="5756157"/>
            <a:ext cx="2709200" cy="48494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B1EEEEC0-D7E4-4DE5-4E3D-FAAD9ABA8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257" y="1812046"/>
            <a:ext cx="7763459" cy="719757"/>
          </a:xfrm>
        </p:spPr>
        <p:txBody>
          <a:bodyPr>
            <a:noAutofit/>
          </a:bodyPr>
          <a:lstStyle>
            <a:lvl1pPr>
              <a:defRPr sz="540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8EDB9B8-C811-84E9-5F58-0130F3A805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257" y="2617147"/>
            <a:ext cx="7763459" cy="44926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1" i="0">
                <a:solidFill>
                  <a:schemeClr val="tx1"/>
                </a:solidFill>
                <a:latin typeface="Acumin Pro Semibold" panose="020B0504020202020204" pitchFamily="34" charset="77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4BF34A7-30DF-7BD2-A5A2-434BBF6672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3257" y="3148849"/>
            <a:ext cx="7763459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  <a:latin typeface="Acumin Pro" panose="020B0504020202020204" pitchFamily="34" charset="77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3/31/23</a:t>
            </a:r>
          </a:p>
        </p:txBody>
      </p:sp>
    </p:spTree>
    <p:extLst>
      <p:ext uri="{BB962C8B-B14F-4D97-AF65-F5344CB8AC3E}">
        <p14:creationId xmlns:p14="http://schemas.microsoft.com/office/powerpoint/2010/main" val="2757661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460BC-7B33-91F6-0AD8-CA67B60D2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59BDD-406F-0BF5-EA9B-6BD46233A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D8FA1-69A7-BC24-5062-0B417939D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45C2C-BCA1-D584-3659-BD83CF20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3F3DF-F561-8A7C-C567-1028957B2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99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09988-81A4-E2F4-2FFD-7E51A7639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A0FA4-3B32-F637-90E9-663491D34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12BFB-F6E2-D9BF-46DA-095E3ACA9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2353F-8574-966D-7CFA-7C667908E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67C9C-3808-6476-628D-52FDE671A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9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5C3E3-7120-D900-4D75-4E616123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00B2D-3451-8B95-DABD-5BE3FC029A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5898E-D706-5319-BB02-59DFD18CA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425B0-1D56-DECC-596A-4C27CD66D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766D4D-DE30-67EA-6853-4BA30BBD0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2D0F4-D75C-2812-240B-44247949D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13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C960F-74EB-9E80-2907-2BC84D11A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E9CFC-E06E-C721-FF4B-3B068D812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7F79C-22BA-EBD2-941E-AFB2BE049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FA69E-2E12-7512-7102-9A2A01C58E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5B8AA9-ED0F-C2F8-78B8-6230803849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3E05B0-3ABE-315D-948C-9C14835D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97286B-9960-B966-79C3-F61206FBD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D4606C-FD5E-468E-B2BD-937B798DD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32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E3087-6BB4-CA55-FF3D-BF2509F7D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A98D7-675D-8C66-B485-5C535BBC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97E98D-64EF-8410-668D-67F4FCE88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7517C2-F084-0472-AE50-3483A0C5C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09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D1B3FC-3B63-087B-5CFA-C6DBA412D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BA5EA-DACB-8819-24FE-788574FD5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DF551-F9CB-BC26-2D16-7BC8F84BE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85E24-C9F9-6928-CFBF-28907C6CD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BE5CC-3CBD-C4AF-8203-F27891799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992F5-5E1E-E527-275C-4C6E78D96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98512-0B82-FD12-6132-828B59D3B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E74B8-FE37-906B-67CC-1944A4D2C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2081E-2908-FBDA-6A1F-9428BB498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77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C086-A983-4C8C-35CE-188D3CB51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D00DC8-733E-944D-DF1E-F9D4327819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356D55-C32F-736B-29F7-3821256F9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02F2D-3ADF-30B9-C1A3-6F5402B13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8B8B2-721B-3484-2EF1-30BA57BD5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BE1F9-AB88-3115-D0C8-2E8D0907F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7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A9E9C4-A44A-70AC-BCD2-6558F5171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EB9F5-BE7E-DB8F-94E7-BA29B5999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DB48E-65FA-6413-D55F-B73403551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Dec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A839F-A6F4-3C32-8AD4-4CFF521DF6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037BC-96A6-8FDA-7DBB-FF71B7C8B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BB674C-6CAF-C54F-8481-E299D2AB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1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codecogs.com/eqnedit.php?latex=%5Cboldsymbol%7B%5Cpi%7D%20%3D%20%5Ctext%7Bargsort%7D%5Cleft(%5Cmathbf%7Bs%7D%20%2B%20%5Cboldsymbol%7B%5Cepsilon%7D%5Cright)_%7Bdesc%7D#0" TargetMode="External"/><Relationship Id="rId5" Type="http://schemas.openxmlformats.org/officeDocument/2006/relationships/image" Target="../media/image27.png"/><Relationship Id="rId4" Type="http://schemas.openxmlformats.org/officeDocument/2006/relationships/hyperlink" Target="https://www.codecogs.com/eqnedit.php?latex=%5Ctext%7Bwhere%20%7D%20s_k%20%3D%20%5Cbegin%7Bcases%7Da_%7Bd_t%2C%20m_k%7D%20%2B%201%20%26%20%5Ctext%7Bif%20%7D%20m_k%20%5Ctext%7B%20trained%20on%20%7D%20d_t%20%5C%5Ca_%7Bd_b%2C%20m_k%7D%20%5Ccdot%20%5Csigma(d_t%2C%20d_b)%20%26%20%5Ctext%7Bif%20%7D%20m_k%20%5Ctext%7B%20trained%20on%20%7D%20d_b%20%5Cneq%20d_t%5Cend%7Bcases%7D#0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decogs.com/eqnedit.php?latex=%20%5Cboxed%7B%5Cbegin%7Baligned%7D%26%5Ctextbf%7BRanking%20Loss%20Overview%3A%7D%20%5C%5C%5B0.5em%5D%26%5Ctext%7BGiven%3A%20%7D%20%5Cmathbf%7Bs%7D%20%3D%20%5Bs_1%2C%20%5Cldots%2C%20s_M%5D%20%5Cin%20%5Cmathbb%7BR%7D%5EM%20%5Ctext%7B%20(predicted%20scores)%7D%2C%20%5Cquad%20%5Cboldsymbol%7B%5Cpi%7D%20%3D%20%5B%5Cpi_1%2C%20%5Cldots%2C%20%5Cpi_M%5D%20%5Ctext%7B%20(true%20ranking%20indices)%7D%20%5C%5C%5B0.3em%5D%26%5Ctext%7Bwhere%20%7D%20%5Cpi_1%20%5Ctext%7B%20is%20best%20model%2C%20%7D%20%5Cpi_2%20%5Ctext%7B%20is%20second-best%2C%20etc.%7D%20%5C%5C%5B0.8em%5D%26%5Ctextbf%7BLoss%20Computation%3A%7D%20%5C%5C%5B0.3em%5D%26%5Cmathcal%7BL%7D_%7B%5Ctext%7Brank%7D%7D(%5Cmathbf%7Bs%7D%2C%20%5Cboldsymbol%7B%5Cpi%7D%3B%20%5Ctau)%20%3D%20%5Csum_%7Bm%3D1%7D%5E%7BM%7D%20%5Cleft%5B%20%5Clog%5Csum_%7Bj%3Dm%7D%5E%7BM%7D%20%5Cexp%5Cleft(%5Cfrac%7Bs_%7B%5Cpi_j%7D%7D%7B%5Ctau%7D%5Cright)%20-%20%5Cfrac%7Bs_%7B%5Cpi_m%7D%7D%7B%5Ctau%7D%20%5Cright%5D%5C%5C%5B0.8em%5D%26%3D%20%5Csum_%7Bm%3D1%7D%5E%7BM%7D%20-%5Clog%20%5Cfrac%7B%5Cexp(s_%7B%5Cpi_m%7D%2F%5Ctau)%7D%7B%5Csum_%7Bj%3Dm%7D%5E%7BM%7D%20%5Cexp(s_%7B%5Cpi_j%7D%2F%5Ctau)%7D%20%5C%5C%5B0.8em%5D%26%3D%20-%5Csum_%7Bm%3D1%7D%5E%7BM%7D%20%5Clog%20P(%5Ctext%7Bmodel%20%7D%20%5Cpi_m%20%5Ctext%7B%20is%20ranked%20%7D%20m%5Ctext%7B-th%7D%20%5Cmid%20%5Ctext%7Bremaining%20models%7D)%20%5C%5C%5B0.5em%5D%26%5Ctext%7Bwhere%20%7D%20%5Ctau%20%3E%200%20%5Ctext%7B%20is%20temperature%20parameter%20(default%20%7D%20%5Ctau%20%3D%201%5Ctext%7B)%7D%5Cend%7Baligned%7D%7D#0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hyperlink" Target="https://www.codecogs.com/eqnedit.php?latex=%20%5Cboldsymbol%7B%5Cpi%7D%20%3D%20%5Ctext%7Bargsort%7D(%5Ctilde%7B%5Cmathbf%7Bs%7D%7D%2C%20%5Ctext%7Bdescending%3DTrue%7D)%20%3D%20%5B%5Cpi_1%2C%5Cpi_2%2C%20%5Cldots%2C%20%5Cpi_M%5D%20#0" TargetMode="External"/><Relationship Id="rId3" Type="http://schemas.openxmlformats.org/officeDocument/2006/relationships/hyperlink" Target="https://www.codecogs.com/eqnedit.php?latex=%20%5Cmathcal%7BP%7D%20%3D%20(d%2C%20m%2C%20a_%7Bd%2Cm%7D)%20%5Ctext%7B%20where%20%7D%20a_%7Bd%2Cm%7D%20%5Cin%20%5B0%2C1%5D%20%5Ctext%7B%20is%20model%20accuracy%7D%20#0" TargetMode="External"/><Relationship Id="rId7" Type="http://schemas.openxmlformats.org/officeDocument/2006/relationships/hyperlink" Target="https://www.codecogs.com/eqnedit.php?latex=%20%5Ctext%7Bscore%7D(m_k%2C%20d_t)%20%3D%20%5Cbegin%7Bcases%7D%20a_%7Bd_t%2C%20m_k%7D%20%2B%201%20%26%20%5Ctext%7Bif%20model%20%7D%20m_k%20%5Ctext%7Btrained%20on%20%7D%20d_t%20%20%5C%5C%20a_%7Bd_b%2C%20m_k%7D%20%5Ctimes%20%5Csigma(d_t%2C%20d_b)%20%26%20%5Ctext%7Bif%20model%20%7D%20m_k%20%5Ctext%7Btrained%20%20on%20%7D%20d_b%20%5Cneq%20d_t%20%5Cend%7Bcases%7D%20#0" TargetMode="External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hyperlink" Target="https://www.codecogs.com/eqnedit.php?latex=%20%5Ctilde%7B%5Cmathbf%7Bs%7D%7D%20%3D%20%5Cmathbf%7Bs%7D%20%2B%20%5Cboldsymbol%7B%5Cepsilon%7D%20%5Ctext%7B%20where%7D%5Cboldsymbol%7B%5Cepsilon%7D_i%20%3D%20i%20%5Ctimes%2010%5E%7B-6%7D%20%5Ctext%7B%20for%20%7D%20i%20%3D%200%2C%201%2C%20%5Cldots%2C%20M-1%20#0" TargetMode="External"/><Relationship Id="rId5" Type="http://schemas.openxmlformats.org/officeDocument/2006/relationships/hyperlink" Target="https://www.codecogs.com/eqnedit.php?latex=%20%5Cmathcal%7BS%7D%20%3D%20(d_i%2C%20d_j%2C%20%5Csigma_%7Bij%7D)%20%5Ctext%7B%20where%20%7D%20%5Csigma_%7Bij%7D%20%5Cin%20%5B0%2C1%5D%20%5Ctext%7B%20is%20dataset%20similarity%7D%20#0" TargetMode="External"/><Relationship Id="rId15" Type="http://schemas.openxmlformats.org/officeDocument/2006/relationships/hyperlink" Target="https://www.codecogs.com/eqnedit.php?latex=%20%5Ctext%7Bwhere%20%7D%20%5Cpi_1%20%5Ctext%7B%20is%20the%20index%20of%20the%20best-performing%20model%7D%20#0" TargetMode="External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hyperlink" Target="https://www.codecogs.com/eqnedit.php?latex=%20%5Cmathbf%7Bs%7D(d_t)%20%3D%20%5B%5Ctext%7Bscore%7D(m_1%2C%20d_t)%2C%20%5Ctext%7Bscore%7D(m_2%2C%20d_t)%2C%20%5Cldots%2C%20%5Ctext%7Bscore%7D(m_M%2Cd_t)%5D%20%5Cin%20%5Cmathbb%7BR%7D%5EM%20#0" TargetMode="External"/><Relationship Id="rId14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994E534-8150-3609-316E-5E16D7F9F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75" y="-221290"/>
            <a:ext cx="10356984" cy="3204180"/>
          </a:xfrm>
        </p:spPr>
        <p:txBody>
          <a:bodyPr/>
          <a:lstStyle/>
          <a:p>
            <a:r>
              <a:rPr lang="en-US" i="1" dirty="0"/>
              <a:t>Cross-Sight:</a:t>
            </a:r>
            <a:br>
              <a:rPr lang="en-US" i="1" dirty="0"/>
            </a:br>
            <a:r>
              <a:rPr lang="en-US" i="1" dirty="0"/>
              <a:t>Recommending Pre-trained Models using Transformers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D383558-BD22-891A-17D4-AA873FC377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075" y="2712539"/>
            <a:ext cx="7763459" cy="449263"/>
          </a:xfrm>
        </p:spPr>
        <p:txBody>
          <a:bodyPr/>
          <a:lstStyle/>
          <a:p>
            <a:r>
              <a:rPr lang="en-US" sz="3200" dirty="0"/>
              <a:t>Masters Thesis Defense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D429E9F-2F98-AA3B-6AA4-164E2845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075" y="3453932"/>
            <a:ext cx="9593372" cy="2379133"/>
          </a:xfrm>
        </p:spPr>
        <p:txBody>
          <a:bodyPr vert="horz" lIns="121920" tIns="60960" rIns="121920" bIns="60960" rtlCol="0" anchor="t">
            <a:normAutofit/>
          </a:bodyPr>
          <a:lstStyle/>
          <a:p>
            <a:r>
              <a:rPr lang="en-US" sz="2100">
                <a:latin typeface="Acumin Pro"/>
                <a:cs typeface="Acumin Pro"/>
              </a:rPr>
              <a:t>Parth Patil</a:t>
            </a:r>
          </a:p>
          <a:p>
            <a:r>
              <a:rPr lang="en-US" sz="2100">
                <a:latin typeface="Acumin Pro"/>
                <a:cs typeface="Acumin Pro"/>
              </a:rPr>
              <a:t>December 12, 2025</a:t>
            </a:r>
            <a:endParaRPr lang="en-US" sz="2100">
              <a:cs typeface="Acumin Pro"/>
            </a:endParaRPr>
          </a:p>
          <a:p>
            <a:endParaRPr lang="en-US" sz="2133" dirty="0">
              <a:latin typeface="Acumin Pro"/>
              <a:cs typeface="Acumin Pro"/>
            </a:endParaRPr>
          </a:p>
          <a:p>
            <a:r>
              <a:rPr lang="en-US" sz="2100">
                <a:latin typeface="Acumin Pro"/>
                <a:cs typeface="Acumin Pro"/>
              </a:rPr>
              <a:t>Advisor: Dr. James C. Davis</a:t>
            </a:r>
          </a:p>
          <a:p>
            <a:r>
              <a:rPr lang="en-US" sz="2100">
                <a:latin typeface="Acumin Pro"/>
                <a:cs typeface="Acumin Pro"/>
              </a:rPr>
              <a:t>Committee : Dr. Qi Guo, Dr. George K. </a:t>
            </a:r>
            <a:r>
              <a:rPr lang="en-US" sz="2100" err="1">
                <a:latin typeface="Acumin Pro"/>
                <a:cs typeface="Acumin Pro"/>
              </a:rPr>
              <a:t>Thiruvathukal</a:t>
            </a:r>
            <a:endParaRPr lang="en-US" sz="2133" err="1">
              <a:latin typeface="Acumin Pro"/>
              <a:cs typeface="Acumin Pr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4DC911-2888-0CA6-410E-E637D5AE53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0998" y="5686576"/>
            <a:ext cx="1687749" cy="72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08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385E8-6161-19B9-A3DA-E40AD2579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F1B48-FDE6-B0B2-E958-02591887D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Fine-tuning is costly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7DCAA-C757-3F27-6219-C15189A2C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7086"/>
            <a:ext cx="10515600" cy="76848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Higher price ($) to fine-tune 100’s of large models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Also, applies to starting from scratch.</a:t>
            </a:r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8EAB360-C5E2-60FE-4739-0E7774F51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F37E3E8-AA4F-BC48-A98E-D658734BE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Problem Summary (2/7)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2A4A86-00ED-ECCE-DE66-8D176928C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A graph with blue dots and white text&#10;&#10;AI-generated content may be incorrect.">
            <a:extLst>
              <a:ext uri="{FF2B5EF4-FFF2-40B4-BE49-F238E27FC236}">
                <a16:creationId xmlns:a16="http://schemas.microsoft.com/office/drawing/2014/main" id="{31C791DA-20F7-DC00-5862-CE1BA1711A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7542" y="2541693"/>
            <a:ext cx="6099859" cy="3628538"/>
          </a:xfrm>
          <a:prstGeom prst="rect">
            <a:avLst/>
          </a:prstGeom>
        </p:spPr>
      </p:pic>
      <p:pic>
        <p:nvPicPr>
          <p:cNvPr id="9" name="Google Shape;129;p20">
            <a:extLst>
              <a:ext uri="{FF2B5EF4-FFF2-40B4-BE49-F238E27FC236}">
                <a16:creationId xmlns:a16="http://schemas.microsoft.com/office/drawing/2014/main" id="{84595645-DA74-2FDE-AEA6-C989BEA52DBA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7259" y="2541693"/>
            <a:ext cx="5157485" cy="36285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32;p20">
            <a:extLst>
              <a:ext uri="{FF2B5EF4-FFF2-40B4-BE49-F238E27FC236}">
                <a16:creationId xmlns:a16="http://schemas.microsoft.com/office/drawing/2014/main" id="{45CE3002-B58A-70CB-A444-C0BE1B712978}"/>
              </a:ext>
            </a:extLst>
          </p:cNvPr>
          <p:cNvSpPr txBox="1"/>
          <p:nvPr/>
        </p:nvSpPr>
        <p:spPr>
          <a:xfrm>
            <a:off x="7384194" y="365124"/>
            <a:ext cx="56109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800" dirty="0"/>
              <a:t>Epoch AI 2023: Training Compute of Frontier AI Models Grows by 4-5x per Year</a:t>
            </a:r>
            <a:endParaRPr lang="en" sz="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 err="1">
                <a:solidFill>
                  <a:schemeClr val="dk1"/>
                </a:solidFill>
              </a:rPr>
              <a:t>Yalalov</a:t>
            </a:r>
            <a:r>
              <a:rPr lang="en" sz="800" dirty="0">
                <a:solidFill>
                  <a:schemeClr val="dk1"/>
                </a:solidFill>
              </a:rPr>
              <a:t> 2023: AI Model Training Costs Are Expected to Rise from $100 Million to $500 Million by 2030</a:t>
            </a:r>
            <a:endParaRPr sz="8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4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CF71A-185B-74A0-2AB9-219FD94D0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86C03-30D2-9523-8ECE-31D1BFCED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Problem: Hardware &amp; Architecture Selection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B18F827-FC31-E889-A842-69BF7CE2E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5529AD-8450-8560-3E8A-95872C574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Problem Summary (2/7)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936B4D8-A3F1-DDE0-8BC7-3970BA973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11</a:t>
            </a:fld>
            <a:endParaRPr lang="en-US"/>
          </a:p>
        </p:txBody>
      </p:sp>
      <p:sp>
        <p:nvSpPr>
          <p:cNvPr id="9" name="Google Shape;132;p20">
            <a:extLst>
              <a:ext uri="{FF2B5EF4-FFF2-40B4-BE49-F238E27FC236}">
                <a16:creationId xmlns:a16="http://schemas.microsoft.com/office/drawing/2014/main" id="{4F95A181-CE94-6529-2990-F66549912B6C}"/>
              </a:ext>
            </a:extLst>
          </p:cNvPr>
          <p:cNvSpPr txBox="1"/>
          <p:nvPr/>
        </p:nvSpPr>
        <p:spPr>
          <a:xfrm>
            <a:off x="6792685" y="303529"/>
            <a:ext cx="5399315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800" dirty="0">
                <a:solidFill>
                  <a:schemeClr val="dk1"/>
                </a:solidFill>
              </a:rPr>
              <a:t>[1] Jiang, et. Al. 2023 : An Empirical Study of Pre-Trained Model Reuse in the Hugging Face Deep Learning Model Registry</a:t>
            </a:r>
          </a:p>
        </p:txBody>
      </p:sp>
      <p:pic>
        <p:nvPicPr>
          <p:cNvPr id="12" name="Content Placeholder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2DBF36D-0C1E-30E6-3766-344885C23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55612" y="1398905"/>
            <a:ext cx="8880776" cy="4737735"/>
          </a:xfrm>
        </p:spPr>
      </p:pic>
    </p:spTree>
    <p:extLst>
      <p:ext uri="{BB962C8B-B14F-4D97-AF65-F5344CB8AC3E}">
        <p14:creationId xmlns:p14="http://schemas.microsoft.com/office/powerpoint/2010/main" val="30200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2B603-B767-7534-0AF2-07B7134C1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BB30C-129C-8914-31CB-963E2BB63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57" y="1812046"/>
            <a:ext cx="9809500" cy="719757"/>
          </a:xfrm>
        </p:spPr>
        <p:txBody>
          <a:bodyPr/>
          <a:lstStyle/>
          <a:p>
            <a:r>
              <a:rPr lang="en-US" dirty="0"/>
              <a:t>3. Background and Related Works</a:t>
            </a:r>
          </a:p>
        </p:txBody>
      </p:sp>
    </p:spTree>
    <p:extLst>
      <p:ext uri="{BB962C8B-B14F-4D97-AF65-F5344CB8AC3E}">
        <p14:creationId xmlns:p14="http://schemas.microsoft.com/office/powerpoint/2010/main" val="3488645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76219-20C3-23DA-9D2D-66D73E67F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46D62-55A8-1D82-BEB1-EC8C96A16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4A09B-CC75-6318-238E-019477E463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3600" dirty="0"/>
              <a:t>Heuristics Based Approaches:</a:t>
            </a:r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en-US" sz="2800" dirty="0"/>
              <a:t>These methods introduce a novel heuristic  or score to rank PTMs</a:t>
            </a:r>
          </a:p>
          <a:p>
            <a:pPr lvl="1">
              <a:lnSpc>
                <a:spcPct val="150000"/>
              </a:lnSpc>
              <a:spcBef>
                <a:spcPts val="1200"/>
              </a:spcBef>
            </a:pPr>
            <a:r>
              <a:rPr lang="en-US" sz="2800" dirty="0"/>
              <a:t>They use some combination of forward pass, source dataset, and source labels to construct a score.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5D5247-3098-7ED7-691F-E42BAFDE7D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Learning Based Approaches: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Calibri"/>
                <a:ea typeface="Calibri"/>
                <a:cs typeface="Calibri"/>
              </a:rPr>
              <a:t>Employ ML techniques to eliminate the need for forward passes, on source PTMs.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Calibri"/>
                <a:ea typeface="Calibri"/>
                <a:cs typeface="Calibri"/>
              </a:rPr>
              <a:t>Encodes both the PTM and target dataset into a latent space, and makes comparisons in the Latent space.</a:t>
            </a:r>
            <a:endParaRPr lang="en-US" sz="28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6518800-D7B2-99D3-4338-926606E3E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A434EB2-DA39-1FFD-A5C4-5C85098DA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Background (3/7)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C088518-D9E6-8B40-5C82-C622E3C4E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44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411C3-1B3D-DE50-C3AC-9D27B80B6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82227-C886-4406-87BE-A4AA43F77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Heuristics Based Approaches: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LEEP, N-LEEP, NCE, H-Score, PAC-Tran, </a:t>
            </a:r>
            <a:r>
              <a:rPr lang="en-US" sz="2800" dirty="0" err="1"/>
              <a:t>LogME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Learning Based Approaches: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Model Spider, EMMS, Fenne</a:t>
            </a:r>
          </a:p>
          <a:p>
            <a:pPr lvl="1">
              <a:lnSpc>
                <a:spcPct val="150000"/>
              </a:lnSpc>
            </a:pPr>
            <a:endParaRPr lang="en-US" sz="2800" dirty="0"/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ADE3315-3024-ACFC-DC10-3CC79DFF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3CA006-FDFB-CE70-1813-97524590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Background (3/7)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58C4E73-D32A-86F9-88B8-9D07A725D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36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15AC3-A79D-F3FB-4BAE-0886C56B5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71B11-CB18-9FBD-818C-9323BB9B8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SOTA - Model Spider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D5F8E-5175-69B6-9C8B-00BD13CA7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E380E5E-DEF7-CDCA-91B5-C11E0CF48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Background (3/7) (A)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90C2E2A-66D1-9407-FFDE-D318C9EDB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 descr="A diagram of a process flow&#10;&#10;AI-generated content may be incorrect.">
            <a:extLst>
              <a:ext uri="{FF2B5EF4-FFF2-40B4-BE49-F238E27FC236}">
                <a16:creationId xmlns:a16="http://schemas.microsoft.com/office/drawing/2014/main" id="{C2663240-0E8D-0744-8519-A11A920E05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494" y="1540217"/>
            <a:ext cx="9155012" cy="4438168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DAA56413-31B4-F70E-85A8-E96A8B2F6551}"/>
              </a:ext>
            </a:extLst>
          </p:cNvPr>
          <p:cNvSpPr/>
          <p:nvPr/>
        </p:nvSpPr>
        <p:spPr>
          <a:xfrm>
            <a:off x="1678329" y="1540217"/>
            <a:ext cx="6748041" cy="116825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/>
                <a:ea typeface="Calibri"/>
                <a:cs typeface="Calibri"/>
              </a:rPr>
              <a:t>Extract tasks token from the dataset with encoder</a:t>
            </a:r>
            <a:endParaRPr lang="en-US" sz="2400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886FBD2-1E17-B650-F468-85A7EE7E35A4}"/>
              </a:ext>
            </a:extLst>
          </p:cNvPr>
          <p:cNvSpPr/>
          <p:nvPr/>
        </p:nvSpPr>
        <p:spPr>
          <a:xfrm rot="21404036">
            <a:off x="1678328" y="4505265"/>
            <a:ext cx="6748041" cy="116825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/>
                <a:ea typeface="Calibri"/>
                <a:cs typeface="Calibri"/>
              </a:rPr>
              <a:t>Perform Forward Pass for top k models</a:t>
            </a:r>
            <a:endParaRPr lang="en-US" sz="2400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63B525E-2F6B-FBD3-36C0-A13DC1FCD3FC}"/>
              </a:ext>
            </a:extLst>
          </p:cNvPr>
          <p:cNvSpPr/>
          <p:nvPr/>
        </p:nvSpPr>
        <p:spPr>
          <a:xfrm>
            <a:off x="3935392" y="2544015"/>
            <a:ext cx="4675208" cy="197011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/>
                <a:ea typeface="Calibri"/>
                <a:cs typeface="Calibri"/>
              </a:rPr>
              <a:t>Model token from Zoo</a:t>
            </a:r>
          </a:p>
          <a:p>
            <a:pPr algn="ctr"/>
            <a:r>
              <a:rPr lang="en-US" sz="2400" dirty="0">
                <a:latin typeface="Calibri"/>
                <a:cs typeface="Calibri"/>
              </a:rPr>
              <a:t>(Learned while training)</a:t>
            </a:r>
            <a:endParaRPr lang="en-US" sz="2400" dirty="0"/>
          </a:p>
        </p:txBody>
      </p:sp>
      <p:sp>
        <p:nvSpPr>
          <p:cNvPr id="3" name="Google Shape;132;p20">
            <a:extLst>
              <a:ext uri="{FF2B5EF4-FFF2-40B4-BE49-F238E27FC236}">
                <a16:creationId xmlns:a16="http://schemas.microsoft.com/office/drawing/2014/main" id="{4146A8FD-7631-4309-AF27-D05AD5DE8E00}"/>
              </a:ext>
            </a:extLst>
          </p:cNvPr>
          <p:cNvSpPr txBox="1"/>
          <p:nvPr/>
        </p:nvSpPr>
        <p:spPr>
          <a:xfrm>
            <a:off x="7581418" y="365124"/>
            <a:ext cx="561090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800" dirty="0">
                <a:solidFill>
                  <a:schemeClr val="dk1"/>
                </a:solidFill>
              </a:rPr>
              <a:t>Zhang, et al 2023: MODELSPIDER: Learning to Rank Pre-Trained Models Efficiently</a:t>
            </a:r>
          </a:p>
        </p:txBody>
      </p:sp>
    </p:spTree>
    <p:extLst>
      <p:ext uri="{BB962C8B-B14F-4D97-AF65-F5344CB8AC3E}">
        <p14:creationId xmlns:p14="http://schemas.microsoft.com/office/powerpoint/2010/main" val="227548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B8510-32A0-D932-B33E-148C8A091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delSpiderView">
            <a:hlinkClick r:id="" action="ppaction://media"/>
            <a:extLst>
              <a:ext uri="{FF2B5EF4-FFF2-40B4-BE49-F238E27FC236}">
                <a16:creationId xmlns:a16="http://schemas.microsoft.com/office/drawing/2014/main" id="{959D612B-9BBB-C41F-CC22-7B7ABDC51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E609B-0E01-DF6F-AC3E-82213CCA1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63392-42FD-DB2C-7A8C-7971E780E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Background (3/7) (A)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5AAD31-D100-E86E-9353-2259BA605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4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C945F-E1BC-CCC8-2D41-78D57D85B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59441-F396-FFA6-6331-A4273E0D8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Background (3/7) (A)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5E662-937D-7A1E-4855-9368BA1D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 descr="A diagram of a spider architecture&#10;&#10;AI-generated content may be incorrect.">
            <a:extLst>
              <a:ext uri="{FF2B5EF4-FFF2-40B4-BE49-F238E27FC236}">
                <a16:creationId xmlns:a16="http://schemas.microsoft.com/office/drawing/2014/main" id="{8F8A06F8-C895-3CC9-97C2-F9CC9B452C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0430"/>
            <a:ext cx="12192000" cy="497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34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75645-E232-46B5-9419-A09ED69FF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Attention  vs Self Attention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CCD2E-2B3B-59C8-4D46-F420D6E6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82F53-6ADE-DB35-1C60-A6E3CCFB1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Background (3/7) (B)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52140-027F-5F17-6AAC-8C01272DB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 descr="A diagram of software components&#10;&#10;AI-generated content may be incorrect.">
            <a:extLst>
              <a:ext uri="{FF2B5EF4-FFF2-40B4-BE49-F238E27FC236}">
                <a16:creationId xmlns:a16="http://schemas.microsoft.com/office/drawing/2014/main" id="{FC619533-91B0-853A-25DE-9105BC9078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19563" y="2090547"/>
            <a:ext cx="2273681" cy="4078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EAA4AA-F34B-FD26-97F3-8D82D2AC9162}"/>
              </a:ext>
            </a:extLst>
          </p:cNvPr>
          <p:cNvSpPr txBox="1"/>
          <p:nvPr/>
        </p:nvSpPr>
        <p:spPr>
          <a:xfrm>
            <a:off x="1250065" y="1628882"/>
            <a:ext cx="4511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Scaled Dot Product Attention [1] </a:t>
            </a:r>
          </a:p>
        </p:txBody>
      </p:sp>
      <p:sp>
        <p:nvSpPr>
          <p:cNvPr id="10" name="Google Shape;132;p20">
            <a:extLst>
              <a:ext uri="{FF2B5EF4-FFF2-40B4-BE49-F238E27FC236}">
                <a16:creationId xmlns:a16="http://schemas.microsoft.com/office/drawing/2014/main" id="{E13626B0-F192-0449-8EE0-1FB6AB4C08FD}"/>
              </a:ext>
            </a:extLst>
          </p:cNvPr>
          <p:cNvSpPr txBox="1"/>
          <p:nvPr/>
        </p:nvSpPr>
        <p:spPr>
          <a:xfrm>
            <a:off x="9421793" y="365125"/>
            <a:ext cx="243559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800" dirty="0">
                <a:solidFill>
                  <a:schemeClr val="dk1"/>
                </a:solidFill>
              </a:rPr>
              <a:t>[1] Vaswani, et. Al. 2017 : Attention is All you Need</a:t>
            </a:r>
          </a:p>
        </p:txBody>
      </p:sp>
      <p:pic>
        <p:nvPicPr>
          <p:cNvPr id="12" name="Picture 11" descr="A diagram of a graph&#10;&#10;AI-generated content may be incorrect.">
            <a:extLst>
              <a:ext uri="{FF2B5EF4-FFF2-40B4-BE49-F238E27FC236}">
                <a16:creationId xmlns:a16="http://schemas.microsoft.com/office/drawing/2014/main" id="{7D9ED374-9D09-4CAF-C13C-A187D152F7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746" y="2268638"/>
            <a:ext cx="3435764" cy="39006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244923-09A6-3D2B-1C99-72D36D08AF3B}"/>
              </a:ext>
            </a:extLst>
          </p:cNvPr>
          <p:cNvSpPr txBox="1"/>
          <p:nvPr/>
        </p:nvSpPr>
        <p:spPr>
          <a:xfrm>
            <a:off x="6746561" y="1659785"/>
            <a:ext cx="4241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Multi-Head Attention Block [1] </a:t>
            </a:r>
          </a:p>
        </p:txBody>
      </p:sp>
    </p:spTree>
    <p:extLst>
      <p:ext uri="{BB962C8B-B14F-4D97-AF65-F5344CB8AC3E}">
        <p14:creationId xmlns:p14="http://schemas.microsoft.com/office/powerpoint/2010/main" val="184105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D0D28-4438-07B4-54CD-730E06C1C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B1BB-2AEB-6DD9-C5C5-5EF8AF48F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Attention  vs Self Attention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5BB91-10DC-8750-706E-BCF82B4A6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6CD41-30F4-252D-967D-66F8BFAC2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Background (3/7) (B)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10DFA-5C47-4508-74BA-9FFFF9EF7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19</a:t>
            </a:fld>
            <a:endParaRPr lang="en-US"/>
          </a:p>
        </p:txBody>
      </p:sp>
      <p:pic>
        <p:nvPicPr>
          <p:cNvPr id="5122" name="Picture 2" descr="A comparison of the architectures for the Transformer, GPT, and BERT. Image adapted by author from the Transformer architecture diagram in the &quot;Attention is All You Need&quot; paper [2].">
            <a:extLst>
              <a:ext uri="{FF2B5EF4-FFF2-40B4-BE49-F238E27FC236}">
                <a16:creationId xmlns:a16="http://schemas.microsoft.com/office/drawing/2014/main" id="{638E4FFD-20C1-1BD0-EDC5-C203B19A9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2748" y="1348156"/>
            <a:ext cx="8486504" cy="475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32;p20">
            <a:extLst>
              <a:ext uri="{FF2B5EF4-FFF2-40B4-BE49-F238E27FC236}">
                <a16:creationId xmlns:a16="http://schemas.microsoft.com/office/drawing/2014/main" id="{185B5C6B-D382-6862-FAC5-EE556ACF6549}"/>
              </a:ext>
            </a:extLst>
          </p:cNvPr>
          <p:cNvSpPr txBox="1"/>
          <p:nvPr/>
        </p:nvSpPr>
        <p:spPr>
          <a:xfrm>
            <a:off x="9132426" y="365125"/>
            <a:ext cx="3032566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800" dirty="0">
                <a:solidFill>
                  <a:schemeClr val="dk1"/>
                </a:solidFill>
              </a:rPr>
              <a:t>[1] Bradney Smith 2024: A Complete Guide to BERT with Code</a:t>
            </a:r>
          </a:p>
        </p:txBody>
      </p:sp>
    </p:spTree>
    <p:extLst>
      <p:ext uri="{BB962C8B-B14F-4D97-AF65-F5344CB8AC3E}">
        <p14:creationId xmlns:p14="http://schemas.microsoft.com/office/powerpoint/2010/main" val="215052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575E0-EE50-D5F9-6C7D-75CDAE907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7E338-9102-6D77-6E74-395241363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0389"/>
            <a:ext cx="10515600" cy="4949825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200" dirty="0"/>
              <a:t>Outcomes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200" dirty="0"/>
              <a:t>Problem Overview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200" dirty="0"/>
              <a:t>Background and Related Works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800" dirty="0"/>
              <a:t>Understanding Model Spider (SOTA)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800" dirty="0"/>
              <a:t>Cross Attention vs Self Attention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200" dirty="0"/>
              <a:t>Part 1: Vision for PTM Recommendation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800" dirty="0"/>
              <a:t>Gaps in the current landscape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800" dirty="0"/>
              <a:t>Hardware aware PTM Recommendation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200" dirty="0"/>
              <a:t>Part 2: Cross-Sight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Existing  Challenges and Key novel contributions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Walkthrough of the pipeline and </a:t>
            </a:r>
            <a:r>
              <a:rPr lang="en-US" dirty="0">
                <a:ea typeface="+mn-lt"/>
                <a:cs typeface="+mn-lt"/>
              </a:rPr>
              <a:t>experimental setup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Results and comparisons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Limitations and Future Work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Conclusion and Discussion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9242A5E-C59C-7441-793D-B7F9ED278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680F311-ABDE-653F-7E20-38A1FFAF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57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8C9D3-F995-57BE-6C20-72B66499D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D2FD1-F3B0-0C08-8B71-2F5E9C81D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Attention (Encoder only)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63691-672C-6E53-FBBF-235464669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FCE7C-1E09-53A7-71E2-59603A9F0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Background (3/7) (B)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DF364-9604-6B8F-8295-457A4450D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20</a:t>
            </a:fld>
            <a:endParaRPr lang="en-US"/>
          </a:p>
        </p:txBody>
      </p:sp>
      <p:sp>
        <p:nvSpPr>
          <p:cNvPr id="10" name="Google Shape;132;p20">
            <a:extLst>
              <a:ext uri="{FF2B5EF4-FFF2-40B4-BE49-F238E27FC236}">
                <a16:creationId xmlns:a16="http://schemas.microsoft.com/office/drawing/2014/main" id="{C87DD524-681A-DE1E-3DD9-4366CB0F7775}"/>
              </a:ext>
            </a:extLst>
          </p:cNvPr>
          <p:cNvSpPr txBox="1"/>
          <p:nvPr/>
        </p:nvSpPr>
        <p:spPr>
          <a:xfrm>
            <a:off x="8991600" y="365125"/>
            <a:ext cx="3281679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800" dirty="0">
                <a:solidFill>
                  <a:schemeClr val="dk1"/>
                </a:solidFill>
              </a:rPr>
              <a:t>[1] Bradney Smith 2024: A Complete Guide to BERT with Code</a:t>
            </a:r>
          </a:p>
        </p:txBody>
      </p:sp>
      <p:pic>
        <p:nvPicPr>
          <p:cNvPr id="5122" name="Picture 2" descr="A comparison of the architectures for the Transformer, GPT, and BERT. Image adapted by author from the Transformer architecture diagram in the &quot;Attention is All You Need&quot; paper [2].">
            <a:extLst>
              <a:ext uri="{FF2B5EF4-FFF2-40B4-BE49-F238E27FC236}">
                <a16:creationId xmlns:a16="http://schemas.microsoft.com/office/drawing/2014/main" id="{23C130BC-51A7-7ABA-B5F0-7FF56230D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1371305"/>
            <a:ext cx="1620456" cy="475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omparison of the architectures for the Transformer, GPT, and BERT. Image adapted by author from the Transformer architecture diagram in the &quot;Attention is All You Need&quot; paper [2].">
            <a:extLst>
              <a:ext uri="{FF2B5EF4-FFF2-40B4-BE49-F238E27FC236}">
                <a16:creationId xmlns:a16="http://schemas.microsoft.com/office/drawing/2014/main" id="{EB895ECC-27F7-C505-A0DD-C74DC3E11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4363" y="1463390"/>
            <a:ext cx="3734765" cy="488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D61DF4-3B18-3683-1729-FE1B370A23F5}"/>
              </a:ext>
            </a:extLst>
          </p:cNvPr>
          <p:cNvCxnSpPr/>
          <p:nvPr/>
        </p:nvCxnSpPr>
        <p:spPr>
          <a:xfrm flipV="1">
            <a:off x="3402957" y="1690688"/>
            <a:ext cx="3970116" cy="1608097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D70420-83A8-3A16-2220-7D686947EC2E}"/>
              </a:ext>
            </a:extLst>
          </p:cNvPr>
          <p:cNvCxnSpPr/>
          <p:nvPr/>
        </p:nvCxnSpPr>
        <p:spPr>
          <a:xfrm>
            <a:off x="3402957" y="5116010"/>
            <a:ext cx="4051139" cy="1006997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40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57E2C-B71E-9A78-BBB2-6F6ABCF8C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28B64-5812-4BD3-F2FE-ADFD9385E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Attention (Encoder – Decoder)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613A9-2E1A-BAD4-F1DB-59A0EEE22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50E2F-D128-5DF5-B6F1-0971304F0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Background (3/7) (B)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97C7E-55E0-B5DD-B0FF-82C8DF33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21</a:t>
            </a:fld>
            <a:endParaRPr lang="en-US"/>
          </a:p>
        </p:txBody>
      </p:sp>
      <p:pic>
        <p:nvPicPr>
          <p:cNvPr id="5122" name="Picture 2" descr="A comparison of the architectures for the Transformer, GPT, and BERT. Image adapted by author from the Transformer architecture diagram in the &quot;Attention is All You Need&quot; paper [2].">
            <a:extLst>
              <a:ext uri="{FF2B5EF4-FFF2-40B4-BE49-F238E27FC236}">
                <a16:creationId xmlns:a16="http://schemas.microsoft.com/office/drawing/2014/main" id="{58BBFB99-6134-5B8D-F861-44FF45650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2748" y="1348156"/>
            <a:ext cx="2743200" cy="475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omparison of the architectures for the Transformer, GPT, and BERT. Image adapted by author from the Transformer architecture diagram in the &quot;Attention is All You Need&quot; paper [2].">
            <a:extLst>
              <a:ext uri="{FF2B5EF4-FFF2-40B4-BE49-F238E27FC236}">
                <a16:creationId xmlns:a16="http://schemas.microsoft.com/office/drawing/2014/main" id="{8F8F1272-AADE-97E7-2C32-E13B3189A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7924" y="1348156"/>
            <a:ext cx="3875590" cy="502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A16F29-662E-AC98-2055-49F250F9D99A}"/>
              </a:ext>
            </a:extLst>
          </p:cNvPr>
          <p:cNvCxnSpPr>
            <a:cxnSpLocks/>
          </p:cNvCxnSpPr>
          <p:nvPr/>
        </p:nvCxnSpPr>
        <p:spPr>
          <a:xfrm flipV="1">
            <a:off x="4224759" y="1516284"/>
            <a:ext cx="3148314" cy="126164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306C0E-2160-61E8-07DB-DF6652A1B206}"/>
              </a:ext>
            </a:extLst>
          </p:cNvPr>
          <p:cNvCxnSpPr/>
          <p:nvPr/>
        </p:nvCxnSpPr>
        <p:spPr>
          <a:xfrm>
            <a:off x="4038600" y="4965539"/>
            <a:ext cx="3334473" cy="1134319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Google Shape;132;p20">
            <a:extLst>
              <a:ext uri="{FF2B5EF4-FFF2-40B4-BE49-F238E27FC236}">
                <a16:creationId xmlns:a16="http://schemas.microsoft.com/office/drawing/2014/main" id="{A0B0DF66-719D-F684-7DBA-CCC2F335AF46}"/>
              </a:ext>
            </a:extLst>
          </p:cNvPr>
          <p:cNvSpPr txBox="1"/>
          <p:nvPr/>
        </p:nvSpPr>
        <p:spPr>
          <a:xfrm>
            <a:off x="9132426" y="365125"/>
            <a:ext cx="3032566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800" dirty="0">
                <a:solidFill>
                  <a:schemeClr val="dk1"/>
                </a:solidFill>
              </a:rPr>
              <a:t>[1] Bradney Smith 2024: A Complete Guide to BERT with Code</a:t>
            </a:r>
          </a:p>
        </p:txBody>
      </p:sp>
    </p:spTree>
    <p:extLst>
      <p:ext uri="{BB962C8B-B14F-4D97-AF65-F5344CB8AC3E}">
        <p14:creationId xmlns:p14="http://schemas.microsoft.com/office/powerpoint/2010/main" val="251415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8EDA3-9A02-D3B9-2C69-C1B4F520F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C5442-7ADD-4908-0E2F-CD35F4941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56" y="1812046"/>
            <a:ext cx="10045337" cy="719757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4. Vision for PTM Recommendation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EBC182-2092-CB54-5D81-DC683AC17B1C}"/>
              </a:ext>
            </a:extLst>
          </p:cNvPr>
          <p:cNvSpPr txBox="1"/>
          <p:nvPr/>
        </p:nvSpPr>
        <p:spPr>
          <a:xfrm>
            <a:off x="1023257" y="3444240"/>
            <a:ext cx="53916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 the SERP4IoT Paper </a:t>
            </a:r>
          </a:p>
          <a:p>
            <a:r>
              <a:rPr lang="en-US" dirty="0"/>
              <a:t>“Recommending Pre-Trained Models for IoT Devices”</a:t>
            </a:r>
          </a:p>
          <a:p>
            <a:r>
              <a:rPr lang="en-US" b="1" dirty="0"/>
              <a:t>Parth Patil</a:t>
            </a:r>
            <a:r>
              <a:rPr lang="en-US" dirty="0"/>
              <a:t>, et al.</a:t>
            </a:r>
          </a:p>
        </p:txBody>
      </p:sp>
    </p:spTree>
    <p:extLst>
      <p:ext uri="{BB962C8B-B14F-4D97-AF65-F5344CB8AC3E}">
        <p14:creationId xmlns:p14="http://schemas.microsoft.com/office/powerpoint/2010/main" val="4007032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F66DA-C3D3-2194-634F-32BA81F78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F1093-E737-854C-5300-18A8D7C81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Gaps in the current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7C4FB-5AB7-19B3-C840-4A4F27D1A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0643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Gap 1: Lack of constraints beyond accuracy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Fail to consider the hardware performance implications when selecting models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No room to consider multiple constraints at the same time.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Gap 2: Lack of Ground truth PTM rankings for devices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No empirical data is widely available to be used as ground truth.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Prevents finding patterns or correlations, or training ML.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60B2F0B-0870-5264-26DB-7D99AFD64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3830D8-2F20-3BB4-77D8-F73E6465D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Vision (4/7) (A)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5515BD-6145-FFF0-604F-2E2E1019B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38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32BA4-6F95-F520-6602-E35143A0D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4E815-4CE4-7073-96E3-653972494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aware PTM Recommendation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7CD58C-552A-1070-9D31-49E2B63E4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F5947CB-13B2-517E-43E0-F58A0BE04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Vision (4/7) (B)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CDCCCE-5E70-3A13-7771-FE74B56CE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24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8EB74C-8E17-48D9-76AC-434F11D6B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Proposed two unique methods to make the Model recommendation hardware aware.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Approach 1: Model Spider </a:t>
            </a:r>
            <a:r>
              <a:rPr lang="en-US" b="1" i="1" u="sng" dirty="0">
                <a:latin typeface="Calibri"/>
                <a:ea typeface="Calibri"/>
                <a:cs typeface="Calibri"/>
              </a:rPr>
              <a:t>Fusion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Approach 2: Model Spider </a:t>
            </a:r>
            <a:r>
              <a:rPr lang="en-US" b="1" i="1" u="sng" dirty="0">
                <a:latin typeface="Calibri"/>
                <a:ea typeface="Calibri"/>
                <a:cs typeface="Calibri"/>
              </a:rPr>
              <a:t>Shadow</a:t>
            </a:r>
            <a:endParaRPr lang="en-US" sz="2400" b="1" i="1" u="sng" dirty="0"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961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82DC3-0CB1-D805-1882-243CA42A6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63F829B-4116-F2B4-DA84-2E7EFF43C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626837-9CE4-F2E1-E8C4-034482A92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Vision (4/7) (B)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A2AE60-1C77-D158-9491-D303B1566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25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4318DE8-7867-F020-30BF-C98467079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Spider Fusion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D372AD4-91B2-C8F5-F641-8F609C17C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3835" y="1411112"/>
            <a:ext cx="7724329" cy="459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570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C6F19-5F31-D87B-C2B4-A0492849E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FEB9EF7-1E56-F893-4AAA-18428F293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DAD3B9D-18AD-AAD2-1C28-34065BCC2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Vision (4/7) (B)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4C07076-BC24-231F-8261-21F00309F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26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704335F-51B9-0135-8734-5544B95C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Spider Shadow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2E2EA68-DFF7-19B6-905C-C488363EE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9487" y="1470995"/>
            <a:ext cx="8593025" cy="446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54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76ACD-0CEE-3CFB-B501-DF333DF33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1DA12-0279-804A-548C-AE71A353C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aware PTM Recommendation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FBC8F57-5D75-3D95-FC8F-244C1EC63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9DD8E84-7502-0C70-9C82-473387E54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Vision (4/7) (B)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BBDF7-BA14-FAC3-0816-26406868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27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A336BD-0E1A-3217-2C29-8F294A2E9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alibri"/>
                <a:ea typeface="Calibri"/>
                <a:cs typeface="Calibri"/>
              </a:rPr>
              <a:t>Currently, there is a lack of datasets that track model performance along with hardware specifications.</a:t>
            </a:r>
          </a:p>
          <a:p>
            <a:endParaRPr lang="en-US" sz="2400" dirty="0">
              <a:ea typeface="Calibri"/>
            </a:endParaRPr>
          </a:p>
          <a:p>
            <a:r>
              <a:rPr lang="en-US" sz="2400" dirty="0">
                <a:latin typeface="Calibri"/>
                <a:ea typeface="Calibri"/>
                <a:cs typeface="Calibri"/>
              </a:rPr>
              <a:t>To address this shortfall, we put forth a roadmap to make a ground truth dataset by:</a:t>
            </a:r>
          </a:p>
          <a:p>
            <a:pPr lvl="1"/>
            <a:r>
              <a:rPr lang="en-US" sz="2800" dirty="0">
                <a:latin typeface="Calibri"/>
                <a:ea typeface="Calibri"/>
                <a:cs typeface="Calibri"/>
              </a:rPr>
              <a:t>Define important metrics</a:t>
            </a:r>
          </a:p>
          <a:p>
            <a:pPr lvl="1"/>
            <a:r>
              <a:rPr lang="en-US" sz="2800" dirty="0">
                <a:latin typeface="Calibri"/>
                <a:ea typeface="Calibri"/>
                <a:cs typeface="Calibri"/>
              </a:rPr>
              <a:t>Propose methodology to collect data.</a:t>
            </a:r>
          </a:p>
          <a:p>
            <a:pPr lvl="1"/>
            <a:r>
              <a:rPr lang="en-US" sz="2800" dirty="0">
                <a:latin typeface="Calibri"/>
                <a:ea typeface="Calibri"/>
                <a:cs typeface="Calibri"/>
              </a:rPr>
              <a:t>Convert data into model rankings.</a:t>
            </a:r>
          </a:p>
        </p:txBody>
      </p:sp>
    </p:spTree>
    <p:extLst>
      <p:ext uri="{BB962C8B-B14F-4D97-AF65-F5344CB8AC3E}">
        <p14:creationId xmlns:p14="http://schemas.microsoft.com/office/powerpoint/2010/main" val="509982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353E9-C346-977C-4971-911BFB2C7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38778-A390-E9A7-40AD-B576E5955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Cross-sight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B8E1F5-8701-D06D-285C-9296D39477D2}"/>
              </a:ext>
            </a:extLst>
          </p:cNvPr>
          <p:cNvSpPr txBox="1">
            <a:spLocks/>
          </p:cNvSpPr>
          <p:nvPr/>
        </p:nvSpPr>
        <p:spPr>
          <a:xfrm>
            <a:off x="1023256" y="2608880"/>
            <a:ext cx="7763459" cy="719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A) Challenges and Key contributions </a:t>
            </a:r>
          </a:p>
        </p:txBody>
      </p:sp>
    </p:spTree>
    <p:extLst>
      <p:ext uri="{BB962C8B-B14F-4D97-AF65-F5344CB8AC3E}">
        <p14:creationId xmlns:p14="http://schemas.microsoft.com/office/powerpoint/2010/main" val="3617919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D6FAB-34F6-1589-C2E9-E22054D07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E08B6-CF7D-1FFB-88E1-F6AE2EF82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Hypotheses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7B404-9736-1682-FFEC-8BF69B0F0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H1: Using Cross attention would yield substantial improvement.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Since the model and dataset token belong to two different domains, this problem is better suited for Cross attention based architectures, compared to self attention based transformers.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H2: Model Token can be generated using model weights and biases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Instead of relying on learnable model token </a:t>
            </a:r>
            <a:r>
              <a:rPr lang="en-US">
                <a:latin typeface="Calibri"/>
                <a:ea typeface="Calibri"/>
                <a:cs typeface="Calibri"/>
              </a:rPr>
              <a:t>(</a:t>
            </a:r>
            <a:r>
              <a:rPr lang="en-US" dirty="0">
                <a:latin typeface="Calibri"/>
                <a:ea typeface="Calibri"/>
                <a:cs typeface="Calibri"/>
              </a:rPr>
              <a:t>which limits the model zoo only to the models used while training</a:t>
            </a:r>
            <a:r>
              <a:rPr lang="en-US">
                <a:latin typeface="Calibri"/>
                <a:ea typeface="Calibri"/>
                <a:cs typeface="Calibri"/>
              </a:rPr>
              <a:t>),</a:t>
            </a:r>
            <a:r>
              <a:rPr lang="en-US" dirty="0">
                <a:latin typeface="Calibri"/>
                <a:ea typeface="Calibri"/>
                <a:cs typeface="Calibri"/>
              </a:rPr>
              <a:t> token can be generated with an encoder.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6B9BAA2-B167-CEA3-B21D-974449993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C3F7A15-E740-D0ED-6302-E3FFD3653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Cross-sight (5/7) (A)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923261-3F36-1781-6F75-90C8762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27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584AB-90E8-11A0-71E3-83F0AF1A8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4C4F2-5A33-266A-1E56-836CA670B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F5130-EC8D-A1B2-CAE5-855B0A60E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4817993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70000"/>
              </a:lnSpc>
              <a:spcBef>
                <a:spcPts val="300"/>
              </a:spcBef>
              <a:buNone/>
            </a:pPr>
            <a:r>
              <a:rPr lang="en-US" dirty="0"/>
              <a:t>Thesis Related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800" b="1" dirty="0"/>
              <a:t>Recommending Pre-Trained Models for IoT Devices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200" b="1" dirty="0"/>
              <a:t>Parth V. Patil</a:t>
            </a:r>
            <a:r>
              <a:rPr lang="en-US" sz="2200" dirty="0"/>
              <a:t>, Wenxin Jiang, </a:t>
            </a:r>
            <a:r>
              <a:rPr lang="en-US" sz="2200" dirty="0" err="1"/>
              <a:t>Huiyun</a:t>
            </a:r>
            <a:r>
              <a:rPr lang="en-US" sz="2200" dirty="0"/>
              <a:t> Peng, et al. 2025 IEEE/ACM 47th International Conference on Software Engineering: 7th International Workshop on  Software Engineering Research &amp; Practices  for the Internet of Things </a:t>
            </a:r>
            <a:r>
              <a:rPr lang="en-US" sz="2200" b="1" dirty="0"/>
              <a:t>(SERP4IoT)</a:t>
            </a:r>
            <a:r>
              <a:rPr lang="en-US" sz="2200" dirty="0"/>
              <a:t>, Ottawa, Canada, 2025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endParaRPr lang="en-US" sz="2200" b="1" dirty="0"/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sz="3800" b="1" dirty="0"/>
              <a:t>Cross-Sight [Working Title]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200" dirty="0"/>
              <a:t>[In preparation]</a:t>
            </a:r>
            <a:r>
              <a:rPr lang="en-US" sz="2200" b="1" dirty="0"/>
              <a:t> Parth V. Patil …</a:t>
            </a:r>
            <a:endParaRPr lang="en-US" sz="2200" dirty="0"/>
          </a:p>
          <a:p>
            <a:pPr marL="457200" lvl="1" indent="0">
              <a:lnSpc>
                <a:spcPct val="120000"/>
              </a:lnSpc>
              <a:spcBef>
                <a:spcPts val="300"/>
              </a:spcBef>
              <a:buNone/>
            </a:pPr>
            <a:endParaRPr lang="en-US" sz="1200" dirty="0"/>
          </a:p>
          <a:p>
            <a:pPr marL="0" indent="0">
              <a:lnSpc>
                <a:spcPct val="170000"/>
              </a:lnSpc>
              <a:spcBef>
                <a:spcPts val="300"/>
              </a:spcBef>
              <a:buNone/>
            </a:pPr>
            <a:r>
              <a:rPr lang="en-US" dirty="0"/>
              <a:t>Other Projects</a:t>
            </a:r>
          </a:p>
          <a:p>
            <a:pPr>
              <a:lnSpc>
                <a:spcPct val="120000"/>
              </a:lnSpc>
              <a:spcBef>
                <a:spcPts val="900"/>
              </a:spcBef>
            </a:pPr>
            <a:r>
              <a:rPr lang="en-US" sz="3800" b="1" dirty="0"/>
              <a:t>A Unit Proofing Framework for Code-level Verification: A Research Agenda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100" dirty="0"/>
              <a:t>Paschal C. </a:t>
            </a:r>
            <a:r>
              <a:rPr lang="en-US" sz="2100" dirty="0" err="1"/>
              <a:t>Amusuo</a:t>
            </a:r>
            <a:r>
              <a:rPr lang="en-US" sz="2100" dirty="0"/>
              <a:t>, </a:t>
            </a:r>
            <a:r>
              <a:rPr lang="en-US" sz="2100" b="1" dirty="0"/>
              <a:t>Parth V. Patil</a:t>
            </a:r>
            <a:r>
              <a:rPr lang="en-US" sz="2100" dirty="0"/>
              <a:t>, Owen Cochell, et al.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100" dirty="0"/>
              <a:t>2025 IEEE/ACM 47th International Conference on Software Engineering: New Ideas and Emerging Results </a:t>
            </a:r>
            <a:r>
              <a:rPr lang="en-US" sz="2100" b="1" dirty="0"/>
              <a:t>(ICSE-NIER)</a:t>
            </a:r>
            <a:r>
              <a:rPr lang="en-US" sz="2100" dirty="0"/>
              <a:t>, Ottawa, ON, Canada, 2025</a:t>
            </a:r>
          </a:p>
          <a:p>
            <a:pPr>
              <a:lnSpc>
                <a:spcPct val="120000"/>
              </a:lnSpc>
              <a:spcBef>
                <a:spcPts val="900"/>
              </a:spcBef>
            </a:pPr>
            <a:r>
              <a:rPr lang="en-US" sz="3800" b="1" dirty="0"/>
              <a:t>Do Unit Proofs Work? An Empirical Study of Compositional Bounded Model Checking for Memory Safety Verification.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100" dirty="0"/>
              <a:t>Paschal C </a:t>
            </a:r>
            <a:r>
              <a:rPr lang="en-US" sz="2100" dirty="0" err="1"/>
              <a:t>Amusuo</a:t>
            </a:r>
            <a:r>
              <a:rPr lang="en-US" sz="2100" dirty="0"/>
              <a:t>, Owen Cochell, Taylor Le Lievre, </a:t>
            </a:r>
            <a:r>
              <a:rPr lang="en-US" sz="2100" b="1" dirty="0"/>
              <a:t>Parth V Patil</a:t>
            </a:r>
            <a:r>
              <a:rPr lang="en-US" sz="2100" dirty="0"/>
              <a:t>, et al.</a:t>
            </a:r>
          </a:p>
          <a:p>
            <a:pPr lvl="1">
              <a:lnSpc>
                <a:spcPct val="120000"/>
              </a:lnSpc>
              <a:spcBef>
                <a:spcPts val="300"/>
              </a:spcBef>
            </a:pPr>
            <a:r>
              <a:rPr lang="en-US" sz="2100" dirty="0"/>
              <a:t>48th IEEE/ACM International Conference on Software Engineering (ICSE) 2026.</a:t>
            </a:r>
          </a:p>
          <a:p>
            <a:pPr marL="457200" lvl="1" indent="0">
              <a:lnSpc>
                <a:spcPct val="120000"/>
              </a:lnSpc>
              <a:spcBef>
                <a:spcPts val="300"/>
              </a:spcBef>
              <a:buNone/>
            </a:pP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B923D92-D74B-E96C-09A3-F5BB23C57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BBB8368-7378-8AA4-AC5A-6AD9647CF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Outcomes (1/7)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9DA59CD-50A1-4C0A-8033-1E81B3D26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41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4A9E8-A688-1AF3-DC54-4AAFAFCD8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483B6-7A91-E046-78F8-E4FC3FED1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novel 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D3697-45EE-6DC8-8573-D81AA338B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Calibri"/>
                <a:ea typeface="Calibri"/>
                <a:cs typeface="Calibri"/>
              </a:rPr>
              <a:t>Key Improvements over Model Spider: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Uses cross </a:t>
            </a:r>
            <a:r>
              <a:rPr lang="en-US">
                <a:latin typeface="Calibri"/>
                <a:ea typeface="Calibri"/>
                <a:cs typeface="Calibri"/>
              </a:rPr>
              <a:t>attention-based </a:t>
            </a:r>
            <a:r>
              <a:rPr lang="en-US" dirty="0">
                <a:latin typeface="Calibri"/>
                <a:ea typeface="Calibri"/>
                <a:cs typeface="Calibri"/>
              </a:rPr>
              <a:t>transformer (encoder-decoder type)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Use a six-layered transformer block, instead of the single layer.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Introduces a pipeline for </a:t>
            </a:r>
            <a:r>
              <a:rPr lang="en-US">
                <a:latin typeface="Calibri"/>
                <a:ea typeface="Calibri"/>
                <a:cs typeface="Calibri"/>
              </a:rPr>
              <a:t>PTM-to-Vector encoder</a:t>
            </a:r>
            <a:r>
              <a:rPr lang="en-US" dirty="0">
                <a:latin typeface="Calibri"/>
                <a:ea typeface="Calibri"/>
                <a:cs typeface="Calibri"/>
              </a:rPr>
              <a:t>, which enables </a:t>
            </a:r>
            <a:r>
              <a:rPr lang="en-US">
                <a:latin typeface="Calibri"/>
                <a:ea typeface="Calibri"/>
                <a:cs typeface="Calibri"/>
              </a:rPr>
              <a:t>an open </a:t>
            </a:r>
            <a:r>
              <a:rPr lang="en-US" dirty="0">
                <a:latin typeface="Calibri"/>
                <a:ea typeface="Calibri"/>
                <a:cs typeface="Calibri"/>
              </a:rPr>
              <a:t>model zoo </a:t>
            </a:r>
            <a:r>
              <a:rPr lang="en-US">
                <a:latin typeface="Calibri"/>
                <a:ea typeface="Calibri"/>
                <a:cs typeface="Calibri"/>
              </a:rPr>
              <a:t>rather than a closed one</a:t>
            </a:r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7F0B254-E1F3-52AB-5BD6-41C76C5F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7ADD93-E7E7-DAF2-C268-57C93C746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Cross-sight (5/7) (A)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76B776A-88E0-10BA-062D-BC97AFF17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34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E1F12-DFAA-BCFE-114A-F48BE69E2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73B8A-3AE9-4A73-69DA-997C2537F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Cross-sight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D204638-9642-BACC-D454-D502F3853DDD}"/>
              </a:ext>
            </a:extLst>
          </p:cNvPr>
          <p:cNvSpPr txBox="1">
            <a:spLocks/>
          </p:cNvSpPr>
          <p:nvPr/>
        </p:nvSpPr>
        <p:spPr>
          <a:xfrm>
            <a:off x="1023256" y="2608880"/>
            <a:ext cx="7763459" cy="719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B) Walkthrough and experimental setup</a:t>
            </a:r>
          </a:p>
        </p:txBody>
      </p:sp>
    </p:spTree>
    <p:extLst>
      <p:ext uri="{BB962C8B-B14F-4D97-AF65-F5344CB8AC3E}">
        <p14:creationId xmlns:p14="http://schemas.microsoft.com/office/powerpoint/2010/main" val="26017184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2FCD9-0336-CC74-0A59-90A86A4C5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pandingPipelineView">
            <a:hlinkClick r:id="" action="ppaction://media"/>
            <a:extLst>
              <a:ext uri="{FF2B5EF4-FFF2-40B4-BE49-F238E27FC236}">
                <a16:creationId xmlns:a16="http://schemas.microsoft.com/office/drawing/2014/main" id="{440E127A-7B80-3FBB-D3C5-4F603039FE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7C798-74AA-6F7D-4AA0-D01F0321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D10454-F691-F704-52FC-1C5A916B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Cross-sight (5/7) (B)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C4247-ED29-F0F3-8CF0-39C4132C7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0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B01243-8AA7-E1C5-A5D3-6E5AB7A22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A325C3-7967-A153-8F83-153563699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Cross-sight (5/7) (B)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92EB9-AD97-89BB-D59E-4B529505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 descr="A diagram of a cross-sight architecture&#10;&#10;AI-generated content may be incorrect.">
            <a:extLst>
              <a:ext uri="{FF2B5EF4-FFF2-40B4-BE49-F238E27FC236}">
                <a16:creationId xmlns:a16="http://schemas.microsoft.com/office/drawing/2014/main" id="{FC194C21-BF26-AB21-4081-90873A29D3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525"/>
            <a:ext cx="12192000" cy="624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412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7EA8E-F771-6BA3-0DBF-BC493CE69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0FC92-D3EB-B81E-14B3-23B0AF5B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Experimental Setup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01AA72C-7CF5-0514-AAD2-0E0D8656A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CA724B2-B7AE-FC0A-6F8B-F18833D5E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Cross-sight (5/7) (B)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E22993-0CD2-EF88-797B-27DB39E9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34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A7B995-8110-3A10-08D9-B9A4E979B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3717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Goal: Evaluate cross-attention and model pipeline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dirty="0"/>
              <a:t>For training:</a:t>
            </a:r>
          </a:p>
          <a:p>
            <a:r>
              <a:rPr lang="en-US" dirty="0"/>
              <a:t>11 Labeled dataset from three domains </a:t>
            </a:r>
          </a:p>
          <a:p>
            <a:pPr lvl="1"/>
            <a:r>
              <a:rPr lang="en-US" dirty="0"/>
              <a:t>Digits (MNIST, ..) , Fashion (Fashion MNIST, ..) , Generic (ImageNet-1k, ..)</a:t>
            </a:r>
          </a:p>
          <a:p>
            <a:r>
              <a:rPr lang="en-US" dirty="0"/>
              <a:t>31 Models in the Zoo.</a:t>
            </a:r>
          </a:p>
          <a:p>
            <a:pPr lvl="1"/>
            <a:r>
              <a:rPr lang="en-US" dirty="0"/>
              <a:t>Each model is trained on one of the dataset.</a:t>
            </a:r>
          </a:p>
          <a:p>
            <a:r>
              <a:rPr lang="en-US" dirty="0"/>
              <a:t>Ground truth rankings are obtained by combining reported accuracy and similarity between datasets.</a:t>
            </a:r>
          </a:p>
        </p:txBody>
      </p:sp>
    </p:spTree>
    <p:extLst>
      <p:ext uri="{BB962C8B-B14F-4D97-AF65-F5344CB8AC3E}">
        <p14:creationId xmlns:p14="http://schemas.microsoft.com/office/powerpoint/2010/main" val="7135442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FA5AE-D14C-EB51-CA2D-04030DA2D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B0850-6254-2A54-EA73-57BEDE5A0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Experimental Setup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58188E-E774-D6EA-9017-8CD19AC4D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40061"/>
            <a:ext cx="5181600" cy="313690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en-US" b="1" dirty="0"/>
              <a:t>Loss Function</a:t>
            </a:r>
          </a:p>
          <a:p>
            <a:pPr lvl="1">
              <a:lnSpc>
                <a:spcPct val="170000"/>
              </a:lnSpc>
            </a:pPr>
            <a:r>
              <a:rPr lang="en-US" dirty="0"/>
              <a:t>Goal: Make whole order of the predicted ranks close to the ground-truth rankings</a:t>
            </a:r>
          </a:p>
          <a:p>
            <a:pPr lvl="1">
              <a:lnSpc>
                <a:spcPct val="170000"/>
              </a:lnSpc>
            </a:pPr>
            <a:r>
              <a:rPr lang="en-US" dirty="0"/>
              <a:t>Directly use the score outputs and use actual rank to arrange them in the sum, allowing the gradients to flow during training.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EFFCE00-A112-5AFE-020A-CF0EDD62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5C36530-66F2-57DF-85C2-9AFC60FE4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Cross-sight (5/7) (B)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E9F837-8D65-2D40-DC16-1F2829FA5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35</a:t>
            </a:fld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119BA81-F922-983D-C46F-117F00000B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40061"/>
            <a:ext cx="5181600" cy="313690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en-US" b="1" dirty="0"/>
              <a:t>Ground Truth Ranking</a:t>
            </a:r>
          </a:p>
          <a:p>
            <a:pPr lvl="1">
              <a:lnSpc>
                <a:spcPct val="170000"/>
              </a:lnSpc>
            </a:pPr>
            <a:r>
              <a:rPr lang="en-US" dirty="0" err="1"/>
              <a:t>a</a:t>
            </a:r>
            <a:r>
              <a:rPr lang="en-US" baseline="-25000" dirty="0" err="1"/>
              <a:t>dt,mk</a:t>
            </a:r>
            <a:r>
              <a:rPr lang="en-US" baseline="-25000" dirty="0"/>
              <a:t> </a:t>
            </a:r>
            <a:r>
              <a:rPr lang="en-US" dirty="0"/>
              <a:t>– Self reported score on the 			training dataset </a:t>
            </a:r>
          </a:p>
          <a:p>
            <a:pPr lvl="1">
              <a:lnSpc>
                <a:spcPct val="170000"/>
              </a:lnSpc>
            </a:pPr>
            <a:r>
              <a:rPr lang="el-GR" dirty="0"/>
              <a:t>σ</a:t>
            </a:r>
            <a:r>
              <a:rPr lang="en-US" dirty="0"/>
              <a:t>(d</a:t>
            </a:r>
            <a:r>
              <a:rPr lang="en-US" baseline="-25000" dirty="0"/>
              <a:t>t </a:t>
            </a:r>
            <a:r>
              <a:rPr lang="en-US" dirty="0"/>
              <a:t>, </a:t>
            </a:r>
            <a:r>
              <a:rPr lang="en-US" dirty="0" err="1"/>
              <a:t>d</a:t>
            </a:r>
            <a:r>
              <a:rPr lang="en-US" baseline="-25000" dirty="0" err="1"/>
              <a:t>b</a:t>
            </a:r>
            <a:r>
              <a:rPr lang="en-US" dirty="0"/>
              <a:t>) – Similarity between training 		and target dataset (manually initialized)</a:t>
            </a:r>
          </a:p>
          <a:p>
            <a:pPr lvl="1">
              <a:lnSpc>
                <a:spcPct val="170000"/>
              </a:lnSpc>
            </a:pPr>
            <a:r>
              <a:rPr lang="en-US" dirty="0" err="1"/>
              <a:t>S</a:t>
            </a:r>
            <a:r>
              <a:rPr lang="en-US" baseline="-25000" dirty="0" err="1"/>
              <a:t>k</a:t>
            </a:r>
            <a:r>
              <a:rPr lang="en-US" baseline="-25000" dirty="0"/>
              <a:t> </a:t>
            </a:r>
            <a:r>
              <a:rPr lang="en-US" dirty="0"/>
              <a:t>– ground truth score for k</a:t>
            </a:r>
            <a:r>
              <a:rPr lang="en-US" baseline="30000" dirty="0"/>
              <a:t>th</a:t>
            </a:r>
            <a:r>
              <a:rPr lang="en-US" dirty="0"/>
              <a:t> model.</a:t>
            </a:r>
          </a:p>
          <a:p>
            <a:pPr lvl="1">
              <a:lnSpc>
                <a:spcPct val="170000"/>
              </a:lnSpc>
            </a:pPr>
            <a:r>
              <a:rPr lang="el-GR" dirty="0"/>
              <a:t>π</a:t>
            </a:r>
            <a:r>
              <a:rPr lang="en-US" dirty="0"/>
              <a:t> – Ground truth ranking computed with scores and 	small noise (</a:t>
            </a:r>
            <a:r>
              <a:rPr lang="el-GR" dirty="0"/>
              <a:t>ε</a:t>
            </a:r>
            <a:r>
              <a:rPr lang="en-US" dirty="0"/>
              <a:t>) as a tie breaker.</a:t>
            </a:r>
          </a:p>
        </p:txBody>
      </p:sp>
      <p:pic>
        <p:nvPicPr>
          <p:cNvPr id="15" name="Content Placeholder 11" descr="A mathematical equation with numbers&#10;&#10;AI-generated content may be incorrect.">
            <a:extLst>
              <a:ext uri="{FF2B5EF4-FFF2-40B4-BE49-F238E27FC236}">
                <a16:creationId xmlns:a16="http://schemas.microsoft.com/office/drawing/2014/main" id="{3EA1A8C7-19A4-96CC-60F1-B2A21F8C7F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5550" y="1825623"/>
            <a:ext cx="4914900" cy="1035050"/>
          </a:xfrm>
          <a:prstGeom prst="rect">
            <a:avLst/>
          </a:prstGeom>
        </p:spPr>
      </p:pic>
      <p:pic>
        <p:nvPicPr>
          <p:cNvPr id="9218" name="Picture 2">
            <a:hlinkClick r:id="rId4"/>
            <a:extLst>
              <a:ext uri="{FF2B5EF4-FFF2-40B4-BE49-F238E27FC236}">
                <a16:creationId xmlns:a16="http://schemas.microsoft.com/office/drawing/2014/main" id="{2C708358-F51C-A9CD-2D9B-9F566AC0B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88" y="1690688"/>
            <a:ext cx="526256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hlinkClick r:id="rId6"/>
            <a:extLst>
              <a:ext uri="{FF2B5EF4-FFF2-40B4-BE49-F238E27FC236}">
                <a16:creationId xmlns:a16="http://schemas.microsoft.com/office/drawing/2014/main" id="{E491AA50-66FD-E002-491D-051764212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102" y="2576988"/>
            <a:ext cx="2380298" cy="24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614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5B626-8384-EBC0-54CD-E78AC0370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AFB7D-C072-D2D3-278E-BF26E79BA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Experimental Setup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4E855C-9304-93A6-D87A-945DAFC8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F3DD720-4F23-3D18-D1F3-66595C581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Cross-sight (5/7) (B)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AC2DF2B-964F-4237-920F-84510259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36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414CB2-304B-696F-344F-B29B4863C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For testing:</a:t>
            </a:r>
          </a:p>
          <a:p>
            <a:r>
              <a:rPr lang="en-US" dirty="0"/>
              <a:t>Model-Spider Comparison:</a:t>
            </a:r>
          </a:p>
          <a:p>
            <a:pPr lvl="1"/>
            <a:r>
              <a:rPr lang="en-US" dirty="0"/>
              <a:t>Unseen Images from 11 Dataset used for training</a:t>
            </a:r>
          </a:p>
          <a:p>
            <a:pPr lvl="1"/>
            <a:r>
              <a:rPr lang="en-US" dirty="0"/>
              <a:t>31 Models in the training Model Zoo</a:t>
            </a:r>
          </a:p>
          <a:p>
            <a:r>
              <a:rPr lang="en-US" dirty="0"/>
              <a:t>Blind Dataset:</a:t>
            </a:r>
          </a:p>
          <a:p>
            <a:pPr lvl="1"/>
            <a:r>
              <a:rPr lang="en-US" dirty="0"/>
              <a:t>5 Labeled dataset not used for training</a:t>
            </a:r>
          </a:p>
          <a:p>
            <a:pPr lvl="1"/>
            <a:r>
              <a:rPr lang="en-US" dirty="0"/>
              <a:t>31 Models in the training Model Zoo</a:t>
            </a:r>
          </a:p>
          <a:p>
            <a:r>
              <a:rPr lang="en-US" dirty="0"/>
              <a:t>Blind Models:</a:t>
            </a:r>
          </a:p>
          <a:p>
            <a:pPr lvl="1"/>
            <a:r>
              <a:rPr lang="en-US" dirty="0"/>
              <a:t>Unseen Images from 11 Dataset used for training</a:t>
            </a:r>
          </a:p>
          <a:p>
            <a:pPr lvl="1"/>
            <a:r>
              <a:rPr lang="en-US" dirty="0"/>
              <a:t>10 Models not used for training</a:t>
            </a:r>
          </a:p>
          <a:p>
            <a:r>
              <a:rPr lang="en-US" dirty="0"/>
              <a:t>Double Blind:</a:t>
            </a:r>
          </a:p>
          <a:p>
            <a:pPr lvl="1"/>
            <a:r>
              <a:rPr lang="en-US" dirty="0"/>
              <a:t>5 Labeled dataset not used for training</a:t>
            </a:r>
          </a:p>
          <a:p>
            <a:pPr lvl="1"/>
            <a:r>
              <a:rPr lang="en-US" dirty="0"/>
              <a:t>10 Models not used for training</a:t>
            </a:r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F80A28-2C9D-BCE2-EAE8-F1EF0528FF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52734" y="1690688"/>
            <a:ext cx="4834467" cy="444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70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D8F0E-D119-1A57-0ED5-574FF86FB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2C488-B42A-1B56-227B-B333309CF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Cross-sight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354343D-555B-160A-A57D-5023DBC4DD87}"/>
              </a:ext>
            </a:extLst>
          </p:cNvPr>
          <p:cNvSpPr txBox="1">
            <a:spLocks/>
          </p:cNvSpPr>
          <p:nvPr/>
        </p:nvSpPr>
        <p:spPr>
          <a:xfrm>
            <a:off x="1023256" y="2608880"/>
            <a:ext cx="7763459" cy="719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C) Results and comparisons</a:t>
            </a:r>
          </a:p>
        </p:txBody>
      </p:sp>
    </p:spTree>
    <p:extLst>
      <p:ext uri="{BB962C8B-B14F-4D97-AF65-F5344CB8AC3E}">
        <p14:creationId xmlns:p14="http://schemas.microsoft.com/office/powerpoint/2010/main" val="23364272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A59B1-844D-9DB8-9C23-8ED37CCFE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64D58-FE40-C7F2-9870-B2E145C3A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Kendall's Rank Correlation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8C9D9-CC84-D559-2C04-0AC67DACF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1800"/>
              </a:spcBef>
            </a:pPr>
            <a:r>
              <a:rPr lang="en-US" dirty="0"/>
              <a:t>This is the Metric used for comparing the ranking results </a:t>
            </a:r>
          </a:p>
          <a:p>
            <a:pPr>
              <a:spcBef>
                <a:spcPts val="1800"/>
              </a:spcBef>
            </a:pPr>
            <a:r>
              <a:rPr lang="en-US" dirty="0"/>
              <a:t>Kendall's Tau (</a:t>
            </a:r>
            <a:r>
              <a:rPr lang="el-GR" dirty="0"/>
              <a:t>τ</a:t>
            </a:r>
            <a:r>
              <a:rPr lang="en-US" dirty="0"/>
              <a:t>) is a statistic used to measure the ordinal association between two measured quantities</a:t>
            </a:r>
          </a:p>
          <a:p>
            <a:pPr>
              <a:spcBef>
                <a:spcPts val="1800"/>
              </a:spcBef>
            </a:pPr>
            <a:r>
              <a:rPr lang="en-US" dirty="0"/>
              <a:t>The Metric Range: -1 to 1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Kendall's Tau is normalized. It counts the number of pairs that agree in order </a:t>
            </a:r>
            <a:r>
              <a:rPr lang="en-US" b="1" dirty="0"/>
              <a:t>(Concordant) (+1) </a:t>
            </a:r>
            <a:r>
              <a:rPr lang="en-US" dirty="0"/>
              <a:t>versus those that disagree </a:t>
            </a:r>
            <a:r>
              <a:rPr lang="en-US" b="1" dirty="0"/>
              <a:t>(Discordant) (-1).</a:t>
            </a:r>
          </a:p>
          <a:p>
            <a:pPr>
              <a:spcBef>
                <a:spcPts val="1800"/>
              </a:spcBef>
            </a:pPr>
            <a:r>
              <a:rPr lang="en-US" dirty="0"/>
              <a:t>Weighted Tau (</a:t>
            </a:r>
            <a:r>
              <a:rPr lang="el-GR" dirty="0"/>
              <a:t>τ</a:t>
            </a:r>
            <a:r>
              <a:rPr lang="en-US" baseline="-25000" dirty="0"/>
              <a:t>w</a:t>
            </a:r>
            <a:r>
              <a:rPr lang="en-US" dirty="0"/>
              <a:t>):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This variant of Kendall's Tau is used to compare results.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applies a hyperbolic weighting function. Differences at the top of the list (Rank 0, 1, 2) contribute significantly to the score, while differences deep in the list have negligible impact.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1C9E44-4960-0EC5-12B2-C70019B2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36B14-B03D-B982-083D-94F0F9ACA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Cross-sight (5/7) (C)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08135-0D72-ED2E-A578-D9EA5167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66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E94F5-BF78-2CCE-6B30-0FE5A230E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C413D-1B44-7D61-34A8-D6EB8F8F9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674"/>
            <a:ext cx="10515600" cy="1325563"/>
          </a:xfrm>
        </p:spPr>
        <p:txBody>
          <a:bodyPr anchor="t"/>
          <a:lstStyle/>
          <a:p>
            <a:r>
              <a:rPr lang="en-US" dirty="0"/>
              <a:t>Model-Spider Comparison</a:t>
            </a:r>
          </a:p>
        </p:txBody>
      </p:sp>
      <p:pic>
        <p:nvPicPr>
          <p:cNvPr id="8" name="Picture 7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6658DC71-F020-A81D-B2D6-5E952FA04A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380" y="1107569"/>
            <a:ext cx="9355239" cy="503743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0D27F-4CFC-23DE-BB24-C5718B67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38B82-B301-4395-976F-F94C8F910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Cross-sight (5/7) (C)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4F542-7967-1841-F50F-19A54EA54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39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0C4D99-4EAA-02D0-70A9-35D83AB0F82A}"/>
              </a:ext>
            </a:extLst>
          </p:cNvPr>
          <p:cNvSpPr txBox="1"/>
          <p:nvPr/>
        </p:nvSpPr>
        <p:spPr>
          <a:xfrm>
            <a:off x="7635038" y="537797"/>
            <a:ext cx="43884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approaches expect Cross-Sight</a:t>
            </a:r>
          </a:p>
          <a:p>
            <a:r>
              <a:rPr lang="en-US" dirty="0"/>
              <a:t>Uses 10 images per class per Dataset</a:t>
            </a:r>
          </a:p>
          <a:p>
            <a:r>
              <a:rPr lang="en-US" dirty="0"/>
              <a:t>Cross-sight only uses 1 image per class</a:t>
            </a:r>
          </a:p>
          <a:p>
            <a:endParaRPr lang="en-US" dirty="0"/>
          </a:p>
          <a:p>
            <a:r>
              <a:rPr lang="en-US" dirty="0"/>
              <a:t>Also others use only 10 models in their zoo</a:t>
            </a:r>
          </a:p>
          <a:p>
            <a:r>
              <a:rPr lang="en-US" dirty="0"/>
              <a:t>Cross-sight uses 31 models in zoo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F4ACE1D-950C-AB00-5878-A24A61969D23}"/>
              </a:ext>
            </a:extLst>
          </p:cNvPr>
          <p:cNvCxnSpPr/>
          <p:nvPr/>
        </p:nvCxnSpPr>
        <p:spPr>
          <a:xfrm>
            <a:off x="9754966" y="2274247"/>
            <a:ext cx="227234" cy="51410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C60B881-C5B9-923C-D750-4413A8B3078E}"/>
              </a:ext>
            </a:extLst>
          </p:cNvPr>
          <p:cNvSpPr txBox="1"/>
          <p:nvPr/>
        </p:nvSpPr>
        <p:spPr>
          <a:xfrm>
            <a:off x="1221852" y="1350917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</a:t>
            </a:r>
            <a:r>
              <a:rPr lang="en-US" baseline="-25000" dirty="0"/>
              <a:t>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96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2CBFC-6C86-2F7B-3608-26A044134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D3486-BDC0-B341-027D-B6E0A44BF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6" y="365125"/>
            <a:ext cx="10515600" cy="1325563"/>
          </a:xfrm>
        </p:spPr>
        <p:txBody>
          <a:bodyPr/>
          <a:lstStyle/>
          <a:p>
            <a:r>
              <a:rPr lang="en-US" dirty="0"/>
              <a:t> Thesis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32A69-D809-4550-1684-F40012F4A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" y="1690688"/>
            <a:ext cx="11197047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Given Zoo + New Dataset + Constraints, which PTM to use?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“Too many” Pre-Trained Models (PTMs) available on </a:t>
            </a:r>
            <a:r>
              <a:rPr lang="en-US" sz="3200" dirty="0" err="1"/>
              <a:t>HuggingFace</a:t>
            </a:r>
            <a:r>
              <a:rPr lang="en-US" sz="3200" dirty="0"/>
              <a:t>, Kaggle, or other Model Hubs (~2M).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Identified key-short comings in current leading approach.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Proposed a vision for integrating additional constraints into selection pipeline</a:t>
            </a:r>
            <a:r>
              <a:rPr lang="en-US" sz="3200" b="1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Conducted a pilot study demonstrating measurable improvements over SOTA methods, along with detailed evaluation results.</a:t>
            </a:r>
            <a:endParaRPr lang="en-US" sz="3200" dirty="0">
              <a:highlight>
                <a:srgbClr val="FFFF00"/>
              </a:highlight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63A4E7F-9C08-1680-7F3D-4975AA667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1348736-BACE-E9D1-36F1-E83EA0378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Problem Summary (2/7)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34FB5B-3B38-F0C6-B436-3AB052009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568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9F6F0-18DA-DFD9-2E29-81619EB02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showing different colored bars&#10;&#10;AI-generated content may be incorrect.">
            <a:extLst>
              <a:ext uri="{FF2B5EF4-FFF2-40B4-BE49-F238E27FC236}">
                <a16:creationId xmlns:a16="http://schemas.microsoft.com/office/drawing/2014/main" id="{BD7C9D59-2DED-8EBE-5DDC-8BBE287CE9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56725"/>
            <a:ext cx="9144000" cy="4923692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375F41-805A-5786-CDC0-9252DEE97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029CE35-732C-12FB-7EA6-6AB572F64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Cross-sight (5/7) (C)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DA5419-BA67-D353-C354-EA2ED096F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40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195A6D8-3EC2-461E-5C70-41FA86D90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674"/>
            <a:ext cx="10515600" cy="1325563"/>
          </a:xfrm>
        </p:spPr>
        <p:txBody>
          <a:bodyPr anchor="t"/>
          <a:lstStyle/>
          <a:p>
            <a:r>
              <a:rPr lang="en-US" dirty="0"/>
              <a:t>Model-Spider Comparison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FF5139-BE5E-000E-B57B-02CC13A0FB11}"/>
              </a:ext>
            </a:extLst>
          </p:cNvPr>
          <p:cNvSpPr txBox="1"/>
          <p:nvPr/>
        </p:nvSpPr>
        <p:spPr>
          <a:xfrm>
            <a:off x="1327472" y="1298666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</a:t>
            </a:r>
            <a:r>
              <a:rPr lang="en-US" baseline="-25000" dirty="0"/>
              <a:t>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053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64E70-6363-0F4F-55C4-F3F0A6519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20674A-E711-96ED-C12C-0A1C82CC3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4113E35-0946-83ED-2691-6967DB8E0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Cross-sight (5.3/7)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28D4B6-41E6-34E4-AC64-97832C49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41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35457B-ED75-106D-125E-B5BA6ECF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674"/>
            <a:ext cx="10515600" cy="1325563"/>
          </a:xfrm>
        </p:spPr>
        <p:txBody>
          <a:bodyPr anchor="t"/>
          <a:lstStyle/>
          <a:p>
            <a:r>
              <a:rPr lang="en-US" dirty="0"/>
              <a:t>Model-Spider Comparison</a:t>
            </a:r>
          </a:p>
        </p:txBody>
      </p:sp>
      <p:pic>
        <p:nvPicPr>
          <p:cNvPr id="9" name="Picture 8" descr="A graph of different sizes of bars&#10;&#10;AI-generated content may be incorrect.">
            <a:extLst>
              <a:ext uri="{FF2B5EF4-FFF2-40B4-BE49-F238E27FC236}">
                <a16:creationId xmlns:a16="http://schemas.microsoft.com/office/drawing/2014/main" id="{A44C642D-2F99-5378-93FF-A766C3EEA1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188" y="1130246"/>
            <a:ext cx="9705623" cy="52261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911231-86A3-DB79-E0C8-FDD63B989478}"/>
              </a:ext>
            </a:extLst>
          </p:cNvPr>
          <p:cNvSpPr txBox="1"/>
          <p:nvPr/>
        </p:nvSpPr>
        <p:spPr>
          <a:xfrm>
            <a:off x="924740" y="1350917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</a:t>
            </a:r>
            <a:r>
              <a:rPr lang="en-US" baseline="-25000" dirty="0"/>
              <a:t>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4642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9F4D6-6671-4A5B-BDA7-BAC3FFB75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DA995F9-C6E5-737D-8E26-1D53FB78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A353F83-BD2C-CE40-E5F3-015F46B76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Cross-sight (5/7) (C)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147AA8-B647-A960-A408-18842ECC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42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F57677F-7326-0B21-5CA6-18450D19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674"/>
            <a:ext cx="10515600" cy="1325563"/>
          </a:xfrm>
        </p:spPr>
        <p:txBody>
          <a:bodyPr anchor="t"/>
          <a:lstStyle/>
          <a:p>
            <a:r>
              <a:rPr lang="en-US" dirty="0"/>
              <a:t>Blind Models</a:t>
            </a:r>
          </a:p>
        </p:txBody>
      </p:sp>
      <p:pic>
        <p:nvPicPr>
          <p:cNvPr id="3" name="Picture 2" descr="A graph with blue and green squares&#10;&#10;AI-generated content may be incorrect.">
            <a:extLst>
              <a:ext uri="{FF2B5EF4-FFF2-40B4-BE49-F238E27FC236}">
                <a16:creationId xmlns:a16="http://schemas.microsoft.com/office/drawing/2014/main" id="{B6C2A50B-1077-ACA0-B0CC-88AFC4DD89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11" y="938455"/>
            <a:ext cx="9953978" cy="53598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94FA21-533F-BA51-C2E8-798656A438D4}"/>
              </a:ext>
            </a:extLst>
          </p:cNvPr>
          <p:cNvSpPr txBox="1"/>
          <p:nvPr/>
        </p:nvSpPr>
        <p:spPr>
          <a:xfrm>
            <a:off x="1021559" y="938455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</a:t>
            </a:r>
            <a:r>
              <a:rPr lang="en-US" baseline="-25000" dirty="0"/>
              <a:t>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2431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52AC8-DD6D-3EBF-F3CC-105462A5B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2D9417A-B6B8-8C8B-9B37-44C4841B0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0F0F154-B680-1A73-5500-75E56B01C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Cross-sight (5.3/7)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3314B60-952B-60B0-C9E9-925E54F9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43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E1A797E-3A6E-0DF3-4C32-69FF88342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674"/>
            <a:ext cx="10515600" cy="1325563"/>
          </a:xfrm>
        </p:spPr>
        <p:txBody>
          <a:bodyPr anchor="t"/>
          <a:lstStyle/>
          <a:p>
            <a:r>
              <a:rPr lang="en-US"/>
              <a:t>Known </a:t>
            </a:r>
            <a:r>
              <a:rPr lang="en-US" dirty="0"/>
              <a:t>Datasets</a:t>
            </a:r>
          </a:p>
        </p:txBody>
      </p:sp>
      <p:pic>
        <p:nvPicPr>
          <p:cNvPr id="11" name="Picture 10" descr="A graph of data analysis&#10;&#10;AI-generated content may be incorrect.">
            <a:extLst>
              <a:ext uri="{FF2B5EF4-FFF2-40B4-BE49-F238E27FC236}">
                <a16:creationId xmlns:a16="http://schemas.microsoft.com/office/drawing/2014/main" id="{956D6546-8647-132D-8B10-BAD37169DA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14" y="938455"/>
            <a:ext cx="10113964" cy="54459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DA5EBA-E7F3-87DB-A4A2-C270DAEEDFE7}"/>
              </a:ext>
            </a:extLst>
          </p:cNvPr>
          <p:cNvSpPr txBox="1"/>
          <p:nvPr/>
        </p:nvSpPr>
        <p:spPr>
          <a:xfrm>
            <a:off x="888086" y="1231905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</a:t>
            </a:r>
            <a:r>
              <a:rPr lang="en-US" baseline="-25000" dirty="0"/>
              <a:t>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4085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48C63-2E54-AC31-E849-711C27B51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844003C-E799-167E-CB08-D0799F3A8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36EC85E-BEFE-53EF-F7B8-B5AF8B9DE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Cross-sight (5/7) (C)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0438DC-D086-3AD9-4DDB-1CEC61CA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44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4AEAF27-7E4A-55A5-3CA6-CF9D757E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674"/>
            <a:ext cx="10515600" cy="1325563"/>
          </a:xfrm>
        </p:spPr>
        <p:txBody>
          <a:bodyPr anchor="t"/>
          <a:lstStyle/>
          <a:p>
            <a:r>
              <a:rPr lang="en-US" dirty="0"/>
              <a:t>Blind Dataset</a:t>
            </a:r>
          </a:p>
        </p:txBody>
      </p:sp>
      <p:pic>
        <p:nvPicPr>
          <p:cNvPr id="5" name="Picture 4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82096F0A-1E85-8459-3E38-86055B0A27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160" y="821546"/>
            <a:ext cx="10278923" cy="55348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809965-E58F-CB6E-6ABD-B292BBB8865B}"/>
              </a:ext>
            </a:extLst>
          </p:cNvPr>
          <p:cNvSpPr txBox="1"/>
          <p:nvPr/>
        </p:nvSpPr>
        <p:spPr>
          <a:xfrm>
            <a:off x="962632" y="938455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</a:t>
            </a:r>
            <a:r>
              <a:rPr lang="en-US" baseline="-25000" dirty="0"/>
              <a:t>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927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F5A6E-02E5-EBF5-5A34-AC245EE4C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DFF4C8-61E2-A021-9B8D-B28CEB541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8B8BAF1-2193-AF17-0894-D71742959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Cross-sight (5/7) (C)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7439F65-ACDF-2565-E1FC-EAFD315FB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45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4C2545B-251D-BE83-7289-8C1278EE4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674"/>
            <a:ext cx="10515600" cy="1325563"/>
          </a:xfrm>
        </p:spPr>
        <p:txBody>
          <a:bodyPr anchor="t"/>
          <a:lstStyle/>
          <a:p>
            <a:r>
              <a:rPr lang="en-US" dirty="0"/>
              <a:t>Overall Performance of Cross-Sight</a:t>
            </a:r>
          </a:p>
        </p:txBody>
      </p:sp>
      <p:pic>
        <p:nvPicPr>
          <p:cNvPr id="3" name="Picture 2" descr="A graph of data analysis&#10;&#10;AI-generated content may be incorrect.">
            <a:extLst>
              <a:ext uri="{FF2B5EF4-FFF2-40B4-BE49-F238E27FC236}">
                <a16:creationId xmlns:a16="http://schemas.microsoft.com/office/drawing/2014/main" id="{96855FC8-F6E2-A967-4982-0D81A9795D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938455"/>
            <a:ext cx="5909740" cy="5259070"/>
          </a:xfrm>
          <a:prstGeom prst="rect">
            <a:avLst/>
          </a:prstGeom>
        </p:spPr>
      </p:pic>
      <p:pic>
        <p:nvPicPr>
          <p:cNvPr id="14" name="Picture 13" descr="A graph of data analysis&#10;&#10;AI-generated content may be incorrect.">
            <a:extLst>
              <a:ext uri="{FF2B5EF4-FFF2-40B4-BE49-F238E27FC236}">
                <a16:creationId xmlns:a16="http://schemas.microsoft.com/office/drawing/2014/main" id="{1570EFE8-69E9-44F4-1993-9C9AAF245F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4814" y="1903565"/>
            <a:ext cx="2668577" cy="24993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3786B6-3E5D-CD71-ADAB-ED9D56CF1F05}"/>
              </a:ext>
            </a:extLst>
          </p:cNvPr>
          <p:cNvSpPr txBox="1"/>
          <p:nvPr/>
        </p:nvSpPr>
        <p:spPr>
          <a:xfrm>
            <a:off x="641672" y="1681842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</a:t>
            </a:r>
            <a:r>
              <a:rPr lang="en-US" baseline="-25000" dirty="0"/>
              <a:t>w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81F053-93BF-1ECA-2A77-978F80F155FF}"/>
              </a:ext>
            </a:extLst>
          </p:cNvPr>
          <p:cNvSpPr txBox="1"/>
          <p:nvPr/>
        </p:nvSpPr>
        <p:spPr>
          <a:xfrm>
            <a:off x="7145967" y="4705253"/>
            <a:ext cx="4426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Note: All the results are based on the estimated ground truth ranking, which rely on reported accuracies</a:t>
            </a:r>
          </a:p>
        </p:txBody>
      </p:sp>
    </p:spTree>
    <p:extLst>
      <p:ext uri="{BB962C8B-B14F-4D97-AF65-F5344CB8AC3E}">
        <p14:creationId xmlns:p14="http://schemas.microsoft.com/office/powerpoint/2010/main" val="3712928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14BD9-0FD6-240E-C129-719EDB14D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E0E11CF-7735-2BD6-36C1-1D673A357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Conclusions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934F1E-0312-1D4F-3ACB-2865D8588C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20819"/>
            <a:ext cx="5181600" cy="19081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H1:</a:t>
            </a:r>
          </a:p>
          <a:p>
            <a:pPr lvl="1"/>
            <a:r>
              <a:rPr lang="en-US" dirty="0"/>
              <a:t>Using cross attention did increase the performance</a:t>
            </a:r>
          </a:p>
          <a:p>
            <a:pPr lvl="1"/>
            <a:r>
              <a:rPr lang="en-US" dirty="0"/>
              <a:t>Even performs decent on unseen dataset.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0F67A49-40FE-C3B3-C4A4-6DF03C3F5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4A54434-DAF6-2B38-A7D1-27A990D5B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Cross-sight (5/7) (C)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B63939-7685-8A28-A37E-8D667C1FC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46</a:t>
            </a:fld>
            <a:endParaRPr lang="en-US"/>
          </a:p>
        </p:txBody>
      </p:sp>
      <p:pic>
        <p:nvPicPr>
          <p:cNvPr id="3" name="Picture 2" descr="A graph of data analysis&#10;&#10;AI-generated content may be incorrect.">
            <a:extLst>
              <a:ext uri="{FF2B5EF4-FFF2-40B4-BE49-F238E27FC236}">
                <a16:creationId xmlns:a16="http://schemas.microsoft.com/office/drawing/2014/main" id="{0C5527D7-8F6B-D1E4-BBB5-B988ACF910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3483" y="1571845"/>
            <a:ext cx="5275671" cy="4694812"/>
          </a:xfrm>
          <a:prstGeom prst="rect">
            <a:avLst/>
          </a:prstGeom>
        </p:spPr>
      </p:pic>
      <p:pic>
        <p:nvPicPr>
          <p:cNvPr id="14" name="Picture 13" descr="A graph of data analysis&#10;&#10;AI-generated content may be incorrect.">
            <a:extLst>
              <a:ext uri="{FF2B5EF4-FFF2-40B4-BE49-F238E27FC236}">
                <a16:creationId xmlns:a16="http://schemas.microsoft.com/office/drawing/2014/main" id="{C4B1D510-CC7E-415C-4DA6-9C714E73BC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20802" y="1801629"/>
            <a:ext cx="1658325" cy="15531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B37047-DD7E-DF75-0D00-03813A807778}"/>
              </a:ext>
            </a:extLst>
          </p:cNvPr>
          <p:cNvSpPr txBox="1"/>
          <p:nvPr/>
        </p:nvSpPr>
        <p:spPr>
          <a:xfrm>
            <a:off x="6266955" y="2208881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</a:t>
            </a:r>
            <a:r>
              <a:rPr lang="en-US" baseline="-25000" dirty="0"/>
              <a:t>w</a:t>
            </a:r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423148A-8B1B-FDA1-819F-D130D7422F65}"/>
              </a:ext>
            </a:extLst>
          </p:cNvPr>
          <p:cNvSpPr txBox="1">
            <a:spLocks/>
          </p:cNvSpPr>
          <p:nvPr/>
        </p:nvSpPr>
        <p:spPr>
          <a:xfrm>
            <a:off x="838200" y="3453448"/>
            <a:ext cx="5181600" cy="19081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H2:</a:t>
            </a:r>
          </a:p>
          <a:p>
            <a:pPr lvl="1"/>
            <a:r>
              <a:rPr lang="en-US" dirty="0"/>
              <a:t>Able to use the generated model token as a replacement for learnable token.</a:t>
            </a:r>
          </a:p>
          <a:p>
            <a:pPr lvl="1"/>
            <a:r>
              <a:rPr lang="en-US" dirty="0"/>
              <a:t>But the pipeline doesn’t generalize for unseen models.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5525F987-6D8F-3B33-EA62-FB0729CDBE8C}"/>
              </a:ext>
            </a:extLst>
          </p:cNvPr>
          <p:cNvSpPr/>
          <p:nvPr/>
        </p:nvSpPr>
        <p:spPr>
          <a:xfrm rot="3809397">
            <a:off x="8673408" y="3130320"/>
            <a:ext cx="512242" cy="1638853"/>
          </a:xfrm>
          <a:prstGeom prst="downArrow">
            <a:avLst/>
          </a:prstGeom>
          <a:solidFill>
            <a:srgbClr val="F6DADE"/>
          </a:solidFill>
          <a:ln>
            <a:solidFill>
              <a:srgbClr val="D344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DB283A83-FF2B-E615-B0E3-4260B8D715F9}"/>
              </a:ext>
            </a:extLst>
          </p:cNvPr>
          <p:cNvSpPr/>
          <p:nvPr/>
        </p:nvSpPr>
        <p:spPr>
          <a:xfrm rot="3809397">
            <a:off x="9925775" y="4183058"/>
            <a:ext cx="512242" cy="1638853"/>
          </a:xfrm>
          <a:prstGeom prst="downArrow">
            <a:avLst/>
          </a:prstGeom>
          <a:solidFill>
            <a:srgbClr val="F6DADE"/>
          </a:solidFill>
          <a:ln>
            <a:solidFill>
              <a:srgbClr val="D344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392282ED-8D5E-8621-148F-7BEA4081D228}"/>
              </a:ext>
            </a:extLst>
          </p:cNvPr>
          <p:cNvSpPr/>
          <p:nvPr/>
        </p:nvSpPr>
        <p:spPr>
          <a:xfrm rot="18106976">
            <a:off x="8249779" y="3995998"/>
            <a:ext cx="512242" cy="1638853"/>
          </a:xfrm>
          <a:prstGeom prst="downArrow">
            <a:avLst/>
          </a:prstGeom>
          <a:solidFill>
            <a:srgbClr val="F6DADE"/>
          </a:solidFill>
          <a:ln>
            <a:solidFill>
              <a:srgbClr val="D344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CD24C3D9-29C9-F036-0142-7D642F70A766}"/>
              </a:ext>
            </a:extLst>
          </p:cNvPr>
          <p:cNvSpPr/>
          <p:nvPr/>
        </p:nvSpPr>
        <p:spPr>
          <a:xfrm rot="18106976">
            <a:off x="9590985" y="2984752"/>
            <a:ext cx="512242" cy="1638853"/>
          </a:xfrm>
          <a:prstGeom prst="downArrow">
            <a:avLst/>
          </a:prstGeom>
          <a:solidFill>
            <a:srgbClr val="F6DADE"/>
          </a:solidFill>
          <a:ln>
            <a:solidFill>
              <a:srgbClr val="D344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72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/>
      <p:bldP spid="10" grpId="0" animBg="1"/>
      <p:bldP spid="11" grpId="0" animBg="1"/>
      <p:bldP spid="13" grpId="0" animBg="1"/>
      <p:bldP spid="13" grpId="1" animBg="1"/>
      <p:bldP spid="15" grpId="0" animBg="1"/>
      <p:bldP spid="15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36AEB-1D65-4680-3C0E-63EBBEBB0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F2AAC-85B0-B894-2C9C-0B20F9B1D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57" y="1812046"/>
            <a:ext cx="8678092" cy="719757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6. Limitations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4469921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535E4-816A-2774-8EBB-9F22FF865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2ACEF-FEF5-375D-2B88-23F8417BB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and Future Work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45383FD-6BA1-2F86-500C-4F7B6DFB9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3A821BD-6953-DD92-EB95-5D9CF3231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Future (6/7)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FB3D44-F993-04B2-9BFB-58EDFE473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48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8E1DC1-A2C2-38FF-35BC-DA360BAF8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Improvements to the Model-To-Vector pipeline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Introduce encoding model structure in model token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Incorporate Model Card info and Meta-Data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Ablate the encoder (not just autoencoder)</a:t>
            </a:r>
          </a:p>
          <a:p>
            <a:pPr>
              <a:lnSpc>
                <a:spcPct val="150000"/>
              </a:lnSpc>
            </a:pPr>
            <a:r>
              <a:rPr lang="en-US" dirty="0"/>
              <a:t>End to End (Co-Learning):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Train both Encoder and Transformer together, so the ranking loss can flow to train the model encoder as well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7224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C7600-620B-B055-990D-6CAB2355E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6B0F2-A2ED-6E22-7D50-99812F33D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and Future Work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20436C-80B1-C250-77B9-195752EC1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96BB3ED-753F-8C15-A7FD-37A6FD46F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Future (6/7)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748796-6B5E-D870-EE6D-30F0BB0A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49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4A69F7-A9F9-65A9-EFB8-22EC11F62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Introduce additional ranking dimensions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Introduce proposed pipelines Model Spider Fusion and Model Spider Shadow to study ranking based on different constraints.</a:t>
            </a:r>
          </a:p>
          <a:p>
            <a:pPr>
              <a:lnSpc>
                <a:spcPct val="150000"/>
              </a:lnSpc>
            </a:pPr>
            <a:r>
              <a:rPr lang="en-US" dirty="0"/>
              <a:t>Train on Ground-Truth Rankings: Create Dataset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Collect actual fine-tune performance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Collect performance information for specific hardware</a:t>
            </a:r>
          </a:p>
        </p:txBody>
      </p:sp>
    </p:spTree>
    <p:extLst>
      <p:ext uri="{BB962C8B-B14F-4D97-AF65-F5344CB8AC3E}">
        <p14:creationId xmlns:p14="http://schemas.microsoft.com/office/powerpoint/2010/main" val="687598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1B26E-3CF7-5644-B053-DDFE2E603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454D2-A41F-8E0C-9414-B766E5693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E0D02-2625-2D88-8CCA-4F0002A5A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83316-AEF2-36A3-16DA-61FF5F439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Problem Summary (2/7)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EE533C-4B2B-A64B-F79A-2EAC70589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 descr="A diagram of a person working on a computer&#10;&#10;AI-generated content may be incorrect.">
            <a:extLst>
              <a:ext uri="{FF2B5EF4-FFF2-40B4-BE49-F238E27FC236}">
                <a16:creationId xmlns:a16="http://schemas.microsoft.com/office/drawing/2014/main" id="{511CA04F-64FA-68F9-E735-432E120891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516062"/>
            <a:ext cx="6142498" cy="58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843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BB145-2A57-D594-E8B5-86DCB21D9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57" y="1812046"/>
            <a:ext cx="8843554" cy="719757"/>
          </a:xfrm>
        </p:spPr>
        <p:txBody>
          <a:bodyPr/>
          <a:lstStyle/>
          <a:p>
            <a:r>
              <a:rPr lang="en-US" dirty="0"/>
              <a:t>7. Conclusion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31153520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83615-A77A-2EE7-EFED-5ACCBBA9E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F5DF9-61C6-2DC5-1681-2557A287A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CFA91-C1C5-8437-9992-82AC7AFC2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This work put forth a broad vision for the future of PTM recommendation. The preliminary experiments shows significant promise for the proposed Cross-sight approach.</a:t>
            </a:r>
          </a:p>
          <a:p>
            <a:pPr>
              <a:lnSpc>
                <a:spcPct val="150000"/>
              </a:lnSpc>
            </a:pPr>
            <a:endParaRPr lang="en-US" dirty="0"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Calibri"/>
                <a:ea typeface="Calibri"/>
                <a:cs typeface="Calibri"/>
              </a:rPr>
              <a:t>Questions?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3052B1B-3D6F-5079-08A8-F0A5FB6B9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9DF8A8-D008-BDD5-ED7A-3FC6406AE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Conclusion and Discussion (7/7)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43D71C-D563-CA58-76C0-E5D6139D8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142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3ED10-0E89-8814-B7D0-1CBCE5BCE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1B1CA-9ED2-1731-4054-4BFD62439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292383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1F929-8FBC-7A75-D973-CA3774B26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A8E7-2638-63D0-A49C-227E16D44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41426745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CCB10-FB04-3B53-885D-143F0456F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92033-AE91-4D1B-C3C9-BF2B5AA0C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Number of Kaggle notebooks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610BFE9-485D-D0C1-503F-902FF31AAD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0823296"/>
              </p:ext>
            </p:extLst>
          </p:nvPr>
        </p:nvGraphicFramePr>
        <p:xfrm>
          <a:off x="838200" y="2650603"/>
          <a:ext cx="5209571" cy="3484383"/>
        </p:xfrm>
        <a:graphic>
          <a:graphicData uri="http://schemas.openxmlformats.org/drawingml/2006/table">
            <a:tbl>
              <a:tblPr firstRow="1">
                <a:tableStyleId>{17292A2E-F333-43FB-9621-5CBBE7FDCDCB}</a:tableStyleId>
              </a:tblPr>
              <a:tblGrid>
                <a:gridCol w="755906">
                  <a:extLst>
                    <a:ext uri="{9D8B030D-6E8A-4147-A177-3AD203B41FA5}">
                      <a16:colId xmlns:a16="http://schemas.microsoft.com/office/drawing/2014/main" val="815283744"/>
                    </a:ext>
                  </a:extLst>
                </a:gridCol>
                <a:gridCol w="1056801">
                  <a:extLst>
                    <a:ext uri="{9D8B030D-6E8A-4147-A177-3AD203B41FA5}">
                      <a16:colId xmlns:a16="http://schemas.microsoft.com/office/drawing/2014/main" val="1127747927"/>
                    </a:ext>
                  </a:extLst>
                </a:gridCol>
                <a:gridCol w="3396864">
                  <a:extLst>
                    <a:ext uri="{9D8B030D-6E8A-4147-A177-3AD203B41FA5}">
                      <a16:colId xmlns:a16="http://schemas.microsoft.com/office/drawing/2014/main" val="3446860096"/>
                    </a:ext>
                  </a:extLst>
                </a:gridCol>
              </a:tblGrid>
              <a:tr h="2391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/>
                        <a:t>Year</a:t>
                      </a:r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/>
                        <a:t>Estimated Cumulative Public Kernels (Used in Chart)</a:t>
                      </a:r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/>
                        <a:t>Primary Data Source Context</a:t>
                      </a:r>
                    </a:p>
                  </a:txBody>
                  <a:tcPr marL="51802" marR="51802" marT="25901" marB="25901" anchor="ctr"/>
                </a:tc>
                <a:extLst>
                  <a:ext uri="{0D108BD9-81ED-4DB2-BD59-A6C34878D82A}">
                    <a16:rowId xmlns:a16="http://schemas.microsoft.com/office/drawing/2014/main" val="1941848916"/>
                  </a:ext>
                </a:extLst>
              </a:tr>
              <a:tr h="3416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 dirty="0"/>
                        <a:t>2016</a:t>
                      </a:r>
                      <a:endParaRPr lang="en-US" sz="1000" dirty="0"/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20,000</a:t>
                      </a:r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Early growth figures often referenced in Kaggle's blog posts following major user milestones.</a:t>
                      </a:r>
                    </a:p>
                  </a:txBody>
                  <a:tcPr marL="51802" marR="51802" marT="25901" marB="25901" anchor="ctr"/>
                </a:tc>
                <a:extLst>
                  <a:ext uri="{0D108BD9-81ED-4DB2-BD59-A6C34878D82A}">
                    <a16:rowId xmlns:a16="http://schemas.microsoft.com/office/drawing/2014/main" val="520926463"/>
                  </a:ext>
                </a:extLst>
              </a:tr>
              <a:tr h="3416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/>
                        <a:t>2017</a:t>
                      </a:r>
                      <a:endParaRPr lang="en-US" sz="1000"/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85,000</a:t>
                      </a:r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Reflects acceleration after the introduction of free GPU/TPU environments.</a:t>
                      </a:r>
                    </a:p>
                  </a:txBody>
                  <a:tcPr marL="51802" marR="51802" marT="25901" marB="25901" anchor="ctr"/>
                </a:tc>
                <a:extLst>
                  <a:ext uri="{0D108BD9-81ED-4DB2-BD59-A6C34878D82A}">
                    <a16:rowId xmlns:a16="http://schemas.microsoft.com/office/drawing/2014/main" val="345672932"/>
                  </a:ext>
                </a:extLst>
              </a:tr>
              <a:tr h="3689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/>
                        <a:t>2018</a:t>
                      </a:r>
                      <a:endParaRPr lang="en-US" sz="1000"/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/>
                        <a:t>220,000</a:t>
                      </a:r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Post-acquisition growth and maturity of the Kernels feature (then "Scripts").</a:t>
                      </a:r>
                    </a:p>
                  </a:txBody>
                  <a:tcPr marL="51802" marR="51802" marT="25901" marB="25901" anchor="ctr"/>
                </a:tc>
                <a:extLst>
                  <a:ext uri="{0D108BD9-81ED-4DB2-BD59-A6C34878D82A}">
                    <a16:rowId xmlns:a16="http://schemas.microsoft.com/office/drawing/2014/main" val="55041297"/>
                  </a:ext>
                </a:extLst>
              </a:tr>
              <a:tr h="4441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/>
                        <a:t>2019</a:t>
                      </a:r>
                      <a:endParaRPr lang="en-US" sz="1000"/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450,000</a:t>
                      </a:r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Strong community engagement and adoption of advanced frameworks (TensorFlow/PyTorch).</a:t>
                      </a:r>
                    </a:p>
                  </a:txBody>
                  <a:tcPr marL="51802" marR="51802" marT="25901" marB="25901" anchor="ctr"/>
                </a:tc>
                <a:extLst>
                  <a:ext uri="{0D108BD9-81ED-4DB2-BD59-A6C34878D82A}">
                    <a16:rowId xmlns:a16="http://schemas.microsoft.com/office/drawing/2014/main" val="3302856889"/>
                  </a:ext>
                </a:extLst>
              </a:tr>
              <a:tr h="4441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/>
                        <a:t>2020</a:t>
                      </a:r>
                      <a:endParaRPr lang="en-US" sz="1000"/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680,000</a:t>
                      </a:r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Accelerated growth due to global remote work trends and increased interest in data science.</a:t>
                      </a:r>
                    </a:p>
                  </a:txBody>
                  <a:tcPr marL="51802" marR="51802" marT="25901" marB="25901" anchor="ctr"/>
                </a:tc>
                <a:extLst>
                  <a:ext uri="{0D108BD9-81ED-4DB2-BD59-A6C34878D82A}">
                    <a16:rowId xmlns:a16="http://schemas.microsoft.com/office/drawing/2014/main" val="2114429115"/>
                  </a:ext>
                </a:extLst>
              </a:tr>
              <a:tr h="1366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/>
                        <a:t>2021</a:t>
                      </a:r>
                      <a:endParaRPr lang="en-US" sz="1000"/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850,000</a:t>
                      </a:r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Steady platform growth.</a:t>
                      </a:r>
                    </a:p>
                  </a:txBody>
                  <a:tcPr marL="51802" marR="51802" marT="25901" marB="25901" anchor="ctr"/>
                </a:tc>
                <a:extLst>
                  <a:ext uri="{0D108BD9-81ED-4DB2-BD59-A6C34878D82A}">
                    <a16:rowId xmlns:a16="http://schemas.microsoft.com/office/drawing/2014/main" val="2472187873"/>
                  </a:ext>
                </a:extLst>
              </a:tr>
              <a:tr h="1366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/>
                        <a:t>2022</a:t>
                      </a:r>
                      <a:endParaRPr lang="en-US" sz="1000"/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980,000</a:t>
                      </a:r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Approaching the 1 Million mark.</a:t>
                      </a:r>
                    </a:p>
                  </a:txBody>
                  <a:tcPr marL="51802" marR="51802" marT="25901" marB="25901" anchor="ctr"/>
                </a:tc>
                <a:extLst>
                  <a:ext uri="{0D108BD9-81ED-4DB2-BD59-A6C34878D82A}">
                    <a16:rowId xmlns:a16="http://schemas.microsoft.com/office/drawing/2014/main" val="1087213299"/>
                  </a:ext>
                </a:extLst>
              </a:tr>
              <a:tr h="44412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1" dirty="0"/>
                        <a:t>2023</a:t>
                      </a:r>
                      <a:endParaRPr lang="en-US" sz="1000" dirty="0"/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/>
                        <a:t>1,100,000+</a:t>
                      </a:r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dirty="0"/>
                        <a:t>Official milestone confirmed by Kaggle platform announcements and tracking via the public dataset.</a:t>
                      </a:r>
                    </a:p>
                  </a:txBody>
                  <a:tcPr marL="51802" marR="51802" marT="25901" marB="25901" anchor="ctr"/>
                </a:tc>
                <a:extLst>
                  <a:ext uri="{0D108BD9-81ED-4DB2-BD59-A6C34878D82A}">
                    <a16:rowId xmlns:a16="http://schemas.microsoft.com/office/drawing/2014/main" val="39039684"/>
                  </a:ext>
                </a:extLst>
              </a:tr>
            </a:tbl>
          </a:graphicData>
        </a:graphic>
      </p:graphicFrame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98B4A9A-509C-5A33-9FB0-DA4B0F92C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11A78B5-01CB-35F7-D34A-E0831B4A5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143171-6549-EAB3-7B09-B21B1E9DF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54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3BA1CD-1196-B60F-CEB5-D5F829113655}"/>
              </a:ext>
            </a:extLst>
          </p:cNvPr>
          <p:cNvSpPr txBox="1"/>
          <p:nvPr/>
        </p:nvSpPr>
        <p:spPr>
          <a:xfrm>
            <a:off x="1099595" y="26506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39A4FA-2B8E-89D8-54D1-2A082E76090F}"/>
              </a:ext>
            </a:extLst>
          </p:cNvPr>
          <p:cNvSpPr txBox="1">
            <a:spLocks/>
          </p:cNvSpPr>
          <p:nvPr/>
        </p:nvSpPr>
        <p:spPr>
          <a:xfrm>
            <a:off x="785149" y="1456293"/>
            <a:ext cx="5423704" cy="1194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400" dirty="0">
                <a:latin typeface="Calibri"/>
                <a:ea typeface="Calibri"/>
                <a:cs typeface="Calibri"/>
              </a:rPr>
              <a:t>The data points for the "Cumulative Public Kernels (Est.)"are estimated based on analysis of the official Meta Kaggle Dataset and high-level growth figures released in platform updates.</a:t>
            </a:r>
          </a:p>
        </p:txBody>
      </p:sp>
      <p:pic>
        <p:nvPicPr>
          <p:cNvPr id="12" name="Picture 11" descr="A graph with a line going up&#10;&#10;AI-generated content may be incorrect.">
            <a:extLst>
              <a:ext uri="{FF2B5EF4-FFF2-40B4-BE49-F238E27FC236}">
                <a16:creationId xmlns:a16="http://schemas.microsoft.com/office/drawing/2014/main" id="{679DFD4D-EE04-8583-DDF4-FDCF33F8D7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248" y="1912052"/>
            <a:ext cx="5345142" cy="37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447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48D42-F45B-B917-21D5-739C95169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41980-DE61-A628-408F-336DE33E0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B5C6C4C-13BF-B918-9B50-3E4C32814E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2004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Compares current model recommendation approaches and their requirements. </a:t>
            </a:r>
          </a:p>
          <a:p>
            <a:pPr>
              <a:spcBef>
                <a:spcPts val="1600"/>
              </a:spcBef>
            </a:pPr>
            <a:r>
              <a:rPr lang="en-US" sz="2000" dirty="0"/>
              <a:t>Model Spider is notably efficient, not requiring a forward pass on the target dataset</a:t>
            </a:r>
          </a:p>
          <a:p>
            <a:pPr>
              <a:spcBef>
                <a:spcPts val="1600"/>
              </a:spcBef>
            </a:pPr>
            <a:r>
              <a:rPr lang="en-US" sz="2000" dirty="0"/>
              <a:t>Though none address hardware constraints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C6BB55F-E8CD-37CA-F24C-B5F621B57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7A8F9D2-1B92-06FC-BE5B-13F175AF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4C5FB5-0D6A-84BB-97F6-BED8344E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55</a:t>
            </a:fld>
            <a:endParaRPr lang="en-US"/>
          </a:p>
        </p:txBody>
      </p:sp>
      <p:pic>
        <p:nvPicPr>
          <p:cNvPr id="4" name="Picture 3" descr="A table with text on it&#10;&#10;AI-generated content may be incorrect.">
            <a:extLst>
              <a:ext uri="{FF2B5EF4-FFF2-40B4-BE49-F238E27FC236}">
                <a16:creationId xmlns:a16="http://schemas.microsoft.com/office/drawing/2014/main" id="{90FFA4A3-EC4F-C277-4092-0326EA2EE0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186" y="1336525"/>
            <a:ext cx="6920614" cy="493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064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3889C-E94C-94EC-432C-7ADB8A15E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025AE-6667-C79C-7727-21F1B21AE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aware PTM Recommendation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60CE52-69C4-C9F2-F9AE-043E3A2FA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97DCE4B-8BCD-8CFF-8C01-1CB64E484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2AB61F-58DB-B9E4-EFC0-298B6F83E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56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2FDD5E-857D-7306-4D16-726C0548D9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632" y="1524430"/>
            <a:ext cx="8348736" cy="446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749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B28B7-627E-D264-89B6-D32DA49DD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AABCE-63B9-D230-9309-F14504908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aware PTM Recommendation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D11860F-EF14-D006-154D-E9D78341E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3CAC38A-C6E4-636F-56B1-4D39E279F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3CC193-BF6B-F184-F6E4-C55B7E573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57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05F7FC-5CFB-5919-0A3C-3D0B41715B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800" y="1320800"/>
            <a:ext cx="5740400" cy="210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42DCEC-099C-BDB8-89B5-FD0E1E22E371}"/>
              </a:ext>
            </a:extLst>
          </p:cNvPr>
          <p:cNvSpPr txBox="1"/>
          <p:nvPr/>
        </p:nvSpPr>
        <p:spPr>
          <a:xfrm>
            <a:off x="838200" y="3438743"/>
            <a:ext cx="11197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Proposed approach to combine rankings for </a:t>
            </a:r>
            <a:r>
              <a:rPr lang="en-US" sz="3200" b="1" dirty="0"/>
              <a:t>Shadow</a:t>
            </a:r>
            <a:r>
              <a:rPr lang="en-US" sz="3200" dirty="0"/>
              <a:t> Approach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9DD3F3-A3C4-C223-7BBD-3B9B7E466C92}"/>
              </a:ext>
            </a:extLst>
          </p:cNvPr>
          <p:cNvSpPr txBox="1"/>
          <p:nvPr/>
        </p:nvSpPr>
        <p:spPr>
          <a:xfrm>
            <a:off x="2745938" y="4353911"/>
            <a:ext cx="67001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/>
              <a:t>ω</a:t>
            </a:r>
            <a:r>
              <a:rPr lang="en-US" sz="2000" baseline="-25000" err="1"/>
              <a:t>i</a:t>
            </a:r>
            <a:r>
              <a:rPr lang="en-US" sz="2000"/>
              <a:t> 		- weight assigned to a metric rank</a:t>
            </a:r>
          </a:p>
          <a:p>
            <a:r>
              <a:rPr lang="en-US" sz="2000"/>
              <a:t>f(</a:t>
            </a:r>
            <a:r>
              <a:rPr lang="el-GR" sz="2000"/>
              <a:t>α)</a:t>
            </a:r>
            <a:r>
              <a:rPr lang="en-US" sz="2000"/>
              <a:t> 		- model performance for configuration </a:t>
            </a:r>
            <a:r>
              <a:rPr lang="el-GR" sz="2000"/>
              <a:t>α</a:t>
            </a:r>
            <a:br>
              <a:rPr lang="en-US" sz="2000"/>
            </a:br>
            <a:r>
              <a:rPr lang="en-US" sz="2000"/>
              <a:t>HW</a:t>
            </a:r>
            <a:r>
              <a:rPr lang="en-US" sz="2000" baseline="-25000"/>
              <a:t>i</a:t>
            </a:r>
            <a:r>
              <a:rPr lang="en-US" sz="2000"/>
              <a:t>(</a:t>
            </a:r>
            <a:r>
              <a:rPr lang="el-GR" sz="2000"/>
              <a:t>α)</a:t>
            </a:r>
            <a:r>
              <a:rPr lang="en-US" sz="2000"/>
              <a:t> 	- hardware performance for configuration </a:t>
            </a:r>
            <a:r>
              <a:rPr lang="el-GR" sz="2000"/>
              <a:t>α</a:t>
            </a:r>
            <a:endParaRPr lang="en-US" sz="2000"/>
          </a:p>
          <a:p>
            <a:r>
              <a:rPr lang="en-US" sz="2000"/>
              <a:t>T</a:t>
            </a:r>
            <a:r>
              <a:rPr lang="en-US" sz="2000" baseline="-25000"/>
              <a:t>i		-</a:t>
            </a:r>
            <a:r>
              <a:rPr lang="en-US" sz="2000"/>
              <a:t> Normalization term for </a:t>
            </a:r>
            <a:r>
              <a:rPr lang="en-US" sz="2000" err="1"/>
              <a:t>i-th</a:t>
            </a:r>
            <a:r>
              <a:rPr lang="en-US" sz="2000"/>
              <a:t> hardware metric (HW</a:t>
            </a:r>
            <a:r>
              <a:rPr lang="en-US" sz="2000" baseline="-25000"/>
              <a:t>i</a:t>
            </a:r>
            <a:r>
              <a:rPr lang="en-US" sz="2000"/>
              <a:t>)</a:t>
            </a:r>
            <a:br>
              <a:rPr lang="en-US" sz="2000"/>
            </a:b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1230004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D4F23-448B-C73B-20CB-1EC5D3445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Ranking Loss details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D2121-C2CA-3EE0-88D5-F47CE3FCF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5923E-FB41-0EA8-0E3C-D92A5AC8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4499F-99F6-55F3-321E-3CD047B1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58</a:t>
            </a:fld>
            <a:endParaRPr lang="en-US"/>
          </a:p>
        </p:txBody>
      </p:sp>
      <p:pic>
        <p:nvPicPr>
          <p:cNvPr id="8194" name="Picture 2">
            <a:hlinkClick r:id="rId3"/>
            <a:extLst>
              <a:ext uri="{FF2B5EF4-FFF2-40B4-BE49-F238E27FC236}">
                <a16:creationId xmlns:a16="http://schemas.microsoft.com/office/drawing/2014/main" id="{2389E009-2F33-2B66-4248-FFACF899AD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8689" y="1530984"/>
            <a:ext cx="8054622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6412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6B693-2097-6E63-0729-2EC31CBF7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470D5-0136-9CCB-20A2-FD3D9947A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" y="-26128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Dataset Similarity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E8BF4-2533-F650-8664-9212B8F65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5FF1F-3FAC-7503-88FC-6050D828C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552C5-5D52-F1A9-8FB5-CC3BE641A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59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45D90B7-860D-FBE8-BF56-095A131966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7777673"/>
              </p:ext>
            </p:extLst>
          </p:nvPr>
        </p:nvGraphicFramePr>
        <p:xfrm>
          <a:off x="248408" y="582754"/>
          <a:ext cx="11699757" cy="5723593"/>
        </p:xfrm>
        <a:graphic>
          <a:graphicData uri="http://schemas.openxmlformats.org/drawingml/2006/table">
            <a:tbl>
              <a:tblPr/>
              <a:tblGrid>
                <a:gridCol w="688221">
                  <a:extLst>
                    <a:ext uri="{9D8B030D-6E8A-4147-A177-3AD203B41FA5}">
                      <a16:colId xmlns:a16="http://schemas.microsoft.com/office/drawing/2014/main" val="2800205271"/>
                    </a:ext>
                  </a:extLst>
                </a:gridCol>
                <a:gridCol w="688221">
                  <a:extLst>
                    <a:ext uri="{9D8B030D-6E8A-4147-A177-3AD203B41FA5}">
                      <a16:colId xmlns:a16="http://schemas.microsoft.com/office/drawing/2014/main" val="2723800609"/>
                    </a:ext>
                  </a:extLst>
                </a:gridCol>
                <a:gridCol w="688221">
                  <a:extLst>
                    <a:ext uri="{9D8B030D-6E8A-4147-A177-3AD203B41FA5}">
                      <a16:colId xmlns:a16="http://schemas.microsoft.com/office/drawing/2014/main" val="1197662163"/>
                    </a:ext>
                  </a:extLst>
                </a:gridCol>
                <a:gridCol w="688221">
                  <a:extLst>
                    <a:ext uri="{9D8B030D-6E8A-4147-A177-3AD203B41FA5}">
                      <a16:colId xmlns:a16="http://schemas.microsoft.com/office/drawing/2014/main" val="3348080624"/>
                    </a:ext>
                  </a:extLst>
                </a:gridCol>
                <a:gridCol w="688221">
                  <a:extLst>
                    <a:ext uri="{9D8B030D-6E8A-4147-A177-3AD203B41FA5}">
                      <a16:colId xmlns:a16="http://schemas.microsoft.com/office/drawing/2014/main" val="3551844425"/>
                    </a:ext>
                  </a:extLst>
                </a:gridCol>
                <a:gridCol w="688221">
                  <a:extLst>
                    <a:ext uri="{9D8B030D-6E8A-4147-A177-3AD203B41FA5}">
                      <a16:colId xmlns:a16="http://schemas.microsoft.com/office/drawing/2014/main" val="2662644801"/>
                    </a:ext>
                  </a:extLst>
                </a:gridCol>
                <a:gridCol w="688221">
                  <a:extLst>
                    <a:ext uri="{9D8B030D-6E8A-4147-A177-3AD203B41FA5}">
                      <a16:colId xmlns:a16="http://schemas.microsoft.com/office/drawing/2014/main" val="228097628"/>
                    </a:ext>
                  </a:extLst>
                </a:gridCol>
                <a:gridCol w="688221">
                  <a:extLst>
                    <a:ext uri="{9D8B030D-6E8A-4147-A177-3AD203B41FA5}">
                      <a16:colId xmlns:a16="http://schemas.microsoft.com/office/drawing/2014/main" val="2430942438"/>
                    </a:ext>
                  </a:extLst>
                </a:gridCol>
                <a:gridCol w="688221">
                  <a:extLst>
                    <a:ext uri="{9D8B030D-6E8A-4147-A177-3AD203B41FA5}">
                      <a16:colId xmlns:a16="http://schemas.microsoft.com/office/drawing/2014/main" val="1918101618"/>
                    </a:ext>
                  </a:extLst>
                </a:gridCol>
                <a:gridCol w="688221">
                  <a:extLst>
                    <a:ext uri="{9D8B030D-6E8A-4147-A177-3AD203B41FA5}">
                      <a16:colId xmlns:a16="http://schemas.microsoft.com/office/drawing/2014/main" val="4206240598"/>
                    </a:ext>
                  </a:extLst>
                </a:gridCol>
                <a:gridCol w="688221">
                  <a:extLst>
                    <a:ext uri="{9D8B030D-6E8A-4147-A177-3AD203B41FA5}">
                      <a16:colId xmlns:a16="http://schemas.microsoft.com/office/drawing/2014/main" val="123188105"/>
                    </a:ext>
                  </a:extLst>
                </a:gridCol>
                <a:gridCol w="688221">
                  <a:extLst>
                    <a:ext uri="{9D8B030D-6E8A-4147-A177-3AD203B41FA5}">
                      <a16:colId xmlns:a16="http://schemas.microsoft.com/office/drawing/2014/main" val="1654893855"/>
                    </a:ext>
                  </a:extLst>
                </a:gridCol>
                <a:gridCol w="688221">
                  <a:extLst>
                    <a:ext uri="{9D8B030D-6E8A-4147-A177-3AD203B41FA5}">
                      <a16:colId xmlns:a16="http://schemas.microsoft.com/office/drawing/2014/main" val="3391298442"/>
                    </a:ext>
                  </a:extLst>
                </a:gridCol>
                <a:gridCol w="688221">
                  <a:extLst>
                    <a:ext uri="{9D8B030D-6E8A-4147-A177-3AD203B41FA5}">
                      <a16:colId xmlns:a16="http://schemas.microsoft.com/office/drawing/2014/main" val="1050990605"/>
                    </a:ext>
                  </a:extLst>
                </a:gridCol>
                <a:gridCol w="688221">
                  <a:extLst>
                    <a:ext uri="{9D8B030D-6E8A-4147-A177-3AD203B41FA5}">
                      <a16:colId xmlns:a16="http://schemas.microsoft.com/office/drawing/2014/main" val="861479050"/>
                    </a:ext>
                  </a:extLst>
                </a:gridCol>
                <a:gridCol w="688221">
                  <a:extLst>
                    <a:ext uri="{9D8B030D-6E8A-4147-A177-3AD203B41FA5}">
                      <a16:colId xmlns:a16="http://schemas.microsoft.com/office/drawing/2014/main" val="904846606"/>
                    </a:ext>
                  </a:extLst>
                </a:gridCol>
                <a:gridCol w="688221">
                  <a:extLst>
                    <a:ext uri="{9D8B030D-6E8A-4147-A177-3AD203B41FA5}">
                      <a16:colId xmlns:a16="http://schemas.microsoft.com/office/drawing/2014/main" val="3217478545"/>
                    </a:ext>
                  </a:extLst>
                </a:gridCol>
              </a:tblGrid>
              <a:tr h="544756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n-US" sz="800" dirty="0">
                        <a:effectLst/>
                      </a:endParaRP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 dirty="0">
                          <a:effectLst/>
                        </a:rPr>
                        <a:t>MNIST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SVHN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USPS Digits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Fashion MNIST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Deepfashion Inshop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Fashion Product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ImageNet 1k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CIFAR-10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CIFAR-100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Caltech-101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HAM10000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Aircraft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SUN397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Cars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DTD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 dirty="0">
                          <a:effectLst/>
                        </a:rPr>
                        <a:t>Pets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674802"/>
                  </a:ext>
                </a:extLst>
              </a:tr>
              <a:tr h="191986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 dirty="0">
                          <a:effectLst/>
                        </a:rPr>
                        <a:t>MNIST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5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0.85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CB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0.4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A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 dirty="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0.05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D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7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0.05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7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7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7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132049"/>
                  </a:ext>
                </a:extLst>
              </a:tr>
              <a:tr h="191986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SVHN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5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0.05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3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7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D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0.05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D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D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D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588977"/>
                  </a:ext>
                </a:extLst>
              </a:tr>
              <a:tr h="368371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USPS Digits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0.85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CBA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0.05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7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7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0.05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7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7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7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7998"/>
                  </a:ext>
                </a:extLst>
              </a:tr>
              <a:tr h="387133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Fashion MNIST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0.4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A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0.4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A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0.45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5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7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3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D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D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3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3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609619"/>
                  </a:ext>
                </a:extLst>
              </a:tr>
              <a:tr h="544756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Deepfashion Inshop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0.4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A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0.8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0A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3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0.45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5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3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0.4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A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0.4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A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0.45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5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913887"/>
                  </a:ext>
                </a:extLst>
              </a:tr>
              <a:tr h="510468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Fashion Product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0.45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5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0.8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0A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0.4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A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0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0.45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5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0.4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A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0.45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5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0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480348"/>
                  </a:ext>
                </a:extLst>
              </a:tr>
              <a:tr h="368371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ImageNet 1k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0.05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0.05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0.05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7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0.4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A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0.8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0A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5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0.75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D6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0.75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D6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0.7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BC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0.7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BC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0.75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D6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940592"/>
                  </a:ext>
                </a:extLst>
              </a:tr>
              <a:tr h="263800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CIFAR-10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D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3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7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3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0.75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D6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0.55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3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5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0.55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0.55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5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878364"/>
                  </a:ext>
                </a:extLst>
              </a:tr>
              <a:tr h="368371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CIFAR-100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7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D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3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0.8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0A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0.75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D6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3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0.7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BC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0.7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B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268064"/>
                  </a:ext>
                </a:extLst>
              </a:tr>
              <a:tr h="368371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Caltech-101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7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D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7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0.45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5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0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5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0.55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0.8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0A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0.7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BC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0.75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D6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0.8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0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547677"/>
                  </a:ext>
                </a:extLst>
              </a:tr>
              <a:tr h="368371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HAM10000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0.05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0.05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0.05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7C7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D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3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3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3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3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3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D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D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737709"/>
                  </a:ext>
                </a:extLst>
              </a:tr>
              <a:tr h="263800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Aircraft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7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D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7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0.4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A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0.45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5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0.75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D6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5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0.7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BC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0.8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0A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3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0.8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0A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5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5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396531"/>
                  </a:ext>
                </a:extLst>
              </a:tr>
              <a:tr h="263800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SUN397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7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D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7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3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0.4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A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0.75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D6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0.55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0.7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BC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3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5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0.75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D6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0.55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437182"/>
                  </a:ext>
                </a:extLst>
              </a:tr>
              <a:tr h="191986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>
                          <a:effectLst/>
                        </a:rPr>
                        <a:t>Cars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7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D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A7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0.4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A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0.45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5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0.7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BC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0.55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0.75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D6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D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0.8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0A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5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0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5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114417"/>
                  </a:ext>
                </a:extLst>
              </a:tr>
              <a:tr h="191986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 dirty="0">
                          <a:effectLst/>
                        </a:rPr>
                        <a:t>DTD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0.45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5E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0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0.7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BC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5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5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0.75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D6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0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B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 dirty="0">
                          <a:effectLst/>
                        </a:rPr>
                        <a:t>0.55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279695"/>
                  </a:ext>
                </a:extLst>
              </a:tr>
              <a:tr h="191986"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200" b="1" dirty="0">
                          <a:effectLst/>
                        </a:rPr>
                        <a:t>Pets</a:t>
                      </a:r>
                    </a:p>
                  </a:txBody>
                  <a:tcPr marL="12132" marR="12132" marT="8088" marB="808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918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D3D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0.3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0.75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D6B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0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0.7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BC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0.8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0A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0.2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BD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5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0.55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0.6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5D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>
                          <a:effectLst/>
                        </a:rPr>
                        <a:t>0.55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B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1100" dirty="0">
                          <a:effectLst/>
                        </a:rPr>
                        <a:t>1</a:t>
                      </a:r>
                    </a:p>
                  </a:txBody>
                  <a:tcPr marL="12132" marR="12132" marT="8088" marB="808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BB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21596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2F75A54-EA5C-49CC-BB06-E9E6912D48CB}"/>
              </a:ext>
            </a:extLst>
          </p:cNvPr>
          <p:cNvSpPr txBox="1"/>
          <p:nvPr/>
        </p:nvSpPr>
        <p:spPr>
          <a:xfrm>
            <a:off x="4023360" y="6949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001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AE5E2-F4B8-2D2E-CB6C-60889BEC4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3B78E-47B7-CFD6-941D-1C4AC3486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DE6FB71-584F-FA0D-B838-E85D609D4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C2A4A88-13BA-C89E-4C3D-F63F24AF1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Problem Summary (2/7)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56EF4C3-1122-8E64-3134-83C00CC1F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 descr="A diagram of a person working on a computer&#10;&#10;AI-generated content may be incorrect.">
            <a:extLst>
              <a:ext uri="{FF2B5EF4-FFF2-40B4-BE49-F238E27FC236}">
                <a16:creationId xmlns:a16="http://schemas.microsoft.com/office/drawing/2014/main" id="{A3511956-45D3-5018-C4FD-33825877FD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408" y="651905"/>
            <a:ext cx="7772400" cy="55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404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91D40-AEA9-FBDA-8885-FA82B2CA3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33452-CE4D-BFB4-ECEC-4A72590BB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Ground Truth Rankings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960FE91-2EC4-1D48-F450-E3976AB97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0695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Step 1: Load Raw Data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4129D84-6136-AA5A-E950-FDC5375A6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80695"/>
          </a:xfrm>
        </p:spPr>
        <p:txBody>
          <a:bodyPr>
            <a:normAutofit fontScale="92500"/>
          </a:bodyPr>
          <a:lstStyle/>
          <a:p>
            <a:r>
              <a:rPr lang="en-US" dirty="0"/>
              <a:t> Step 4: Add Tie-Breaking Epsilon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B7888-84FA-487E-0E5F-4E80663E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62636-3C0B-4CD6-BD68-87906D399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DA045-2DDB-4FBD-7ACC-369628C1D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60</a:t>
            </a:fld>
            <a:endParaRPr lang="en-US"/>
          </a:p>
        </p:txBody>
      </p:sp>
      <p:pic>
        <p:nvPicPr>
          <p:cNvPr id="10242" name="Picture 2">
            <a:hlinkClick r:id="rId3"/>
            <a:extLst>
              <a:ext uri="{FF2B5EF4-FFF2-40B4-BE49-F238E27FC236}">
                <a16:creationId xmlns:a16="http://schemas.microsoft.com/office/drawing/2014/main" id="{E257184F-EBA2-119B-6FDA-2540126A4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0150" y="2306320"/>
            <a:ext cx="47625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>
            <a:hlinkClick r:id="rId5"/>
            <a:extLst>
              <a:ext uri="{FF2B5EF4-FFF2-40B4-BE49-F238E27FC236}">
                <a16:creationId xmlns:a16="http://schemas.microsoft.com/office/drawing/2014/main" id="{925551B5-5174-32D9-18C8-E1E85D7EC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0150" y="2763520"/>
            <a:ext cx="47244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F1CC665-3901-543F-AA3B-4ED24F962D99}"/>
              </a:ext>
            </a:extLst>
          </p:cNvPr>
          <p:cNvSpPr txBox="1">
            <a:spLocks/>
          </p:cNvSpPr>
          <p:nvPr/>
        </p:nvSpPr>
        <p:spPr>
          <a:xfrm>
            <a:off x="838200" y="3113087"/>
            <a:ext cx="5181600" cy="480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 Step 2: Compute Weighted Scores</a:t>
            </a:r>
          </a:p>
        </p:txBody>
      </p:sp>
      <p:pic>
        <p:nvPicPr>
          <p:cNvPr id="10245" name="Picture 5">
            <a:hlinkClick r:id="rId7"/>
            <a:extLst>
              <a:ext uri="{FF2B5EF4-FFF2-40B4-BE49-F238E27FC236}">
                <a16:creationId xmlns:a16="http://schemas.microsoft.com/office/drawing/2014/main" id="{E11FCE0B-230B-F69F-9AD9-FA4A8B57E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" y="3593782"/>
            <a:ext cx="59055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7E631111-F2DF-50BE-45A2-8391D19F4AAC}"/>
              </a:ext>
            </a:extLst>
          </p:cNvPr>
          <p:cNvSpPr txBox="1">
            <a:spLocks/>
          </p:cNvSpPr>
          <p:nvPr/>
        </p:nvSpPr>
        <p:spPr>
          <a:xfrm>
            <a:off x="838200" y="4382769"/>
            <a:ext cx="5181600" cy="480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 Step 3: Build Score Vector</a:t>
            </a:r>
          </a:p>
        </p:txBody>
      </p:sp>
      <p:pic>
        <p:nvPicPr>
          <p:cNvPr id="10247" name="Picture 7">
            <a:hlinkClick r:id="rId9"/>
            <a:extLst>
              <a:ext uri="{FF2B5EF4-FFF2-40B4-BE49-F238E27FC236}">
                <a16:creationId xmlns:a16="http://schemas.microsoft.com/office/drawing/2014/main" id="{F4CA6249-D96C-4903-5421-6E5506E2C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380" y="4881244"/>
            <a:ext cx="53467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>
            <a:hlinkClick r:id="rId11"/>
            <a:extLst>
              <a:ext uri="{FF2B5EF4-FFF2-40B4-BE49-F238E27FC236}">
                <a16:creationId xmlns:a16="http://schemas.microsoft.com/office/drawing/2014/main" id="{B58C62A7-3BA9-CBA6-403D-B396CFC5B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0650" y="2339657"/>
            <a:ext cx="45847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559127A2-FC4E-D5AD-1912-BE90DB91D619}"/>
              </a:ext>
            </a:extLst>
          </p:cNvPr>
          <p:cNvSpPr txBox="1">
            <a:spLocks/>
          </p:cNvSpPr>
          <p:nvPr/>
        </p:nvSpPr>
        <p:spPr>
          <a:xfrm>
            <a:off x="6172200" y="2763520"/>
            <a:ext cx="5181600" cy="4806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Step 5: </a:t>
            </a:r>
            <a:r>
              <a:rPr lang="en-US" dirty="0" err="1"/>
              <a:t>Argsort</a:t>
            </a:r>
            <a:r>
              <a:rPr lang="en-US" dirty="0"/>
              <a:t> to Get True Ranks</a:t>
            </a:r>
          </a:p>
        </p:txBody>
      </p:sp>
      <p:pic>
        <p:nvPicPr>
          <p:cNvPr id="10251" name="Picture 11">
            <a:hlinkClick r:id="rId13"/>
            <a:extLst>
              <a:ext uri="{FF2B5EF4-FFF2-40B4-BE49-F238E27FC236}">
                <a16:creationId xmlns:a16="http://schemas.microsoft.com/office/drawing/2014/main" id="{6C0BE553-B9B2-1F53-8176-55BECC323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0650" y="3422888"/>
            <a:ext cx="4692636" cy="21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>
            <a:hlinkClick r:id="rId15"/>
            <a:extLst>
              <a:ext uri="{FF2B5EF4-FFF2-40B4-BE49-F238E27FC236}">
                <a16:creationId xmlns:a16="http://schemas.microsoft.com/office/drawing/2014/main" id="{C7145E47-B2B3-5FC9-EF88-B34D76C01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6050" y="3838019"/>
            <a:ext cx="4732170" cy="19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2912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7D336-B08A-A038-C11A-56EF4B6CF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2E58E-C3D9-304C-0C84-AB33E87CA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Spider Results for increasing models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E8315-74ED-9599-C7A4-E372C15D4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CCBC7-AB5F-614B-A145-4EB115429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E39F9-9993-4432-C377-BD2576545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61</a:t>
            </a:fld>
            <a:endParaRPr lang="en-US"/>
          </a:p>
        </p:txBody>
      </p:sp>
      <p:pic>
        <p:nvPicPr>
          <p:cNvPr id="8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9ADD39C5-BA5F-4AE0-84B5-87396B5143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44" y="1671408"/>
            <a:ext cx="10562911" cy="2991156"/>
          </a:xfrm>
          <a:prstGeom prst="rect">
            <a:avLst/>
          </a:prstGeom>
        </p:spPr>
      </p:pic>
      <p:sp>
        <p:nvSpPr>
          <p:cNvPr id="11" name="Google Shape;132;p20">
            <a:extLst>
              <a:ext uri="{FF2B5EF4-FFF2-40B4-BE49-F238E27FC236}">
                <a16:creationId xmlns:a16="http://schemas.microsoft.com/office/drawing/2014/main" id="{A5B31BDD-75FF-1011-5703-F807D44A972B}"/>
              </a:ext>
            </a:extLst>
          </p:cNvPr>
          <p:cNvSpPr txBox="1"/>
          <p:nvPr/>
        </p:nvSpPr>
        <p:spPr>
          <a:xfrm>
            <a:off x="7581418" y="365124"/>
            <a:ext cx="561090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800" dirty="0">
                <a:solidFill>
                  <a:schemeClr val="dk1"/>
                </a:solidFill>
              </a:rPr>
              <a:t>Zhang, et al 2023: MODELSPIDER: Learning to Rank Pre-Trained Models Efficiently</a:t>
            </a:r>
          </a:p>
        </p:txBody>
      </p:sp>
    </p:spTree>
    <p:extLst>
      <p:ext uri="{BB962C8B-B14F-4D97-AF65-F5344CB8AC3E}">
        <p14:creationId xmlns:p14="http://schemas.microsoft.com/office/powerpoint/2010/main" val="143087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3BA62-018B-2185-1D44-E1D63AF1E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7A40-097D-E96B-D915-B0E68BF74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 of number of samples per classes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D37A3-188D-F351-534C-DF26328C2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F18C3-94D5-AC3E-AF1B-F782B990A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8891A-954C-9B9F-057F-F05884708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62</a:t>
            </a:fld>
            <a:endParaRPr lang="en-US"/>
          </a:p>
        </p:txBody>
      </p:sp>
      <p:pic>
        <p:nvPicPr>
          <p:cNvPr id="10" name="Picture 9" descr="A comparison of a graph&#10;&#10;AI-generated content may be incorrect.">
            <a:extLst>
              <a:ext uri="{FF2B5EF4-FFF2-40B4-BE49-F238E27FC236}">
                <a16:creationId xmlns:a16="http://schemas.microsoft.com/office/drawing/2014/main" id="{2282D3AD-76AE-15F9-F066-79D8311279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05" y="1690688"/>
            <a:ext cx="10383390" cy="3986040"/>
          </a:xfrm>
          <a:prstGeom prst="rect">
            <a:avLst/>
          </a:prstGeom>
        </p:spPr>
      </p:pic>
      <p:sp>
        <p:nvSpPr>
          <p:cNvPr id="3" name="Google Shape;132;p20">
            <a:extLst>
              <a:ext uri="{FF2B5EF4-FFF2-40B4-BE49-F238E27FC236}">
                <a16:creationId xmlns:a16="http://schemas.microsoft.com/office/drawing/2014/main" id="{2B8C9DCD-D785-1AB0-4182-EA24B6FA5731}"/>
              </a:ext>
            </a:extLst>
          </p:cNvPr>
          <p:cNvSpPr txBox="1"/>
          <p:nvPr/>
        </p:nvSpPr>
        <p:spPr>
          <a:xfrm>
            <a:off x="7581418" y="365124"/>
            <a:ext cx="561090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800" dirty="0">
                <a:solidFill>
                  <a:schemeClr val="dk1"/>
                </a:solidFill>
              </a:rPr>
              <a:t>Zhang, et al 2023: MODELSPIDER: Learning to Rank Pre-Trained Models Efficiently</a:t>
            </a:r>
          </a:p>
        </p:txBody>
      </p:sp>
    </p:spTree>
    <p:extLst>
      <p:ext uri="{BB962C8B-B14F-4D97-AF65-F5344CB8AC3E}">
        <p14:creationId xmlns:p14="http://schemas.microsoft.com/office/powerpoint/2010/main" val="309026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B11C7-A1E6-CAD7-5D05-07A539728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for Model Layer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0E002B5-A3A8-AAC6-66BB-28070CFF8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46530" y="1258570"/>
            <a:ext cx="8698940" cy="509778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C1485-5337-8FBF-3815-5901152B0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3651D-6699-8ACC-684D-90B2BA2F4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54DB1-C610-0A7C-CE33-F6A82BF8A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284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75E4D-E0E0-1068-C4EA-6142DD57F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46B81-F45E-0FC0-3DCA-0838645E7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625636"/>
          </a:xfrm>
        </p:spPr>
        <p:txBody>
          <a:bodyPr anchor="ctr">
            <a:normAutofit/>
          </a:bodyPr>
          <a:lstStyle/>
          <a:p>
            <a:r>
              <a:rPr lang="en-US" sz="3600" dirty="0"/>
              <a:t>Training Metrics for Model Auto Encoder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DE377D2-6A4E-EB86-8F98-5FC4B243D081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546F9-7D93-CF3A-F0E7-FA49186CF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04E27-C97D-4D43-B37A-3D2824500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1ADB5-FDAD-97DA-E56D-8656A0CA8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64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C702F1-DC8D-7C6C-C223-567813E685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535" y="428534"/>
            <a:ext cx="7041614" cy="562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969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71EE8-817B-C33D-9632-463AD8BC5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AB23-966B-ABE9-F2D6-F256F58EF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 dirty="0"/>
              <a:t>Training Metrics for Cross-Sight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49445C6-FA81-7CBC-B81A-3CA697921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84" y="1451050"/>
            <a:ext cx="9110031" cy="482151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AD9B0-D2AC-E813-325C-23EE1E450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1A37B-78FD-FB26-38B7-53043F191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2A17A-8230-E99D-7DDC-4060148EC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146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1122B-889D-8419-DAE4-325430BE9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915FC-468B-62CB-FE49-3C0AB045B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 dirty="0"/>
              <a:t>Training for Cross-Sight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20603-F573-3026-3ED6-DB1B09271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FC99B-A4E0-D5C0-95DC-CFB9C248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D06DF-E2D0-B327-944C-47B8CA20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66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85EB6F-C248-1B05-1C1F-B59AD701E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Trained on Purdue’s Gautschi.</a:t>
            </a:r>
          </a:p>
          <a:p>
            <a:pPr>
              <a:lnSpc>
                <a:spcPct val="150000"/>
              </a:lnSpc>
            </a:pPr>
            <a:r>
              <a:rPr lang="en-US" dirty="0"/>
              <a:t>CPU: </a:t>
            </a:r>
            <a:r>
              <a:rPr lang="en-US"/>
              <a:t>64 core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GPU: NVIDIA L40S 40GB</a:t>
            </a:r>
          </a:p>
          <a:p>
            <a:pPr>
              <a:lnSpc>
                <a:spcPct val="150000"/>
              </a:lnSpc>
            </a:pPr>
            <a:r>
              <a:rPr lang="en-US" dirty="0"/>
              <a:t>Training Time: ~10 hours</a:t>
            </a:r>
          </a:p>
          <a:p>
            <a:pPr>
              <a:lnSpc>
                <a:spcPct val="150000"/>
              </a:lnSpc>
            </a:pPr>
            <a:r>
              <a:rPr lang="en-US" dirty="0"/>
              <a:t>Total steps per epoch: 37904</a:t>
            </a:r>
          </a:p>
          <a:p>
            <a:pPr>
              <a:lnSpc>
                <a:spcPct val="150000"/>
              </a:lnSpc>
            </a:pPr>
            <a:r>
              <a:rPr lang="en-US" dirty="0"/>
              <a:t>Total epochs: 300 ~ 400∫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2498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56343-F717-1FFE-893D-22B395981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793A3-D92A-77A5-A4B2-5463F636C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 dirty="0"/>
              <a:t>Comparison with Hardware performance predictors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C76EF-A2A6-19B1-00C0-CA165A070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BE09A-5775-D15E-32B5-6A1D4448A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91649-1425-B8F5-62F7-55E87628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67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7CA0210-485C-40B1-685A-2F044852C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err="1"/>
              <a:t>NeuSight</a:t>
            </a:r>
            <a:r>
              <a:rPr lang="en-US" dirty="0"/>
              <a:t>, a forecasting framework to predict the performance of a diverse range of deep learning models, for both training and inference, on unseen GPUs</a:t>
            </a:r>
          </a:p>
          <a:p>
            <a:pPr>
              <a:lnSpc>
                <a:spcPct val="150000"/>
              </a:lnSpc>
            </a:pPr>
            <a:r>
              <a:rPr lang="en-US" dirty="0"/>
              <a:t>Key difference only comment on Pre-trained performance and not on fine-tuned performance.</a:t>
            </a:r>
          </a:p>
          <a:p>
            <a:pPr>
              <a:lnSpc>
                <a:spcPct val="150000"/>
              </a:lnSpc>
            </a:pPr>
            <a:r>
              <a:rPr lang="en-US" dirty="0"/>
              <a:t>But this can be used generate Hardware Task token in the new Proposed approaches Model Spider Fusion and Shadow</a:t>
            </a:r>
          </a:p>
        </p:txBody>
      </p:sp>
      <p:sp>
        <p:nvSpPr>
          <p:cNvPr id="8" name="Google Shape;132;p20">
            <a:extLst>
              <a:ext uri="{FF2B5EF4-FFF2-40B4-BE49-F238E27FC236}">
                <a16:creationId xmlns:a16="http://schemas.microsoft.com/office/drawing/2014/main" id="{9E2610EF-7893-8E08-580B-3FC79DB1C719}"/>
              </a:ext>
            </a:extLst>
          </p:cNvPr>
          <p:cNvSpPr txBox="1"/>
          <p:nvPr/>
        </p:nvSpPr>
        <p:spPr>
          <a:xfrm>
            <a:off x="7581418" y="365124"/>
            <a:ext cx="561090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800" dirty="0">
                <a:solidFill>
                  <a:schemeClr val="dk1"/>
                </a:solidFill>
              </a:rPr>
              <a:t>Lee, et al 2025: Forecasting GPU Performance for Deep Learning Training and Inference</a:t>
            </a:r>
          </a:p>
        </p:txBody>
      </p:sp>
    </p:spTree>
    <p:extLst>
      <p:ext uri="{BB962C8B-B14F-4D97-AF65-F5344CB8AC3E}">
        <p14:creationId xmlns:p14="http://schemas.microsoft.com/office/powerpoint/2010/main" val="245101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065FF-066A-6C2A-64A9-844228753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00650-CF48-F742-5580-E503333FB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600" dirty="0"/>
              <a:t>Comparison with Hardware performance predictors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22164-292C-11EB-BCB0-B2BA44679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27100-6B1B-2C34-D6EF-11A2AA323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80E7B-3004-4163-5293-34725524A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68</a:t>
            </a:fld>
            <a:endParaRPr lang="en-US"/>
          </a:p>
        </p:txBody>
      </p:sp>
      <p:sp>
        <p:nvSpPr>
          <p:cNvPr id="8" name="Google Shape;132;p20">
            <a:extLst>
              <a:ext uri="{FF2B5EF4-FFF2-40B4-BE49-F238E27FC236}">
                <a16:creationId xmlns:a16="http://schemas.microsoft.com/office/drawing/2014/main" id="{A2C82E78-9E1C-CB53-9B82-57C4C221826F}"/>
              </a:ext>
            </a:extLst>
          </p:cNvPr>
          <p:cNvSpPr txBox="1"/>
          <p:nvPr/>
        </p:nvSpPr>
        <p:spPr>
          <a:xfrm>
            <a:off x="7581418" y="365124"/>
            <a:ext cx="5610900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800" dirty="0">
                <a:solidFill>
                  <a:schemeClr val="dk1"/>
                </a:solidFill>
              </a:rPr>
              <a:t>Lee, et al 2025: Forecasting GPU Performance for Deep Learning Training and Inference</a:t>
            </a:r>
          </a:p>
        </p:txBody>
      </p:sp>
      <p:pic>
        <p:nvPicPr>
          <p:cNvPr id="11" name="Content Placeholder 10" descr="A diagram of a network model&#10;&#10;AI-generated content may be incorrect.">
            <a:extLst>
              <a:ext uri="{FF2B5EF4-FFF2-40B4-BE49-F238E27FC236}">
                <a16:creationId xmlns:a16="http://schemas.microsoft.com/office/drawing/2014/main" id="{1D35F661-13B2-BA4F-DDA4-1C2B776BC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94" y="1808060"/>
            <a:ext cx="11504211" cy="3810543"/>
          </a:xfrm>
        </p:spPr>
      </p:pic>
    </p:spTree>
    <p:extLst>
      <p:ext uri="{BB962C8B-B14F-4D97-AF65-F5344CB8AC3E}">
        <p14:creationId xmlns:p14="http://schemas.microsoft.com/office/powerpoint/2010/main" val="387965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52EAE-45C2-4A0D-AF26-E9D6C3E16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09924-BC43-AF90-61D3-C3E6C5148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90EC9-2AA1-2557-B2E3-28BDAAFE9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Problem: Too many Models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Problem: Fine-tuning is costly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Problem: Hardware &amp; Architecture Selection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A421315-5853-9BA2-309B-C27D6467E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17A2635-8967-FB61-2135-770C32F5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Problem Summary (2/7)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697A82-C89E-32EE-FCFE-6F16D67B0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72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79AB1-9FEA-EE03-D248-45672EDC5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16011-6066-A20D-219A-766952294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Problem: Too many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66A1E-F5B8-822C-B645-4F9BFA7E8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3463"/>
            <a:ext cx="10515600" cy="77726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Hugging Face has 2,261,609 PTMs (2025)</a:t>
            </a:r>
          </a:p>
          <a:p>
            <a:r>
              <a:rPr lang="en-US" dirty="0"/>
              <a:t>Model sizes usually ~ GB(s)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36B39D1-E7C2-054B-7CA0-DB187BFA1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D19D668-8D02-8463-EF7B-914F7E363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Problem Summary (2/7)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2386D5-B99A-0E57-9BB3-5B0CC6E12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8</a:t>
            </a:fld>
            <a:endParaRPr lang="en-US" dirty="0"/>
          </a:p>
        </p:txBody>
      </p:sp>
      <p:pic>
        <p:nvPicPr>
          <p:cNvPr id="10" name="Picture 9" descr="A graph with a line going up&#10;&#10;AI-generated content may be incorrect.">
            <a:extLst>
              <a:ext uri="{FF2B5EF4-FFF2-40B4-BE49-F238E27FC236}">
                <a16:creationId xmlns:a16="http://schemas.microsoft.com/office/drawing/2014/main" id="{3925ED41-46D6-573F-D750-6F25D83410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2302042"/>
            <a:ext cx="5524631" cy="36675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DB39F6-950A-F53E-DB50-7AF1C6ABE4F8}"/>
              </a:ext>
            </a:extLst>
          </p:cNvPr>
          <p:cNvSpPr txBox="1"/>
          <p:nvPr/>
        </p:nvSpPr>
        <p:spPr>
          <a:xfrm>
            <a:off x="2049142" y="5856789"/>
            <a:ext cx="2353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Hugging Face 🤗 [1]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51F224-BE64-04C2-B132-99302D0D0388}"/>
              </a:ext>
            </a:extLst>
          </p:cNvPr>
          <p:cNvSpPr txBox="1"/>
          <p:nvPr/>
        </p:nvSpPr>
        <p:spPr>
          <a:xfrm>
            <a:off x="8764389" y="5856789"/>
            <a:ext cx="930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Kaggle</a:t>
            </a:r>
          </a:p>
        </p:txBody>
      </p:sp>
      <p:sp>
        <p:nvSpPr>
          <p:cNvPr id="13" name="Google Shape;132;p20">
            <a:extLst>
              <a:ext uri="{FF2B5EF4-FFF2-40B4-BE49-F238E27FC236}">
                <a16:creationId xmlns:a16="http://schemas.microsoft.com/office/drawing/2014/main" id="{63835604-D2D7-BCC8-C02D-9E23922F01AB}"/>
              </a:ext>
            </a:extLst>
          </p:cNvPr>
          <p:cNvSpPr txBox="1"/>
          <p:nvPr/>
        </p:nvSpPr>
        <p:spPr>
          <a:xfrm>
            <a:off x="7581418" y="298367"/>
            <a:ext cx="4490977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800" dirty="0"/>
              <a:t>[1] Celeb on X (Twitter): https://</a:t>
            </a:r>
            <a:r>
              <a:rPr lang="en-US" sz="800" dirty="0" err="1"/>
              <a:t>x.com</a:t>
            </a:r>
            <a:r>
              <a:rPr lang="en-US" sz="800" dirty="0"/>
              <a:t>/</a:t>
            </a:r>
            <a:r>
              <a:rPr lang="en-US" sz="800" dirty="0" err="1"/>
              <a:t>calebfahlgren</a:t>
            </a:r>
            <a:r>
              <a:rPr lang="en-US" sz="800" dirty="0"/>
              <a:t>/status/1839311565524185347</a:t>
            </a:r>
            <a:endParaRPr sz="800" dirty="0">
              <a:solidFill>
                <a:schemeClr val="dk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72F239-D36A-6531-8774-F46C7B3F213A}"/>
              </a:ext>
            </a:extLst>
          </p:cNvPr>
          <p:cNvSpPr txBox="1"/>
          <p:nvPr/>
        </p:nvSpPr>
        <p:spPr>
          <a:xfrm>
            <a:off x="10952888" y="5641345"/>
            <a:ext cx="8018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Made with AI </a:t>
            </a:r>
          </a:p>
        </p:txBody>
      </p:sp>
      <p:pic>
        <p:nvPicPr>
          <p:cNvPr id="18" name="Picture 17" descr="A graph with a line and a blue line&#10;&#10;AI-generated content may be incorrect.">
            <a:extLst>
              <a:ext uri="{FF2B5EF4-FFF2-40B4-BE49-F238E27FC236}">
                <a16:creationId xmlns:a16="http://schemas.microsoft.com/office/drawing/2014/main" id="{A16D82CA-FBF6-C381-69B4-8FAF3DD505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252879"/>
            <a:ext cx="5017310" cy="364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1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BC7A7-97A2-6AA1-6352-C03F89336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0FC8C-2CCA-708B-1A67-BBAA50419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Problem: Fine-tuning is costly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E3550-B1A8-9A69-9FD2-E3F44F66A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891" y="1704649"/>
            <a:ext cx="5257800" cy="4096085"/>
          </a:xfrm>
        </p:spPr>
        <p:txBody>
          <a:bodyPr>
            <a:normAutofit/>
          </a:bodyPr>
          <a:lstStyle/>
          <a:p>
            <a:r>
              <a:rPr lang="en-US" dirty="0"/>
              <a:t>Takes hours to fine-tune on a new dataset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Average ~ 100 minutes per model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For 100 models = 10000 minutes ~ 200 hours ~ 7 days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Additional setup time of pipeline for each unique model.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E765D8D-B5AF-DB45-3150-BAD3AA531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 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4017B10-99EF-0A93-EB7F-A67669292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Problem Summary (2/7)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D46952-F046-220A-32CE-C25BBE420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B674C-6CAF-C54F-8481-E299D2AB92F2}" type="slidenum">
              <a:rPr lang="en-US" smtClean="0"/>
              <a:t>9</a:t>
            </a:fld>
            <a:endParaRPr lang="en-US" dirty="0"/>
          </a:p>
        </p:txBody>
      </p:sp>
      <p:sp>
        <p:nvSpPr>
          <p:cNvPr id="11" name="Google Shape;132;p20">
            <a:extLst>
              <a:ext uri="{FF2B5EF4-FFF2-40B4-BE49-F238E27FC236}">
                <a16:creationId xmlns:a16="http://schemas.microsoft.com/office/drawing/2014/main" id="{0D147626-AB4A-4642-523B-5DF9C38A4A73}"/>
              </a:ext>
            </a:extLst>
          </p:cNvPr>
          <p:cNvSpPr txBox="1"/>
          <p:nvPr/>
        </p:nvSpPr>
        <p:spPr>
          <a:xfrm>
            <a:off x="7603906" y="211252"/>
            <a:ext cx="5827424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800" dirty="0">
                <a:solidFill>
                  <a:schemeClr val="dk1"/>
                </a:solidFill>
              </a:rPr>
              <a:t>Ghatak, Saifee 2025: Fine-Tuning LLMs in 2025: When It Makes Sense and How to Do It Efficiently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1EEAD9-5D40-32E8-5F6B-1522743821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691" y="1670643"/>
            <a:ext cx="6588230" cy="416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4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BCAB84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8332</TotalTime>
  <Words>4879</Words>
  <Application>Microsoft Macintosh PowerPoint</Application>
  <PresentationFormat>Widescreen</PresentationFormat>
  <Paragraphs>919</Paragraphs>
  <Slides>68</Slides>
  <Notes>62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Acumin Pro</vt:lpstr>
      <vt:lpstr>Acumin Pro Semibold</vt:lpstr>
      <vt:lpstr>Aptos</vt:lpstr>
      <vt:lpstr>Aptos Display</vt:lpstr>
      <vt:lpstr>Arial</vt:lpstr>
      <vt:lpstr>Calibri</vt:lpstr>
      <vt:lpstr>Office Theme</vt:lpstr>
      <vt:lpstr>Cross-Sight: Recommending Pre-trained Models using Transformers</vt:lpstr>
      <vt:lpstr>Outline</vt:lpstr>
      <vt:lpstr>Outcomes</vt:lpstr>
      <vt:lpstr> Thesis Summary</vt:lpstr>
      <vt:lpstr>Overview</vt:lpstr>
      <vt:lpstr>Overview</vt:lpstr>
      <vt:lpstr>Problem Overview</vt:lpstr>
      <vt:lpstr>Problem: Too many Models</vt:lpstr>
      <vt:lpstr>Problem: Fine-tuning is costly</vt:lpstr>
      <vt:lpstr>Problem: Fine-tuning is costly</vt:lpstr>
      <vt:lpstr>Problem: Hardware &amp; Architecture Selection</vt:lpstr>
      <vt:lpstr>3. Background and Related Works</vt:lpstr>
      <vt:lpstr>Background</vt:lpstr>
      <vt:lpstr>Background</vt:lpstr>
      <vt:lpstr>SOTA - Model Spider</vt:lpstr>
      <vt:lpstr>PowerPoint Presentation</vt:lpstr>
      <vt:lpstr>PowerPoint Presentation</vt:lpstr>
      <vt:lpstr>Cross Attention  vs Self Attention</vt:lpstr>
      <vt:lpstr>Cross Attention  vs Self Attention</vt:lpstr>
      <vt:lpstr>Self Attention (Encoder only)</vt:lpstr>
      <vt:lpstr>Cross Attention (Encoder – Decoder)</vt:lpstr>
      <vt:lpstr>4. Vision for PTM Recommendation</vt:lpstr>
      <vt:lpstr>Gaps in the current landscape</vt:lpstr>
      <vt:lpstr>Hardware aware PTM Recommendation</vt:lpstr>
      <vt:lpstr>Model Spider Fusion</vt:lpstr>
      <vt:lpstr>Model Spider Shadow</vt:lpstr>
      <vt:lpstr>Hardware aware PTM Recommendation</vt:lpstr>
      <vt:lpstr>5. Cross-sight</vt:lpstr>
      <vt:lpstr>Hypotheses</vt:lpstr>
      <vt:lpstr>Key novel contributions</vt:lpstr>
      <vt:lpstr>5. Cross-sight</vt:lpstr>
      <vt:lpstr>PowerPoint Presentation</vt:lpstr>
      <vt:lpstr>PowerPoint Presentation</vt:lpstr>
      <vt:lpstr>Preliminary Experimental Setup</vt:lpstr>
      <vt:lpstr>Preliminary Experimental Setup</vt:lpstr>
      <vt:lpstr>Preliminary Experimental Setup</vt:lpstr>
      <vt:lpstr>5. Cross-sight</vt:lpstr>
      <vt:lpstr>Kendall's Rank Correlation</vt:lpstr>
      <vt:lpstr>Model-Spider Comparison</vt:lpstr>
      <vt:lpstr>Model-Spider Comparison</vt:lpstr>
      <vt:lpstr>Model-Spider Comparison</vt:lpstr>
      <vt:lpstr>Blind Models</vt:lpstr>
      <vt:lpstr>Known Datasets</vt:lpstr>
      <vt:lpstr>Blind Dataset</vt:lpstr>
      <vt:lpstr>Overall Performance of Cross-Sight</vt:lpstr>
      <vt:lpstr>Conclusions</vt:lpstr>
      <vt:lpstr>6. Limitations and Future Work</vt:lpstr>
      <vt:lpstr>Limitations and Future Work</vt:lpstr>
      <vt:lpstr>Limitations and Future Work</vt:lpstr>
      <vt:lpstr>7. Conclusion and Discussion</vt:lpstr>
      <vt:lpstr>Conclusion and Discussion</vt:lpstr>
      <vt:lpstr>Thank you</vt:lpstr>
      <vt:lpstr>Appendix</vt:lpstr>
      <vt:lpstr>1. Number of Kaggle notebooks</vt:lpstr>
      <vt:lpstr>Background</vt:lpstr>
      <vt:lpstr>Hardware aware PTM Recommendation</vt:lpstr>
      <vt:lpstr>Hardware aware PTM Recommendation</vt:lpstr>
      <vt:lpstr>Ranking Loss details</vt:lpstr>
      <vt:lpstr>Dataset Similarity</vt:lpstr>
      <vt:lpstr>Creating Ground Truth Rankings</vt:lpstr>
      <vt:lpstr>Model Spider Results for increasing models</vt:lpstr>
      <vt:lpstr>Variation of number of samples per classes</vt:lpstr>
      <vt:lpstr>Clustering for Model Layer</vt:lpstr>
      <vt:lpstr>Training Metrics for Model Auto Encoder</vt:lpstr>
      <vt:lpstr>Training Metrics for Cross-Sight</vt:lpstr>
      <vt:lpstr>Training for Cross-Sight</vt:lpstr>
      <vt:lpstr>Comparison with Hardware performance predictors</vt:lpstr>
      <vt:lpstr>Comparison with Hardware performance predictors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Parth vinod Patil</dc:creator>
  <cp:lastModifiedBy>James C Davis</cp:lastModifiedBy>
  <cp:revision>12</cp:revision>
  <dcterms:created xsi:type="dcterms:W3CDTF">2025-12-05T08:24:55Z</dcterms:created>
  <dcterms:modified xsi:type="dcterms:W3CDTF">2026-03-03T15:32:39Z</dcterms:modified>
</cp:coreProperties>
</file>