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F_6A1EB7D2.xml" ContentType="application/vnd.ms-powerpoint.comments+xml"/>
  <Override PartName="/ppt/notesSlides/notesSlide2.xml" ContentType="application/vnd.openxmlformats-officedocument.presentationml.notesSlide+xml"/>
  <Override PartName="/ppt/comments/modernComment_13B_5388329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4_59340CB2.xml" ContentType="application/vnd.ms-powerpoint.comments+xml"/>
  <Override PartName="/ppt/notesSlides/notesSlide7.xml" ContentType="application/vnd.openxmlformats-officedocument.presentationml.notesSlide+xml"/>
  <Override PartName="/ppt/comments/modernComment_11A_10F05B5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C_752A6D97.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E_B9E783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09_453EDEDD.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C_8B1E0B80.xml" ContentType="application/vnd.ms-powerpoint.comments+xml"/>
  <Override PartName="/ppt/notesSlides/notesSlide20.xml" ContentType="application/vnd.openxmlformats-officedocument.presentationml.notesSlide+xml"/>
  <Override PartName="/ppt/comments/modernComment_141_B2A72D51.xml" ContentType="application/vnd.ms-powerpoint.comments+xml"/>
  <Override PartName="/ppt/notesSlides/notesSlide21.xml" ContentType="application/vnd.openxmlformats-officedocument.presentationml.notesSlide+xml"/>
  <Override PartName="/ppt/comments/modernComment_112_B3D7BDE9.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9_B2960E87.xml" ContentType="application/vnd.ms-powerpoint.comments+xml"/>
  <Override PartName="/ppt/notesSlides/notesSlide24.xml" ContentType="application/vnd.openxmlformats-officedocument.presentationml.notesSlide+xml"/>
  <Override PartName="/ppt/comments/modernComment_113_752A81B0.xml" ContentType="application/vnd.ms-powerpoint.comments+xml"/>
  <Override PartName="/ppt/notesSlides/notesSlide25.xml" ContentType="application/vnd.openxmlformats-officedocument.presentationml.notesSlide+xml"/>
  <Override PartName="/ppt/comments/modernComment_114_9FAA90B6.xml" ContentType="application/vnd.ms-powerpoint.comments+xml"/>
  <Override PartName="/ppt/notesSlides/notesSlide26.xml" ContentType="application/vnd.openxmlformats-officedocument.presentationml.notesSlide+xml"/>
  <Override PartName="/ppt/comments/modernComment_115_C53F95B8.xml" ContentType="application/vnd.ms-powerpoint.comments+xml"/>
  <Override PartName="/ppt/notesSlides/notesSlide27.xml" ContentType="application/vnd.openxmlformats-officedocument.presentationml.notesSlide+xml"/>
  <Override PartName="/ppt/comments/modernComment_142_179D0471.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44_223FCEB6.xml" ContentType="application/vnd.ms-powerpoint.comments+xml"/>
  <Override PartName="/ppt/notesSlides/notesSlide30.xml" ContentType="application/vnd.openxmlformats-officedocument.presentationml.notesSlide+xml"/>
  <Override PartName="/ppt/comments/modernComment_145_F839F49E.xml" ContentType="application/vnd.ms-powerpoint.comments+xml"/>
  <Override PartName="/ppt/notesSlides/notesSlide31.xml" ContentType="application/vnd.openxmlformats-officedocument.presentationml.notesSlide+xml"/>
  <Override PartName="/ppt/comments/modernComment_116_892EB1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7" r:id="rId4"/>
  </p:sldMasterIdLst>
  <p:notesMasterIdLst>
    <p:notesMasterId r:id="rId37"/>
  </p:notesMasterIdLst>
  <p:handoutMasterIdLst>
    <p:handoutMasterId r:id="rId38"/>
  </p:handoutMasterIdLst>
  <p:sldIdLst>
    <p:sldId id="303" r:id="rId5"/>
    <p:sldId id="315" r:id="rId6"/>
    <p:sldId id="279" r:id="rId7"/>
    <p:sldId id="317" r:id="rId8"/>
    <p:sldId id="258" r:id="rId9"/>
    <p:sldId id="259" r:id="rId10"/>
    <p:sldId id="260" r:id="rId11"/>
    <p:sldId id="282" r:id="rId12"/>
    <p:sldId id="261" r:id="rId13"/>
    <p:sldId id="267" r:id="rId14"/>
    <p:sldId id="268" r:id="rId15"/>
    <p:sldId id="318" r:id="rId16"/>
    <p:sldId id="285" r:id="rId17"/>
    <p:sldId id="319" r:id="rId18"/>
    <p:sldId id="286" r:id="rId19"/>
    <p:sldId id="320" r:id="rId20"/>
    <p:sldId id="264" r:id="rId21"/>
    <p:sldId id="265" r:id="rId22"/>
    <p:sldId id="266" r:id="rId23"/>
    <p:sldId id="284" r:id="rId24"/>
    <p:sldId id="321" r:id="rId25"/>
    <p:sldId id="274" r:id="rId26"/>
    <p:sldId id="280" r:id="rId27"/>
    <p:sldId id="281" r:id="rId28"/>
    <p:sldId id="275" r:id="rId29"/>
    <p:sldId id="276" r:id="rId30"/>
    <p:sldId id="277" r:id="rId31"/>
    <p:sldId id="322" r:id="rId32"/>
    <p:sldId id="323" r:id="rId33"/>
    <p:sldId id="324" r:id="rId34"/>
    <p:sldId id="325" r:id="rId35"/>
    <p:sldId id="278" r:id="rId36"/>
  </p:sldIdLst>
  <p:sldSz cx="9144000" cy="6858000" type="screen4x3"/>
  <p:notesSz cx="6858000" cy="9144000"/>
  <p:embeddedFontLst>
    <p:embeddedFont>
      <p:font typeface="Acumin Pro" panose="020B0504020202020204" pitchFamily="34" charset="77"/>
      <p:regular r:id="rId39"/>
      <p:bold r:id="rId40"/>
      <p:italic r:id="rId41"/>
      <p:boldItalic r:id="rId42"/>
    </p:embeddedFont>
    <p:embeddedFont>
      <p:font typeface="Acumin Pro ExtraCondensed" panose="020B0508020202020204" pitchFamily="34" charset="77"/>
      <p:regular r:id="rId43"/>
      <p:bold r:id="rId44"/>
      <p:italic r:id="rId45"/>
      <p:boldItalic r:id="rId46"/>
    </p:embeddedFont>
    <p:embeddedFont>
      <p:font typeface="Acumin Pro SemiCondensed" panose="020B0506020202020204" pitchFamily="34" charset="77"/>
      <p:regular r:id="rId47"/>
      <p:bold r:id="rId48"/>
      <p:italic r:id="rId49"/>
      <p:boldItalic r:id="rId50"/>
    </p:embeddedFont>
    <p:embeddedFont>
      <p:font typeface="Times" panose="02020603050405020304" pitchFamily="18"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BE1AD2-CCD4-41FC-BB14-AE4B73A30326}">
          <p14:sldIdLst>
            <p14:sldId id="303"/>
            <p14:sldId id="315"/>
            <p14:sldId id="279"/>
            <p14:sldId id="317"/>
            <p14:sldId id="258"/>
            <p14:sldId id="259"/>
            <p14:sldId id="260"/>
            <p14:sldId id="282"/>
            <p14:sldId id="261"/>
            <p14:sldId id="267"/>
            <p14:sldId id="268"/>
            <p14:sldId id="318"/>
            <p14:sldId id="285"/>
            <p14:sldId id="319"/>
            <p14:sldId id="286"/>
            <p14:sldId id="320"/>
            <p14:sldId id="264"/>
            <p14:sldId id="265"/>
            <p14:sldId id="266"/>
            <p14:sldId id="284"/>
            <p14:sldId id="321"/>
            <p14:sldId id="274"/>
            <p14:sldId id="280"/>
            <p14:sldId id="281"/>
            <p14:sldId id="275"/>
            <p14:sldId id="276"/>
            <p14:sldId id="277"/>
            <p14:sldId id="322"/>
            <p14:sldId id="323"/>
            <p14:sldId id="324"/>
            <p14:sldId id="325"/>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719EF6E7-70C6-4786-F204-2B10C9D1614E}" name="parth patil" initials="pp" userId="df77015c27007b8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61"/>
    <p:restoredTop sz="94688"/>
  </p:normalViewPr>
  <p:slideViewPr>
    <p:cSldViewPr snapToGrid="0">
      <p:cViewPr varScale="1">
        <p:scale>
          <a:sx n="124" d="100"/>
          <a:sy n="124" d="100"/>
        </p:scale>
        <p:origin x="36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s>
</file>

<file path=ppt/comments/modernComment_104_59340CB2.xml><?xml version="1.0" encoding="utf-8"?>
<p188:cmLst xmlns:a="http://schemas.openxmlformats.org/drawingml/2006/main" xmlns:r="http://schemas.openxmlformats.org/officeDocument/2006/relationships" xmlns:p188="http://schemas.microsoft.com/office/powerpoint/2018/8/main">
  <p188:cm id="{C37672C6-3EB1-4E36-94E2-E68F25350D62}" authorId="{95582667-6102-27E7-ED8E-01A166EB4B6B}" created="2025-04-27T01:27:24.578">
    <ac:deMkLst xmlns:ac="http://schemas.microsoft.com/office/drawing/2013/main/command">
      <pc:docMk xmlns:pc="http://schemas.microsoft.com/office/powerpoint/2013/main/command"/>
      <pc:sldMk xmlns:pc="http://schemas.microsoft.com/office/powerpoint/2013/main/command" cId="1496583346" sldId="260"/>
      <ac:picMk id="1026" creationId="{ACE92496-BFC9-75C5-6835-2C2FC253BE84}"/>
    </ac:deMkLst>
    <p188:txBody>
      <a:bodyPr/>
      <a:lstStyle/>
      <a:p>
        <a:r>
          <a:rPr lang="en-US"/>
          <a:t>Text in here is a little too small</a:t>
        </a:r>
      </a:p>
    </p188:txBody>
    <p188:extLst>
      <p:ext xmlns:p="http://schemas.openxmlformats.org/presentationml/2006/main" uri="{57CB4572-C831-44C2-8A1C-0ADB6CCDFE69}">
        <p223:reactions xmlns:p223="http://schemas.microsoft.com/office/powerpoint/2022/03/main">
          <p223:rxn type="👍">
            <p223:instance time="2025-04-27T02:04:40.210" authorId="{719EF6E7-70C6-4786-F204-2B10C9D1614E}"/>
          </p223:rxn>
        </p223:reactions>
      </p:ext>
    </p188:extLst>
  </p188:cm>
  <p188:cm id="{C7B2F41A-814B-413E-B8CA-FEF8F73520ED}" authorId="{95582667-6102-27E7-ED8E-01A166EB4B6B}" created="2025-04-27T01:38:58.862">
    <pc:sldMkLst xmlns:pc="http://schemas.microsoft.com/office/powerpoint/2013/main/command">
      <pc:docMk/>
      <pc:sldMk cId="1496583346" sldId="260"/>
    </pc:sldMkLst>
    <p188:txBody>
      <a:bodyPr/>
      <a:lstStyle/>
      <a:p>
        <a:r>
          <a:rPr lang="en-US"/>
          <a:t>It would be nice to talk briefly about Wenxin's research on PTM re-use (recommendation is an automated tool to support PTM re-use). Could grab one slide from his thesis slide deck (I shared with you on Slack) to talk about that.</a:t>
        </a:r>
      </a:p>
    </p188:txBody>
  </p188:cm>
</p188:cmLst>
</file>

<file path=ppt/comments/modernComment_109_453EDEDD.xml><?xml version="1.0" encoding="utf-8"?>
<p188:cmLst xmlns:a="http://schemas.openxmlformats.org/drawingml/2006/main" xmlns:r="http://schemas.openxmlformats.org/officeDocument/2006/relationships" xmlns:p188="http://schemas.microsoft.com/office/powerpoint/2018/8/main">
  <p188:cm id="{E99A3DC9-8BE8-4716-B2CD-B89BCF869826}" authorId="{95582667-6102-27E7-ED8E-01A166EB4B6B}" created="2025-04-27T01:30:45.180">
    <ac:deMkLst xmlns:ac="http://schemas.microsoft.com/office/drawing/2013/main/command">
      <pc:docMk xmlns:pc="http://schemas.microsoft.com/office/powerpoint/2013/main/command"/>
      <pc:sldMk xmlns:pc="http://schemas.microsoft.com/office/powerpoint/2013/main/command" cId="1161748189" sldId="265"/>
      <ac:spMk id="18" creationId="{06081D43-858C-83E9-01F2-1087F94A0576}"/>
    </ac:deMkLst>
    <p188:txBody>
      <a:bodyPr/>
      <a:lstStyle/>
      <a:p>
        <a:r>
          <a:rPr lang="en-US"/>
          <a:t>Well, people do ML on raspberry pi and Jetson nano...need "server" in here?</a:t>
        </a:r>
      </a:p>
    </p188:txBody>
  </p188:cm>
  <p188:cm id="{713519BA-71C1-4EB3-9B48-EADD5D97CE02}" authorId="{95582667-6102-27E7-ED8E-01A166EB4B6B}" created="2025-04-27T01:31:03.962">
    <ac:txMkLst xmlns:ac="http://schemas.microsoft.com/office/drawing/2013/main/command">
      <pc:docMk xmlns:pc="http://schemas.microsoft.com/office/powerpoint/2013/main/command"/>
      <pc:sldMk xmlns:pc="http://schemas.microsoft.com/office/powerpoint/2013/main/command" cId="1161748189" sldId="265"/>
      <ac:graphicFrameMk id="14" creationId="{18D4BCD3-207D-9875-C1A5-AD47A633854C}"/>
      <ac:tblMk/>
      <ac:tcMk rowId="3392250970" colId="3850046634"/>
      <ac:txMk cp="0" len="15">
        <ac:context len="16" hash="836853878"/>
      </ac:txMk>
    </ac:txMkLst>
    <p188:pos x="3220922" y="165321"/>
    <p188:txBody>
      <a:bodyPr/>
      <a:lstStyle/>
      <a:p>
        <a:r>
          <a:rPr lang="en-US"/>
          <a:t>There is actually an RPi 5 now, should you show that instead of the 4?</a:t>
        </a:r>
      </a:p>
    </p188:txBody>
  </p188:cm>
  <p188:cm id="{0D21B9B1-B72C-455A-B1BA-5B431684BC12}" authorId="{95582667-6102-27E7-ED8E-01A166EB4B6B}" created="2025-04-27T01:40:40.413">
    <pc:sldMkLst xmlns:pc="http://schemas.microsoft.com/office/powerpoint/2013/main/command">
      <pc:docMk/>
      <pc:sldMk cId="1161748189" sldId="265"/>
    </pc:sldMkLst>
    <p188:txBody>
      <a:bodyPr/>
      <a:lstStyle/>
      <a:p>
        <a:r>
          <a:rPr lang="en-US"/>
          <a:t>What exactly is the use case -- "I have a Jetson Nano, which model should I use?" vs. "I have a model, which board should I buy?". Does it matter which one? Should have a slide about the intended use case(s)</a:t>
        </a:r>
      </a:p>
    </p188:txBody>
  </p188:cm>
</p188:cmLst>
</file>

<file path=ppt/comments/modernComment_10C_752A6D97.xml><?xml version="1.0" encoding="utf-8"?>
<p188:cmLst xmlns:a="http://schemas.openxmlformats.org/drawingml/2006/main" xmlns:r="http://schemas.openxmlformats.org/officeDocument/2006/relationships" xmlns:p188="http://schemas.microsoft.com/office/powerpoint/2018/8/main">
  <p188:cm id="{73D2D417-A6D4-462B-8B23-A2B40EDE8EA2}" authorId="{95582667-6102-27E7-ED8E-01A166EB4B6B}" created="2025-04-27T01:29:15.989">
    <pc:sldMkLst xmlns:pc="http://schemas.microsoft.com/office/powerpoint/2013/main/command">
      <pc:docMk/>
      <pc:sldMk cId="1965714839" sldId="268"/>
    </pc:sldMkLst>
    <p188:txBody>
      <a:bodyPr/>
      <a:lstStyle/>
      <a:p>
        <a:r>
          <a:rPr lang="en-US"/>
          <a:t>Add paper citations (small text) at the bottom of this slide (and on the similar slide for Learning-based)</a:t>
        </a:r>
      </a:p>
    </p188:txBody>
  </p188:cm>
</p188:cmLst>
</file>

<file path=ppt/comments/modernComment_112_B3D7BDE9.xml><?xml version="1.0" encoding="utf-8"?>
<p188:cmLst xmlns:a="http://schemas.openxmlformats.org/drawingml/2006/main" xmlns:r="http://schemas.openxmlformats.org/officeDocument/2006/relationships" xmlns:p188="http://schemas.microsoft.com/office/powerpoint/2018/8/main">
  <p188:cm id="{EFF531F3-CD0B-4525-B130-878608F33BD1}" authorId="{95582667-6102-27E7-ED8E-01A166EB4B6B}" created="2025-04-27T01:33:44.171">
    <pc:sldMkLst xmlns:pc="http://schemas.microsoft.com/office/powerpoint/2013/main/command">
      <pc:docMk/>
      <pc:sldMk cId="3017260521" sldId="274"/>
    </pc:sldMkLst>
    <p188:txBody>
      <a:bodyPr/>
      <a:lstStyle/>
      <a:p>
        <a:r>
          <a:rPr lang="en-US"/>
          <a:t>These look like the speaker notes for the next slide, possibly with animation on the next slide to highlight the parts you're talking about (eg popping up a big red box or a big red arrow)</a:t>
        </a:r>
      </a:p>
    </p188:txBody>
  </p188:cm>
</p188:cmLst>
</file>

<file path=ppt/comments/modernComment_113_752A81B0.xml><?xml version="1.0" encoding="utf-8"?>
<p188:cmLst xmlns:a="http://schemas.openxmlformats.org/drawingml/2006/main" xmlns:r="http://schemas.openxmlformats.org/officeDocument/2006/relationships" xmlns:p188="http://schemas.microsoft.com/office/powerpoint/2018/8/main">
  <p188:cm id="{0BD37417-FD6A-4403-8F38-B1DA18A16BBC}" authorId="{95582667-6102-27E7-ED8E-01A166EB4B6B}" created="2025-04-27T01:34:32.364">
    <pc:sldMkLst xmlns:pc="http://schemas.microsoft.com/office/powerpoint/2013/main/command">
      <pc:docMk/>
      <pc:sldMk cId="1965719984" sldId="275"/>
    </pc:sldMkLst>
    <p188:txBody>
      <a:bodyPr/>
      <a:lstStyle/>
      <a:p>
        <a:r>
          <a:rPr lang="en-US"/>
          <a:t>For speaker notes: Is shadow a superset of fusion? They share the top part. I forget, so make sure it's in the notes</a:t>
        </a:r>
      </a:p>
    </p188:txBody>
  </p188:cm>
</p188:cmLst>
</file>

<file path=ppt/comments/modernComment_114_9FAA90B6.xml><?xml version="1.0" encoding="utf-8"?>
<p188:cmLst xmlns:a="http://schemas.openxmlformats.org/drawingml/2006/main" xmlns:r="http://schemas.openxmlformats.org/officeDocument/2006/relationships" xmlns:p188="http://schemas.microsoft.com/office/powerpoint/2018/8/main">
  <p188:cm id="{0F51B207-25D7-4981-92D0-BE3FA6F10B81}" authorId="{95582667-6102-27E7-ED8E-01A166EB4B6B}" created="2025-04-27T01:35:34.773">
    <ac:txMkLst xmlns:ac="http://schemas.microsoft.com/office/drawing/2013/main/command">
      <pc:docMk xmlns:pc="http://schemas.microsoft.com/office/powerpoint/2013/main/command"/>
      <pc:sldMk xmlns:pc="http://schemas.microsoft.com/office/powerpoint/2013/main/command" cId="2678755510" sldId="276"/>
      <ac:spMk id="3" creationId="{DAB6F4AD-93DB-CACB-DA73-1A8D1872BCE8}"/>
      <ac:txMk cp="190" len="95">
        <ac:context len="286" hash="2447737015"/>
      </ac:txMk>
    </ac:txMkLst>
    <p188:pos x="5436809" y="3507619"/>
    <p188:txBody>
      <a:bodyPr/>
      <a:lstStyle/>
      <a:p>
        <a:r>
          <a:rPr lang="en-US"/>
          <a:t>Bullets 1 and 3 begin with verb, bullet 2 does not</a:t>
        </a:r>
      </a:p>
    </p188:txBody>
    <p188:extLst>
      <p:ext xmlns:p="http://schemas.openxmlformats.org/presentationml/2006/main" uri="{57CB4572-C831-44C2-8A1C-0ADB6CCDFE69}">
        <p223:reactions xmlns:p223="http://schemas.microsoft.com/office/powerpoint/2022/03/main">
          <p223:rxn type="👍">
            <p223:instance time="2025-04-27T02:16:06.500" authorId="{719EF6E7-70C6-4786-F204-2B10C9D1614E}"/>
          </p223:rxn>
        </p223:reactions>
      </p:ext>
    </p188:extLst>
  </p188:cm>
</p188:cmLst>
</file>

<file path=ppt/comments/modernComment_115_C53F95B8.xml><?xml version="1.0" encoding="utf-8"?>
<p188:cmLst xmlns:a="http://schemas.openxmlformats.org/drawingml/2006/main" xmlns:r="http://schemas.openxmlformats.org/officeDocument/2006/relationships" xmlns:p188="http://schemas.microsoft.com/office/powerpoint/2018/8/main">
  <p188:cm id="{AB12A059-0DB9-40F2-9FAF-08DBBF38E194}" authorId="{95582667-6102-27E7-ED8E-01A166EB4B6B}" created="2025-04-27T01:37:12.061">
    <pc:sldMkLst xmlns:pc="http://schemas.microsoft.com/office/powerpoint/2013/main/command">
      <pc:docMk/>
      <pc:sldMk cId="3309278648" sldId="277"/>
    </pc:sldMkLst>
    <p188:replyLst>
      <p188:reply id="{A4B4B010-E395-C64F-9423-0050F6DF6618}" authorId="{719EF6E7-70C6-4786-F204-2B10C9D1614E}" created="2025-04-27T01:40:29.280">
        <p188:txBody>
          <a:bodyPr/>
          <a:lstStyle/>
          <a:p>
            <a:r>
              <a:rPr lang="en-US"/>
              <a:t>I do plan say it verbally, but yeah will also add it here</a:t>
            </a:r>
          </a:p>
        </p188:txBody>
      </p188:reply>
    </p188:replyLst>
    <p188:txBody>
      <a:bodyPr/>
      <a:lstStyle/>
      <a:p>
        <a:r>
          <a:rPr lang="en-US"/>
          <a:t>The manuscript includes some RQs to be investigated. I don't see those on the slides anywhere.</a:t>
        </a:r>
      </a:p>
    </p188:txBody>
  </p188:cm>
</p188:cmLst>
</file>

<file path=ppt/comments/modernComment_116_892EB17.xml><?xml version="1.0" encoding="utf-8"?>
<p188:cmLst xmlns:a="http://schemas.openxmlformats.org/drawingml/2006/main" xmlns:r="http://schemas.openxmlformats.org/officeDocument/2006/relationships" xmlns:p188="http://schemas.microsoft.com/office/powerpoint/2018/8/main">
  <p188:cm id="{2745DE95-CB2C-4320-871A-BDFE4C0DAA93}" authorId="{95582667-6102-27E7-ED8E-01A166EB4B6B}" created="2025-04-27T01:37:40.016">
    <pc:sldMkLst xmlns:pc="http://schemas.microsoft.com/office/powerpoint/2013/main/command">
      <pc:docMk/>
      <pc:sldMk cId="143846167" sldId="278"/>
    </pc:sldMkLst>
    <p188:replyLst>
      <p188:reply id="{EE061213-9B85-0E47-A1C5-B98DF411F529}" authorId="{719EF6E7-70C6-4786-F204-2B10C9D1614E}" created="2025-04-27T01:39:32.727">
        <p188:txBody>
          <a:bodyPr/>
          <a:lstStyle/>
          <a:p>
            <a:r>
              <a:rPr lang="en-US"/>
              <a:t>Not sure if it’s too much detail to include algo 1, should I put it in an appendix?
</a:t>
            </a:r>
          </a:p>
        </p188:txBody>
      </p188:reply>
    </p188:replyLst>
    <p188:txBody>
      <a:bodyPr/>
      <a:lstStyle/>
      <a:p>
        <a:r>
          <a:rPr lang="en-US"/>
          <a:t>The paper includes Algo. 1, I don't see that in these slides</a:t>
        </a:r>
      </a:p>
    </p188:txBody>
  </p188:cm>
</p188:cmLst>
</file>

<file path=ppt/comments/modernComment_119_B2960E87.xml><?xml version="1.0" encoding="utf-8"?>
<p188:cmLst xmlns:a="http://schemas.openxmlformats.org/drawingml/2006/main" xmlns:r="http://schemas.openxmlformats.org/officeDocument/2006/relationships" xmlns:p188="http://schemas.microsoft.com/office/powerpoint/2018/8/main">
  <p188:cm id="{8F5C6A3D-95EA-470D-BD20-4F6AC69E7D3F}" authorId="{95582667-6102-27E7-ED8E-01A166EB4B6B}" created="2025-04-27T01:33:52.612">
    <pc:sldMkLst xmlns:pc="http://schemas.microsoft.com/office/powerpoint/2013/main/command">
      <pc:docMk/>
      <pc:sldMk cId="2996178567" sldId="281"/>
    </pc:sldMkLst>
    <p188:txBody>
      <a:bodyPr/>
      <a:lstStyle/>
      <a:p>
        <a:r>
          <a:rPr lang="en-US"/>
          <a:t>These look like the speaker notes for the next slide, possibly with animation on the next slide to highlight the parts you're talking about (eg popping up a big red box or a big red arrow)</a:t>
        </a:r>
      </a:p>
    </p188:txBody>
  </p188:cm>
</p188:cmLst>
</file>

<file path=ppt/comments/modernComment_11A_10F05B5F.xml><?xml version="1.0" encoding="utf-8"?>
<p188:cmLst xmlns:a="http://schemas.openxmlformats.org/drawingml/2006/main" xmlns:r="http://schemas.openxmlformats.org/officeDocument/2006/relationships" xmlns:p188="http://schemas.microsoft.com/office/powerpoint/2018/8/main">
  <p188:cm id="{C0A3EE23-07B3-466B-B8F5-EAC3DD66991E}" authorId="{95582667-6102-27E7-ED8E-01A166EB4B6B}" created="2025-04-27T01:27:57.142">
    <ac:deMkLst xmlns:ac="http://schemas.microsoft.com/office/drawing/2013/main/command">
      <pc:docMk xmlns:pc="http://schemas.microsoft.com/office/powerpoint/2013/main/command"/>
      <pc:sldMk xmlns:pc="http://schemas.microsoft.com/office/powerpoint/2013/main/command" cId="284187487" sldId="282"/>
      <ac:picMk id="3074" creationId="{DADA4AE1-4C63-F52D-53EB-D707133C943D}"/>
    </ac:deMkLst>
    <p188:txBody>
      <a:bodyPr/>
      <a:lstStyle/>
      <a:p>
        <a:r>
          <a:rPr lang="en-US"/>
          <a:t>Text in ehre a little too small</a:t>
        </a:r>
      </a:p>
    </p188:txBody>
  </p188:cm>
  <p188:cm id="{9919CC9C-4CDD-4727-B634-B5D1C0456CB2}" authorId="{95582667-6102-27E7-ED8E-01A166EB4B6B}" created="2025-04-27T01:28:06.471">
    <ac:deMkLst xmlns:ac="http://schemas.microsoft.com/office/drawing/2013/main/command">
      <pc:docMk xmlns:pc="http://schemas.microsoft.com/office/powerpoint/2013/main/command"/>
      <pc:sldMk xmlns:pc="http://schemas.microsoft.com/office/powerpoint/2013/main/command" cId="284187487" sldId="282"/>
      <ac:graphicFrameMk id="11" creationId="{097B44BE-4622-119F-1B14-3A0ABD8A361E}"/>
    </ac:deMkLst>
    <p188:txBody>
      <a:bodyPr/>
      <a:lstStyle/>
      <a:p>
        <a:r>
          <a:rPr lang="en-US"/>
          <a:t>Text in here is a little too small</a:t>
        </a:r>
      </a:p>
    </p188:txBody>
    <p188:extLst>
      <p:ext xmlns:p="http://schemas.openxmlformats.org/presentationml/2006/main" uri="{57CB4572-C831-44C2-8A1C-0ADB6CCDFE69}">
        <p223:reactions xmlns:p223="http://schemas.microsoft.com/office/powerpoint/2022/03/main">
          <p223:rxn type="👍">
            <p223:instance time="2025-04-27T02:04:24.343" authorId="{719EF6E7-70C6-4786-F204-2B10C9D1614E}"/>
          </p223:rxn>
        </p223:reactions>
      </p:ext>
    </p188:extLst>
  </p188:cm>
  <p188:cm id="{E328A623-3F61-42D1-A6F3-0064CDBFC045}" authorId="{95582667-6102-27E7-ED8E-01A166EB4B6B}" created="2025-04-27T01:28:29.050">
    <ac:txMkLst xmlns:ac="http://schemas.microsoft.com/office/drawing/2013/main/command">
      <pc:docMk xmlns:pc="http://schemas.microsoft.com/office/powerpoint/2013/main/command"/>
      <pc:sldMk xmlns:pc="http://schemas.microsoft.com/office/powerpoint/2013/main/command" cId="284187487" sldId="282"/>
      <ac:graphicFrameMk id="11" creationId="{097B44BE-4622-119F-1B14-3A0ABD8A361E}"/>
      <ac:tblMk/>
      <ac:tcMk rowId="3266702831" colId="45429654"/>
      <ac:txMk cp="0" len="3">
        <ac:context len="4" hash="2888503"/>
      </ac:txMk>
    </ac:txMkLst>
    <p188:pos x="400706" y="512379"/>
    <p188:txBody>
      <a:bodyPr/>
      <a:lstStyle/>
      <a:p>
        <a:r>
          <a:rPr lang="en-US"/>
          <a:t>Would be nice for this to include the total number according to HF</a:t>
        </a:r>
      </a:p>
    </p188:txBody>
    <p188:extLst>
      <p:ext xmlns:p="http://schemas.openxmlformats.org/presentationml/2006/main" uri="{57CB4572-C831-44C2-8A1C-0ADB6CCDFE69}">
        <p223:reactions xmlns:p223="http://schemas.microsoft.com/office/powerpoint/2022/03/main">
          <p223:rxn type="👍">
            <p223:instance time="2025-04-27T02:04:32.776" authorId="{719EF6E7-70C6-4786-F204-2B10C9D1614E}"/>
          </p223:rxn>
        </p223:reactions>
      </p:ext>
    </p188:extLst>
  </p188:cm>
</p188:cmLst>
</file>

<file path=ppt/comments/modernComment_11C_8B1E0B80.xml><?xml version="1.0" encoding="utf-8"?>
<p188:cmLst xmlns:a="http://schemas.openxmlformats.org/drawingml/2006/main" xmlns:r="http://schemas.openxmlformats.org/officeDocument/2006/relationships" xmlns:p188="http://schemas.microsoft.com/office/powerpoint/2018/8/main">
  <p188:cm id="{9DDDDD44-896B-40E2-8908-4577CB09FD76}" authorId="{95582667-6102-27E7-ED8E-01A166EB4B6B}" created="2025-04-27T01:31:21.462">
    <ac:txMkLst xmlns:ac="http://schemas.microsoft.com/office/drawing/2013/main/command">
      <pc:docMk xmlns:pc="http://schemas.microsoft.com/office/powerpoint/2013/main/command"/>
      <pc:sldMk xmlns:pc="http://schemas.microsoft.com/office/powerpoint/2013/main/command" cId="2334002048" sldId="284"/>
      <ac:spMk id="3" creationId="{5DD05A3A-1BDF-21C3-3AED-98A95AD470F8}"/>
      <ac:txMk cp="0">
        <ac:context len="297" hash="1185004596"/>
      </ac:txMk>
    </ac:txMkLst>
    <p188:pos x="6458947" y="581476"/>
    <p188:txBody>
      <a:bodyPr/>
      <a:lstStyle/>
      <a:p>
        <a:r>
          <a:rPr lang="en-US"/>
          <a:t>This text seems like a speaker note, why put it on the slide?</a:t>
        </a:r>
      </a:p>
    </p188:txBody>
  </p188:cm>
  <p188:cm id="{0A7F007D-BCC0-4F13-B72C-FFD9E93EEFAF}" authorId="{95582667-6102-27E7-ED8E-01A166EB4B6B}" created="2025-04-27T01:32:26.934">
    <pc:sldMkLst xmlns:pc="http://schemas.microsoft.com/office/powerpoint/2013/main/command">
      <pc:docMk/>
      <pc:sldMk cId="2334002048" sldId="284"/>
    </pc:sldMkLst>
    <p188:txBody>
      <a:bodyPr/>
      <a:lstStyle/>
      <a:p>
        <a:r>
          <a:rPr lang="en-US"/>
          <a:t>The two gaps are unclear to me. Please add speaker notes to draw them out.
What is the *consequence* of not considering HW perf implications?
What is the *consequence* of not having ground truth PTM rankings / why might those rankings differ based on the HW (as opposed to based on the task or dataset?)</a:t>
        </a:r>
      </a:p>
    </p188:txBody>
  </p188:cm>
</p188:cmLst>
</file>

<file path=ppt/comments/modernComment_11E_B9E7836.xml><?xml version="1.0" encoding="utf-8"?>
<p188:cmLst xmlns:a="http://schemas.openxmlformats.org/drawingml/2006/main" xmlns:r="http://schemas.openxmlformats.org/officeDocument/2006/relationships" xmlns:p188="http://schemas.microsoft.com/office/powerpoint/2018/8/main">
  <p188:cm id="{24F368A2-B086-4337-86DB-D885408B26D0}" authorId="{95582667-6102-27E7-ED8E-01A166EB4B6B}" created="2025-04-27T01:30:11.397">
    <pc:sldMkLst xmlns:pc="http://schemas.microsoft.com/office/powerpoint/2013/main/command">
      <pc:docMk/>
      <pc:sldMk cId="194934838" sldId="286"/>
    </pc:sldMkLst>
    <p188:replyLst>
      <p188:reply id="{D2155E30-352B-4B4A-9037-22A239C76612}" authorId="{719EF6E7-70C6-4786-F204-2B10C9D1614E}" created="2025-04-27T01:33:04.278">
        <p188:txBody>
          <a:bodyPr/>
          <a:lstStyle/>
          <a:p>
            <a:r>
              <a:rPr lang="en-US"/>
              <a:t>Yes, these are speaker notes
</a:t>
            </a:r>
          </a:p>
        </p188:txBody>
      </p188:reply>
      <p188:reply id="{FC8C35E4-CEB6-FD4C-8FFA-68BEBA11E372}" authorId="{719EF6E7-70C6-4786-F204-2B10C9D1614E}" created="2025-04-27T01:33:23.248">
        <p188:txBody>
          <a:bodyPr/>
          <a:lstStyle/>
          <a:p>
            <a:r>
              <a:rPr lang="en-US"/>
              <a:t>Added these since  just picture wasn’t making much sense
</a:t>
            </a:r>
          </a:p>
        </p188:txBody>
      </p188:reply>
    </p188:replyLst>
    <p188:txBody>
      <a:bodyPr/>
      <a:lstStyle/>
      <a:p>
        <a:r>
          <a:rPr lang="en-US"/>
          <a:t>Do you need this slide, or are these the speaker notes for the next slide (and you can show the diagram and talk through it)</a:t>
        </a:r>
      </a:p>
    </p188:txBody>
  </p188:cm>
</p188:cmLst>
</file>

<file path=ppt/comments/modernComment_12F_6A1EB7D2.xml><?xml version="1.0" encoding="utf-8"?>
<p188:cmLst xmlns:a="http://schemas.openxmlformats.org/drawingml/2006/main" xmlns:r="http://schemas.openxmlformats.org/officeDocument/2006/relationships" xmlns:p188="http://schemas.microsoft.com/office/powerpoint/2018/8/main">
  <p188:cm id="{8832D871-2318-440E-9FBE-1F45C1B6CB5E}" authorId="{95582667-6102-27E7-ED8E-01A166EB4B6B}" created="2025-04-27T01:23:47.210">
    <pc:sldMkLst xmlns:pc="http://schemas.microsoft.com/office/powerpoint/2013/main/command">
      <pc:docMk/>
      <pc:sldMk cId="1780398034" sldId="303"/>
    </pc:sldMkLst>
    <p188:txBody>
      <a:bodyPr/>
      <a:lstStyle/>
      <a:p>
        <a:r>
          <a:rPr lang="en-US"/>
          <a:t>Use the logo that says "Elmore Family School of" -- it's available from the ECE logos page</a:t>
        </a:r>
      </a:p>
    </p188:txBody>
  </p188:cm>
  <p188:cm id="{F0D9861C-64D6-4714-848D-51A093A50AF8}" authorId="{95582667-6102-27E7-ED8E-01A166EB4B6B}" created="2025-04-27T01:24:29.055">
    <pc:sldMkLst xmlns:pc="http://schemas.microsoft.com/office/powerpoint/2013/main/command">
      <pc:docMk/>
      <pc:sldMk cId="1780398034" sldId="303"/>
    </pc:sldMkLst>
    <p188:txBody>
      <a:bodyPr/>
      <a:lstStyle/>
      <a:p>
        <a:r>
          <a:rPr lang="en-US"/>
          <a:t>Use the Powerpoint "Sections" feature to add sections like "Intro" and "Background". This will make the slides more re-usable</a:t>
        </a:r>
      </a:p>
    </p188:txBody>
  </p188:cm>
  <p188:cm id="{925A27B2-70F0-4027-BC76-C9B034E65DC3}" authorId="{95582667-6102-27E7-ED8E-01A166EB4B6B}" created="2025-04-27T01:24:46.821">
    <pc:sldMkLst xmlns:pc="http://schemas.microsoft.com/office/powerpoint/2013/main/command">
      <pc:docMk/>
      <pc:sldMk cId="1780398034" sldId="303"/>
    </pc:sldMkLst>
    <p188:txBody>
      <a:bodyPr/>
      <a:lstStyle/>
      <a:p>
        <a:r>
          <a:rPr lang="en-US"/>
          <a:t>The title on this slide could be a bit wider so the title is two lines instead of 3</a:t>
        </a:r>
      </a:p>
    </p188:txBody>
  </p188:cm>
</p188:cmLst>
</file>

<file path=ppt/comments/modernComment_13B_5388329F.xml><?xml version="1.0" encoding="utf-8"?>
<p188:cmLst xmlns:a="http://schemas.openxmlformats.org/drawingml/2006/main" xmlns:r="http://schemas.openxmlformats.org/officeDocument/2006/relationships" xmlns:p188="http://schemas.microsoft.com/office/powerpoint/2018/8/main">
  <p188:cm id="{20694EBB-56CD-4FD0-AB1E-DA7404CCC6C2}" authorId="{95582667-6102-27E7-ED8E-01A166EB4B6B}" status="resolved" created="2025-04-27T01:25:03.963" complete="100000">
    <ac:txMkLst xmlns:ac="http://schemas.microsoft.com/office/drawing/2013/main/command">
      <pc:docMk xmlns:pc="http://schemas.microsoft.com/office/powerpoint/2013/main/command"/>
      <pc:sldMk xmlns:pc="http://schemas.microsoft.com/office/powerpoint/2013/main/command" cId="1401434783" sldId="315"/>
      <ac:spMk id="6" creationId="{D197E43F-59A8-7929-5BB5-971F1E548A97}"/>
      <ac:txMk cp="132">
        <ac:context len="212" hash="1983632297"/>
      </ac:txMk>
    </ac:txMkLst>
    <p188:pos x="1426062" y="3769391"/>
    <p188:txBody>
      <a:bodyPr/>
      <a:lstStyle/>
      <a:p>
        <a:r>
          <a:rPr lang="en-US"/>
          <a:t>Too many words here</a:t>
        </a:r>
      </a:p>
    </p188:txBody>
  </p188:cm>
  <p188:cm id="{02DFF76E-F73E-4F13-8E16-980970C8D302}" authorId="{95582667-6102-27E7-ED8E-01A166EB4B6B}" created="2025-04-27T01:25:28.214">
    <ac:txMkLst xmlns:ac="http://schemas.microsoft.com/office/drawing/2013/main/command">
      <pc:docMk xmlns:pc="http://schemas.microsoft.com/office/powerpoint/2013/main/command"/>
      <pc:sldMk xmlns:pc="http://schemas.microsoft.com/office/powerpoint/2013/main/command" cId="1401434783" sldId="315"/>
      <ac:spMk id="6" creationId="{D197E43F-59A8-7929-5BB5-971F1E548A97}"/>
      <ac:txMk cp="0" len="47">
        <ac:context len="212" hash="1983632297"/>
      </ac:txMk>
    </ac:txMkLst>
    <p188:pos x="1504890" y="795442"/>
    <p188:txBody>
      <a:bodyPr/>
      <a:lstStyle/>
      <a:p>
        <a:r>
          <a:rPr lang="en-US"/>
          <a:t>We did *not* tackle the problem since we didn't build anything. But we did *refine the problem statement* or something like this, to point out that they could be HW aware</a:t>
        </a:r>
      </a:p>
    </p188:txBody>
  </p188:cm>
</p188:cmLst>
</file>

<file path=ppt/comments/modernComment_141_B2A72D51.xml><?xml version="1.0" encoding="utf-8"?>
<p188:cmLst xmlns:a="http://schemas.openxmlformats.org/drawingml/2006/main" xmlns:r="http://schemas.openxmlformats.org/officeDocument/2006/relationships" xmlns:p188="http://schemas.microsoft.com/office/powerpoint/2018/8/main">
  <p188:cm id="{091ADDD0-39D2-4C06-8D6A-BEBD14F6317C}" authorId="{95582667-6102-27E7-ED8E-01A166EB4B6B}" created="2025-04-27T01:33:03.404">
    <pc:sldMkLst xmlns:pc="http://schemas.microsoft.com/office/powerpoint/2013/main/command">
      <pc:docMk/>
      <pc:sldMk cId="2997300561" sldId="321"/>
    </pc:sldMkLst>
    <p188:txBody>
      <a:bodyPr/>
      <a:lstStyle/>
      <a:p>
        <a:r>
          <a:rPr lang="en-US"/>
          <a:t>Would be helpful to remind that model spider is SOTA (perhaps with "SOTA: Model Spider" as text on the slide)</a:t>
        </a:r>
      </a:p>
    </p188:txBody>
  </p188:cm>
</p188:cmLst>
</file>

<file path=ppt/comments/modernComment_142_179D0471.xml><?xml version="1.0" encoding="utf-8"?>
<p188:cmLst xmlns:a="http://schemas.openxmlformats.org/drawingml/2006/main" xmlns:r="http://schemas.openxmlformats.org/officeDocument/2006/relationships" xmlns:p188="http://schemas.microsoft.com/office/powerpoint/2018/8/main">
  <p188:cm id="{B4F40BDC-3853-CF4D-B4B7-4DA1ECCE9D75}" authorId="{95582667-6102-27E7-ED8E-01A166EB4B6B}" created="2025-04-27T01:37:12.061">
    <pc:sldMkLst xmlns:pc="http://schemas.microsoft.com/office/powerpoint/2013/main/command">
      <pc:docMk/>
      <pc:sldMk cId="3309278648" sldId="277"/>
    </pc:sldMkLst>
    <p188:replyLst>
      <p188:reply id="{A4B4B010-E395-C64F-9423-0050F6DF6618}" authorId="{719EF6E7-70C6-4786-F204-2B10C9D1614E}" created="2025-04-27T01:40:29.280">
        <p188:txBody>
          <a:bodyPr/>
          <a:lstStyle/>
          <a:p>
            <a:r>
              <a:rPr lang="en-US"/>
              <a:t>I do plan say it verbally, but yeah will also add it here</a:t>
            </a:r>
          </a:p>
        </p188:txBody>
      </p188:reply>
    </p188:replyLst>
    <p188:txBody>
      <a:bodyPr/>
      <a:lstStyle/>
      <a:p>
        <a:r>
          <a:rPr lang="en-US"/>
          <a:t>The manuscript includes some RQs to be investigated. I don't see those on the slides anywhere.</a:t>
        </a:r>
      </a:p>
    </p188:txBody>
  </p188:cm>
</p188:cmLst>
</file>

<file path=ppt/comments/modernComment_144_223FCEB6.xml><?xml version="1.0" encoding="utf-8"?>
<p188:cmLst xmlns:a="http://schemas.openxmlformats.org/drawingml/2006/main" xmlns:r="http://schemas.openxmlformats.org/officeDocument/2006/relationships" xmlns:p188="http://schemas.microsoft.com/office/powerpoint/2018/8/main">
  <p188:cm id="{45DE19F8-0B5C-964A-9D6A-3BB742E88342}" authorId="{95582667-6102-27E7-ED8E-01A166EB4B6B}" created="2025-04-27T01:35:34.773">
    <ac:txMkLst xmlns:ac="http://schemas.microsoft.com/office/drawing/2013/main/command">
      <pc:docMk xmlns:pc="http://schemas.microsoft.com/office/powerpoint/2013/main/command"/>
      <pc:sldMk xmlns:pc="http://schemas.microsoft.com/office/powerpoint/2013/main/command" cId="574607030" sldId="324"/>
      <ac:spMk id="3" creationId="{639397EA-ED6B-804C-3A99-06E685C3991E}"/>
      <ac:txMk cp="334">
        <ac:context len="335" hash="3888427196"/>
      </ac:txMk>
    </ac:txMkLst>
    <p188:pos x="5436809" y="3507619"/>
    <p188:txBody>
      <a:bodyPr/>
      <a:lstStyle/>
      <a:p>
        <a:r>
          <a:rPr lang="en-US"/>
          <a:t>Bullets 1 and 3 begin with verb, bullet 2 does not</a:t>
        </a:r>
      </a:p>
    </p188:txBody>
    <p188:extLst>
      <p:ext xmlns:p="http://schemas.openxmlformats.org/presentationml/2006/main" uri="{57CB4572-C831-44C2-8A1C-0ADB6CCDFE69}">
        <p223:reactions xmlns:p223="http://schemas.microsoft.com/office/powerpoint/2022/03/main">
          <p223:rxn type="👍">
            <p223:instance time="2025-04-27T02:16:06.500" authorId="{719EF6E7-70C6-4786-F204-2B10C9D1614E}"/>
          </p223:rxn>
        </p223:reactions>
      </p:ext>
    </p188:extLst>
  </p188:cm>
</p188:cmLst>
</file>

<file path=ppt/comments/modernComment_145_F839F49E.xml><?xml version="1.0" encoding="utf-8"?>
<p188:cmLst xmlns:a="http://schemas.openxmlformats.org/drawingml/2006/main" xmlns:r="http://schemas.openxmlformats.org/officeDocument/2006/relationships" xmlns:p188="http://schemas.microsoft.com/office/powerpoint/2018/8/main">
  <p188:cm id="{8397BFB3-D0CB-A74C-848B-C52E4E751B09}" authorId="{95582667-6102-27E7-ED8E-01A166EB4B6B}" created="2025-04-27T01:35:34.773">
    <ac:txMkLst xmlns:ac="http://schemas.microsoft.com/office/drawing/2013/main/command">
      <pc:docMk xmlns:pc="http://schemas.microsoft.com/office/powerpoint/2013/main/command"/>
      <pc:sldMk xmlns:pc="http://schemas.microsoft.com/office/powerpoint/2013/main/command" cId="4164547742" sldId="325"/>
      <ac:spMk id="3" creationId="{5AEEDE2B-A522-68EE-8006-88EA692434A8}"/>
      <ac:txMk cp="334">
        <ac:context len="335" hash="1230048765"/>
      </ac:txMk>
    </ac:txMkLst>
    <p188:pos x="5436809" y="3507619"/>
    <p188:txBody>
      <a:bodyPr/>
      <a:lstStyle/>
      <a:p>
        <a:r>
          <a:rPr lang="en-US"/>
          <a:t>Bullets 1 and 3 begin with verb, bullet 2 does not</a:t>
        </a:r>
      </a:p>
    </p188:txBody>
    <p188:extLst>
      <p:ext xmlns:p="http://schemas.openxmlformats.org/presentationml/2006/main" uri="{57CB4572-C831-44C2-8A1C-0ADB6CCDFE69}">
        <p223:reactions xmlns:p223="http://schemas.microsoft.com/office/powerpoint/2022/03/main">
          <p223:rxn type="👍">
            <p223:instance time="2025-04-27T02:16:06.500" authorId="{719EF6E7-70C6-4786-F204-2B10C9D1614E}"/>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68E94-E632-4A77-89F8-ADBE24C8C5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658F-F7C1-4A45-89E4-C6E13C23E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01309B-9EA9-41B2-89AF-6C362BA1DC80}" type="datetimeFigureOut">
              <a:rPr lang="en-US" smtClean="0"/>
              <a:t>4/27/25</a:t>
            </a:fld>
            <a:endParaRPr lang="en-US"/>
          </a:p>
        </p:txBody>
      </p:sp>
      <p:sp>
        <p:nvSpPr>
          <p:cNvPr id="4" name="Footer Placeholder 3">
            <a:extLst>
              <a:ext uri="{FF2B5EF4-FFF2-40B4-BE49-F238E27FC236}">
                <a16:creationId xmlns:a16="http://schemas.microsoft.com/office/drawing/2014/main" id="{24ADC830-3B56-4938-BD0A-03CA1221D1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96F2A7-B463-4FC4-AAFD-5669B07594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BEF21E-3A92-4A85-9F5A-6F932AB8CBDE}" type="slidenum">
              <a:rPr lang="en-US" smtClean="0"/>
              <a:t>‹#›</a:t>
            </a:fld>
            <a:endParaRPr lang="en-US"/>
          </a:p>
        </p:txBody>
      </p:sp>
    </p:spTree>
    <p:extLst>
      <p:ext uri="{BB962C8B-B14F-4D97-AF65-F5344CB8AC3E}">
        <p14:creationId xmlns:p14="http://schemas.microsoft.com/office/powerpoint/2010/main" val="308129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4/27/25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Hello, I’m Parth Vinod Patil. I’m a graduate student at Purdue pursuing my master’s in electrical engineering, under the guidance of Professor James Davis. Today, I will be presenting our paper on “Recommending Pre-trained models for IoT Devices.”</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287659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22753-42ED-F58F-7EA1-E7264E3B3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2C6A1-F0FE-D3E0-D115-AC0AD22913A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A7AD237-36A7-D019-C9FF-D782CEBBBF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The heuristic-based approaches tend to define a metric or a heuristic from the characteristics of the model or the dataset. They use this number to identify trends. Example are </a:t>
            </a:r>
            <a:r>
              <a:rPr lang="en-US" sz="1200" b="0" i="0" u="none" strike="noStrike" err="1">
                <a:solidFill>
                  <a:srgbClr val="000000"/>
                </a:solidFill>
                <a:effectLst/>
                <a:latin typeface="Arial" panose="020B0604020202020204" pitchFamily="34" charset="0"/>
              </a:rPr>
              <a:t>LogME</a:t>
            </a:r>
            <a:r>
              <a:rPr lang="en-US" sz="1200" b="0" i="0" u="none" strike="noStrike">
                <a:solidFill>
                  <a:srgbClr val="000000"/>
                </a:solidFill>
                <a:effectLst/>
                <a:latin typeface="Arial" panose="020B0604020202020204" pitchFamily="34" charset="0"/>
              </a:rPr>
              <a:t>, LEEP, N-</a:t>
            </a:r>
            <a:r>
              <a:rPr lang="en-US" sz="1200" b="0" i="0" u="none" strike="noStrike" err="1">
                <a:solidFill>
                  <a:srgbClr val="000000"/>
                </a:solidFill>
                <a:effectLst/>
                <a:latin typeface="Arial" panose="020B0604020202020204" pitchFamily="34" charset="0"/>
              </a:rPr>
              <a:t>Leep</a:t>
            </a:r>
            <a:r>
              <a:rPr lang="en-US" sz="1200" b="0" i="0" u="none" strike="noStrike">
                <a:solidFill>
                  <a:srgbClr val="000000"/>
                </a:solidFill>
                <a:effectLst/>
                <a:latin typeface="Arial" panose="020B0604020202020204" pitchFamily="34" charset="0"/>
              </a:rPr>
              <a:t>. Let’s take a close look at </a:t>
            </a:r>
            <a:r>
              <a:rPr lang="en-US" sz="1200" b="0" i="0" u="none" strike="noStrike" err="1">
                <a:solidFill>
                  <a:srgbClr val="000000"/>
                </a:solidFill>
                <a:effectLst/>
                <a:latin typeface="Arial" panose="020B0604020202020204" pitchFamily="34" charset="0"/>
              </a:rPr>
              <a:t>LogME</a:t>
            </a:r>
            <a:r>
              <a:rPr lang="en-US" sz="1200" b="0" i="0" u="none" strike="noStrike">
                <a:solidFill>
                  <a:srgbClr val="000000"/>
                </a:solidFill>
                <a:effectLst/>
                <a:latin typeface="Arial" panose="020B0604020202020204" pitchFamily="34" charset="0"/>
              </a:rPr>
              <a:t>.</a:t>
            </a:r>
            <a:endParaRPr lang="en-US" b="0">
              <a:effectLst/>
            </a:endParaRPr>
          </a:p>
          <a:p>
            <a:endParaRPr lang="en-US"/>
          </a:p>
        </p:txBody>
      </p:sp>
      <p:sp>
        <p:nvSpPr>
          <p:cNvPr id="4" name="Slide Number Placeholder 3">
            <a:extLst>
              <a:ext uri="{FF2B5EF4-FFF2-40B4-BE49-F238E27FC236}">
                <a16:creationId xmlns:a16="http://schemas.microsoft.com/office/drawing/2014/main" id="{A12FC7E3-4CA1-EEAA-0D28-8BDC988E914C}"/>
              </a:ext>
            </a:extLst>
          </p:cNvPr>
          <p:cNvSpPr>
            <a:spLocks noGrp="1"/>
          </p:cNvSpPr>
          <p:nvPr>
            <p:ph type="sldNum" sz="quarter" idx="5"/>
          </p:nvPr>
        </p:nvSpPr>
        <p:spPr/>
        <p:txBody>
          <a:bodyPr/>
          <a:lstStyle/>
          <a:p>
            <a:fld id="{7D8DE147-A8A5-0F46-ADAF-3F9F03A4E0AF}" type="slidenum">
              <a:rPr lang="en-US" smtClean="0"/>
              <a:t>11</a:t>
            </a:fld>
            <a:endParaRPr lang="en-US"/>
          </a:p>
        </p:txBody>
      </p:sp>
    </p:spTree>
    <p:extLst>
      <p:ext uri="{BB962C8B-B14F-4D97-AF65-F5344CB8AC3E}">
        <p14:creationId xmlns:p14="http://schemas.microsoft.com/office/powerpoint/2010/main" val="207158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3653-297F-86BD-93E2-0E8D5E698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AF887-08C4-36CD-8A00-00B0CA7AC39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172484F-88B8-B48A-21B5-1788E23298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FC2693-8F68-0599-FC67-B619DC07861B}"/>
              </a:ext>
            </a:extLst>
          </p:cNvPr>
          <p:cNvSpPr>
            <a:spLocks noGrp="1"/>
          </p:cNvSpPr>
          <p:nvPr>
            <p:ph type="sldNum" sz="quarter" idx="5"/>
          </p:nvPr>
        </p:nvSpPr>
        <p:spPr/>
        <p:txBody>
          <a:bodyPr/>
          <a:lstStyle/>
          <a:p>
            <a:fld id="{7D8DE147-A8A5-0F46-ADAF-3F9F03A4E0AF}" type="slidenum">
              <a:rPr lang="en-US" smtClean="0"/>
              <a:t>12</a:t>
            </a:fld>
            <a:endParaRPr lang="en-US"/>
          </a:p>
        </p:txBody>
      </p:sp>
    </p:spTree>
    <p:extLst>
      <p:ext uri="{BB962C8B-B14F-4D97-AF65-F5344CB8AC3E}">
        <p14:creationId xmlns:p14="http://schemas.microsoft.com/office/powerpoint/2010/main" val="326997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F1EC-1C64-2C89-789B-A6EFDD11C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62942-7389-9F38-9464-A1B40D563F9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4536D18-D701-271B-5C62-50DCB6A45013}"/>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In this we take a logarithm of Maximum Evidence. I know this might not make much sense. But evidence is a concept in probability. We can imagine this to be just a number or a formula made up from extracted features from the target dataset. It does some fancy math to figure out which model has the best likelihood of identifying the class for a target dataset, but also gauges how well it encodes the target dataset. Uses this number to rank Models.</a:t>
            </a:r>
            <a:endParaRPr lang="en-US" b="0">
              <a:effectLst/>
            </a:endParaRPr>
          </a:p>
          <a:p>
            <a:pPr>
              <a:buNone/>
            </a:pPr>
            <a:br>
              <a:rPr lang="en-US"/>
            </a:br>
            <a:endParaRPr lang="en-US"/>
          </a:p>
        </p:txBody>
      </p:sp>
      <p:sp>
        <p:nvSpPr>
          <p:cNvPr id="4" name="Slide Number Placeholder 3">
            <a:extLst>
              <a:ext uri="{FF2B5EF4-FFF2-40B4-BE49-F238E27FC236}">
                <a16:creationId xmlns:a16="http://schemas.microsoft.com/office/drawing/2014/main" id="{030F7E27-5011-F5EE-4A22-92E1DDF1326C}"/>
              </a:ext>
            </a:extLst>
          </p:cNvPr>
          <p:cNvSpPr>
            <a:spLocks noGrp="1"/>
          </p:cNvSpPr>
          <p:nvPr>
            <p:ph type="sldNum" sz="quarter" idx="5"/>
          </p:nvPr>
        </p:nvSpPr>
        <p:spPr/>
        <p:txBody>
          <a:bodyPr/>
          <a:lstStyle/>
          <a:p>
            <a:fld id="{7D8DE147-A8A5-0F46-ADAF-3F9F03A4E0AF}" type="slidenum">
              <a:rPr lang="en-US" smtClean="0"/>
              <a:t>13</a:t>
            </a:fld>
            <a:endParaRPr lang="en-US"/>
          </a:p>
        </p:txBody>
      </p:sp>
    </p:spTree>
    <p:extLst>
      <p:ext uri="{BB962C8B-B14F-4D97-AF65-F5344CB8AC3E}">
        <p14:creationId xmlns:p14="http://schemas.microsoft.com/office/powerpoint/2010/main" val="189587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D5C8-55B4-30B8-FE74-81C8E1DB4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33490-CFCD-35AB-66B2-4EC3B643525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95FAE79-FD5F-5E34-D633-043F7729AFC0}"/>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Then we have learning based model recommenders. In this class, we we machine learning techniques to first encode model and dataset information into a latent space. Then, further use ML models to make observations in this latent space. Some examples are Model Spider, EMMS, and Fennec. Let’s take a look at Model Spider, as our paper makes heavy use of this approach.</a:t>
            </a:r>
            <a:endParaRPr lang="en-US" b="0">
              <a:effectLst/>
            </a:endParaRPr>
          </a:p>
        </p:txBody>
      </p:sp>
      <p:sp>
        <p:nvSpPr>
          <p:cNvPr id="4" name="Slide Number Placeholder 3">
            <a:extLst>
              <a:ext uri="{FF2B5EF4-FFF2-40B4-BE49-F238E27FC236}">
                <a16:creationId xmlns:a16="http://schemas.microsoft.com/office/drawing/2014/main" id="{75A2AA6A-ABCA-86BD-C396-BC197D332BEB}"/>
              </a:ext>
            </a:extLst>
          </p:cNvPr>
          <p:cNvSpPr>
            <a:spLocks noGrp="1"/>
          </p:cNvSpPr>
          <p:nvPr>
            <p:ph type="sldNum" sz="quarter" idx="5"/>
          </p:nvPr>
        </p:nvSpPr>
        <p:spPr/>
        <p:txBody>
          <a:bodyPr/>
          <a:lstStyle/>
          <a:p>
            <a:fld id="{7D8DE147-A8A5-0F46-ADAF-3F9F03A4E0AF}" type="slidenum">
              <a:rPr lang="en-US" smtClean="0"/>
              <a:t>14</a:t>
            </a:fld>
            <a:endParaRPr lang="en-US"/>
          </a:p>
        </p:txBody>
      </p:sp>
    </p:spTree>
    <p:extLst>
      <p:ext uri="{BB962C8B-B14F-4D97-AF65-F5344CB8AC3E}">
        <p14:creationId xmlns:p14="http://schemas.microsoft.com/office/powerpoint/2010/main" val="405010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EE5B-9F33-3E72-D718-EBFFC5305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F9AC3-4E29-91B8-1955-2EDB4D48D15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493C23F-AD38-A20F-7C90-ABFE7334F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FA941C-921E-7369-FD92-BDBF2B382179}"/>
              </a:ext>
            </a:extLst>
          </p:cNvPr>
          <p:cNvSpPr>
            <a:spLocks noGrp="1"/>
          </p:cNvSpPr>
          <p:nvPr>
            <p:ph type="sldNum" sz="quarter" idx="5"/>
          </p:nvPr>
        </p:nvSpPr>
        <p:spPr/>
        <p:txBody>
          <a:bodyPr/>
          <a:lstStyle/>
          <a:p>
            <a:fld id="{7D8DE147-A8A5-0F46-ADAF-3F9F03A4E0AF}" type="slidenum">
              <a:rPr lang="en-US" smtClean="0"/>
              <a:t>15</a:t>
            </a:fld>
            <a:endParaRPr lang="en-US"/>
          </a:p>
        </p:txBody>
      </p:sp>
    </p:spTree>
    <p:extLst>
      <p:ext uri="{BB962C8B-B14F-4D97-AF65-F5344CB8AC3E}">
        <p14:creationId xmlns:p14="http://schemas.microsoft.com/office/powerpoint/2010/main" val="364018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64A0-182E-37E9-CD01-485790075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41B14-FEA4-9B6C-F7E9-599DE424C52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99D8ADF-2EF3-8FD0-DFB2-30117A7E6784}"/>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To understand the model spider, we should take help from a diagram. In a nutshell, the model spider encodes the dataset in something called a task token. Imagine this token to be a 1024 X 1 vector. And it also encodes the model into model tokens again, 1024 x 1. The it uses a </a:t>
            </a:r>
            <a:r>
              <a:rPr lang="en-US" sz="1800" b="0" i="0" u="none" strike="noStrike" err="1">
                <a:solidFill>
                  <a:srgbClr val="000000"/>
                </a:solidFill>
                <a:effectLst/>
                <a:latin typeface="Arial" panose="020B0604020202020204" pitchFamily="34" charset="0"/>
              </a:rPr>
              <a:t>multihead</a:t>
            </a:r>
            <a:r>
              <a:rPr lang="en-US" sz="1800" b="0" i="0" u="none" strike="noStrike">
                <a:solidFill>
                  <a:srgbClr val="000000"/>
                </a:solidFill>
                <a:effectLst/>
                <a:latin typeface="Arial" panose="020B0604020202020204" pitchFamily="34" charset="0"/>
              </a:rPr>
              <a:t> attention block to gauge the similarity between these two vectors. The authors of this paper claim to have gotten very good results using this for model recommendation. </a:t>
            </a:r>
            <a:endParaRPr lang="en-US" b="0">
              <a:effectLst/>
            </a:endParaRPr>
          </a:p>
        </p:txBody>
      </p:sp>
      <p:sp>
        <p:nvSpPr>
          <p:cNvPr id="4" name="Slide Number Placeholder 3">
            <a:extLst>
              <a:ext uri="{FF2B5EF4-FFF2-40B4-BE49-F238E27FC236}">
                <a16:creationId xmlns:a16="http://schemas.microsoft.com/office/drawing/2014/main" id="{9B23F680-E851-2325-AF8F-47BEA27BEAF2}"/>
              </a:ext>
            </a:extLst>
          </p:cNvPr>
          <p:cNvSpPr>
            <a:spLocks noGrp="1"/>
          </p:cNvSpPr>
          <p:nvPr>
            <p:ph type="sldNum" sz="quarter" idx="5"/>
          </p:nvPr>
        </p:nvSpPr>
        <p:spPr/>
        <p:txBody>
          <a:bodyPr/>
          <a:lstStyle/>
          <a:p>
            <a:fld id="{7D8DE147-A8A5-0F46-ADAF-3F9F03A4E0AF}" type="slidenum">
              <a:rPr lang="en-US" smtClean="0"/>
              <a:t>16</a:t>
            </a:fld>
            <a:endParaRPr lang="en-US"/>
          </a:p>
        </p:txBody>
      </p:sp>
    </p:spTree>
    <p:extLst>
      <p:ext uri="{BB962C8B-B14F-4D97-AF65-F5344CB8AC3E}">
        <p14:creationId xmlns:p14="http://schemas.microsoft.com/office/powerpoint/2010/main" val="309599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6C6C-2871-9988-C9BA-916EC8E36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8FCD4-2C67-2A28-39C5-4AF70359A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2B665-CD3A-BBB3-EFA1-4C2114C682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73D27A-5E4F-F424-3583-14927180BC1A}"/>
              </a:ext>
            </a:extLst>
          </p:cNvPr>
          <p:cNvSpPr>
            <a:spLocks noGrp="1"/>
          </p:cNvSpPr>
          <p:nvPr>
            <p:ph type="sldNum" sz="quarter" idx="5"/>
          </p:nvPr>
        </p:nvSpPr>
        <p:spPr/>
        <p:txBody>
          <a:bodyPr/>
          <a:lstStyle/>
          <a:p>
            <a:fld id="{7D8DE147-A8A5-0F46-ADAF-3F9F03A4E0AF}" type="slidenum">
              <a:rPr lang="en-US" smtClean="0"/>
              <a:t>17</a:t>
            </a:fld>
            <a:endParaRPr lang="en-US"/>
          </a:p>
        </p:txBody>
      </p:sp>
    </p:spTree>
    <p:extLst>
      <p:ext uri="{BB962C8B-B14F-4D97-AF65-F5344CB8AC3E}">
        <p14:creationId xmlns:p14="http://schemas.microsoft.com/office/powerpoint/2010/main" val="261002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F5C9-5E54-E4D8-1016-2A577129B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CDB74-314E-CDD0-C3DD-B0267AB1D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B34B9-065E-0876-C040-96AAC7393FB1}"/>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ML is growing in popularity and has been used in IoT applications ranging from autonomous driving cars to smart home speakers. The IoT devices that are mentioned are somewhat on the powerful side, like Raspberry Pi, Jetson Nanos. But still, these devices fall short compared to the hardware used regularly in the wider ML space. </a:t>
            </a:r>
            <a:endParaRPr lang="en-US" b="0">
              <a:effectLst/>
            </a:endParaRPr>
          </a:p>
        </p:txBody>
      </p:sp>
      <p:sp>
        <p:nvSpPr>
          <p:cNvPr id="4" name="Slide Number Placeholder 3">
            <a:extLst>
              <a:ext uri="{FF2B5EF4-FFF2-40B4-BE49-F238E27FC236}">
                <a16:creationId xmlns:a16="http://schemas.microsoft.com/office/drawing/2014/main" id="{C0176EF9-3228-218B-1AC5-5E373FE25C05}"/>
              </a:ext>
            </a:extLst>
          </p:cNvPr>
          <p:cNvSpPr>
            <a:spLocks noGrp="1"/>
          </p:cNvSpPr>
          <p:nvPr>
            <p:ph type="sldNum" sz="quarter" idx="5"/>
          </p:nvPr>
        </p:nvSpPr>
        <p:spPr/>
        <p:txBody>
          <a:bodyPr/>
          <a:lstStyle/>
          <a:p>
            <a:fld id="{7D8DE147-A8A5-0F46-ADAF-3F9F03A4E0AF}" type="slidenum">
              <a:rPr lang="en-US" smtClean="0"/>
              <a:t>18</a:t>
            </a:fld>
            <a:endParaRPr lang="en-US"/>
          </a:p>
        </p:txBody>
      </p:sp>
    </p:spTree>
    <p:extLst>
      <p:ext uri="{BB962C8B-B14F-4D97-AF65-F5344CB8AC3E}">
        <p14:creationId xmlns:p14="http://schemas.microsoft.com/office/powerpoint/2010/main" val="219173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B9F1-02AD-35C3-2DC4-F2D9A9040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54C7F-D016-FC39-D55C-3E72FCCD9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D303D-CAA6-2A3B-BDC7-6B4D1B0F27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05EDF9-3B82-A896-CA21-39F6B09927CC}"/>
              </a:ext>
            </a:extLst>
          </p:cNvPr>
          <p:cNvSpPr>
            <a:spLocks noGrp="1"/>
          </p:cNvSpPr>
          <p:nvPr>
            <p:ph type="sldNum" sz="quarter" idx="5"/>
          </p:nvPr>
        </p:nvSpPr>
        <p:spPr/>
        <p:txBody>
          <a:bodyPr/>
          <a:lstStyle/>
          <a:p>
            <a:fld id="{7D8DE147-A8A5-0F46-ADAF-3F9F03A4E0AF}" type="slidenum">
              <a:rPr lang="en-US" smtClean="0"/>
              <a:t>19</a:t>
            </a:fld>
            <a:endParaRPr lang="en-US"/>
          </a:p>
        </p:txBody>
      </p:sp>
    </p:spTree>
    <p:extLst>
      <p:ext uri="{BB962C8B-B14F-4D97-AF65-F5344CB8AC3E}">
        <p14:creationId xmlns:p14="http://schemas.microsoft.com/office/powerpoint/2010/main" val="350327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29AC-0A9F-937F-059E-65E536235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9B949-C99E-EB20-F90C-3FF9B4D56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F0DA1-4DBF-EB62-DB02-E3726990A8D9}"/>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Now that we finally understand what the title of the paper means, let’s dive more deeply into what are the limitations of existing model recommendation approaches. And how they fall short of being hardware aware. We identified two </a:t>
            </a:r>
            <a:r>
              <a:rPr lang="en-US" sz="1800" b="0" i="0" u="none" strike="noStrike" err="1">
                <a:solidFill>
                  <a:srgbClr val="000000"/>
                </a:solidFill>
                <a:effectLst/>
                <a:latin typeface="Arial" panose="020B0604020202020204" pitchFamily="34" charset="0"/>
              </a:rPr>
              <a:t>gaps.First</a:t>
            </a:r>
            <a:r>
              <a:rPr lang="en-US" sz="1800" b="0" i="0" u="none" strike="noStrike">
                <a:solidFill>
                  <a:srgbClr val="000000"/>
                </a:solidFill>
                <a:effectLst/>
                <a:latin typeface="Arial" panose="020B0604020202020204" pitchFamily="34" charset="0"/>
              </a:rPr>
              <a:t> being, most of the recommendation approaches never focus on hardware; they usually focus on task performance, and never consider hardware limitations. The problem with this is we can have let’s model M1 &gt; M2 &gt; M3, but M1 can be large and slow to run on RPI, so M2 could end up being the actual better choice. And taking a closer look at this, we realized the second gap in the domain is the lack of actual ground truth data, which could be used for training or drawing correlations. We propose methodologies to address both of these gaps. A point to note, this paper only puts forth the ideas and doesn’t show any experimental data for the effectiveness of these.</a:t>
            </a:r>
            <a:endParaRPr lang="en-US" b="0">
              <a:effectLst/>
            </a:endParaRPr>
          </a:p>
          <a:p>
            <a:pPr>
              <a:buNone/>
            </a:pPr>
            <a:br>
              <a:rPr lang="en-US"/>
            </a:br>
            <a:endParaRPr lang="en-US"/>
          </a:p>
        </p:txBody>
      </p:sp>
      <p:sp>
        <p:nvSpPr>
          <p:cNvPr id="4" name="Slide Number Placeholder 3">
            <a:extLst>
              <a:ext uri="{FF2B5EF4-FFF2-40B4-BE49-F238E27FC236}">
                <a16:creationId xmlns:a16="http://schemas.microsoft.com/office/drawing/2014/main" id="{2FC17782-500D-448B-5F50-AF259F210DFA}"/>
              </a:ext>
            </a:extLst>
          </p:cNvPr>
          <p:cNvSpPr>
            <a:spLocks noGrp="1"/>
          </p:cNvSpPr>
          <p:nvPr>
            <p:ph type="sldNum" sz="quarter" idx="5"/>
          </p:nvPr>
        </p:nvSpPr>
        <p:spPr/>
        <p:txBody>
          <a:bodyPr/>
          <a:lstStyle/>
          <a:p>
            <a:fld id="{7D8DE147-A8A5-0F46-ADAF-3F9F03A4E0AF}" type="slidenum">
              <a:rPr lang="en-US" smtClean="0"/>
              <a:t>20</a:t>
            </a:fld>
            <a:endParaRPr lang="en-US"/>
          </a:p>
        </p:txBody>
      </p:sp>
    </p:spTree>
    <p:extLst>
      <p:ext uri="{BB962C8B-B14F-4D97-AF65-F5344CB8AC3E}">
        <p14:creationId xmlns:p14="http://schemas.microsoft.com/office/powerpoint/2010/main" val="27321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In this paper, we talk about existing approaches for recommending pre-trained models and identify gaps hindering hardware-aware PTM recommendations. In this paper, we also propose ways to overcome these hurdles. And further broadening the horizon, we discuss future directions and propose research questions to make model recommendations more hardware-aware.</a:t>
            </a:r>
            <a:endParaRPr lang="en-US" b="0">
              <a:effectLst/>
            </a:endParaRPr>
          </a:p>
          <a:p>
            <a:pPr>
              <a:buNone/>
            </a:pPr>
            <a:br>
              <a:rPr lang="en-US"/>
            </a:br>
            <a:endParaRPr lang="en-US">
              <a:cs typeface="Calibri"/>
            </a:endParaRPr>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34022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0D2B-EE26-6BBB-2B34-F78AFDBF4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0DA19-C9AA-AEA4-0247-89373F90F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3460C-8295-A1A8-42F6-0E7EA4CE37D2}"/>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We address the first gap by introducing two novel hardware-aware variants of the model spider approach. We name these Model Spider Fusion and Model Spider Shadow.</a:t>
            </a:r>
            <a:endParaRPr lang="en-US" b="0">
              <a:effectLst/>
            </a:endParaRPr>
          </a:p>
          <a:p>
            <a:pPr>
              <a:buNone/>
            </a:pPr>
            <a:br>
              <a:rPr lang="en-US"/>
            </a:br>
            <a:endParaRPr lang="en-US"/>
          </a:p>
        </p:txBody>
      </p:sp>
      <p:sp>
        <p:nvSpPr>
          <p:cNvPr id="4" name="Slide Number Placeholder 3">
            <a:extLst>
              <a:ext uri="{FF2B5EF4-FFF2-40B4-BE49-F238E27FC236}">
                <a16:creationId xmlns:a16="http://schemas.microsoft.com/office/drawing/2014/main" id="{DDE42BD9-AAE9-1659-6277-9738A4F360FC}"/>
              </a:ext>
            </a:extLst>
          </p:cNvPr>
          <p:cNvSpPr>
            <a:spLocks noGrp="1"/>
          </p:cNvSpPr>
          <p:nvPr>
            <p:ph type="sldNum" sz="quarter" idx="5"/>
          </p:nvPr>
        </p:nvSpPr>
        <p:spPr/>
        <p:txBody>
          <a:bodyPr/>
          <a:lstStyle/>
          <a:p>
            <a:fld id="{7D8DE147-A8A5-0F46-ADAF-3F9F03A4E0AF}" type="slidenum">
              <a:rPr lang="en-US" smtClean="0"/>
              <a:t>21</a:t>
            </a:fld>
            <a:endParaRPr lang="en-US"/>
          </a:p>
        </p:txBody>
      </p:sp>
    </p:spTree>
    <p:extLst>
      <p:ext uri="{BB962C8B-B14F-4D97-AF65-F5344CB8AC3E}">
        <p14:creationId xmlns:p14="http://schemas.microsoft.com/office/powerpoint/2010/main" val="223385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DE147-A8A5-0F46-ADAF-3F9F03A4E0AF}" type="slidenum">
              <a:rPr lang="en-US" smtClean="0"/>
              <a:t>22</a:t>
            </a:fld>
            <a:endParaRPr lang="en-US"/>
          </a:p>
        </p:txBody>
      </p:sp>
    </p:spTree>
    <p:extLst>
      <p:ext uri="{BB962C8B-B14F-4D97-AF65-F5344CB8AC3E}">
        <p14:creationId xmlns:p14="http://schemas.microsoft.com/office/powerpoint/2010/main" val="2800579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45A75-CCBA-9659-C5F7-7CF6318D9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AD0B5-A815-366E-F3ED-D37F3E635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D7A38-4BAC-4A5D-298C-10A62529C2B4}"/>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In MS Fusion, we propose to add a new hardware token extraction layer. This is similar to the dataset encoding as earlier discussed. The idea here is to incorporate a hardware token in the task token vector. This would help the multi-head attention block with hardware-specific context. The model tokens are left unchanged here.</a:t>
            </a:r>
            <a:endParaRPr lang="en-US" b="0">
              <a:effectLst/>
            </a:endParaRPr>
          </a:p>
          <a:p>
            <a:pPr>
              <a:buNone/>
            </a:pPr>
            <a:br>
              <a:rPr lang="en-US"/>
            </a:br>
            <a:endParaRPr lang="en-US"/>
          </a:p>
        </p:txBody>
      </p:sp>
      <p:sp>
        <p:nvSpPr>
          <p:cNvPr id="4" name="Slide Number Placeholder 3">
            <a:extLst>
              <a:ext uri="{FF2B5EF4-FFF2-40B4-BE49-F238E27FC236}">
                <a16:creationId xmlns:a16="http://schemas.microsoft.com/office/drawing/2014/main" id="{A6222FF8-997F-9A0E-BFF8-FA793086063F}"/>
              </a:ext>
            </a:extLst>
          </p:cNvPr>
          <p:cNvSpPr>
            <a:spLocks noGrp="1"/>
          </p:cNvSpPr>
          <p:nvPr>
            <p:ph type="sldNum" sz="quarter" idx="5"/>
          </p:nvPr>
        </p:nvSpPr>
        <p:spPr/>
        <p:txBody>
          <a:bodyPr/>
          <a:lstStyle/>
          <a:p>
            <a:fld id="{7D8DE147-A8A5-0F46-ADAF-3F9F03A4E0AF}" type="slidenum">
              <a:rPr lang="en-US" smtClean="0"/>
              <a:t>23</a:t>
            </a:fld>
            <a:endParaRPr lang="en-US"/>
          </a:p>
        </p:txBody>
      </p:sp>
    </p:spTree>
    <p:extLst>
      <p:ext uri="{BB962C8B-B14F-4D97-AF65-F5344CB8AC3E}">
        <p14:creationId xmlns:p14="http://schemas.microsoft.com/office/powerpoint/2010/main" val="352613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7B6BF-647D-0811-FA50-32BC24373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C0494-08C2-3579-2A36-C4ECF45BF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8BD30-8A1C-CAA4-42E2-3E7C46863B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7B9F8A-AF49-74DD-78A2-DD0657829422}"/>
              </a:ext>
            </a:extLst>
          </p:cNvPr>
          <p:cNvSpPr>
            <a:spLocks noGrp="1"/>
          </p:cNvSpPr>
          <p:nvPr>
            <p:ph type="sldNum" sz="quarter" idx="5"/>
          </p:nvPr>
        </p:nvSpPr>
        <p:spPr/>
        <p:txBody>
          <a:bodyPr/>
          <a:lstStyle/>
          <a:p>
            <a:fld id="{7D8DE147-A8A5-0F46-ADAF-3F9F03A4E0AF}" type="slidenum">
              <a:rPr lang="en-US" smtClean="0"/>
              <a:t>24</a:t>
            </a:fld>
            <a:endParaRPr lang="en-US"/>
          </a:p>
        </p:txBody>
      </p:sp>
    </p:spTree>
    <p:extLst>
      <p:ext uri="{BB962C8B-B14F-4D97-AF65-F5344CB8AC3E}">
        <p14:creationId xmlns:p14="http://schemas.microsoft.com/office/powerpoint/2010/main" val="373690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3111-784A-4DFF-5119-1AEAC7421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9AF8F-65B4-A60F-FDE9-811032120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13224-B2F8-90DB-9E49-DECFA2255E8C}"/>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Further we also propose a different approach of having a duplicate or a shadow pipeline, specific to hardware ranking. This pipeline with be specific to the hardware task and rank the PTM only based on that. We can then use classic rank combining algorithms to get a combined ranking based on task and hardware performance.</a:t>
            </a:r>
            <a:endParaRPr lang="en-US" b="0">
              <a:effectLst/>
            </a:endParaRPr>
          </a:p>
        </p:txBody>
      </p:sp>
      <p:sp>
        <p:nvSpPr>
          <p:cNvPr id="4" name="Slide Number Placeholder 3">
            <a:extLst>
              <a:ext uri="{FF2B5EF4-FFF2-40B4-BE49-F238E27FC236}">
                <a16:creationId xmlns:a16="http://schemas.microsoft.com/office/drawing/2014/main" id="{5709DC3C-B951-114F-18EE-0FCEEEF315E5}"/>
              </a:ext>
            </a:extLst>
          </p:cNvPr>
          <p:cNvSpPr>
            <a:spLocks noGrp="1"/>
          </p:cNvSpPr>
          <p:nvPr>
            <p:ph type="sldNum" sz="quarter" idx="5"/>
          </p:nvPr>
        </p:nvSpPr>
        <p:spPr/>
        <p:txBody>
          <a:bodyPr/>
          <a:lstStyle/>
          <a:p>
            <a:fld id="{7D8DE147-A8A5-0F46-ADAF-3F9F03A4E0AF}" type="slidenum">
              <a:rPr lang="en-US" smtClean="0"/>
              <a:t>25</a:t>
            </a:fld>
            <a:endParaRPr lang="en-US"/>
          </a:p>
        </p:txBody>
      </p:sp>
    </p:spTree>
    <p:extLst>
      <p:ext uri="{BB962C8B-B14F-4D97-AF65-F5344CB8AC3E}">
        <p14:creationId xmlns:p14="http://schemas.microsoft.com/office/powerpoint/2010/main" val="401724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2329-0443-8510-0590-446F49AB2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83C4F-0A78-19A6-566D-DE79C7D22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7C096-FFBA-8415-AA58-0B37ACA1F5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732393-95F2-32F1-E0C3-97720B0B0DAD}"/>
              </a:ext>
            </a:extLst>
          </p:cNvPr>
          <p:cNvSpPr>
            <a:spLocks noGrp="1"/>
          </p:cNvSpPr>
          <p:nvPr>
            <p:ph type="sldNum" sz="quarter" idx="5"/>
          </p:nvPr>
        </p:nvSpPr>
        <p:spPr/>
        <p:txBody>
          <a:bodyPr/>
          <a:lstStyle/>
          <a:p>
            <a:fld id="{7D8DE147-A8A5-0F46-ADAF-3F9F03A4E0AF}" type="slidenum">
              <a:rPr lang="en-US" smtClean="0"/>
              <a:t>26</a:t>
            </a:fld>
            <a:endParaRPr lang="en-US"/>
          </a:p>
        </p:txBody>
      </p:sp>
    </p:spTree>
    <p:extLst>
      <p:ext uri="{BB962C8B-B14F-4D97-AF65-F5344CB8AC3E}">
        <p14:creationId xmlns:p14="http://schemas.microsoft.com/office/powerpoint/2010/main" val="406044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0814-8577-E24C-3195-13F8ABA60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34899-67FC-04EA-EE3E-2532D6DCF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87B12-DDAB-BA6A-DEC4-28F0EE9BA2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797634-56B1-D54C-10EE-45EF59668568}"/>
              </a:ext>
            </a:extLst>
          </p:cNvPr>
          <p:cNvSpPr>
            <a:spLocks noGrp="1"/>
          </p:cNvSpPr>
          <p:nvPr>
            <p:ph type="sldNum" sz="quarter" idx="5"/>
          </p:nvPr>
        </p:nvSpPr>
        <p:spPr/>
        <p:txBody>
          <a:bodyPr/>
          <a:lstStyle/>
          <a:p>
            <a:fld id="{7D8DE147-A8A5-0F46-ADAF-3F9F03A4E0AF}" type="slidenum">
              <a:rPr lang="en-US" smtClean="0"/>
              <a:t>27</a:t>
            </a:fld>
            <a:endParaRPr lang="en-US"/>
          </a:p>
        </p:txBody>
      </p:sp>
    </p:spTree>
    <p:extLst>
      <p:ext uri="{BB962C8B-B14F-4D97-AF65-F5344CB8AC3E}">
        <p14:creationId xmlns:p14="http://schemas.microsoft.com/office/powerpoint/2010/main" val="382646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744C-B62B-BE05-5AF4-54C54491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F2123-C56B-3A35-C39B-C2D6070E6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8ED7B-02B2-F24E-C9C6-D527E57F4C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822C72-7806-42AD-BE2E-D9C72867BA63}"/>
              </a:ext>
            </a:extLst>
          </p:cNvPr>
          <p:cNvSpPr>
            <a:spLocks noGrp="1"/>
          </p:cNvSpPr>
          <p:nvPr>
            <p:ph type="sldNum" sz="quarter" idx="5"/>
          </p:nvPr>
        </p:nvSpPr>
        <p:spPr/>
        <p:txBody>
          <a:bodyPr/>
          <a:lstStyle/>
          <a:p>
            <a:fld id="{7D8DE147-A8A5-0F46-ADAF-3F9F03A4E0AF}" type="slidenum">
              <a:rPr lang="en-US" smtClean="0"/>
              <a:t>28</a:t>
            </a:fld>
            <a:endParaRPr lang="en-US"/>
          </a:p>
        </p:txBody>
      </p:sp>
    </p:spTree>
    <p:extLst>
      <p:ext uri="{BB962C8B-B14F-4D97-AF65-F5344CB8AC3E}">
        <p14:creationId xmlns:p14="http://schemas.microsoft.com/office/powerpoint/2010/main" val="369216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022B-2958-4A4C-C54D-114A818F8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64D14-3D82-023C-9715-2CCBD3E03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BA2F2-64BB-7B00-6680-6408877177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38530E-8DE8-FA43-0DF5-D2A41D41F055}"/>
              </a:ext>
            </a:extLst>
          </p:cNvPr>
          <p:cNvSpPr>
            <a:spLocks noGrp="1"/>
          </p:cNvSpPr>
          <p:nvPr>
            <p:ph type="sldNum" sz="quarter" idx="5"/>
          </p:nvPr>
        </p:nvSpPr>
        <p:spPr/>
        <p:txBody>
          <a:bodyPr/>
          <a:lstStyle/>
          <a:p>
            <a:fld id="{7D8DE147-A8A5-0F46-ADAF-3F9F03A4E0AF}" type="slidenum">
              <a:rPr lang="en-US" smtClean="0"/>
              <a:t>29</a:t>
            </a:fld>
            <a:endParaRPr lang="en-US"/>
          </a:p>
        </p:txBody>
      </p:sp>
    </p:spTree>
    <p:extLst>
      <p:ext uri="{BB962C8B-B14F-4D97-AF65-F5344CB8AC3E}">
        <p14:creationId xmlns:p14="http://schemas.microsoft.com/office/powerpoint/2010/main" val="3393524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7743-389B-F125-3BEC-B0965FF00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2ACF8-6D8E-E9F9-5807-436E4F516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0177F-82FD-7A03-1F0D-A537E11E6B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1ACC7-721C-B260-DCC0-241E3205CB63}"/>
              </a:ext>
            </a:extLst>
          </p:cNvPr>
          <p:cNvSpPr>
            <a:spLocks noGrp="1"/>
          </p:cNvSpPr>
          <p:nvPr>
            <p:ph type="sldNum" sz="quarter" idx="5"/>
          </p:nvPr>
        </p:nvSpPr>
        <p:spPr/>
        <p:txBody>
          <a:bodyPr/>
          <a:lstStyle/>
          <a:p>
            <a:fld id="{7D8DE147-A8A5-0F46-ADAF-3F9F03A4E0AF}" type="slidenum">
              <a:rPr lang="en-US" smtClean="0"/>
              <a:t>30</a:t>
            </a:fld>
            <a:endParaRPr lang="en-US"/>
          </a:p>
        </p:txBody>
      </p:sp>
    </p:spTree>
    <p:extLst>
      <p:ext uri="{BB962C8B-B14F-4D97-AF65-F5344CB8AC3E}">
        <p14:creationId xmlns:p14="http://schemas.microsoft.com/office/powerpoint/2010/main" val="121345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D6D43-6860-CCA2-8E83-1E09960F8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A339D-9D60-B0A9-C8D7-5F7466780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B4890-99DD-3A12-4B7F-0515D0F98938}"/>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Let’s begin by breaking down the paper title first.</a:t>
            </a:r>
            <a:endParaRPr lang="en-US" b="0">
              <a:effectLst/>
            </a:endParaRPr>
          </a:p>
        </p:txBody>
      </p:sp>
      <p:sp>
        <p:nvSpPr>
          <p:cNvPr id="4" name="Slide Number Placeholder 3">
            <a:extLst>
              <a:ext uri="{FF2B5EF4-FFF2-40B4-BE49-F238E27FC236}">
                <a16:creationId xmlns:a16="http://schemas.microsoft.com/office/drawing/2014/main" id="{920808A6-CC53-FFDC-D40F-17262CA34B4B}"/>
              </a:ext>
            </a:extLst>
          </p:cNvPr>
          <p:cNvSpPr>
            <a:spLocks noGrp="1"/>
          </p:cNvSpPr>
          <p:nvPr>
            <p:ph type="sldNum" sz="quarter" idx="5"/>
          </p:nvPr>
        </p:nvSpPr>
        <p:spPr/>
        <p:txBody>
          <a:bodyPr/>
          <a:lstStyle/>
          <a:p>
            <a:fld id="{7D8DE147-A8A5-0F46-ADAF-3F9F03A4E0AF}" type="slidenum">
              <a:rPr lang="en-US" smtClean="0"/>
              <a:t>3</a:t>
            </a:fld>
            <a:endParaRPr lang="en-US"/>
          </a:p>
        </p:txBody>
      </p:sp>
    </p:spTree>
    <p:extLst>
      <p:ext uri="{BB962C8B-B14F-4D97-AF65-F5344CB8AC3E}">
        <p14:creationId xmlns:p14="http://schemas.microsoft.com/office/powerpoint/2010/main" val="98568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71FC-FA09-0A08-D31D-5A20B61DC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0A657-3320-F305-1465-F77ABC526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0EDDE-B948-5171-7E92-7771C9CFF5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DABA94-ABB0-2DE4-CF5C-1FE595392E43}"/>
              </a:ext>
            </a:extLst>
          </p:cNvPr>
          <p:cNvSpPr>
            <a:spLocks noGrp="1"/>
          </p:cNvSpPr>
          <p:nvPr>
            <p:ph type="sldNum" sz="quarter" idx="5"/>
          </p:nvPr>
        </p:nvSpPr>
        <p:spPr/>
        <p:txBody>
          <a:bodyPr/>
          <a:lstStyle/>
          <a:p>
            <a:fld id="{7D8DE147-A8A5-0F46-ADAF-3F9F03A4E0AF}" type="slidenum">
              <a:rPr lang="en-US" smtClean="0"/>
              <a:t>31</a:t>
            </a:fld>
            <a:endParaRPr lang="en-US"/>
          </a:p>
        </p:txBody>
      </p:sp>
    </p:spTree>
    <p:extLst>
      <p:ext uri="{BB962C8B-B14F-4D97-AF65-F5344CB8AC3E}">
        <p14:creationId xmlns:p14="http://schemas.microsoft.com/office/powerpoint/2010/main" val="4208211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5E86-D131-C5E5-47BE-30FC9903A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37D63-7B64-F83A-FF08-0F7DA3DD1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E50A3-31B2-80B4-2081-6CA171707C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AFFDF6-9C19-82EC-48AA-2DE473DBFE18}"/>
              </a:ext>
            </a:extLst>
          </p:cNvPr>
          <p:cNvSpPr>
            <a:spLocks noGrp="1"/>
          </p:cNvSpPr>
          <p:nvPr>
            <p:ph type="sldNum" sz="quarter" idx="5"/>
          </p:nvPr>
        </p:nvSpPr>
        <p:spPr/>
        <p:txBody>
          <a:bodyPr/>
          <a:lstStyle/>
          <a:p>
            <a:fld id="{7D8DE147-A8A5-0F46-ADAF-3F9F03A4E0AF}" type="slidenum">
              <a:rPr lang="en-US" smtClean="0"/>
              <a:t>32</a:t>
            </a:fld>
            <a:endParaRPr lang="en-US"/>
          </a:p>
        </p:txBody>
      </p:sp>
    </p:spTree>
    <p:extLst>
      <p:ext uri="{BB962C8B-B14F-4D97-AF65-F5344CB8AC3E}">
        <p14:creationId xmlns:p14="http://schemas.microsoft.com/office/powerpoint/2010/main" val="174575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What is a pre-trained model? We can define a pre-trained model as a neural network model that has been trained on a large-scale dataset to perform a specific task. An ML model has two aspects, model architecture and weights. PTM is a combination of both. For example, an ImageNet can have different weights for different tasks and all these pairs would be considered as a unique PTM. Some benefits of using a PTM are that it saves training time, and we can fine-tune existing models very quickly compared to training from </a:t>
            </a:r>
            <a:r>
              <a:rPr lang="en-US" sz="1800" b="0" i="0" u="none" strike="noStrike" err="1">
                <a:solidFill>
                  <a:srgbClr val="000000"/>
                </a:solidFill>
                <a:effectLst/>
                <a:latin typeface="Arial" panose="020B0604020202020204" pitchFamily="34" charset="0"/>
              </a:rPr>
              <a:t>scratch.Also</a:t>
            </a:r>
            <a:r>
              <a:rPr lang="en-US" sz="1800" b="0" i="0" u="none" strike="noStrike">
                <a:solidFill>
                  <a:srgbClr val="000000"/>
                </a:solidFill>
                <a:effectLst/>
                <a:latin typeface="Arial" panose="020B0604020202020204" pitchFamily="34" charset="0"/>
              </a:rPr>
              <a:t> works for smaller datasets.</a:t>
            </a:r>
            <a:endParaRPr lang="en-US" b="0">
              <a:effectLst/>
            </a:endParaRPr>
          </a:p>
        </p:txBody>
      </p:sp>
      <p:sp>
        <p:nvSpPr>
          <p:cNvPr id="4" name="Slide Number Placeholder 3"/>
          <p:cNvSpPr>
            <a:spLocks noGrp="1"/>
          </p:cNvSpPr>
          <p:nvPr>
            <p:ph type="sldNum" sz="quarter" idx="5"/>
          </p:nvPr>
        </p:nvSpPr>
        <p:spPr/>
        <p:txBody>
          <a:bodyPr/>
          <a:lstStyle/>
          <a:p>
            <a:fld id="{7D8DE147-A8A5-0F46-ADAF-3F9F03A4E0AF}" type="slidenum">
              <a:rPr lang="en-US" smtClean="0"/>
              <a:t>5</a:t>
            </a:fld>
            <a:endParaRPr lang="en-US"/>
          </a:p>
        </p:txBody>
      </p:sp>
    </p:spTree>
    <p:extLst>
      <p:ext uri="{BB962C8B-B14F-4D97-AF65-F5344CB8AC3E}">
        <p14:creationId xmlns:p14="http://schemas.microsoft.com/office/powerpoint/2010/main" val="136667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E8DC-443F-A326-8344-ECB409A8A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C0AFA-94F3-6481-3ADD-F3FEEA867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48FD3-ED1B-9170-0B41-DD077AC71D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93BC39-325A-EE83-196D-D0136C05CB7D}"/>
              </a:ext>
            </a:extLst>
          </p:cNvPr>
          <p:cNvSpPr>
            <a:spLocks noGrp="1"/>
          </p:cNvSpPr>
          <p:nvPr>
            <p:ph type="sldNum" sz="quarter" idx="5"/>
          </p:nvPr>
        </p:nvSpPr>
        <p:spPr/>
        <p:txBody>
          <a:bodyPr/>
          <a:lstStyle/>
          <a:p>
            <a:fld id="{7D8DE147-A8A5-0F46-ADAF-3F9F03A4E0AF}" type="slidenum">
              <a:rPr lang="en-US" smtClean="0"/>
              <a:t>6</a:t>
            </a:fld>
            <a:endParaRPr lang="en-US"/>
          </a:p>
        </p:txBody>
      </p:sp>
    </p:spTree>
    <p:extLst>
      <p:ext uri="{BB962C8B-B14F-4D97-AF65-F5344CB8AC3E}">
        <p14:creationId xmlns:p14="http://schemas.microsoft.com/office/powerpoint/2010/main" val="292804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01DF0-F0C1-3393-058D-B0F532B0B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08CFC-65FB-A595-74C9-03E4C0967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921DA-07C8-6108-76B1-CD03CC6064F7}"/>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Now let’s understand the recommending part of the title. We can introduce the recommendation problem with three main points. First with the advent Model Hubs like Hugging Face engineers can access huge number of PTMs, and thus it is hard to choose k and would be quite time-consuming. Also, different task domains require different pipelines and domain expertise to understand all the nuances of model performance.</a:t>
            </a:r>
            <a:endParaRPr lang="en-US" b="0">
              <a:effectLst/>
            </a:endParaRPr>
          </a:p>
        </p:txBody>
      </p:sp>
      <p:sp>
        <p:nvSpPr>
          <p:cNvPr id="4" name="Slide Number Placeholder 3">
            <a:extLst>
              <a:ext uri="{FF2B5EF4-FFF2-40B4-BE49-F238E27FC236}">
                <a16:creationId xmlns:a16="http://schemas.microsoft.com/office/drawing/2014/main" id="{8FDACD4D-5736-3A03-14E2-29472834823E}"/>
              </a:ext>
            </a:extLst>
          </p:cNvPr>
          <p:cNvSpPr>
            <a:spLocks noGrp="1"/>
          </p:cNvSpPr>
          <p:nvPr>
            <p:ph type="sldNum" sz="quarter" idx="5"/>
          </p:nvPr>
        </p:nvSpPr>
        <p:spPr/>
        <p:txBody>
          <a:bodyPr/>
          <a:lstStyle/>
          <a:p>
            <a:fld id="{7D8DE147-A8A5-0F46-ADAF-3F9F03A4E0AF}" type="slidenum">
              <a:rPr lang="en-US" smtClean="0"/>
              <a:t>7</a:t>
            </a:fld>
            <a:endParaRPr lang="en-US"/>
          </a:p>
        </p:txBody>
      </p:sp>
    </p:spTree>
    <p:extLst>
      <p:ext uri="{BB962C8B-B14F-4D97-AF65-F5344CB8AC3E}">
        <p14:creationId xmlns:p14="http://schemas.microsoft.com/office/powerpoint/2010/main" val="240677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0AEE-E71C-243A-D876-E04411576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F6E7B-40F7-E9CF-05C5-1BEAB001A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67697-5DE8-C76D-0D95-764CF2F9E317}"/>
              </a:ext>
            </a:extLst>
          </p:cNvPr>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There has been quite a lot of research in order to tackle this problem. The crux of the recommendation lies in trying to find the best PTM without actually fine-tuning the model on the downstream task. What is down stream task? If we go over the next slide, you can see that the PTM is trained on some task, also known as the source dataset. Then we try to fine-tune the model on a different dataset called the target or downstream task.</a:t>
            </a:r>
            <a:endParaRPr lang="en-US" b="0">
              <a:effectLst/>
            </a:endParaRPr>
          </a:p>
        </p:txBody>
      </p:sp>
      <p:sp>
        <p:nvSpPr>
          <p:cNvPr id="4" name="Slide Number Placeholder 3">
            <a:extLst>
              <a:ext uri="{FF2B5EF4-FFF2-40B4-BE49-F238E27FC236}">
                <a16:creationId xmlns:a16="http://schemas.microsoft.com/office/drawing/2014/main" id="{B0204B91-7F89-AE1A-CF72-B489C0C2D685}"/>
              </a:ext>
            </a:extLst>
          </p:cNvPr>
          <p:cNvSpPr>
            <a:spLocks noGrp="1"/>
          </p:cNvSpPr>
          <p:nvPr>
            <p:ph type="sldNum" sz="quarter" idx="5"/>
          </p:nvPr>
        </p:nvSpPr>
        <p:spPr/>
        <p:txBody>
          <a:bodyPr/>
          <a:lstStyle/>
          <a:p>
            <a:fld id="{7D8DE147-A8A5-0F46-ADAF-3F9F03A4E0AF}" type="slidenum">
              <a:rPr lang="en-US" smtClean="0"/>
              <a:t>8</a:t>
            </a:fld>
            <a:endParaRPr lang="en-US"/>
          </a:p>
        </p:txBody>
      </p:sp>
    </p:spTree>
    <p:extLst>
      <p:ext uri="{BB962C8B-B14F-4D97-AF65-F5344CB8AC3E}">
        <p14:creationId xmlns:p14="http://schemas.microsoft.com/office/powerpoint/2010/main" val="270784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F6C6F-2F6B-9CCD-F237-665CABE1F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44CE0-E643-4724-C0A4-5D0BFB0AC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12A0A-CEB0-200A-AFCD-BB976CB7F6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61C15C-EC72-34CE-477A-9918A82FD832}"/>
              </a:ext>
            </a:extLst>
          </p:cNvPr>
          <p:cNvSpPr>
            <a:spLocks noGrp="1"/>
          </p:cNvSpPr>
          <p:nvPr>
            <p:ph type="sldNum" sz="quarter" idx="5"/>
          </p:nvPr>
        </p:nvSpPr>
        <p:spPr/>
        <p:txBody>
          <a:bodyPr/>
          <a:lstStyle/>
          <a:p>
            <a:fld id="{7D8DE147-A8A5-0F46-ADAF-3F9F03A4E0AF}" type="slidenum">
              <a:rPr lang="en-US" smtClean="0"/>
              <a:t>9</a:t>
            </a:fld>
            <a:endParaRPr lang="en-US"/>
          </a:p>
        </p:txBody>
      </p:sp>
    </p:spTree>
    <p:extLst>
      <p:ext uri="{BB962C8B-B14F-4D97-AF65-F5344CB8AC3E}">
        <p14:creationId xmlns:p14="http://schemas.microsoft.com/office/powerpoint/2010/main" val="73245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buNone/>
            </a:pPr>
            <a:r>
              <a:rPr lang="en-US" sz="1800" b="0" i="0" u="none" strike="noStrike">
                <a:solidFill>
                  <a:srgbClr val="000000"/>
                </a:solidFill>
                <a:effectLst/>
                <a:latin typeface="Arial" panose="020B0604020202020204" pitchFamily="34" charset="0"/>
              </a:rPr>
              <a:t>Moving on, the recommender algorithms can be broadly classified into two categories. Heuristic-based and Learning Based. </a:t>
            </a:r>
            <a:endParaRPr lang="en-US" b="0">
              <a:effectLst/>
            </a:endParaRPr>
          </a:p>
        </p:txBody>
      </p:sp>
      <p:sp>
        <p:nvSpPr>
          <p:cNvPr id="4" name="Slide Number Placeholder 3"/>
          <p:cNvSpPr>
            <a:spLocks noGrp="1"/>
          </p:cNvSpPr>
          <p:nvPr>
            <p:ph type="sldNum" sz="quarter" idx="5"/>
          </p:nvPr>
        </p:nvSpPr>
        <p:spPr/>
        <p:txBody>
          <a:bodyPr/>
          <a:lstStyle/>
          <a:p>
            <a:fld id="{7D8DE147-A8A5-0F46-ADAF-3F9F03A4E0AF}" type="slidenum">
              <a:rPr lang="en-US" smtClean="0"/>
              <a:t>10</a:t>
            </a:fld>
            <a:endParaRPr lang="en-US"/>
          </a:p>
        </p:txBody>
      </p:sp>
    </p:spTree>
    <p:extLst>
      <p:ext uri="{BB962C8B-B14F-4D97-AF65-F5344CB8AC3E}">
        <p14:creationId xmlns:p14="http://schemas.microsoft.com/office/powerpoint/2010/main" val="2997232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a:blip r:embed="rId2"/>
          <a:stretch>
            <a:fillRect/>
          </a:stretch>
        </p:blipFill>
        <p:spPr>
          <a:xfrm>
            <a:off x="2097131" y="6182898"/>
            <a:ext cx="5091026" cy="542584"/>
          </a:xfrm>
          <a:prstGeom prst="rect">
            <a:avLst/>
          </a:prstGeom>
        </p:spPr>
      </p:pic>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42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a:t>Contribution 1</a:t>
            </a:r>
            <a:r>
              <a:rPr lang="en-US" b="1" u="none"/>
              <a:t>		Details</a:t>
            </a:r>
          </a:p>
          <a:p>
            <a:pPr lvl="0"/>
            <a:endParaRPr lang="en-US" b="1" u="none"/>
          </a:p>
          <a:p>
            <a:pPr lvl="0"/>
            <a:endParaRPr lang="en-US" b="1" u="none"/>
          </a:p>
          <a:p>
            <a:pPr lvl="0"/>
            <a:endParaRPr lang="en-US" b="1" u="none"/>
          </a:p>
          <a:p>
            <a:pPr lvl="0"/>
            <a:endParaRPr lang="en-US"/>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a:t>Contribution 2</a:t>
            </a:r>
            <a:r>
              <a:rPr lang="en-US" b="1" u="none"/>
              <a:t>		Details</a:t>
            </a:r>
          </a:p>
          <a:p>
            <a:pPr lvl="0"/>
            <a:endParaRPr lang="en-US" b="1" u="none"/>
          </a:p>
          <a:p>
            <a:pPr lvl="0"/>
            <a:endParaRPr lang="en-US" b="1" u="none"/>
          </a:p>
          <a:p>
            <a:pPr lvl="0"/>
            <a:endParaRPr lang="en-US" b="1" u="none"/>
          </a:p>
          <a:p>
            <a:pPr lvl="0"/>
            <a:endParaRPr lang="en-US"/>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Summary of contributions</a:t>
            </a:r>
            <a:endParaRPr lang="ko-KR" altLang="en-US"/>
          </a:p>
        </p:txBody>
      </p:sp>
    </p:spTree>
    <p:extLst>
      <p:ext uri="{BB962C8B-B14F-4D97-AF65-F5344CB8AC3E}">
        <p14:creationId xmlns:p14="http://schemas.microsoft.com/office/powerpoint/2010/main" val="9335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Support the Purdue University brand in your presentations by using a brand-friendly template. This template uses an accessible master layout. Please note that some changes </a:t>
            </a:r>
            <a:b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1010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4933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965854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37369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a:t>Brief photo caption. Place in top left or right corner. </a:t>
            </a:r>
            <a:r>
              <a:rPr lang="en-US" err="1"/>
              <a:t>Acumin</a:t>
            </a:r>
            <a:r>
              <a:rPr lang="en-US"/>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04973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70090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9783003B-C882-4C4C-A825-A7EAF1CF388F}" type="datetime1">
              <a:rPr lang="en-US" smtClean="0"/>
              <a:t>4/27/25</a:t>
            </a:fld>
            <a:endParaRPr lang="en-US"/>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47805" y="6076164"/>
            <a:ext cx="3560593" cy="377004"/>
          </a:xfrm>
          <a:prstGeom prst="rect">
            <a:avLst/>
          </a:prstGeom>
        </p:spPr>
      </p:pic>
    </p:spTree>
    <p:extLst>
      <p:ext uri="{BB962C8B-B14F-4D97-AF65-F5344CB8AC3E}">
        <p14:creationId xmlns:p14="http://schemas.microsoft.com/office/powerpoint/2010/main" val="35408554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tr" smtClean="0"/>
              <a:pPr algn="r"/>
              <a:t>‹#›</a:t>
            </a:fld>
            <a:endParaRPr lang="tr"/>
          </a:p>
        </p:txBody>
      </p:sp>
    </p:spTree>
    <p:extLst>
      <p:ext uri="{BB962C8B-B14F-4D97-AF65-F5344CB8AC3E}">
        <p14:creationId xmlns:p14="http://schemas.microsoft.com/office/powerpoint/2010/main" val="26923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tr" smtClean="0"/>
              <a:pPr algn="r"/>
              <a:t>‹#›</a:t>
            </a:fld>
            <a:endParaRPr lang="tr"/>
          </a:p>
        </p:txBody>
      </p:sp>
    </p:spTree>
    <p:extLst>
      <p:ext uri="{BB962C8B-B14F-4D97-AF65-F5344CB8AC3E}">
        <p14:creationId xmlns:p14="http://schemas.microsoft.com/office/powerpoint/2010/main" val="275435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Calibri" panose="020F0502020204030204"/>
                <a:ea typeface="+mn-ea"/>
                <a:cs typeface="+mn-cs"/>
              </a:rPr>
              <a:t>Thank you for your attention!</a:t>
            </a:r>
          </a:p>
        </p:txBody>
      </p:sp>
    </p:spTree>
    <p:extLst>
      <p:ext uri="{BB962C8B-B14F-4D97-AF65-F5344CB8AC3E}">
        <p14:creationId xmlns:p14="http://schemas.microsoft.com/office/powerpoint/2010/main" val="394377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A35-1128-FD7D-81EE-85DA45BDA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99245-72EA-26B0-8B18-49765C8DE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48215-FFD3-4B1B-3203-2C259BBE44AD}"/>
              </a:ext>
            </a:extLst>
          </p:cNvPr>
          <p:cNvSpPr>
            <a:spLocks noGrp="1"/>
          </p:cNvSpPr>
          <p:nvPr>
            <p:ph type="dt" sz="half" idx="10"/>
          </p:nvPr>
        </p:nvSpPr>
        <p:spPr/>
        <p:txBody>
          <a:bodyPr/>
          <a:lstStyle/>
          <a:p>
            <a:fld id="{4A64C16A-6BB2-0C4B-BC4B-079CABF61567}" type="datetime1">
              <a:rPr lang="en-US" smtClean="0"/>
              <a:t>4/27/25</a:t>
            </a:fld>
            <a:endParaRPr lang="en-US"/>
          </a:p>
        </p:txBody>
      </p:sp>
      <p:sp>
        <p:nvSpPr>
          <p:cNvPr id="5" name="Footer Placeholder 4">
            <a:extLst>
              <a:ext uri="{FF2B5EF4-FFF2-40B4-BE49-F238E27FC236}">
                <a16:creationId xmlns:a16="http://schemas.microsoft.com/office/drawing/2014/main" id="{97E29B1A-559D-0B1E-AD6B-CA699484D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AF897-1255-58ED-E20B-F65C903CF7E7}"/>
              </a:ext>
            </a:extLst>
          </p:cNvPr>
          <p:cNvSpPr>
            <a:spLocks noGrp="1"/>
          </p:cNvSpPr>
          <p:nvPr>
            <p:ph type="sldNum" sz="quarter" idx="12"/>
          </p:nvPr>
        </p:nvSpPr>
        <p:spPr/>
        <p:txBody>
          <a:bodyPr/>
          <a:lstStyle/>
          <a:p>
            <a:fld id="{723CF3AC-0F97-5A40-9097-F19FF99CCC0F}" type="slidenum">
              <a:rPr lang="en-US" smtClean="0"/>
              <a:t>‹#›</a:t>
            </a:fld>
            <a:endParaRPr lang="en-US"/>
          </a:p>
        </p:txBody>
      </p:sp>
    </p:spTree>
    <p:extLst>
      <p:ext uri="{BB962C8B-B14F-4D97-AF65-F5344CB8AC3E}">
        <p14:creationId xmlns:p14="http://schemas.microsoft.com/office/powerpoint/2010/main" val="91579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CB77-7FC1-0D53-4CAC-A4B5BB8F1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1B98C-76DB-6455-A9EE-84DE71791FB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44A74-875F-29F0-3136-C6E4EE2FDE0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AD31F-0C8A-BC02-0D04-B8662DA5EB6E}"/>
              </a:ext>
            </a:extLst>
          </p:cNvPr>
          <p:cNvSpPr>
            <a:spLocks noGrp="1"/>
          </p:cNvSpPr>
          <p:nvPr>
            <p:ph type="dt" sz="half" idx="10"/>
          </p:nvPr>
        </p:nvSpPr>
        <p:spPr/>
        <p:txBody>
          <a:bodyPr/>
          <a:lstStyle/>
          <a:p>
            <a:fld id="{AFC6C1B0-8E0B-874A-9F46-9EE155F5A0D1}" type="datetime1">
              <a:rPr lang="en-US" smtClean="0"/>
              <a:t>4/27/25</a:t>
            </a:fld>
            <a:endParaRPr lang="en-US"/>
          </a:p>
        </p:txBody>
      </p:sp>
      <p:sp>
        <p:nvSpPr>
          <p:cNvPr id="6" name="Footer Placeholder 5">
            <a:extLst>
              <a:ext uri="{FF2B5EF4-FFF2-40B4-BE49-F238E27FC236}">
                <a16:creationId xmlns:a16="http://schemas.microsoft.com/office/drawing/2014/main" id="{783C881E-0221-0DE1-85D8-B8C153348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83021-B9BD-7407-4E7C-9FC7B16591BF}"/>
              </a:ext>
            </a:extLst>
          </p:cNvPr>
          <p:cNvSpPr>
            <a:spLocks noGrp="1"/>
          </p:cNvSpPr>
          <p:nvPr>
            <p:ph type="sldNum" sz="quarter" idx="12"/>
          </p:nvPr>
        </p:nvSpPr>
        <p:spPr/>
        <p:txBody>
          <a:bodyPr/>
          <a:lstStyle/>
          <a:p>
            <a:fld id="{723CF3AC-0F97-5A40-9097-F19FF99CCC0F}" type="slidenum">
              <a:rPr lang="en-US" smtClean="0"/>
              <a:t>‹#›</a:t>
            </a:fld>
            <a:endParaRPr lang="en-US"/>
          </a:p>
        </p:txBody>
      </p:sp>
    </p:spTree>
    <p:extLst>
      <p:ext uri="{BB962C8B-B14F-4D97-AF65-F5344CB8AC3E}">
        <p14:creationId xmlns:p14="http://schemas.microsoft.com/office/powerpoint/2010/main" val="380104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a:t>Words</a:t>
            </a:r>
            <a:endParaRPr lang="ko-KR" altLang="en-US"/>
          </a:p>
          <a:p>
            <a:pPr lvl="1"/>
            <a:r>
              <a:rPr lang="en-US" altLang="ko-KR"/>
              <a:t>Words</a:t>
            </a:r>
            <a:endParaRPr lang="ko-KR" altLang="en-US"/>
          </a:p>
          <a:p>
            <a:pPr lvl="2"/>
            <a:r>
              <a:rPr lang="en-US" altLang="ko-KR"/>
              <a:t>Words</a:t>
            </a:r>
          </a:p>
          <a:p>
            <a:pPr lvl="3"/>
            <a:r>
              <a:rPr lang="en-US" altLang="ko-KR"/>
              <a:t>Words</a:t>
            </a:r>
          </a:p>
          <a:p>
            <a:pPr lvl="4"/>
            <a:r>
              <a:rPr lang="en-US" altLang="ko-KR"/>
              <a:t>Words</a:t>
            </a:r>
            <a:endParaRPr lang="ko-KR" altLang="en-US"/>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5497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a:t>Words</a:t>
            </a:r>
          </a:p>
          <a:p>
            <a:pPr lvl="1"/>
            <a:r>
              <a:rPr lang="en-US" altLang="ko-KR"/>
              <a:t>Words</a:t>
            </a:r>
          </a:p>
          <a:p>
            <a:pPr lvl="2"/>
            <a:r>
              <a:rPr lang="en-US" altLang="ko-KR"/>
              <a:t>Words</a:t>
            </a:r>
          </a:p>
          <a:p>
            <a:pPr lvl="3"/>
            <a:r>
              <a:rPr lang="en-US" altLang="ko-KR"/>
              <a:t>Words</a:t>
            </a:r>
          </a:p>
          <a:p>
            <a:pPr lvl="4"/>
            <a:r>
              <a:rPr lang="en-US" altLang="ko-KR"/>
              <a:t>Words</a:t>
            </a:r>
            <a:endParaRPr lang="ko-KR" altLang="en-US"/>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a:t>Words</a:t>
            </a:r>
          </a:p>
          <a:p>
            <a:pPr lvl="1"/>
            <a:r>
              <a:rPr lang="en-US" altLang="ko-KR"/>
              <a:t>Words</a:t>
            </a:r>
          </a:p>
          <a:p>
            <a:pPr lvl="2"/>
            <a:r>
              <a:rPr lang="en-US" altLang="ko-KR"/>
              <a:t>Words</a:t>
            </a:r>
          </a:p>
          <a:p>
            <a:pPr lvl="3"/>
            <a:r>
              <a:rPr lang="en-US" altLang="ko-KR"/>
              <a:t>Words</a:t>
            </a:r>
          </a:p>
          <a:p>
            <a:pPr lvl="4"/>
            <a:r>
              <a:rPr lang="en-US" altLang="ko-KR"/>
              <a:t>Words</a:t>
            </a:r>
            <a:endParaRPr lang="ko-KR" altLang="en-US"/>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Tree>
    <p:extLst>
      <p:ext uri="{BB962C8B-B14F-4D97-AF65-F5344CB8AC3E}">
        <p14:creationId xmlns:p14="http://schemas.microsoft.com/office/powerpoint/2010/main" val="385291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a:t>Section heading</a:t>
            </a:r>
            <a:endParaRPr lang="ko-KR" altLang="en-US"/>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87136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Left title</a:t>
            </a:r>
            <a:endParaRPr lang="ko-KR" altLang="en-US"/>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Words</a:t>
            </a:r>
            <a:endParaRPr lang="ko-KR" altLang="en-US"/>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Right title</a:t>
            </a:r>
            <a:endParaRPr lang="ko-KR" altLang="en-US"/>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Words</a:t>
            </a:r>
            <a:endParaRPr lang="ko-KR" altLang="en-US"/>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a:t>Title</a:t>
            </a:r>
            <a:endParaRPr lang="ko-KR" altLang="en-US"/>
          </a:p>
        </p:txBody>
      </p:sp>
    </p:spTree>
    <p:extLst>
      <p:ext uri="{BB962C8B-B14F-4D97-AF65-F5344CB8AC3E}">
        <p14:creationId xmlns:p14="http://schemas.microsoft.com/office/powerpoint/2010/main" val="127145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06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4832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a:t>Title</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Remarks</a:t>
            </a:r>
            <a:endParaRPr lang="ko-KR" altLang="en-US"/>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Calibri" panose="020F0502020204030204"/>
              <a:ea typeface="맑은 고딕" panose="020B0503020000020004" pitchFamily="34" charset="-127"/>
              <a:cs typeface="+mn-cs"/>
            </a:endParaRPr>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473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23"/>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20733039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p:hf hd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F_6A1EB7D2.xm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752A6D9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E_B9E783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9_453EDEDD.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B_5388329F.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C_8B1E0B8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41_B2A72D5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2_B3D7BDE9.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9_B2960E8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3_752A81B0.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114_9FAA90B6.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15_C53F95B8.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42_179D047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44_223FCEB6.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45_F839F49E.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16_892EB17.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4_59340CB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1A_10F05B5F.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4">
            <a:extLst>
              <a:ext uri="{FF2B5EF4-FFF2-40B4-BE49-F238E27FC236}">
                <a16:creationId xmlns:a16="http://schemas.microsoft.com/office/drawing/2014/main" id="{9D50947B-A744-1547-5098-F3404A32E32A}"/>
              </a:ext>
            </a:extLst>
          </p:cNvPr>
          <p:cNvSpPr>
            <a:spLocks noGrp="1"/>
          </p:cNvSpPr>
          <p:nvPr>
            <p:ph type="subTitle" idx="1"/>
          </p:nvPr>
        </p:nvSpPr>
        <p:spPr>
          <a:xfrm>
            <a:off x="1308100" y="3235325"/>
            <a:ext cx="6400800" cy="1492716"/>
          </a:xfrm>
        </p:spPr>
        <p:txBody>
          <a:bodyPr/>
          <a:lstStyle/>
          <a:p>
            <a:pPr algn="ctr"/>
            <a:r>
              <a:rPr lang="en-US" sz="1800" b="1">
                <a:solidFill>
                  <a:schemeClr val="tx1"/>
                </a:solidFill>
                <a:latin typeface="Acumin Pro"/>
                <a:cs typeface="Calibri"/>
              </a:rPr>
              <a:t>Parth V. Patil</a:t>
            </a:r>
            <a:r>
              <a:rPr lang="en-US" sz="1800">
                <a:solidFill>
                  <a:schemeClr val="tx1"/>
                </a:solidFill>
                <a:latin typeface="Acumin Pro"/>
                <a:cs typeface="Calibri"/>
              </a:rPr>
              <a:t>, </a:t>
            </a:r>
            <a:r>
              <a:rPr lang="en-US" sz="1800" b="0">
                <a:solidFill>
                  <a:schemeClr val="tx1"/>
                </a:solidFill>
                <a:latin typeface="Acumin Pro"/>
                <a:cs typeface="Calibri"/>
              </a:rPr>
              <a:t>Wenxin Jiang, Huiyun Peng, Daniel Lugo,</a:t>
            </a:r>
          </a:p>
          <a:p>
            <a:pPr algn="ctr"/>
            <a:r>
              <a:rPr lang="en-US" sz="1800" b="0">
                <a:solidFill>
                  <a:schemeClr val="tx1"/>
                </a:solidFill>
                <a:latin typeface="Acumin Pro"/>
                <a:cs typeface="Calibri"/>
              </a:rPr>
              <a:t>Kelechi G. Kalu, Josh LeBlanc, Lawrence Smith, </a:t>
            </a:r>
            <a:r>
              <a:rPr lang="en-US" sz="1800" b="0" err="1">
                <a:solidFill>
                  <a:schemeClr val="tx1"/>
                </a:solidFill>
                <a:latin typeface="Acumin Pro"/>
                <a:cs typeface="Calibri"/>
              </a:rPr>
              <a:t>Hyeonwoo</a:t>
            </a:r>
            <a:endParaRPr lang="en-US" sz="1800" b="0">
              <a:solidFill>
                <a:schemeClr val="tx1"/>
              </a:solidFill>
              <a:latin typeface="Acumin Pro"/>
              <a:cs typeface="Calibri"/>
            </a:endParaRPr>
          </a:p>
          <a:p>
            <a:pPr algn="ctr"/>
            <a:r>
              <a:rPr lang="en-US" sz="1800" b="0">
                <a:solidFill>
                  <a:schemeClr val="tx1"/>
                </a:solidFill>
                <a:latin typeface="Acumin Pro"/>
                <a:cs typeface="Calibri"/>
              </a:rPr>
              <a:t>Heo, Nathanael Aou</a:t>
            </a:r>
          </a:p>
          <a:p>
            <a:pPr algn="ctr"/>
            <a:r>
              <a:rPr lang="en-US" sz="1800" b="1">
                <a:solidFill>
                  <a:schemeClr val="tx1"/>
                </a:solidFill>
                <a:latin typeface="Acumin Pro"/>
                <a:cs typeface="Calibri"/>
              </a:rPr>
              <a:t>James C. Davis</a:t>
            </a:r>
          </a:p>
        </p:txBody>
      </p:sp>
      <p:sp>
        <p:nvSpPr>
          <p:cNvPr id="9" name="Title 1">
            <a:extLst>
              <a:ext uri="{FF2B5EF4-FFF2-40B4-BE49-F238E27FC236}">
                <a16:creationId xmlns:a16="http://schemas.microsoft.com/office/drawing/2014/main" id="{8CFA5B94-4ABA-3ABF-B247-EFFE68F47EB7}"/>
              </a:ext>
            </a:extLst>
          </p:cNvPr>
          <p:cNvSpPr>
            <a:spLocks noGrp="1"/>
          </p:cNvSpPr>
          <p:nvPr>
            <p:ph type="ctrTitle"/>
          </p:nvPr>
        </p:nvSpPr>
        <p:spPr>
          <a:xfrm>
            <a:off x="126471" y="1471961"/>
            <a:ext cx="8891058" cy="1622077"/>
          </a:xfrm>
        </p:spPr>
        <p:txBody>
          <a:bodyPr>
            <a:noAutofit/>
          </a:bodyPr>
          <a:lstStyle/>
          <a:p>
            <a:pPr algn="ctr"/>
            <a:r>
              <a:rPr lang="en-US" sz="5000">
                <a:solidFill>
                  <a:schemeClr val="tx1"/>
                </a:solidFill>
                <a:latin typeface="Calibri"/>
                <a:cs typeface="Calibri"/>
              </a:rPr>
              <a:t>Recommending Pre-Trained Models for IoT Devices​</a:t>
            </a:r>
            <a:endParaRPr lang="zh-CN" altLang="en-US" sz="5000">
              <a:solidFill>
                <a:schemeClr val="tx1"/>
              </a:solidFill>
              <a:latin typeface="Calibri"/>
              <a:ea typeface="宋体"/>
              <a:cs typeface="Calibri"/>
            </a:endParaRPr>
          </a:p>
        </p:txBody>
      </p:sp>
      <p:pic>
        <p:nvPicPr>
          <p:cNvPr id="10" name="Picture 9">
            <a:extLst>
              <a:ext uri="{FF2B5EF4-FFF2-40B4-BE49-F238E27FC236}">
                <a16:creationId xmlns:a16="http://schemas.microsoft.com/office/drawing/2014/main" id="{E9F555AE-1556-024A-02E6-938D4F19822B}"/>
              </a:ext>
            </a:extLst>
          </p:cNvPr>
          <p:cNvPicPr>
            <a:picLocks noChangeAspect="1"/>
          </p:cNvPicPr>
          <p:nvPr/>
        </p:nvPicPr>
        <p:blipFill>
          <a:blip r:embed="rId4"/>
          <a:stretch>
            <a:fillRect/>
          </a:stretch>
        </p:blipFill>
        <p:spPr>
          <a:xfrm>
            <a:off x="480290" y="4728041"/>
            <a:ext cx="2491509" cy="1962063"/>
          </a:xfrm>
          <a:prstGeom prst="rect">
            <a:avLst/>
          </a:prstGeom>
        </p:spPr>
      </p:pic>
      <p:pic>
        <p:nvPicPr>
          <p:cNvPr id="12" name="Picture 11">
            <a:extLst>
              <a:ext uri="{FF2B5EF4-FFF2-40B4-BE49-F238E27FC236}">
                <a16:creationId xmlns:a16="http://schemas.microsoft.com/office/drawing/2014/main" id="{6C027E89-6E22-A052-A7DD-1D85453CED8F}"/>
              </a:ext>
            </a:extLst>
          </p:cNvPr>
          <p:cNvPicPr>
            <a:picLocks noChangeAspect="1"/>
          </p:cNvPicPr>
          <p:nvPr/>
        </p:nvPicPr>
        <p:blipFill>
          <a:blip r:embed="rId5"/>
          <a:stretch>
            <a:fillRect/>
          </a:stretch>
        </p:blipFill>
        <p:spPr>
          <a:xfrm>
            <a:off x="6427356" y="5004424"/>
            <a:ext cx="2236354" cy="962875"/>
          </a:xfrm>
          <a:prstGeom prst="rect">
            <a:avLst/>
          </a:prstGeom>
        </p:spPr>
      </p:pic>
    </p:spTree>
    <p:extLst>
      <p:ext uri="{BB962C8B-B14F-4D97-AF65-F5344CB8AC3E}">
        <p14:creationId xmlns:p14="http://schemas.microsoft.com/office/powerpoint/2010/main" val="1780398034"/>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F969B7-29EA-85D4-4BAC-B3E64C734257}"/>
              </a:ext>
            </a:extLst>
          </p:cNvPr>
          <p:cNvSpPr>
            <a:spLocks noGrp="1"/>
          </p:cNvSpPr>
          <p:nvPr>
            <p:ph idx="1"/>
          </p:nvPr>
        </p:nvSpPr>
        <p:spPr/>
        <p:txBody>
          <a:bodyPr>
            <a:normAutofit/>
          </a:bodyPr>
          <a:lstStyle/>
          <a:p>
            <a:pPr marL="0" indent="0">
              <a:lnSpc>
                <a:spcPct val="150000"/>
              </a:lnSpc>
              <a:buNone/>
            </a:pPr>
            <a:r>
              <a:rPr lang="en-US" sz="3200"/>
              <a:t>Recommendation algorithms can be broadly classified into two groups.</a:t>
            </a:r>
          </a:p>
          <a:p>
            <a:pPr marL="385763" indent="-385763">
              <a:lnSpc>
                <a:spcPct val="150000"/>
              </a:lnSpc>
              <a:buFont typeface="+mj-lt"/>
              <a:buAutoNum type="arabicPeriod"/>
            </a:pPr>
            <a:r>
              <a:rPr lang="en-US" sz="3200" b="1"/>
              <a:t>Heuristic-Based Recommenders</a:t>
            </a:r>
          </a:p>
          <a:p>
            <a:pPr marL="385763" indent="-385763">
              <a:lnSpc>
                <a:spcPct val="150000"/>
              </a:lnSpc>
              <a:buFont typeface="+mj-lt"/>
              <a:buAutoNum type="arabicPeriod"/>
            </a:pPr>
            <a:r>
              <a:rPr lang="en-US" sz="3200" b="1"/>
              <a:t>Learning-Based Recommenders</a:t>
            </a:r>
          </a:p>
        </p:txBody>
      </p:sp>
      <p:sp>
        <p:nvSpPr>
          <p:cNvPr id="2" name="Title 1">
            <a:extLst>
              <a:ext uri="{FF2B5EF4-FFF2-40B4-BE49-F238E27FC236}">
                <a16:creationId xmlns:a16="http://schemas.microsoft.com/office/drawing/2014/main" id="{0095F1E3-A637-A5D7-FF3B-7DD6E669026D}"/>
              </a:ext>
            </a:extLst>
          </p:cNvPr>
          <p:cNvSpPr>
            <a:spLocks noGrp="1"/>
          </p:cNvSpPr>
          <p:nvPr>
            <p:ph type="title"/>
          </p:nvPr>
        </p:nvSpPr>
        <p:spPr/>
        <p:txBody>
          <a:bodyPr>
            <a:normAutofit fontScale="90000"/>
          </a:bodyPr>
          <a:lstStyle/>
          <a:p>
            <a:r>
              <a:rPr lang="en-US" sz="3300"/>
              <a:t>Categorizing Recommenders</a:t>
            </a:r>
            <a:endParaRPr lang="en-US" b="1"/>
          </a:p>
        </p:txBody>
      </p:sp>
      <p:sp>
        <p:nvSpPr>
          <p:cNvPr id="8" name="Slide Number Placeholder 7">
            <a:extLst>
              <a:ext uri="{FF2B5EF4-FFF2-40B4-BE49-F238E27FC236}">
                <a16:creationId xmlns:a16="http://schemas.microsoft.com/office/drawing/2014/main" id="{125B6D8E-0C38-6465-5E2D-B3E552CEF228}"/>
              </a:ext>
            </a:extLst>
          </p:cNvPr>
          <p:cNvSpPr>
            <a:spLocks noGrp="1"/>
          </p:cNvSpPr>
          <p:nvPr>
            <p:ph type="sldNum" sz="quarter" idx="12"/>
          </p:nvPr>
        </p:nvSpPr>
        <p:spPr/>
        <p:txBody>
          <a:bodyPr/>
          <a:lstStyle/>
          <a:p>
            <a:fld id="{723CF3AC-0F97-5A40-9097-F19FF99CCC0F}" type="slidenum">
              <a:rPr lang="en-US" smtClean="0"/>
              <a:t>10</a:t>
            </a:fld>
            <a:endParaRPr lang="en-US"/>
          </a:p>
        </p:txBody>
      </p:sp>
    </p:spTree>
    <p:extLst>
      <p:ext uri="{BB962C8B-B14F-4D97-AF65-F5344CB8AC3E}">
        <p14:creationId xmlns:p14="http://schemas.microsoft.com/office/powerpoint/2010/main" val="195760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00CC2-F15A-A39F-7E99-59B31B3539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06CC4-6229-5954-E3CB-E2DFF83E10CD}"/>
              </a:ext>
            </a:extLst>
          </p:cNvPr>
          <p:cNvSpPr>
            <a:spLocks noGrp="1"/>
          </p:cNvSpPr>
          <p:nvPr>
            <p:ph idx="1"/>
          </p:nvPr>
        </p:nvSpPr>
        <p:spPr/>
        <p:txBody>
          <a:bodyPr>
            <a:normAutofit/>
          </a:bodyPr>
          <a:lstStyle/>
          <a:p>
            <a:pPr>
              <a:lnSpc>
                <a:spcPct val="150000"/>
              </a:lnSpc>
            </a:pPr>
            <a:r>
              <a:rPr lang="en-US" sz="2800"/>
              <a:t>These methods introduce a novel heuristic </a:t>
            </a:r>
            <a:br>
              <a:rPr lang="en-US" sz="2800"/>
            </a:br>
            <a:r>
              <a:rPr lang="en-US" sz="2800"/>
              <a:t>or score to rank PTMs.</a:t>
            </a:r>
          </a:p>
          <a:p>
            <a:pPr>
              <a:lnSpc>
                <a:spcPct val="150000"/>
              </a:lnSpc>
            </a:pPr>
            <a:r>
              <a:rPr lang="en-US" sz="2800"/>
              <a:t>They use some combination of forward pass, source dataset, and source labels to construct a score.</a:t>
            </a:r>
          </a:p>
          <a:p>
            <a:pPr>
              <a:lnSpc>
                <a:spcPct val="150000"/>
              </a:lnSpc>
            </a:pPr>
            <a:r>
              <a:rPr lang="en-US" sz="2800"/>
              <a:t>Example: LEEP</a:t>
            </a:r>
            <a:r>
              <a:rPr lang="en-US" sz="2800" baseline="30000"/>
              <a:t>1</a:t>
            </a:r>
            <a:r>
              <a:rPr lang="en-US" sz="2800"/>
              <a:t>, N-LEEP</a:t>
            </a:r>
            <a:r>
              <a:rPr lang="en-US" sz="2800" baseline="30000"/>
              <a:t>2</a:t>
            </a:r>
            <a:r>
              <a:rPr lang="en-US" sz="2800"/>
              <a:t>, LogME</a:t>
            </a:r>
            <a:r>
              <a:rPr lang="en-US" sz="2800" baseline="30000"/>
              <a:t>3</a:t>
            </a:r>
            <a:r>
              <a:rPr lang="en-US" sz="2800"/>
              <a:t>, PACTran</a:t>
            </a:r>
            <a:r>
              <a:rPr lang="en-US" sz="2800" baseline="30000"/>
              <a:t>4</a:t>
            </a:r>
            <a:endParaRPr lang="en-US" sz="2800"/>
          </a:p>
        </p:txBody>
      </p:sp>
      <p:sp>
        <p:nvSpPr>
          <p:cNvPr id="2" name="Title 1">
            <a:extLst>
              <a:ext uri="{FF2B5EF4-FFF2-40B4-BE49-F238E27FC236}">
                <a16:creationId xmlns:a16="http://schemas.microsoft.com/office/drawing/2014/main" id="{0CB88FB1-E289-C3EE-E201-6CA2E8E839AA}"/>
              </a:ext>
            </a:extLst>
          </p:cNvPr>
          <p:cNvSpPr>
            <a:spLocks noGrp="1"/>
          </p:cNvSpPr>
          <p:nvPr>
            <p:ph type="title"/>
          </p:nvPr>
        </p:nvSpPr>
        <p:spPr/>
        <p:txBody>
          <a:bodyPr>
            <a:normAutofit fontScale="90000"/>
          </a:bodyPr>
          <a:lstStyle/>
          <a:p>
            <a:r>
              <a:rPr lang="en-US"/>
              <a:t>Heuristic-Based Recommenders</a:t>
            </a:r>
          </a:p>
        </p:txBody>
      </p:sp>
      <p:sp>
        <p:nvSpPr>
          <p:cNvPr id="6" name="Slide Number Placeholder 5">
            <a:extLst>
              <a:ext uri="{FF2B5EF4-FFF2-40B4-BE49-F238E27FC236}">
                <a16:creationId xmlns:a16="http://schemas.microsoft.com/office/drawing/2014/main" id="{B8CED21C-1D48-EC90-5812-A690D9842361}"/>
              </a:ext>
            </a:extLst>
          </p:cNvPr>
          <p:cNvSpPr>
            <a:spLocks noGrp="1"/>
          </p:cNvSpPr>
          <p:nvPr>
            <p:ph type="sldNum" sz="quarter" idx="12"/>
          </p:nvPr>
        </p:nvSpPr>
        <p:spPr/>
        <p:txBody>
          <a:bodyPr/>
          <a:lstStyle/>
          <a:p>
            <a:fld id="{723CF3AC-0F97-5A40-9097-F19FF99CCC0F}" type="slidenum">
              <a:rPr lang="en-US" smtClean="0"/>
              <a:t>11</a:t>
            </a:fld>
            <a:endParaRPr lang="en-US"/>
          </a:p>
        </p:txBody>
      </p:sp>
      <p:sp>
        <p:nvSpPr>
          <p:cNvPr id="4" name="TextBox 3">
            <a:extLst>
              <a:ext uri="{FF2B5EF4-FFF2-40B4-BE49-F238E27FC236}">
                <a16:creationId xmlns:a16="http://schemas.microsoft.com/office/drawing/2014/main" id="{C94DE6CB-A205-25DA-FBF4-214B46A50393}"/>
              </a:ext>
            </a:extLst>
          </p:cNvPr>
          <p:cNvSpPr txBox="1"/>
          <p:nvPr/>
        </p:nvSpPr>
        <p:spPr>
          <a:xfrm>
            <a:off x="446808" y="5777345"/>
            <a:ext cx="8021783" cy="769441"/>
          </a:xfrm>
          <a:prstGeom prst="rect">
            <a:avLst/>
          </a:prstGeom>
          <a:noFill/>
        </p:spPr>
        <p:txBody>
          <a:bodyPr wrap="square" rtlCol="0">
            <a:spAutoFit/>
          </a:bodyPr>
          <a:lstStyle/>
          <a:p>
            <a:r>
              <a:rPr lang="en-US" sz="1100" b="1"/>
              <a:t>1. C. Nguyen et al.</a:t>
            </a:r>
            <a:r>
              <a:rPr lang="en-US" sz="1100"/>
              <a:t>: </a:t>
            </a:r>
            <a:r>
              <a:rPr lang="en-US" sz="1100" i="1"/>
              <a:t>LEEP: A new measure to evaluate transferability of learned representations</a:t>
            </a:r>
            <a:endParaRPr lang="en-US" sz="1100"/>
          </a:p>
          <a:p>
            <a:r>
              <a:rPr lang="en-US" sz="1100" b="1"/>
              <a:t>2. Y. Li et al.</a:t>
            </a:r>
            <a:r>
              <a:rPr lang="en-US" sz="1100"/>
              <a:t>: N-LEEP: </a:t>
            </a:r>
            <a:r>
              <a:rPr lang="en-US" sz="1100" i="1"/>
              <a:t>Ranking neural checkpoints</a:t>
            </a:r>
            <a:br>
              <a:rPr lang="en-US" sz="1100" b="1"/>
            </a:br>
            <a:r>
              <a:rPr lang="en-US" sz="1100" b="1"/>
              <a:t>3. K. You et al.</a:t>
            </a:r>
            <a:r>
              <a:rPr lang="en-US" sz="1100"/>
              <a:t>: </a:t>
            </a:r>
            <a:r>
              <a:rPr lang="en-US" sz="1100" i="1" err="1"/>
              <a:t>LogME</a:t>
            </a:r>
            <a:r>
              <a:rPr lang="en-US" sz="1100" i="1"/>
              <a:t>: Practical assessment of pre-trained models for transfer learning</a:t>
            </a:r>
            <a:endParaRPr lang="en-US" sz="1100"/>
          </a:p>
          <a:p>
            <a:r>
              <a:rPr lang="en-US" sz="1100" b="1"/>
              <a:t>4. N. Ding et al.</a:t>
            </a:r>
            <a:r>
              <a:rPr lang="en-US" sz="1100"/>
              <a:t>: </a:t>
            </a:r>
            <a:r>
              <a:rPr lang="en-US" sz="1100" i="1" err="1"/>
              <a:t>PACTran</a:t>
            </a:r>
            <a:r>
              <a:rPr lang="en-US" sz="1100" i="1"/>
              <a:t>: PAC-Bayesian metrics for estimating the transferability of pretrained models to classification tasks</a:t>
            </a:r>
            <a:endParaRPr lang="en-US" sz="1100"/>
          </a:p>
        </p:txBody>
      </p:sp>
    </p:spTree>
    <p:extLst>
      <p:ext uri="{BB962C8B-B14F-4D97-AF65-F5344CB8AC3E}">
        <p14:creationId xmlns:p14="http://schemas.microsoft.com/office/powerpoint/2010/main" val="196571483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DE59-C285-1473-0231-FBB3E350F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F1DDB-5AD9-05C6-78EC-62B6A8F26823}"/>
              </a:ext>
            </a:extLst>
          </p:cNvPr>
          <p:cNvSpPr>
            <a:spLocks noGrp="1"/>
          </p:cNvSpPr>
          <p:nvPr>
            <p:ph type="title"/>
          </p:nvPr>
        </p:nvSpPr>
        <p:spPr/>
        <p:txBody>
          <a:bodyPr>
            <a:normAutofit fontScale="90000"/>
          </a:bodyPr>
          <a:lstStyle/>
          <a:p>
            <a:r>
              <a:rPr lang="en-US"/>
              <a:t>Heuristic-Based Recommenders</a:t>
            </a:r>
          </a:p>
        </p:txBody>
      </p:sp>
      <p:sp>
        <p:nvSpPr>
          <p:cNvPr id="8" name="Slide Number Placeholder 7">
            <a:extLst>
              <a:ext uri="{FF2B5EF4-FFF2-40B4-BE49-F238E27FC236}">
                <a16:creationId xmlns:a16="http://schemas.microsoft.com/office/drawing/2014/main" id="{29CADB28-58A6-DBB4-8718-3742B313AC12}"/>
              </a:ext>
            </a:extLst>
          </p:cNvPr>
          <p:cNvSpPr>
            <a:spLocks noGrp="1"/>
          </p:cNvSpPr>
          <p:nvPr>
            <p:ph type="sldNum" sz="quarter" idx="12"/>
          </p:nvPr>
        </p:nvSpPr>
        <p:spPr/>
        <p:txBody>
          <a:bodyPr/>
          <a:lstStyle/>
          <a:p>
            <a:fld id="{723CF3AC-0F97-5A40-9097-F19FF99CCC0F}" type="slidenum">
              <a:rPr lang="en-US" smtClean="0"/>
              <a:t>12</a:t>
            </a:fld>
            <a:endParaRPr lang="en-US"/>
          </a:p>
        </p:txBody>
      </p:sp>
      <p:pic>
        <p:nvPicPr>
          <p:cNvPr id="7170" name="Picture 2">
            <a:extLst>
              <a:ext uri="{FF2B5EF4-FFF2-40B4-BE49-F238E27FC236}">
                <a16:creationId xmlns:a16="http://schemas.microsoft.com/office/drawing/2014/main" id="{33C85AFF-A0E6-35AA-23A2-925515E4E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446" y="1585251"/>
            <a:ext cx="7245107" cy="415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3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68B8-AD95-55CA-CB56-60E840B223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F1726-D6A6-EB2B-66CE-CA4EA6079554}"/>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Computes the Logarithm of Maximum Evidence (</a:t>
            </a:r>
            <a:r>
              <a:rPr lang="en-US" sz="2800" err="1">
                <a:latin typeface="Calibri"/>
                <a:ea typeface="Calibri"/>
                <a:cs typeface="Calibri"/>
              </a:rPr>
              <a:t>LogME</a:t>
            </a:r>
            <a:r>
              <a:rPr lang="en-US" sz="2800">
                <a:latin typeface="Calibri"/>
                <a:ea typeface="Calibri"/>
                <a:cs typeface="Calibri"/>
              </a:rPr>
              <a:t>) of labels given features extracted by each PTM</a:t>
            </a:r>
          </a:p>
          <a:p>
            <a:pPr>
              <a:lnSpc>
                <a:spcPct val="150000"/>
              </a:lnSpc>
            </a:pPr>
            <a:r>
              <a:rPr lang="en-US" sz="2800"/>
              <a:t>Workflow:</a:t>
            </a:r>
          </a:p>
          <a:p>
            <a:pPr lvl="1">
              <a:lnSpc>
                <a:spcPct val="150000"/>
              </a:lnSpc>
            </a:pPr>
            <a:r>
              <a:rPr lang="en-US" sz="2800"/>
              <a:t>Extract features from the target data via each PTM (forward pass)</a:t>
            </a:r>
          </a:p>
          <a:p>
            <a:pPr lvl="1">
              <a:lnSpc>
                <a:spcPct val="150000"/>
              </a:lnSpc>
            </a:pPr>
            <a:r>
              <a:rPr lang="en-US" sz="2800"/>
              <a:t>Compute </a:t>
            </a:r>
            <a:r>
              <a:rPr lang="en-US" sz="2800" err="1"/>
              <a:t>LogME</a:t>
            </a:r>
            <a:r>
              <a:rPr lang="en-US" sz="2800"/>
              <a:t> score per model</a:t>
            </a:r>
          </a:p>
          <a:p>
            <a:pPr lvl="1">
              <a:lnSpc>
                <a:spcPct val="150000"/>
              </a:lnSpc>
            </a:pPr>
            <a:r>
              <a:rPr lang="en-US" sz="2800"/>
              <a:t>Rank models by descending </a:t>
            </a:r>
            <a:r>
              <a:rPr lang="en-US" sz="2800" err="1"/>
              <a:t>LogME</a:t>
            </a:r>
            <a:r>
              <a:rPr lang="en-US" sz="2800"/>
              <a:t> for selection </a:t>
            </a:r>
          </a:p>
        </p:txBody>
      </p:sp>
      <p:sp>
        <p:nvSpPr>
          <p:cNvPr id="2" name="Title 1">
            <a:extLst>
              <a:ext uri="{FF2B5EF4-FFF2-40B4-BE49-F238E27FC236}">
                <a16:creationId xmlns:a16="http://schemas.microsoft.com/office/drawing/2014/main" id="{C8FE4FD6-C8E6-F7C7-CE16-A365555725D2}"/>
              </a:ext>
            </a:extLst>
          </p:cNvPr>
          <p:cNvSpPr>
            <a:spLocks noGrp="1"/>
          </p:cNvSpPr>
          <p:nvPr>
            <p:ph type="title"/>
          </p:nvPr>
        </p:nvSpPr>
        <p:spPr/>
        <p:txBody>
          <a:bodyPr>
            <a:normAutofit fontScale="90000"/>
          </a:bodyPr>
          <a:lstStyle/>
          <a:p>
            <a:r>
              <a:rPr lang="en-US"/>
              <a:t>Example: </a:t>
            </a:r>
            <a:r>
              <a:rPr lang="en-US" err="1"/>
              <a:t>LogME</a:t>
            </a:r>
            <a:endParaRPr lang="en-US"/>
          </a:p>
        </p:txBody>
      </p:sp>
      <p:sp>
        <p:nvSpPr>
          <p:cNvPr id="6" name="Slide Number Placeholder 5">
            <a:extLst>
              <a:ext uri="{FF2B5EF4-FFF2-40B4-BE49-F238E27FC236}">
                <a16:creationId xmlns:a16="http://schemas.microsoft.com/office/drawing/2014/main" id="{98C39681-5986-52DC-A775-CBD65E677C12}"/>
              </a:ext>
            </a:extLst>
          </p:cNvPr>
          <p:cNvSpPr>
            <a:spLocks noGrp="1"/>
          </p:cNvSpPr>
          <p:nvPr>
            <p:ph type="sldNum" sz="quarter" idx="12"/>
          </p:nvPr>
        </p:nvSpPr>
        <p:spPr/>
        <p:txBody>
          <a:bodyPr/>
          <a:lstStyle/>
          <a:p>
            <a:fld id="{723CF3AC-0F97-5A40-9097-F19FF99CCC0F}" type="slidenum">
              <a:rPr lang="en-US" smtClean="0"/>
              <a:t>13</a:t>
            </a:fld>
            <a:endParaRPr lang="en-US"/>
          </a:p>
        </p:txBody>
      </p:sp>
    </p:spTree>
    <p:extLst>
      <p:ext uri="{BB962C8B-B14F-4D97-AF65-F5344CB8AC3E}">
        <p14:creationId xmlns:p14="http://schemas.microsoft.com/office/powerpoint/2010/main" val="371121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386A-ECB4-AF3D-EC61-580A3827DB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F31F5-A62B-96AB-E81D-E72E18F24802}"/>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Employ ML techniques to eliminate the need for forward passes, on source PTMs.</a:t>
            </a:r>
          </a:p>
          <a:p>
            <a:pPr>
              <a:lnSpc>
                <a:spcPct val="150000"/>
              </a:lnSpc>
            </a:pPr>
            <a:r>
              <a:rPr lang="en-US" sz="2800">
                <a:latin typeface="Calibri"/>
                <a:ea typeface="Calibri"/>
                <a:cs typeface="Calibri"/>
              </a:rPr>
              <a:t>Encodes both the PTM and target dataset into a latent space, and makes comparisons in the Latent space.</a:t>
            </a:r>
          </a:p>
          <a:p>
            <a:pPr>
              <a:lnSpc>
                <a:spcPct val="150000"/>
              </a:lnSpc>
            </a:pPr>
            <a:r>
              <a:rPr lang="en-US" sz="2800">
                <a:latin typeface="Calibri"/>
                <a:ea typeface="Calibri"/>
                <a:cs typeface="Calibri"/>
              </a:rPr>
              <a:t>Examples: Model Spider</a:t>
            </a:r>
            <a:r>
              <a:rPr lang="en-US" sz="2800" baseline="30000">
                <a:latin typeface="Calibri"/>
                <a:ea typeface="Calibri"/>
                <a:cs typeface="Calibri"/>
              </a:rPr>
              <a:t>1</a:t>
            </a:r>
            <a:r>
              <a:rPr lang="en-US" sz="2800">
                <a:latin typeface="Calibri"/>
                <a:ea typeface="Calibri"/>
                <a:cs typeface="Calibri"/>
              </a:rPr>
              <a:t>, EMMS</a:t>
            </a:r>
            <a:r>
              <a:rPr lang="en-US" sz="2800" baseline="30000">
                <a:latin typeface="Calibri"/>
                <a:ea typeface="Calibri"/>
                <a:cs typeface="Calibri"/>
              </a:rPr>
              <a:t>2</a:t>
            </a:r>
            <a:r>
              <a:rPr lang="en-US" sz="2800">
                <a:latin typeface="Calibri"/>
                <a:ea typeface="Calibri"/>
                <a:cs typeface="Calibri"/>
              </a:rPr>
              <a:t>, and Fennec</a:t>
            </a:r>
            <a:r>
              <a:rPr lang="en-US" sz="2800" baseline="30000">
                <a:latin typeface="Calibri"/>
                <a:ea typeface="Calibri"/>
                <a:cs typeface="Calibri"/>
              </a:rPr>
              <a:t>3</a:t>
            </a:r>
            <a:endParaRPr lang="en-US" sz="2800">
              <a:latin typeface="Calibri"/>
              <a:ea typeface="Calibri"/>
              <a:cs typeface="Calibri"/>
            </a:endParaRPr>
          </a:p>
        </p:txBody>
      </p:sp>
      <p:sp>
        <p:nvSpPr>
          <p:cNvPr id="2" name="Title 1">
            <a:extLst>
              <a:ext uri="{FF2B5EF4-FFF2-40B4-BE49-F238E27FC236}">
                <a16:creationId xmlns:a16="http://schemas.microsoft.com/office/drawing/2014/main" id="{BB7F0B45-F61C-8BBD-E00C-FF13910E2A44}"/>
              </a:ext>
            </a:extLst>
          </p:cNvPr>
          <p:cNvSpPr>
            <a:spLocks noGrp="1"/>
          </p:cNvSpPr>
          <p:nvPr>
            <p:ph type="title"/>
          </p:nvPr>
        </p:nvSpPr>
        <p:spPr/>
        <p:txBody>
          <a:bodyPr>
            <a:normAutofit fontScale="90000"/>
          </a:bodyPr>
          <a:lstStyle/>
          <a:p>
            <a:r>
              <a:rPr lang="en-US"/>
              <a:t>Learning-Based Recommenders</a:t>
            </a:r>
          </a:p>
        </p:txBody>
      </p:sp>
      <p:sp>
        <p:nvSpPr>
          <p:cNvPr id="6" name="Slide Number Placeholder 5">
            <a:extLst>
              <a:ext uri="{FF2B5EF4-FFF2-40B4-BE49-F238E27FC236}">
                <a16:creationId xmlns:a16="http://schemas.microsoft.com/office/drawing/2014/main" id="{E0992545-F870-3AA1-FA64-3B5939D74E3D}"/>
              </a:ext>
            </a:extLst>
          </p:cNvPr>
          <p:cNvSpPr>
            <a:spLocks noGrp="1"/>
          </p:cNvSpPr>
          <p:nvPr>
            <p:ph type="sldNum" sz="quarter" idx="12"/>
          </p:nvPr>
        </p:nvSpPr>
        <p:spPr/>
        <p:txBody>
          <a:bodyPr/>
          <a:lstStyle/>
          <a:p>
            <a:fld id="{723CF3AC-0F97-5A40-9097-F19FF99CCC0F}" type="slidenum">
              <a:rPr lang="en-US" smtClean="0"/>
              <a:t>14</a:t>
            </a:fld>
            <a:endParaRPr lang="en-US"/>
          </a:p>
        </p:txBody>
      </p:sp>
      <p:sp>
        <p:nvSpPr>
          <p:cNvPr id="7" name="TextBox 6">
            <a:extLst>
              <a:ext uri="{FF2B5EF4-FFF2-40B4-BE49-F238E27FC236}">
                <a16:creationId xmlns:a16="http://schemas.microsoft.com/office/drawing/2014/main" id="{7804DDE2-5DFB-4CE3-DBA3-B7CD132A4118}"/>
              </a:ext>
            </a:extLst>
          </p:cNvPr>
          <p:cNvSpPr txBox="1"/>
          <p:nvPr/>
        </p:nvSpPr>
        <p:spPr>
          <a:xfrm>
            <a:off x="446808" y="5777345"/>
            <a:ext cx="8021783" cy="600164"/>
          </a:xfrm>
          <a:prstGeom prst="rect">
            <a:avLst/>
          </a:prstGeom>
          <a:noFill/>
        </p:spPr>
        <p:txBody>
          <a:bodyPr wrap="square" rtlCol="0">
            <a:spAutoFit/>
          </a:bodyPr>
          <a:lstStyle/>
          <a:p>
            <a:r>
              <a:rPr lang="en-US" sz="1100" b="1"/>
              <a:t>1. Y.-K. Zhang et al.: </a:t>
            </a:r>
            <a:r>
              <a:rPr lang="en-US" sz="1100"/>
              <a:t>Model spider: Learning to rank pre-trained models efficiently</a:t>
            </a:r>
          </a:p>
          <a:p>
            <a:r>
              <a:rPr lang="en-US" sz="1100" b="1"/>
              <a:t>2. F. Meng et al.: </a:t>
            </a:r>
            <a:r>
              <a:rPr lang="en-US" sz="1100"/>
              <a:t>Foundation model is efficient multimodal multitask model selector</a:t>
            </a:r>
          </a:p>
          <a:p>
            <a:r>
              <a:rPr lang="en-US" sz="1100" b="1"/>
              <a:t>3. J. Bai et al.: </a:t>
            </a:r>
            <a:r>
              <a:rPr lang="en-US" sz="1100"/>
              <a:t>Pre-trained model recommendation for downstream fine-tuning</a:t>
            </a:r>
          </a:p>
        </p:txBody>
      </p:sp>
    </p:spTree>
    <p:extLst>
      <p:ext uri="{BB962C8B-B14F-4D97-AF65-F5344CB8AC3E}">
        <p14:creationId xmlns:p14="http://schemas.microsoft.com/office/powerpoint/2010/main" val="214835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1A9B-F5DA-7752-A6FE-BE65606750C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3D9734-677A-DF58-9597-1602B223EED9}"/>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Extract tasks token </a:t>
            </a:r>
            <a:r>
              <a:rPr lang="el-GR" sz="2800">
                <a:latin typeface="Calibri"/>
                <a:ea typeface="Calibri"/>
                <a:cs typeface="Calibri"/>
              </a:rPr>
              <a:t>μ</a:t>
            </a:r>
            <a:r>
              <a:rPr lang="en-US" sz="2800">
                <a:latin typeface="Calibri"/>
                <a:ea typeface="Calibri"/>
                <a:cs typeface="Calibri"/>
              </a:rPr>
              <a:t>(T</a:t>
            </a:r>
            <a:r>
              <a:rPr lang="en-US" sz="2800" baseline="-25000">
                <a:latin typeface="Calibri"/>
                <a:ea typeface="Calibri"/>
                <a:cs typeface="Calibri"/>
              </a:rPr>
              <a:t>d</a:t>
            </a:r>
            <a:r>
              <a:rPr lang="en-US" sz="2800">
                <a:latin typeface="Calibri"/>
                <a:ea typeface="Calibri"/>
                <a:cs typeface="Calibri"/>
              </a:rPr>
              <a:t>) using an encoder (</a:t>
            </a:r>
            <a:r>
              <a:rPr lang="el-GR" sz="2800">
                <a:latin typeface="Calibri"/>
                <a:ea typeface="Calibri"/>
                <a:cs typeface="Calibri"/>
              </a:rPr>
              <a:t>Ψ</a:t>
            </a:r>
            <a:r>
              <a:rPr lang="en-US" sz="2800" baseline="-25000">
                <a:latin typeface="Calibri"/>
                <a:ea typeface="Calibri"/>
                <a:cs typeface="Calibri"/>
              </a:rPr>
              <a:t>d</a:t>
            </a:r>
            <a:r>
              <a:rPr lang="en-US" sz="2800">
                <a:latin typeface="Calibri"/>
                <a:ea typeface="Calibri"/>
                <a:cs typeface="Calibri"/>
              </a:rPr>
              <a:t>) from the dataset.	</a:t>
            </a:r>
          </a:p>
          <a:p>
            <a:pPr>
              <a:lnSpc>
                <a:spcPct val="150000"/>
              </a:lnSpc>
            </a:pPr>
            <a:r>
              <a:rPr lang="en-US" sz="2800">
                <a:latin typeface="Calibri"/>
                <a:ea typeface="Calibri"/>
                <a:cs typeface="Calibri"/>
              </a:rPr>
              <a:t>Encodes the model parameter to </a:t>
            </a:r>
            <a:r>
              <a:rPr lang="el-GR" sz="2800">
                <a:latin typeface="Calibri"/>
                <a:ea typeface="Calibri"/>
                <a:cs typeface="Calibri"/>
              </a:rPr>
              <a:t>θ</a:t>
            </a:r>
            <a:r>
              <a:rPr lang="en-US" sz="2800">
                <a:latin typeface="Calibri"/>
                <a:ea typeface="Calibri"/>
                <a:cs typeface="Calibri"/>
              </a:rPr>
              <a:t>.</a:t>
            </a:r>
          </a:p>
          <a:p>
            <a:pPr>
              <a:lnSpc>
                <a:spcPct val="150000"/>
              </a:lnSpc>
            </a:pPr>
            <a:r>
              <a:rPr lang="en-US" sz="2800">
                <a:latin typeface="Calibri"/>
                <a:ea typeface="Calibri"/>
                <a:cs typeface="Calibri"/>
              </a:rPr>
              <a:t>Uses multi-head attention to get the similarity between task token and PTM model tokens.</a:t>
            </a:r>
          </a:p>
          <a:p>
            <a:endParaRPr lang="en-US"/>
          </a:p>
        </p:txBody>
      </p:sp>
      <p:sp>
        <p:nvSpPr>
          <p:cNvPr id="2" name="Title 1">
            <a:extLst>
              <a:ext uri="{FF2B5EF4-FFF2-40B4-BE49-F238E27FC236}">
                <a16:creationId xmlns:a16="http://schemas.microsoft.com/office/drawing/2014/main" id="{00AE8C09-61B6-9C8A-5AA8-2C9EEED8AD8B}"/>
              </a:ext>
            </a:extLst>
          </p:cNvPr>
          <p:cNvSpPr>
            <a:spLocks noGrp="1"/>
          </p:cNvSpPr>
          <p:nvPr>
            <p:ph type="title"/>
          </p:nvPr>
        </p:nvSpPr>
        <p:spPr/>
        <p:txBody>
          <a:bodyPr>
            <a:normAutofit fontScale="90000"/>
          </a:bodyPr>
          <a:lstStyle/>
          <a:p>
            <a:r>
              <a:rPr lang="en-US"/>
              <a:t>Example: Model Spider</a:t>
            </a:r>
          </a:p>
        </p:txBody>
      </p:sp>
      <p:sp>
        <p:nvSpPr>
          <p:cNvPr id="12" name="Slide Number Placeholder 11">
            <a:extLst>
              <a:ext uri="{FF2B5EF4-FFF2-40B4-BE49-F238E27FC236}">
                <a16:creationId xmlns:a16="http://schemas.microsoft.com/office/drawing/2014/main" id="{FAB0A1EC-5B80-71ED-A906-3CC0AA4EE3DC}"/>
              </a:ext>
            </a:extLst>
          </p:cNvPr>
          <p:cNvSpPr>
            <a:spLocks noGrp="1"/>
          </p:cNvSpPr>
          <p:nvPr>
            <p:ph type="sldNum" sz="quarter" idx="12"/>
          </p:nvPr>
        </p:nvSpPr>
        <p:spPr/>
        <p:txBody>
          <a:bodyPr/>
          <a:lstStyle/>
          <a:p>
            <a:fld id="{723CF3AC-0F97-5A40-9097-F19FF99CCC0F}" type="slidenum">
              <a:rPr lang="en-US" smtClean="0"/>
              <a:t>15</a:t>
            </a:fld>
            <a:endParaRPr lang="en-US"/>
          </a:p>
        </p:txBody>
      </p:sp>
    </p:spTree>
    <p:extLst>
      <p:ext uri="{BB962C8B-B14F-4D97-AF65-F5344CB8AC3E}">
        <p14:creationId xmlns:p14="http://schemas.microsoft.com/office/powerpoint/2010/main" val="19493483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C7DA-A5F8-3923-908D-1D3A2AD32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9B896-DF4F-44A3-B6C9-00E6E65F33C4}"/>
              </a:ext>
            </a:extLst>
          </p:cNvPr>
          <p:cNvSpPr>
            <a:spLocks noGrp="1"/>
          </p:cNvSpPr>
          <p:nvPr>
            <p:ph type="title"/>
          </p:nvPr>
        </p:nvSpPr>
        <p:spPr/>
        <p:txBody>
          <a:bodyPr>
            <a:normAutofit fontScale="90000"/>
          </a:bodyPr>
          <a:lstStyle/>
          <a:p>
            <a:r>
              <a:rPr lang="en-US"/>
              <a:t>Example: Model Spider</a:t>
            </a:r>
          </a:p>
        </p:txBody>
      </p:sp>
      <p:sp>
        <p:nvSpPr>
          <p:cNvPr id="6" name="Slide Number Placeholder 5">
            <a:extLst>
              <a:ext uri="{FF2B5EF4-FFF2-40B4-BE49-F238E27FC236}">
                <a16:creationId xmlns:a16="http://schemas.microsoft.com/office/drawing/2014/main" id="{15A16629-5A03-D8D6-88C7-B15C19BFE864}"/>
              </a:ext>
            </a:extLst>
          </p:cNvPr>
          <p:cNvSpPr>
            <a:spLocks noGrp="1"/>
          </p:cNvSpPr>
          <p:nvPr>
            <p:ph type="sldNum" sz="quarter" idx="12"/>
          </p:nvPr>
        </p:nvSpPr>
        <p:spPr/>
        <p:txBody>
          <a:bodyPr/>
          <a:lstStyle/>
          <a:p>
            <a:fld id="{723CF3AC-0F97-5A40-9097-F19FF99CCC0F}" type="slidenum">
              <a:rPr lang="en-US" smtClean="0"/>
              <a:t>16</a:t>
            </a:fld>
            <a:endParaRPr lang="en-US"/>
          </a:p>
        </p:txBody>
      </p:sp>
      <p:pic>
        <p:nvPicPr>
          <p:cNvPr id="4102" name="Picture 6">
            <a:extLst>
              <a:ext uri="{FF2B5EF4-FFF2-40B4-BE49-F238E27FC236}">
                <a16:creationId xmlns:a16="http://schemas.microsoft.com/office/drawing/2014/main" id="{387756C3-D59F-A283-1DA2-4D5CCBCDF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53" y="1638962"/>
            <a:ext cx="8511694" cy="402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6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AC4C-2684-3EBB-E4DD-089FE65B8D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794F86-E801-8FAE-8020-809655EF62F2}"/>
              </a:ext>
            </a:extLst>
          </p:cNvPr>
          <p:cNvSpPr>
            <a:spLocks noGrp="1"/>
          </p:cNvSpPr>
          <p:nvPr>
            <p:ph type="title"/>
          </p:nvPr>
        </p:nvSpPr>
        <p:spPr/>
        <p:txBody>
          <a:bodyPr anchor="ctr">
            <a:normAutofit fontScale="90000"/>
          </a:bodyPr>
          <a:lstStyle/>
          <a:p>
            <a:r>
              <a:rPr lang="en-US">
                <a:solidFill>
                  <a:schemeClr val="tx2"/>
                </a:solidFill>
                <a:effectLst/>
                <a:latin typeface="Helvetica" pitchFamily="2" charset="0"/>
              </a:rPr>
              <a:t>Recommending Pre-Trained Models for</a:t>
            </a:r>
            <a:r>
              <a:rPr lang="en-US">
                <a:solidFill>
                  <a:schemeClr val="accent6"/>
                </a:solidFill>
                <a:effectLst/>
                <a:latin typeface="Helvetica" pitchFamily="2" charset="0"/>
              </a:rPr>
              <a:t> </a:t>
            </a:r>
            <a:r>
              <a:rPr lang="en-US" b="1">
                <a:effectLst/>
                <a:latin typeface="Helvetica" pitchFamily="2" charset="0"/>
              </a:rPr>
              <a:t>IoT Devices</a:t>
            </a:r>
            <a:endParaRPr lang="en-US" b="1"/>
          </a:p>
        </p:txBody>
      </p:sp>
      <p:sp>
        <p:nvSpPr>
          <p:cNvPr id="5" name="Slide Number Placeholder 4">
            <a:extLst>
              <a:ext uri="{FF2B5EF4-FFF2-40B4-BE49-F238E27FC236}">
                <a16:creationId xmlns:a16="http://schemas.microsoft.com/office/drawing/2014/main" id="{AA74358F-1932-582F-275E-D8DEEF146959}"/>
              </a:ext>
            </a:extLst>
          </p:cNvPr>
          <p:cNvSpPr>
            <a:spLocks noGrp="1"/>
          </p:cNvSpPr>
          <p:nvPr>
            <p:ph type="sldNum" sz="quarter" idx="4294967295"/>
          </p:nvPr>
        </p:nvSpPr>
        <p:spPr>
          <a:xfrm>
            <a:off x="8777288" y="6457950"/>
            <a:ext cx="366712" cy="365125"/>
          </a:xfrm>
        </p:spPr>
        <p:txBody>
          <a:bodyPr/>
          <a:lstStyle/>
          <a:p>
            <a:fld id="{723CF3AC-0F97-5A40-9097-F19FF99CCC0F}" type="slidenum">
              <a:rPr lang="en-US" smtClean="0"/>
              <a:t>17</a:t>
            </a:fld>
            <a:endParaRPr lang="en-US"/>
          </a:p>
        </p:txBody>
      </p:sp>
    </p:spTree>
    <p:extLst>
      <p:ext uri="{BB962C8B-B14F-4D97-AF65-F5344CB8AC3E}">
        <p14:creationId xmlns:p14="http://schemas.microsoft.com/office/powerpoint/2010/main" val="259287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781D-9F5C-4DD5-16DE-C2B6B84B1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DA49E-EBCB-985D-3327-7E06790F31C8}"/>
              </a:ext>
            </a:extLst>
          </p:cNvPr>
          <p:cNvSpPr>
            <a:spLocks noGrp="1"/>
          </p:cNvSpPr>
          <p:nvPr>
            <p:ph type="title"/>
          </p:nvPr>
        </p:nvSpPr>
        <p:spPr/>
        <p:txBody>
          <a:bodyPr>
            <a:normAutofit fontScale="90000"/>
          </a:bodyPr>
          <a:lstStyle/>
          <a:p>
            <a:r>
              <a:rPr lang="en-US"/>
              <a:t>IoT Devices</a:t>
            </a:r>
          </a:p>
        </p:txBody>
      </p:sp>
      <p:sp>
        <p:nvSpPr>
          <p:cNvPr id="11" name="Slide Number Placeholder 10">
            <a:extLst>
              <a:ext uri="{FF2B5EF4-FFF2-40B4-BE49-F238E27FC236}">
                <a16:creationId xmlns:a16="http://schemas.microsoft.com/office/drawing/2014/main" id="{162CE0C9-D5E6-EEB7-81F8-CF2B19E078AC}"/>
              </a:ext>
            </a:extLst>
          </p:cNvPr>
          <p:cNvSpPr>
            <a:spLocks noGrp="1"/>
          </p:cNvSpPr>
          <p:nvPr>
            <p:ph type="sldNum" sz="quarter" idx="12"/>
          </p:nvPr>
        </p:nvSpPr>
        <p:spPr/>
        <p:txBody>
          <a:bodyPr/>
          <a:lstStyle/>
          <a:p>
            <a:fld id="{723CF3AC-0F97-5A40-9097-F19FF99CCC0F}" type="slidenum">
              <a:rPr lang="en-US" smtClean="0"/>
              <a:t>18</a:t>
            </a:fld>
            <a:endParaRPr lang="en-US"/>
          </a:p>
        </p:txBody>
      </p:sp>
      <p:pic>
        <p:nvPicPr>
          <p:cNvPr id="5" name="Picture 4">
            <a:extLst>
              <a:ext uri="{FF2B5EF4-FFF2-40B4-BE49-F238E27FC236}">
                <a16:creationId xmlns:a16="http://schemas.microsoft.com/office/drawing/2014/main" id="{D50F5A39-8C84-99A8-92D5-D2591EF3E1B7}"/>
              </a:ext>
            </a:extLst>
          </p:cNvPr>
          <p:cNvPicPr>
            <a:picLocks noChangeAspect="1"/>
          </p:cNvPicPr>
          <p:nvPr/>
        </p:nvPicPr>
        <p:blipFill>
          <a:blip r:embed="rId4"/>
          <a:stretch>
            <a:fillRect/>
          </a:stretch>
        </p:blipFill>
        <p:spPr>
          <a:xfrm>
            <a:off x="1831272" y="1829530"/>
            <a:ext cx="2189588" cy="1347965"/>
          </a:xfrm>
          <a:prstGeom prst="rect">
            <a:avLst/>
          </a:prstGeom>
        </p:spPr>
      </p:pic>
      <p:pic>
        <p:nvPicPr>
          <p:cNvPr id="6" name="Picture 5">
            <a:extLst>
              <a:ext uri="{FF2B5EF4-FFF2-40B4-BE49-F238E27FC236}">
                <a16:creationId xmlns:a16="http://schemas.microsoft.com/office/drawing/2014/main" id="{3845729F-6F34-83BA-76DA-3C4F96E0D315}"/>
              </a:ext>
            </a:extLst>
          </p:cNvPr>
          <p:cNvPicPr>
            <a:picLocks noChangeAspect="1"/>
          </p:cNvPicPr>
          <p:nvPr/>
        </p:nvPicPr>
        <p:blipFill rotWithShape="1">
          <a:blip r:embed="rId5"/>
          <a:srcRect l="19614" t="17764" r="20078" b="16445"/>
          <a:stretch/>
        </p:blipFill>
        <p:spPr>
          <a:xfrm>
            <a:off x="3756893" y="1752218"/>
            <a:ext cx="2732497" cy="1676782"/>
          </a:xfrm>
          <a:prstGeom prst="rect">
            <a:avLst/>
          </a:prstGeom>
        </p:spPr>
      </p:pic>
      <p:graphicFrame>
        <p:nvGraphicFramePr>
          <p:cNvPr id="14" name="Table 13">
            <a:extLst>
              <a:ext uri="{FF2B5EF4-FFF2-40B4-BE49-F238E27FC236}">
                <a16:creationId xmlns:a16="http://schemas.microsoft.com/office/drawing/2014/main" id="{18D4BCD3-207D-9875-C1A5-AD47A633854C}"/>
              </a:ext>
            </a:extLst>
          </p:cNvPr>
          <p:cNvGraphicFramePr>
            <a:graphicFrameLocks noGrp="1"/>
          </p:cNvGraphicFramePr>
          <p:nvPr>
            <p:extLst>
              <p:ext uri="{D42A27DB-BD31-4B8C-83A1-F6EECF244321}">
                <p14:modId xmlns:p14="http://schemas.microsoft.com/office/powerpoint/2010/main" val="3282914767"/>
              </p:ext>
            </p:extLst>
          </p:nvPr>
        </p:nvGraphicFramePr>
        <p:xfrm>
          <a:off x="277148" y="3727847"/>
          <a:ext cx="8450471" cy="1866900"/>
        </p:xfrm>
        <a:graphic>
          <a:graphicData uri="http://schemas.openxmlformats.org/drawingml/2006/table">
            <a:tbl>
              <a:tblPr firstRow="1" bandRow="1">
                <a:tableStyleId>{5C22544A-7EE6-4342-B048-85BDC9FD1C3A}</a:tableStyleId>
              </a:tblPr>
              <a:tblGrid>
                <a:gridCol w="1520957">
                  <a:extLst>
                    <a:ext uri="{9D8B030D-6E8A-4147-A177-3AD203B41FA5}">
                      <a16:colId xmlns:a16="http://schemas.microsoft.com/office/drawing/2014/main" val="3600562261"/>
                    </a:ext>
                  </a:extLst>
                </a:gridCol>
                <a:gridCol w="2306772">
                  <a:extLst>
                    <a:ext uri="{9D8B030D-6E8A-4147-A177-3AD203B41FA5}">
                      <a16:colId xmlns:a16="http://schemas.microsoft.com/office/drawing/2014/main" val="3850046634"/>
                    </a:ext>
                  </a:extLst>
                </a:gridCol>
                <a:gridCol w="1995477">
                  <a:extLst>
                    <a:ext uri="{9D8B030D-6E8A-4147-A177-3AD203B41FA5}">
                      <a16:colId xmlns:a16="http://schemas.microsoft.com/office/drawing/2014/main" val="1326138103"/>
                    </a:ext>
                  </a:extLst>
                </a:gridCol>
                <a:gridCol w="2627265">
                  <a:extLst>
                    <a:ext uri="{9D8B030D-6E8A-4147-A177-3AD203B41FA5}">
                      <a16:colId xmlns:a16="http://schemas.microsoft.com/office/drawing/2014/main" val="2029312410"/>
                    </a:ext>
                  </a:extLst>
                </a:gridCol>
              </a:tblGrid>
              <a:tr h="278130">
                <a:tc>
                  <a:txBody>
                    <a:bodyPr/>
                    <a:lstStyle/>
                    <a:p>
                      <a:r>
                        <a:rPr lang="en-US" sz="2000">
                          <a:solidFill>
                            <a:schemeClr val="accent4"/>
                          </a:solidFill>
                        </a:rPr>
                        <a:t>Name</a:t>
                      </a:r>
                    </a:p>
                  </a:txBody>
                  <a:tcPr marL="68580" marR="68580" marT="34290" marB="34290"/>
                </a:tc>
                <a:tc>
                  <a:txBody>
                    <a:bodyPr/>
                    <a:lstStyle/>
                    <a:p>
                      <a:r>
                        <a:rPr lang="en-US" sz="2000">
                          <a:solidFill>
                            <a:schemeClr val="accent4"/>
                          </a:solidFill>
                        </a:rPr>
                        <a:t>Raspberry Pi 4B</a:t>
                      </a:r>
                    </a:p>
                  </a:txBody>
                  <a:tcPr marL="68580" marR="68580" marT="34290" marB="34290"/>
                </a:tc>
                <a:tc>
                  <a:txBody>
                    <a:bodyPr/>
                    <a:lstStyle/>
                    <a:p>
                      <a:r>
                        <a:rPr lang="en-US" sz="2000">
                          <a:solidFill>
                            <a:schemeClr val="accent4"/>
                          </a:solidFill>
                        </a:rPr>
                        <a:t>Jetson Nano</a:t>
                      </a:r>
                    </a:p>
                  </a:txBody>
                  <a:tcPr marL="68580" marR="68580" marT="34290" marB="34290"/>
                </a:tc>
                <a:tc>
                  <a:txBody>
                    <a:bodyPr/>
                    <a:lstStyle/>
                    <a:p>
                      <a:r>
                        <a:rPr lang="en-US" sz="2000">
                          <a:solidFill>
                            <a:sysClr val="windowText" lastClr="000000"/>
                          </a:solidFill>
                        </a:rPr>
                        <a:t>Nvidia Tesla v100</a:t>
                      </a:r>
                    </a:p>
                  </a:txBody>
                  <a:tcPr marL="68580" marR="68580" marT="34290" marB="34290">
                    <a:solidFill>
                      <a:schemeClr val="bg2">
                        <a:lumMod val="60000"/>
                        <a:lumOff val="40000"/>
                      </a:schemeClr>
                    </a:solidFill>
                  </a:tcPr>
                </a:tc>
                <a:extLst>
                  <a:ext uri="{0D108BD9-81ED-4DB2-BD59-A6C34878D82A}">
                    <a16:rowId xmlns:a16="http://schemas.microsoft.com/office/drawing/2014/main" val="3392250970"/>
                  </a:ext>
                </a:extLst>
              </a:tr>
              <a:tr h="278130">
                <a:tc>
                  <a:txBody>
                    <a:bodyPr/>
                    <a:lstStyle/>
                    <a:p>
                      <a:r>
                        <a:rPr lang="en-US" sz="2000"/>
                        <a:t>GPU</a:t>
                      </a:r>
                    </a:p>
                  </a:txBody>
                  <a:tcPr marL="68580" marR="68580" marT="34290" marB="34290"/>
                </a:tc>
                <a:tc>
                  <a:txBody>
                    <a:bodyPr/>
                    <a:lstStyle/>
                    <a:p>
                      <a:r>
                        <a:rPr lang="en-US" sz="2000" err="1"/>
                        <a:t>VideoCore</a:t>
                      </a:r>
                      <a:r>
                        <a:rPr lang="en-US" sz="2000"/>
                        <a:t> VI</a:t>
                      </a:r>
                    </a:p>
                  </a:txBody>
                  <a:tcPr marL="68580" marR="68580" marT="34290" marB="34290"/>
                </a:tc>
                <a:tc>
                  <a:txBody>
                    <a:bodyPr/>
                    <a:lstStyle/>
                    <a:p>
                      <a:r>
                        <a:rPr lang="en-US" sz="2000"/>
                        <a:t>NVIDIA Maxwell</a:t>
                      </a:r>
                    </a:p>
                  </a:txBody>
                  <a:tcPr marL="68580" marR="68580" marT="34290" marB="34290"/>
                </a:tc>
                <a:tc>
                  <a:txBody>
                    <a:bodyPr/>
                    <a:lstStyle/>
                    <a:p>
                      <a:r>
                        <a:rPr lang="en-US" sz="2000"/>
                        <a:t>-</a:t>
                      </a:r>
                    </a:p>
                  </a:txBody>
                  <a:tcPr marL="68580" marR="68580" marT="34290" marB="34290">
                    <a:solidFill>
                      <a:schemeClr val="bg2">
                        <a:lumMod val="60000"/>
                        <a:lumOff val="40000"/>
                      </a:schemeClr>
                    </a:solidFill>
                  </a:tcPr>
                </a:tc>
                <a:extLst>
                  <a:ext uri="{0D108BD9-81ED-4DB2-BD59-A6C34878D82A}">
                    <a16:rowId xmlns:a16="http://schemas.microsoft.com/office/drawing/2014/main" val="3752547115"/>
                  </a:ext>
                </a:extLst>
              </a:tr>
              <a:tr h="278130">
                <a:tc>
                  <a:txBody>
                    <a:bodyPr/>
                    <a:lstStyle/>
                    <a:p>
                      <a:r>
                        <a:rPr lang="en-US" sz="2000"/>
                        <a:t>Cores/CU</a:t>
                      </a:r>
                    </a:p>
                  </a:txBody>
                  <a:tcPr marL="68580" marR="68580" marT="34290" marB="34290"/>
                </a:tc>
                <a:tc>
                  <a:txBody>
                    <a:bodyPr/>
                    <a:lstStyle/>
                    <a:p>
                      <a:r>
                        <a:rPr lang="en-US" sz="2000"/>
                        <a:t>4</a:t>
                      </a:r>
                    </a:p>
                  </a:txBody>
                  <a:tcPr marL="68580" marR="68580" marT="34290" marB="34290"/>
                </a:tc>
                <a:tc>
                  <a:txBody>
                    <a:bodyPr/>
                    <a:lstStyle/>
                    <a:p>
                      <a:r>
                        <a:rPr lang="en-US" sz="2000"/>
                        <a:t>128</a:t>
                      </a:r>
                    </a:p>
                  </a:txBody>
                  <a:tcPr marL="68580" marR="68580" marT="34290" marB="34290"/>
                </a:tc>
                <a:tc>
                  <a:txBody>
                    <a:bodyPr/>
                    <a:lstStyle/>
                    <a:p>
                      <a:r>
                        <a:rPr lang="en-US" sz="2000"/>
                        <a:t>5120 Cuda / 640 Tensor</a:t>
                      </a:r>
                    </a:p>
                  </a:txBody>
                  <a:tcPr marL="68580" marR="68580" marT="34290" marB="34290">
                    <a:solidFill>
                      <a:schemeClr val="bg2">
                        <a:lumMod val="60000"/>
                        <a:lumOff val="40000"/>
                      </a:schemeClr>
                    </a:solidFill>
                  </a:tcPr>
                </a:tc>
                <a:extLst>
                  <a:ext uri="{0D108BD9-81ED-4DB2-BD59-A6C34878D82A}">
                    <a16:rowId xmlns:a16="http://schemas.microsoft.com/office/drawing/2014/main" val="3759232656"/>
                  </a:ext>
                </a:extLst>
              </a:tr>
              <a:tr h="278130">
                <a:tc>
                  <a:txBody>
                    <a:bodyPr/>
                    <a:lstStyle/>
                    <a:p>
                      <a:r>
                        <a:rPr lang="en-US" sz="2000"/>
                        <a:t>RAM</a:t>
                      </a:r>
                    </a:p>
                  </a:txBody>
                  <a:tcPr marL="68580" marR="68580" marT="34290" marB="34290"/>
                </a:tc>
                <a:tc>
                  <a:txBody>
                    <a:bodyPr/>
                    <a:lstStyle/>
                    <a:p>
                      <a:r>
                        <a:rPr lang="en-US" sz="2000"/>
                        <a:t>1 / 2 / 4 / 8 GB</a:t>
                      </a:r>
                    </a:p>
                  </a:txBody>
                  <a:tcPr marL="68580" marR="68580" marT="34290" marB="34290"/>
                </a:tc>
                <a:tc>
                  <a:txBody>
                    <a:bodyPr/>
                    <a:lstStyle/>
                    <a:p>
                      <a:r>
                        <a:rPr lang="en-US" sz="2000"/>
                        <a:t>4 GB</a:t>
                      </a:r>
                    </a:p>
                  </a:txBody>
                  <a:tcPr marL="68580" marR="68580" marT="34290" marB="34290"/>
                </a:tc>
                <a:tc>
                  <a:txBody>
                    <a:bodyPr/>
                    <a:lstStyle/>
                    <a:p>
                      <a:r>
                        <a:rPr lang="en-US" sz="2000"/>
                        <a:t>16 GB</a:t>
                      </a:r>
                    </a:p>
                  </a:txBody>
                  <a:tcPr marL="68580" marR="68580" marT="34290" marB="34290">
                    <a:solidFill>
                      <a:schemeClr val="bg2">
                        <a:lumMod val="60000"/>
                        <a:lumOff val="40000"/>
                      </a:schemeClr>
                    </a:solidFill>
                  </a:tcPr>
                </a:tc>
                <a:extLst>
                  <a:ext uri="{0D108BD9-81ED-4DB2-BD59-A6C34878D82A}">
                    <a16:rowId xmlns:a16="http://schemas.microsoft.com/office/drawing/2014/main" val="2626749957"/>
                  </a:ext>
                </a:extLst>
              </a:tr>
              <a:tr h="278130">
                <a:tc>
                  <a:txBody>
                    <a:bodyPr/>
                    <a:lstStyle/>
                    <a:p>
                      <a:r>
                        <a:rPr lang="en-US" sz="2000"/>
                        <a:t>Power</a:t>
                      </a:r>
                    </a:p>
                  </a:txBody>
                  <a:tcPr marL="68580" marR="68580" marT="34290" marB="34290"/>
                </a:tc>
                <a:tc>
                  <a:txBody>
                    <a:bodyPr/>
                    <a:lstStyle/>
                    <a:p>
                      <a:r>
                        <a:rPr lang="en-US" sz="2000"/>
                        <a:t>15W</a:t>
                      </a:r>
                    </a:p>
                  </a:txBody>
                  <a:tcPr marL="68580" marR="68580" marT="34290" marB="34290"/>
                </a:tc>
                <a:tc>
                  <a:txBody>
                    <a:bodyPr/>
                    <a:lstStyle/>
                    <a:p>
                      <a:r>
                        <a:rPr lang="en-US" sz="2000"/>
                        <a:t>10W</a:t>
                      </a:r>
                    </a:p>
                  </a:txBody>
                  <a:tcPr marL="68580" marR="68580" marT="34290" marB="34290"/>
                </a:tc>
                <a:tc>
                  <a:txBody>
                    <a:bodyPr/>
                    <a:lstStyle/>
                    <a:p>
                      <a:r>
                        <a:rPr lang="en-US" sz="2000"/>
                        <a:t>250W</a:t>
                      </a:r>
                    </a:p>
                  </a:txBody>
                  <a:tcPr marL="68580" marR="68580" marT="34290" marB="34290">
                    <a:solidFill>
                      <a:schemeClr val="bg2">
                        <a:lumMod val="60000"/>
                        <a:lumOff val="40000"/>
                      </a:schemeClr>
                    </a:solidFill>
                  </a:tcPr>
                </a:tc>
                <a:extLst>
                  <a:ext uri="{0D108BD9-81ED-4DB2-BD59-A6C34878D82A}">
                    <a16:rowId xmlns:a16="http://schemas.microsoft.com/office/drawing/2014/main" val="1301779587"/>
                  </a:ext>
                </a:extLst>
              </a:tr>
            </a:tbl>
          </a:graphicData>
        </a:graphic>
      </p:graphicFrame>
      <p:pic>
        <p:nvPicPr>
          <p:cNvPr id="17" name="Picture 16">
            <a:extLst>
              <a:ext uri="{FF2B5EF4-FFF2-40B4-BE49-F238E27FC236}">
                <a16:creationId xmlns:a16="http://schemas.microsoft.com/office/drawing/2014/main" id="{AC9D19F2-4C7E-1753-3B76-8C9A9475934C}"/>
              </a:ext>
            </a:extLst>
          </p:cNvPr>
          <p:cNvPicPr>
            <a:picLocks noChangeAspect="1"/>
          </p:cNvPicPr>
          <p:nvPr/>
        </p:nvPicPr>
        <p:blipFill>
          <a:blip r:embed="rId6"/>
          <a:stretch>
            <a:fillRect/>
          </a:stretch>
        </p:blipFill>
        <p:spPr>
          <a:xfrm>
            <a:off x="6345151" y="1830472"/>
            <a:ext cx="2382468" cy="1786852"/>
          </a:xfrm>
          <a:prstGeom prst="rect">
            <a:avLst/>
          </a:prstGeom>
        </p:spPr>
      </p:pic>
      <p:sp>
        <p:nvSpPr>
          <p:cNvPr id="18" name="TextBox 17">
            <a:extLst>
              <a:ext uri="{FF2B5EF4-FFF2-40B4-BE49-F238E27FC236}">
                <a16:creationId xmlns:a16="http://schemas.microsoft.com/office/drawing/2014/main" id="{06081D43-858C-83E9-01F2-1087F94A0576}"/>
              </a:ext>
            </a:extLst>
          </p:cNvPr>
          <p:cNvSpPr txBox="1"/>
          <p:nvPr/>
        </p:nvSpPr>
        <p:spPr>
          <a:xfrm>
            <a:off x="6420936" y="1707591"/>
            <a:ext cx="2375137" cy="400110"/>
          </a:xfrm>
          <a:prstGeom prst="rect">
            <a:avLst/>
          </a:prstGeom>
          <a:noFill/>
        </p:spPr>
        <p:txBody>
          <a:bodyPr wrap="none" lIns="91440" tIns="45720" rIns="91440" bIns="45720" rtlCol="0" anchor="t">
            <a:spAutoFit/>
          </a:bodyPr>
          <a:lstStyle/>
          <a:p>
            <a:r>
              <a:rPr lang="en-US" sz="2000"/>
              <a:t>Avg GPU used for ML</a:t>
            </a:r>
            <a:endParaRPr lang="en-US" sz="2000">
              <a:ea typeface="Calibri"/>
              <a:cs typeface="Calibri"/>
            </a:endParaRPr>
          </a:p>
        </p:txBody>
      </p:sp>
    </p:spTree>
    <p:extLst>
      <p:ext uri="{BB962C8B-B14F-4D97-AF65-F5344CB8AC3E}">
        <p14:creationId xmlns:p14="http://schemas.microsoft.com/office/powerpoint/2010/main" val="116174818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E3B2-8CC6-AC26-74C3-F37C6E2535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721B41-0799-2AA4-F3CA-9D89FAD067A3}"/>
              </a:ext>
            </a:extLst>
          </p:cNvPr>
          <p:cNvSpPr>
            <a:spLocks noGrp="1"/>
          </p:cNvSpPr>
          <p:nvPr>
            <p:ph type="title"/>
          </p:nvPr>
        </p:nvSpPr>
        <p:spPr/>
        <p:txBody>
          <a:bodyPr anchor="ctr">
            <a:normAutofit fontScale="90000"/>
          </a:bodyPr>
          <a:lstStyle/>
          <a:p>
            <a:r>
              <a:rPr lang="en-US" b="1">
                <a:effectLst/>
                <a:latin typeface="Helvetica" pitchFamily="2" charset="0"/>
              </a:rPr>
              <a:t>Recommending Pre-Trained Models for IoT Devices</a:t>
            </a:r>
            <a:endParaRPr lang="en-US" b="1"/>
          </a:p>
        </p:txBody>
      </p:sp>
      <p:sp>
        <p:nvSpPr>
          <p:cNvPr id="5" name="Slide Number Placeholder 4">
            <a:extLst>
              <a:ext uri="{FF2B5EF4-FFF2-40B4-BE49-F238E27FC236}">
                <a16:creationId xmlns:a16="http://schemas.microsoft.com/office/drawing/2014/main" id="{5823EF6C-5333-5D6E-400F-65B07A8F7F18}"/>
              </a:ext>
            </a:extLst>
          </p:cNvPr>
          <p:cNvSpPr>
            <a:spLocks noGrp="1"/>
          </p:cNvSpPr>
          <p:nvPr>
            <p:ph type="sldNum" sz="quarter" idx="4294967295"/>
          </p:nvPr>
        </p:nvSpPr>
        <p:spPr>
          <a:xfrm>
            <a:off x="8777288" y="6457950"/>
            <a:ext cx="366712" cy="365125"/>
          </a:xfrm>
        </p:spPr>
        <p:txBody>
          <a:bodyPr/>
          <a:lstStyle/>
          <a:p>
            <a:fld id="{723CF3AC-0F97-5A40-9097-F19FF99CCC0F}" type="slidenum">
              <a:rPr lang="en-US" smtClean="0"/>
              <a:t>19</a:t>
            </a:fld>
            <a:endParaRPr lang="en-US"/>
          </a:p>
        </p:txBody>
      </p:sp>
    </p:spTree>
    <p:extLst>
      <p:ext uri="{BB962C8B-B14F-4D97-AF65-F5344CB8AC3E}">
        <p14:creationId xmlns:p14="http://schemas.microsoft.com/office/powerpoint/2010/main" val="94121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18797EF-DCF1-0DFB-B95E-2C4A2C92936C}"/>
              </a:ext>
            </a:extLst>
          </p:cNvPr>
          <p:cNvSpPr>
            <a:spLocks noGrp="1"/>
          </p:cNvSpPr>
          <p:nvPr>
            <p:ph type="title"/>
          </p:nvPr>
        </p:nvSpPr>
        <p:spPr/>
        <p:txBody>
          <a:bodyPr>
            <a:normAutofit fontScale="90000"/>
          </a:bodyPr>
          <a:lstStyle/>
          <a:p>
            <a:r>
              <a:rPr lang="en-US" altLang="zh-CN">
                <a:latin typeface="Calibri"/>
                <a:ea typeface="宋体"/>
                <a:cs typeface="Calibri"/>
              </a:rPr>
              <a:t>Overview</a:t>
            </a:r>
            <a:endParaRPr lang="zh-CN" altLang="en-US"/>
          </a:p>
        </p:txBody>
      </p:sp>
      <p:sp>
        <p:nvSpPr>
          <p:cNvPr id="4" name="灯片编号占位符 3">
            <a:extLst>
              <a:ext uri="{FF2B5EF4-FFF2-40B4-BE49-F238E27FC236}">
                <a16:creationId xmlns:a16="http://schemas.microsoft.com/office/drawing/2014/main" id="{59464978-E854-1B2D-B2C5-C6AAD864F4E4}"/>
              </a:ext>
            </a:extLst>
          </p:cNvPr>
          <p:cNvSpPr>
            <a:spLocks noGrp="1"/>
          </p:cNvSpPr>
          <p:nvPr>
            <p:ph type="sldNum" sz="quarter" idx="12"/>
          </p:nvPr>
        </p:nvSpPr>
        <p:spPr/>
        <p:txBody>
          <a:bodyPr/>
          <a:lstStyle/>
          <a:p>
            <a:fld id="{8A7A6979-0714-4377-B894-6BE4C2D6E202}" type="slidenum">
              <a:rPr lang="en-US" smtClean="0"/>
              <a:pPr/>
              <a:t>2</a:t>
            </a:fld>
            <a:endParaRPr lang="en-US"/>
          </a:p>
        </p:txBody>
      </p:sp>
      <p:sp>
        <p:nvSpPr>
          <p:cNvPr id="6" name="Body Text">
            <a:extLst>
              <a:ext uri="{FF2B5EF4-FFF2-40B4-BE49-F238E27FC236}">
                <a16:creationId xmlns:a16="http://schemas.microsoft.com/office/drawing/2014/main" id="{D197E43F-59A8-7929-5BB5-971F1E548A97}"/>
              </a:ext>
            </a:extLst>
          </p:cNvPr>
          <p:cNvSpPr txBox="1">
            <a:spLocks/>
          </p:cNvSpPr>
          <p:nvPr/>
        </p:nvSpPr>
        <p:spPr>
          <a:xfrm>
            <a:off x="277149" y="955299"/>
            <a:ext cx="8450472" cy="509280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nSpc>
                <a:spcPct val="150000"/>
              </a:lnSpc>
            </a:pPr>
            <a:r>
              <a:rPr lang="en-US" sz="3600">
                <a:latin typeface="Calibri"/>
                <a:cs typeface="Calibri"/>
              </a:rPr>
              <a:t>Identify key gaps in hardware-aware model recommendation</a:t>
            </a:r>
            <a:endParaRPr lang="en-US" sz="3600">
              <a:latin typeface="Calibri"/>
              <a:ea typeface="Calibri"/>
              <a:cs typeface="Calibri"/>
            </a:endParaRPr>
          </a:p>
          <a:p>
            <a:pPr>
              <a:lnSpc>
                <a:spcPct val="150000"/>
              </a:lnSpc>
            </a:pPr>
            <a:r>
              <a:rPr lang="en-US" sz="3600">
                <a:latin typeface="Calibri"/>
                <a:cs typeface="Calibri"/>
              </a:rPr>
              <a:t>Propose new methods to make the existing Model recommender hardware aware.</a:t>
            </a:r>
            <a:endParaRPr lang="en-US" sz="3600">
              <a:latin typeface="Calibri"/>
              <a:ea typeface="Calibri"/>
              <a:cs typeface="Calibri"/>
            </a:endParaRPr>
          </a:p>
          <a:p>
            <a:pPr>
              <a:lnSpc>
                <a:spcPct val="150000"/>
              </a:lnSpc>
            </a:pPr>
            <a:r>
              <a:rPr lang="en-US" sz="3600">
                <a:latin typeface="Calibri"/>
                <a:cs typeface="Calibri"/>
              </a:rPr>
              <a:t>Outline future directions for developing hardware-aware recommendation systems.</a:t>
            </a:r>
            <a:endParaRPr lang="en-US" sz="3600">
              <a:latin typeface="Calibri"/>
              <a:ea typeface="Calibri"/>
              <a:cs typeface="Calibri"/>
            </a:endParaRPr>
          </a:p>
        </p:txBody>
      </p:sp>
    </p:spTree>
    <p:extLst>
      <p:ext uri="{BB962C8B-B14F-4D97-AF65-F5344CB8AC3E}">
        <p14:creationId xmlns:p14="http://schemas.microsoft.com/office/powerpoint/2010/main" val="14014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E554D-464C-8C52-99E0-780530FC60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05A3A-1BDF-21C3-3AED-98A95AD470F8}"/>
              </a:ext>
            </a:extLst>
          </p:cNvPr>
          <p:cNvSpPr>
            <a:spLocks noGrp="1"/>
          </p:cNvSpPr>
          <p:nvPr>
            <p:ph idx="1"/>
          </p:nvPr>
        </p:nvSpPr>
        <p:spPr/>
        <p:txBody>
          <a:bodyPr vert="horz" lIns="91440" tIns="45720" rIns="91440" bIns="45720" rtlCol="0" anchor="t">
            <a:normAutofit/>
          </a:bodyPr>
          <a:lstStyle/>
          <a:p>
            <a:pPr marL="0" indent="0">
              <a:buNone/>
            </a:pPr>
            <a:endParaRPr lang="en-US" sz="1000">
              <a:latin typeface="Calibri"/>
              <a:ea typeface="Calibri"/>
              <a:cs typeface="Calibri"/>
            </a:endParaRPr>
          </a:p>
          <a:p>
            <a:r>
              <a:rPr lang="en-US" sz="3200" b="1">
                <a:latin typeface="Calibri"/>
                <a:ea typeface="Calibri"/>
                <a:cs typeface="Calibri"/>
              </a:rPr>
              <a:t>Gap 1: Lack of IoT-specific inputs</a:t>
            </a:r>
          </a:p>
          <a:p>
            <a:pPr lvl="1"/>
            <a:r>
              <a:rPr lang="en-US" sz="2400">
                <a:latin typeface="Calibri"/>
                <a:ea typeface="Calibri"/>
                <a:cs typeface="Calibri"/>
              </a:rPr>
              <a:t>Fail to consider the hardware performance implications while selecting models</a:t>
            </a:r>
          </a:p>
          <a:p>
            <a:pPr marL="228600" lvl="1" indent="0">
              <a:buNone/>
            </a:pPr>
            <a:endParaRPr lang="en-US" sz="1000">
              <a:latin typeface="Calibri"/>
              <a:ea typeface="Calibri"/>
              <a:cs typeface="Calibri"/>
            </a:endParaRPr>
          </a:p>
          <a:p>
            <a:r>
              <a:rPr lang="en-US" sz="3200" b="1">
                <a:latin typeface="Calibri"/>
                <a:ea typeface="Calibri"/>
                <a:cs typeface="Calibri"/>
              </a:rPr>
              <a:t>Gap 2: Lack of Ground truth PTM rankings for IoT devices</a:t>
            </a:r>
            <a:endParaRPr lang="en-US" sz="3000" b="1">
              <a:latin typeface="Calibri"/>
              <a:ea typeface="Calibri"/>
              <a:cs typeface="Calibri"/>
            </a:endParaRPr>
          </a:p>
          <a:p>
            <a:pPr lvl="1"/>
            <a:r>
              <a:rPr lang="en-US" sz="2400">
                <a:latin typeface="Calibri"/>
                <a:ea typeface="Calibri"/>
                <a:cs typeface="Calibri"/>
              </a:rPr>
              <a:t>No empirical data is widely available to be used as ground truth.</a:t>
            </a:r>
          </a:p>
          <a:p>
            <a:pPr lvl="1"/>
            <a:r>
              <a:rPr lang="en-US" sz="2400">
                <a:latin typeface="Calibri"/>
                <a:ea typeface="Calibri"/>
                <a:cs typeface="Calibri"/>
              </a:rPr>
              <a:t>Prevents finding patterns or correlations, or training ML.</a:t>
            </a:r>
          </a:p>
        </p:txBody>
      </p:sp>
      <p:sp>
        <p:nvSpPr>
          <p:cNvPr id="2" name="Title 1">
            <a:extLst>
              <a:ext uri="{FF2B5EF4-FFF2-40B4-BE49-F238E27FC236}">
                <a16:creationId xmlns:a16="http://schemas.microsoft.com/office/drawing/2014/main" id="{1F909CF4-6098-40D0-79C7-DE8F7A631A8C}"/>
              </a:ext>
            </a:extLst>
          </p:cNvPr>
          <p:cNvSpPr>
            <a:spLocks noGrp="1"/>
          </p:cNvSpPr>
          <p:nvPr>
            <p:ph type="title"/>
          </p:nvPr>
        </p:nvSpPr>
        <p:spPr/>
        <p:txBody>
          <a:bodyPr>
            <a:normAutofit fontScale="90000"/>
          </a:bodyPr>
          <a:lstStyle/>
          <a:p>
            <a:r>
              <a:rPr lang="en-US"/>
              <a:t>Gaps in existing approaches</a:t>
            </a:r>
          </a:p>
        </p:txBody>
      </p:sp>
      <p:sp>
        <p:nvSpPr>
          <p:cNvPr id="6" name="Slide Number Placeholder 5">
            <a:extLst>
              <a:ext uri="{FF2B5EF4-FFF2-40B4-BE49-F238E27FC236}">
                <a16:creationId xmlns:a16="http://schemas.microsoft.com/office/drawing/2014/main" id="{702BC850-0EEF-FC14-A580-F172BD12C5E9}"/>
              </a:ext>
            </a:extLst>
          </p:cNvPr>
          <p:cNvSpPr>
            <a:spLocks noGrp="1"/>
          </p:cNvSpPr>
          <p:nvPr>
            <p:ph type="sldNum" sz="quarter" idx="12"/>
          </p:nvPr>
        </p:nvSpPr>
        <p:spPr/>
        <p:txBody>
          <a:bodyPr/>
          <a:lstStyle/>
          <a:p>
            <a:fld id="{723CF3AC-0F97-5A40-9097-F19FF99CCC0F}" type="slidenum">
              <a:rPr lang="en-US" smtClean="0"/>
              <a:t>20</a:t>
            </a:fld>
            <a:endParaRPr lang="en-US"/>
          </a:p>
        </p:txBody>
      </p:sp>
    </p:spTree>
    <p:extLst>
      <p:ext uri="{BB962C8B-B14F-4D97-AF65-F5344CB8AC3E}">
        <p14:creationId xmlns:p14="http://schemas.microsoft.com/office/powerpoint/2010/main" val="233400204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20A15-F6E3-7140-6B27-A70B6DD0CE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3B1E9-9798-AA2A-97A6-BA65D6393416}"/>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We propose two possible methods to make the Model recommendation hardware aware.</a:t>
            </a:r>
          </a:p>
          <a:p>
            <a:endParaRPr lang="en-US" sz="2400"/>
          </a:p>
          <a:p>
            <a:r>
              <a:rPr lang="en-US" sz="2800">
                <a:latin typeface="Calibri"/>
                <a:ea typeface="Calibri"/>
                <a:cs typeface="Calibri"/>
              </a:rPr>
              <a:t>Approach 1: (SOTA) Model Spider </a:t>
            </a:r>
            <a:r>
              <a:rPr lang="en-US" sz="2800" b="1" i="1" u="sng">
                <a:latin typeface="Calibri"/>
                <a:ea typeface="Calibri"/>
                <a:cs typeface="Calibri"/>
              </a:rPr>
              <a:t>Fusion</a:t>
            </a:r>
          </a:p>
          <a:p>
            <a:r>
              <a:rPr lang="en-US" sz="2800">
                <a:latin typeface="Calibri"/>
                <a:ea typeface="Calibri"/>
                <a:cs typeface="Calibri"/>
              </a:rPr>
              <a:t>Approach 2: (SOTA) Model Spider </a:t>
            </a:r>
            <a:r>
              <a:rPr lang="en-US" sz="2800" b="1" i="1" u="sng">
                <a:latin typeface="Calibri"/>
                <a:ea typeface="Calibri"/>
                <a:cs typeface="Calibri"/>
              </a:rPr>
              <a:t>Shadow</a:t>
            </a:r>
            <a:endParaRPr lang="en-US" sz="2400" b="1" i="1" u="sng">
              <a:latin typeface="Calibri"/>
              <a:ea typeface="Calibri"/>
              <a:cs typeface="Calibri"/>
            </a:endParaRPr>
          </a:p>
        </p:txBody>
      </p:sp>
      <p:sp>
        <p:nvSpPr>
          <p:cNvPr id="2" name="Title 1">
            <a:extLst>
              <a:ext uri="{FF2B5EF4-FFF2-40B4-BE49-F238E27FC236}">
                <a16:creationId xmlns:a16="http://schemas.microsoft.com/office/drawing/2014/main" id="{22855447-D02A-5FD5-1DC1-D71EFEEA6345}"/>
              </a:ext>
            </a:extLst>
          </p:cNvPr>
          <p:cNvSpPr>
            <a:spLocks noGrp="1"/>
          </p:cNvSpPr>
          <p:nvPr>
            <p:ph type="title"/>
          </p:nvPr>
        </p:nvSpPr>
        <p:spPr/>
        <p:txBody>
          <a:bodyPr>
            <a:normAutofit fontScale="90000"/>
          </a:bodyPr>
          <a:lstStyle/>
          <a:p>
            <a:r>
              <a:rPr lang="en-US"/>
              <a:t>Addressing Gap 1: Lack of IoT-specific inputs</a:t>
            </a:r>
          </a:p>
        </p:txBody>
      </p:sp>
      <p:sp>
        <p:nvSpPr>
          <p:cNvPr id="6" name="Slide Number Placeholder 5">
            <a:extLst>
              <a:ext uri="{FF2B5EF4-FFF2-40B4-BE49-F238E27FC236}">
                <a16:creationId xmlns:a16="http://schemas.microsoft.com/office/drawing/2014/main" id="{ABCF7437-E635-8CC0-8345-4E9DEA8EFD91}"/>
              </a:ext>
            </a:extLst>
          </p:cNvPr>
          <p:cNvSpPr>
            <a:spLocks noGrp="1"/>
          </p:cNvSpPr>
          <p:nvPr>
            <p:ph type="sldNum" sz="quarter" idx="12"/>
          </p:nvPr>
        </p:nvSpPr>
        <p:spPr/>
        <p:txBody>
          <a:bodyPr/>
          <a:lstStyle/>
          <a:p>
            <a:fld id="{723CF3AC-0F97-5A40-9097-F19FF99CCC0F}" type="slidenum">
              <a:rPr lang="en-US" smtClean="0"/>
              <a:t>21</a:t>
            </a:fld>
            <a:endParaRPr lang="en-US"/>
          </a:p>
        </p:txBody>
      </p:sp>
    </p:spTree>
    <p:extLst>
      <p:ext uri="{BB962C8B-B14F-4D97-AF65-F5344CB8AC3E}">
        <p14:creationId xmlns:p14="http://schemas.microsoft.com/office/powerpoint/2010/main" val="299730056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91F4-8192-61DC-0539-9A6A7292C3A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6DD816-D59D-0EE0-6833-D50331F1BBE4}"/>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Introduces a hardware-specific token (</a:t>
            </a:r>
            <a:r>
              <a:rPr lang="el-GR" sz="2800">
                <a:latin typeface="Calibri"/>
                <a:ea typeface="Calibri"/>
                <a:cs typeface="Calibri"/>
              </a:rPr>
              <a:t>Ψ</a:t>
            </a:r>
            <a:r>
              <a:rPr lang="en-US" sz="2800" baseline="-25000">
                <a:latin typeface="Calibri"/>
                <a:ea typeface="Calibri"/>
                <a:cs typeface="Calibri"/>
              </a:rPr>
              <a:t>h</a:t>
            </a:r>
            <a:r>
              <a:rPr lang="en-US" sz="2800">
                <a:latin typeface="Calibri"/>
                <a:ea typeface="Calibri"/>
                <a:cs typeface="Calibri"/>
              </a:rPr>
              <a:t>).</a:t>
            </a:r>
          </a:p>
          <a:p>
            <a:pPr>
              <a:lnSpc>
                <a:spcPct val="150000"/>
              </a:lnSpc>
            </a:pPr>
            <a:r>
              <a:rPr lang="en-US" sz="2800">
                <a:latin typeface="Calibri"/>
                <a:ea typeface="Calibri"/>
                <a:cs typeface="Calibri"/>
              </a:rPr>
              <a:t>Combines this </a:t>
            </a:r>
            <a:r>
              <a:rPr lang="el-GR" sz="2800">
                <a:latin typeface="Calibri"/>
                <a:ea typeface="Calibri"/>
                <a:cs typeface="Calibri"/>
              </a:rPr>
              <a:t>Ψ</a:t>
            </a:r>
            <a:r>
              <a:rPr lang="en-US" sz="2800" baseline="-25000">
                <a:latin typeface="Calibri"/>
                <a:ea typeface="Calibri"/>
                <a:cs typeface="Calibri"/>
              </a:rPr>
              <a:t>h</a:t>
            </a:r>
            <a:r>
              <a:rPr lang="en-US" sz="2800">
                <a:latin typeface="Calibri"/>
                <a:ea typeface="Calibri"/>
                <a:cs typeface="Calibri"/>
              </a:rPr>
              <a:t> with the task token.</a:t>
            </a:r>
          </a:p>
          <a:p>
            <a:pPr>
              <a:lnSpc>
                <a:spcPct val="150000"/>
              </a:lnSpc>
            </a:pPr>
            <a:r>
              <a:rPr lang="en-US" sz="2800">
                <a:latin typeface="Calibri"/>
                <a:ea typeface="Calibri"/>
                <a:cs typeface="Calibri"/>
              </a:rPr>
              <a:t>Uses multi-head attention to get the similarity between task token and PTM model tokens.</a:t>
            </a:r>
          </a:p>
          <a:p>
            <a:endParaRPr lang="en-US"/>
          </a:p>
        </p:txBody>
      </p:sp>
      <p:sp>
        <p:nvSpPr>
          <p:cNvPr id="2" name="Title 1">
            <a:extLst>
              <a:ext uri="{FF2B5EF4-FFF2-40B4-BE49-F238E27FC236}">
                <a16:creationId xmlns:a16="http://schemas.microsoft.com/office/drawing/2014/main" id="{2F574AD5-C640-7EDF-9A86-B010CF411B8F}"/>
              </a:ext>
            </a:extLst>
          </p:cNvPr>
          <p:cNvSpPr>
            <a:spLocks noGrp="1"/>
          </p:cNvSpPr>
          <p:nvPr>
            <p:ph type="title"/>
          </p:nvPr>
        </p:nvSpPr>
        <p:spPr/>
        <p:txBody>
          <a:bodyPr>
            <a:normAutofit fontScale="90000"/>
          </a:bodyPr>
          <a:lstStyle/>
          <a:p>
            <a:r>
              <a:rPr lang="en-US"/>
              <a:t>Model Spider Fusion</a:t>
            </a:r>
          </a:p>
        </p:txBody>
      </p:sp>
      <p:sp>
        <p:nvSpPr>
          <p:cNvPr id="12" name="Slide Number Placeholder 11">
            <a:extLst>
              <a:ext uri="{FF2B5EF4-FFF2-40B4-BE49-F238E27FC236}">
                <a16:creationId xmlns:a16="http://schemas.microsoft.com/office/drawing/2014/main" id="{C1F8E7B6-A3A9-BA0B-8FC3-BE3EC320184D}"/>
              </a:ext>
            </a:extLst>
          </p:cNvPr>
          <p:cNvSpPr>
            <a:spLocks noGrp="1"/>
          </p:cNvSpPr>
          <p:nvPr>
            <p:ph type="sldNum" sz="quarter" idx="12"/>
          </p:nvPr>
        </p:nvSpPr>
        <p:spPr/>
        <p:txBody>
          <a:bodyPr/>
          <a:lstStyle/>
          <a:p>
            <a:fld id="{723CF3AC-0F97-5A40-9097-F19FF99CCC0F}" type="slidenum">
              <a:rPr lang="en-US" smtClean="0"/>
              <a:t>22</a:t>
            </a:fld>
            <a:endParaRPr lang="en-US"/>
          </a:p>
        </p:txBody>
      </p:sp>
    </p:spTree>
    <p:extLst>
      <p:ext uri="{BB962C8B-B14F-4D97-AF65-F5344CB8AC3E}">
        <p14:creationId xmlns:p14="http://schemas.microsoft.com/office/powerpoint/2010/main" val="301726052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B202B-193B-271F-1BDE-885D4B984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895FA-BB97-5B28-61DF-1711F1383EA8}"/>
              </a:ext>
            </a:extLst>
          </p:cNvPr>
          <p:cNvSpPr>
            <a:spLocks noGrp="1"/>
          </p:cNvSpPr>
          <p:nvPr>
            <p:ph type="title"/>
          </p:nvPr>
        </p:nvSpPr>
        <p:spPr/>
        <p:txBody>
          <a:bodyPr>
            <a:normAutofit fontScale="90000"/>
          </a:bodyPr>
          <a:lstStyle/>
          <a:p>
            <a:r>
              <a:rPr lang="en-US"/>
              <a:t>Model Spider Fusion</a:t>
            </a:r>
          </a:p>
        </p:txBody>
      </p:sp>
      <p:sp>
        <p:nvSpPr>
          <p:cNvPr id="5" name="Slide Number Placeholder 4">
            <a:extLst>
              <a:ext uri="{FF2B5EF4-FFF2-40B4-BE49-F238E27FC236}">
                <a16:creationId xmlns:a16="http://schemas.microsoft.com/office/drawing/2014/main" id="{C9C0CD0E-59E2-3492-757C-C9B3999A1A38}"/>
              </a:ext>
            </a:extLst>
          </p:cNvPr>
          <p:cNvSpPr>
            <a:spLocks noGrp="1"/>
          </p:cNvSpPr>
          <p:nvPr>
            <p:ph type="sldNum" sz="quarter" idx="12"/>
          </p:nvPr>
        </p:nvSpPr>
        <p:spPr/>
        <p:txBody>
          <a:bodyPr/>
          <a:lstStyle/>
          <a:p>
            <a:fld id="{723CF3AC-0F97-5A40-9097-F19FF99CCC0F}" type="slidenum">
              <a:rPr lang="en-US" smtClean="0"/>
              <a:t>23</a:t>
            </a:fld>
            <a:endParaRPr lang="en-US"/>
          </a:p>
        </p:txBody>
      </p:sp>
      <p:pic>
        <p:nvPicPr>
          <p:cNvPr id="10242" name="Picture 2">
            <a:extLst>
              <a:ext uri="{FF2B5EF4-FFF2-40B4-BE49-F238E27FC236}">
                <a16:creationId xmlns:a16="http://schemas.microsoft.com/office/drawing/2014/main" id="{ABC0420C-3CCF-AD45-D1EC-DB60732E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38" y="1133319"/>
            <a:ext cx="7724329" cy="459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8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F94E-2442-1DDC-78FB-307953BFE92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3A87CA-497B-B526-B1B9-22DEB5C9F72C}"/>
              </a:ext>
            </a:extLst>
          </p:cNvPr>
          <p:cNvSpPr>
            <a:spLocks noGrp="1"/>
          </p:cNvSpPr>
          <p:nvPr>
            <p:ph idx="1"/>
          </p:nvPr>
        </p:nvSpPr>
        <p:spPr/>
        <p:txBody>
          <a:bodyPr vert="horz" lIns="91440" tIns="45720" rIns="91440" bIns="45720" rtlCol="0" anchor="t">
            <a:normAutofit/>
          </a:bodyPr>
          <a:lstStyle/>
          <a:p>
            <a:pPr>
              <a:lnSpc>
                <a:spcPct val="150000"/>
              </a:lnSpc>
            </a:pPr>
            <a:r>
              <a:rPr lang="en-US" sz="2400">
                <a:latin typeface="Calibri"/>
                <a:ea typeface="Calibri"/>
                <a:cs typeface="Calibri"/>
              </a:rPr>
              <a:t>Introduces a second separate pipeline to rank models on hardware tasks.</a:t>
            </a:r>
          </a:p>
          <a:p>
            <a:pPr>
              <a:lnSpc>
                <a:spcPct val="150000"/>
              </a:lnSpc>
            </a:pPr>
            <a:r>
              <a:rPr lang="en-US" sz="2400">
                <a:latin typeface="Calibri"/>
                <a:ea typeface="Calibri"/>
                <a:cs typeface="Calibri"/>
              </a:rPr>
              <a:t>Uses a separate extractor to create hardware tasks </a:t>
            </a:r>
            <a:r>
              <a:rPr lang="el-GR" sz="2400">
                <a:latin typeface="Calibri"/>
                <a:ea typeface="Calibri"/>
                <a:cs typeface="Calibri"/>
              </a:rPr>
              <a:t>μ</a:t>
            </a:r>
            <a:r>
              <a:rPr lang="en-US" sz="2400">
                <a:latin typeface="Calibri"/>
                <a:ea typeface="Calibri"/>
                <a:cs typeface="Calibri"/>
              </a:rPr>
              <a:t>(T</a:t>
            </a:r>
            <a:r>
              <a:rPr lang="en-US" sz="2400" baseline="-25000">
                <a:latin typeface="Calibri"/>
                <a:ea typeface="Calibri"/>
                <a:cs typeface="Calibri"/>
              </a:rPr>
              <a:t>h</a:t>
            </a:r>
            <a:r>
              <a:rPr lang="en-US" sz="2400">
                <a:latin typeface="Calibri"/>
                <a:ea typeface="Calibri"/>
                <a:cs typeface="Calibri"/>
              </a:rPr>
              <a:t>)</a:t>
            </a:r>
          </a:p>
          <a:p>
            <a:pPr>
              <a:lnSpc>
                <a:spcPct val="150000"/>
              </a:lnSpc>
            </a:pPr>
            <a:r>
              <a:rPr lang="en-US" sz="2400">
                <a:latin typeface="Calibri"/>
                <a:ea typeface="Calibri"/>
                <a:cs typeface="Calibri"/>
              </a:rPr>
              <a:t>Combines rankings from the hardware task and the downstream task, using Copeland’s method (rank combining algorithm).</a:t>
            </a:r>
          </a:p>
          <a:p>
            <a:endParaRPr lang="en-US"/>
          </a:p>
        </p:txBody>
      </p:sp>
      <p:sp>
        <p:nvSpPr>
          <p:cNvPr id="2" name="Title 1">
            <a:extLst>
              <a:ext uri="{FF2B5EF4-FFF2-40B4-BE49-F238E27FC236}">
                <a16:creationId xmlns:a16="http://schemas.microsoft.com/office/drawing/2014/main" id="{ED612245-6DB3-2C1A-D2C6-70F8237ADB98}"/>
              </a:ext>
            </a:extLst>
          </p:cNvPr>
          <p:cNvSpPr>
            <a:spLocks noGrp="1"/>
          </p:cNvSpPr>
          <p:nvPr>
            <p:ph type="title"/>
          </p:nvPr>
        </p:nvSpPr>
        <p:spPr/>
        <p:txBody>
          <a:bodyPr>
            <a:normAutofit fontScale="90000"/>
          </a:bodyPr>
          <a:lstStyle/>
          <a:p>
            <a:r>
              <a:rPr lang="en-US"/>
              <a:t>Model Spider Shadow</a:t>
            </a:r>
          </a:p>
        </p:txBody>
      </p:sp>
      <p:sp>
        <p:nvSpPr>
          <p:cNvPr id="5" name="Slide Number Placeholder 4">
            <a:extLst>
              <a:ext uri="{FF2B5EF4-FFF2-40B4-BE49-F238E27FC236}">
                <a16:creationId xmlns:a16="http://schemas.microsoft.com/office/drawing/2014/main" id="{2185DB7F-C5EB-2AC3-1C95-D98C22CE9326}"/>
              </a:ext>
            </a:extLst>
          </p:cNvPr>
          <p:cNvSpPr>
            <a:spLocks noGrp="1"/>
          </p:cNvSpPr>
          <p:nvPr>
            <p:ph type="sldNum" sz="quarter" idx="12"/>
          </p:nvPr>
        </p:nvSpPr>
        <p:spPr/>
        <p:txBody>
          <a:bodyPr/>
          <a:lstStyle/>
          <a:p>
            <a:fld id="{723CF3AC-0F97-5A40-9097-F19FF99CCC0F}" type="slidenum">
              <a:rPr lang="en-US" smtClean="0"/>
              <a:t>24</a:t>
            </a:fld>
            <a:endParaRPr lang="en-US"/>
          </a:p>
        </p:txBody>
      </p:sp>
    </p:spTree>
    <p:extLst>
      <p:ext uri="{BB962C8B-B14F-4D97-AF65-F5344CB8AC3E}">
        <p14:creationId xmlns:p14="http://schemas.microsoft.com/office/powerpoint/2010/main" val="299617856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40F4E-C193-A335-7C25-608F0BB76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57DB2-AFD2-308D-D0A8-E29A17C907BA}"/>
              </a:ext>
            </a:extLst>
          </p:cNvPr>
          <p:cNvSpPr>
            <a:spLocks noGrp="1"/>
          </p:cNvSpPr>
          <p:nvPr>
            <p:ph type="title"/>
          </p:nvPr>
        </p:nvSpPr>
        <p:spPr/>
        <p:txBody>
          <a:bodyPr>
            <a:normAutofit fontScale="90000"/>
          </a:bodyPr>
          <a:lstStyle/>
          <a:p>
            <a:r>
              <a:rPr lang="en-US"/>
              <a:t>Model Spider Shadow</a:t>
            </a:r>
          </a:p>
        </p:txBody>
      </p:sp>
      <p:sp>
        <p:nvSpPr>
          <p:cNvPr id="5" name="Slide Number Placeholder 4">
            <a:extLst>
              <a:ext uri="{FF2B5EF4-FFF2-40B4-BE49-F238E27FC236}">
                <a16:creationId xmlns:a16="http://schemas.microsoft.com/office/drawing/2014/main" id="{EB702EB6-3A66-AB06-3735-EFB596DCB4CC}"/>
              </a:ext>
            </a:extLst>
          </p:cNvPr>
          <p:cNvSpPr>
            <a:spLocks noGrp="1"/>
          </p:cNvSpPr>
          <p:nvPr>
            <p:ph type="sldNum" sz="quarter" idx="12"/>
          </p:nvPr>
        </p:nvSpPr>
        <p:spPr/>
        <p:txBody>
          <a:bodyPr/>
          <a:lstStyle/>
          <a:p>
            <a:fld id="{723CF3AC-0F97-5A40-9097-F19FF99CCC0F}" type="slidenum">
              <a:rPr lang="en-US" smtClean="0"/>
              <a:t>25</a:t>
            </a:fld>
            <a:endParaRPr lang="en-US"/>
          </a:p>
        </p:txBody>
      </p:sp>
      <p:pic>
        <p:nvPicPr>
          <p:cNvPr id="11266" name="Picture 2">
            <a:extLst>
              <a:ext uri="{FF2B5EF4-FFF2-40B4-BE49-F238E27FC236}">
                <a16:creationId xmlns:a16="http://schemas.microsoft.com/office/drawing/2014/main" id="{3BCBDFF1-3F97-41EE-E548-4204A7C52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48" y="1389973"/>
            <a:ext cx="8593025" cy="446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19984"/>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A544A-0628-A1CB-F2B5-E3C81A5F0A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B6F4AD-93DB-CACB-DA73-1A8D1872BCE8}"/>
              </a:ext>
            </a:extLst>
          </p:cNvPr>
          <p:cNvSpPr>
            <a:spLocks noGrp="1"/>
          </p:cNvSpPr>
          <p:nvPr>
            <p:ph idx="1"/>
          </p:nvPr>
        </p:nvSpPr>
        <p:spPr/>
        <p:txBody>
          <a:bodyPr vert="horz" lIns="91440" tIns="45720" rIns="91440" bIns="45720" rtlCol="0" anchor="t">
            <a:normAutofit/>
          </a:bodyPr>
          <a:lstStyle/>
          <a:p>
            <a:r>
              <a:rPr lang="en-US" sz="2400">
                <a:latin typeface="Calibri"/>
                <a:ea typeface="Calibri"/>
                <a:cs typeface="Calibri"/>
              </a:rPr>
              <a:t>Currently, there is a lack of datasets that track model performance along with hardware specifications.</a:t>
            </a:r>
          </a:p>
          <a:p>
            <a:endParaRPr lang="en-US" sz="2400">
              <a:ea typeface="Calibri"/>
            </a:endParaRPr>
          </a:p>
          <a:p>
            <a:r>
              <a:rPr lang="en-US" sz="2400">
                <a:latin typeface="Calibri"/>
                <a:ea typeface="Calibri"/>
                <a:cs typeface="Calibri"/>
              </a:rPr>
              <a:t>To address this shortfall, we put forth a roadmap to make a ground truth dataset by:</a:t>
            </a:r>
          </a:p>
          <a:p>
            <a:pPr lvl="1"/>
            <a:r>
              <a:rPr lang="en-US" sz="2800">
                <a:latin typeface="Calibri"/>
                <a:ea typeface="Calibri"/>
                <a:cs typeface="Calibri"/>
              </a:rPr>
              <a:t>Define important metrics</a:t>
            </a:r>
          </a:p>
          <a:p>
            <a:pPr lvl="1"/>
            <a:r>
              <a:rPr lang="en-US" sz="2800">
                <a:latin typeface="Calibri"/>
                <a:ea typeface="Calibri"/>
                <a:cs typeface="Calibri"/>
              </a:rPr>
              <a:t>Propose methodology to collect data.</a:t>
            </a:r>
          </a:p>
          <a:p>
            <a:pPr lvl="1"/>
            <a:r>
              <a:rPr lang="en-US" sz="2800">
                <a:latin typeface="Calibri"/>
                <a:ea typeface="Calibri"/>
                <a:cs typeface="Calibri"/>
              </a:rPr>
              <a:t>Convert data into model rankings.</a:t>
            </a:r>
          </a:p>
        </p:txBody>
      </p:sp>
      <p:sp>
        <p:nvSpPr>
          <p:cNvPr id="2" name="Title 1">
            <a:extLst>
              <a:ext uri="{FF2B5EF4-FFF2-40B4-BE49-F238E27FC236}">
                <a16:creationId xmlns:a16="http://schemas.microsoft.com/office/drawing/2014/main" id="{EC1D9542-BAF9-1E7D-1B7B-E12705F55652}"/>
              </a:ext>
            </a:extLst>
          </p:cNvPr>
          <p:cNvSpPr>
            <a:spLocks noGrp="1"/>
          </p:cNvSpPr>
          <p:nvPr>
            <p:ph type="title"/>
          </p:nvPr>
        </p:nvSpPr>
        <p:spPr/>
        <p:txBody>
          <a:bodyPr>
            <a:normAutofit fontScale="90000"/>
          </a:bodyPr>
          <a:lstStyle/>
          <a:p>
            <a:r>
              <a:rPr lang="en-US" sz="3300"/>
              <a:t>Addressing Gap 2: Lack of Ground Truth</a:t>
            </a:r>
          </a:p>
        </p:txBody>
      </p:sp>
      <p:sp>
        <p:nvSpPr>
          <p:cNvPr id="6" name="Slide Number Placeholder 5">
            <a:extLst>
              <a:ext uri="{FF2B5EF4-FFF2-40B4-BE49-F238E27FC236}">
                <a16:creationId xmlns:a16="http://schemas.microsoft.com/office/drawing/2014/main" id="{B51F00F8-6BCA-D21F-9B39-D4077026C20F}"/>
              </a:ext>
            </a:extLst>
          </p:cNvPr>
          <p:cNvSpPr>
            <a:spLocks noGrp="1"/>
          </p:cNvSpPr>
          <p:nvPr>
            <p:ph type="sldNum" sz="quarter" idx="12"/>
          </p:nvPr>
        </p:nvSpPr>
        <p:spPr/>
        <p:txBody>
          <a:bodyPr/>
          <a:lstStyle/>
          <a:p>
            <a:fld id="{723CF3AC-0F97-5A40-9097-F19FF99CCC0F}" type="slidenum">
              <a:rPr lang="en-US" smtClean="0"/>
              <a:t>26</a:t>
            </a:fld>
            <a:endParaRPr lang="en-US"/>
          </a:p>
        </p:txBody>
      </p:sp>
    </p:spTree>
    <p:extLst>
      <p:ext uri="{BB962C8B-B14F-4D97-AF65-F5344CB8AC3E}">
        <p14:creationId xmlns:p14="http://schemas.microsoft.com/office/powerpoint/2010/main" val="2678755510"/>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8455-43D5-3A93-FFCD-FB4A73802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85714-9C38-5267-7DE2-9E8A25FE21F9}"/>
              </a:ext>
            </a:extLst>
          </p:cNvPr>
          <p:cNvSpPr>
            <a:spLocks noGrp="1"/>
          </p:cNvSpPr>
          <p:nvPr>
            <p:ph type="title"/>
          </p:nvPr>
        </p:nvSpPr>
        <p:spPr/>
        <p:txBody>
          <a:bodyPr>
            <a:normAutofit fontScale="90000"/>
          </a:bodyPr>
          <a:lstStyle/>
          <a:p>
            <a:r>
              <a:rPr lang="en-US" sz="3300"/>
              <a:t>Creating a Ground Truth dataset</a:t>
            </a:r>
          </a:p>
        </p:txBody>
      </p:sp>
      <p:sp>
        <p:nvSpPr>
          <p:cNvPr id="11" name="Slide Number Placeholder 10">
            <a:extLst>
              <a:ext uri="{FF2B5EF4-FFF2-40B4-BE49-F238E27FC236}">
                <a16:creationId xmlns:a16="http://schemas.microsoft.com/office/drawing/2014/main" id="{6FD659B2-7445-F097-19CD-71A50EB544D1}"/>
              </a:ext>
            </a:extLst>
          </p:cNvPr>
          <p:cNvSpPr>
            <a:spLocks noGrp="1"/>
          </p:cNvSpPr>
          <p:nvPr>
            <p:ph type="sldNum" sz="quarter" idx="12"/>
          </p:nvPr>
        </p:nvSpPr>
        <p:spPr/>
        <p:txBody>
          <a:bodyPr/>
          <a:lstStyle/>
          <a:p>
            <a:fld id="{723CF3AC-0F97-5A40-9097-F19FF99CCC0F}" type="slidenum">
              <a:rPr lang="en-US" smtClean="0"/>
              <a:t>27</a:t>
            </a:fld>
            <a:endParaRPr lang="en-US"/>
          </a:p>
        </p:txBody>
      </p:sp>
      <p:pic>
        <p:nvPicPr>
          <p:cNvPr id="8" name="Picture 7">
            <a:extLst>
              <a:ext uri="{FF2B5EF4-FFF2-40B4-BE49-F238E27FC236}">
                <a16:creationId xmlns:a16="http://schemas.microsoft.com/office/drawing/2014/main" id="{D871AB26-8E2B-F152-7A0B-8A863C2189CE}"/>
              </a:ext>
            </a:extLst>
          </p:cNvPr>
          <p:cNvPicPr>
            <a:picLocks noChangeAspect="1"/>
          </p:cNvPicPr>
          <p:nvPr/>
        </p:nvPicPr>
        <p:blipFill>
          <a:blip r:embed="rId4"/>
          <a:stretch>
            <a:fillRect/>
          </a:stretch>
        </p:blipFill>
        <p:spPr>
          <a:xfrm>
            <a:off x="622986" y="1743092"/>
            <a:ext cx="7898028" cy="4226634"/>
          </a:xfrm>
          <a:prstGeom prst="rect">
            <a:avLst/>
          </a:prstGeom>
        </p:spPr>
      </p:pic>
      <p:sp>
        <p:nvSpPr>
          <p:cNvPr id="9" name="TextBox 8">
            <a:extLst>
              <a:ext uri="{FF2B5EF4-FFF2-40B4-BE49-F238E27FC236}">
                <a16:creationId xmlns:a16="http://schemas.microsoft.com/office/drawing/2014/main" id="{A2BA7218-2F83-2AF1-5E00-33F0C126E1F9}"/>
              </a:ext>
            </a:extLst>
          </p:cNvPr>
          <p:cNvSpPr txBox="1"/>
          <p:nvPr/>
        </p:nvSpPr>
        <p:spPr>
          <a:xfrm>
            <a:off x="2326667" y="1281427"/>
            <a:ext cx="4490665" cy="461665"/>
          </a:xfrm>
          <a:prstGeom prst="rect">
            <a:avLst/>
          </a:prstGeom>
          <a:noFill/>
        </p:spPr>
        <p:txBody>
          <a:bodyPr wrap="square" rtlCol="0">
            <a:spAutoFit/>
          </a:bodyPr>
          <a:lstStyle/>
          <a:p>
            <a:pPr algn="ctr"/>
            <a:r>
              <a:rPr lang="en-US" sz="2400"/>
              <a:t>Identified Important Metrics</a:t>
            </a:r>
          </a:p>
        </p:txBody>
      </p:sp>
    </p:spTree>
    <p:extLst>
      <p:ext uri="{BB962C8B-B14F-4D97-AF65-F5344CB8AC3E}">
        <p14:creationId xmlns:p14="http://schemas.microsoft.com/office/powerpoint/2010/main" val="330927864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A462-2BCA-2521-D650-3105FC74B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D1ABD-1B79-9655-D096-6F600694243A}"/>
              </a:ext>
            </a:extLst>
          </p:cNvPr>
          <p:cNvSpPr>
            <a:spLocks noGrp="1"/>
          </p:cNvSpPr>
          <p:nvPr>
            <p:ph type="title"/>
          </p:nvPr>
        </p:nvSpPr>
        <p:spPr/>
        <p:txBody>
          <a:bodyPr>
            <a:normAutofit fontScale="90000"/>
          </a:bodyPr>
          <a:lstStyle/>
          <a:p>
            <a:r>
              <a:rPr lang="en-US" sz="3300"/>
              <a:t>Creating a Ground Truth dataset</a:t>
            </a:r>
          </a:p>
        </p:txBody>
      </p:sp>
      <p:sp>
        <p:nvSpPr>
          <p:cNvPr id="11" name="Slide Number Placeholder 10">
            <a:extLst>
              <a:ext uri="{FF2B5EF4-FFF2-40B4-BE49-F238E27FC236}">
                <a16:creationId xmlns:a16="http://schemas.microsoft.com/office/drawing/2014/main" id="{5579C131-91D8-D49B-4647-3C9F80F1E2E3}"/>
              </a:ext>
            </a:extLst>
          </p:cNvPr>
          <p:cNvSpPr>
            <a:spLocks noGrp="1"/>
          </p:cNvSpPr>
          <p:nvPr>
            <p:ph type="sldNum" sz="quarter" idx="12"/>
          </p:nvPr>
        </p:nvSpPr>
        <p:spPr/>
        <p:txBody>
          <a:bodyPr/>
          <a:lstStyle/>
          <a:p>
            <a:fld id="{723CF3AC-0F97-5A40-9097-F19FF99CCC0F}" type="slidenum">
              <a:rPr lang="en-US" smtClean="0"/>
              <a:t>28</a:t>
            </a:fld>
            <a:endParaRPr lang="en-US"/>
          </a:p>
        </p:txBody>
      </p:sp>
      <p:pic>
        <p:nvPicPr>
          <p:cNvPr id="4" name="Picture 3">
            <a:extLst>
              <a:ext uri="{FF2B5EF4-FFF2-40B4-BE49-F238E27FC236}">
                <a16:creationId xmlns:a16="http://schemas.microsoft.com/office/drawing/2014/main" id="{9A778A0C-5893-1F2A-C984-2F2A7CAB0606}"/>
              </a:ext>
            </a:extLst>
          </p:cNvPr>
          <p:cNvPicPr>
            <a:picLocks noChangeAspect="1"/>
          </p:cNvPicPr>
          <p:nvPr/>
        </p:nvPicPr>
        <p:blipFill>
          <a:blip r:embed="rId4"/>
          <a:stretch>
            <a:fillRect/>
          </a:stretch>
        </p:blipFill>
        <p:spPr>
          <a:xfrm>
            <a:off x="1495788" y="1059627"/>
            <a:ext cx="6152424" cy="5659397"/>
          </a:xfrm>
          <a:prstGeom prst="rect">
            <a:avLst/>
          </a:prstGeom>
        </p:spPr>
      </p:pic>
    </p:spTree>
    <p:extLst>
      <p:ext uri="{BB962C8B-B14F-4D97-AF65-F5344CB8AC3E}">
        <p14:creationId xmlns:p14="http://schemas.microsoft.com/office/powerpoint/2010/main" val="39616625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49941-CCA4-FC32-D200-FD1F1EF38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939BF-BE40-CA7D-E534-883EFC05DE08}"/>
              </a:ext>
            </a:extLst>
          </p:cNvPr>
          <p:cNvSpPr>
            <a:spLocks noGrp="1"/>
          </p:cNvSpPr>
          <p:nvPr>
            <p:ph type="title"/>
          </p:nvPr>
        </p:nvSpPr>
        <p:spPr/>
        <p:txBody>
          <a:bodyPr>
            <a:normAutofit fontScale="90000"/>
          </a:bodyPr>
          <a:lstStyle/>
          <a:p>
            <a:r>
              <a:rPr lang="en-US" sz="3300"/>
              <a:t>Creating a Ground Truth dataset</a:t>
            </a:r>
          </a:p>
        </p:txBody>
      </p:sp>
      <p:sp>
        <p:nvSpPr>
          <p:cNvPr id="11" name="Slide Number Placeholder 10">
            <a:extLst>
              <a:ext uri="{FF2B5EF4-FFF2-40B4-BE49-F238E27FC236}">
                <a16:creationId xmlns:a16="http://schemas.microsoft.com/office/drawing/2014/main" id="{8502E875-4DFC-8806-C696-FBBA9BA5E827}"/>
              </a:ext>
            </a:extLst>
          </p:cNvPr>
          <p:cNvSpPr>
            <a:spLocks noGrp="1"/>
          </p:cNvSpPr>
          <p:nvPr>
            <p:ph type="sldNum" sz="quarter" idx="12"/>
          </p:nvPr>
        </p:nvSpPr>
        <p:spPr/>
        <p:txBody>
          <a:bodyPr/>
          <a:lstStyle/>
          <a:p>
            <a:fld id="{723CF3AC-0F97-5A40-9097-F19FF99CCC0F}" type="slidenum">
              <a:rPr lang="en-US" smtClean="0"/>
              <a:t>29</a:t>
            </a:fld>
            <a:endParaRPr lang="en-US"/>
          </a:p>
        </p:txBody>
      </p:sp>
      <p:pic>
        <p:nvPicPr>
          <p:cNvPr id="3" name="Picture 2">
            <a:extLst>
              <a:ext uri="{FF2B5EF4-FFF2-40B4-BE49-F238E27FC236}">
                <a16:creationId xmlns:a16="http://schemas.microsoft.com/office/drawing/2014/main" id="{EFF17E44-413C-FBB3-8BAE-3FCDB478A16E}"/>
              </a:ext>
            </a:extLst>
          </p:cNvPr>
          <p:cNvPicPr>
            <a:picLocks noChangeAspect="1"/>
          </p:cNvPicPr>
          <p:nvPr/>
        </p:nvPicPr>
        <p:blipFill>
          <a:blip r:embed="rId3"/>
          <a:stretch>
            <a:fillRect/>
          </a:stretch>
        </p:blipFill>
        <p:spPr>
          <a:xfrm>
            <a:off x="1701799" y="1028411"/>
            <a:ext cx="5740400" cy="2108200"/>
          </a:xfrm>
          <a:prstGeom prst="rect">
            <a:avLst/>
          </a:prstGeom>
        </p:spPr>
      </p:pic>
      <p:sp>
        <p:nvSpPr>
          <p:cNvPr id="6" name="TextBox 5">
            <a:extLst>
              <a:ext uri="{FF2B5EF4-FFF2-40B4-BE49-F238E27FC236}">
                <a16:creationId xmlns:a16="http://schemas.microsoft.com/office/drawing/2014/main" id="{BE1DA747-BC52-8EB4-7265-D7DD8B7C92F6}"/>
              </a:ext>
            </a:extLst>
          </p:cNvPr>
          <p:cNvSpPr txBox="1"/>
          <p:nvPr/>
        </p:nvSpPr>
        <p:spPr>
          <a:xfrm>
            <a:off x="1123074" y="3136611"/>
            <a:ext cx="6897850" cy="584775"/>
          </a:xfrm>
          <a:prstGeom prst="rect">
            <a:avLst/>
          </a:prstGeom>
          <a:noFill/>
        </p:spPr>
        <p:txBody>
          <a:bodyPr wrap="none" rtlCol="0">
            <a:spAutoFit/>
          </a:bodyPr>
          <a:lstStyle/>
          <a:p>
            <a:r>
              <a:rPr lang="en-US" sz="3200"/>
              <a:t>Proposed approach to combine rankings</a:t>
            </a:r>
          </a:p>
        </p:txBody>
      </p:sp>
      <p:sp>
        <p:nvSpPr>
          <p:cNvPr id="7" name="TextBox 6">
            <a:extLst>
              <a:ext uri="{FF2B5EF4-FFF2-40B4-BE49-F238E27FC236}">
                <a16:creationId xmlns:a16="http://schemas.microsoft.com/office/drawing/2014/main" id="{14F7E76F-8CC2-A5CC-A5BD-B99050FB0E74}"/>
              </a:ext>
            </a:extLst>
          </p:cNvPr>
          <p:cNvSpPr txBox="1"/>
          <p:nvPr/>
        </p:nvSpPr>
        <p:spPr>
          <a:xfrm>
            <a:off x="1221937" y="4061522"/>
            <a:ext cx="6700125" cy="1631216"/>
          </a:xfrm>
          <a:prstGeom prst="rect">
            <a:avLst/>
          </a:prstGeom>
          <a:noFill/>
        </p:spPr>
        <p:txBody>
          <a:bodyPr wrap="square" rtlCol="0">
            <a:spAutoFit/>
          </a:bodyPr>
          <a:lstStyle/>
          <a:p>
            <a:r>
              <a:rPr lang="el-GR" sz="2000"/>
              <a:t>ω</a:t>
            </a:r>
            <a:r>
              <a:rPr lang="en-US" sz="2000" baseline="-25000" err="1"/>
              <a:t>i</a:t>
            </a:r>
            <a:r>
              <a:rPr lang="en-US" sz="2000"/>
              <a:t> 		- weight assigned to a metric rank</a:t>
            </a:r>
          </a:p>
          <a:p>
            <a:r>
              <a:rPr lang="en-US" sz="2000"/>
              <a:t>f(</a:t>
            </a:r>
            <a:r>
              <a:rPr lang="el-GR" sz="2000"/>
              <a:t>α)</a:t>
            </a:r>
            <a:r>
              <a:rPr lang="en-US" sz="2000"/>
              <a:t> 		- model performance for configuration </a:t>
            </a:r>
            <a:r>
              <a:rPr lang="el-GR" sz="2000"/>
              <a:t>α</a:t>
            </a:r>
            <a:br>
              <a:rPr lang="en-US" sz="2000"/>
            </a:br>
            <a:r>
              <a:rPr lang="en-US" sz="2000"/>
              <a:t>HW</a:t>
            </a:r>
            <a:r>
              <a:rPr lang="en-US" sz="2000" baseline="-25000"/>
              <a:t>i</a:t>
            </a:r>
            <a:r>
              <a:rPr lang="en-US" sz="2000"/>
              <a:t>(</a:t>
            </a:r>
            <a:r>
              <a:rPr lang="el-GR" sz="2000"/>
              <a:t>α)</a:t>
            </a:r>
            <a:r>
              <a:rPr lang="en-US" sz="2000"/>
              <a:t> 	- hardware performance for configuration </a:t>
            </a:r>
            <a:r>
              <a:rPr lang="el-GR" sz="2000"/>
              <a:t>α</a:t>
            </a:r>
            <a:endParaRPr lang="en-US" sz="2000"/>
          </a:p>
          <a:p>
            <a:r>
              <a:rPr lang="en-US" sz="2000"/>
              <a:t>T</a:t>
            </a:r>
            <a:r>
              <a:rPr lang="en-US" sz="2000" baseline="-25000"/>
              <a:t>i		-</a:t>
            </a:r>
            <a:r>
              <a:rPr lang="en-US" sz="2000"/>
              <a:t> Normalization term for </a:t>
            </a:r>
            <a:r>
              <a:rPr lang="en-US" sz="2000" err="1"/>
              <a:t>i-th</a:t>
            </a:r>
            <a:r>
              <a:rPr lang="en-US" sz="2000"/>
              <a:t> hardware metric (HW</a:t>
            </a:r>
            <a:r>
              <a:rPr lang="en-US" sz="2000" baseline="-25000"/>
              <a:t>i</a:t>
            </a:r>
            <a:r>
              <a:rPr lang="en-US" sz="2000"/>
              <a:t>)</a:t>
            </a:r>
            <a:br>
              <a:rPr lang="en-US" sz="2000"/>
            </a:br>
            <a:endParaRPr lang="en-US" sz="2000"/>
          </a:p>
        </p:txBody>
      </p:sp>
    </p:spTree>
    <p:extLst>
      <p:ext uri="{BB962C8B-B14F-4D97-AF65-F5344CB8AC3E}">
        <p14:creationId xmlns:p14="http://schemas.microsoft.com/office/powerpoint/2010/main" val="158066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C8358-D23C-78AB-AED7-4A1E86CA11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3C77D6-496D-84CE-678A-B2188ED25137}"/>
              </a:ext>
            </a:extLst>
          </p:cNvPr>
          <p:cNvSpPr>
            <a:spLocks noGrp="1"/>
          </p:cNvSpPr>
          <p:nvPr>
            <p:ph type="title"/>
          </p:nvPr>
        </p:nvSpPr>
        <p:spPr>
          <a:xfrm>
            <a:off x="685800" y="2747963"/>
            <a:ext cx="7772400" cy="1362075"/>
          </a:xfrm>
        </p:spPr>
        <p:txBody>
          <a:bodyPr anchor="ctr">
            <a:normAutofit fontScale="90000"/>
          </a:bodyPr>
          <a:lstStyle/>
          <a:p>
            <a:r>
              <a:rPr lang="en-US">
                <a:effectLst/>
                <a:latin typeface="Helvetica" pitchFamily="2" charset="0"/>
              </a:rPr>
              <a:t>Background Terms and Definitions</a:t>
            </a:r>
            <a:endParaRPr lang="en-US">
              <a:solidFill>
                <a:schemeClr val="bg1">
                  <a:lumMod val="75000"/>
                </a:schemeClr>
              </a:solidFill>
            </a:endParaRPr>
          </a:p>
        </p:txBody>
      </p:sp>
      <p:sp>
        <p:nvSpPr>
          <p:cNvPr id="3" name="Slide Number Placeholder 2">
            <a:extLst>
              <a:ext uri="{FF2B5EF4-FFF2-40B4-BE49-F238E27FC236}">
                <a16:creationId xmlns:a16="http://schemas.microsoft.com/office/drawing/2014/main" id="{5C386DEC-7E15-477B-F278-379BAF545114}"/>
              </a:ext>
            </a:extLst>
          </p:cNvPr>
          <p:cNvSpPr>
            <a:spLocks noGrp="1"/>
          </p:cNvSpPr>
          <p:nvPr>
            <p:ph type="sldNum" sz="quarter" idx="4294967295"/>
          </p:nvPr>
        </p:nvSpPr>
        <p:spPr>
          <a:xfrm>
            <a:off x="8777288" y="6457950"/>
            <a:ext cx="366712" cy="365125"/>
          </a:xfrm>
        </p:spPr>
        <p:txBody>
          <a:bodyPr/>
          <a:lstStyle/>
          <a:p>
            <a:fld id="{723CF3AC-0F97-5A40-9097-F19FF99CCC0F}" type="slidenum">
              <a:rPr lang="en-US" smtClean="0"/>
              <a:t>3</a:t>
            </a:fld>
            <a:endParaRPr lang="en-US"/>
          </a:p>
        </p:txBody>
      </p:sp>
    </p:spTree>
    <p:extLst>
      <p:ext uri="{BB962C8B-B14F-4D97-AF65-F5344CB8AC3E}">
        <p14:creationId xmlns:p14="http://schemas.microsoft.com/office/powerpoint/2010/main" val="226336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0FD31-0843-D497-E532-CA4FC0E319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397EA-ED6B-804C-3A99-06E685C3991E}"/>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Gap 1:</a:t>
            </a:r>
          </a:p>
          <a:p>
            <a:pPr lvl="1">
              <a:lnSpc>
                <a:spcPct val="150000"/>
              </a:lnSpc>
            </a:pPr>
            <a:r>
              <a:rPr lang="en-US" sz="2600">
                <a:latin typeface="Calibri"/>
                <a:ea typeface="Calibri"/>
                <a:cs typeface="Calibri"/>
              </a:rPr>
              <a:t>RQ1: How can different parameters be weighted to tailor recommendations? Specifically, can the solution be tuned to prioritize speed, cost-efficiency, or energy efficiency?</a:t>
            </a:r>
          </a:p>
          <a:p>
            <a:pPr lvl="1">
              <a:lnSpc>
                <a:spcPct val="150000"/>
              </a:lnSpc>
            </a:pPr>
            <a:r>
              <a:rPr lang="en-US" sz="2600">
                <a:latin typeface="Calibri"/>
                <a:ea typeface="Calibri"/>
                <a:cs typeface="Calibri"/>
              </a:rPr>
              <a:t> RQ2: How do model optimization techniques, such as quantization and distillation, impact model rankings in the context of hardware-aware recommendations?</a:t>
            </a:r>
          </a:p>
        </p:txBody>
      </p:sp>
      <p:sp>
        <p:nvSpPr>
          <p:cNvPr id="2" name="Title 1">
            <a:extLst>
              <a:ext uri="{FF2B5EF4-FFF2-40B4-BE49-F238E27FC236}">
                <a16:creationId xmlns:a16="http://schemas.microsoft.com/office/drawing/2014/main" id="{D9EB5E21-48A7-088D-B3A7-A3E8CEC170DC}"/>
              </a:ext>
            </a:extLst>
          </p:cNvPr>
          <p:cNvSpPr>
            <a:spLocks noGrp="1"/>
          </p:cNvSpPr>
          <p:nvPr>
            <p:ph type="title"/>
          </p:nvPr>
        </p:nvSpPr>
        <p:spPr/>
        <p:txBody>
          <a:bodyPr>
            <a:normAutofit fontScale="90000"/>
          </a:bodyPr>
          <a:lstStyle/>
          <a:p>
            <a:r>
              <a:rPr lang="en-US" sz="3300"/>
              <a:t>Research Question</a:t>
            </a:r>
          </a:p>
        </p:txBody>
      </p:sp>
      <p:sp>
        <p:nvSpPr>
          <p:cNvPr id="6" name="Slide Number Placeholder 5">
            <a:extLst>
              <a:ext uri="{FF2B5EF4-FFF2-40B4-BE49-F238E27FC236}">
                <a16:creationId xmlns:a16="http://schemas.microsoft.com/office/drawing/2014/main" id="{1B2C2328-EC60-3067-F107-4F0A4DA86BDD}"/>
              </a:ext>
            </a:extLst>
          </p:cNvPr>
          <p:cNvSpPr>
            <a:spLocks noGrp="1"/>
          </p:cNvSpPr>
          <p:nvPr>
            <p:ph type="sldNum" sz="quarter" idx="12"/>
          </p:nvPr>
        </p:nvSpPr>
        <p:spPr/>
        <p:txBody>
          <a:bodyPr/>
          <a:lstStyle/>
          <a:p>
            <a:fld id="{723CF3AC-0F97-5A40-9097-F19FF99CCC0F}" type="slidenum">
              <a:rPr lang="en-US" smtClean="0"/>
              <a:t>30</a:t>
            </a:fld>
            <a:endParaRPr lang="en-US"/>
          </a:p>
        </p:txBody>
      </p:sp>
    </p:spTree>
    <p:extLst>
      <p:ext uri="{BB962C8B-B14F-4D97-AF65-F5344CB8AC3E}">
        <p14:creationId xmlns:p14="http://schemas.microsoft.com/office/powerpoint/2010/main" val="574607030"/>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FAB2-5876-045B-944E-1358B56214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EDE2B-A522-68EE-8006-88EA692434A8}"/>
              </a:ext>
            </a:extLst>
          </p:cNvPr>
          <p:cNvSpPr>
            <a:spLocks noGrp="1"/>
          </p:cNvSpPr>
          <p:nvPr>
            <p:ph idx="1"/>
          </p:nvPr>
        </p:nvSpPr>
        <p:spPr/>
        <p:txBody>
          <a:bodyPr vert="horz" lIns="91440" tIns="45720" rIns="91440" bIns="45720" rtlCol="0" anchor="t">
            <a:normAutofit/>
          </a:bodyPr>
          <a:lstStyle/>
          <a:p>
            <a:pPr>
              <a:lnSpc>
                <a:spcPct val="150000"/>
              </a:lnSpc>
            </a:pPr>
            <a:r>
              <a:rPr lang="en-US" sz="2800">
                <a:latin typeface="Calibri"/>
                <a:ea typeface="Calibri"/>
                <a:cs typeface="Calibri"/>
              </a:rPr>
              <a:t>Gap 2:</a:t>
            </a:r>
          </a:p>
          <a:p>
            <a:pPr lvl="1">
              <a:lnSpc>
                <a:spcPct val="150000"/>
              </a:lnSpc>
            </a:pPr>
            <a:r>
              <a:rPr lang="en-US" sz="2600">
                <a:latin typeface="Calibri"/>
                <a:ea typeface="Calibri"/>
                <a:cs typeface="Calibri"/>
              </a:rPr>
              <a:t>RQ3: Can specific trends be identified between hardware specifications and model performance? </a:t>
            </a:r>
          </a:p>
          <a:p>
            <a:pPr lvl="1">
              <a:lnSpc>
                <a:spcPct val="150000"/>
              </a:lnSpc>
            </a:pPr>
            <a:r>
              <a:rPr lang="en-US" sz="2600">
                <a:latin typeface="Calibri"/>
                <a:ea typeface="Calibri"/>
                <a:cs typeface="Calibri"/>
              </a:rPr>
              <a:t>RQ4: Is there a significant correlation between hardware resources and model characteristics, such as parameters, architecture, or problem type? </a:t>
            </a:r>
          </a:p>
        </p:txBody>
      </p:sp>
      <p:sp>
        <p:nvSpPr>
          <p:cNvPr id="2" name="Title 1">
            <a:extLst>
              <a:ext uri="{FF2B5EF4-FFF2-40B4-BE49-F238E27FC236}">
                <a16:creationId xmlns:a16="http://schemas.microsoft.com/office/drawing/2014/main" id="{5347EA30-9684-4D76-B1B3-43B6F53FACAF}"/>
              </a:ext>
            </a:extLst>
          </p:cNvPr>
          <p:cNvSpPr>
            <a:spLocks noGrp="1"/>
          </p:cNvSpPr>
          <p:nvPr>
            <p:ph type="title"/>
          </p:nvPr>
        </p:nvSpPr>
        <p:spPr/>
        <p:txBody>
          <a:bodyPr>
            <a:normAutofit fontScale="90000"/>
          </a:bodyPr>
          <a:lstStyle/>
          <a:p>
            <a:r>
              <a:rPr lang="en-US" sz="3300"/>
              <a:t>Research Question</a:t>
            </a:r>
          </a:p>
        </p:txBody>
      </p:sp>
      <p:sp>
        <p:nvSpPr>
          <p:cNvPr id="6" name="Slide Number Placeholder 5">
            <a:extLst>
              <a:ext uri="{FF2B5EF4-FFF2-40B4-BE49-F238E27FC236}">
                <a16:creationId xmlns:a16="http://schemas.microsoft.com/office/drawing/2014/main" id="{87D42C9C-3BB0-7E1B-288E-8C9F994FFD1D}"/>
              </a:ext>
            </a:extLst>
          </p:cNvPr>
          <p:cNvSpPr>
            <a:spLocks noGrp="1"/>
          </p:cNvSpPr>
          <p:nvPr>
            <p:ph type="sldNum" sz="quarter" idx="12"/>
          </p:nvPr>
        </p:nvSpPr>
        <p:spPr/>
        <p:txBody>
          <a:bodyPr/>
          <a:lstStyle/>
          <a:p>
            <a:fld id="{723CF3AC-0F97-5A40-9097-F19FF99CCC0F}" type="slidenum">
              <a:rPr lang="en-US" smtClean="0"/>
              <a:t>31</a:t>
            </a:fld>
            <a:endParaRPr lang="en-US"/>
          </a:p>
        </p:txBody>
      </p:sp>
    </p:spTree>
    <p:extLst>
      <p:ext uri="{BB962C8B-B14F-4D97-AF65-F5344CB8AC3E}">
        <p14:creationId xmlns:p14="http://schemas.microsoft.com/office/powerpoint/2010/main" val="4164547742"/>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46D3-F5C8-B821-3FB0-6C94CD3599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3A67A-E15D-AE29-DC6B-B8C4EA2F3F27}"/>
              </a:ext>
            </a:extLst>
          </p:cNvPr>
          <p:cNvSpPr>
            <a:spLocks noGrp="1"/>
          </p:cNvSpPr>
          <p:nvPr>
            <p:ph idx="1"/>
          </p:nvPr>
        </p:nvSpPr>
        <p:spPr/>
        <p:txBody>
          <a:bodyPr vert="horz" lIns="91440" tIns="45720" rIns="91440" bIns="45720" rtlCol="0" anchor="t">
            <a:normAutofit/>
          </a:bodyPr>
          <a:lstStyle/>
          <a:p>
            <a:r>
              <a:rPr lang="en-US" sz="2700" b="1"/>
              <a:t>Broader Deep Learning Systems</a:t>
            </a:r>
          </a:p>
          <a:p>
            <a:pPr lvl="1">
              <a:lnSpc>
                <a:spcPct val="150000"/>
              </a:lnSpc>
            </a:pPr>
            <a:r>
              <a:rPr lang="en-US" sz="2400">
                <a:latin typeface="Calibri"/>
                <a:ea typeface="Calibri"/>
                <a:cs typeface="Calibri"/>
              </a:rPr>
              <a:t>Extend beyond classification tasks</a:t>
            </a:r>
          </a:p>
          <a:p>
            <a:pPr>
              <a:lnSpc>
                <a:spcPct val="150000"/>
              </a:lnSpc>
            </a:pPr>
            <a:r>
              <a:rPr lang="en-US" sz="2700" b="1"/>
              <a:t>More complex model reuse scenarios</a:t>
            </a:r>
          </a:p>
          <a:p>
            <a:pPr lvl="1">
              <a:lnSpc>
                <a:spcPct val="150000"/>
              </a:lnSpc>
            </a:pPr>
            <a:r>
              <a:rPr lang="en-US" sz="2400">
                <a:latin typeface="Calibri"/>
                <a:ea typeface="Calibri"/>
                <a:cs typeface="Calibri"/>
              </a:rPr>
              <a:t>Reuse in generative problems (LLM, GANs, etc.)</a:t>
            </a:r>
            <a:endParaRPr lang="en-US" sz="2400">
              <a:ea typeface="Calibri"/>
            </a:endParaRPr>
          </a:p>
          <a:p>
            <a:pPr lvl="1">
              <a:lnSpc>
                <a:spcPct val="150000"/>
              </a:lnSpc>
            </a:pPr>
            <a:r>
              <a:rPr lang="en-US" sz="2400"/>
              <a:t>Computer Vision – segmentation, object detection.</a:t>
            </a:r>
          </a:p>
        </p:txBody>
      </p:sp>
      <p:sp>
        <p:nvSpPr>
          <p:cNvPr id="2" name="Title 1">
            <a:extLst>
              <a:ext uri="{FF2B5EF4-FFF2-40B4-BE49-F238E27FC236}">
                <a16:creationId xmlns:a16="http://schemas.microsoft.com/office/drawing/2014/main" id="{651BEB84-6764-4467-C626-D99BB473465A}"/>
              </a:ext>
            </a:extLst>
          </p:cNvPr>
          <p:cNvSpPr>
            <a:spLocks noGrp="1"/>
          </p:cNvSpPr>
          <p:nvPr>
            <p:ph type="title"/>
          </p:nvPr>
        </p:nvSpPr>
        <p:spPr/>
        <p:txBody>
          <a:bodyPr>
            <a:normAutofit fontScale="90000"/>
          </a:bodyPr>
          <a:lstStyle/>
          <a:p>
            <a:r>
              <a:rPr lang="en-US" sz="3300"/>
              <a:t>Future and Beyond ... </a:t>
            </a:r>
          </a:p>
        </p:txBody>
      </p:sp>
      <p:sp>
        <p:nvSpPr>
          <p:cNvPr id="7" name="Slide Number Placeholder 6">
            <a:extLst>
              <a:ext uri="{FF2B5EF4-FFF2-40B4-BE49-F238E27FC236}">
                <a16:creationId xmlns:a16="http://schemas.microsoft.com/office/drawing/2014/main" id="{C922BCC5-A846-EFBF-9752-D5A29C78C498}"/>
              </a:ext>
            </a:extLst>
          </p:cNvPr>
          <p:cNvSpPr>
            <a:spLocks noGrp="1"/>
          </p:cNvSpPr>
          <p:nvPr>
            <p:ph type="sldNum" sz="quarter" idx="12"/>
          </p:nvPr>
        </p:nvSpPr>
        <p:spPr/>
        <p:txBody>
          <a:bodyPr/>
          <a:lstStyle/>
          <a:p>
            <a:fld id="{723CF3AC-0F97-5A40-9097-F19FF99CCC0F}" type="slidenum">
              <a:rPr lang="en-US" smtClean="0"/>
              <a:t>32</a:t>
            </a:fld>
            <a:endParaRPr lang="en-US"/>
          </a:p>
        </p:txBody>
      </p:sp>
    </p:spTree>
    <p:extLst>
      <p:ext uri="{BB962C8B-B14F-4D97-AF65-F5344CB8AC3E}">
        <p14:creationId xmlns:p14="http://schemas.microsoft.com/office/powerpoint/2010/main" val="14384616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949D-A730-AE15-2217-64F1656D4961}"/>
              </a:ext>
            </a:extLst>
          </p:cNvPr>
          <p:cNvSpPr>
            <a:spLocks noGrp="1"/>
          </p:cNvSpPr>
          <p:nvPr>
            <p:ph type="title"/>
          </p:nvPr>
        </p:nvSpPr>
        <p:spPr/>
        <p:txBody>
          <a:bodyPr>
            <a:normAutofit fontScale="90000"/>
          </a:bodyPr>
          <a:lstStyle/>
          <a:p>
            <a:r>
              <a:rPr lang="en-US" b="0">
                <a:solidFill>
                  <a:schemeClr val="tx2"/>
                </a:solidFill>
                <a:effectLst/>
                <a:latin typeface="Helvetica" pitchFamily="2" charset="0"/>
              </a:rPr>
              <a:t>Recommending</a:t>
            </a:r>
            <a:r>
              <a:rPr lang="en-US">
                <a:solidFill>
                  <a:schemeClr val="bg1">
                    <a:lumMod val="75000"/>
                  </a:schemeClr>
                </a:solidFill>
                <a:latin typeface="Helvetica" pitchFamily="2" charset="0"/>
              </a:rPr>
              <a:t> </a:t>
            </a:r>
            <a:r>
              <a:rPr lang="en-US" b="1">
                <a:effectLst/>
                <a:latin typeface="Helvetica" pitchFamily="2" charset="0"/>
              </a:rPr>
              <a:t>Pre-Trained Models</a:t>
            </a:r>
            <a:r>
              <a:rPr lang="en-US">
                <a:effectLst/>
                <a:latin typeface="Helvetica" pitchFamily="2" charset="0"/>
              </a:rPr>
              <a:t> </a:t>
            </a:r>
            <a:r>
              <a:rPr lang="en-US" b="0">
                <a:solidFill>
                  <a:schemeClr val="tx2"/>
                </a:solidFill>
                <a:effectLst/>
                <a:latin typeface="Helvetica" pitchFamily="2" charset="0"/>
              </a:rPr>
              <a:t>for IoT Devices</a:t>
            </a:r>
            <a:endParaRPr lang="en-US">
              <a:solidFill>
                <a:schemeClr val="tx2"/>
              </a:solidFill>
            </a:endParaRPr>
          </a:p>
        </p:txBody>
      </p:sp>
    </p:spTree>
    <p:extLst>
      <p:ext uri="{BB962C8B-B14F-4D97-AF65-F5344CB8AC3E}">
        <p14:creationId xmlns:p14="http://schemas.microsoft.com/office/powerpoint/2010/main" val="421569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4F40A9-A719-FC7F-50A6-429A19D4C154}"/>
              </a:ext>
            </a:extLst>
          </p:cNvPr>
          <p:cNvSpPr>
            <a:spLocks noGrp="1"/>
          </p:cNvSpPr>
          <p:nvPr>
            <p:ph idx="1"/>
          </p:nvPr>
        </p:nvSpPr>
        <p:spPr/>
        <p:txBody>
          <a:bodyPr>
            <a:normAutofit/>
          </a:bodyPr>
          <a:lstStyle/>
          <a:p>
            <a:r>
              <a:rPr lang="en-US" sz="2800" b="1"/>
              <a:t>Def</a:t>
            </a:r>
            <a:r>
              <a:rPr lang="en-US" sz="2800"/>
              <a:t>: PTMs are neural network models that have been trained on a large dataset to perform a specific task, such as object recognition or language translation.</a:t>
            </a:r>
          </a:p>
          <a:p>
            <a:r>
              <a:rPr lang="en-US" sz="2800" b="1"/>
              <a:t>Benefits:</a:t>
            </a:r>
          </a:p>
          <a:p>
            <a:pPr lvl="1"/>
            <a:r>
              <a:rPr lang="en-US" sz="2400"/>
              <a:t>Fine‑tunable</a:t>
            </a:r>
          </a:p>
          <a:p>
            <a:pPr lvl="1"/>
            <a:r>
              <a:rPr lang="en-US" sz="2400"/>
              <a:t>Saves Training Time</a:t>
            </a:r>
          </a:p>
          <a:p>
            <a:pPr lvl="1"/>
            <a:r>
              <a:rPr lang="en-US" sz="2400"/>
              <a:t>Saves computing resources</a:t>
            </a:r>
          </a:p>
          <a:p>
            <a:pPr lvl="1"/>
            <a:r>
              <a:rPr lang="en-US" sz="2400"/>
              <a:t>Requires less data to retrain</a:t>
            </a:r>
          </a:p>
          <a:p>
            <a:pPr lvl="1"/>
            <a:endParaRPr lang="en-US"/>
          </a:p>
        </p:txBody>
      </p:sp>
      <p:sp>
        <p:nvSpPr>
          <p:cNvPr id="2" name="Title 1">
            <a:extLst>
              <a:ext uri="{FF2B5EF4-FFF2-40B4-BE49-F238E27FC236}">
                <a16:creationId xmlns:a16="http://schemas.microsoft.com/office/drawing/2014/main" id="{2B91649D-C6AE-B7BB-2789-AAE262D97F38}"/>
              </a:ext>
            </a:extLst>
          </p:cNvPr>
          <p:cNvSpPr>
            <a:spLocks noGrp="1"/>
          </p:cNvSpPr>
          <p:nvPr>
            <p:ph type="title"/>
          </p:nvPr>
        </p:nvSpPr>
        <p:spPr/>
        <p:txBody>
          <a:bodyPr>
            <a:normAutofit fontScale="90000"/>
          </a:bodyPr>
          <a:lstStyle/>
          <a:p>
            <a:r>
              <a:rPr lang="en-US"/>
              <a:t>Pre-trained models</a:t>
            </a:r>
          </a:p>
        </p:txBody>
      </p:sp>
      <p:sp>
        <p:nvSpPr>
          <p:cNvPr id="10" name="Slide Number Placeholder 9">
            <a:extLst>
              <a:ext uri="{FF2B5EF4-FFF2-40B4-BE49-F238E27FC236}">
                <a16:creationId xmlns:a16="http://schemas.microsoft.com/office/drawing/2014/main" id="{03E4B69D-9F77-F653-4B2E-F4763EE1CF0F}"/>
              </a:ext>
            </a:extLst>
          </p:cNvPr>
          <p:cNvSpPr>
            <a:spLocks noGrp="1"/>
          </p:cNvSpPr>
          <p:nvPr>
            <p:ph type="sldNum" sz="quarter" idx="12"/>
          </p:nvPr>
        </p:nvSpPr>
        <p:spPr/>
        <p:txBody>
          <a:bodyPr/>
          <a:lstStyle/>
          <a:p>
            <a:fld id="{723CF3AC-0F97-5A40-9097-F19FF99CCC0F}" type="slidenum">
              <a:rPr lang="en-US" smtClean="0"/>
              <a:t>5</a:t>
            </a:fld>
            <a:endParaRPr lang="en-US"/>
          </a:p>
        </p:txBody>
      </p:sp>
      <p:pic>
        <p:nvPicPr>
          <p:cNvPr id="1026" name="Picture 2">
            <a:extLst>
              <a:ext uri="{FF2B5EF4-FFF2-40B4-BE49-F238E27FC236}">
                <a16:creationId xmlns:a16="http://schemas.microsoft.com/office/drawing/2014/main" id="{84F0A66E-6A87-E712-EEC6-8978B084477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687433" y="3074987"/>
            <a:ext cx="4040187" cy="251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9652-575E-6F5F-7A48-8A83E50EFF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004569-843D-FBF6-242A-D59C86A49327}"/>
              </a:ext>
            </a:extLst>
          </p:cNvPr>
          <p:cNvSpPr>
            <a:spLocks noGrp="1"/>
          </p:cNvSpPr>
          <p:nvPr>
            <p:ph type="title"/>
          </p:nvPr>
        </p:nvSpPr>
        <p:spPr/>
        <p:txBody>
          <a:bodyPr anchor="ctr">
            <a:normAutofit fontScale="90000"/>
          </a:bodyPr>
          <a:lstStyle/>
          <a:p>
            <a:r>
              <a:rPr lang="en-US" b="1">
                <a:effectLst/>
                <a:latin typeface="Helvetica" pitchFamily="2" charset="0"/>
              </a:rPr>
              <a:t>Recommending</a:t>
            </a:r>
            <a:r>
              <a:rPr lang="en-US">
                <a:effectLst/>
                <a:latin typeface="Helvetica" pitchFamily="2" charset="0"/>
              </a:rPr>
              <a:t> </a:t>
            </a:r>
            <a:r>
              <a:rPr lang="en-US">
                <a:solidFill>
                  <a:schemeClr val="tx2"/>
                </a:solidFill>
                <a:effectLst/>
                <a:latin typeface="Helvetica" pitchFamily="2" charset="0"/>
              </a:rPr>
              <a:t>Pre-Trained Models for IoT Devices</a:t>
            </a:r>
            <a:endParaRPr lang="en-US">
              <a:solidFill>
                <a:schemeClr val="tx2"/>
              </a:solidFill>
            </a:endParaRPr>
          </a:p>
        </p:txBody>
      </p:sp>
      <p:sp>
        <p:nvSpPr>
          <p:cNvPr id="5" name="Slide Number Placeholder 4">
            <a:extLst>
              <a:ext uri="{FF2B5EF4-FFF2-40B4-BE49-F238E27FC236}">
                <a16:creationId xmlns:a16="http://schemas.microsoft.com/office/drawing/2014/main" id="{797EF143-0B7A-B982-FAEF-4B25849CD554}"/>
              </a:ext>
            </a:extLst>
          </p:cNvPr>
          <p:cNvSpPr>
            <a:spLocks noGrp="1"/>
          </p:cNvSpPr>
          <p:nvPr>
            <p:ph type="sldNum" sz="quarter" idx="4294967295"/>
          </p:nvPr>
        </p:nvSpPr>
        <p:spPr>
          <a:xfrm>
            <a:off x="8777288" y="6457950"/>
            <a:ext cx="366712" cy="365125"/>
          </a:xfrm>
        </p:spPr>
        <p:txBody>
          <a:bodyPr/>
          <a:lstStyle/>
          <a:p>
            <a:fld id="{723CF3AC-0F97-5A40-9097-F19FF99CCC0F}" type="slidenum">
              <a:rPr lang="en-US" smtClean="0"/>
              <a:t>6</a:t>
            </a:fld>
            <a:endParaRPr lang="en-US"/>
          </a:p>
        </p:txBody>
      </p:sp>
    </p:spTree>
    <p:extLst>
      <p:ext uri="{BB962C8B-B14F-4D97-AF65-F5344CB8AC3E}">
        <p14:creationId xmlns:p14="http://schemas.microsoft.com/office/powerpoint/2010/main" val="377113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0838-EBD5-2C02-4357-9A4B62CF2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BCE13-5D29-00F2-B8F4-74CA275B5566}"/>
              </a:ext>
            </a:extLst>
          </p:cNvPr>
          <p:cNvSpPr>
            <a:spLocks noGrp="1"/>
          </p:cNvSpPr>
          <p:nvPr>
            <p:ph type="title"/>
          </p:nvPr>
        </p:nvSpPr>
        <p:spPr/>
        <p:txBody>
          <a:bodyPr>
            <a:normAutofit fontScale="90000"/>
          </a:bodyPr>
          <a:lstStyle/>
          <a:p>
            <a:r>
              <a:rPr lang="en-US"/>
              <a:t>Recommending Pre-trained models</a:t>
            </a:r>
          </a:p>
        </p:txBody>
      </p:sp>
      <p:sp>
        <p:nvSpPr>
          <p:cNvPr id="5" name="Slide Number Placeholder 4">
            <a:extLst>
              <a:ext uri="{FF2B5EF4-FFF2-40B4-BE49-F238E27FC236}">
                <a16:creationId xmlns:a16="http://schemas.microsoft.com/office/drawing/2014/main" id="{15897A4F-2B96-E96B-76AC-C35020B1CD5C}"/>
              </a:ext>
            </a:extLst>
          </p:cNvPr>
          <p:cNvSpPr>
            <a:spLocks noGrp="1"/>
          </p:cNvSpPr>
          <p:nvPr>
            <p:ph type="sldNum" sz="quarter" idx="12"/>
          </p:nvPr>
        </p:nvSpPr>
        <p:spPr/>
        <p:txBody>
          <a:bodyPr/>
          <a:lstStyle/>
          <a:p>
            <a:fld id="{723CF3AC-0F97-5A40-9097-F19FF99CCC0F}" type="slidenum">
              <a:rPr lang="en-US" smtClean="0"/>
              <a:t>7</a:t>
            </a:fld>
            <a:endParaRPr lang="en-US"/>
          </a:p>
        </p:txBody>
      </p:sp>
      <p:pic>
        <p:nvPicPr>
          <p:cNvPr id="1026" name="Picture 2">
            <a:extLst>
              <a:ext uri="{FF2B5EF4-FFF2-40B4-BE49-F238E27FC236}">
                <a16:creationId xmlns:a16="http://schemas.microsoft.com/office/drawing/2014/main" id="{ACE92496-BFC9-75C5-6835-2C2FC253B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203" y="2574065"/>
            <a:ext cx="3065447" cy="2229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C179F3-2FB0-0116-D11A-D922F71C31E3}"/>
              </a:ext>
            </a:extLst>
          </p:cNvPr>
          <p:cNvSpPr txBox="1"/>
          <p:nvPr/>
        </p:nvSpPr>
        <p:spPr>
          <a:xfrm>
            <a:off x="277148" y="1326822"/>
            <a:ext cx="5202145" cy="447661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t>Problem: Too many Models</a:t>
            </a:r>
          </a:p>
          <a:p>
            <a:pPr marL="685800" lvl="1" indent="-342900">
              <a:lnSpc>
                <a:spcPct val="150000"/>
              </a:lnSpc>
              <a:buFont typeface="Arial" panose="020B0604020202020204" pitchFamily="34" charset="0"/>
              <a:buChar char="•"/>
            </a:pPr>
            <a:r>
              <a:rPr lang="en-US" sz="2000"/>
              <a:t>Hugging Face has 1,642,585 PTMs (2025)</a:t>
            </a:r>
          </a:p>
          <a:p>
            <a:pPr marL="685800" lvl="1" indent="-342900">
              <a:lnSpc>
                <a:spcPct val="150000"/>
              </a:lnSpc>
              <a:buFont typeface="Arial" panose="020B0604020202020204" pitchFamily="34" charset="0"/>
              <a:buChar char="•"/>
            </a:pPr>
            <a:r>
              <a:rPr lang="en-US" sz="2000"/>
              <a:t>Model sizes usually ~ GB(s)</a:t>
            </a:r>
          </a:p>
          <a:p>
            <a:pPr marL="342900" indent="-342900">
              <a:lnSpc>
                <a:spcPct val="150000"/>
              </a:lnSpc>
              <a:buFont typeface="Arial" panose="020B0604020202020204" pitchFamily="34" charset="0"/>
              <a:buChar char="•"/>
            </a:pPr>
            <a:r>
              <a:rPr lang="en-US" sz="2400"/>
              <a:t>Problem: Fine-tuning is hard</a:t>
            </a:r>
          </a:p>
          <a:p>
            <a:pPr marL="685800" lvl="1" indent="-342900">
              <a:lnSpc>
                <a:spcPct val="150000"/>
              </a:lnSpc>
              <a:buFont typeface="Arial" panose="020B0604020202020204" pitchFamily="34" charset="0"/>
              <a:buChar char="•"/>
            </a:pPr>
            <a:r>
              <a:rPr lang="en-US" sz="2000"/>
              <a:t>Takes hours to fine-tune on a new dataset</a:t>
            </a:r>
          </a:p>
          <a:p>
            <a:pPr marL="342900" indent="-342900">
              <a:lnSpc>
                <a:spcPct val="150000"/>
              </a:lnSpc>
              <a:buFont typeface="Arial" panose="020B0604020202020204" pitchFamily="34" charset="0"/>
              <a:buChar char="•"/>
            </a:pPr>
            <a:r>
              <a:rPr lang="en-US" sz="2400"/>
              <a:t>Problem: Task Domain</a:t>
            </a:r>
          </a:p>
          <a:p>
            <a:pPr marL="685800" lvl="1" indent="-342900">
              <a:lnSpc>
                <a:spcPct val="150000"/>
              </a:lnSpc>
              <a:buFont typeface="Arial" panose="020B0604020202020204" pitchFamily="34" charset="0"/>
              <a:buChar char="•"/>
            </a:pPr>
            <a:r>
              <a:rPr lang="en-US" sz="2000"/>
              <a:t>Different tasks, like classifications and segmentation, require different pipelines.</a:t>
            </a:r>
          </a:p>
          <a:p>
            <a:pPr marL="685800" lvl="1" indent="-342900">
              <a:lnSpc>
                <a:spcPct val="150000"/>
              </a:lnSpc>
              <a:buFont typeface="Arial" panose="020B0604020202020204" pitchFamily="34" charset="0"/>
              <a:buChar char="•"/>
            </a:pPr>
            <a:r>
              <a:rPr lang="en-US" sz="2000"/>
              <a:t>Requires domain expertise to set up. </a:t>
            </a:r>
          </a:p>
        </p:txBody>
      </p:sp>
    </p:spTree>
    <p:extLst>
      <p:ext uri="{BB962C8B-B14F-4D97-AF65-F5344CB8AC3E}">
        <p14:creationId xmlns:p14="http://schemas.microsoft.com/office/powerpoint/2010/main" val="149658334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4A29B-C826-383A-0623-3F3A4ACCE4C1}"/>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71D9A2-DE1A-5008-E714-87566D6B3AB6}"/>
              </a:ext>
            </a:extLst>
          </p:cNvPr>
          <p:cNvSpPr>
            <a:spLocks noGrp="1"/>
          </p:cNvSpPr>
          <p:nvPr>
            <p:ph idx="1"/>
          </p:nvPr>
        </p:nvSpPr>
        <p:spPr>
          <a:xfrm>
            <a:off x="473091" y="1658982"/>
            <a:ext cx="5444383" cy="1725579"/>
          </a:xfrm>
        </p:spPr>
        <p:txBody>
          <a:bodyPr>
            <a:normAutofit/>
          </a:bodyPr>
          <a:lstStyle/>
          <a:p>
            <a:pPr>
              <a:lnSpc>
                <a:spcPct val="100000"/>
              </a:lnSpc>
            </a:pPr>
            <a:r>
              <a:rPr lang="en-US" sz="2400"/>
              <a:t>Most approaches try to</a:t>
            </a:r>
          </a:p>
          <a:p>
            <a:pPr lvl="1">
              <a:lnSpc>
                <a:spcPct val="100000"/>
              </a:lnSpc>
            </a:pPr>
            <a:r>
              <a:rPr lang="en-US" sz="2400"/>
              <a:t>Identify the best PTM for a task before fine-tuning.</a:t>
            </a:r>
          </a:p>
        </p:txBody>
      </p:sp>
      <p:sp>
        <p:nvSpPr>
          <p:cNvPr id="2" name="Title 1">
            <a:extLst>
              <a:ext uri="{FF2B5EF4-FFF2-40B4-BE49-F238E27FC236}">
                <a16:creationId xmlns:a16="http://schemas.microsoft.com/office/drawing/2014/main" id="{CAE332E2-ED93-A0D7-C687-D3A390C3EB15}"/>
              </a:ext>
            </a:extLst>
          </p:cNvPr>
          <p:cNvSpPr>
            <a:spLocks noGrp="1"/>
          </p:cNvSpPr>
          <p:nvPr>
            <p:ph type="title"/>
          </p:nvPr>
        </p:nvSpPr>
        <p:spPr/>
        <p:txBody>
          <a:bodyPr>
            <a:normAutofit fontScale="90000"/>
          </a:bodyPr>
          <a:lstStyle/>
          <a:p>
            <a:r>
              <a:rPr lang="en-US"/>
              <a:t>Recommending Pre-trained models</a:t>
            </a:r>
          </a:p>
        </p:txBody>
      </p:sp>
      <p:sp>
        <p:nvSpPr>
          <p:cNvPr id="5" name="Slide Number Placeholder 4">
            <a:extLst>
              <a:ext uri="{FF2B5EF4-FFF2-40B4-BE49-F238E27FC236}">
                <a16:creationId xmlns:a16="http://schemas.microsoft.com/office/drawing/2014/main" id="{6EE25B29-FB76-5EA3-119A-16FC04C68D36}"/>
              </a:ext>
            </a:extLst>
          </p:cNvPr>
          <p:cNvSpPr>
            <a:spLocks noGrp="1"/>
          </p:cNvSpPr>
          <p:nvPr>
            <p:ph type="sldNum" sz="quarter" idx="12"/>
          </p:nvPr>
        </p:nvSpPr>
        <p:spPr/>
        <p:txBody>
          <a:bodyPr/>
          <a:lstStyle/>
          <a:p>
            <a:fld id="{723CF3AC-0F97-5A40-9097-F19FF99CCC0F}" type="slidenum">
              <a:rPr lang="en-US" smtClean="0"/>
              <a:t>8</a:t>
            </a:fld>
            <a:endParaRPr lang="en-US"/>
          </a:p>
        </p:txBody>
      </p:sp>
      <p:pic>
        <p:nvPicPr>
          <p:cNvPr id="3074" name="Picture 2">
            <a:extLst>
              <a:ext uri="{FF2B5EF4-FFF2-40B4-BE49-F238E27FC236}">
                <a16:creationId xmlns:a16="http://schemas.microsoft.com/office/drawing/2014/main" id="{DADA4AE1-4C63-F52D-53EB-D707133C9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356" y="1305004"/>
            <a:ext cx="1803752" cy="46382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097B44BE-4622-119F-1B14-3A0ABD8A361E}"/>
              </a:ext>
            </a:extLst>
          </p:cNvPr>
          <p:cNvGraphicFramePr>
            <a:graphicFrameLocks noGrp="1"/>
          </p:cNvGraphicFramePr>
          <p:nvPr>
            <p:extLst>
              <p:ext uri="{D42A27DB-BD31-4B8C-83A1-F6EECF244321}">
                <p14:modId xmlns:p14="http://schemas.microsoft.com/office/powerpoint/2010/main" val="2243078462"/>
              </p:ext>
            </p:extLst>
          </p:nvPr>
        </p:nvGraphicFramePr>
        <p:xfrm>
          <a:off x="486861" y="3705049"/>
          <a:ext cx="5706554" cy="1798320"/>
        </p:xfrm>
        <a:graphic>
          <a:graphicData uri="http://schemas.openxmlformats.org/drawingml/2006/table">
            <a:tbl>
              <a:tblPr firstRow="1" bandRow="1">
                <a:tableStyleId>{5C22544A-7EE6-4342-B048-85BDC9FD1C3A}</a:tableStyleId>
              </a:tblPr>
              <a:tblGrid>
                <a:gridCol w="1664490">
                  <a:extLst>
                    <a:ext uri="{9D8B030D-6E8A-4147-A177-3AD203B41FA5}">
                      <a16:colId xmlns:a16="http://schemas.microsoft.com/office/drawing/2014/main" val="45429654"/>
                    </a:ext>
                  </a:extLst>
                </a:gridCol>
                <a:gridCol w="2421082">
                  <a:extLst>
                    <a:ext uri="{9D8B030D-6E8A-4147-A177-3AD203B41FA5}">
                      <a16:colId xmlns:a16="http://schemas.microsoft.com/office/drawing/2014/main" val="3688515540"/>
                    </a:ext>
                  </a:extLst>
                </a:gridCol>
                <a:gridCol w="1620982">
                  <a:extLst>
                    <a:ext uri="{9D8B030D-6E8A-4147-A177-3AD203B41FA5}">
                      <a16:colId xmlns:a16="http://schemas.microsoft.com/office/drawing/2014/main" val="2628508715"/>
                    </a:ext>
                  </a:extLst>
                </a:gridCol>
              </a:tblGrid>
              <a:tr h="278130">
                <a:tc>
                  <a:txBody>
                    <a:bodyPr/>
                    <a:lstStyle/>
                    <a:p>
                      <a:r>
                        <a:rPr lang="en-US" sz="2000">
                          <a:solidFill>
                            <a:schemeClr val="accent4"/>
                          </a:solidFill>
                        </a:rPr>
                        <a:t>Domain</a:t>
                      </a:r>
                    </a:p>
                  </a:txBody>
                  <a:tcPr marL="68580" marR="68580" marT="34290" marB="34290"/>
                </a:tc>
                <a:tc>
                  <a:txBody>
                    <a:bodyPr/>
                    <a:lstStyle/>
                    <a:p>
                      <a:r>
                        <a:rPr lang="en-US" sz="2000">
                          <a:solidFill>
                            <a:schemeClr val="accent4"/>
                          </a:solidFill>
                        </a:rPr>
                        <a:t>Models</a:t>
                      </a:r>
                    </a:p>
                  </a:txBody>
                  <a:tcPr marL="68580" marR="68580" marT="34290" marB="34290"/>
                </a:tc>
                <a:tc>
                  <a:txBody>
                    <a:bodyPr/>
                    <a:lstStyle/>
                    <a:p>
                      <a:r>
                        <a:rPr lang="en-US" sz="2000">
                          <a:solidFill>
                            <a:schemeClr val="accent4"/>
                          </a:solidFill>
                        </a:rPr>
                        <a:t>No. of PTMs</a:t>
                      </a:r>
                    </a:p>
                  </a:txBody>
                  <a:tcPr marL="68580" marR="68580" marT="34290" marB="34290"/>
                </a:tc>
                <a:extLst>
                  <a:ext uri="{0D108BD9-81ED-4DB2-BD59-A6C34878D82A}">
                    <a16:rowId xmlns:a16="http://schemas.microsoft.com/office/drawing/2014/main" val="2674506873"/>
                  </a:ext>
                </a:extLst>
              </a:tr>
              <a:tr h="341586">
                <a:tc>
                  <a:txBody>
                    <a:bodyPr/>
                    <a:lstStyle/>
                    <a:p>
                      <a:r>
                        <a:rPr lang="en-US" sz="2000"/>
                        <a:t>NLP</a:t>
                      </a:r>
                    </a:p>
                  </a:txBody>
                  <a:tcPr marL="68580" marR="68580" marT="34290" marB="34290"/>
                </a:tc>
                <a:tc>
                  <a:txBody>
                    <a:bodyPr/>
                    <a:lstStyle/>
                    <a:p>
                      <a:r>
                        <a:rPr lang="en-US" sz="2000"/>
                        <a:t>BERT, </a:t>
                      </a:r>
                      <a:r>
                        <a:rPr lang="en-US" sz="2000" err="1"/>
                        <a:t>RoBERTa</a:t>
                      </a:r>
                      <a:r>
                        <a:rPr lang="en-US" sz="2000"/>
                        <a:t>, GPT</a:t>
                      </a:r>
                    </a:p>
                  </a:txBody>
                  <a:tcPr marL="68580" marR="68580" marT="34290" marB="34290"/>
                </a:tc>
                <a:tc>
                  <a:txBody>
                    <a:bodyPr/>
                    <a:lstStyle/>
                    <a:p>
                      <a:r>
                        <a:rPr lang="en-US" sz="2000"/>
                        <a:t>92,617</a:t>
                      </a:r>
                    </a:p>
                  </a:txBody>
                  <a:tcPr marL="68580" marR="68580" marT="34290" marB="34290"/>
                </a:tc>
                <a:extLst>
                  <a:ext uri="{0D108BD9-81ED-4DB2-BD59-A6C34878D82A}">
                    <a16:rowId xmlns:a16="http://schemas.microsoft.com/office/drawing/2014/main" val="3266702831"/>
                  </a:ext>
                </a:extLst>
              </a:tr>
              <a:tr h="278130">
                <a:tc>
                  <a:txBody>
                    <a:bodyPr/>
                    <a:lstStyle/>
                    <a:p>
                      <a:r>
                        <a:rPr lang="en-US" sz="2000"/>
                        <a:t>Classification</a:t>
                      </a:r>
                    </a:p>
                  </a:txBody>
                  <a:tcPr marL="68580" marR="68580" marT="34290" marB="34290"/>
                </a:tc>
                <a:tc>
                  <a:txBody>
                    <a:bodyPr/>
                    <a:lstStyle/>
                    <a:p>
                      <a:r>
                        <a:rPr lang="en-US" sz="2000"/>
                        <a:t>ResNet, CNNs, ViTs</a:t>
                      </a:r>
                    </a:p>
                  </a:txBody>
                  <a:tcPr marL="68580" marR="68580" marT="34290" marB="34290"/>
                </a:tc>
                <a:tc>
                  <a:txBody>
                    <a:bodyPr/>
                    <a:lstStyle/>
                    <a:p>
                      <a:r>
                        <a:rPr lang="en-US" sz="2000"/>
                        <a:t>16,746</a:t>
                      </a:r>
                    </a:p>
                  </a:txBody>
                  <a:tcPr marL="68580" marR="68580" marT="34290" marB="34290"/>
                </a:tc>
                <a:extLst>
                  <a:ext uri="{0D108BD9-81ED-4DB2-BD59-A6C34878D82A}">
                    <a16:rowId xmlns:a16="http://schemas.microsoft.com/office/drawing/2014/main" val="2861397687"/>
                  </a:ext>
                </a:extLst>
              </a:tr>
              <a:tr h="278130">
                <a:tc>
                  <a:txBody>
                    <a:bodyPr/>
                    <a:lstStyle/>
                    <a:p>
                      <a:r>
                        <a:rPr lang="en-US" sz="2000"/>
                        <a:t>Segmentation</a:t>
                      </a:r>
                    </a:p>
                  </a:txBody>
                  <a:tcPr marL="68580" marR="68580" marT="34290" marB="34290"/>
                </a:tc>
                <a:tc>
                  <a:txBody>
                    <a:bodyPr/>
                    <a:lstStyle/>
                    <a:p>
                      <a:r>
                        <a:rPr lang="en-US" sz="2000"/>
                        <a:t>U-Net, DeepLabV3, </a:t>
                      </a:r>
                      <a:r>
                        <a:rPr lang="en-US" sz="2000" err="1"/>
                        <a:t>SegFormer</a:t>
                      </a:r>
                      <a:endParaRPr lang="en-US" sz="2000"/>
                    </a:p>
                  </a:txBody>
                  <a:tcPr marL="68580" marR="68580" marT="34290" marB="34290"/>
                </a:tc>
                <a:tc>
                  <a:txBody>
                    <a:bodyPr/>
                    <a:lstStyle/>
                    <a:p>
                      <a:r>
                        <a:rPr lang="en-US" sz="2000"/>
                        <a:t>1,338</a:t>
                      </a:r>
                    </a:p>
                  </a:txBody>
                  <a:tcPr marL="68580" marR="68580" marT="34290" marB="34290"/>
                </a:tc>
                <a:extLst>
                  <a:ext uri="{0D108BD9-81ED-4DB2-BD59-A6C34878D82A}">
                    <a16:rowId xmlns:a16="http://schemas.microsoft.com/office/drawing/2014/main" val="4269415352"/>
                  </a:ext>
                </a:extLst>
              </a:tr>
            </a:tbl>
          </a:graphicData>
        </a:graphic>
      </p:graphicFrame>
    </p:spTree>
    <p:extLst>
      <p:ext uri="{BB962C8B-B14F-4D97-AF65-F5344CB8AC3E}">
        <p14:creationId xmlns:p14="http://schemas.microsoft.com/office/powerpoint/2010/main" val="28418748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B3E2-1741-1F2A-995A-0EBAE2DBC615}"/>
            </a:ext>
          </a:extLst>
        </p:cNvPr>
        <p:cNvGrpSpPr/>
        <p:nvPr/>
      </p:nvGrpSpPr>
      <p:grpSpPr>
        <a:xfrm>
          <a:off x="0" y="0"/>
          <a:ext cx="0" cy="0"/>
          <a:chOff x="0" y="0"/>
          <a:chExt cx="0" cy="0"/>
        </a:xfrm>
      </p:grpSpPr>
      <p:pic>
        <p:nvPicPr>
          <p:cNvPr id="7" name="Content Placeholder 6" descr="A diagram of a task&#10;&#10;AI-generated content may be incorrect.">
            <a:extLst>
              <a:ext uri="{FF2B5EF4-FFF2-40B4-BE49-F238E27FC236}">
                <a16:creationId xmlns:a16="http://schemas.microsoft.com/office/drawing/2014/main" id="{EDBB14CB-527B-E877-D164-BFC396DC35B9}"/>
              </a:ext>
            </a:extLst>
          </p:cNvPr>
          <p:cNvPicPr>
            <a:picLocks noGrp="1" noChangeAspect="1"/>
          </p:cNvPicPr>
          <p:nvPr>
            <p:ph idx="1"/>
          </p:nvPr>
        </p:nvPicPr>
        <p:blipFill>
          <a:blip r:embed="rId3"/>
          <a:stretch>
            <a:fillRect/>
          </a:stretch>
        </p:blipFill>
        <p:spPr>
          <a:xfrm>
            <a:off x="298613" y="1950977"/>
            <a:ext cx="8557768" cy="2951983"/>
          </a:xfrm>
        </p:spPr>
      </p:pic>
      <p:sp>
        <p:nvSpPr>
          <p:cNvPr id="2" name="Title 1">
            <a:extLst>
              <a:ext uri="{FF2B5EF4-FFF2-40B4-BE49-F238E27FC236}">
                <a16:creationId xmlns:a16="http://schemas.microsoft.com/office/drawing/2014/main" id="{D3358CB9-7024-E828-6637-F88ACC9948D2}"/>
              </a:ext>
            </a:extLst>
          </p:cNvPr>
          <p:cNvSpPr>
            <a:spLocks noGrp="1"/>
          </p:cNvSpPr>
          <p:nvPr>
            <p:ph type="title"/>
          </p:nvPr>
        </p:nvSpPr>
        <p:spPr/>
        <p:txBody>
          <a:bodyPr>
            <a:normAutofit fontScale="90000"/>
          </a:bodyPr>
          <a:lstStyle/>
          <a:p>
            <a:r>
              <a:rPr lang="en-US">
                <a:latin typeface="Calibri"/>
                <a:ea typeface="Calibri"/>
                <a:cs typeface="Calibri"/>
              </a:rPr>
              <a:t>Recommending Pre-trained models (Flow)</a:t>
            </a:r>
            <a:endParaRPr lang="en-US"/>
          </a:p>
        </p:txBody>
      </p:sp>
      <p:sp>
        <p:nvSpPr>
          <p:cNvPr id="5" name="Slide Number Placeholder 4">
            <a:extLst>
              <a:ext uri="{FF2B5EF4-FFF2-40B4-BE49-F238E27FC236}">
                <a16:creationId xmlns:a16="http://schemas.microsoft.com/office/drawing/2014/main" id="{EF61FDA1-5C29-C505-5824-64D88CF51232}"/>
              </a:ext>
            </a:extLst>
          </p:cNvPr>
          <p:cNvSpPr>
            <a:spLocks noGrp="1"/>
          </p:cNvSpPr>
          <p:nvPr>
            <p:ph type="sldNum" sz="quarter" idx="12"/>
          </p:nvPr>
        </p:nvSpPr>
        <p:spPr/>
        <p:txBody>
          <a:bodyPr/>
          <a:lstStyle/>
          <a:p>
            <a:fld id="{723CF3AC-0F97-5A40-9097-F19FF99CCC0F}" type="slidenum">
              <a:rPr lang="en-US" smtClean="0"/>
              <a:t>9</a:t>
            </a:fld>
            <a:endParaRPr lang="en-US"/>
          </a:p>
        </p:txBody>
      </p:sp>
    </p:spTree>
    <p:extLst>
      <p:ext uri="{BB962C8B-B14F-4D97-AF65-F5344CB8AC3E}">
        <p14:creationId xmlns:p14="http://schemas.microsoft.com/office/powerpoint/2010/main" val="26919402"/>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arlasDuDavis-WebREDOS-ICSE2022-slides" id="{81E24103-4D39-B04F-B3F5-B9BAB45143A3}" vid="{8A64C415-317B-B046-8EDA-3786D3C95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7BEDCF88C964E93BC654DCE11C8D5" ma:contentTypeVersion="12" ma:contentTypeDescription="Create a new document." ma:contentTypeScope="" ma:versionID="6bf739bb2a3eed3afe48166ccff13065">
  <xsd:schema xmlns:xsd="http://www.w3.org/2001/XMLSchema" xmlns:xs="http://www.w3.org/2001/XMLSchema" xmlns:p="http://schemas.microsoft.com/office/2006/metadata/properties" xmlns:ns3="7d115568-463d-47f5-a83b-26552a75d17b" xmlns:ns4="5cd6b36b-cad2-451c-855f-bf69c7624629" targetNamespace="http://schemas.microsoft.com/office/2006/metadata/properties" ma:root="true" ma:fieldsID="8739203169c9a9a77ebfb63bafe35f32" ns3:_="" ns4:_="">
    <xsd:import namespace="7d115568-463d-47f5-a83b-26552a75d17b"/>
    <xsd:import namespace="5cd6b36b-cad2-451c-855f-bf69c76246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15568-463d-47f5-a83b-26552a75d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6b36b-cad2-451c-855f-bf69c76246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5B6E07-5D89-4BF5-8B31-0377E755BCA4}">
  <ds:schemaRefs>
    <ds:schemaRef ds:uri="5cd6b36b-cad2-451c-855f-bf69c7624629"/>
    <ds:schemaRef ds:uri="7d115568-463d-47f5-a83b-26552a75d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162A67-12C1-480D-A540-1B193E5E9DAA}">
  <ds:schemaRefs>
    <ds:schemaRef ds:uri="5cd6b36b-cad2-451c-855f-bf69c7624629"/>
    <ds:schemaRef ds:uri="7d115568-463d-47f5-a83b-26552a75d1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9CE7C-2D1D-4C68-B7FD-CD34102EC3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2225</Words>
  <Application>Microsoft Macintosh PowerPoint</Application>
  <PresentationFormat>On-screen Show (4:3)</PresentationFormat>
  <Paragraphs>233</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Helvetica</vt:lpstr>
      <vt:lpstr>Acumin Pro</vt:lpstr>
      <vt:lpstr>Acumin Pro SemiCondensed</vt:lpstr>
      <vt:lpstr>Acumin Pro ExtraCondensed</vt:lpstr>
      <vt:lpstr>Calibri</vt:lpstr>
      <vt:lpstr>Times</vt:lpstr>
      <vt:lpstr>Wingdings</vt:lpstr>
      <vt:lpstr>Purdue1</vt:lpstr>
      <vt:lpstr>Recommending Pre-Trained Models for IoT Devices​</vt:lpstr>
      <vt:lpstr>Overview</vt:lpstr>
      <vt:lpstr>Background Terms and Definitions</vt:lpstr>
      <vt:lpstr>Recommending Pre-Trained Models for IoT Devices</vt:lpstr>
      <vt:lpstr>Pre-trained models</vt:lpstr>
      <vt:lpstr>Recommending Pre-Trained Models for IoT Devices</vt:lpstr>
      <vt:lpstr>Recommending Pre-trained models</vt:lpstr>
      <vt:lpstr>Recommending Pre-trained models</vt:lpstr>
      <vt:lpstr>Recommending Pre-trained models (Flow)</vt:lpstr>
      <vt:lpstr>Categorizing Recommenders</vt:lpstr>
      <vt:lpstr>Heuristic-Based Recommenders</vt:lpstr>
      <vt:lpstr>Heuristic-Based Recommenders</vt:lpstr>
      <vt:lpstr>Example: LogME</vt:lpstr>
      <vt:lpstr>Learning-Based Recommenders</vt:lpstr>
      <vt:lpstr>Example: Model Spider</vt:lpstr>
      <vt:lpstr>Example: Model Spider</vt:lpstr>
      <vt:lpstr>Recommending Pre-Trained Models for IoT Devices</vt:lpstr>
      <vt:lpstr>IoT Devices</vt:lpstr>
      <vt:lpstr>Recommending Pre-Trained Models for IoT Devices</vt:lpstr>
      <vt:lpstr>Gaps in existing approaches</vt:lpstr>
      <vt:lpstr>Addressing Gap 1: Lack of IoT-specific inputs</vt:lpstr>
      <vt:lpstr>Model Spider Fusion</vt:lpstr>
      <vt:lpstr>Model Spider Fusion</vt:lpstr>
      <vt:lpstr>Model Spider Shadow</vt:lpstr>
      <vt:lpstr>Model Spider Shadow</vt:lpstr>
      <vt:lpstr>Addressing Gap 2: Lack of Ground Truth</vt:lpstr>
      <vt:lpstr>Creating a Ground Truth dataset</vt:lpstr>
      <vt:lpstr>Creating a Ground Truth dataset</vt:lpstr>
      <vt:lpstr>Creating a Ground Truth dataset</vt:lpstr>
      <vt:lpstr>Research Question</vt:lpstr>
      <vt:lpstr>Research Question</vt:lpstr>
      <vt:lpstr>Future and Beyond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Theobald, Katelynn J</dc:creator>
  <cp:lastModifiedBy>parth patil</cp:lastModifiedBy>
  <cp:revision>2</cp:revision>
  <dcterms:created xsi:type="dcterms:W3CDTF">2020-03-12T20:01:06Z</dcterms:created>
  <dcterms:modified xsi:type="dcterms:W3CDTF">2025-04-27T04:50:10Z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0x010100AC37BEDCF88C964E93BC654DCE11C8D5</vt:lpwstr>
  </property>
  <property fmtid="{D5CDD505-2E9C-101B-9397-08002B2CF9AE}" pid="3" name="MSIP_Label_f7606f69-b0ae-4874-be30-7d43a3c7be10_Enabled">
    <vt:lpwstr>true</vt:lpwstr>
  </property>
  <property fmtid="{D5CDD505-2E9C-101B-9397-08002B2CF9AE}" pid="4" name="MSIP_Label_f7606f69-b0ae-4874-be30-7d43a3c7be10_SetDate">
    <vt:lpwstr>2025-04-26T21:50:00Z</vt:lpwstr>
  </property>
  <property fmtid="{D5CDD505-2E9C-101B-9397-08002B2CF9AE}" pid="5" name="MSIP_Label_f7606f69-b0ae-4874-be30-7d43a3c7be10_Method">
    <vt:lpwstr>Privileged</vt:lpwstr>
  </property>
  <property fmtid="{D5CDD505-2E9C-101B-9397-08002B2CF9AE}" pid="6" name="MSIP_Label_f7606f69-b0ae-4874-be30-7d43a3c7be10_Name">
    <vt:lpwstr>defa4170-0d19-0005-0001-bc88714345d2</vt:lpwstr>
  </property>
  <property fmtid="{D5CDD505-2E9C-101B-9397-08002B2CF9AE}" pid="7" name="MSIP_Label_f7606f69-b0ae-4874-be30-7d43a3c7be10_SiteId">
    <vt:lpwstr>4130bd39-7c53-419c-b1e5-8758d6d63f21</vt:lpwstr>
  </property>
  <property fmtid="{D5CDD505-2E9C-101B-9397-08002B2CF9AE}" pid="8" name="MSIP_Label_f7606f69-b0ae-4874-be30-7d43a3c7be10_ActionId">
    <vt:lpwstr>5215a425-020c-4dc1-b0ff-9a10bd7bf827</vt:lpwstr>
  </property>
  <property fmtid="{D5CDD505-2E9C-101B-9397-08002B2CF9AE}" pid="9" name="MSIP_Label_f7606f69-b0ae-4874-be30-7d43a3c7be10_ContentBits">
    <vt:lpwstr>0</vt:lpwstr>
  </property>
  <property fmtid="{D5CDD505-2E9C-101B-9397-08002B2CF9AE}" pid="10" name="MSIP_Label_f7606f69-b0ae-4874-be30-7d43a3c7be10_Tag">
    <vt:lpwstr>50, 0, 1, 1</vt:lpwstr>
  </property>
</Properties>
</file>