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675_31266AB9.xml" ContentType="application/vnd.ms-powerpoint.comments+xml"/>
  <Override PartName="/ppt/notesSlides/notesSlide3.xml" ContentType="application/vnd.openxmlformats-officedocument.presentationml.notesSlide+xml"/>
  <Override PartName="/ppt/comments/modernComment_151_20A2E593.xml" ContentType="application/vnd.ms-powerpoint.comments+xml"/>
  <Override PartName="/ppt/ink/ink1.xml" ContentType="application/inkml+xml"/>
  <Override PartName="/ppt/notesSlides/notesSlide4.xml" ContentType="application/vnd.openxmlformats-officedocument.presentationml.notesSlide+xml"/>
  <Override PartName="/ppt/comments/modernComment_66A_5F220126.xml" ContentType="application/vnd.ms-powerpoint.comments+xml"/>
  <Override PartName="/ppt/notesSlides/notesSlide5.xml" ContentType="application/vnd.openxmlformats-officedocument.presentationml.notesSlide+xml"/>
  <Override PartName="/ppt/comments/modernComment_676_A41E78C9.xml" ContentType="application/vnd.ms-powerpoint.comments+xml"/>
  <Override PartName="/ppt/notesSlides/notesSlide6.xml" ContentType="application/vnd.openxmlformats-officedocument.presentationml.notesSlide+xml"/>
  <Override PartName="/ppt/comments/modernComment_662_5B969365.xml" ContentType="application/vnd.ms-powerpoint.comments+xml"/>
  <Override PartName="/ppt/notesSlides/notesSlide7.xml" ContentType="application/vnd.openxmlformats-officedocument.presentationml.notesSlide+xml"/>
  <Override PartName="/ppt/comments/modernComment_677_E8866005.xml" ContentType="application/vnd.ms-powerpoint.comments+xml"/>
  <Override PartName="/ppt/notesSlides/notesSlide8.xml" ContentType="application/vnd.openxmlformats-officedocument.presentationml.notesSlide+xml"/>
  <Override PartName="/ppt/comments/modernComment_678_7C8F3125.xml" ContentType="application/vnd.ms-powerpoint.comments+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67B_53E1282.xml" ContentType="application/vnd.ms-powerpoint.comments+xml"/>
  <Override PartName="/ppt/notesSlides/notesSlide13.xml" ContentType="application/vnd.openxmlformats-officedocument.presentationml.notesSlide+xml"/>
  <Override PartName="/ppt/comments/modernComment_67C_CB856918.xml" ContentType="application/vnd.ms-powerpoint.comments+xml"/>
  <Override PartName="/ppt/notesSlides/notesSlide14.xml" ContentType="application/vnd.openxmlformats-officedocument.presentationml.notesSlide+xml"/>
  <Override PartName="/ppt/comments/modernComment_67E_F2058F60.xml" ContentType="application/vnd.ms-powerpoint.comments+xml"/>
  <Override PartName="/ppt/notesSlides/notesSlide15.xml" ContentType="application/vnd.openxmlformats-officedocument.presentationml.notesSlide+xml"/>
  <Override PartName="/ppt/comments/modernComment_64B_3FD04E47.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8" r:id="rId1"/>
  </p:sldMasterIdLst>
  <p:notesMasterIdLst>
    <p:notesMasterId r:id="rId24"/>
  </p:notesMasterIdLst>
  <p:handoutMasterIdLst>
    <p:handoutMasterId r:id="rId25"/>
  </p:handoutMasterIdLst>
  <p:sldIdLst>
    <p:sldId id="303" r:id="rId2"/>
    <p:sldId id="1653" r:id="rId3"/>
    <p:sldId id="337" r:id="rId4"/>
    <p:sldId id="1642" r:id="rId5"/>
    <p:sldId id="1654" r:id="rId6"/>
    <p:sldId id="1634" r:id="rId7"/>
    <p:sldId id="1655" r:id="rId8"/>
    <p:sldId id="1656" r:id="rId9"/>
    <p:sldId id="1657" r:id="rId10"/>
    <p:sldId id="1670" r:id="rId11"/>
    <p:sldId id="1630" r:id="rId12"/>
    <p:sldId id="1659" r:id="rId13"/>
    <p:sldId id="1660" r:id="rId14"/>
    <p:sldId id="1662" r:id="rId15"/>
    <p:sldId id="1611" r:id="rId16"/>
    <p:sldId id="1667" r:id="rId17"/>
    <p:sldId id="1668" r:id="rId18"/>
    <p:sldId id="1665" r:id="rId19"/>
    <p:sldId id="1666" r:id="rId20"/>
    <p:sldId id="1664" r:id="rId21"/>
    <p:sldId id="1651" r:id="rId22"/>
    <p:sldId id="1671"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ront page" id="{F4560B56-DE6A-B943-B363-524756E94B9F}">
          <p14:sldIdLst>
            <p14:sldId id="303"/>
          </p14:sldIdLst>
        </p14:section>
        <p14:section name="Background and Motivation" id="{AB5DCC16-C03C-3B48-AD31-AA367A2FD258}">
          <p14:sldIdLst>
            <p14:sldId id="1653"/>
            <p14:sldId id="337"/>
            <p14:sldId id="1642"/>
            <p14:sldId id="1654"/>
            <p14:sldId id="1634"/>
          </p14:sldIdLst>
        </p14:section>
        <p14:section name="Research" id="{A2D55829-B903-CF43-A125-417E0F7017C6}">
          <p14:sldIdLst>
            <p14:sldId id="1655"/>
            <p14:sldId id="1656"/>
            <p14:sldId id="1657"/>
            <p14:sldId id="1670"/>
          </p14:sldIdLst>
        </p14:section>
        <p14:section name="Results" id="{81318E92-0ACB-434C-87F4-2C4042BBF35E}">
          <p14:sldIdLst>
            <p14:sldId id="1630"/>
            <p14:sldId id="1659"/>
            <p14:sldId id="1660"/>
          </p14:sldIdLst>
        </p14:section>
        <p14:section name="Discussion" id="{22B9D3BB-8C7A-42CD-8F7B-0A32F75F1765}">
          <p14:sldIdLst>
            <p14:sldId id="1662"/>
          </p14:sldIdLst>
        </p14:section>
        <p14:section name="Conclusion" id="{567B1BD3-F492-0B41-A8E3-598F90A9323D}">
          <p14:sldIdLst>
            <p14:sldId id="1611"/>
          </p14:sldIdLst>
        </p14:section>
        <p14:section name="Bonus slides" id="{07CF673B-0BFB-4AFE-BE50-8648F729BA07}">
          <p14:sldIdLst>
            <p14:sldId id="1667"/>
            <p14:sldId id="1668"/>
            <p14:sldId id="1665"/>
            <p14:sldId id="1666"/>
            <p14:sldId id="1664"/>
            <p14:sldId id="1651"/>
            <p14:sldId id="167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574221A-87B6-AE44-1CB4-399B4938009D}" name="Dharun Rajkkumar Anandayuvaraj" initials="DRA" userId="S::dananday@purdue.edu::e0c1bc35-711c-4e4f-8925-978bf5d12bb5" providerId="AD"/>
  <p188:author id="{C31C3A28-A963-11E7-3D7B-AC35D58D0619}" name="Guest User" initials="GU" userId="S::urn:spo:anon#b1f0a1f176c703ad8f6728dbb0d6423b40b8c6c4d66cccac6d213fd9293c146b::" providerId="AD"/>
  <p188:author id="{97F54934-D715-F194-E2B0-52BB20E31A4B}" name="Anandayuvaraj, Dharun Rajkkumar" initials="ADR" userId="Anandayuvaraj, Dharun Rajkkumar" providerId="None"/>
  <p188:author id="{5BB5E135-98E7-5772-B586-AE35DDD0882B}" name="Guest User" initials="GU" userId="S::urn:spo:anon#f6ebefc201ff287dee6461537898ec57c0c0061b2d05194fd05cd6ef849e9d90::" providerId="AD"/>
  <p188:author id="{0AB66C43-C9AE-8C45-3559-FF0F64C20C5A}" name="Guest User" initials="GU" userId="S::urn:spo:anon#d01d07a502a38199820dd728e6fe66bfbb3dd476a2f10a99ed7f7e53df09c5e6::" providerId="AD"/>
  <p188:author id="{54B8BD6D-8C8E-835A-4297-27DEA0DA630D}" name="Dharun Rajkkumar Anandayuvaraj" initials="DRA" userId="Dharun Rajkkumar Anandayuvaraj" providerId="None"/>
  <p188:author id="{6BF1F89D-A61A-7514-E68F-6CA3A60D310D}" name="Singla, Tanmay" initials="TS" userId="S::singlat@purdue.edu::f3afd30e-8ffc-404e-882b-03b37b6c692d" providerId="AD"/>
  <p188:author id="{856BE3C1-7BB8-71DA-5D15-BE09CD999183}" name="Guest User" initials="GU" userId="S::urn:spo:anon#3083ff0b9bf684d251096920d6dc162e06a111e52aa8330a796130226de5c30a::" providerId="AD"/>
  <p188:author id="{23FFB2F9-B20B-F3D9-E2CF-8A1B6FB546FE}" name="Davis, James C" initials="DC" userId="S::davisjam@purdue.edu::84778d94-b1cc-4a48-87ce-749e1d7d6e7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nandayuvaraj, Dharun Rajkkumar" initials="ADR" lastIdx="1" clrIdx="0">
    <p:extLst>
      <p:ext uri="{19B8F6BF-5375-455C-9EA6-DF929625EA0E}">
        <p15:presenceInfo xmlns:p15="http://schemas.microsoft.com/office/powerpoint/2012/main" userId="Anandayuvaraj, Dharun Rajkkuma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37A794"/>
    <a:srgbClr val="F5C869"/>
    <a:srgbClr val="8B3D88"/>
    <a:srgbClr val="3257A8"/>
    <a:srgbClr val="CC99FF"/>
    <a:srgbClr val="6B91C9"/>
    <a:srgbClr val="2DFF8C"/>
    <a:srgbClr val="DD6B7F"/>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EBF1FF-1465-4072-9C5C-7D8BA5BF9BE7}" v="320" dt="2023-11-29T20:36:55.2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682" autoAdjust="0"/>
  </p:normalViewPr>
  <p:slideViewPr>
    <p:cSldViewPr snapToGrid="0">
      <p:cViewPr varScale="1">
        <p:scale>
          <a:sx n="60" d="100"/>
          <a:sy n="60" d="100"/>
        </p:scale>
        <p:origin x="76" y="27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33"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ngla, Tanmay" userId="f3afd30e-8ffc-404e-882b-03b37b6c692d" providerId="ADAL" clId="{9D731B6D-4591-4687-BD98-B618C9EE5636}"/>
    <pc:docChg chg="modSld">
      <pc:chgData name="Singla, Tanmay" userId="f3afd30e-8ffc-404e-882b-03b37b6c692d" providerId="ADAL" clId="{9D731B6D-4591-4687-BD98-B618C9EE5636}" dt="2023-11-30T09:44:38.029" v="5" actId="20577"/>
      <pc:docMkLst>
        <pc:docMk/>
      </pc:docMkLst>
      <pc:sldChg chg="modSp mod">
        <pc:chgData name="Singla, Tanmay" userId="f3afd30e-8ffc-404e-882b-03b37b6c692d" providerId="ADAL" clId="{9D731B6D-4591-4687-BD98-B618C9EE5636}" dt="2023-11-30T08:26:02.685" v="4" actId="20577"/>
        <pc:sldMkLst>
          <pc:docMk/>
          <pc:sldMk cId="1780398034" sldId="303"/>
        </pc:sldMkLst>
        <pc:spChg chg="mod">
          <ac:chgData name="Singla, Tanmay" userId="f3afd30e-8ffc-404e-882b-03b37b6c692d" providerId="ADAL" clId="{9D731B6D-4591-4687-BD98-B618C9EE5636}" dt="2023-11-30T08:26:02.685" v="4" actId="20577"/>
          <ac:spMkLst>
            <pc:docMk/>
            <pc:sldMk cId="1780398034" sldId="303"/>
            <ac:spMk id="3" creationId="{23403A20-4BCF-5464-569D-4573285DC6CB}"/>
          </ac:spMkLst>
        </pc:spChg>
      </pc:sldChg>
      <pc:sldChg chg="modSp mod">
        <pc:chgData name="Singla, Tanmay" userId="f3afd30e-8ffc-404e-882b-03b37b6c692d" providerId="ADAL" clId="{9D731B6D-4591-4687-BD98-B618C9EE5636}" dt="2023-11-30T09:44:38.029" v="5" actId="20577"/>
        <pc:sldMkLst>
          <pc:docMk/>
          <pc:sldMk cId="2089759013" sldId="1656"/>
        </pc:sldMkLst>
        <pc:spChg chg="mod">
          <ac:chgData name="Singla, Tanmay" userId="f3afd30e-8ffc-404e-882b-03b37b6c692d" providerId="ADAL" clId="{9D731B6D-4591-4687-BD98-B618C9EE5636}" dt="2023-11-30T09:44:38.029" v="5" actId="20577"/>
          <ac:spMkLst>
            <pc:docMk/>
            <pc:sldMk cId="2089759013" sldId="1656"/>
            <ac:spMk id="2" creationId="{CD523F55-8D45-21F9-61CA-0F974EA1FA18}"/>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effectLst/>
              </a:rPr>
              <a:t>Change in Accuracy with respect to different Prompts</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0.17891251093613297"/>
          <c:y val="0.33451407115777193"/>
          <c:w val="0.78757370953630801"/>
          <c:h val="0.41864902303878682"/>
        </c:manualLayout>
      </c:layout>
      <c:scatterChart>
        <c:scatterStyle val="lineMarker"/>
        <c:varyColors val="0"/>
        <c:ser>
          <c:idx val="0"/>
          <c:order val="0"/>
          <c:spPr>
            <a:ln w="25400" cap="rnd">
              <a:noFill/>
              <a:round/>
            </a:ln>
            <a:effectLst>
              <a:outerShdw blurRad="55880" dist="15240" dir="5400000" algn="ctr" rotWithShape="0">
                <a:srgbClr val="000000">
                  <a:alpha val="45000"/>
                </a:srgbClr>
              </a:outerShdw>
            </a:effectLst>
          </c:spPr>
          <c:marker>
            <c:symbol val="circle"/>
            <c:size val="6"/>
            <c:spPr>
              <a:gradFill rotWithShape="1">
                <a:gsLst>
                  <a:gs pos="0">
                    <a:schemeClr val="accent1">
                      <a:tint val="97000"/>
                      <a:satMod val="100000"/>
                      <a:lumMod val="102000"/>
                    </a:schemeClr>
                  </a:gs>
                  <a:gs pos="50000">
                    <a:schemeClr val="accent1">
                      <a:shade val="100000"/>
                      <a:satMod val="103000"/>
                      <a:lumMod val="100000"/>
                    </a:schemeClr>
                  </a:gs>
                  <a:gs pos="100000">
                    <a:schemeClr val="accent1">
                      <a:shade val="93000"/>
                      <a:satMod val="110000"/>
                      <a:lumMod val="99000"/>
                    </a:schemeClr>
                  </a:gs>
                </a:gsLst>
                <a:lin ang="5400000" scaled="0"/>
              </a:gradFill>
              <a:ln w="9525" cap="rnd">
                <a:solidFill>
                  <a:schemeClr val="accent1"/>
                </a:solidFill>
                <a:round/>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7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yVal>
            <c:numRef>
              <c:f>Sheet1!$B$3:$B$10</c:f>
              <c:numCache>
                <c:formatCode>General</c:formatCode>
                <c:ptCount val="8"/>
                <c:pt idx="0">
                  <c:v>33</c:v>
                </c:pt>
                <c:pt idx="1">
                  <c:v>69</c:v>
                </c:pt>
                <c:pt idx="2">
                  <c:v>71</c:v>
                </c:pt>
                <c:pt idx="3">
                  <c:v>78</c:v>
                </c:pt>
                <c:pt idx="4">
                  <c:v>64</c:v>
                </c:pt>
                <c:pt idx="5">
                  <c:v>64</c:v>
                </c:pt>
                <c:pt idx="6">
                  <c:v>57</c:v>
                </c:pt>
                <c:pt idx="7">
                  <c:v>64</c:v>
                </c:pt>
              </c:numCache>
            </c:numRef>
          </c:yVal>
          <c:smooth val="0"/>
          <c:extLst>
            <c:ext xmlns:c16="http://schemas.microsoft.com/office/drawing/2014/chart" uri="{C3380CC4-5D6E-409C-BE32-E72D297353CC}">
              <c16:uniqueId val="{00000000-E6AD-4521-8298-A55CA66FC00F}"/>
            </c:ext>
          </c:extLst>
        </c:ser>
        <c:dLbls>
          <c:showLegendKey val="0"/>
          <c:showVal val="0"/>
          <c:showCatName val="0"/>
          <c:showSerName val="0"/>
          <c:showPercent val="0"/>
          <c:showBubbleSize val="0"/>
        </c:dLbls>
        <c:axId val="240737103"/>
        <c:axId val="304122671"/>
      </c:scatterChart>
      <c:valAx>
        <c:axId val="240737103"/>
        <c:scaling>
          <c:orientation val="minMax"/>
        </c:scaling>
        <c:delete val="1"/>
        <c:axPos val="b"/>
        <c:majorGridlines>
          <c:spPr>
            <a:ln w="9525" cap="flat" cmpd="sng" algn="ctr">
              <a:solidFill>
                <a:schemeClr val="lt1">
                  <a:lumMod val="95000"/>
                  <a:alpha val="10000"/>
                </a:schemeClr>
              </a:solidFill>
              <a:round/>
            </a:ln>
            <a:effectLst/>
          </c:spPr>
        </c:majorGridlines>
        <c:title>
          <c:tx>
            <c:rich>
              <a:bodyPr rot="0" spcFirstLastPara="1" vertOverflow="ellipsis" vert="horz" wrap="square" anchor="ctr" anchorCtr="1"/>
              <a:lstStyle/>
              <a:p>
                <a:pPr>
                  <a:defRPr sz="1197" b="1" i="0" u="none" strike="noStrike" kern="1200" cap="all" baseline="0">
                    <a:solidFill>
                      <a:schemeClr val="lt1">
                        <a:lumMod val="75000"/>
                      </a:schemeClr>
                    </a:solidFill>
                    <a:latin typeface="+mn-lt"/>
                    <a:ea typeface="+mn-ea"/>
                    <a:cs typeface="+mn-cs"/>
                  </a:defRPr>
                </a:pPr>
                <a:r>
                  <a:rPr lang="en-US"/>
                  <a:t>Prompts</a:t>
                </a:r>
              </a:p>
            </c:rich>
          </c:tx>
          <c:overlay val="0"/>
          <c:spPr>
            <a:noFill/>
            <a:ln>
              <a:noFill/>
            </a:ln>
            <a:effectLst/>
          </c:spPr>
          <c:txPr>
            <a:bodyPr rot="0" spcFirstLastPara="1" vertOverflow="ellipsis" vert="horz" wrap="square" anchor="ctr" anchorCtr="1"/>
            <a:lstStyle/>
            <a:p>
              <a:pPr>
                <a:defRPr sz="1197" b="1" i="0" u="none" strike="noStrike" kern="1200" cap="all" baseline="0">
                  <a:solidFill>
                    <a:schemeClr val="lt1">
                      <a:lumMod val="75000"/>
                    </a:schemeClr>
                  </a:solidFill>
                  <a:latin typeface="+mn-lt"/>
                  <a:ea typeface="+mn-ea"/>
                  <a:cs typeface="+mn-cs"/>
                </a:defRPr>
              </a:pPr>
              <a:endParaRPr lang="en-US"/>
            </a:p>
          </c:txPr>
        </c:title>
        <c:majorTickMark val="none"/>
        <c:minorTickMark val="none"/>
        <c:tickLblPos val="nextTo"/>
        <c:crossAx val="304122671"/>
        <c:crosses val="autoZero"/>
        <c:crossBetween val="midCat"/>
      </c:valAx>
      <c:valAx>
        <c:axId val="304122671"/>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197" b="1" i="0" u="none" strike="noStrike" kern="1200" cap="all" baseline="0">
                    <a:solidFill>
                      <a:schemeClr val="lt1">
                        <a:lumMod val="75000"/>
                      </a:schemeClr>
                    </a:solidFill>
                    <a:latin typeface="+mn-lt"/>
                    <a:ea typeface="+mn-ea"/>
                    <a:cs typeface="+mn-cs"/>
                  </a:defRPr>
                </a:pPr>
                <a:r>
                  <a:rPr lang="en-US"/>
                  <a:t>Accuracy</a:t>
                </a:r>
              </a:p>
            </c:rich>
          </c:tx>
          <c:overlay val="0"/>
          <c:spPr>
            <a:noFill/>
            <a:ln>
              <a:noFill/>
            </a:ln>
            <a:effectLst/>
          </c:spPr>
          <c:txPr>
            <a:bodyPr rot="-5400000" spcFirstLastPara="1" vertOverflow="ellipsis" vert="horz" wrap="square" anchor="ctr" anchorCtr="1"/>
            <a:lstStyle/>
            <a:p>
              <a:pPr>
                <a:defRPr sz="1197" b="1" i="0" u="none" strike="noStrike" kern="1200" cap="all" baseline="0">
                  <a:solidFill>
                    <a:schemeClr val="lt1">
                      <a:lumMod val="7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240737103"/>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8">
  <cs:axisTitle>
    <cs:lnRef idx="0"/>
    <cs:fillRef idx="0"/>
    <cs:effectRef idx="0"/>
    <cs:fontRef idx="minor">
      <a:schemeClr val="lt1">
        <a:lumMod val="75000"/>
      </a:schemeClr>
    </cs:fontRef>
    <cs:defRPr sz="1197" b="1" kern="1200" cap="all"/>
  </cs:axisTitle>
  <cs:categoryAxis>
    <cs:lnRef idx="0"/>
    <cs:fillRef idx="0"/>
    <cs:effectRef idx="0"/>
    <cs:fontRef idx="minor">
      <a:schemeClr val="lt1">
        <a:lumMod val="75000"/>
      </a:schemeClr>
    </cs:fontRef>
    <cs:spPr>
      <a:ln w="9525" cap="flat" cmpd="sng" algn="ctr">
        <a:solidFill>
          <a:schemeClr val="lt1">
            <a:lumMod val="50000"/>
          </a:schemeClr>
        </a:solidFill>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7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spPr>
      <a:ln w="9525" cap="flat" cmpd="sng" algn="ctr">
        <a:solidFill>
          <a:schemeClr val="lt1">
            <a:lumMod val="50000"/>
          </a:schemeClr>
        </a:solidFill>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75000"/>
      </a:schemeClr>
    </cs:fontRef>
    <cs:spPr>
      <a:ln w="9525" cap="flat" cmpd="sng" algn="ctr">
        <a:solidFill>
          <a:schemeClr val="lt1">
            <a:lumMod val="50000"/>
          </a:schemeClr>
        </a:solidFill>
      </a:ln>
    </cs:spPr>
    <cs:defRPr sz="1197" kern="1200"/>
  </cs:valueAxis>
  <cs:wall>
    <cs:lnRef idx="0"/>
    <cs:fillRef idx="0"/>
    <cs:effectRef idx="0"/>
    <cs:fontRef idx="minor">
      <a:schemeClr val="tx1"/>
    </cs:fontRef>
  </cs:wall>
</cs:chartStyle>
</file>

<file path=ppt/comments/modernComment_151_20A2E593.xml><?xml version="1.0" encoding="utf-8"?>
<p188:cmLst xmlns:a="http://schemas.openxmlformats.org/drawingml/2006/main" xmlns:r="http://schemas.openxmlformats.org/officeDocument/2006/relationships" xmlns:p188="http://schemas.microsoft.com/office/powerpoint/2018/8/main">
  <p188:cm id="{DA36127F-AB7F-4AE8-A936-E71DFBBFD747}" authorId="{8574221A-87B6-AE44-1CB4-399B4938009D}" status="resolved" created="2023-11-06T05:35:43.305" complete="100000">
    <pc:sldMkLst xmlns:pc="http://schemas.microsoft.com/office/powerpoint/2013/main/command">
      <pc:docMk/>
      <pc:sldMk cId="547546515" sldId="337"/>
    </pc:sldMkLst>
    <p188:replyLst>
      <p188:reply id="{6227A3B7-7B4A-4849-964C-8BA2C398FFC4}" authorId="{0AB66C43-C9AE-8C45-3559-FF0F64C20C5A}" created="2023-11-20T13:41:21.929">
        <p188:txBody>
          <a:bodyPr/>
          <a:lstStyle/>
          <a:p>
            <a:r>
              <a:rPr lang="en-GB"/>
              <a:t>i have hidden it</a:t>
            </a:r>
          </a:p>
        </p188:txBody>
      </p188:reply>
    </p188:replyLst>
    <p188:txBody>
      <a:bodyPr/>
      <a:lstStyle/>
      <a:p>
        <a:r>
          <a:rPr lang="en-US"/>
          <a:t>Since this is a software supply chain focused venue, I don’t think a detailed definition for it is required. Most attendees will likely know this. </a:t>
        </a:r>
      </a:p>
    </p188:txBody>
  </p188:cm>
</p188:cmLst>
</file>

<file path=ppt/comments/modernComment_64B_3FD04E47.xml><?xml version="1.0" encoding="utf-8"?>
<p188:cmLst xmlns:a="http://schemas.openxmlformats.org/drawingml/2006/main" xmlns:r="http://schemas.openxmlformats.org/officeDocument/2006/relationships" xmlns:p188="http://schemas.microsoft.com/office/powerpoint/2018/8/main">
  <p188:cm id="{C1572B8F-B397-412A-A65E-930A378497D3}" authorId="{8574221A-87B6-AE44-1CB4-399B4938009D}" status="resolved" created="2023-11-06T05:44:27.352" complete="100000">
    <pc:sldMkLst xmlns:pc="http://schemas.microsoft.com/office/powerpoint/2013/main/command">
      <pc:docMk/>
      <pc:sldMk cId="1070616135" sldId="1611"/>
    </pc:sldMkLst>
    <p188:txBody>
      <a:bodyPr/>
      <a:lstStyle/>
      <a:p>
        <a:r>
          <a:rPr lang="en-US"/>
          <a:t>Good outline, but shorten the bullets</a:t>
        </a:r>
      </a:p>
    </p188:txBody>
  </p188:cm>
  <p188:cm id="{783CDA7F-61ED-41D1-9B28-1F51B2B3409A}" authorId="{8574221A-87B6-AE44-1CB4-399B4938009D}" status="resolved" created="2023-11-06T05:45:06.621" complete="100000">
    <pc:sldMkLst xmlns:pc="http://schemas.microsoft.com/office/powerpoint/2013/main/command">
      <pc:docMk/>
      <pc:sldMk cId="1070616135" sldId="1611"/>
    </pc:sldMkLst>
    <p188:replyLst>
      <p188:reply id="{4CA270C1-4DA7-480C-94CA-EDAC59A040B2}" authorId="{0AB66C43-C9AE-8C45-3559-FF0F64C20C5A}" created="2023-11-20T13:50:10.100">
        <p188:txBody>
          <a:bodyPr/>
          <a:lstStyle/>
          <a:p>
            <a:r>
              <a:rPr lang="en-GB"/>
              <a:t>Done</a:t>
            </a:r>
          </a:p>
        </p188:txBody>
      </p188:reply>
    </p188:replyLst>
    <p188:txBody>
      <a:bodyPr/>
      <a:lstStyle/>
      <a:p>
        <a:r>
          <a:rPr lang="en-US"/>
          <a:t>Add bonus slides with the rest of the tables, and figures from the paper. You can also add limitations here.</a:t>
        </a:r>
      </a:p>
    </p188:txBody>
  </p188:cm>
  <p188:cm id="{4A1C4572-F17B-453E-B1DB-045DC3B0F416}" authorId="{23FFB2F9-B20B-F3D9-E2CF-8A1B6FB546FE}" status="resolved" created="2023-11-26T18:39:56.875" complete="100000">
    <pc:sldMkLst xmlns:pc="http://schemas.microsoft.com/office/powerpoint/2013/main/command">
      <pc:docMk/>
      <pc:sldMk cId="1070616135" sldId="1611"/>
    </pc:sldMkLst>
    <p188:txBody>
      <a:bodyPr/>
      <a:lstStyle/>
      <a:p>
        <a:r>
          <a:rPr lang="en-US"/>
          <a:t>Re-present the "Idea!" figure here, possibly smaller (zoomed-out). Make sure the audience is reminded what you did. You could then remove the first bullet on the slide.</a:t>
        </a:r>
      </a:p>
    </p188:txBody>
  </p188:cm>
  <p188:cm id="{965E18D9-2F51-45C3-A713-0DAA52FDA1F7}" authorId="{23FFB2F9-B20B-F3D9-E2CF-8A1B6FB546FE}" status="resolved" created="2023-11-26T18:40:09.110" complete="100000">
    <pc:sldMkLst xmlns:pc="http://schemas.microsoft.com/office/powerpoint/2013/main/command">
      <pc:docMk/>
      <pc:sldMk cId="1070616135" sldId="1611"/>
    </pc:sldMkLst>
    <p188:txBody>
      <a:bodyPr/>
      <a:lstStyle/>
      <a:p>
        <a:r>
          <a:rPr lang="en-US"/>
          <a:t>Add a link to the artifact and the paper manuscript (both as QR codes)</a:t>
        </a:r>
      </a:p>
    </p188:txBody>
  </p188:cm>
</p188:cmLst>
</file>

<file path=ppt/comments/modernComment_662_5B969365.xml><?xml version="1.0" encoding="utf-8"?>
<p188:cmLst xmlns:a="http://schemas.openxmlformats.org/drawingml/2006/main" xmlns:r="http://schemas.openxmlformats.org/officeDocument/2006/relationships" xmlns:p188="http://schemas.microsoft.com/office/powerpoint/2018/8/main">
  <p188:cm id="{3EC0F6F1-4C5C-4EC1-BFF8-9D7F9E9D0F1F}" authorId="{23FFB2F9-B20B-F3D9-E2CF-8A1B6FB546FE}" status="resolved" created="2023-11-26T18:37:18.444" complete="100000">
    <ac:deMkLst xmlns:ac="http://schemas.microsoft.com/office/drawing/2013/main/command">
      <pc:docMk xmlns:pc="http://schemas.microsoft.com/office/powerpoint/2013/main/command"/>
      <pc:sldMk xmlns:pc="http://schemas.microsoft.com/office/powerpoint/2013/main/command" cId="1536594789" sldId="1634"/>
      <ac:picMk id="8" creationId="{FF26410A-5ABE-7E11-592E-B68056071820}"/>
    </ac:deMkLst>
    <p188:txBody>
      <a:bodyPr/>
      <a:lstStyle/>
      <a:p>
        <a:r>
          <a:rPr lang="en-US"/>
          <a:t>This flowchart feels a little cramped (because it was used in a paper). Can you unwind it for this presentation so it more clearly goes left-to-right? I assume the source is available.</a:t>
        </a:r>
      </a:p>
    </p188:txBody>
  </p188:cm>
</p188:cmLst>
</file>

<file path=ppt/comments/modernComment_66A_5F220126.xml><?xml version="1.0" encoding="utf-8"?>
<p188:cmLst xmlns:a="http://schemas.openxmlformats.org/drawingml/2006/main" xmlns:r="http://schemas.openxmlformats.org/officeDocument/2006/relationships" xmlns:p188="http://schemas.microsoft.com/office/powerpoint/2018/8/main">
  <p188:cm id="{135B48F6-5783-4DF4-A4B8-A46C3C4B3C8D}" authorId="{23FFB2F9-B20B-F3D9-E2CF-8A1B6FB546FE}" status="resolved" created="2023-11-26T18:35:31.266" complete="100000">
    <ac:deMkLst xmlns:ac="http://schemas.microsoft.com/office/drawing/2013/main/command">
      <pc:docMk xmlns:pc="http://schemas.microsoft.com/office/powerpoint/2013/main/command"/>
      <pc:sldMk xmlns:pc="http://schemas.microsoft.com/office/powerpoint/2013/main/command" cId="1596064038" sldId="1642"/>
      <ac:picMk id="10" creationId="{AADE9C47-743A-647C-796D-58A8911784F4}"/>
    </ac:deMkLst>
    <p188:txBody>
      <a:bodyPr/>
      <a:lstStyle/>
      <a:p>
        <a:r>
          <a:rPr lang="en-US"/>
          <a:t>I suggest you remove all the bullet point text, put it in Speaker Notes, and just show the example blog (first) and the table (second). Include more information in each screenshot (eg more rows in the table, more info from the blog).
Put a line connecting the blog image to the corresponding row in the table</a:t>
        </a:r>
      </a:p>
    </p188:txBody>
  </p188:cm>
</p188:cmLst>
</file>

<file path=ppt/comments/modernComment_675_31266AB9.xml><?xml version="1.0" encoding="utf-8"?>
<p188:cmLst xmlns:a="http://schemas.openxmlformats.org/drawingml/2006/main" xmlns:r="http://schemas.openxmlformats.org/officeDocument/2006/relationships" xmlns:p188="http://schemas.microsoft.com/office/powerpoint/2018/8/main">
  <p188:cm id="{C4D90F99-C0E3-456C-82E4-3B990DA25D7A}" authorId="{23FFB2F9-B20B-F3D9-E2CF-8A1B6FB546FE}" status="resolved" created="2023-11-26T18:32:51.528" complete="100000">
    <ac:deMkLst xmlns:ac="http://schemas.microsoft.com/office/drawing/2013/main/command">
      <pc:docMk xmlns:pc="http://schemas.microsoft.com/office/powerpoint/2013/main/command"/>
      <pc:sldMk xmlns:pc="http://schemas.microsoft.com/office/powerpoint/2013/main/command" cId="824601273" sldId="1653"/>
      <ac:spMk id="5" creationId="{25D0C4C5-1D08-49B2-B20F-A8B9D87FF049}"/>
    </ac:deMkLst>
    <p188:txBody>
      <a:bodyPr/>
      <a:lstStyle/>
      <a:p>
        <a:r>
          <a:rPr lang="en-US"/>
          <a:t>This is clumsy, prefer notation like [Sonatype'23] in a small font next to the claim</a:t>
        </a:r>
      </a:p>
    </p188:txBody>
  </p188:cm>
  <p188:cm id="{632C20FE-A25A-4EFF-BD9C-7EAAF0046F84}" authorId="{23FFB2F9-B20B-F3D9-E2CF-8A1B6FB546FE}" status="resolved" created="2023-11-26T18:33:09.060" complete="100000">
    <pc:sldMkLst xmlns:pc="http://schemas.microsoft.com/office/powerpoint/2013/main/command">
      <pc:docMk/>
      <pc:sldMk cId="824601273" sldId="1653"/>
    </pc:sldMkLst>
    <p188:txBody>
      <a:bodyPr/>
      <a:lstStyle/>
      <a:p>
        <a:r>
          <a:rPr lang="en-US"/>
          <a:t>Animations on this slide are clunky, too much comes up at once. The audience won't know where to look</a:t>
        </a:r>
      </a:p>
    </p188:txBody>
    <p188:extLst>
      <p:ext xmlns:p="http://schemas.openxmlformats.org/presentationml/2006/main" uri="{57CB4572-C831-44C2-8A1C-0ADB6CCDFE69}">
        <p223:reactions xmlns:p223="http://schemas.microsoft.com/office/powerpoint/2022/03/main">
          <p223:rxn type="👍">
            <p223:instance time="2023-11-27T11:28:07.869" authorId="{6BF1F89D-A61A-7514-E68F-6CA3A60D310D}"/>
          </p223:rxn>
        </p223:reactions>
      </p:ext>
    </p188:extLst>
  </p188:cm>
</p188:cmLst>
</file>

<file path=ppt/comments/modernComment_676_A41E78C9.xml><?xml version="1.0" encoding="utf-8"?>
<p188:cmLst xmlns:a="http://schemas.openxmlformats.org/drawingml/2006/main" xmlns:r="http://schemas.openxmlformats.org/officeDocument/2006/relationships" xmlns:p188="http://schemas.microsoft.com/office/powerpoint/2018/8/main">
  <p188:cm id="{9344E560-4D8A-44C4-8C38-23C39718D89B}" authorId="{23FFB2F9-B20B-F3D9-E2CF-8A1B6FB546FE}" status="resolved" created="2023-11-26T18:35:54.470" complete="100000">
    <ac:txMkLst xmlns:ac="http://schemas.microsoft.com/office/drawing/2013/main/command">
      <pc:docMk xmlns:pc="http://schemas.microsoft.com/office/powerpoint/2013/main/command"/>
      <pc:sldMk xmlns:pc="http://schemas.microsoft.com/office/powerpoint/2013/main/command" cId="2753460425" sldId="1654"/>
      <ac:spMk id="9" creationId="{1C171961-98EA-AC50-46CE-D45850F8390B}"/>
      <ac:txMk cp="73">
        <ac:context len="135" hash="1842517608"/>
      </ac:txMk>
    </ac:txMkLst>
    <p188:pos x="3232354" y="761999"/>
    <p188:txBody>
      <a:bodyPr/>
      <a:lstStyle/>
      <a:p>
        <a:r>
          <a:rPr lang="en-US"/>
          <a:t>I think you can delete this bullet</a:t>
        </a:r>
      </a:p>
    </p188:txBody>
  </p188:cm>
  <p188:cm id="{FCB2F605-C7FA-4FE0-94A8-F0800B261DF9}" authorId="{23FFB2F9-B20B-F3D9-E2CF-8A1B6FB546FE}" status="resolved" created="2023-11-26T18:36:15.001" complete="100000">
    <ac:txMkLst xmlns:ac="http://schemas.microsoft.com/office/drawing/2013/main/command">
      <pc:docMk xmlns:pc="http://schemas.microsoft.com/office/powerpoint/2013/main/command"/>
      <pc:sldMk xmlns:pc="http://schemas.microsoft.com/office/powerpoint/2013/main/command" cId="2753460425" sldId="1654"/>
      <ac:spMk id="9" creationId="{1C171961-98EA-AC50-46CE-D45850F8390B}"/>
      <ac:txMk cp="135" len="34">
        <ac:context len="170" hash="1694845907"/>
      </ac:txMk>
    </ac:txMkLst>
    <p188:pos x="4903838" y="1745225"/>
    <p188:txBody>
      <a:bodyPr/>
      <a:lstStyle/>
      <a:p>
        <a:r>
          <a:rPr lang="en-US"/>
          <a:t>If these have logos, it would be better to use the logo and then verbally say the words</a:t>
        </a:r>
      </a:p>
    </p188:txBody>
  </p188:cm>
</p188:cmLst>
</file>

<file path=ppt/comments/modernComment_677_E8866005.xml><?xml version="1.0" encoding="utf-8"?>
<p188:cmLst xmlns:a="http://schemas.openxmlformats.org/drawingml/2006/main" xmlns:r="http://schemas.openxmlformats.org/officeDocument/2006/relationships" xmlns:p188="http://schemas.microsoft.com/office/powerpoint/2018/8/main">
  <p188:cm id="{4F350992-8F82-4FB2-B797-EA58D37EE0DB}" authorId="{8574221A-87B6-AE44-1CB4-399B4938009D}" status="resolved" created="2023-11-06T05:38:43.251" complete="100000">
    <pc:sldMkLst xmlns:pc="http://schemas.microsoft.com/office/powerpoint/2013/main/command">
      <pc:docMk/>
      <pc:sldMk cId="3901120517" sldId="1655"/>
    </pc:sldMkLst>
    <p188:txBody>
      <a:bodyPr/>
      <a:lstStyle/>
      <a:p>
        <a:r>
          <a:rPr lang="en-US"/>
          <a:t>You should either: 
1. remove references to the catalog and introduce it after this slide 
2. first talk about the catalog and then say we want to try an automated analysis...</a:t>
        </a:r>
      </a:p>
    </p188:txBody>
  </p188:cm>
  <p188:cm id="{3A74E377-098D-4402-8355-6C9F19DEAC60}" authorId="{8574221A-87B6-AE44-1CB4-399B4938009D}" status="resolved" created="2023-11-06T05:40:27.175" complete="100000">
    <ac:txMkLst xmlns:ac="http://schemas.microsoft.com/office/drawing/2013/main/command">
      <pc:docMk xmlns:pc="http://schemas.microsoft.com/office/powerpoint/2013/main/command"/>
      <pc:sldMk xmlns:pc="http://schemas.microsoft.com/office/powerpoint/2013/main/command" cId="3901120517" sldId="1655"/>
      <ac:spMk id="7" creationId="{D4B2CA3D-7893-FEA2-6FB6-2253E5474A24}"/>
      <ac:txMk cp="0" len="61">
        <ac:context len="208" hash="1407842556"/>
      </ac:txMk>
    </ac:txMkLst>
    <p188:txBody>
      <a:bodyPr/>
      <a:lstStyle/>
      <a:p>
        <a:r>
          <a:rPr lang="en-US"/>
          <a:t>What does this mean?</a:t>
        </a:r>
      </a:p>
    </p188:txBody>
  </p188:cm>
  <p188:cm id="{77DDEAF6-7B52-435D-9F2B-2A173B19A747}" authorId="{8574221A-87B6-AE44-1CB4-399B4938009D}" status="resolved" created="2023-11-06T05:40:58.672" complete="100000">
    <ac:txMkLst xmlns:ac="http://schemas.microsoft.com/office/drawing/2013/main/command">
      <pc:docMk xmlns:pc="http://schemas.microsoft.com/office/powerpoint/2013/main/command"/>
      <pc:sldMk xmlns:pc="http://schemas.microsoft.com/office/powerpoint/2013/main/command" cId="3901120517" sldId="1655"/>
      <ac:spMk id="7" creationId="{D4B2CA3D-7893-FEA2-6FB6-2253E5474A24}"/>
      <ac:txMk cp="68" len="23">
        <ac:context len="208" hash="1407842556"/>
      </ac:txMk>
    </ac:txMkLst>
    <p188:pos x="4585645" y="1712512"/>
    <p188:replyLst>
      <p188:reply id="{81A47533-5932-40AA-B80E-D5C4302B26EE}" authorId="{0AB66C43-C9AE-8C45-3559-FF0F64C20C5A}" created="2023-11-20T14:08:12.085">
        <p188:txBody>
          <a:bodyPr/>
          <a:lstStyle/>
          <a:p>
            <a:r>
              <a:rPr lang="en-GB"/>
              <a:t>yes</a:t>
            </a:r>
          </a:p>
        </p188:txBody>
      </p188:reply>
    </p188:replyLst>
    <p188:txBody>
      <a:bodyPr/>
      <a:lstStyle/>
      <a:p>
        <a:r>
          <a:rPr lang="en-US"/>
          <a:t>This is for the additional dimensions of analysis right?</a:t>
        </a:r>
      </a:p>
    </p188:txBody>
  </p188:cm>
</p188:cmLst>
</file>

<file path=ppt/comments/modernComment_678_7C8F3125.xml><?xml version="1.0" encoding="utf-8"?>
<p188:cmLst xmlns:a="http://schemas.openxmlformats.org/drawingml/2006/main" xmlns:r="http://schemas.openxmlformats.org/officeDocument/2006/relationships" xmlns:p188="http://schemas.microsoft.com/office/powerpoint/2018/8/main">
  <p188:cm id="{B1BDFE04-2B75-4EBE-BFEF-1A76DC56D173}" authorId="{8574221A-87B6-AE44-1CB4-399B4938009D}" status="resolved" created="2023-11-06T05:41:29.089" complete="100000">
    <pc:sldMkLst xmlns:pc="http://schemas.microsoft.com/office/powerpoint/2013/main/command">
      <pc:docMk/>
      <pc:sldMk cId="2089759013" sldId="1656"/>
    </pc:sldMkLst>
    <p188:txBody>
      <a:bodyPr/>
      <a:lstStyle/>
      <a:p>
        <a:r>
          <a:rPr lang="en-US"/>
          <a:t>Talk about what was pre-existing, what was added by us manually </a:t>
        </a:r>
      </a:p>
    </p188:txBody>
  </p188:cm>
</p188:cmLst>
</file>

<file path=ppt/comments/modernComment_67B_53E1282.xml><?xml version="1.0" encoding="utf-8"?>
<p188:cmLst xmlns:a="http://schemas.openxmlformats.org/drawingml/2006/main" xmlns:r="http://schemas.openxmlformats.org/officeDocument/2006/relationships" xmlns:p188="http://schemas.microsoft.com/office/powerpoint/2018/8/main">
  <p188:cm id="{EC765480-0644-412B-A4FC-82F12E8AB68F}" authorId="{8574221A-87B6-AE44-1CB4-399B4938009D}" status="resolved" created="2023-11-15T18:01:02.820" complete="100000">
    <pc:sldMkLst xmlns:pc="http://schemas.microsoft.com/office/powerpoint/2013/main/command">
      <pc:docMk/>
      <pc:sldMk cId="87954050" sldId="1659"/>
    </pc:sldMkLst>
    <p188:replyLst>
      <p188:reply id="{C7579030-D6E7-4C1D-9EE1-A084A389336F}" authorId="{0AB66C43-C9AE-8C45-3559-FF0F64C20C5A}" created="2023-11-21T00:58:44.771">
        <p188:txBody>
          <a:bodyPr/>
          <a:lstStyle/>
          <a:p>
            <a:r>
              <a:rPr lang="en-GB"/>
              <a:t>done</a:t>
            </a:r>
          </a:p>
        </p188:txBody>
      </p188:reply>
    </p188:replyLst>
    <p188:txBody>
      <a:bodyPr/>
      <a:lstStyle/>
      <a:p>
        <a:r>
          <a:rPr lang="en-US"/>
          <a:t>Highlight (maybe put a box around where you want the audience to look at)
What are the main points you are trying to convey - include them</a:t>
        </a:r>
      </a:p>
    </p188:txBody>
  </p188:cm>
</p188:cmLst>
</file>

<file path=ppt/comments/modernComment_67C_CB856918.xml><?xml version="1.0" encoding="utf-8"?>
<p188:cmLst xmlns:a="http://schemas.openxmlformats.org/drawingml/2006/main" xmlns:r="http://schemas.openxmlformats.org/officeDocument/2006/relationships" xmlns:p188="http://schemas.microsoft.com/office/powerpoint/2018/8/main">
  <p188:cm id="{F9E4A77E-4042-4722-B0BD-97C0798A9E0F}" authorId="{8574221A-87B6-AE44-1CB4-399B4938009D}" status="resolved" created="2023-11-06T05:43:24.662" complete="100000">
    <pc:sldMkLst xmlns:pc="http://schemas.microsoft.com/office/powerpoint/2013/main/command">
      <pc:docMk/>
      <pc:sldMk cId="3414518040" sldId="1660"/>
    </pc:sldMkLst>
    <p188:replyLst>
      <p188:reply id="{F21B7BAF-9C0C-4A25-A0E1-3EFF2F59923C}" authorId="{0AB66C43-C9AE-8C45-3559-FF0F64C20C5A}" created="2023-11-20T18:52:05.075">
        <p188:txBody>
          <a:bodyPr/>
          <a:lstStyle/>
          <a:p>
            <a:r>
              <a:rPr lang="en-GB"/>
              <a:t>done</a:t>
            </a:r>
          </a:p>
        </p188:txBody>
      </p188:reply>
    </p188:replyLst>
    <p188:txBody>
      <a:bodyPr/>
      <a:lstStyle/>
      <a:p>
        <a:r>
          <a:rPr lang="en-US"/>
          <a:t>Illustrate how these tables and figures answers our RQs</a:t>
        </a:r>
      </a:p>
    </p188:txBody>
  </p188:cm>
  <p188:cm id="{DDEC85F8-FAC1-4C85-99BE-2D26155179C5}" authorId="{23FFB2F9-B20B-F3D9-E2CF-8A1B6FB546FE}" status="resolved" created="2023-11-26T18:39:02.921" complete="100000">
    <pc:sldMkLst xmlns:pc="http://schemas.microsoft.com/office/powerpoint/2013/main/command">
      <pc:docMk/>
      <pc:sldMk cId="3414518040" sldId="1660"/>
    </pc:sldMkLst>
    <p188:txBody>
      <a:bodyPr/>
      <a:lstStyle/>
      <a:p>
        <a:r>
          <a:rPr lang="en-US"/>
          <a:t>The Purdue-styled table is not readable, change the color scheme</a:t>
        </a:r>
      </a:p>
    </p188:txBody>
  </p188:cm>
  <p188:cm id="{80A14F44-4B79-4A54-8046-8B912C48C42B}" authorId="{23FFB2F9-B20B-F3D9-E2CF-8A1B6FB546FE}" status="resolved" created="2023-11-26T18:39:10.561" complete="100000">
    <ac:txMkLst xmlns:ac="http://schemas.microsoft.com/office/drawing/2013/main/command">
      <pc:docMk xmlns:pc="http://schemas.microsoft.com/office/powerpoint/2013/main/command"/>
      <pc:sldMk xmlns:pc="http://schemas.microsoft.com/office/powerpoint/2013/main/command" cId="3414518040" sldId="1660"/>
      <ac:spMk id="3" creationId="{F0FE0E79-3C83-4B98-8C39-ED8503CD699A}"/>
      <ac:txMk cp="22" len="18">
        <ac:context len="41" hash="4183945710"/>
      </ac:txMk>
    </ac:txMkLst>
    <p188:pos x="9530861" y="222738"/>
    <p188:txBody>
      <a:bodyPr/>
      <a:lstStyle/>
      <a:p>
        <a:r>
          <a:rPr lang="en-US"/>
          <a:t>typo</a:t>
        </a:r>
      </a:p>
    </p188:txBody>
  </p188:cm>
</p188:cmLst>
</file>

<file path=ppt/comments/modernComment_67E_F2058F60.xml><?xml version="1.0" encoding="utf-8"?>
<p188:cmLst xmlns:a="http://schemas.openxmlformats.org/drawingml/2006/main" xmlns:r="http://schemas.openxmlformats.org/officeDocument/2006/relationships" xmlns:p188="http://schemas.microsoft.com/office/powerpoint/2018/8/main">
  <p188:cm id="{38956737-157C-40CD-9A1A-BE639E1627C0}" authorId="{8574221A-87B6-AE44-1CB4-399B4938009D}" status="resolved" created="2023-11-06T05:44:02.283" complete="100000">
    <pc:sldMkLst xmlns:pc="http://schemas.microsoft.com/office/powerpoint/2013/main/command">
      <pc:docMk/>
      <pc:sldMk cId="4060450656" sldId="1662"/>
    </pc:sldMkLst>
    <p188:replyLst>
      <p188:reply id="{F157AB53-0ED2-4A50-8175-A7785E0A30D5}" authorId="{0AB66C43-C9AE-8C45-3559-FF0F64C20C5A}" created="2023-11-16T21:33:17.623">
        <p188:txBody>
          <a:bodyPr/>
          <a:lstStyle/>
          <a:p>
            <a:r>
              <a:rPr lang="en-GB"/>
              <a:t>Doing it the results with each slide</a:t>
            </a:r>
          </a:p>
        </p188:txBody>
      </p188:reply>
    </p188:replyLst>
    <p188:txBody>
      <a:bodyPr/>
      <a:lstStyle/>
      <a:p>
        <a:r>
          <a:rPr lang="en-US"/>
          <a:t>First discuss the outcomes of our work</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5E8AA2-9AD0-4B9F-9381-B830F47B77D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3A55C0C-02E4-4758-9B8A-7BEE1364215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2E6046B-5CC6-4FE6-A7EA-DCF0A7DC4AB5}" type="datetimeFigureOut">
              <a:rPr lang="en-US" smtClean="0"/>
              <a:t>11/30/2023</a:t>
            </a:fld>
            <a:endParaRPr lang="en-US"/>
          </a:p>
        </p:txBody>
      </p:sp>
      <p:sp>
        <p:nvSpPr>
          <p:cNvPr id="4" name="Footer Placeholder 3">
            <a:extLst>
              <a:ext uri="{FF2B5EF4-FFF2-40B4-BE49-F238E27FC236}">
                <a16:creationId xmlns:a16="http://schemas.microsoft.com/office/drawing/2014/main" id="{2BB78D71-AE53-424C-AA76-712C7707643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956B646-7BDE-4EFA-ADEE-A6154934E43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D6CC678-E84D-48F2-A381-BA568BD88B79}" type="slidenum">
              <a:rPr lang="en-US" smtClean="0"/>
              <a:t>‹#›</a:t>
            </a:fld>
            <a:endParaRPr lang="en-US"/>
          </a:p>
        </p:txBody>
      </p:sp>
    </p:spTree>
    <p:extLst>
      <p:ext uri="{BB962C8B-B14F-4D97-AF65-F5344CB8AC3E}">
        <p14:creationId xmlns:p14="http://schemas.microsoft.com/office/powerpoint/2010/main" val="214575677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2T02:54:31.686"/>
    </inkml:context>
    <inkml:brush xml:id="br0">
      <inkml:brushProperty name="width" value="0.08571" units="cm"/>
      <inkml:brushProperty name="height" value="0.08571" units="cm"/>
      <inkml:brushProperty name="color" value="#E71224"/>
    </inkml:brush>
  </inkml:definitions>
  <inkml:trace contextRef="#ctx0" brushRef="#br0">0 1 7049,'22'21'0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C61D50-A877-3647-9E52-6068133825CF}" type="datetimeFigureOut">
              <a:t>11/30/2023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2A37BA-026F-9146-8519-D617D382498F}" type="slidenum">
              <a:t>‹#›</a:t>
            </a:fld>
            <a:endParaRPr lang="en-US"/>
          </a:p>
        </p:txBody>
      </p:sp>
    </p:spTree>
    <p:extLst>
      <p:ext uri="{BB962C8B-B14F-4D97-AF65-F5344CB8AC3E}">
        <p14:creationId xmlns:p14="http://schemas.microsoft.com/office/powerpoint/2010/main" val="5663052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Tanmay introduces himself, duality lab and introduces the paper.</a:t>
            </a:r>
          </a:p>
        </p:txBody>
      </p:sp>
      <p:sp>
        <p:nvSpPr>
          <p:cNvPr id="4" name="Slide Number Placeholder 3"/>
          <p:cNvSpPr>
            <a:spLocks noGrp="1"/>
          </p:cNvSpPr>
          <p:nvPr>
            <p:ph type="sldNum" sz="quarter" idx="5"/>
          </p:nvPr>
        </p:nvSpPr>
        <p:spPr/>
        <p:txBody>
          <a:bodyPr/>
          <a:lstStyle/>
          <a:p>
            <a:fld id="{988F3A2B-14A6-8F47-B753-A658CA12576A}" type="slidenum">
              <a:rPr lang="en-US" smtClean="0"/>
              <a:t>1</a:t>
            </a:fld>
            <a:endParaRPr lang="en-US"/>
          </a:p>
        </p:txBody>
      </p:sp>
    </p:spTree>
    <p:extLst>
      <p:ext uri="{BB962C8B-B14F-4D97-AF65-F5344CB8AC3E}">
        <p14:creationId xmlns:p14="http://schemas.microsoft.com/office/powerpoint/2010/main" val="28765978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I will now explain some of the techniques the rest are in bonus slides. Explain the techniques and talk about the accuracy. </a:t>
            </a:r>
          </a:p>
        </p:txBody>
      </p:sp>
      <p:sp>
        <p:nvSpPr>
          <p:cNvPr id="4" name="Slide Number Placeholder 3"/>
          <p:cNvSpPr>
            <a:spLocks noGrp="1"/>
          </p:cNvSpPr>
          <p:nvPr>
            <p:ph type="sldNum" sz="quarter" idx="5"/>
          </p:nvPr>
        </p:nvSpPr>
        <p:spPr/>
        <p:txBody>
          <a:bodyPr/>
          <a:lstStyle/>
          <a:p>
            <a:fld id="{0A2A37BA-026F-9146-8519-D617D382498F}" type="slidenum">
              <a:rPr lang="en-US" smtClean="0"/>
              <a:t>10</a:t>
            </a:fld>
            <a:endParaRPr lang="en-US"/>
          </a:p>
        </p:txBody>
      </p:sp>
    </p:spTree>
    <p:extLst>
      <p:ext uri="{BB962C8B-B14F-4D97-AF65-F5344CB8AC3E}">
        <p14:creationId xmlns:p14="http://schemas.microsoft.com/office/powerpoint/2010/main" val="1534684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i="0" dirty="0">
                <a:effectLst/>
                <a:latin typeface="Arial" panose="020B0604020202020204" pitchFamily="34" charset="0"/>
              </a:rPr>
              <a:t>These are the results we gathered for the first RQ. </a:t>
            </a:r>
          </a:p>
          <a:p>
            <a:r>
              <a:rPr lang="en-US" b="0" i="0" dirty="0">
                <a:effectLst/>
                <a:latin typeface="Arial" panose="020B0604020202020204" pitchFamily="34" charset="0"/>
              </a:rPr>
              <a:t>Read out the table. </a:t>
            </a:r>
          </a:p>
          <a:p>
            <a:r>
              <a:rPr lang="en-US" b="0" i="0" dirty="0">
                <a:effectLst/>
                <a:latin typeface="Arial" panose="020B0604020202020204" pitchFamily="34" charset="0"/>
              </a:rPr>
              <a:t>There is a clear trend here, as the kappa score of the dimensions decreases so does the accuracy of LLMs. So, when the humans are confused about labeling, so is the LLM. </a:t>
            </a:r>
          </a:p>
          <a:p>
            <a:r>
              <a:rPr lang="en-US" b="0" i="0" dirty="0">
                <a:effectLst/>
                <a:latin typeface="Arial" panose="020B0604020202020204" pitchFamily="34" charset="0"/>
              </a:rPr>
              <a:t>GPT proved to be better or equal in all dimensions. </a:t>
            </a:r>
          </a:p>
          <a:p>
            <a:r>
              <a:rPr lang="en-US" b="0" i="0" dirty="0">
                <a:effectLst/>
                <a:latin typeface="Arial" panose="020B0604020202020204" pitchFamily="34" charset="0"/>
              </a:rPr>
              <a:t>However, we could not conclude that the overall accuracy was high enough to replace humans. </a:t>
            </a:r>
          </a:p>
        </p:txBody>
      </p:sp>
      <p:sp>
        <p:nvSpPr>
          <p:cNvPr id="4" name="Slide Number Placeholder 3"/>
          <p:cNvSpPr>
            <a:spLocks noGrp="1"/>
          </p:cNvSpPr>
          <p:nvPr>
            <p:ph type="sldNum" sz="quarter" idx="5"/>
          </p:nvPr>
        </p:nvSpPr>
        <p:spPr/>
        <p:txBody>
          <a:bodyPr/>
          <a:lstStyle/>
          <a:p>
            <a:fld id="{0A2A37BA-026F-9146-8519-D617D382498F}" type="slidenum">
              <a:rPr lang="en-US" smtClean="0"/>
              <a:t>11</a:t>
            </a:fld>
            <a:endParaRPr lang="en-US"/>
          </a:p>
        </p:txBody>
      </p:sp>
    </p:spTree>
    <p:extLst>
      <p:ext uri="{BB962C8B-B14F-4D97-AF65-F5344CB8AC3E}">
        <p14:creationId xmlns:p14="http://schemas.microsoft.com/office/powerpoint/2010/main" val="3201626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i="0" dirty="0">
                <a:effectLst/>
                <a:latin typeface="Arial" panose="020B0604020202020204" pitchFamily="34" charset="0"/>
              </a:rPr>
              <a:t>Here are some additional results. </a:t>
            </a:r>
          </a:p>
          <a:p>
            <a:r>
              <a:rPr lang="en-US" b="0" i="0" dirty="0">
                <a:effectLst/>
                <a:latin typeface="Arial" panose="020B0604020202020204" pitchFamily="34" charset="0"/>
              </a:rPr>
              <a:t>Most of the articles had an accuracy of over 50%. Only 4 articles had an accuracy under 50%. </a:t>
            </a:r>
          </a:p>
          <a:p>
            <a:r>
              <a:rPr lang="en-US" b="0" i="0" dirty="0">
                <a:effectLst/>
                <a:latin typeface="Arial" panose="020B0604020202020204" pitchFamily="34" charset="0"/>
              </a:rPr>
              <a:t>These articles had insufficient information for labelling. </a:t>
            </a:r>
          </a:p>
          <a:p>
            <a:r>
              <a:rPr lang="en-US" b="0" i="0" dirty="0">
                <a:effectLst/>
                <a:latin typeface="Arial" panose="020B0604020202020204" pitchFamily="34" charset="0"/>
              </a:rPr>
              <a:t>The inaccuracies did not follow a trend in any of the dimensions. </a:t>
            </a:r>
          </a:p>
          <a:p>
            <a:r>
              <a:rPr lang="en-US" b="0" i="0" dirty="0">
                <a:effectLst/>
                <a:latin typeface="Arial" panose="020B0604020202020204" pitchFamily="34" charset="0"/>
              </a:rPr>
              <a:t>The graph here shows the inaccuracies for the dimension- type of compromise. As you can see there is not enough evidence to say that there is a trend where the LLMs perform better. </a:t>
            </a:r>
          </a:p>
        </p:txBody>
      </p:sp>
      <p:sp>
        <p:nvSpPr>
          <p:cNvPr id="4" name="Slide Number Placeholder 3"/>
          <p:cNvSpPr>
            <a:spLocks noGrp="1"/>
          </p:cNvSpPr>
          <p:nvPr>
            <p:ph type="sldNum" sz="quarter" idx="5"/>
          </p:nvPr>
        </p:nvSpPr>
        <p:spPr/>
        <p:txBody>
          <a:bodyPr/>
          <a:lstStyle/>
          <a:p>
            <a:fld id="{0A2A37BA-026F-9146-8519-D617D382498F}" type="slidenum">
              <a:rPr lang="en-US" smtClean="0"/>
              <a:t>12</a:t>
            </a:fld>
            <a:endParaRPr lang="en-US"/>
          </a:p>
        </p:txBody>
      </p:sp>
    </p:spTree>
    <p:extLst>
      <p:ext uri="{BB962C8B-B14F-4D97-AF65-F5344CB8AC3E}">
        <p14:creationId xmlns:p14="http://schemas.microsoft.com/office/powerpoint/2010/main" val="2069877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i="0" dirty="0">
                <a:effectLst/>
                <a:latin typeface="Arial" panose="020B0604020202020204" pitchFamily="34" charset="0"/>
              </a:rPr>
              <a:t>For the second RQ, we explored the capabilities of GPT to use its knowledge alongside the information provided in the articles to generate solutions/learning from the failures to prevent future failures. After getting the advice from the LLM, we asked raters 3 questions on the advice. The average ratings for these questions over the 69 articles listed in the table below. </a:t>
            </a:r>
          </a:p>
          <a:p>
            <a:endParaRPr lang="en-US" b="0" i="0" dirty="0">
              <a:effectLst/>
              <a:latin typeface="Arial" panose="020B0604020202020204" pitchFamily="34" charset="0"/>
            </a:endParaRPr>
          </a:p>
          <a:p>
            <a:r>
              <a:rPr lang="en-US" b="0" i="0" dirty="0">
                <a:effectLst/>
                <a:latin typeface="Arial" panose="020B0604020202020204" pitchFamily="34" charset="0"/>
              </a:rPr>
              <a:t>Talk about </a:t>
            </a:r>
            <a:r>
              <a:rPr lang="en-US" b="0" i="0">
                <a:effectLst/>
                <a:latin typeface="Arial" panose="020B0604020202020204" pitchFamily="34" charset="0"/>
              </a:rPr>
              <a:t>the other bullet points. </a:t>
            </a:r>
            <a:endParaRPr lang="en-US" b="0" i="0" dirty="0">
              <a:effectLst/>
              <a:latin typeface="Arial" panose="020B0604020202020204" pitchFamily="34" charset="0"/>
            </a:endParaRPr>
          </a:p>
          <a:p>
            <a:endParaRPr lang="en-US" b="0" i="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0A2A37BA-026F-9146-8519-D617D382498F}" type="slidenum">
              <a:rPr lang="en-US" smtClean="0"/>
              <a:t>13</a:t>
            </a:fld>
            <a:endParaRPr lang="en-US"/>
          </a:p>
        </p:txBody>
      </p:sp>
    </p:spTree>
    <p:extLst>
      <p:ext uri="{BB962C8B-B14F-4D97-AF65-F5344CB8AC3E}">
        <p14:creationId xmlns:p14="http://schemas.microsoft.com/office/powerpoint/2010/main" val="2584331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effectLst/>
                <a:latin typeface="Helvetica" pitchFamily="2" charset="0"/>
              </a:rPr>
              <a:t>We found that both LLMs in our experiment were capable of simpler forms of analysis, such as distinguishing whether a vulnerability was exploited. However, for more complex questions that require some amount of context or judgment, neither LLM achieved a high level of agreement with the CNCF analysts or our manual raters.</a:t>
            </a:r>
          </a:p>
          <a:p>
            <a:endParaRPr lang="en-US" b="0" dirty="0">
              <a:effectLst/>
              <a:latin typeface="Helvetica" pitchFamily="2" charset="0"/>
            </a:endParaRPr>
          </a:p>
          <a:p>
            <a:r>
              <a:rPr lang="en-US" b="0" dirty="0"/>
              <a:t>In the past few years, OpenAI's GPT models have advanced from simple tasks (GPT-1, GPT-2) to the performance reported here (GPT-3.5).The recent GPT-4 model is more impressive still. We expect the next generation of LLMs will be suitable aids or replacements for this class of manual analysis.</a:t>
            </a:r>
          </a:p>
        </p:txBody>
      </p:sp>
      <p:sp>
        <p:nvSpPr>
          <p:cNvPr id="4" name="Slide Number Placeholder 3"/>
          <p:cNvSpPr>
            <a:spLocks noGrp="1"/>
          </p:cNvSpPr>
          <p:nvPr>
            <p:ph type="sldNum" sz="quarter" idx="5"/>
          </p:nvPr>
        </p:nvSpPr>
        <p:spPr/>
        <p:txBody>
          <a:bodyPr/>
          <a:lstStyle/>
          <a:p>
            <a:fld id="{0A2A37BA-026F-9146-8519-D617D382498F}" type="slidenum">
              <a:rPr lang="en-US"/>
              <a:t>14</a:t>
            </a:fld>
            <a:endParaRPr lang="en-US"/>
          </a:p>
        </p:txBody>
      </p:sp>
    </p:spTree>
    <p:extLst>
      <p:ext uri="{BB962C8B-B14F-4D97-AF65-F5344CB8AC3E}">
        <p14:creationId xmlns:p14="http://schemas.microsoft.com/office/powerpoint/2010/main" val="316926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Our study revealed that</a:t>
            </a:r>
            <a:r>
              <a:rPr lang="en-US" sz="1600" dirty="0"/>
              <a:t> </a:t>
            </a:r>
            <a:r>
              <a:rPr lang="en-US" dirty="0"/>
              <a:t>LLMs are particularly effective when manual analysts are able to</a:t>
            </a:r>
            <a:r>
              <a:rPr lang="en-US" sz="1600" dirty="0"/>
              <a:t> </a:t>
            </a:r>
            <a:r>
              <a:rPr lang="en-US" dirty="0"/>
              <a:t>reach a consensus on the characteristics of the failure. In contrast,</a:t>
            </a:r>
            <a:br>
              <a:rPr lang="en-US" sz="1600" dirty="0"/>
            </a:br>
            <a:r>
              <a:rPr lang="en-US" dirty="0"/>
              <a:t>their performance tends to deteriorate when the agreement among</a:t>
            </a:r>
            <a:r>
              <a:rPr lang="en-US" sz="1600" dirty="0"/>
              <a:t> </a:t>
            </a:r>
            <a:r>
              <a:rPr lang="en-US" dirty="0"/>
              <a:t>raters is low. The quality of the LLMs’ outputs also depends on the</a:t>
            </a:r>
            <a:br>
              <a:rPr lang="en-US" sz="1600" dirty="0"/>
            </a:br>
            <a:r>
              <a:rPr lang="en-US" dirty="0"/>
              <a:t>level of detail provided in the source articles, with more comprehensive articles leading to higher-quality responses. We conjecture that</a:t>
            </a:r>
            <a:br>
              <a:rPr lang="en-US" sz="1600" dirty="0"/>
            </a:br>
            <a:r>
              <a:rPr lang="en-US" dirty="0"/>
              <a:t>while LLMs offer a valuable tool for rapidly analyzing large volumes</a:t>
            </a:r>
            <a:r>
              <a:rPr lang="en-US" sz="1600" dirty="0"/>
              <a:t> </a:t>
            </a:r>
            <a:r>
              <a:rPr lang="en-US" dirty="0"/>
              <a:t>of text, they have not yet reached a stage where they can replace</a:t>
            </a:r>
            <a:br>
              <a:rPr lang="en-US" sz="1600" dirty="0"/>
            </a:br>
            <a:r>
              <a:rPr lang="en-US" dirty="0"/>
              <a:t>human analysts or manual classification. Rather than viewing LLMs</a:t>
            </a:r>
            <a:r>
              <a:rPr lang="en-US" sz="1600" dirty="0"/>
              <a:t> </a:t>
            </a:r>
            <a:r>
              <a:rPr lang="en-US" dirty="0"/>
              <a:t>as a replacement for human input, they should be considered as a</a:t>
            </a:r>
            <a:br>
              <a:rPr lang="en-US" sz="1600" dirty="0"/>
            </a:br>
            <a:r>
              <a:rPr lang="en-US" dirty="0"/>
              <a:t>supplementary tool that can assist human analysts. As the depth of</a:t>
            </a:r>
            <a:r>
              <a:rPr lang="en-US" sz="1600" dirty="0"/>
              <a:t> </a:t>
            </a:r>
            <a:r>
              <a:rPr lang="en-US" dirty="0"/>
              <a:t>detail in postmortems and articles increases, and as LLMs continue</a:t>
            </a:r>
            <a:br>
              <a:rPr lang="en-US" sz="1600" dirty="0"/>
            </a:br>
            <a:r>
              <a:rPr lang="en-US" dirty="0"/>
              <a:t>to improve, they may evolve into viable analytical resources. </a:t>
            </a:r>
            <a:endParaRPr lang="en-US" sz="1600" i="1" dirty="0">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A2A37BA-026F-9146-8519-D617D382498F}" type="slidenum">
              <a:rPr lang="en-US" smtClean="0"/>
              <a:t>15</a:t>
            </a:fld>
            <a:endParaRPr lang="en-US"/>
          </a:p>
        </p:txBody>
      </p:sp>
    </p:spTree>
    <p:extLst>
      <p:ext uri="{BB962C8B-B14F-4D97-AF65-F5344CB8AC3E}">
        <p14:creationId xmlns:p14="http://schemas.microsoft.com/office/powerpoint/2010/main" val="41413408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0A2A37BA-026F-9146-8519-D617D382498F}" type="slidenum">
              <a:rPr lang="en-US" smtClean="0"/>
              <a:t>17</a:t>
            </a:fld>
            <a:endParaRPr lang="en-US"/>
          </a:p>
        </p:txBody>
      </p:sp>
    </p:spTree>
    <p:extLst>
      <p:ext uri="{BB962C8B-B14F-4D97-AF65-F5344CB8AC3E}">
        <p14:creationId xmlns:p14="http://schemas.microsoft.com/office/powerpoint/2010/main" val="42795135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0A2A37BA-026F-9146-8519-D617D382498F}" type="slidenum">
              <a:rPr lang="en-US" smtClean="0"/>
              <a:t>18</a:t>
            </a:fld>
            <a:endParaRPr lang="en-US"/>
          </a:p>
        </p:txBody>
      </p:sp>
    </p:spTree>
    <p:extLst>
      <p:ext uri="{BB962C8B-B14F-4D97-AF65-F5344CB8AC3E}">
        <p14:creationId xmlns:p14="http://schemas.microsoft.com/office/powerpoint/2010/main" val="21094526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0A2A37BA-026F-9146-8519-D617D382498F}" type="slidenum">
              <a:rPr lang="en-US" smtClean="0"/>
              <a:t>19</a:t>
            </a:fld>
            <a:endParaRPr lang="en-US"/>
          </a:p>
        </p:txBody>
      </p:sp>
    </p:spTree>
    <p:extLst>
      <p:ext uri="{BB962C8B-B14F-4D97-AF65-F5344CB8AC3E}">
        <p14:creationId xmlns:p14="http://schemas.microsoft.com/office/powerpoint/2010/main" val="35806728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2A37BA-026F-9146-8519-D617D382498F}" type="slidenum">
              <a:rPr lang="en-US"/>
              <a:t>21</a:t>
            </a:fld>
            <a:endParaRPr lang="en-US"/>
          </a:p>
        </p:txBody>
      </p:sp>
    </p:spTree>
    <p:extLst>
      <p:ext uri="{BB962C8B-B14F-4D97-AF65-F5344CB8AC3E}">
        <p14:creationId xmlns:p14="http://schemas.microsoft.com/office/powerpoint/2010/main" val="86701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reusable libraries and frameworks become more available, software engineers shifted to more software</a:t>
            </a:r>
            <a:r>
              <a:rPr lang="en-US" sz="2000" dirty="0"/>
              <a:t> </a:t>
            </a:r>
            <a:r>
              <a:rPr lang="en-US" dirty="0"/>
              <a:t>reuse. Software applications now commonly rely on external</a:t>
            </a:r>
            <a:r>
              <a:rPr lang="en-US" sz="2000" dirty="0"/>
              <a:t> </a:t>
            </a:r>
            <a:r>
              <a:rPr lang="en-US" dirty="0"/>
              <a:t>code components, often referred to as dependencies leading to different software supply chains</a:t>
            </a:r>
            <a:endParaRPr lang="en-US"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rPr>
              <a:t>Increase in failures: </a:t>
            </a:r>
            <a:r>
              <a:rPr lang="en-US" dirty="0"/>
              <a:t>This is because verifying the software by each vendor/developer becomes time consuming and challenging. </a:t>
            </a:r>
            <a:endParaRPr lang="en-US"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rPr>
              <a:t>Open-Source Intelligence are publicly available articles and literature and used by governmental bodies, military institutions, and law</a:t>
            </a:r>
            <a:br>
              <a:rPr lang="en-US" dirty="0"/>
            </a:br>
            <a:r>
              <a:rPr lang="en-US" dirty="0">
                <a:effectLst/>
                <a:latin typeface="Arial" panose="020B0604020202020204" pitchFamily="34" charset="0"/>
              </a:rPr>
              <a:t>enforcement agencies to design security offenses and defenses. Current approaches to garnering open-source intelligence, e.g., studying news articles of failures, require costly expert manual analysis. For example, the Cloud Native Computing Foundation (CNCF) maintains a collection of software supply chain security failures analyzed manually — a “Catalog of Supply Chain Compromises”.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rPr>
              <a:t>With the goal of reducing the costs of manual analysis, we assess the effectiveness of Large Language Models (LLMs) in gathering</a:t>
            </a:r>
            <a:br>
              <a:rPr lang="en-US" dirty="0"/>
            </a:br>
            <a:r>
              <a:rPr lang="en-US" dirty="0">
                <a:effectLst/>
                <a:latin typeface="Arial" panose="020B0604020202020204" pitchFamily="34" charset="0"/>
              </a:rPr>
              <a:t>open-source intelligence. We explored the effectiveness of LLMs at replicating the classifications of the CNCF catalog made by </a:t>
            </a:r>
            <a:r>
              <a:rPr lang="en-US" dirty="0" err="1">
                <a:effectLst/>
                <a:latin typeface="Arial" panose="020B0604020202020204" pitchFamily="34" charset="0"/>
              </a:rPr>
              <a:t>Geer</a:t>
            </a:r>
            <a:r>
              <a:rPr lang="en-US" dirty="0">
                <a:effectLst/>
                <a:latin typeface="Arial" panose="020B0604020202020204" pitchFamily="34" charset="0"/>
              </a:rPr>
              <a:t> et al. and the CNCF catalog maintainers</a:t>
            </a:r>
            <a:endParaRPr lang="en-US" sz="1200" dirty="0"/>
          </a:p>
        </p:txBody>
      </p:sp>
      <p:sp>
        <p:nvSpPr>
          <p:cNvPr id="4" name="Slide Number Placeholder 3"/>
          <p:cNvSpPr>
            <a:spLocks noGrp="1"/>
          </p:cNvSpPr>
          <p:nvPr>
            <p:ph type="sldNum" sz="quarter" idx="5"/>
          </p:nvPr>
        </p:nvSpPr>
        <p:spPr/>
        <p:txBody>
          <a:bodyPr/>
          <a:lstStyle/>
          <a:p>
            <a:fld id="{0A2A37BA-026F-9146-8519-D617D382498F}" type="slidenum">
              <a:rPr lang="en-US" smtClean="0"/>
              <a:t>2</a:t>
            </a:fld>
            <a:endParaRPr lang="en-US"/>
          </a:p>
        </p:txBody>
      </p:sp>
    </p:spTree>
    <p:extLst>
      <p:ext uri="{BB962C8B-B14F-4D97-AF65-F5344CB8AC3E}">
        <p14:creationId xmlns:p14="http://schemas.microsoft.com/office/powerpoint/2010/main" val="1759089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dirty="0">
                <a:solidFill>
                  <a:srgbClr val="000000"/>
                </a:solidFill>
                <a:effectLst/>
                <a:latin typeface="-webkit-standard"/>
              </a:rPr>
              <a:t>A software supply chain is made-up activities linked together to produce and deliver a software product. </a:t>
            </a:r>
          </a:p>
          <a:p>
            <a:pPr algn="l" rtl="0" fontAlgn="base"/>
            <a:r>
              <a:rPr lang="en-US" sz="1800" b="0" i="0" u="none" strike="noStrike" dirty="0">
                <a:solidFill>
                  <a:srgbClr val="000000"/>
                </a:solidFill>
                <a:effectLst/>
                <a:latin typeface="-webkit-standard"/>
              </a:rPr>
              <a:t>The chain comprises of 3 main components – </a:t>
            </a:r>
            <a:r>
              <a:rPr lang="en-US" sz="1800" b="1" i="0" u="none" strike="noStrike" dirty="0">
                <a:solidFill>
                  <a:srgbClr val="000000"/>
                </a:solidFill>
                <a:effectLst/>
                <a:latin typeface="-webkit-standard"/>
              </a:rPr>
              <a:t>Actors</a:t>
            </a:r>
            <a:r>
              <a:rPr lang="en-US" sz="1800" b="0" i="0" u="none" strike="noStrike" dirty="0">
                <a:solidFill>
                  <a:srgbClr val="000000"/>
                </a:solidFill>
                <a:effectLst/>
                <a:latin typeface="-webkit-standard"/>
              </a:rPr>
              <a:t> manipulate artifacts and operations within the supply chain to produce an output. </a:t>
            </a:r>
            <a:r>
              <a:rPr lang="en-US" sz="1800" b="1" i="0" u="none" strike="noStrike" dirty="0">
                <a:solidFill>
                  <a:srgbClr val="000000"/>
                </a:solidFill>
                <a:effectLst/>
                <a:latin typeface="-webkit-standard"/>
              </a:rPr>
              <a:t>Artifacts </a:t>
            </a:r>
            <a:r>
              <a:rPr lang="en-US" sz="1800" b="0" i="0" u="none" strike="noStrike" dirty="0">
                <a:solidFill>
                  <a:srgbClr val="000000"/>
                </a:solidFill>
                <a:effectLst/>
                <a:latin typeface="-webkit-standard"/>
              </a:rPr>
              <a:t>include the third-party libraries,  product team's code, software infrastructure, and dependencies. </a:t>
            </a:r>
            <a:r>
              <a:rPr lang="en-US" sz="1800" b="1" i="0" u="none" strike="noStrike" dirty="0">
                <a:solidFill>
                  <a:srgbClr val="000000"/>
                </a:solidFill>
                <a:effectLst/>
                <a:latin typeface="-webkit-standard"/>
              </a:rPr>
              <a:t>Operations</a:t>
            </a:r>
            <a:r>
              <a:rPr lang="en-US" sz="1800" b="0" i="0" u="none" strike="noStrike" dirty="0">
                <a:solidFill>
                  <a:srgbClr val="000000"/>
                </a:solidFill>
                <a:effectLst/>
                <a:latin typeface="-webkit-standard"/>
              </a:rPr>
              <a:t> are productive steps such as fetching dependencies or compiling software, building the source code, and publishing steps such as deployment or distribution.  </a:t>
            </a:r>
          </a:p>
          <a:p>
            <a:pPr algn="l" rtl="0" fontAlgn="base"/>
            <a:endParaRPr lang="en-US" b="0" i="0" u="none" strike="noStrike" dirty="0">
              <a:effectLst/>
              <a:latin typeface="Segoe UI" panose="020B0502040204020203" pitchFamily="34" charset="0"/>
            </a:endParaRPr>
          </a:p>
          <a:p>
            <a:pPr algn="l" rtl="0" fontAlgn="base"/>
            <a:r>
              <a:rPr lang="en-US" sz="1800" b="0" i="0" u="none" strike="noStrike" dirty="0">
                <a:solidFill>
                  <a:srgbClr val="000000"/>
                </a:solidFill>
                <a:effectLst/>
                <a:latin typeface="-webkit-standard"/>
              </a:rPr>
              <a:t>An actor controlling any step in the supply chain can intentionally or maliciously sabotage downstream users hence the essence of supply chain security which aims to protect these components and ensure that the final software product is tamper-free.  </a:t>
            </a:r>
            <a:endParaRPr lang="en-US" b="0" i="0" u="none" strike="noStrike" dirty="0">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988F3A2B-14A6-8F47-B753-A658CA12576A}" type="slidenum">
              <a:rPr lang="en-US" smtClean="0"/>
              <a:t>3</a:t>
            </a:fld>
            <a:endParaRPr lang="en-US"/>
          </a:p>
        </p:txBody>
      </p:sp>
    </p:spTree>
    <p:extLst>
      <p:ext uri="{BB962C8B-B14F-4D97-AF65-F5344CB8AC3E}">
        <p14:creationId xmlns:p14="http://schemas.microsoft.com/office/powerpoint/2010/main" val="1507030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data we used for our project is from CNCF called </a:t>
            </a:r>
            <a:r>
              <a:rPr lang="en-US" dirty="0">
                <a:effectLst/>
                <a:latin typeface="Arial" panose="020B0604020202020204" pitchFamily="34" charset="0"/>
              </a:rPr>
              <a:t>Catalog of Supply Chain Compromises. It consists of 69 failures from the last 20 years that have been manually labelled for the type of compromise. There is also a brief description about the failure. The QR code takes you to the git repo.  </a:t>
            </a:r>
            <a:endParaRPr lang="en-US" dirty="0"/>
          </a:p>
        </p:txBody>
      </p:sp>
      <p:sp>
        <p:nvSpPr>
          <p:cNvPr id="4" name="Slide Number Placeholder 3"/>
          <p:cNvSpPr>
            <a:spLocks noGrp="1"/>
          </p:cNvSpPr>
          <p:nvPr>
            <p:ph type="sldNum" sz="quarter" idx="5"/>
          </p:nvPr>
        </p:nvSpPr>
        <p:spPr/>
        <p:txBody>
          <a:bodyPr/>
          <a:lstStyle/>
          <a:p>
            <a:fld id="{0A2A37BA-026F-9146-8519-D617D382498F}" type="slidenum">
              <a:rPr lang="en-US" smtClean="0"/>
              <a:t>4</a:t>
            </a:fld>
            <a:endParaRPr lang="en-US"/>
          </a:p>
        </p:txBody>
      </p:sp>
    </p:spTree>
    <p:extLst>
      <p:ext uri="{BB962C8B-B14F-4D97-AF65-F5344CB8AC3E}">
        <p14:creationId xmlns:p14="http://schemas.microsoft.com/office/powerpoint/2010/main" val="1477769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effectLst/>
                <a:latin typeface="Segoe UI" panose="020B0502040204020203" pitchFamily="34" charset="0"/>
              </a:rPr>
              <a:t>Large Language Models or LLMs are designed to predict the next word. They are based on transformers, like neural networks but they carry context. </a:t>
            </a:r>
          </a:p>
          <a:p>
            <a:pPr algn="l" rtl="0" fontAlgn="base"/>
            <a:r>
              <a:rPr lang="en-US" b="0" i="0" u="none" strike="noStrike" dirty="0">
                <a:effectLst/>
                <a:latin typeface="Segoe UI" panose="020B0502040204020203" pitchFamily="34" charset="0"/>
              </a:rPr>
              <a:t>These been leveraged for various phases of the Software Development Life-Cycle (SDLC). LLMs are especially useful </a:t>
            </a:r>
            <a:r>
              <a:rPr lang="en-US" dirty="0">
                <a:latin typeface="Calibri"/>
                <a:cs typeface="Calibri"/>
              </a:rPr>
              <a:t>in text generation, semantic search, and text analysis. We used 2 LLMs in our paper- GPT-3.5 and Bard. </a:t>
            </a:r>
          </a:p>
          <a:p>
            <a:pPr algn="l" rtl="0" fontAlgn="base"/>
            <a:endParaRPr lang="en-US" b="0" i="0" u="none" strike="noStrike" dirty="0">
              <a:effectLst/>
              <a:latin typeface="Calibri"/>
              <a:cs typeface="Calibri"/>
            </a:endParaRPr>
          </a:p>
          <a:p>
            <a:pPr algn="l" rtl="0" fontAlgn="base"/>
            <a:r>
              <a:rPr lang="en-US" b="0" i="0" u="none" strike="noStrike" dirty="0">
                <a:effectLst/>
                <a:latin typeface="Segoe UI" panose="020B0502040204020203" pitchFamily="34" charset="0"/>
              </a:rPr>
              <a:t> Introduce these LLMs. </a:t>
            </a:r>
          </a:p>
        </p:txBody>
      </p:sp>
      <p:sp>
        <p:nvSpPr>
          <p:cNvPr id="4" name="Slide Number Placeholder 3"/>
          <p:cNvSpPr>
            <a:spLocks noGrp="1"/>
          </p:cNvSpPr>
          <p:nvPr>
            <p:ph type="sldNum" sz="quarter" idx="5"/>
          </p:nvPr>
        </p:nvSpPr>
        <p:spPr/>
        <p:txBody>
          <a:bodyPr/>
          <a:lstStyle/>
          <a:p>
            <a:fld id="{988F3A2B-14A6-8F47-B753-A658CA12576A}" type="slidenum">
              <a:rPr lang="en-US" smtClean="0"/>
              <a:t>5</a:t>
            </a:fld>
            <a:endParaRPr lang="en-US"/>
          </a:p>
        </p:txBody>
      </p:sp>
    </p:spTree>
    <p:extLst>
      <p:ext uri="{BB962C8B-B14F-4D97-AF65-F5344CB8AC3E}">
        <p14:creationId xmlns:p14="http://schemas.microsoft.com/office/powerpoint/2010/main" val="1048113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rPr>
              <a:t>With the goal of reducing the costs of manual analysis, we assess the effectiveness of Large Language Models (LLMs) in gathering</a:t>
            </a:r>
            <a:br>
              <a:rPr lang="en-US" dirty="0"/>
            </a:br>
            <a:r>
              <a:rPr lang="en-US" dirty="0">
                <a:effectLst/>
                <a:latin typeface="Arial" panose="020B0604020202020204" pitchFamily="34" charset="0"/>
              </a:rPr>
              <a:t>open-source intelligence. We explored the effectiveness of LLMs at replicating the classifications of the CNCF catalog made by Geer et al. and the CNCF catalog maintainers.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rPr>
              <a:t>We explored two Research Questions.</a:t>
            </a:r>
            <a:endParaRPr lang="en-US" sz="1200" dirty="0"/>
          </a:p>
        </p:txBody>
      </p:sp>
      <p:sp>
        <p:nvSpPr>
          <p:cNvPr id="4" name="Slide Number Placeholder 3"/>
          <p:cNvSpPr>
            <a:spLocks noGrp="1"/>
          </p:cNvSpPr>
          <p:nvPr>
            <p:ph type="sldNum" sz="quarter" idx="5"/>
          </p:nvPr>
        </p:nvSpPr>
        <p:spPr/>
        <p:txBody>
          <a:bodyPr/>
          <a:lstStyle/>
          <a:p>
            <a:fld id="{0A2A37BA-026F-9146-8519-D617D382498F}" type="slidenum">
              <a:rPr lang="en-US" smtClean="0"/>
              <a:t>6</a:t>
            </a:fld>
            <a:endParaRPr lang="en-US"/>
          </a:p>
        </p:txBody>
      </p:sp>
    </p:spTree>
    <p:extLst>
      <p:ext uri="{BB962C8B-B14F-4D97-AF65-F5344CB8AC3E}">
        <p14:creationId xmlns:p14="http://schemas.microsoft.com/office/powerpoint/2010/main" val="3283275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process we followed to answer our research question is as follows. First, we found appropriate data to analyze. This is the catalog I introduced earlier. However, this catalog just contained the type of failure and we expanded this with a few more dimensions. Then we conducted prompt engineering to replicate this analysis using LLMs. And finally, we collected the results, analyzed them and evaluated whether LLMs are a viable replacement for humans in analyzing supply chain failures. </a:t>
            </a:r>
          </a:p>
        </p:txBody>
      </p:sp>
      <p:sp>
        <p:nvSpPr>
          <p:cNvPr id="4" name="Slide Number Placeholder 3"/>
          <p:cNvSpPr>
            <a:spLocks noGrp="1"/>
          </p:cNvSpPr>
          <p:nvPr>
            <p:ph type="sldNum" sz="quarter" idx="5"/>
          </p:nvPr>
        </p:nvSpPr>
        <p:spPr/>
        <p:txBody>
          <a:bodyPr/>
          <a:lstStyle/>
          <a:p>
            <a:fld id="{0A2A37BA-026F-9146-8519-D617D382498F}" type="slidenum">
              <a:rPr lang="en-US" smtClean="0"/>
              <a:t>7</a:t>
            </a:fld>
            <a:endParaRPr lang="en-US"/>
          </a:p>
        </p:txBody>
      </p:sp>
    </p:spTree>
    <p:extLst>
      <p:ext uri="{BB962C8B-B14F-4D97-AF65-F5344CB8AC3E}">
        <p14:creationId xmlns:p14="http://schemas.microsoft.com/office/powerpoint/2010/main" val="2416529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had 4 dimensions to analyze RQ1. Firstly, the type of compromise which was prelabeled in the CNCF catalog. We extended this by classifying each article by intent- whether the failure was deliberate or accidental. Next, we included the nature of the failure. Whether the failure was vulnerability which not exploited or an attack. Moreover, whether it was an attack from outsider or insider. Furthermore, we included impacts. This contained 6 options. I won’t go through all of them, but they are available in the bonus slides.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RQ2, we asked the LLM to provide the solutions/learnings from these failures to prevent future failures. This was not taxonomized. However, we went through the responses and rated them on a scale of (1-5).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process was done by a total of 6 raters. We divided the articles into 3 groups of 2. </a:t>
            </a:r>
          </a:p>
        </p:txBody>
      </p:sp>
      <p:sp>
        <p:nvSpPr>
          <p:cNvPr id="4" name="Slide Number Placeholder 3"/>
          <p:cNvSpPr>
            <a:spLocks noGrp="1"/>
          </p:cNvSpPr>
          <p:nvPr>
            <p:ph type="sldNum" sz="quarter" idx="5"/>
          </p:nvPr>
        </p:nvSpPr>
        <p:spPr/>
        <p:txBody>
          <a:bodyPr/>
          <a:lstStyle/>
          <a:p>
            <a:fld id="{0A2A37BA-026F-9146-8519-D617D382498F}" type="slidenum">
              <a:rPr lang="en-US" smtClean="0"/>
              <a:t>8</a:t>
            </a:fld>
            <a:endParaRPr lang="en-US"/>
          </a:p>
        </p:txBody>
      </p:sp>
    </p:spTree>
    <p:extLst>
      <p:ext uri="{BB962C8B-B14F-4D97-AF65-F5344CB8AC3E}">
        <p14:creationId xmlns:p14="http://schemas.microsoft.com/office/powerpoint/2010/main" val="2170020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conducted extensive prompt engineering using the techniques listed here. Mention the techniques. I will explain these further in the coming slides. So, the accuracy of the prompts changed as seen on the graph. The graph is for the dimension- type of compromise. We then used the prompt with the highest accuracy. </a:t>
            </a:r>
          </a:p>
        </p:txBody>
      </p:sp>
      <p:sp>
        <p:nvSpPr>
          <p:cNvPr id="4" name="Slide Number Placeholder 3"/>
          <p:cNvSpPr>
            <a:spLocks noGrp="1"/>
          </p:cNvSpPr>
          <p:nvPr>
            <p:ph type="sldNum" sz="quarter" idx="5"/>
          </p:nvPr>
        </p:nvSpPr>
        <p:spPr/>
        <p:txBody>
          <a:bodyPr/>
          <a:lstStyle/>
          <a:p>
            <a:fld id="{0A2A37BA-026F-9146-8519-D617D382498F}" type="slidenum">
              <a:rPr lang="en-US" smtClean="0"/>
              <a:t>9</a:t>
            </a:fld>
            <a:endParaRPr lang="en-US"/>
          </a:p>
        </p:txBody>
      </p:sp>
    </p:spTree>
    <p:extLst>
      <p:ext uri="{BB962C8B-B14F-4D97-AF65-F5344CB8AC3E}">
        <p14:creationId xmlns:p14="http://schemas.microsoft.com/office/powerpoint/2010/main" val="34738108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simp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8B8A4C1-EF65-4353-85A0-BA86BEE0EAC7}"/>
              </a:ext>
            </a:extLst>
          </p:cNvPr>
          <p:cNvPicPr>
            <a:picLocks noChangeAspect="1"/>
          </p:cNvPicPr>
          <p:nvPr userDrawn="1"/>
        </p:nvPicPr>
        <p:blipFill>
          <a:blip r:embed="rId2"/>
          <a:stretch>
            <a:fillRect/>
          </a:stretch>
        </p:blipFill>
        <p:spPr>
          <a:xfrm>
            <a:off x="2716755" y="6177090"/>
            <a:ext cx="6758491" cy="542583"/>
          </a:xfrm>
          <a:prstGeom prst="rect">
            <a:avLst/>
          </a:prstGeom>
        </p:spPr>
      </p:pic>
      <p:sp>
        <p:nvSpPr>
          <p:cNvPr id="251918" name="Rectangle 14"/>
          <p:cNvSpPr>
            <a:spLocks noGrp="1" noChangeArrowheads="1"/>
          </p:cNvSpPr>
          <p:nvPr>
            <p:ph type="subTitle" idx="1"/>
          </p:nvPr>
        </p:nvSpPr>
        <p:spPr>
          <a:xfrm>
            <a:off x="1828800" y="3235325"/>
            <a:ext cx="8534400" cy="1881188"/>
          </a:xfrm>
        </p:spPr>
        <p:txBody>
          <a:bodyPr/>
          <a:lstStyle>
            <a:lvl1pPr marL="0" indent="0" algn="ctr">
              <a:buFont typeface="Times" pitchFamily="18" charset="0"/>
              <a:buNone/>
              <a:defRPr>
                <a:solidFill>
                  <a:srgbClr val="000000"/>
                </a:solidFill>
                <a:latin typeface="Calibri" panose="020F0502020204030204" pitchFamily="34" charset="0"/>
                <a:cs typeface="Calibri" panose="020F0502020204030204" pitchFamily="34" charset="0"/>
              </a:defRPr>
            </a:lvl1pPr>
          </a:lstStyle>
          <a:p>
            <a:r>
              <a:rPr lang="en-US" altLang="ko-KR"/>
              <a:t>Click to edit Master subtitle style</a:t>
            </a:r>
          </a:p>
        </p:txBody>
      </p:sp>
      <p:sp>
        <p:nvSpPr>
          <p:cNvPr id="251914" name="Rectangle 10"/>
          <p:cNvSpPr>
            <a:spLocks noGrp="1" noChangeArrowheads="1"/>
          </p:cNvSpPr>
          <p:nvPr>
            <p:ph type="ctrTitle" hasCustomPrompt="1"/>
          </p:nvPr>
        </p:nvSpPr>
        <p:spPr>
          <a:xfrm>
            <a:off x="1408642" y="2078038"/>
            <a:ext cx="9374717" cy="874712"/>
          </a:xfrm>
          <a:ln>
            <a:noFill/>
          </a:ln>
        </p:spPr>
        <p:txBody>
          <a:bodyPr/>
          <a:lstStyle>
            <a:lvl1pPr algn="ctr">
              <a:defRPr sz="3600" cap="none">
                <a:solidFill>
                  <a:srgbClr val="000000"/>
                </a:solidFill>
                <a:latin typeface="Calibri" panose="020F0502020204030204" pitchFamily="34" charset="0"/>
                <a:cs typeface="Calibri" panose="020F0502020204030204" pitchFamily="34" charset="0"/>
              </a:defRPr>
            </a:lvl1pPr>
          </a:lstStyle>
          <a:p>
            <a:r>
              <a:rPr lang="en-US" altLang="ko-KR"/>
              <a:t>Click to edit master title style</a:t>
            </a:r>
          </a:p>
        </p:txBody>
      </p:sp>
      <p:sp>
        <p:nvSpPr>
          <p:cNvPr id="8" name="Line 66">
            <a:extLst>
              <a:ext uri="{FF2B5EF4-FFF2-40B4-BE49-F238E27FC236}">
                <a16:creationId xmlns:a16="http://schemas.microsoft.com/office/drawing/2014/main" id="{9629C0A1-FA46-974B-8B59-DAFA34D587F5}"/>
              </a:ext>
            </a:extLst>
          </p:cNvPr>
          <p:cNvSpPr>
            <a:spLocks noChangeShapeType="1"/>
          </p:cNvSpPr>
          <p:nvPr userDrawn="1"/>
        </p:nvSpPr>
        <p:spPr bwMode="auto">
          <a:xfrm flipV="1">
            <a:off x="-851" y="20940"/>
            <a:ext cx="12192000" cy="0"/>
          </a:xfrm>
          <a:prstGeom prst="line">
            <a:avLst/>
          </a:prstGeom>
          <a:noFill/>
          <a:ln w="38100">
            <a:solidFill>
              <a:schemeClr val="accent1"/>
            </a:solidFill>
            <a:miter lim="800000"/>
            <a:headEnd/>
            <a:tailEnd/>
          </a:ln>
          <a:effectLst/>
        </p:spPr>
        <p:txBody>
          <a:bodyPr wrap="none"/>
          <a:lstStyle/>
          <a:p>
            <a:endParaRPr lang="ko-KR" altLang="en-US" sz="1800"/>
          </a:p>
        </p:txBody>
      </p:sp>
      <p:sp>
        <p:nvSpPr>
          <p:cNvPr id="11" name="Line 66">
            <a:extLst>
              <a:ext uri="{FF2B5EF4-FFF2-40B4-BE49-F238E27FC236}">
                <a16:creationId xmlns:a16="http://schemas.microsoft.com/office/drawing/2014/main" id="{F21F285B-3B58-4149-B959-9010CE636448}"/>
              </a:ext>
            </a:extLst>
          </p:cNvPr>
          <p:cNvSpPr>
            <a:spLocks noChangeShapeType="1"/>
          </p:cNvSpPr>
          <p:nvPr userDrawn="1"/>
        </p:nvSpPr>
        <p:spPr bwMode="auto">
          <a:xfrm flipV="1">
            <a:off x="0" y="6837226"/>
            <a:ext cx="12192000" cy="0"/>
          </a:xfrm>
          <a:prstGeom prst="line">
            <a:avLst/>
          </a:prstGeom>
          <a:noFill/>
          <a:ln w="38100">
            <a:solidFill>
              <a:schemeClr val="accent1"/>
            </a:solidFill>
            <a:miter lim="800000"/>
            <a:headEnd/>
            <a:tailEnd/>
          </a:ln>
          <a:effectLst/>
        </p:spPr>
        <p:txBody>
          <a:bodyPr wrap="none"/>
          <a:lstStyle/>
          <a:p>
            <a:endParaRPr lang="ko-KR" altLang="en-US" sz="1800"/>
          </a:p>
        </p:txBody>
      </p:sp>
      <p:sp>
        <p:nvSpPr>
          <p:cNvPr id="16" name="Slide Number Placeholder 15">
            <a:extLst>
              <a:ext uri="{FF2B5EF4-FFF2-40B4-BE49-F238E27FC236}">
                <a16:creationId xmlns:a16="http://schemas.microsoft.com/office/drawing/2014/main" id="{1991DBEA-463E-0543-8703-1617F14E9D1E}"/>
              </a:ext>
            </a:extLst>
          </p:cNvPr>
          <p:cNvSpPr>
            <a:spLocks noGrp="1"/>
          </p:cNvSpPr>
          <p:nvPr>
            <p:ph type="sldNum" sz="quarter" idx="10"/>
          </p:nvPr>
        </p:nvSpPr>
        <p:spPr/>
        <p:txBody>
          <a:bodyPr/>
          <a:lstStyle/>
          <a:p>
            <a:fld id="{8A7A6979-0714-4377-B894-6BE4C2D6E202}" type="slidenum">
              <a:rPr lang="en-US" smtClean="0"/>
              <a:pPr/>
              <a:t>‹#›</a:t>
            </a:fld>
            <a:endParaRPr lang="en-US"/>
          </a:p>
        </p:txBody>
      </p:sp>
      <p:sp>
        <p:nvSpPr>
          <p:cNvPr id="13" name="Line 66">
            <a:extLst>
              <a:ext uri="{FF2B5EF4-FFF2-40B4-BE49-F238E27FC236}">
                <a16:creationId xmlns:a16="http://schemas.microsoft.com/office/drawing/2014/main" id="{3F511F5E-0750-44D9-87E7-327990941570}"/>
              </a:ext>
            </a:extLst>
          </p:cNvPr>
          <p:cNvSpPr>
            <a:spLocks noChangeShapeType="1"/>
          </p:cNvSpPr>
          <p:nvPr userDrawn="1"/>
        </p:nvSpPr>
        <p:spPr bwMode="auto">
          <a:xfrm flipV="1">
            <a:off x="1408642" y="2969042"/>
            <a:ext cx="9374719" cy="0"/>
          </a:xfrm>
          <a:prstGeom prst="line">
            <a:avLst/>
          </a:prstGeom>
          <a:noFill/>
          <a:ln w="38100">
            <a:solidFill>
              <a:schemeClr val="accent1"/>
            </a:solidFill>
            <a:miter lim="800000"/>
            <a:headEnd/>
            <a:tailEnd/>
          </a:ln>
          <a:effectLst/>
        </p:spPr>
        <p:txBody>
          <a:bodyPr wrap="none"/>
          <a:lstStyle/>
          <a:p>
            <a:endParaRPr lang="ko-KR" altLang="en-US" sz="1800"/>
          </a:p>
        </p:txBody>
      </p:sp>
    </p:spTree>
    <p:extLst>
      <p:ext uri="{BB962C8B-B14F-4D97-AF65-F5344CB8AC3E}">
        <p14:creationId xmlns:p14="http://schemas.microsoft.com/office/powerpoint/2010/main" val="4232609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ribution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93A8F23-A2CA-264E-8907-B0144A7D91AF}"/>
              </a:ext>
            </a:extLst>
          </p:cNvPr>
          <p:cNvSpPr>
            <a:spLocks noGrp="1"/>
          </p:cNvSpPr>
          <p:nvPr>
            <p:ph type="body" sz="quarter" idx="10" hasCustomPrompt="1"/>
          </p:nvPr>
        </p:nvSpPr>
        <p:spPr>
          <a:xfrm>
            <a:off x="793601" y="1060231"/>
            <a:ext cx="8085356" cy="1838037"/>
          </a:xfrm>
        </p:spPr>
        <p:txBody>
          <a:bodyPr/>
          <a:lstStyle>
            <a:lvl1pPr marL="0" marR="0" indent="0" algn="l" defTabSz="914400" rtl="0" eaLnBrk="1" fontAlgn="base" latinLnBrk="0" hangingPunct="1">
              <a:lnSpc>
                <a:spcPct val="100000"/>
              </a:lnSpc>
              <a:spcBef>
                <a:spcPct val="20000"/>
              </a:spcBef>
              <a:spcAft>
                <a:spcPct val="0"/>
              </a:spcAft>
              <a:buClr>
                <a:srgbClr val="000000"/>
              </a:buClr>
              <a:buSzPct val="120000"/>
              <a:buFont typeface="+mj-lt"/>
              <a:buNone/>
              <a:tabLst/>
              <a:defRPr sz="2600" b="0" u="sng">
                <a:effectLst/>
              </a:defRPr>
            </a:lvl1pPr>
          </a:lstStyle>
          <a:p>
            <a:pPr lvl="0"/>
            <a:r>
              <a:rPr lang="en-US"/>
              <a:t>Contribution 1</a:t>
            </a:r>
            <a:r>
              <a:rPr lang="en-US" b="1" u="none"/>
              <a:t>		Details</a:t>
            </a:r>
          </a:p>
          <a:p>
            <a:pPr lvl="0"/>
            <a:endParaRPr lang="en-US" b="1" u="none"/>
          </a:p>
          <a:p>
            <a:pPr lvl="0"/>
            <a:endParaRPr lang="en-US" b="1" u="none"/>
          </a:p>
          <a:p>
            <a:pPr lvl="0"/>
            <a:endParaRPr lang="en-US" b="1" u="none"/>
          </a:p>
          <a:p>
            <a:pPr lvl="0"/>
            <a:endParaRPr lang="en-US"/>
          </a:p>
        </p:txBody>
      </p:sp>
      <p:sp>
        <p:nvSpPr>
          <p:cNvPr id="5" name="Line 66">
            <a:extLst>
              <a:ext uri="{FF2B5EF4-FFF2-40B4-BE49-F238E27FC236}">
                <a16:creationId xmlns:a16="http://schemas.microsoft.com/office/drawing/2014/main" id="{86516E46-FEB4-8747-ABDB-067B42ABF68D}"/>
              </a:ext>
            </a:extLst>
          </p:cNvPr>
          <p:cNvSpPr>
            <a:spLocks noChangeShapeType="1"/>
          </p:cNvSpPr>
          <p:nvPr userDrawn="1"/>
        </p:nvSpPr>
        <p:spPr bwMode="auto">
          <a:xfrm flipV="1">
            <a:off x="369532" y="756603"/>
            <a:ext cx="11436289" cy="0"/>
          </a:xfrm>
          <a:prstGeom prst="line">
            <a:avLst/>
          </a:prstGeom>
          <a:noFill/>
          <a:ln w="38100">
            <a:solidFill>
              <a:schemeClr val="accent1"/>
            </a:solidFill>
            <a:miter lim="800000"/>
            <a:headEnd/>
            <a:tailEnd/>
          </a:ln>
          <a:effectLst/>
        </p:spPr>
        <p:txBody>
          <a:bodyPr wrap="none"/>
          <a:lstStyle/>
          <a:p>
            <a:endParaRPr lang="ko-KR" altLang="en-US" sz="1800"/>
          </a:p>
        </p:txBody>
      </p:sp>
      <p:sp>
        <p:nvSpPr>
          <p:cNvPr id="8" name="Picture Placeholder 7">
            <a:extLst>
              <a:ext uri="{FF2B5EF4-FFF2-40B4-BE49-F238E27FC236}">
                <a16:creationId xmlns:a16="http://schemas.microsoft.com/office/drawing/2014/main" id="{21898EFD-2916-7E45-875E-EDC4A17C4091}"/>
              </a:ext>
            </a:extLst>
          </p:cNvPr>
          <p:cNvSpPr>
            <a:spLocks noGrp="1"/>
          </p:cNvSpPr>
          <p:nvPr>
            <p:ph type="pic" sz="quarter" idx="11"/>
          </p:nvPr>
        </p:nvSpPr>
        <p:spPr>
          <a:xfrm>
            <a:off x="2348089" y="1749288"/>
            <a:ext cx="1941689" cy="914400"/>
          </a:xfrm>
        </p:spPr>
        <p:txBody>
          <a:bodyPr/>
          <a:lstStyle/>
          <a:p>
            <a:endParaRPr lang="en-US"/>
          </a:p>
        </p:txBody>
      </p:sp>
      <p:sp>
        <p:nvSpPr>
          <p:cNvPr id="9" name="Picture Placeholder 7">
            <a:extLst>
              <a:ext uri="{FF2B5EF4-FFF2-40B4-BE49-F238E27FC236}">
                <a16:creationId xmlns:a16="http://schemas.microsoft.com/office/drawing/2014/main" id="{1F72ABDE-5179-AD48-8D9D-B12289E15BEC}"/>
              </a:ext>
            </a:extLst>
          </p:cNvPr>
          <p:cNvSpPr>
            <a:spLocks noGrp="1"/>
          </p:cNvSpPr>
          <p:nvPr>
            <p:ph type="pic" sz="quarter" idx="12"/>
          </p:nvPr>
        </p:nvSpPr>
        <p:spPr>
          <a:xfrm>
            <a:off x="5125156" y="1749288"/>
            <a:ext cx="1941689" cy="914400"/>
          </a:xfrm>
        </p:spPr>
        <p:txBody>
          <a:bodyPr/>
          <a:lstStyle/>
          <a:p>
            <a:endParaRPr lang="en-US"/>
          </a:p>
        </p:txBody>
      </p:sp>
      <p:sp>
        <p:nvSpPr>
          <p:cNvPr id="22" name="Text Placeholder 3">
            <a:extLst>
              <a:ext uri="{FF2B5EF4-FFF2-40B4-BE49-F238E27FC236}">
                <a16:creationId xmlns:a16="http://schemas.microsoft.com/office/drawing/2014/main" id="{B91A572F-A890-4245-9D69-1E7986ADF746}"/>
              </a:ext>
            </a:extLst>
          </p:cNvPr>
          <p:cNvSpPr>
            <a:spLocks noGrp="1"/>
          </p:cNvSpPr>
          <p:nvPr>
            <p:ph type="body" sz="quarter" idx="13" hasCustomPrompt="1"/>
          </p:nvPr>
        </p:nvSpPr>
        <p:spPr>
          <a:xfrm>
            <a:off x="793601" y="3129881"/>
            <a:ext cx="8085356" cy="1838037"/>
          </a:xfrm>
        </p:spPr>
        <p:txBody>
          <a:bodyPr/>
          <a:lstStyle>
            <a:lvl1pPr marL="0" marR="0" indent="0" algn="l" defTabSz="914400" rtl="0" eaLnBrk="1" fontAlgn="base" latinLnBrk="0" hangingPunct="1">
              <a:lnSpc>
                <a:spcPct val="100000"/>
              </a:lnSpc>
              <a:spcBef>
                <a:spcPct val="20000"/>
              </a:spcBef>
              <a:spcAft>
                <a:spcPct val="0"/>
              </a:spcAft>
              <a:buClr>
                <a:srgbClr val="000000"/>
              </a:buClr>
              <a:buSzPct val="120000"/>
              <a:buFont typeface="+mj-lt"/>
              <a:buNone/>
              <a:tabLst/>
              <a:defRPr sz="2600" b="0" u="sng">
                <a:effectLst/>
              </a:defRPr>
            </a:lvl1pPr>
          </a:lstStyle>
          <a:p>
            <a:pPr lvl="0"/>
            <a:r>
              <a:rPr lang="en-US"/>
              <a:t>Contribution 2</a:t>
            </a:r>
            <a:r>
              <a:rPr lang="en-US" b="1" u="none"/>
              <a:t>		Details</a:t>
            </a:r>
          </a:p>
          <a:p>
            <a:pPr lvl="0"/>
            <a:endParaRPr lang="en-US" b="1" u="none"/>
          </a:p>
          <a:p>
            <a:pPr lvl="0"/>
            <a:endParaRPr lang="en-US" b="1" u="none"/>
          </a:p>
          <a:p>
            <a:pPr lvl="0"/>
            <a:endParaRPr lang="en-US" b="1" u="none"/>
          </a:p>
          <a:p>
            <a:pPr lvl="0"/>
            <a:endParaRPr lang="en-US"/>
          </a:p>
        </p:txBody>
      </p:sp>
      <p:sp>
        <p:nvSpPr>
          <p:cNvPr id="23" name="Picture Placeholder 7">
            <a:extLst>
              <a:ext uri="{FF2B5EF4-FFF2-40B4-BE49-F238E27FC236}">
                <a16:creationId xmlns:a16="http://schemas.microsoft.com/office/drawing/2014/main" id="{15D737B2-4D4D-4242-8E23-8DE607338BCE}"/>
              </a:ext>
            </a:extLst>
          </p:cNvPr>
          <p:cNvSpPr>
            <a:spLocks noGrp="1"/>
          </p:cNvSpPr>
          <p:nvPr>
            <p:ph type="pic" sz="quarter" idx="14"/>
          </p:nvPr>
        </p:nvSpPr>
        <p:spPr>
          <a:xfrm>
            <a:off x="2348089" y="3818938"/>
            <a:ext cx="1941689" cy="914400"/>
          </a:xfrm>
        </p:spPr>
        <p:txBody>
          <a:bodyPr/>
          <a:lstStyle/>
          <a:p>
            <a:endParaRPr lang="en-US"/>
          </a:p>
        </p:txBody>
      </p:sp>
      <p:sp>
        <p:nvSpPr>
          <p:cNvPr id="24" name="Picture Placeholder 7">
            <a:extLst>
              <a:ext uri="{FF2B5EF4-FFF2-40B4-BE49-F238E27FC236}">
                <a16:creationId xmlns:a16="http://schemas.microsoft.com/office/drawing/2014/main" id="{96C1B088-3A02-5945-975E-54F1F9D0E5EF}"/>
              </a:ext>
            </a:extLst>
          </p:cNvPr>
          <p:cNvSpPr>
            <a:spLocks noGrp="1"/>
          </p:cNvSpPr>
          <p:nvPr>
            <p:ph type="pic" sz="quarter" idx="15"/>
          </p:nvPr>
        </p:nvSpPr>
        <p:spPr>
          <a:xfrm>
            <a:off x="5125156" y="3818938"/>
            <a:ext cx="1941689" cy="914400"/>
          </a:xfrm>
        </p:spPr>
        <p:txBody>
          <a:bodyPr/>
          <a:lstStyle/>
          <a:p>
            <a:endParaRPr lang="en-US"/>
          </a:p>
        </p:txBody>
      </p:sp>
      <p:sp>
        <p:nvSpPr>
          <p:cNvPr id="2" name="Slide Number Placeholder 1">
            <a:extLst>
              <a:ext uri="{FF2B5EF4-FFF2-40B4-BE49-F238E27FC236}">
                <a16:creationId xmlns:a16="http://schemas.microsoft.com/office/drawing/2014/main" id="{3DEA9EA1-F1A5-094D-9902-BECC17F58D5D}"/>
              </a:ext>
            </a:extLst>
          </p:cNvPr>
          <p:cNvSpPr>
            <a:spLocks noGrp="1"/>
          </p:cNvSpPr>
          <p:nvPr>
            <p:ph type="sldNum" sz="quarter" idx="16"/>
          </p:nvPr>
        </p:nvSpPr>
        <p:spPr/>
        <p:txBody>
          <a:bodyPr/>
          <a:lstStyle/>
          <a:p>
            <a:fld id="{8A7A6979-0714-4377-B894-6BE4C2D6E202}" type="slidenum">
              <a:rPr lang="en-US" smtClean="0"/>
              <a:pPr/>
              <a:t>‹#›</a:t>
            </a:fld>
            <a:endParaRPr lang="en-US"/>
          </a:p>
        </p:txBody>
      </p:sp>
      <p:sp>
        <p:nvSpPr>
          <p:cNvPr id="11" name="제목 1">
            <a:extLst>
              <a:ext uri="{FF2B5EF4-FFF2-40B4-BE49-F238E27FC236}">
                <a16:creationId xmlns:a16="http://schemas.microsoft.com/office/drawing/2014/main" id="{763F7E14-41AB-9449-929A-4F43668AF032}"/>
              </a:ext>
            </a:extLst>
          </p:cNvPr>
          <p:cNvSpPr>
            <a:spLocks noGrp="1"/>
          </p:cNvSpPr>
          <p:nvPr>
            <p:ph type="title" hasCustomPrompt="1"/>
          </p:nvPr>
        </p:nvSpPr>
        <p:spPr>
          <a:xfrm>
            <a:off x="369531" y="118429"/>
            <a:ext cx="10725149" cy="638175"/>
          </a:xfrm>
          <a:noFill/>
          <a:ln>
            <a:noFill/>
          </a:ln>
        </p:spPr>
        <p:txBody>
          <a:bodyPr/>
          <a:lstStyle>
            <a:lvl1pPr algn="l">
              <a:defRPr b="0"/>
            </a:lvl1pPr>
          </a:lstStyle>
          <a:p>
            <a:r>
              <a:rPr lang="en-US" altLang="ko-KR"/>
              <a:t>Summary of contributions</a:t>
            </a:r>
            <a:endParaRPr lang="ko-KR" altLang="en-US"/>
          </a:p>
        </p:txBody>
      </p:sp>
    </p:spTree>
    <p:extLst>
      <p:ext uri="{BB962C8B-B14F-4D97-AF65-F5344CB8AC3E}">
        <p14:creationId xmlns:p14="http://schemas.microsoft.com/office/powerpoint/2010/main" val="2625959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cessibility Statement">
    <p:bg>
      <p:bgPr>
        <a:solidFill>
          <a:schemeClr val="accent4"/>
        </a:solidFill>
        <a:effectLst/>
      </p:bgPr>
    </p:bg>
    <p:spTree>
      <p:nvGrpSpPr>
        <p:cNvPr id="1" name=""/>
        <p:cNvGrpSpPr/>
        <p:nvPr/>
      </p:nvGrpSpPr>
      <p:grpSpPr>
        <a:xfrm>
          <a:off x="0" y="0"/>
          <a:ext cx="0" cy="0"/>
          <a:chOff x="0" y="0"/>
          <a:chExt cx="0" cy="0"/>
        </a:xfrm>
      </p:grpSpPr>
      <p:sp>
        <p:nvSpPr>
          <p:cNvPr id="11" name="PPT Accessibility">
            <a:extLst>
              <a:ext uri="{FF2B5EF4-FFF2-40B4-BE49-F238E27FC236}">
                <a16:creationId xmlns:a16="http://schemas.microsoft.com/office/drawing/2014/main" id="{7218C6A0-FE47-3C49-9974-F3CABE12FB6E}"/>
              </a:ext>
            </a:extLst>
          </p:cNvPr>
          <p:cNvSpPr txBox="1"/>
          <p:nvPr userDrawn="1"/>
        </p:nvSpPr>
        <p:spPr>
          <a:xfrm>
            <a:off x="1481118" y="1877220"/>
            <a:ext cx="8171677" cy="1661993"/>
          </a:xfrm>
          <a:prstGeom prst="rect">
            <a:avLst/>
          </a:prstGeom>
          <a:noFill/>
        </p:spPr>
        <p:txBody>
          <a:bodyPr wrap="square" lIns="0" tIns="0" rIns="0" bIns="0" rtlCol="0">
            <a:spAutoFit/>
          </a:bodyPr>
          <a:lstStyle/>
          <a:p>
            <a:r>
              <a:rPr lang="en-US" sz="1800">
                <a:solidFill>
                  <a:schemeClr val="bg1"/>
                </a:solidFill>
                <a:effectLst/>
                <a:latin typeface="Calibri" panose="020F0502020204030204" pitchFamily="34" charset="0"/>
                <a:cs typeface="Calibri" panose="020F0502020204030204" pitchFamily="34" charset="0"/>
              </a:rPr>
              <a:t>Support the Purdue University brand in your presentations by using a brand-friendly template. This template uses an accessible master layout. Please note that some changes </a:t>
            </a:r>
            <a:br>
              <a:rPr lang="en-US" sz="1800">
                <a:solidFill>
                  <a:schemeClr val="bg1"/>
                </a:solidFill>
                <a:effectLst/>
                <a:latin typeface="Calibri" panose="020F0502020204030204" pitchFamily="34" charset="0"/>
                <a:cs typeface="Calibri" panose="020F0502020204030204" pitchFamily="34" charset="0"/>
              </a:rPr>
            </a:br>
            <a:r>
              <a:rPr lang="en-US" sz="1800">
                <a:solidFill>
                  <a:schemeClr val="bg1"/>
                </a:solidFill>
                <a:effectLst/>
                <a:latin typeface="Calibri" panose="020F0502020204030204" pitchFamily="34" charset="0"/>
                <a:cs typeface="Calibri" panose="020F0502020204030204" pitchFamily="34" charset="0"/>
              </a:rPr>
              <a:t>to the PowerPoint template could impact accessibility by those with disabilities. Follow the instructions provided by Microsoft Office to ensure that your PowerPoint presentations are accessible to all users:</a:t>
            </a:r>
            <a:endParaRPr lang="en-US" sz="1800">
              <a:solidFill>
                <a:schemeClr val="bg1"/>
              </a:solidFill>
              <a:latin typeface="Calibri" panose="020F0502020204030204" pitchFamily="34" charset="0"/>
              <a:cs typeface="Calibri" panose="020F0502020204030204" pitchFamily="34" charset="0"/>
            </a:endParaRPr>
          </a:p>
        </p:txBody>
      </p:sp>
      <p:sp>
        <p:nvSpPr>
          <p:cNvPr id="15" name="PPT Accessibility URL" descr="PPT Accessibility URL">
            <a:extLst>
              <a:ext uri="{FF2B5EF4-FFF2-40B4-BE49-F238E27FC236}">
                <a16:creationId xmlns:a16="http://schemas.microsoft.com/office/drawing/2014/main" id="{BA1A708E-CC6F-5046-B62E-67EF72C8345F}"/>
              </a:ext>
            </a:extLst>
          </p:cNvPr>
          <p:cNvSpPr>
            <a:spLocks noGrp="1"/>
          </p:cNvSpPr>
          <p:nvPr>
            <p:ph type="ctrTitle" hasCustomPrompt="1"/>
          </p:nvPr>
        </p:nvSpPr>
        <p:spPr bwMode="blackWhite">
          <a:xfrm>
            <a:off x="1481117" y="4133385"/>
            <a:ext cx="7687663" cy="498598"/>
          </a:xfrm>
          <a:prstGeom prst="rect">
            <a:avLst/>
          </a:prstGeom>
          <a:noFill/>
          <a:ln w="38100">
            <a:noFill/>
          </a:ln>
        </p:spPr>
        <p:txBody>
          <a:bodyPr wrap="square" lIns="0" tIns="0" rIns="0" bIns="0" anchor="t" anchorCtr="0">
            <a:spAutoFit/>
          </a:bodyPr>
          <a:lstStyle>
            <a:lvl1pPr algn="l">
              <a:defRPr sz="1800" b="0" i="0" cap="none" spc="0">
                <a:solidFill>
                  <a:schemeClr val="bg1"/>
                </a:solidFill>
                <a:latin typeface="Acumin Pro" panose="020B0504020202020204" pitchFamily="34" charset="77"/>
              </a:defRPr>
            </a:lvl1pPr>
          </a:lstStyle>
          <a:p>
            <a:r>
              <a:rPr lang="en-US">
                <a:solidFill>
                  <a:schemeClr val="accent1"/>
                </a:solidFill>
              </a:rPr>
              <a:t>https://</a:t>
            </a:r>
            <a:r>
              <a:rPr lang="en-US" err="1">
                <a:solidFill>
                  <a:schemeClr val="accent1"/>
                </a:solidFill>
              </a:rPr>
              <a:t>support.office.com</a:t>
            </a:r>
            <a:r>
              <a:rPr lang="en-US">
                <a:solidFill>
                  <a:schemeClr val="accent1"/>
                </a:solidFill>
              </a:rPr>
              <a:t>/</a:t>
            </a:r>
            <a:r>
              <a:rPr lang="en-US" err="1">
                <a:solidFill>
                  <a:schemeClr val="accent1"/>
                </a:solidFill>
              </a:rPr>
              <a:t>en</a:t>
            </a:r>
            <a:r>
              <a:rPr lang="en-US">
                <a:solidFill>
                  <a:schemeClr val="accent1"/>
                </a:solidFill>
              </a:rPr>
              <a:t>-us/article/Make-your-PowerPoint-presentations-accessible-6f7772b2-2f33-4bd2-8ca7-dae3b2b3ef25</a:t>
            </a:r>
          </a:p>
        </p:txBody>
      </p:sp>
      <p:pic>
        <p:nvPicPr>
          <p:cNvPr id="31" name="Purdue Logo" descr="Purdue Logo">
            <a:extLst>
              <a:ext uri="{FF2B5EF4-FFF2-40B4-BE49-F238E27FC236}">
                <a16:creationId xmlns:a16="http://schemas.microsoft.com/office/drawing/2014/main" id="{5776162E-C11B-0945-A3D0-13135D39C15E}"/>
              </a:ext>
            </a:extLst>
          </p:cNvPr>
          <p:cNvPicPr>
            <a:picLocks noChangeAspect="1"/>
          </p:cNvPicPr>
          <p:nvPr/>
        </p:nvPicPr>
        <p:blipFill>
          <a:blip r:embed="rId2"/>
          <a:stretch>
            <a:fillRect/>
          </a:stretch>
        </p:blipFill>
        <p:spPr>
          <a:xfrm>
            <a:off x="511824" y="6059043"/>
            <a:ext cx="2544533" cy="341599"/>
          </a:xfrm>
          <a:prstGeom prst="rect">
            <a:avLst/>
          </a:prstGeom>
        </p:spPr>
      </p:pic>
      <p:pic>
        <p:nvPicPr>
          <p:cNvPr id="29" name="Gold Triangle">
            <a:extLst>
              <a:ext uri="{FF2B5EF4-FFF2-40B4-BE49-F238E27FC236}">
                <a16:creationId xmlns:a16="http://schemas.microsoft.com/office/drawing/2014/main" id="{6C3B8210-1510-C644-9CE9-0E6E1BA9961F}"/>
              </a:ext>
            </a:extLst>
          </p:cNvPr>
          <p:cNvPicPr>
            <a:picLocks noChangeAspect="1"/>
          </p:cNvPicPr>
          <p:nvPr/>
        </p:nvPicPr>
        <p:blipFill>
          <a:blip r:embed="rId3"/>
          <a:stretch>
            <a:fillRect/>
          </a:stretch>
        </p:blipFill>
        <p:spPr>
          <a:xfrm>
            <a:off x="9821333" y="0"/>
            <a:ext cx="2370667" cy="6858000"/>
          </a:xfrm>
          <a:prstGeom prst="rect">
            <a:avLst/>
          </a:prstGeom>
        </p:spPr>
      </p:pic>
      <p:cxnSp>
        <p:nvCxnSpPr>
          <p:cNvPr id="22" name="Line">
            <a:extLst>
              <a:ext uri="{FF2B5EF4-FFF2-40B4-BE49-F238E27FC236}">
                <a16:creationId xmlns:a16="http://schemas.microsoft.com/office/drawing/2014/main" id="{6E05FCF8-5823-9D4D-B7F3-412E5BDD4E01}"/>
              </a:ext>
            </a:extLst>
          </p:cNvPr>
          <p:cNvCxnSpPr>
            <a:cxnSpLocks/>
          </p:cNvCxnSpPr>
          <p:nvPr/>
        </p:nvCxnSpPr>
        <p:spPr>
          <a:xfrm>
            <a:off x="11200667"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Slide Number">
            <a:extLst>
              <a:ext uri="{FF2B5EF4-FFF2-40B4-BE49-F238E27FC236}">
                <a16:creationId xmlns:a16="http://schemas.microsoft.com/office/drawing/2014/main" id="{14A543BD-A296-7346-B649-5BA64898AF2C}"/>
              </a:ext>
            </a:extLst>
          </p:cNvPr>
          <p:cNvSpPr>
            <a:spLocks noGrp="1"/>
          </p:cNvSpPr>
          <p:nvPr>
            <p:ph type="sldNum" sz="quarter" idx="12"/>
          </p:nvPr>
        </p:nvSpPr>
        <p:spPr>
          <a:xfrm>
            <a:off x="11217832" y="6181281"/>
            <a:ext cx="487680" cy="365760"/>
          </a:xfrm>
        </p:spPr>
        <p:txBody>
          <a:bodyPr/>
          <a:lstStyle>
            <a:lvl1pPr>
              <a:defRPr>
                <a:solidFill>
                  <a:schemeClr val="accent4"/>
                </a:solidFill>
              </a:defRPr>
            </a:lvl1pPr>
          </a:lstStyle>
          <a:p>
            <a:fld id="{8A7A6979-0714-4377-B894-6BE4C2D6E202}" type="slidenum">
              <a:rPr lang="en-US" smtClean="0"/>
              <a:pPr/>
              <a:t>‹#›</a:t>
            </a:fld>
            <a:endParaRPr lang="en-US"/>
          </a:p>
        </p:txBody>
      </p:sp>
    </p:spTree>
    <p:extLst>
      <p:ext uri="{BB962C8B-B14F-4D97-AF65-F5344CB8AC3E}">
        <p14:creationId xmlns:p14="http://schemas.microsoft.com/office/powerpoint/2010/main" val="57418840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352" userDrawn="1">
          <p15:clr>
            <a:srgbClr val="FBAE40"/>
          </p15:clr>
        </p15:guide>
        <p15:guide id="8" orient="horz" pos="192" userDrawn="1">
          <p15:clr>
            <a:srgbClr val="FBAE40"/>
          </p15:clr>
        </p15:guide>
        <p15:guide id="9" pos="928"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 Colorful">
    <p:bg>
      <p:bgPr>
        <a:solidFill>
          <a:schemeClr val="accent2"/>
        </a:solidFill>
        <a:effectLst/>
      </p:bgPr>
    </p:bg>
    <p:spTree>
      <p:nvGrpSpPr>
        <p:cNvPr id="1" name=""/>
        <p:cNvGrpSpPr/>
        <p:nvPr/>
      </p:nvGrpSpPr>
      <p:grpSpPr>
        <a:xfrm>
          <a:off x="0" y="0"/>
          <a:ext cx="0" cy="0"/>
          <a:chOff x="0" y="0"/>
          <a:chExt cx="0" cy="0"/>
        </a:xfrm>
      </p:grpSpPr>
      <p:sp>
        <p:nvSpPr>
          <p:cNvPr id="20" name="Gold Background">
            <a:extLst>
              <a:ext uri="{FF2B5EF4-FFF2-40B4-BE49-F238E27FC236}">
                <a16:creationId xmlns:a16="http://schemas.microsoft.com/office/drawing/2014/main" id="{EACB2F0C-1C3D-CD48-AD13-7B5AD683F7C7}"/>
              </a:ext>
            </a:extLst>
          </p:cNvPr>
          <p:cNvSpPr/>
          <p:nvPr/>
        </p:nvSpPr>
        <p:spPr>
          <a:xfrm>
            <a:off x="0" y="0"/>
            <a:ext cx="1219200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cNvSpPr>
            <a:spLocks noGrp="1"/>
          </p:cNvSpPr>
          <p:nvPr>
            <p:ph type="ctrTitle" hasCustomPrompt="1"/>
          </p:nvPr>
        </p:nvSpPr>
        <p:spPr bwMode="blackWhite">
          <a:xfrm>
            <a:off x="1488155" y="1626244"/>
            <a:ext cx="9935217" cy="757130"/>
          </a:xfrm>
          <a:prstGeom prst="rect">
            <a:avLst/>
          </a:prstGeom>
          <a:noFill/>
          <a:ln w="38100">
            <a:noFill/>
          </a:ln>
        </p:spPr>
        <p:txBody>
          <a:bodyPr wrap="square" lIns="0" tIns="0" rIns="0" bIns="0" anchor="t" anchorCtr="0">
            <a:spAutoFit/>
          </a:bodyPr>
          <a:lstStyle>
            <a:lvl1pPr algn="l">
              <a:lnSpc>
                <a:spcPct val="80000"/>
              </a:lnSpc>
              <a:defRPr sz="6000" b="1" i="1" spc="0">
                <a:solidFill>
                  <a:schemeClr val="bg1"/>
                </a:solidFill>
                <a:latin typeface="Calibri" panose="020F0502020204030204" pitchFamily="34" charset="0"/>
                <a:cs typeface="Calibri" panose="020F0502020204030204" pitchFamily="34" charset="0"/>
              </a:defRPr>
            </a:lvl1pPr>
          </a:lstStyle>
          <a:p>
            <a:r>
              <a:rPr lang="en-US"/>
              <a:t>Title</a:t>
            </a:r>
          </a:p>
        </p:txBody>
      </p:sp>
      <p:sp>
        <p:nvSpPr>
          <p:cNvPr id="3" name="Subtitle"/>
          <p:cNvSpPr>
            <a:spLocks noGrp="1"/>
          </p:cNvSpPr>
          <p:nvPr>
            <p:ph type="subTitle" idx="1" hasCustomPrompt="1"/>
          </p:nvPr>
        </p:nvSpPr>
        <p:spPr>
          <a:xfrm>
            <a:off x="1495680" y="3990085"/>
            <a:ext cx="7096269" cy="336015"/>
          </a:xfrm>
          <a:noFill/>
        </p:spPr>
        <p:txBody>
          <a:bodyPr wrap="square" lIns="0" tIns="0" rIns="0" bIns="0" anchor="t" anchorCtr="0">
            <a:spAutoFit/>
          </a:bodyPr>
          <a:lstStyle>
            <a:lvl1pPr marL="0" indent="0" algn="l">
              <a:buNone/>
              <a:defRPr sz="2200" b="1" i="0">
                <a:solidFill>
                  <a:schemeClr val="accent2"/>
                </a:solidFill>
                <a:latin typeface="Calibri" panose="020F0502020204030204" pitchFamily="34" charset="0"/>
                <a:cs typeface="Calibri" panose="020F0502020204030204" pitchFamily="34" charset="0"/>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pic>
        <p:nvPicPr>
          <p:cNvPr id="25" name="Black Triangle">
            <a:extLst>
              <a:ext uri="{FF2B5EF4-FFF2-40B4-BE49-F238E27FC236}">
                <a16:creationId xmlns:a16="http://schemas.microsoft.com/office/drawing/2014/main" id="{B39FD579-3334-AA49-8C7F-768033BE0C6B}"/>
              </a:ext>
            </a:extLst>
          </p:cNvPr>
          <p:cNvPicPr>
            <a:picLocks noChangeAspect="1"/>
          </p:cNvPicPr>
          <p:nvPr/>
        </p:nvPicPr>
        <p:blipFill>
          <a:blip r:embed="rId2"/>
          <a:stretch>
            <a:fillRect/>
          </a:stretch>
        </p:blipFill>
        <p:spPr>
          <a:xfrm>
            <a:off x="9821333" y="0"/>
            <a:ext cx="2370667" cy="6858000"/>
          </a:xfrm>
          <a:prstGeom prst="rect">
            <a:avLst/>
          </a:prstGeom>
        </p:spPr>
      </p:pic>
      <p:cxnSp>
        <p:nvCxnSpPr>
          <p:cNvPr id="33" name="Line">
            <a:extLst>
              <a:ext uri="{FF2B5EF4-FFF2-40B4-BE49-F238E27FC236}">
                <a16:creationId xmlns:a16="http://schemas.microsoft.com/office/drawing/2014/main" id="{E61121D3-034C-A148-89AD-C240C1E7F6F7}"/>
              </a:ext>
            </a:extLst>
          </p:cNvPr>
          <p:cNvCxnSpPr>
            <a:cxnSpLocks/>
          </p:cNvCxnSpPr>
          <p:nvPr/>
        </p:nvCxnSpPr>
        <p:spPr>
          <a:xfrm>
            <a:off x="11200667"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Slide Number"/>
          <p:cNvSpPr>
            <a:spLocks noGrp="1"/>
          </p:cNvSpPr>
          <p:nvPr>
            <p:ph type="sldNum" sz="quarter" idx="12"/>
          </p:nvPr>
        </p:nvSpPr>
        <p:spPr>
          <a:xfrm>
            <a:off x="11214213" y="6181281"/>
            <a:ext cx="487680" cy="365760"/>
          </a:xfrm>
        </p:spPr>
        <p:txBody>
          <a:bodyPr/>
          <a:lstStyle>
            <a:lvl1pPr>
              <a:defRPr>
                <a:solidFill>
                  <a:schemeClr val="accent4"/>
                </a:solidFill>
              </a:defRPr>
            </a:lvl1pPr>
          </a:lstStyle>
          <a:p>
            <a:fld id="{8A7A6979-0714-4377-B894-6BE4C2D6E202}" type="slidenum">
              <a:rPr lang="en-US" smtClean="0"/>
              <a:pPr/>
              <a:t>‹#›</a:t>
            </a:fld>
            <a:endParaRPr lang="en-US"/>
          </a:p>
        </p:txBody>
      </p:sp>
    </p:spTree>
    <p:extLst>
      <p:ext uri="{BB962C8B-B14F-4D97-AF65-F5344CB8AC3E}">
        <p14:creationId xmlns:p14="http://schemas.microsoft.com/office/powerpoint/2010/main" val="246350217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8" pos="92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Slide - Copy">
    <p:bg>
      <p:bgPr>
        <a:solidFill>
          <a:schemeClr val="accent4"/>
        </a:solidFill>
        <a:effectLst/>
      </p:bgPr>
    </p:bg>
    <p:spTree>
      <p:nvGrpSpPr>
        <p:cNvPr id="1" name=""/>
        <p:cNvGrpSpPr/>
        <p:nvPr/>
      </p:nvGrpSpPr>
      <p:grpSpPr>
        <a:xfrm>
          <a:off x="0" y="0"/>
          <a:ext cx="0" cy="0"/>
          <a:chOff x="0" y="0"/>
          <a:chExt cx="0" cy="0"/>
        </a:xfrm>
      </p:grpSpPr>
      <p:pic>
        <p:nvPicPr>
          <p:cNvPr id="27" name="Black Bar">
            <a:extLst>
              <a:ext uri="{FF2B5EF4-FFF2-40B4-BE49-F238E27FC236}">
                <a16:creationId xmlns:a16="http://schemas.microsoft.com/office/drawing/2014/main" id="{6283C7A5-FA96-634B-82F6-99BF44D20F7C}"/>
              </a:ext>
            </a:extLst>
          </p:cNvPr>
          <p:cNvPicPr>
            <a:picLocks noChangeAspect="1"/>
          </p:cNvPicPr>
          <p:nvPr/>
        </p:nvPicPr>
        <p:blipFill>
          <a:blip r:embed="rId2"/>
          <a:stretch>
            <a:fillRect/>
          </a:stretch>
        </p:blipFill>
        <p:spPr>
          <a:xfrm>
            <a:off x="7009" y="0"/>
            <a:ext cx="11514667" cy="914400"/>
          </a:xfrm>
          <a:prstGeom prst="rect">
            <a:avLst/>
          </a:prstGeom>
        </p:spPr>
      </p:pic>
      <p:sp>
        <p:nvSpPr>
          <p:cNvPr id="2" name="Title"/>
          <p:cNvSpPr>
            <a:spLocks noGrp="1"/>
          </p:cNvSpPr>
          <p:nvPr>
            <p:ph type="ctrTitle" hasCustomPrompt="1"/>
          </p:nvPr>
        </p:nvSpPr>
        <p:spPr bwMode="blackWhite">
          <a:xfrm>
            <a:off x="1489619" y="442674"/>
            <a:ext cx="9234309" cy="49859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Calibri" panose="020F0502020204030204" pitchFamily="34" charset="0"/>
                <a:cs typeface="Calibri" panose="020F0502020204030204" pitchFamily="34" charset="0"/>
              </a:defRPr>
            </a:lvl1pPr>
          </a:lstStyle>
          <a:p>
            <a:r>
              <a:rPr lang="en-US"/>
              <a:t>Title</a:t>
            </a:r>
          </a:p>
        </p:txBody>
      </p:sp>
      <p:sp>
        <p:nvSpPr>
          <p:cNvPr id="3" name="Subhead"/>
          <p:cNvSpPr>
            <a:spLocks noGrp="1"/>
          </p:cNvSpPr>
          <p:nvPr>
            <p:ph type="subTitle" idx="1" hasCustomPrompt="1"/>
          </p:nvPr>
        </p:nvSpPr>
        <p:spPr>
          <a:xfrm>
            <a:off x="1489618" y="1345167"/>
            <a:ext cx="7321993" cy="341599"/>
          </a:xfrm>
          <a:noFill/>
        </p:spPr>
        <p:txBody>
          <a:bodyPr wrap="square" lIns="0" tIns="0" rIns="0" bIns="0" anchor="t" anchorCtr="0">
            <a:spAutoFit/>
          </a:bodyPr>
          <a:lstStyle>
            <a:lvl1pPr marL="0" indent="0" algn="l">
              <a:buNone/>
              <a:defRPr sz="2200" b="1" i="0">
                <a:solidFill>
                  <a:schemeClr val="accent2"/>
                </a:solidFill>
                <a:latin typeface="Calibri" panose="020F0502020204030204" pitchFamily="34" charset="0"/>
                <a:cs typeface="Calibri" panose="020F0502020204030204" pitchFamily="34" charset="0"/>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a:t>
            </a:r>
          </a:p>
        </p:txBody>
      </p:sp>
      <p:sp>
        <p:nvSpPr>
          <p:cNvPr id="25" name="Body Text">
            <a:extLst>
              <a:ext uri="{FF2B5EF4-FFF2-40B4-BE49-F238E27FC236}">
                <a16:creationId xmlns:a16="http://schemas.microsoft.com/office/drawing/2014/main" id="{9F798712-4535-8340-942F-27FFD5E3FE9B}"/>
              </a:ext>
            </a:extLst>
          </p:cNvPr>
          <p:cNvSpPr>
            <a:spLocks noGrp="1"/>
          </p:cNvSpPr>
          <p:nvPr>
            <p:ph type="body" sz="quarter" idx="14" hasCustomPrompt="1"/>
          </p:nvPr>
        </p:nvSpPr>
        <p:spPr>
          <a:xfrm>
            <a:off x="2428620" y="1962540"/>
            <a:ext cx="7366000"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Calibri" panose="020F0502020204030204" pitchFamily="34" charset="0"/>
                <a:cs typeface="Calibri" panose="020F0502020204030204" pitchFamily="34" charset="0"/>
              </a:defRPr>
            </a:lvl1pPr>
          </a:lstStyle>
          <a:p>
            <a:pPr lvl="0"/>
            <a:r>
              <a:rPr lang="en-US"/>
              <a:t>Bulleted copy. </a:t>
            </a:r>
            <a:r>
              <a:rPr lang="en-US" err="1"/>
              <a:t>Acumin</a:t>
            </a:r>
            <a:r>
              <a:rPr lang="en-US"/>
              <a:t> Pro Reg 18 pt. Keep it short with bite-size chunks of information.</a:t>
            </a:r>
          </a:p>
          <a:p>
            <a:pPr lvl="0"/>
            <a:endParaRPr lang="en-US"/>
          </a:p>
          <a:p>
            <a:pPr lvl="0"/>
            <a:r>
              <a:rPr lang="en-US"/>
              <a:t>Bulleted copy. </a:t>
            </a:r>
            <a:r>
              <a:rPr lang="en-US" err="1"/>
              <a:t>Acumin</a:t>
            </a:r>
            <a:r>
              <a:rPr lang="en-US"/>
              <a:t> Pro Reg 18 pt. Keep it short with bite-size chunks of information.</a:t>
            </a:r>
          </a:p>
          <a:p>
            <a:pPr lvl="0"/>
            <a:endParaRPr lang="en-US"/>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a:t>Bulleted copy. </a:t>
            </a:r>
            <a:r>
              <a:rPr lang="en-US" err="1"/>
              <a:t>Acumin</a:t>
            </a:r>
            <a:r>
              <a:rPr lang="en-US"/>
              <a:t> Pro Reg 18 pt. Keep it short with bite-size chunks of information.</a:t>
            </a:r>
          </a:p>
          <a:p>
            <a:pPr lvl="0"/>
            <a:endParaRPr lang="en-US"/>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a:t>Bulleted copy. </a:t>
            </a:r>
            <a:r>
              <a:rPr lang="en-US" err="1"/>
              <a:t>Acumin</a:t>
            </a:r>
            <a:r>
              <a:rPr lang="en-US"/>
              <a:t> Pro Reg 18 pt. Keep it short with bite-size chunks of information.</a:t>
            </a:r>
          </a:p>
          <a:p>
            <a:pPr lvl="0"/>
            <a:endParaRPr lang="en-US"/>
          </a:p>
        </p:txBody>
      </p:sp>
      <p:cxnSp>
        <p:nvCxnSpPr>
          <p:cNvPr id="30" name="Line">
            <a:extLst>
              <a:ext uri="{FF2B5EF4-FFF2-40B4-BE49-F238E27FC236}">
                <a16:creationId xmlns:a16="http://schemas.microsoft.com/office/drawing/2014/main" id="{58350E96-57A4-414B-9B8B-1430C2B4D38E}"/>
              </a:ext>
            </a:extLst>
          </p:cNvPr>
          <p:cNvCxnSpPr>
            <a:cxnSpLocks/>
          </p:cNvCxnSpPr>
          <p:nvPr/>
        </p:nvCxnSpPr>
        <p:spPr>
          <a:xfrm>
            <a:off x="11200667" y="6270568"/>
            <a:ext cx="0" cy="160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Slide Number">
            <a:extLst>
              <a:ext uri="{FF2B5EF4-FFF2-40B4-BE49-F238E27FC236}">
                <a16:creationId xmlns:a16="http://schemas.microsoft.com/office/drawing/2014/main" id="{49E8753C-A442-034F-B0F4-92D22B3247FE}"/>
              </a:ext>
            </a:extLst>
          </p:cNvPr>
          <p:cNvSpPr>
            <a:spLocks noGrp="1"/>
          </p:cNvSpPr>
          <p:nvPr>
            <p:ph type="sldNum" sz="quarter" idx="4"/>
          </p:nvPr>
        </p:nvSpPr>
        <p:spPr>
          <a:xfrm>
            <a:off x="11217832" y="6181281"/>
            <a:ext cx="487680" cy="365760"/>
          </a:xfrm>
          <a:prstGeom prst="ellipse">
            <a:avLst/>
          </a:prstGeom>
          <a:noFill/>
        </p:spPr>
        <p:txBody>
          <a:bodyPr vert="horz" lIns="18288" tIns="45720" rIns="18288" bIns="45720" rtlCol="0" anchor="ctr">
            <a:noAutofit/>
          </a:bodyPr>
          <a:lstStyle>
            <a:lvl1pPr algn="ctr">
              <a:defRPr sz="1000" b="1" i="0" spc="0" baseline="0">
                <a:solidFill>
                  <a:schemeClr val="bg1"/>
                </a:solidFill>
                <a:latin typeface="Calibri" panose="020F0502020204030204" pitchFamily="34" charset="0"/>
                <a:cs typeface="Calibri" panose="020F0502020204030204" pitchFamily="34" charset="0"/>
              </a:defRPr>
            </a:lvl1pPr>
          </a:lstStyle>
          <a:p>
            <a:fld id="{8A7A6979-0714-4377-B894-6BE4C2D6E202}" type="slidenum">
              <a:rPr lang="en-US" smtClean="0"/>
              <a:pPr/>
              <a:t>‹#›</a:t>
            </a:fld>
            <a:endParaRPr lang="en-US"/>
          </a:p>
        </p:txBody>
      </p:sp>
    </p:spTree>
    <p:extLst>
      <p:ext uri="{BB962C8B-B14F-4D97-AF65-F5344CB8AC3E}">
        <p14:creationId xmlns:p14="http://schemas.microsoft.com/office/powerpoint/2010/main" val="140675489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32" userDrawn="1">
          <p15:clr>
            <a:srgbClr val="FBAE40"/>
          </p15:clr>
        </p15:guide>
        <p15:guide id="7" pos="1312" userDrawn="1">
          <p15:clr>
            <a:srgbClr val="FBAE40"/>
          </p15:clr>
        </p15:guide>
        <p15:guide id="8" pos="928" userDrawn="1">
          <p15:clr>
            <a:srgbClr val="FBAE40"/>
          </p15:clr>
        </p15:guide>
        <p15:guide id="9" pos="153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 Slide - Copy &amp; Pic/Chart">
    <p:bg>
      <p:bgPr>
        <a:solidFill>
          <a:schemeClr val="accent4"/>
        </a:solidFill>
        <a:effectLst/>
      </p:bgPr>
    </p:bg>
    <p:spTree>
      <p:nvGrpSpPr>
        <p:cNvPr id="1" name=""/>
        <p:cNvGrpSpPr/>
        <p:nvPr/>
      </p:nvGrpSpPr>
      <p:grpSpPr>
        <a:xfrm>
          <a:off x="0" y="0"/>
          <a:ext cx="0" cy="0"/>
          <a:chOff x="0" y="0"/>
          <a:chExt cx="0" cy="0"/>
        </a:xfrm>
      </p:grpSpPr>
      <p:pic>
        <p:nvPicPr>
          <p:cNvPr id="21" name="Black Bar">
            <a:extLst>
              <a:ext uri="{FF2B5EF4-FFF2-40B4-BE49-F238E27FC236}">
                <a16:creationId xmlns:a16="http://schemas.microsoft.com/office/drawing/2014/main" id="{87C91AFD-CCD5-AA40-82FE-4B69C6151917}"/>
              </a:ext>
            </a:extLst>
          </p:cNvPr>
          <p:cNvPicPr>
            <a:picLocks noChangeAspect="1"/>
          </p:cNvPicPr>
          <p:nvPr/>
        </p:nvPicPr>
        <p:blipFill>
          <a:blip r:embed="rId2"/>
          <a:stretch>
            <a:fillRect/>
          </a:stretch>
        </p:blipFill>
        <p:spPr>
          <a:xfrm>
            <a:off x="7009" y="0"/>
            <a:ext cx="11514667" cy="914400"/>
          </a:xfrm>
          <a:prstGeom prst="rect">
            <a:avLst/>
          </a:prstGeom>
        </p:spPr>
      </p:pic>
      <p:sp>
        <p:nvSpPr>
          <p:cNvPr id="22" name="Title">
            <a:extLst>
              <a:ext uri="{FF2B5EF4-FFF2-40B4-BE49-F238E27FC236}">
                <a16:creationId xmlns:a16="http://schemas.microsoft.com/office/drawing/2014/main" id="{73768DE6-FB80-874D-8DE0-986B46F1FD05}"/>
              </a:ext>
            </a:extLst>
          </p:cNvPr>
          <p:cNvSpPr>
            <a:spLocks noGrp="1"/>
          </p:cNvSpPr>
          <p:nvPr>
            <p:ph type="ctrTitle" hasCustomPrompt="1"/>
          </p:nvPr>
        </p:nvSpPr>
        <p:spPr bwMode="blackWhite">
          <a:xfrm>
            <a:off x="1489619" y="442674"/>
            <a:ext cx="9234309" cy="49859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Calibri" panose="020F0502020204030204" pitchFamily="34" charset="0"/>
                <a:cs typeface="Calibri" panose="020F0502020204030204" pitchFamily="34" charset="0"/>
              </a:defRPr>
            </a:lvl1pPr>
          </a:lstStyle>
          <a:p>
            <a:r>
              <a:rPr lang="en-US"/>
              <a:t>Title</a:t>
            </a:r>
          </a:p>
        </p:txBody>
      </p:sp>
      <p:sp>
        <p:nvSpPr>
          <p:cNvPr id="3" name="Subhead"/>
          <p:cNvSpPr>
            <a:spLocks noGrp="1"/>
          </p:cNvSpPr>
          <p:nvPr>
            <p:ph type="subTitle" idx="1" hasCustomPrompt="1"/>
          </p:nvPr>
        </p:nvSpPr>
        <p:spPr>
          <a:xfrm>
            <a:off x="1490239" y="1345166"/>
            <a:ext cx="7288495" cy="338554"/>
          </a:xfrm>
          <a:noFill/>
        </p:spPr>
        <p:txBody>
          <a:bodyPr wrap="square" lIns="0" tIns="0" rIns="0" bIns="0" anchor="t" anchorCtr="0">
            <a:spAutoFit/>
          </a:bodyPr>
          <a:lstStyle>
            <a:lvl1pPr marL="0" indent="0" algn="l">
              <a:buNone/>
              <a:defRPr sz="2200" b="1" i="0">
                <a:solidFill>
                  <a:schemeClr val="accent2"/>
                </a:solidFill>
                <a:latin typeface="Calibri" panose="020F0502020204030204" pitchFamily="34" charset="0"/>
                <a:cs typeface="Calibri" panose="020F0502020204030204" pitchFamily="34" charset="0"/>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19" name="Body Text">
            <a:extLst>
              <a:ext uri="{FF2B5EF4-FFF2-40B4-BE49-F238E27FC236}">
                <a16:creationId xmlns:a16="http://schemas.microsoft.com/office/drawing/2014/main" id="{4B5CCD19-DE21-294C-8B0B-3103725AE082}"/>
              </a:ext>
            </a:extLst>
          </p:cNvPr>
          <p:cNvSpPr>
            <a:spLocks noGrp="1"/>
          </p:cNvSpPr>
          <p:nvPr>
            <p:ph type="body" sz="quarter" idx="14" hasCustomPrompt="1"/>
          </p:nvPr>
        </p:nvSpPr>
        <p:spPr>
          <a:xfrm>
            <a:off x="1504669" y="1917389"/>
            <a:ext cx="4591332"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Calibri" panose="020F0502020204030204" pitchFamily="34" charset="0"/>
                <a:cs typeface="Calibri" panose="020F0502020204030204" pitchFamily="34" charset="0"/>
              </a:defRPr>
            </a:lvl1pPr>
          </a:lstStyle>
          <a:p>
            <a:pPr lvl="0"/>
            <a:r>
              <a:rPr lang="en-US"/>
              <a:t>Bulleted copy. </a:t>
            </a:r>
            <a:r>
              <a:rPr lang="en-US" err="1"/>
              <a:t>Acumin</a:t>
            </a:r>
            <a:r>
              <a:rPr lang="en-US"/>
              <a:t> Pro Reg 18 pt. Keep it short with bite-size chunks of information.</a:t>
            </a:r>
          </a:p>
          <a:p>
            <a:pPr lvl="0"/>
            <a:endParaRPr lang="en-US"/>
          </a:p>
          <a:p>
            <a:pPr lvl="0"/>
            <a:r>
              <a:rPr lang="en-US"/>
              <a:t>Bulleted copy. </a:t>
            </a:r>
            <a:r>
              <a:rPr lang="en-US" err="1"/>
              <a:t>Acumin</a:t>
            </a:r>
            <a:r>
              <a:rPr lang="en-US"/>
              <a:t> Pro Reg 18 pt. Keep it short with bite-size chunks of information.</a:t>
            </a:r>
          </a:p>
          <a:p>
            <a:pPr lvl="0"/>
            <a:endParaRPr lang="en-US"/>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a:t>Bulleted copy. </a:t>
            </a:r>
            <a:r>
              <a:rPr lang="en-US" err="1"/>
              <a:t>Acumin</a:t>
            </a:r>
            <a:r>
              <a:rPr lang="en-US"/>
              <a:t> Pro Reg 18 pt. Keep it short with bite-size chunks of information.</a:t>
            </a:r>
          </a:p>
          <a:p>
            <a:pPr lvl="0"/>
            <a:endParaRPr lang="en-US"/>
          </a:p>
          <a:p>
            <a:pPr lvl="0"/>
            <a:endParaRPr lang="en-US"/>
          </a:p>
        </p:txBody>
      </p:sp>
      <p:sp>
        <p:nvSpPr>
          <p:cNvPr id="10" name="Picture or Chart" descr="Picture or Chart">
            <a:extLst>
              <a:ext uri="{FF2B5EF4-FFF2-40B4-BE49-F238E27FC236}">
                <a16:creationId xmlns:a16="http://schemas.microsoft.com/office/drawing/2014/main" id="{699BD747-48B6-2547-8F7C-25A44594F612}"/>
              </a:ext>
            </a:extLst>
          </p:cNvPr>
          <p:cNvSpPr>
            <a:spLocks noGrp="1"/>
          </p:cNvSpPr>
          <p:nvPr>
            <p:ph sz="quarter" idx="13" hasCustomPrompt="1"/>
          </p:nvPr>
        </p:nvSpPr>
        <p:spPr>
          <a:xfrm>
            <a:off x="6354234" y="1920876"/>
            <a:ext cx="5287433" cy="2982913"/>
          </a:xfrm>
        </p:spPr>
        <p:txBody>
          <a:bodyPr lIns="0" tIns="0" rIns="0" bIns="0" anchor="ctr" anchorCtr="0"/>
          <a:lstStyle>
            <a:lvl1pPr algn="ctr">
              <a:defRPr b="0" i="0">
                <a:solidFill>
                  <a:schemeClr val="bg1"/>
                </a:solidFill>
                <a:latin typeface="Calibri" panose="020F0502020204030204" pitchFamily="34" charset="0"/>
                <a:cs typeface="Calibri" panose="020F0502020204030204" pitchFamily="34" charset="0"/>
              </a:defRPr>
            </a:lvl1pPr>
            <a:lvl4pPr marL="685800" indent="0" algn="ctr">
              <a:buNone/>
              <a:defRPr>
                <a:solidFill>
                  <a:schemeClr val="bg1"/>
                </a:solidFill>
              </a:defRPr>
            </a:lvl4pPr>
          </a:lstStyle>
          <a:p>
            <a:pPr lvl="0"/>
            <a:r>
              <a:rPr lang="en-US"/>
              <a:t>Insert picture or chart here</a:t>
            </a:r>
          </a:p>
        </p:txBody>
      </p:sp>
      <p:cxnSp>
        <p:nvCxnSpPr>
          <p:cNvPr id="25" name="Line">
            <a:extLst>
              <a:ext uri="{FF2B5EF4-FFF2-40B4-BE49-F238E27FC236}">
                <a16:creationId xmlns:a16="http://schemas.microsoft.com/office/drawing/2014/main" id="{BCC405A1-23C8-8E4E-940E-49CA3B709385}"/>
              </a:ext>
            </a:extLst>
          </p:cNvPr>
          <p:cNvCxnSpPr>
            <a:cxnSpLocks/>
          </p:cNvCxnSpPr>
          <p:nvPr/>
        </p:nvCxnSpPr>
        <p:spPr>
          <a:xfrm>
            <a:off x="11200667" y="6270568"/>
            <a:ext cx="0" cy="160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Slide Number">
            <a:extLst>
              <a:ext uri="{FF2B5EF4-FFF2-40B4-BE49-F238E27FC236}">
                <a16:creationId xmlns:a16="http://schemas.microsoft.com/office/drawing/2014/main" id="{50D54855-2B56-7D4D-BC1F-BBB8B58B9663}"/>
              </a:ext>
            </a:extLst>
          </p:cNvPr>
          <p:cNvSpPr>
            <a:spLocks noGrp="1"/>
          </p:cNvSpPr>
          <p:nvPr>
            <p:ph type="sldNum" sz="quarter" idx="4"/>
          </p:nvPr>
        </p:nvSpPr>
        <p:spPr>
          <a:xfrm>
            <a:off x="11217832" y="6181281"/>
            <a:ext cx="487680" cy="365760"/>
          </a:xfrm>
          <a:prstGeom prst="ellipse">
            <a:avLst/>
          </a:prstGeom>
          <a:noFill/>
        </p:spPr>
        <p:txBody>
          <a:bodyPr vert="horz" lIns="18288" tIns="45720" rIns="18288" bIns="45720" rtlCol="0" anchor="ctr">
            <a:noAutofit/>
          </a:bodyPr>
          <a:lstStyle>
            <a:lvl1pPr algn="ctr">
              <a:defRPr sz="1000" b="1" i="0" spc="0" baseline="0">
                <a:solidFill>
                  <a:schemeClr val="bg1"/>
                </a:solidFill>
                <a:latin typeface="Calibri" panose="020F0502020204030204" pitchFamily="34" charset="0"/>
                <a:cs typeface="Calibri" panose="020F0502020204030204" pitchFamily="34" charset="0"/>
              </a:defRPr>
            </a:lvl1pPr>
          </a:lstStyle>
          <a:p>
            <a:fld id="{8A7A6979-0714-4377-B894-6BE4C2D6E202}" type="slidenum">
              <a:rPr lang="en-US" smtClean="0"/>
              <a:pPr/>
              <a:t>‹#›</a:t>
            </a:fld>
            <a:endParaRPr lang="en-US"/>
          </a:p>
        </p:txBody>
      </p:sp>
    </p:spTree>
    <p:extLst>
      <p:ext uri="{BB962C8B-B14F-4D97-AF65-F5344CB8AC3E}">
        <p14:creationId xmlns:p14="http://schemas.microsoft.com/office/powerpoint/2010/main" val="181546405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92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Slide - Picture">
    <p:bg>
      <p:bgPr>
        <a:solidFill>
          <a:schemeClr val="accent4"/>
        </a:solidFill>
        <a:effectLst/>
      </p:bgPr>
    </p:bg>
    <p:spTree>
      <p:nvGrpSpPr>
        <p:cNvPr id="1" name=""/>
        <p:cNvGrpSpPr/>
        <p:nvPr/>
      </p:nvGrpSpPr>
      <p:grpSpPr>
        <a:xfrm>
          <a:off x="0" y="0"/>
          <a:ext cx="0" cy="0"/>
          <a:chOff x="0" y="0"/>
          <a:chExt cx="0" cy="0"/>
        </a:xfrm>
      </p:grpSpPr>
      <p:sp>
        <p:nvSpPr>
          <p:cNvPr id="17" name="Picture" descr="Description of Picture">
            <a:extLst>
              <a:ext uri="{FF2B5EF4-FFF2-40B4-BE49-F238E27FC236}">
                <a16:creationId xmlns:a16="http://schemas.microsoft.com/office/drawing/2014/main" id="{B6A7C9B5-3617-0144-A4ED-16186741E8C3}"/>
              </a:ext>
            </a:extLst>
          </p:cNvPr>
          <p:cNvSpPr>
            <a:spLocks noGrp="1"/>
          </p:cNvSpPr>
          <p:nvPr>
            <p:ph type="pic" sz="quarter" idx="13"/>
          </p:nvPr>
        </p:nvSpPr>
        <p:spPr>
          <a:xfrm>
            <a:off x="0" y="0"/>
            <a:ext cx="12192000" cy="6858000"/>
          </a:xfrm>
        </p:spPr>
        <p:txBody>
          <a:bodyPr anchor="ctr" anchorCtr="1"/>
          <a:lstStyle>
            <a:lvl1pPr marL="0" indent="0" algn="ctr">
              <a:buFontTx/>
              <a:buNone/>
              <a:defRPr baseline="0">
                <a:solidFill>
                  <a:schemeClr val="bg1"/>
                </a:solidFill>
                <a:latin typeface="Calibri" panose="020F0502020204030204" pitchFamily="34" charset="0"/>
                <a:cs typeface="Calibri" panose="020F0502020204030204" pitchFamily="34" charset="0"/>
              </a:defRPr>
            </a:lvl1pPr>
          </a:lstStyle>
          <a:p>
            <a:r>
              <a:rPr lang="en-US"/>
              <a:t>Click icon to add picture</a:t>
            </a:r>
          </a:p>
        </p:txBody>
      </p:sp>
      <p:sp>
        <p:nvSpPr>
          <p:cNvPr id="14" name="Photo Caption">
            <a:extLst>
              <a:ext uri="{FF2B5EF4-FFF2-40B4-BE49-F238E27FC236}">
                <a16:creationId xmlns:a16="http://schemas.microsoft.com/office/drawing/2014/main" id="{0D6DAF39-EE35-6843-807B-FF770BE21293}"/>
              </a:ext>
            </a:extLst>
          </p:cNvPr>
          <p:cNvSpPr>
            <a:spLocks noGrp="1"/>
          </p:cNvSpPr>
          <p:nvPr>
            <p:ph type="ctrTitle" hasCustomPrompt="1"/>
          </p:nvPr>
        </p:nvSpPr>
        <p:spPr bwMode="blackWhite">
          <a:xfrm>
            <a:off x="508000" y="304800"/>
            <a:ext cx="3838891" cy="747897"/>
          </a:xfrm>
          <a:prstGeom prst="rect">
            <a:avLst/>
          </a:prstGeom>
          <a:noFill/>
          <a:ln w="38100">
            <a:noFill/>
          </a:ln>
        </p:spPr>
        <p:txBody>
          <a:bodyPr wrap="square" lIns="0" tIns="0" rIns="0" bIns="0" anchor="t" anchorCtr="0">
            <a:spAutoFit/>
          </a:bodyPr>
          <a:lstStyle>
            <a:lvl1pPr algn="l">
              <a:defRPr sz="1800" b="1" i="0" cap="none" spc="0">
                <a:solidFill>
                  <a:schemeClr val="bg1"/>
                </a:solidFill>
                <a:latin typeface="Calibri" panose="020F0502020204030204" pitchFamily="34" charset="0"/>
                <a:cs typeface="Calibri" panose="020F0502020204030204" pitchFamily="34" charset="0"/>
              </a:defRPr>
            </a:lvl1pPr>
          </a:lstStyle>
          <a:p>
            <a:r>
              <a:rPr lang="en-US"/>
              <a:t>Brief photo caption. Place in top left or right corner. </a:t>
            </a:r>
            <a:r>
              <a:rPr lang="en-US" err="1"/>
              <a:t>Acumin</a:t>
            </a:r>
            <a:r>
              <a:rPr lang="en-US"/>
              <a:t> Pro Bold 18 pt. Make text black or white for legibility.</a:t>
            </a:r>
          </a:p>
        </p:txBody>
      </p:sp>
      <p:pic>
        <p:nvPicPr>
          <p:cNvPr id="29" name="Gold Triangle">
            <a:extLst>
              <a:ext uri="{FF2B5EF4-FFF2-40B4-BE49-F238E27FC236}">
                <a16:creationId xmlns:a16="http://schemas.microsoft.com/office/drawing/2014/main" id="{6C3B8210-1510-C644-9CE9-0E6E1BA9961F}"/>
              </a:ext>
            </a:extLst>
          </p:cNvPr>
          <p:cNvPicPr>
            <a:picLocks noChangeAspect="1"/>
          </p:cNvPicPr>
          <p:nvPr/>
        </p:nvPicPr>
        <p:blipFill>
          <a:blip r:embed="rId2"/>
          <a:stretch>
            <a:fillRect/>
          </a:stretch>
        </p:blipFill>
        <p:spPr>
          <a:xfrm>
            <a:off x="9821333" y="0"/>
            <a:ext cx="2370667" cy="6858000"/>
          </a:xfrm>
          <a:prstGeom prst="rect">
            <a:avLst/>
          </a:prstGeom>
        </p:spPr>
      </p:pic>
      <p:cxnSp>
        <p:nvCxnSpPr>
          <p:cNvPr id="22" name="Line">
            <a:extLst>
              <a:ext uri="{FF2B5EF4-FFF2-40B4-BE49-F238E27FC236}">
                <a16:creationId xmlns:a16="http://schemas.microsoft.com/office/drawing/2014/main" id="{6E05FCF8-5823-9D4D-B7F3-412E5BDD4E01}"/>
              </a:ext>
            </a:extLst>
          </p:cNvPr>
          <p:cNvCxnSpPr>
            <a:cxnSpLocks/>
          </p:cNvCxnSpPr>
          <p:nvPr/>
        </p:nvCxnSpPr>
        <p:spPr>
          <a:xfrm>
            <a:off x="11200667"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Slide Number">
            <a:extLst>
              <a:ext uri="{FF2B5EF4-FFF2-40B4-BE49-F238E27FC236}">
                <a16:creationId xmlns:a16="http://schemas.microsoft.com/office/drawing/2014/main" id="{14A543BD-A296-7346-B649-5BA64898AF2C}"/>
              </a:ext>
            </a:extLst>
          </p:cNvPr>
          <p:cNvSpPr>
            <a:spLocks noGrp="1"/>
          </p:cNvSpPr>
          <p:nvPr>
            <p:ph type="sldNum" sz="quarter" idx="12"/>
          </p:nvPr>
        </p:nvSpPr>
        <p:spPr>
          <a:xfrm>
            <a:off x="11217832" y="6181281"/>
            <a:ext cx="487680" cy="365760"/>
          </a:xfrm>
        </p:spPr>
        <p:txBody>
          <a:bodyPr/>
          <a:lstStyle>
            <a:lvl1pPr>
              <a:defRPr>
                <a:solidFill>
                  <a:schemeClr val="accent4"/>
                </a:solidFill>
              </a:defRPr>
            </a:lvl1pPr>
          </a:lstStyle>
          <a:p>
            <a:fld id="{8A7A6979-0714-4377-B894-6BE4C2D6E202}" type="slidenum">
              <a:rPr lang="en-US" smtClean="0"/>
              <a:pPr/>
              <a:t>‹#›</a:t>
            </a:fld>
            <a:endParaRPr lang="en-US"/>
          </a:p>
        </p:txBody>
      </p:sp>
    </p:spTree>
    <p:extLst>
      <p:ext uri="{BB962C8B-B14F-4D97-AF65-F5344CB8AC3E}">
        <p14:creationId xmlns:p14="http://schemas.microsoft.com/office/powerpoint/2010/main" val="418625800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352" userDrawn="1">
          <p15:clr>
            <a:srgbClr val="FBAE40"/>
          </p15:clr>
        </p15:guide>
        <p15:guide id="8" orient="horz" pos="192" userDrawn="1">
          <p15:clr>
            <a:srgbClr val="FBAE40"/>
          </p15:clr>
        </p15:guide>
        <p15:guide id="9" pos="32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Slide - Fact/Highlight">
    <p:bg>
      <p:bgPr>
        <a:solidFill>
          <a:schemeClr val="accent2"/>
        </a:solidFill>
        <a:effectLst/>
      </p:bgPr>
    </p:bg>
    <p:spTree>
      <p:nvGrpSpPr>
        <p:cNvPr id="1" name=""/>
        <p:cNvGrpSpPr/>
        <p:nvPr/>
      </p:nvGrpSpPr>
      <p:grpSpPr>
        <a:xfrm>
          <a:off x="0" y="0"/>
          <a:ext cx="0" cy="0"/>
          <a:chOff x="0" y="0"/>
          <a:chExt cx="0" cy="0"/>
        </a:xfrm>
      </p:grpSpPr>
      <p:sp>
        <p:nvSpPr>
          <p:cNvPr id="6" name="Gold Background">
            <a:extLst>
              <a:ext uri="{FF2B5EF4-FFF2-40B4-BE49-F238E27FC236}">
                <a16:creationId xmlns:a16="http://schemas.microsoft.com/office/drawing/2014/main" id="{5CCAEC11-865D-CB4B-88E8-5AF51FB37FBE}"/>
              </a:ext>
            </a:extLst>
          </p:cNvPr>
          <p:cNvSpPr/>
          <p:nvPr/>
        </p:nvSpPr>
        <p:spPr>
          <a:xfrm>
            <a:off x="1" y="0"/>
            <a:ext cx="12191999" cy="68522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Calibri" panose="020F0502020204030204" pitchFamily="34" charset="0"/>
              <a:cs typeface="Calibri" panose="020F0502020204030204" pitchFamily="34" charset="0"/>
            </a:endParaRPr>
          </a:p>
        </p:txBody>
      </p:sp>
      <p:sp>
        <p:nvSpPr>
          <p:cNvPr id="15" name="Heading">
            <a:extLst>
              <a:ext uri="{FF2B5EF4-FFF2-40B4-BE49-F238E27FC236}">
                <a16:creationId xmlns:a16="http://schemas.microsoft.com/office/drawing/2014/main" id="{4D7D7E43-151C-6148-8D70-1135C4C4B705}"/>
              </a:ext>
            </a:extLst>
          </p:cNvPr>
          <p:cNvSpPr>
            <a:spLocks noGrp="1"/>
          </p:cNvSpPr>
          <p:nvPr>
            <p:ph type="ctrTitle" hasCustomPrompt="1"/>
          </p:nvPr>
        </p:nvSpPr>
        <p:spPr bwMode="blackWhite">
          <a:xfrm>
            <a:off x="2893545" y="1466567"/>
            <a:ext cx="6419331" cy="1210973"/>
          </a:xfrm>
          <a:prstGeom prst="rect">
            <a:avLst/>
          </a:prstGeom>
          <a:noFill/>
          <a:ln w="38100">
            <a:noFill/>
          </a:ln>
        </p:spPr>
        <p:txBody>
          <a:bodyPr wrap="square" lIns="0" tIns="0" rIns="0" bIns="0" anchor="t" anchorCtr="0">
            <a:spAutoFit/>
          </a:bodyPr>
          <a:lstStyle>
            <a:lvl1pPr algn="ctr">
              <a:defRPr sz="8600" b="0" i="0" cap="none" spc="0">
                <a:solidFill>
                  <a:schemeClr val="accent2"/>
                </a:solidFill>
                <a:latin typeface="Calibri" panose="020F0502020204030204" pitchFamily="34" charset="0"/>
                <a:cs typeface="Calibri" panose="020F0502020204030204" pitchFamily="34" charset="0"/>
              </a:defRPr>
            </a:lvl1pPr>
          </a:lstStyle>
          <a:p>
            <a:r>
              <a:rPr lang="en-US"/>
              <a:t>123</a:t>
            </a:r>
          </a:p>
        </p:txBody>
      </p:sp>
      <p:sp>
        <p:nvSpPr>
          <p:cNvPr id="20" name="Black Bar">
            <a:extLst>
              <a:ext uri="{FF2B5EF4-FFF2-40B4-BE49-F238E27FC236}">
                <a16:creationId xmlns:a16="http://schemas.microsoft.com/office/drawing/2014/main" id="{EACB2F0C-1C3D-CD48-AD13-7B5AD683F7C7}"/>
              </a:ext>
            </a:extLst>
          </p:cNvPr>
          <p:cNvSpPr/>
          <p:nvPr/>
        </p:nvSpPr>
        <p:spPr>
          <a:xfrm>
            <a:off x="2648277" y="2744421"/>
            <a:ext cx="6905456" cy="4409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Calibri" panose="020F0502020204030204" pitchFamily="34" charset="0"/>
              <a:cs typeface="Calibri" panose="020F0502020204030204" pitchFamily="34" charset="0"/>
            </a:endParaRPr>
          </a:p>
        </p:txBody>
      </p:sp>
      <p:sp>
        <p:nvSpPr>
          <p:cNvPr id="16" name="Subhead">
            <a:extLst>
              <a:ext uri="{FF2B5EF4-FFF2-40B4-BE49-F238E27FC236}">
                <a16:creationId xmlns:a16="http://schemas.microsoft.com/office/drawing/2014/main" id="{0B79470A-88E7-9241-9D11-9A69D762338C}"/>
              </a:ext>
            </a:extLst>
          </p:cNvPr>
          <p:cNvSpPr>
            <a:spLocks noGrp="1"/>
          </p:cNvSpPr>
          <p:nvPr>
            <p:ph type="subTitle" idx="1" hasCustomPrompt="1"/>
          </p:nvPr>
        </p:nvSpPr>
        <p:spPr>
          <a:xfrm>
            <a:off x="2648276" y="2706475"/>
            <a:ext cx="6895463" cy="553998"/>
          </a:xfrm>
          <a:noFill/>
        </p:spPr>
        <p:txBody>
          <a:bodyPr wrap="square" lIns="0" tIns="0" rIns="0" bIns="0" anchor="t" anchorCtr="0">
            <a:spAutoFit/>
          </a:bodyPr>
          <a:lstStyle>
            <a:lvl1pPr marL="0" indent="0" algn="ctr">
              <a:buNone/>
              <a:defRPr sz="3600" b="1" i="0" spc="300">
                <a:solidFill>
                  <a:schemeClr val="accent4"/>
                </a:solidFill>
                <a:latin typeface="Calibri" panose="020F0502020204030204" pitchFamily="34" charset="0"/>
                <a:cs typeface="Calibri" panose="020F0502020204030204" pitchFamily="34" charset="0"/>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TOPIC OR TITLE</a:t>
            </a:r>
          </a:p>
        </p:txBody>
      </p:sp>
      <p:sp>
        <p:nvSpPr>
          <p:cNvPr id="23" name="Body Text">
            <a:extLst>
              <a:ext uri="{FF2B5EF4-FFF2-40B4-BE49-F238E27FC236}">
                <a16:creationId xmlns:a16="http://schemas.microsoft.com/office/drawing/2014/main" id="{BD416322-CF1A-F143-B2A9-844B608C50DA}"/>
              </a:ext>
            </a:extLst>
          </p:cNvPr>
          <p:cNvSpPr>
            <a:spLocks noGrp="1"/>
          </p:cNvSpPr>
          <p:nvPr>
            <p:ph type="body" sz="quarter" idx="14" hasCustomPrompt="1"/>
          </p:nvPr>
        </p:nvSpPr>
        <p:spPr>
          <a:xfrm>
            <a:off x="2875268" y="3540352"/>
            <a:ext cx="6678467" cy="1122744"/>
          </a:xfr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2400" b="0" i="0" normalizeH="0" baseline="0">
                <a:solidFill>
                  <a:schemeClr val="bg1"/>
                </a:solidFill>
                <a:latin typeface="Calibri" panose="020F0502020204030204" pitchFamily="34" charset="0"/>
                <a:cs typeface="Calibri" panose="020F0502020204030204" pitchFamily="34" charset="0"/>
              </a:defRPr>
            </a:lvl1pPr>
          </a:lstStyle>
          <a:p>
            <a:pPr lvl="0"/>
            <a:r>
              <a:rPr lang="en-US"/>
              <a:t>Fact or highlight. </a:t>
            </a:r>
            <a:r>
              <a:rPr lang="en-US" err="1"/>
              <a:t>Acumin</a:t>
            </a:r>
            <a:r>
              <a:rPr lang="en-US"/>
              <a:t> Pro Medium 24 pt. Keep it short with bite-size chunks of information.</a:t>
            </a:r>
          </a:p>
        </p:txBody>
      </p:sp>
      <p:pic>
        <p:nvPicPr>
          <p:cNvPr id="24" name="Gold Triangle">
            <a:extLst>
              <a:ext uri="{FF2B5EF4-FFF2-40B4-BE49-F238E27FC236}">
                <a16:creationId xmlns:a16="http://schemas.microsoft.com/office/drawing/2014/main" id="{4DC803D7-BDE8-2740-B36D-EB98236EB729}"/>
              </a:ext>
            </a:extLst>
          </p:cNvPr>
          <p:cNvPicPr>
            <a:picLocks noChangeAspect="1"/>
          </p:cNvPicPr>
          <p:nvPr/>
        </p:nvPicPr>
        <p:blipFill>
          <a:blip r:embed="rId2"/>
          <a:stretch>
            <a:fillRect/>
          </a:stretch>
        </p:blipFill>
        <p:spPr>
          <a:xfrm>
            <a:off x="9821333" y="0"/>
            <a:ext cx="2370667" cy="6858000"/>
          </a:xfrm>
          <a:prstGeom prst="rect">
            <a:avLst/>
          </a:prstGeom>
        </p:spPr>
      </p:pic>
      <p:cxnSp>
        <p:nvCxnSpPr>
          <p:cNvPr id="27" name="Line">
            <a:extLst>
              <a:ext uri="{FF2B5EF4-FFF2-40B4-BE49-F238E27FC236}">
                <a16:creationId xmlns:a16="http://schemas.microsoft.com/office/drawing/2014/main" id="{8F96F97C-D2D6-7949-BDC5-C0B91FB918BD}"/>
              </a:ext>
            </a:extLst>
          </p:cNvPr>
          <p:cNvCxnSpPr>
            <a:cxnSpLocks/>
          </p:cNvCxnSpPr>
          <p:nvPr/>
        </p:nvCxnSpPr>
        <p:spPr>
          <a:xfrm>
            <a:off x="11200667"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6" name="Slide Number">
            <a:extLst>
              <a:ext uri="{FF2B5EF4-FFF2-40B4-BE49-F238E27FC236}">
                <a16:creationId xmlns:a16="http://schemas.microsoft.com/office/drawing/2014/main" id="{8E13B548-F076-CF46-A887-15D7D4869738}"/>
              </a:ext>
            </a:extLst>
          </p:cNvPr>
          <p:cNvSpPr>
            <a:spLocks noGrp="1"/>
          </p:cNvSpPr>
          <p:nvPr>
            <p:ph type="sldNum" sz="quarter" idx="12"/>
          </p:nvPr>
        </p:nvSpPr>
        <p:spPr>
          <a:xfrm>
            <a:off x="11217832" y="6181281"/>
            <a:ext cx="487680" cy="365760"/>
          </a:xfrm>
        </p:spPr>
        <p:txBody>
          <a:bodyPr/>
          <a:lstStyle>
            <a:lvl1pPr>
              <a:defRPr>
                <a:solidFill>
                  <a:schemeClr val="accent4"/>
                </a:solidFill>
                <a:latin typeface="Calibri" panose="020F0502020204030204" pitchFamily="34" charset="0"/>
                <a:cs typeface="Calibri" panose="020F0502020204030204" pitchFamily="34" charset="0"/>
              </a:defRPr>
            </a:lvl1pPr>
          </a:lstStyle>
          <a:p>
            <a:fld id="{8A7A6979-0714-4377-B894-6BE4C2D6E202}" type="slidenum">
              <a:rPr lang="en-US" smtClean="0"/>
              <a:pPr/>
              <a:t>‹#›</a:t>
            </a:fld>
            <a:endParaRPr lang="en-US"/>
          </a:p>
        </p:txBody>
      </p:sp>
    </p:spTree>
    <p:extLst>
      <p:ext uri="{BB962C8B-B14F-4D97-AF65-F5344CB8AC3E}">
        <p14:creationId xmlns:p14="http://schemas.microsoft.com/office/powerpoint/2010/main" val="27073935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orient="horz" pos="1008" userDrawn="1">
          <p15:clr>
            <a:srgbClr val="FBAE40"/>
          </p15:clr>
        </p15:guide>
        <p15:guide id="8" orient="horz" pos="148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losing">
    <p:spTree>
      <p:nvGrpSpPr>
        <p:cNvPr id="1" name=""/>
        <p:cNvGrpSpPr/>
        <p:nvPr/>
      </p:nvGrpSpPr>
      <p:grpSpPr>
        <a:xfrm>
          <a:off x="0" y="0"/>
          <a:ext cx="0" cy="0"/>
          <a:chOff x="0" y="0"/>
          <a:chExt cx="0" cy="0"/>
        </a:xfrm>
      </p:grpSpPr>
      <p:sp>
        <p:nvSpPr>
          <p:cNvPr id="8" name="Line 66">
            <a:extLst>
              <a:ext uri="{FF2B5EF4-FFF2-40B4-BE49-F238E27FC236}">
                <a16:creationId xmlns:a16="http://schemas.microsoft.com/office/drawing/2014/main" id="{9629C0A1-FA46-974B-8B59-DAFA34D587F5}"/>
              </a:ext>
            </a:extLst>
          </p:cNvPr>
          <p:cNvSpPr>
            <a:spLocks noChangeShapeType="1"/>
          </p:cNvSpPr>
          <p:nvPr userDrawn="1"/>
        </p:nvSpPr>
        <p:spPr bwMode="auto">
          <a:xfrm flipV="1">
            <a:off x="0" y="0"/>
            <a:ext cx="12192000" cy="0"/>
          </a:xfrm>
          <a:prstGeom prst="line">
            <a:avLst/>
          </a:prstGeom>
          <a:noFill/>
          <a:ln w="38100">
            <a:solidFill>
              <a:srgbClr val="1CADE4"/>
            </a:solidFill>
            <a:miter lim="800000"/>
            <a:headEnd/>
            <a:tailEnd/>
          </a:ln>
          <a:effectLst/>
        </p:spPr>
        <p:txBody>
          <a:bodyPr wrap="none"/>
          <a:lstStyle/>
          <a:p>
            <a:endParaRPr lang="ko-KR" altLang="en-US" sz="1800"/>
          </a:p>
        </p:txBody>
      </p:sp>
      <p:sp>
        <p:nvSpPr>
          <p:cNvPr id="11" name="Line 66">
            <a:extLst>
              <a:ext uri="{FF2B5EF4-FFF2-40B4-BE49-F238E27FC236}">
                <a16:creationId xmlns:a16="http://schemas.microsoft.com/office/drawing/2014/main" id="{F21F285B-3B58-4149-B959-9010CE636448}"/>
              </a:ext>
            </a:extLst>
          </p:cNvPr>
          <p:cNvSpPr>
            <a:spLocks noChangeShapeType="1"/>
          </p:cNvSpPr>
          <p:nvPr userDrawn="1"/>
        </p:nvSpPr>
        <p:spPr bwMode="auto">
          <a:xfrm flipV="1">
            <a:off x="0" y="6858000"/>
            <a:ext cx="12192000" cy="0"/>
          </a:xfrm>
          <a:prstGeom prst="line">
            <a:avLst/>
          </a:prstGeom>
          <a:noFill/>
          <a:ln w="38100">
            <a:solidFill>
              <a:schemeClr val="accent1"/>
            </a:solidFill>
            <a:miter lim="800000"/>
            <a:headEnd/>
            <a:tailEnd/>
          </a:ln>
          <a:effectLst/>
        </p:spPr>
        <p:txBody>
          <a:bodyPr wrap="none"/>
          <a:lstStyle/>
          <a:p>
            <a:endParaRPr lang="ko-KR" altLang="en-US" sz="1800"/>
          </a:p>
        </p:txBody>
      </p:sp>
      <p:pic>
        <p:nvPicPr>
          <p:cNvPr id="12" name="Purdue CoBrand">
            <a:extLst>
              <a:ext uri="{FF2B5EF4-FFF2-40B4-BE49-F238E27FC236}">
                <a16:creationId xmlns:a16="http://schemas.microsoft.com/office/drawing/2014/main" id="{BCBD89D8-43BD-5D41-99C6-91B0B6A51904}"/>
              </a:ext>
            </a:extLst>
          </p:cNvPr>
          <p:cNvPicPr>
            <a:picLocks noChangeAspect="1"/>
          </p:cNvPicPr>
          <p:nvPr userDrawn="1"/>
        </p:nvPicPr>
        <p:blipFill rotWithShape="1">
          <a:blip r:embed="rId2"/>
          <a:srcRect l="-1" t="1" r="44430" b="-2140"/>
          <a:stretch/>
        </p:blipFill>
        <p:spPr>
          <a:xfrm>
            <a:off x="7738670" y="6140099"/>
            <a:ext cx="3772177" cy="554197"/>
          </a:xfrm>
          <a:prstGeom prst="rect">
            <a:avLst/>
          </a:prstGeom>
        </p:spPr>
      </p:pic>
      <p:sp>
        <p:nvSpPr>
          <p:cNvPr id="2" name="TextBox 1">
            <a:extLst>
              <a:ext uri="{FF2B5EF4-FFF2-40B4-BE49-F238E27FC236}">
                <a16:creationId xmlns:a16="http://schemas.microsoft.com/office/drawing/2014/main" id="{9D40ABC9-8673-5842-AB6C-97E21CAE77DF}"/>
              </a:ext>
            </a:extLst>
          </p:cNvPr>
          <p:cNvSpPr txBox="1"/>
          <p:nvPr userDrawn="1"/>
        </p:nvSpPr>
        <p:spPr>
          <a:xfrm>
            <a:off x="7035171" y="5586268"/>
            <a:ext cx="3850862" cy="461665"/>
          </a:xfrm>
          <a:prstGeom prst="rect">
            <a:avLst/>
          </a:prstGeom>
          <a:noFill/>
        </p:spPr>
        <p:txBody>
          <a:bodyPr wrap="none" rtlCol="0">
            <a:spAutoFit/>
          </a:bodyPr>
          <a:lstStyle/>
          <a:p>
            <a:r>
              <a:rPr lang="en-US" sz="2400" i="1"/>
              <a:t>Thank you for your attention!</a:t>
            </a:r>
          </a:p>
        </p:txBody>
      </p:sp>
    </p:spTree>
    <p:extLst>
      <p:ext uri="{BB962C8B-B14F-4D97-AF65-F5344CB8AC3E}">
        <p14:creationId xmlns:p14="http://schemas.microsoft.com/office/powerpoint/2010/main" val="442215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내용 개체 틀 2"/>
          <p:cNvSpPr>
            <a:spLocks noGrp="1"/>
          </p:cNvSpPr>
          <p:nvPr>
            <p:ph idx="1" hasCustomPrompt="1"/>
          </p:nvPr>
        </p:nvSpPr>
        <p:spPr>
          <a:xfrm>
            <a:off x="369531" y="934481"/>
            <a:ext cx="11410357" cy="5523024"/>
          </a:xfrm>
        </p:spPr>
        <p:txBody>
          <a:bodyPr/>
          <a:lstStyle>
            <a:lvl1pPr>
              <a:defRPr sz="2400"/>
            </a:lvl1pPr>
            <a:lvl2pPr>
              <a:defRPr sz="2200"/>
            </a:lvl2pPr>
            <a:lvl3pPr>
              <a:defRPr sz="2000"/>
            </a:lvl3pPr>
            <a:lvl4pPr>
              <a:defRPr sz="1800"/>
            </a:lvl4pPr>
          </a:lstStyle>
          <a:p>
            <a:pPr lvl="0"/>
            <a:r>
              <a:rPr lang="en-US" altLang="ko-KR"/>
              <a:t>Words</a:t>
            </a:r>
            <a:endParaRPr lang="ko-KR" altLang="en-US"/>
          </a:p>
          <a:p>
            <a:pPr lvl="1"/>
            <a:r>
              <a:rPr lang="en-US" altLang="ko-KR"/>
              <a:t>Words</a:t>
            </a:r>
            <a:endParaRPr lang="ko-KR" altLang="en-US"/>
          </a:p>
          <a:p>
            <a:pPr lvl="2"/>
            <a:r>
              <a:rPr lang="en-US" altLang="ko-KR"/>
              <a:t>Words</a:t>
            </a:r>
          </a:p>
          <a:p>
            <a:pPr lvl="3"/>
            <a:r>
              <a:rPr lang="en-US" altLang="ko-KR"/>
              <a:t>Words</a:t>
            </a:r>
          </a:p>
          <a:p>
            <a:pPr lvl="4"/>
            <a:r>
              <a:rPr lang="en-US" altLang="ko-KR"/>
              <a:t>Words</a:t>
            </a:r>
            <a:endParaRPr lang="ko-KR" altLang="en-US"/>
          </a:p>
        </p:txBody>
      </p:sp>
      <p:sp>
        <p:nvSpPr>
          <p:cNvPr id="5" name="제목 1"/>
          <p:cNvSpPr>
            <a:spLocks noGrp="1"/>
          </p:cNvSpPr>
          <p:nvPr>
            <p:ph type="title" hasCustomPrompt="1"/>
          </p:nvPr>
        </p:nvSpPr>
        <p:spPr>
          <a:xfrm>
            <a:off x="369531" y="118429"/>
            <a:ext cx="11410357" cy="638175"/>
          </a:xfrm>
          <a:noFill/>
          <a:ln>
            <a:noFill/>
          </a:ln>
        </p:spPr>
        <p:txBody>
          <a:bodyPr/>
          <a:lstStyle>
            <a:lvl1pPr algn="l">
              <a:defRPr b="0"/>
            </a:lvl1pPr>
          </a:lstStyle>
          <a:p>
            <a:r>
              <a:rPr lang="en-US" altLang="ko-KR"/>
              <a:t>Title</a:t>
            </a:r>
            <a:endParaRPr lang="ko-KR" altLang="en-US"/>
          </a:p>
        </p:txBody>
      </p:sp>
      <p:sp>
        <p:nvSpPr>
          <p:cNvPr id="4" name="Line 66">
            <a:extLst>
              <a:ext uri="{FF2B5EF4-FFF2-40B4-BE49-F238E27FC236}">
                <a16:creationId xmlns:a16="http://schemas.microsoft.com/office/drawing/2014/main" id="{67B3E873-1394-3543-8BD2-2C910090ECBD}"/>
              </a:ext>
            </a:extLst>
          </p:cNvPr>
          <p:cNvSpPr>
            <a:spLocks noChangeShapeType="1"/>
          </p:cNvSpPr>
          <p:nvPr userDrawn="1"/>
        </p:nvSpPr>
        <p:spPr bwMode="auto">
          <a:xfrm flipV="1">
            <a:off x="369531" y="756603"/>
            <a:ext cx="11410359" cy="0"/>
          </a:xfrm>
          <a:prstGeom prst="line">
            <a:avLst/>
          </a:prstGeom>
          <a:noFill/>
          <a:ln w="38100">
            <a:solidFill>
              <a:schemeClr val="accent1"/>
            </a:solidFill>
            <a:miter lim="800000"/>
            <a:headEnd/>
            <a:tailEnd/>
          </a:ln>
          <a:effectLst/>
        </p:spPr>
        <p:txBody>
          <a:bodyPr wrap="none"/>
          <a:lstStyle/>
          <a:p>
            <a:endParaRPr lang="ko-KR" altLang="en-US" sz="1800"/>
          </a:p>
        </p:txBody>
      </p:sp>
      <p:sp>
        <p:nvSpPr>
          <p:cNvPr id="9" name="Slide Number Placeholder 8">
            <a:extLst>
              <a:ext uri="{FF2B5EF4-FFF2-40B4-BE49-F238E27FC236}">
                <a16:creationId xmlns:a16="http://schemas.microsoft.com/office/drawing/2014/main" id="{4403002C-B894-EA4E-9F9C-C47945496723}"/>
              </a:ext>
            </a:extLst>
          </p:cNvPr>
          <p:cNvSpPr>
            <a:spLocks noGrp="1"/>
          </p:cNvSpPr>
          <p:nvPr>
            <p:ph type="sldNum" sz="quarter" idx="12"/>
          </p:nvPr>
        </p:nvSpPr>
        <p:spPr/>
        <p:txBody>
          <a:bodyPr/>
          <a:lstStyle/>
          <a:p>
            <a:fld id="{8A7A6979-0714-4377-B894-6BE4C2D6E202}" type="slidenum">
              <a:rPr lang="en-US" smtClean="0"/>
              <a:pPr/>
              <a:t>‹#›</a:t>
            </a:fld>
            <a:endParaRPr lang="en-US"/>
          </a:p>
        </p:txBody>
      </p:sp>
    </p:spTree>
    <p:extLst>
      <p:ext uri="{BB962C8B-B14F-4D97-AF65-F5344CB8AC3E}">
        <p14:creationId xmlns:p14="http://schemas.microsoft.com/office/powerpoint/2010/main" val="3328718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uble content">
    <p:spTree>
      <p:nvGrpSpPr>
        <p:cNvPr id="1" name=""/>
        <p:cNvGrpSpPr/>
        <p:nvPr/>
      </p:nvGrpSpPr>
      <p:grpSpPr>
        <a:xfrm>
          <a:off x="0" y="0"/>
          <a:ext cx="0" cy="0"/>
          <a:chOff x="0" y="0"/>
          <a:chExt cx="0" cy="0"/>
        </a:xfrm>
      </p:grpSpPr>
      <p:sp>
        <p:nvSpPr>
          <p:cNvPr id="3" name="내용 개체 틀 2"/>
          <p:cNvSpPr>
            <a:spLocks noGrp="1"/>
          </p:cNvSpPr>
          <p:nvPr>
            <p:ph sz="half" idx="1" hasCustomPrompt="1"/>
          </p:nvPr>
        </p:nvSpPr>
        <p:spPr>
          <a:xfrm>
            <a:off x="645825" y="1250206"/>
            <a:ext cx="5384800" cy="4525963"/>
          </a:xfrm>
        </p:spPr>
        <p:txBody>
          <a:bodyPr/>
          <a:lstStyle>
            <a:lvl1pPr>
              <a:defRPr sz="3200"/>
            </a:lvl1pPr>
            <a:lvl2pPr>
              <a:defRPr sz="2800"/>
            </a:lvl2pPr>
            <a:lvl3pPr>
              <a:defRPr sz="2400"/>
            </a:lvl3pPr>
            <a:lvl4pPr>
              <a:defRPr sz="2000"/>
            </a:lvl4pPr>
            <a:lvl5pPr>
              <a:defRPr sz="2000"/>
            </a:lvl5pPr>
            <a:lvl6pPr>
              <a:defRPr sz="1800"/>
            </a:lvl6pPr>
            <a:lvl7pPr>
              <a:defRPr sz="1800"/>
            </a:lvl7pPr>
            <a:lvl8pPr>
              <a:defRPr sz="1800"/>
            </a:lvl8pPr>
            <a:lvl9pPr>
              <a:defRPr sz="1800"/>
            </a:lvl9pPr>
          </a:lstStyle>
          <a:p>
            <a:pPr lvl="0"/>
            <a:r>
              <a:rPr lang="en-US" altLang="ko-KR"/>
              <a:t>Words</a:t>
            </a:r>
          </a:p>
          <a:p>
            <a:pPr lvl="1"/>
            <a:r>
              <a:rPr lang="en-US" altLang="ko-KR"/>
              <a:t>Words</a:t>
            </a:r>
          </a:p>
          <a:p>
            <a:pPr lvl="2"/>
            <a:r>
              <a:rPr lang="en-US" altLang="ko-KR"/>
              <a:t>Words</a:t>
            </a:r>
          </a:p>
          <a:p>
            <a:pPr lvl="3"/>
            <a:r>
              <a:rPr lang="en-US" altLang="ko-KR"/>
              <a:t>Words</a:t>
            </a:r>
          </a:p>
          <a:p>
            <a:pPr lvl="4"/>
            <a:r>
              <a:rPr lang="en-US" altLang="ko-KR"/>
              <a:t>Words</a:t>
            </a:r>
            <a:endParaRPr lang="ko-KR" altLang="en-US"/>
          </a:p>
        </p:txBody>
      </p:sp>
      <p:sp>
        <p:nvSpPr>
          <p:cNvPr id="4" name="내용 개체 틀 3"/>
          <p:cNvSpPr>
            <a:spLocks noGrp="1"/>
          </p:cNvSpPr>
          <p:nvPr>
            <p:ph sz="half" idx="2" hasCustomPrompt="1"/>
          </p:nvPr>
        </p:nvSpPr>
        <p:spPr>
          <a:xfrm>
            <a:off x="6233825" y="1250206"/>
            <a:ext cx="5384800" cy="4525963"/>
          </a:xfrm>
        </p:spPr>
        <p:txBody>
          <a:bodyPr/>
          <a:lstStyle>
            <a:lvl1pPr>
              <a:defRPr sz="3200"/>
            </a:lvl1pPr>
            <a:lvl2pPr>
              <a:defRPr sz="2800"/>
            </a:lvl2pPr>
            <a:lvl3pPr>
              <a:defRPr sz="2400"/>
            </a:lvl3pPr>
            <a:lvl4pPr>
              <a:defRPr sz="2000"/>
            </a:lvl4pPr>
            <a:lvl5pPr>
              <a:defRPr sz="2000"/>
            </a:lvl5pPr>
            <a:lvl6pPr>
              <a:defRPr sz="1800"/>
            </a:lvl6pPr>
            <a:lvl7pPr>
              <a:defRPr sz="1800"/>
            </a:lvl7pPr>
            <a:lvl8pPr>
              <a:defRPr sz="1800"/>
            </a:lvl8pPr>
            <a:lvl9pPr>
              <a:defRPr sz="1800"/>
            </a:lvl9pPr>
          </a:lstStyle>
          <a:p>
            <a:pPr lvl="0"/>
            <a:r>
              <a:rPr lang="en-US" altLang="ko-KR"/>
              <a:t>Words</a:t>
            </a:r>
          </a:p>
          <a:p>
            <a:pPr lvl="1"/>
            <a:r>
              <a:rPr lang="en-US" altLang="ko-KR"/>
              <a:t>Words</a:t>
            </a:r>
          </a:p>
          <a:p>
            <a:pPr lvl="2"/>
            <a:r>
              <a:rPr lang="en-US" altLang="ko-KR"/>
              <a:t>Words</a:t>
            </a:r>
          </a:p>
          <a:p>
            <a:pPr lvl="3"/>
            <a:r>
              <a:rPr lang="en-US" altLang="ko-KR"/>
              <a:t>Words</a:t>
            </a:r>
          </a:p>
          <a:p>
            <a:pPr lvl="4"/>
            <a:r>
              <a:rPr lang="en-US" altLang="ko-KR"/>
              <a:t>Words</a:t>
            </a:r>
            <a:endParaRPr lang="ko-KR" altLang="en-US"/>
          </a:p>
        </p:txBody>
      </p:sp>
      <p:sp>
        <p:nvSpPr>
          <p:cNvPr id="7" name="Line 66">
            <a:extLst>
              <a:ext uri="{FF2B5EF4-FFF2-40B4-BE49-F238E27FC236}">
                <a16:creationId xmlns:a16="http://schemas.microsoft.com/office/drawing/2014/main" id="{43238AEC-E676-EF48-A1EE-CE1856C5DB86}"/>
              </a:ext>
            </a:extLst>
          </p:cNvPr>
          <p:cNvSpPr>
            <a:spLocks noChangeShapeType="1"/>
          </p:cNvSpPr>
          <p:nvPr userDrawn="1"/>
        </p:nvSpPr>
        <p:spPr bwMode="auto">
          <a:xfrm flipV="1">
            <a:off x="369532" y="756603"/>
            <a:ext cx="11436289" cy="0"/>
          </a:xfrm>
          <a:prstGeom prst="line">
            <a:avLst/>
          </a:prstGeom>
          <a:noFill/>
          <a:ln w="38100">
            <a:solidFill>
              <a:srgbClr val="1CADE4"/>
            </a:solidFill>
            <a:miter lim="800000"/>
            <a:headEnd/>
            <a:tailEnd/>
          </a:ln>
          <a:effectLst/>
        </p:spPr>
        <p:txBody>
          <a:bodyPr wrap="none"/>
          <a:lstStyle/>
          <a:p>
            <a:endParaRPr lang="ko-KR" altLang="en-US" sz="1800"/>
          </a:p>
        </p:txBody>
      </p:sp>
      <p:sp>
        <p:nvSpPr>
          <p:cNvPr id="2" name="Slide Number Placeholder 1">
            <a:extLst>
              <a:ext uri="{FF2B5EF4-FFF2-40B4-BE49-F238E27FC236}">
                <a16:creationId xmlns:a16="http://schemas.microsoft.com/office/drawing/2014/main" id="{63EE7B0E-2C93-BA42-B420-3285D7F3E908}"/>
              </a:ext>
            </a:extLst>
          </p:cNvPr>
          <p:cNvSpPr>
            <a:spLocks noGrp="1"/>
          </p:cNvSpPr>
          <p:nvPr>
            <p:ph type="sldNum" sz="quarter" idx="10"/>
          </p:nvPr>
        </p:nvSpPr>
        <p:spPr/>
        <p:txBody>
          <a:bodyPr/>
          <a:lstStyle/>
          <a:p>
            <a:fld id="{8A7A6979-0714-4377-B894-6BE4C2D6E202}" type="slidenum">
              <a:rPr lang="en-US" smtClean="0"/>
              <a:pPr/>
              <a:t>‹#›</a:t>
            </a:fld>
            <a:endParaRPr lang="en-US"/>
          </a:p>
        </p:txBody>
      </p:sp>
      <p:sp>
        <p:nvSpPr>
          <p:cNvPr id="12" name="제목 1">
            <a:extLst>
              <a:ext uri="{FF2B5EF4-FFF2-40B4-BE49-F238E27FC236}">
                <a16:creationId xmlns:a16="http://schemas.microsoft.com/office/drawing/2014/main" id="{4EEA1B3E-FF6B-734D-830E-C9FC203C0A8A}"/>
              </a:ext>
            </a:extLst>
          </p:cNvPr>
          <p:cNvSpPr>
            <a:spLocks noGrp="1"/>
          </p:cNvSpPr>
          <p:nvPr>
            <p:ph type="title" hasCustomPrompt="1"/>
          </p:nvPr>
        </p:nvSpPr>
        <p:spPr>
          <a:xfrm>
            <a:off x="369531" y="118429"/>
            <a:ext cx="10725149" cy="638175"/>
          </a:xfrm>
          <a:noFill/>
          <a:ln>
            <a:noFill/>
          </a:ln>
        </p:spPr>
        <p:txBody>
          <a:bodyPr/>
          <a:lstStyle>
            <a:lvl1pPr algn="l">
              <a:defRPr b="0"/>
            </a:lvl1pPr>
          </a:lstStyle>
          <a:p>
            <a:r>
              <a:rPr lang="en-US" altLang="ko-KR"/>
              <a:t>Title</a:t>
            </a:r>
            <a:endParaRPr lang="ko-KR" altLang="en-US"/>
          </a:p>
        </p:txBody>
      </p:sp>
    </p:spTree>
    <p:extLst>
      <p:ext uri="{BB962C8B-B14F-4D97-AF65-F5344CB8AC3E}">
        <p14:creationId xmlns:p14="http://schemas.microsoft.com/office/powerpoint/2010/main" val="694698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제목 1"/>
          <p:cNvSpPr>
            <a:spLocks noGrp="1"/>
          </p:cNvSpPr>
          <p:nvPr>
            <p:ph type="title" hasCustomPrompt="1"/>
          </p:nvPr>
        </p:nvSpPr>
        <p:spPr>
          <a:xfrm>
            <a:off x="914400" y="2457016"/>
            <a:ext cx="10363200" cy="971984"/>
          </a:xfrm>
          <a:ln>
            <a:noFill/>
          </a:ln>
        </p:spPr>
        <p:txBody>
          <a:bodyPr anchor="t"/>
          <a:lstStyle>
            <a:lvl1pPr algn="ctr">
              <a:defRPr sz="4000" b="0" cap="none"/>
            </a:lvl1pPr>
          </a:lstStyle>
          <a:p>
            <a:r>
              <a:rPr lang="en-US" altLang="ko-KR"/>
              <a:t>Section heading</a:t>
            </a:r>
            <a:endParaRPr lang="ko-KR" altLang="en-US"/>
          </a:p>
        </p:txBody>
      </p:sp>
      <p:sp>
        <p:nvSpPr>
          <p:cNvPr id="7" name="Line 66">
            <a:extLst>
              <a:ext uri="{FF2B5EF4-FFF2-40B4-BE49-F238E27FC236}">
                <a16:creationId xmlns:a16="http://schemas.microsoft.com/office/drawing/2014/main" id="{5A33EB89-BA8F-4881-97CD-D89CEF92AE62}"/>
              </a:ext>
            </a:extLst>
          </p:cNvPr>
          <p:cNvSpPr>
            <a:spLocks noChangeShapeType="1"/>
          </p:cNvSpPr>
          <p:nvPr userDrawn="1"/>
        </p:nvSpPr>
        <p:spPr bwMode="auto">
          <a:xfrm flipV="1">
            <a:off x="0" y="0"/>
            <a:ext cx="12192000" cy="0"/>
          </a:xfrm>
          <a:prstGeom prst="line">
            <a:avLst/>
          </a:prstGeom>
          <a:noFill/>
          <a:ln w="38100">
            <a:solidFill>
              <a:schemeClr val="accent1"/>
            </a:solidFill>
            <a:miter lim="800000"/>
            <a:headEnd/>
            <a:tailEnd/>
          </a:ln>
          <a:effectLst/>
        </p:spPr>
        <p:txBody>
          <a:bodyPr wrap="none"/>
          <a:lstStyle/>
          <a:p>
            <a:endParaRPr lang="ko-KR" altLang="en-US" sz="1800"/>
          </a:p>
        </p:txBody>
      </p:sp>
      <p:sp>
        <p:nvSpPr>
          <p:cNvPr id="8" name="Line 66">
            <a:extLst>
              <a:ext uri="{FF2B5EF4-FFF2-40B4-BE49-F238E27FC236}">
                <a16:creationId xmlns:a16="http://schemas.microsoft.com/office/drawing/2014/main" id="{E19CC797-4A60-4749-A75D-26A49B54F298}"/>
              </a:ext>
            </a:extLst>
          </p:cNvPr>
          <p:cNvSpPr>
            <a:spLocks noChangeShapeType="1"/>
          </p:cNvSpPr>
          <p:nvPr userDrawn="1"/>
        </p:nvSpPr>
        <p:spPr bwMode="auto">
          <a:xfrm flipV="1">
            <a:off x="0" y="6858000"/>
            <a:ext cx="12192000" cy="0"/>
          </a:xfrm>
          <a:prstGeom prst="line">
            <a:avLst/>
          </a:prstGeom>
          <a:noFill/>
          <a:ln w="38100">
            <a:solidFill>
              <a:schemeClr val="accent1"/>
            </a:solidFill>
            <a:miter lim="800000"/>
            <a:headEnd/>
            <a:tailEnd/>
          </a:ln>
          <a:effectLst/>
        </p:spPr>
        <p:txBody>
          <a:bodyPr wrap="none"/>
          <a:lstStyle/>
          <a:p>
            <a:endParaRPr lang="ko-KR" altLang="en-US" sz="1800"/>
          </a:p>
        </p:txBody>
      </p:sp>
      <p:sp>
        <p:nvSpPr>
          <p:cNvPr id="9" name="Line 66">
            <a:extLst>
              <a:ext uri="{FF2B5EF4-FFF2-40B4-BE49-F238E27FC236}">
                <a16:creationId xmlns:a16="http://schemas.microsoft.com/office/drawing/2014/main" id="{448E2F8D-66A1-45A0-9FDE-C1633AA95FAB}"/>
              </a:ext>
            </a:extLst>
          </p:cNvPr>
          <p:cNvSpPr>
            <a:spLocks noChangeShapeType="1"/>
          </p:cNvSpPr>
          <p:nvPr userDrawn="1"/>
        </p:nvSpPr>
        <p:spPr bwMode="auto">
          <a:xfrm flipV="1">
            <a:off x="1408642" y="3429000"/>
            <a:ext cx="9374719" cy="0"/>
          </a:xfrm>
          <a:prstGeom prst="line">
            <a:avLst/>
          </a:prstGeom>
          <a:noFill/>
          <a:ln w="38100">
            <a:solidFill>
              <a:schemeClr val="accent1"/>
            </a:solidFill>
            <a:miter lim="800000"/>
            <a:headEnd/>
            <a:tailEnd/>
          </a:ln>
          <a:effectLst/>
        </p:spPr>
        <p:txBody>
          <a:bodyPr wrap="none"/>
          <a:lstStyle/>
          <a:p>
            <a:endParaRPr lang="ko-KR" altLang="en-US" sz="1800"/>
          </a:p>
        </p:txBody>
      </p:sp>
    </p:spTree>
    <p:extLst>
      <p:ext uri="{BB962C8B-B14F-4D97-AF65-F5344CB8AC3E}">
        <p14:creationId xmlns:p14="http://schemas.microsoft.com/office/powerpoint/2010/main" val="2909255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ouble content - titled">
    <p:spTree>
      <p:nvGrpSpPr>
        <p:cNvPr id="1" name=""/>
        <p:cNvGrpSpPr/>
        <p:nvPr/>
      </p:nvGrpSpPr>
      <p:grpSpPr>
        <a:xfrm>
          <a:off x="0" y="0"/>
          <a:ext cx="0" cy="0"/>
          <a:chOff x="0" y="0"/>
          <a:chExt cx="0" cy="0"/>
        </a:xfrm>
      </p:grpSpPr>
      <p:sp>
        <p:nvSpPr>
          <p:cNvPr id="3" name="텍스트 개체 틀 2"/>
          <p:cNvSpPr>
            <a:spLocks noGrp="1"/>
          </p:cNvSpPr>
          <p:nvPr>
            <p:ph type="body" idx="1" hasCustomPrompt="1"/>
          </p:nvPr>
        </p:nvSpPr>
        <p:spPr>
          <a:xfrm>
            <a:off x="609600" y="1258655"/>
            <a:ext cx="5386917" cy="63976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a:t>Left title</a:t>
            </a:r>
            <a:endParaRPr lang="ko-KR" altLang="en-US"/>
          </a:p>
        </p:txBody>
      </p:sp>
      <p:sp>
        <p:nvSpPr>
          <p:cNvPr id="4" name="내용 개체 틀 3"/>
          <p:cNvSpPr>
            <a:spLocks noGrp="1"/>
          </p:cNvSpPr>
          <p:nvPr>
            <p:ph sz="half" idx="2" hasCustomPrompt="1"/>
          </p:nvPr>
        </p:nvSpPr>
        <p:spPr>
          <a:xfrm>
            <a:off x="609600" y="1898417"/>
            <a:ext cx="5386917" cy="3951288"/>
          </a:xfrm>
        </p:spPr>
        <p:txBody>
          <a:bodyPr/>
          <a:lstStyle>
            <a:lvl1pPr>
              <a:defRPr sz="3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ko-KR"/>
              <a:t>Words</a:t>
            </a:r>
            <a:endParaRPr lang="ko-KR" altLang="en-US"/>
          </a:p>
        </p:txBody>
      </p:sp>
      <p:sp>
        <p:nvSpPr>
          <p:cNvPr id="5" name="텍스트 개체 틀 4"/>
          <p:cNvSpPr>
            <a:spLocks noGrp="1"/>
          </p:cNvSpPr>
          <p:nvPr>
            <p:ph type="body" sz="quarter" idx="3" hasCustomPrompt="1"/>
          </p:nvPr>
        </p:nvSpPr>
        <p:spPr>
          <a:xfrm>
            <a:off x="6193368" y="1258655"/>
            <a:ext cx="5389033" cy="63976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a:t>Right title</a:t>
            </a:r>
            <a:endParaRPr lang="ko-KR" altLang="en-US"/>
          </a:p>
        </p:txBody>
      </p:sp>
      <p:sp>
        <p:nvSpPr>
          <p:cNvPr id="6" name="내용 개체 틀 5"/>
          <p:cNvSpPr>
            <a:spLocks noGrp="1"/>
          </p:cNvSpPr>
          <p:nvPr>
            <p:ph sz="quarter" idx="4" hasCustomPrompt="1"/>
          </p:nvPr>
        </p:nvSpPr>
        <p:spPr>
          <a:xfrm>
            <a:off x="6193368" y="1898417"/>
            <a:ext cx="5389033" cy="3951288"/>
          </a:xfrm>
        </p:spPr>
        <p:txBody>
          <a:bodyPr/>
          <a:lstStyle>
            <a:lvl1pPr>
              <a:defRPr sz="3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ko-KR"/>
              <a:t>Words</a:t>
            </a:r>
            <a:endParaRPr lang="ko-KR" altLang="en-US"/>
          </a:p>
        </p:txBody>
      </p:sp>
      <p:sp>
        <p:nvSpPr>
          <p:cNvPr id="9" name="Line 66">
            <a:extLst>
              <a:ext uri="{FF2B5EF4-FFF2-40B4-BE49-F238E27FC236}">
                <a16:creationId xmlns:a16="http://schemas.microsoft.com/office/drawing/2014/main" id="{2473502F-33E0-294C-B0A7-D634CB781736}"/>
              </a:ext>
            </a:extLst>
          </p:cNvPr>
          <p:cNvSpPr>
            <a:spLocks noChangeShapeType="1"/>
          </p:cNvSpPr>
          <p:nvPr userDrawn="1"/>
        </p:nvSpPr>
        <p:spPr bwMode="auto">
          <a:xfrm flipV="1">
            <a:off x="369532" y="756603"/>
            <a:ext cx="11436289" cy="0"/>
          </a:xfrm>
          <a:prstGeom prst="line">
            <a:avLst/>
          </a:prstGeom>
          <a:noFill/>
          <a:ln w="38100">
            <a:solidFill>
              <a:srgbClr val="1CADE4"/>
            </a:solidFill>
            <a:miter lim="800000"/>
            <a:headEnd/>
            <a:tailEnd/>
          </a:ln>
          <a:effectLst/>
        </p:spPr>
        <p:txBody>
          <a:bodyPr wrap="none"/>
          <a:lstStyle/>
          <a:p>
            <a:endParaRPr lang="ko-KR" altLang="en-US" sz="1800"/>
          </a:p>
        </p:txBody>
      </p:sp>
      <p:sp>
        <p:nvSpPr>
          <p:cNvPr id="2" name="Slide Number Placeholder 1">
            <a:extLst>
              <a:ext uri="{FF2B5EF4-FFF2-40B4-BE49-F238E27FC236}">
                <a16:creationId xmlns:a16="http://schemas.microsoft.com/office/drawing/2014/main" id="{62769056-9B24-3340-82FF-6C6B5739D9BC}"/>
              </a:ext>
            </a:extLst>
          </p:cNvPr>
          <p:cNvSpPr>
            <a:spLocks noGrp="1"/>
          </p:cNvSpPr>
          <p:nvPr>
            <p:ph type="sldNum" sz="quarter" idx="10"/>
          </p:nvPr>
        </p:nvSpPr>
        <p:spPr/>
        <p:txBody>
          <a:bodyPr/>
          <a:lstStyle/>
          <a:p>
            <a:fld id="{8A7A6979-0714-4377-B894-6BE4C2D6E202}" type="slidenum">
              <a:rPr lang="en-US" smtClean="0"/>
              <a:pPr/>
              <a:t>‹#›</a:t>
            </a:fld>
            <a:endParaRPr lang="en-US"/>
          </a:p>
        </p:txBody>
      </p:sp>
      <p:sp>
        <p:nvSpPr>
          <p:cNvPr id="13" name="제목 1">
            <a:extLst>
              <a:ext uri="{FF2B5EF4-FFF2-40B4-BE49-F238E27FC236}">
                <a16:creationId xmlns:a16="http://schemas.microsoft.com/office/drawing/2014/main" id="{AA231EA3-1A2F-1844-B410-74339C343F3B}"/>
              </a:ext>
            </a:extLst>
          </p:cNvPr>
          <p:cNvSpPr>
            <a:spLocks noGrp="1"/>
          </p:cNvSpPr>
          <p:nvPr>
            <p:ph type="title" hasCustomPrompt="1"/>
          </p:nvPr>
        </p:nvSpPr>
        <p:spPr>
          <a:xfrm>
            <a:off x="369531" y="118429"/>
            <a:ext cx="10725149" cy="638175"/>
          </a:xfrm>
          <a:noFill/>
          <a:ln>
            <a:noFill/>
          </a:ln>
        </p:spPr>
        <p:txBody>
          <a:bodyPr/>
          <a:lstStyle>
            <a:lvl1pPr algn="l">
              <a:defRPr b="0"/>
            </a:lvl1pPr>
          </a:lstStyle>
          <a:p>
            <a:r>
              <a:rPr lang="en-US" altLang="ko-KR"/>
              <a:t>Title</a:t>
            </a:r>
            <a:endParaRPr lang="ko-KR" altLang="en-US"/>
          </a:p>
        </p:txBody>
      </p:sp>
    </p:spTree>
    <p:extLst>
      <p:ext uri="{BB962C8B-B14F-4D97-AF65-F5344CB8AC3E}">
        <p14:creationId xmlns:p14="http://schemas.microsoft.com/office/powerpoint/2010/main" val="72169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Just borders">
    <p:spTree>
      <p:nvGrpSpPr>
        <p:cNvPr id="1" name=""/>
        <p:cNvGrpSpPr/>
        <p:nvPr/>
      </p:nvGrpSpPr>
      <p:grpSpPr>
        <a:xfrm>
          <a:off x="0" y="0"/>
          <a:ext cx="0" cy="0"/>
          <a:chOff x="0" y="0"/>
          <a:chExt cx="0" cy="0"/>
        </a:xfrm>
      </p:grpSpPr>
      <p:sp>
        <p:nvSpPr>
          <p:cNvPr id="6" name="Line 66">
            <a:extLst>
              <a:ext uri="{FF2B5EF4-FFF2-40B4-BE49-F238E27FC236}">
                <a16:creationId xmlns:a16="http://schemas.microsoft.com/office/drawing/2014/main" id="{5FBB5167-3962-F644-A1B0-164B48533467}"/>
              </a:ext>
            </a:extLst>
          </p:cNvPr>
          <p:cNvSpPr>
            <a:spLocks noChangeShapeType="1"/>
          </p:cNvSpPr>
          <p:nvPr userDrawn="1"/>
        </p:nvSpPr>
        <p:spPr bwMode="auto">
          <a:xfrm flipV="1">
            <a:off x="-49427" y="0"/>
            <a:ext cx="12346116" cy="0"/>
          </a:xfrm>
          <a:prstGeom prst="line">
            <a:avLst/>
          </a:prstGeom>
          <a:noFill/>
          <a:ln w="76200">
            <a:solidFill>
              <a:schemeClr val="accent1"/>
            </a:solidFill>
            <a:miter lim="800000"/>
            <a:headEnd/>
            <a:tailEnd/>
          </a:ln>
          <a:effectLst/>
        </p:spPr>
        <p:txBody>
          <a:bodyPr wrap="none"/>
          <a:lstStyle/>
          <a:p>
            <a:endParaRPr lang="ko-KR" altLang="en-US" sz="1800"/>
          </a:p>
        </p:txBody>
      </p:sp>
      <p:sp>
        <p:nvSpPr>
          <p:cNvPr id="4" name="Line 66">
            <a:extLst>
              <a:ext uri="{FF2B5EF4-FFF2-40B4-BE49-F238E27FC236}">
                <a16:creationId xmlns:a16="http://schemas.microsoft.com/office/drawing/2014/main" id="{E355375E-B5F3-774A-87F7-3A95BA8BDF7B}"/>
              </a:ext>
            </a:extLst>
          </p:cNvPr>
          <p:cNvSpPr>
            <a:spLocks noChangeShapeType="1"/>
          </p:cNvSpPr>
          <p:nvPr userDrawn="1"/>
        </p:nvSpPr>
        <p:spPr bwMode="auto">
          <a:xfrm flipV="1">
            <a:off x="-77058" y="6858000"/>
            <a:ext cx="12346116" cy="0"/>
          </a:xfrm>
          <a:prstGeom prst="line">
            <a:avLst/>
          </a:prstGeom>
          <a:noFill/>
          <a:ln w="76200">
            <a:solidFill>
              <a:schemeClr val="accent1"/>
            </a:solidFill>
            <a:miter lim="800000"/>
            <a:headEnd/>
            <a:tailEnd/>
          </a:ln>
          <a:effectLst/>
        </p:spPr>
        <p:txBody>
          <a:bodyPr wrap="none"/>
          <a:lstStyle/>
          <a:p>
            <a:endParaRPr lang="ko-KR" altLang="en-US" sz="1800"/>
          </a:p>
        </p:txBody>
      </p:sp>
      <p:sp>
        <p:nvSpPr>
          <p:cNvPr id="2" name="Slide Number Placeholder 1">
            <a:extLst>
              <a:ext uri="{FF2B5EF4-FFF2-40B4-BE49-F238E27FC236}">
                <a16:creationId xmlns:a16="http://schemas.microsoft.com/office/drawing/2014/main" id="{CE36F63A-CE5C-9B40-933E-022B0D8B1C6B}"/>
              </a:ext>
            </a:extLst>
          </p:cNvPr>
          <p:cNvSpPr>
            <a:spLocks noGrp="1"/>
          </p:cNvSpPr>
          <p:nvPr>
            <p:ph type="sldNum" sz="quarter" idx="10"/>
          </p:nvPr>
        </p:nvSpPr>
        <p:spPr/>
        <p:txBody>
          <a:bodyPr/>
          <a:lstStyle/>
          <a:p>
            <a:fld id="{8A7A6979-0714-4377-B894-6BE4C2D6E202}" type="slidenum">
              <a:rPr lang="en-US" smtClean="0"/>
              <a:pPr/>
              <a:t>‹#›</a:t>
            </a:fld>
            <a:endParaRPr lang="en-US"/>
          </a:p>
        </p:txBody>
      </p:sp>
    </p:spTree>
    <p:extLst>
      <p:ext uri="{BB962C8B-B14F-4D97-AF65-F5344CB8AC3E}">
        <p14:creationId xmlns:p14="http://schemas.microsoft.com/office/powerpoint/2010/main" val="1735298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adrants">
    <p:spTree>
      <p:nvGrpSpPr>
        <p:cNvPr id="1" name=""/>
        <p:cNvGrpSpPr/>
        <p:nvPr/>
      </p:nvGrpSpPr>
      <p:grpSpPr>
        <a:xfrm>
          <a:off x="0" y="0"/>
          <a:ext cx="0" cy="0"/>
          <a:chOff x="0" y="0"/>
          <a:chExt cx="0" cy="0"/>
        </a:xfrm>
      </p:grpSpPr>
      <p:sp>
        <p:nvSpPr>
          <p:cNvPr id="6" name="Line 66">
            <a:extLst>
              <a:ext uri="{FF2B5EF4-FFF2-40B4-BE49-F238E27FC236}">
                <a16:creationId xmlns:a16="http://schemas.microsoft.com/office/drawing/2014/main" id="{5FBB5167-3962-F644-A1B0-164B48533467}"/>
              </a:ext>
            </a:extLst>
          </p:cNvPr>
          <p:cNvSpPr>
            <a:spLocks noChangeShapeType="1"/>
          </p:cNvSpPr>
          <p:nvPr userDrawn="1"/>
        </p:nvSpPr>
        <p:spPr bwMode="auto">
          <a:xfrm flipV="1">
            <a:off x="-49427" y="0"/>
            <a:ext cx="12346116" cy="0"/>
          </a:xfrm>
          <a:prstGeom prst="line">
            <a:avLst/>
          </a:prstGeom>
          <a:noFill/>
          <a:ln w="76200">
            <a:solidFill>
              <a:schemeClr val="accent1"/>
            </a:solidFill>
            <a:miter lim="800000"/>
            <a:headEnd/>
            <a:tailEnd/>
          </a:ln>
          <a:effectLst/>
        </p:spPr>
        <p:txBody>
          <a:bodyPr wrap="none"/>
          <a:lstStyle/>
          <a:p>
            <a:endParaRPr lang="ko-KR" altLang="en-US" sz="1800"/>
          </a:p>
        </p:txBody>
      </p:sp>
      <p:sp>
        <p:nvSpPr>
          <p:cNvPr id="4" name="Line 66">
            <a:extLst>
              <a:ext uri="{FF2B5EF4-FFF2-40B4-BE49-F238E27FC236}">
                <a16:creationId xmlns:a16="http://schemas.microsoft.com/office/drawing/2014/main" id="{E355375E-B5F3-774A-87F7-3A95BA8BDF7B}"/>
              </a:ext>
            </a:extLst>
          </p:cNvPr>
          <p:cNvSpPr>
            <a:spLocks noChangeShapeType="1"/>
          </p:cNvSpPr>
          <p:nvPr userDrawn="1"/>
        </p:nvSpPr>
        <p:spPr bwMode="auto">
          <a:xfrm flipV="1">
            <a:off x="-77058" y="6858000"/>
            <a:ext cx="12346116" cy="0"/>
          </a:xfrm>
          <a:prstGeom prst="line">
            <a:avLst/>
          </a:prstGeom>
          <a:noFill/>
          <a:ln w="76200">
            <a:solidFill>
              <a:schemeClr val="accent1"/>
            </a:solidFill>
            <a:miter lim="800000"/>
            <a:headEnd/>
            <a:tailEnd/>
          </a:ln>
          <a:effectLst/>
        </p:spPr>
        <p:txBody>
          <a:bodyPr wrap="none"/>
          <a:lstStyle/>
          <a:p>
            <a:endParaRPr lang="ko-KR" altLang="en-US" sz="1800"/>
          </a:p>
        </p:txBody>
      </p:sp>
      <p:sp>
        <p:nvSpPr>
          <p:cNvPr id="5" name="그림 개체 틀 2">
            <a:extLst>
              <a:ext uri="{FF2B5EF4-FFF2-40B4-BE49-F238E27FC236}">
                <a16:creationId xmlns:a16="http://schemas.microsoft.com/office/drawing/2014/main" id="{672F7B82-6823-A344-B297-9A5CC48E1F13}"/>
              </a:ext>
            </a:extLst>
          </p:cNvPr>
          <p:cNvSpPr>
            <a:spLocks noGrp="1"/>
          </p:cNvSpPr>
          <p:nvPr>
            <p:ph type="pic" idx="1"/>
          </p:nvPr>
        </p:nvSpPr>
        <p:spPr>
          <a:xfrm>
            <a:off x="1170518" y="765141"/>
            <a:ext cx="4183361" cy="24683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7" name="그림 개체 틀 2">
            <a:extLst>
              <a:ext uri="{FF2B5EF4-FFF2-40B4-BE49-F238E27FC236}">
                <a16:creationId xmlns:a16="http://schemas.microsoft.com/office/drawing/2014/main" id="{07CA502D-41E1-4240-B817-57AFD70BC6F0}"/>
              </a:ext>
            </a:extLst>
          </p:cNvPr>
          <p:cNvSpPr>
            <a:spLocks noGrp="1"/>
          </p:cNvSpPr>
          <p:nvPr>
            <p:ph type="pic" idx="10"/>
          </p:nvPr>
        </p:nvSpPr>
        <p:spPr>
          <a:xfrm>
            <a:off x="6939632" y="765141"/>
            <a:ext cx="4183361" cy="24683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12" name="그림 개체 틀 2">
            <a:extLst>
              <a:ext uri="{FF2B5EF4-FFF2-40B4-BE49-F238E27FC236}">
                <a16:creationId xmlns:a16="http://schemas.microsoft.com/office/drawing/2014/main" id="{D1C72364-3DC9-604F-9514-883DF7EEBE18}"/>
              </a:ext>
            </a:extLst>
          </p:cNvPr>
          <p:cNvSpPr>
            <a:spLocks noGrp="1"/>
          </p:cNvSpPr>
          <p:nvPr>
            <p:ph type="pic" idx="11"/>
          </p:nvPr>
        </p:nvSpPr>
        <p:spPr>
          <a:xfrm>
            <a:off x="1170517" y="3596648"/>
            <a:ext cx="4183361" cy="24683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16" name="그림 개체 틀 2">
            <a:extLst>
              <a:ext uri="{FF2B5EF4-FFF2-40B4-BE49-F238E27FC236}">
                <a16:creationId xmlns:a16="http://schemas.microsoft.com/office/drawing/2014/main" id="{4193784B-AAFC-0447-AC84-915471C69183}"/>
              </a:ext>
            </a:extLst>
          </p:cNvPr>
          <p:cNvSpPr>
            <a:spLocks noGrp="1"/>
          </p:cNvSpPr>
          <p:nvPr>
            <p:ph type="pic" idx="12"/>
          </p:nvPr>
        </p:nvSpPr>
        <p:spPr>
          <a:xfrm>
            <a:off x="6939632" y="3616526"/>
            <a:ext cx="4183361" cy="24683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32" name="Text Placeholder 31">
            <a:extLst>
              <a:ext uri="{FF2B5EF4-FFF2-40B4-BE49-F238E27FC236}">
                <a16:creationId xmlns:a16="http://schemas.microsoft.com/office/drawing/2014/main" id="{4036BF46-3CC3-FB43-A785-15DF5595B707}"/>
              </a:ext>
            </a:extLst>
          </p:cNvPr>
          <p:cNvSpPr>
            <a:spLocks noGrp="1"/>
          </p:cNvSpPr>
          <p:nvPr>
            <p:ph type="body" sz="quarter" idx="13" hasCustomPrompt="1"/>
          </p:nvPr>
        </p:nvSpPr>
        <p:spPr>
          <a:xfrm>
            <a:off x="1170426" y="213988"/>
            <a:ext cx="4182533" cy="550603"/>
          </a:xfrm>
        </p:spPr>
        <p:txBody>
          <a:bodyPr/>
          <a:lstStyle>
            <a:lvl1pPr marL="0" indent="0" algn="ctr">
              <a:buNone/>
              <a:defRPr sz="3200"/>
            </a:lvl1pPr>
          </a:lstStyle>
          <a:p>
            <a:pPr lvl="0"/>
            <a:r>
              <a:rPr lang="en-US"/>
              <a:t>Title</a:t>
            </a:r>
          </a:p>
        </p:txBody>
      </p:sp>
      <p:sp>
        <p:nvSpPr>
          <p:cNvPr id="36" name="Text Placeholder 31">
            <a:extLst>
              <a:ext uri="{FF2B5EF4-FFF2-40B4-BE49-F238E27FC236}">
                <a16:creationId xmlns:a16="http://schemas.microsoft.com/office/drawing/2014/main" id="{8484378F-A4EB-7845-937E-05F967178942}"/>
              </a:ext>
            </a:extLst>
          </p:cNvPr>
          <p:cNvSpPr>
            <a:spLocks noGrp="1"/>
          </p:cNvSpPr>
          <p:nvPr>
            <p:ph type="body" sz="quarter" idx="14" hasCustomPrompt="1"/>
          </p:nvPr>
        </p:nvSpPr>
        <p:spPr>
          <a:xfrm>
            <a:off x="6940459" y="213988"/>
            <a:ext cx="4182533" cy="550603"/>
          </a:xfrm>
        </p:spPr>
        <p:txBody>
          <a:bodyPr/>
          <a:lstStyle>
            <a:lvl1pPr marL="0" indent="0" algn="ctr">
              <a:buNone/>
              <a:defRPr sz="3200"/>
            </a:lvl1pPr>
          </a:lstStyle>
          <a:p>
            <a:pPr lvl="0"/>
            <a:r>
              <a:rPr lang="en-US"/>
              <a:t>Title</a:t>
            </a:r>
          </a:p>
        </p:txBody>
      </p:sp>
      <p:sp>
        <p:nvSpPr>
          <p:cNvPr id="37" name="Text Placeholder 31">
            <a:extLst>
              <a:ext uri="{FF2B5EF4-FFF2-40B4-BE49-F238E27FC236}">
                <a16:creationId xmlns:a16="http://schemas.microsoft.com/office/drawing/2014/main" id="{1EB6C479-EE50-B041-BED8-613EFA5D95F7}"/>
              </a:ext>
            </a:extLst>
          </p:cNvPr>
          <p:cNvSpPr>
            <a:spLocks noGrp="1"/>
          </p:cNvSpPr>
          <p:nvPr>
            <p:ph type="body" sz="quarter" idx="15" hasCustomPrompt="1"/>
          </p:nvPr>
        </p:nvSpPr>
        <p:spPr>
          <a:xfrm>
            <a:off x="1170426" y="6093411"/>
            <a:ext cx="4182533" cy="550603"/>
          </a:xfrm>
        </p:spPr>
        <p:txBody>
          <a:bodyPr/>
          <a:lstStyle>
            <a:lvl1pPr marL="0" indent="0" algn="ctr">
              <a:buNone/>
              <a:defRPr sz="3200"/>
            </a:lvl1pPr>
          </a:lstStyle>
          <a:p>
            <a:pPr lvl="0"/>
            <a:r>
              <a:rPr lang="en-US"/>
              <a:t>Title</a:t>
            </a:r>
          </a:p>
        </p:txBody>
      </p:sp>
      <p:sp>
        <p:nvSpPr>
          <p:cNvPr id="38" name="Text Placeholder 31">
            <a:extLst>
              <a:ext uri="{FF2B5EF4-FFF2-40B4-BE49-F238E27FC236}">
                <a16:creationId xmlns:a16="http://schemas.microsoft.com/office/drawing/2014/main" id="{7D0CA80B-F16F-FF48-80A3-27652129D326}"/>
              </a:ext>
            </a:extLst>
          </p:cNvPr>
          <p:cNvSpPr>
            <a:spLocks noGrp="1"/>
          </p:cNvSpPr>
          <p:nvPr>
            <p:ph type="body" sz="quarter" idx="16" hasCustomPrompt="1"/>
          </p:nvPr>
        </p:nvSpPr>
        <p:spPr>
          <a:xfrm>
            <a:off x="6940459" y="6093411"/>
            <a:ext cx="4182533" cy="550603"/>
          </a:xfrm>
        </p:spPr>
        <p:txBody>
          <a:bodyPr/>
          <a:lstStyle>
            <a:lvl1pPr marL="0" indent="0" algn="ctr">
              <a:buNone/>
              <a:defRPr sz="3200"/>
            </a:lvl1pPr>
          </a:lstStyle>
          <a:p>
            <a:pPr lvl="0"/>
            <a:r>
              <a:rPr lang="en-US"/>
              <a:t>Title</a:t>
            </a:r>
          </a:p>
        </p:txBody>
      </p:sp>
      <p:sp>
        <p:nvSpPr>
          <p:cNvPr id="2" name="Slide Number Placeholder 1">
            <a:extLst>
              <a:ext uri="{FF2B5EF4-FFF2-40B4-BE49-F238E27FC236}">
                <a16:creationId xmlns:a16="http://schemas.microsoft.com/office/drawing/2014/main" id="{67FB7F21-D986-DE48-8D0B-E206BB744136}"/>
              </a:ext>
            </a:extLst>
          </p:cNvPr>
          <p:cNvSpPr>
            <a:spLocks noGrp="1"/>
          </p:cNvSpPr>
          <p:nvPr>
            <p:ph type="sldNum" sz="quarter" idx="17"/>
          </p:nvPr>
        </p:nvSpPr>
        <p:spPr/>
        <p:txBody>
          <a:bodyPr/>
          <a:lstStyle/>
          <a:p>
            <a:fld id="{8A7A6979-0714-4377-B894-6BE4C2D6E202}" type="slidenum">
              <a:rPr lang="en-US" smtClean="0"/>
              <a:pPr/>
              <a:t>‹#›</a:t>
            </a:fld>
            <a:endParaRPr lang="en-US"/>
          </a:p>
        </p:txBody>
      </p:sp>
    </p:spTree>
    <p:extLst>
      <p:ext uri="{BB962C8B-B14F-4D97-AF65-F5344CB8AC3E}">
        <p14:creationId xmlns:p14="http://schemas.microsoft.com/office/powerpoint/2010/main" val="2822395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p:spTree>
      <p:nvGrpSpPr>
        <p:cNvPr id="1" name=""/>
        <p:cNvGrpSpPr/>
        <p:nvPr/>
      </p:nvGrpSpPr>
      <p:grpSpPr>
        <a:xfrm>
          <a:off x="0" y="0"/>
          <a:ext cx="0" cy="0"/>
          <a:chOff x="0" y="0"/>
          <a:chExt cx="0" cy="0"/>
        </a:xfrm>
      </p:grpSpPr>
      <p:sp>
        <p:nvSpPr>
          <p:cNvPr id="2" name="제목 1"/>
          <p:cNvSpPr>
            <a:spLocks noGrp="1"/>
          </p:cNvSpPr>
          <p:nvPr>
            <p:ph type="title" hasCustomPrompt="1"/>
          </p:nvPr>
        </p:nvSpPr>
        <p:spPr>
          <a:xfrm>
            <a:off x="2389717" y="4800600"/>
            <a:ext cx="7315200" cy="566738"/>
          </a:xfrm>
        </p:spPr>
        <p:txBody>
          <a:bodyPr/>
          <a:lstStyle>
            <a:lvl1pPr algn="l">
              <a:defRPr sz="2000" b="1">
                <a:latin typeface="Calibri" panose="020F0502020204030204" pitchFamily="34" charset="0"/>
                <a:cs typeface="Calibri" panose="020F0502020204030204" pitchFamily="34" charset="0"/>
              </a:defRPr>
            </a:lvl1pPr>
          </a:lstStyle>
          <a:p>
            <a:r>
              <a:rPr lang="en-US" altLang="ko-KR"/>
              <a:t>Title</a:t>
            </a:r>
            <a:endParaRPr lang="ko-KR" altLang="en-US"/>
          </a:p>
        </p:txBody>
      </p:sp>
      <p:sp>
        <p:nvSpPr>
          <p:cNvPr id="3" name="그림 개체 틀 2"/>
          <p:cNvSpPr>
            <a:spLocks noGrp="1"/>
          </p:cNvSpPr>
          <p:nvPr>
            <p:ph type="pic" idx="1"/>
          </p:nvPr>
        </p:nvSpPr>
        <p:spPr>
          <a:xfrm>
            <a:off x="2389717" y="612775"/>
            <a:ext cx="7315200" cy="4114800"/>
          </a:xfrm>
        </p:spPr>
        <p:txBody>
          <a:bodyPr/>
          <a:lstStyle>
            <a:lvl1pPr marL="0" indent="0">
              <a:buNone/>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hasCustomPrompt="1"/>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ko-KR"/>
              <a:t>Remarks</a:t>
            </a:r>
            <a:endParaRPr lang="ko-KR" altLang="en-US"/>
          </a:p>
        </p:txBody>
      </p:sp>
      <p:sp>
        <p:nvSpPr>
          <p:cNvPr id="7" name="Line 66">
            <a:extLst>
              <a:ext uri="{FF2B5EF4-FFF2-40B4-BE49-F238E27FC236}">
                <a16:creationId xmlns:a16="http://schemas.microsoft.com/office/drawing/2014/main" id="{00379C94-9660-514E-8573-54286DE89411}"/>
              </a:ext>
            </a:extLst>
          </p:cNvPr>
          <p:cNvSpPr>
            <a:spLocks noChangeShapeType="1"/>
          </p:cNvSpPr>
          <p:nvPr userDrawn="1"/>
        </p:nvSpPr>
        <p:spPr bwMode="auto">
          <a:xfrm flipV="1">
            <a:off x="-49427" y="0"/>
            <a:ext cx="12346116" cy="0"/>
          </a:xfrm>
          <a:prstGeom prst="line">
            <a:avLst/>
          </a:prstGeom>
          <a:noFill/>
          <a:ln w="76200">
            <a:solidFill>
              <a:schemeClr val="accent1"/>
            </a:solidFill>
            <a:miter lim="800000"/>
            <a:headEnd/>
            <a:tailEnd/>
          </a:ln>
          <a:effectLst/>
        </p:spPr>
        <p:txBody>
          <a:bodyPr wrap="none"/>
          <a:lstStyle/>
          <a:p>
            <a:endParaRPr lang="ko-KR" altLang="en-US" sz="1800"/>
          </a:p>
        </p:txBody>
      </p:sp>
      <p:sp>
        <p:nvSpPr>
          <p:cNvPr id="8" name="Line 66">
            <a:extLst>
              <a:ext uri="{FF2B5EF4-FFF2-40B4-BE49-F238E27FC236}">
                <a16:creationId xmlns:a16="http://schemas.microsoft.com/office/drawing/2014/main" id="{D15DDF22-1F41-F644-A1F1-7ADD56BDE3A3}"/>
              </a:ext>
            </a:extLst>
          </p:cNvPr>
          <p:cNvSpPr>
            <a:spLocks noChangeShapeType="1"/>
          </p:cNvSpPr>
          <p:nvPr userDrawn="1"/>
        </p:nvSpPr>
        <p:spPr bwMode="auto">
          <a:xfrm flipV="1">
            <a:off x="-77058" y="6858000"/>
            <a:ext cx="12346116" cy="0"/>
          </a:xfrm>
          <a:prstGeom prst="line">
            <a:avLst/>
          </a:prstGeom>
          <a:noFill/>
          <a:ln w="76200">
            <a:solidFill>
              <a:schemeClr val="accent1"/>
            </a:solidFill>
            <a:miter lim="800000"/>
            <a:headEnd/>
            <a:tailEnd/>
          </a:ln>
          <a:effectLst/>
        </p:spPr>
        <p:txBody>
          <a:bodyPr wrap="none"/>
          <a:lstStyle/>
          <a:p>
            <a:endParaRPr lang="ko-KR" altLang="en-US" sz="1800"/>
          </a:p>
        </p:txBody>
      </p:sp>
      <p:sp>
        <p:nvSpPr>
          <p:cNvPr id="9" name="Slide Number Placeholder 8">
            <a:extLst>
              <a:ext uri="{FF2B5EF4-FFF2-40B4-BE49-F238E27FC236}">
                <a16:creationId xmlns:a16="http://schemas.microsoft.com/office/drawing/2014/main" id="{0A566D20-E8C7-904C-94FE-895061C60765}"/>
              </a:ext>
            </a:extLst>
          </p:cNvPr>
          <p:cNvSpPr>
            <a:spLocks noGrp="1"/>
          </p:cNvSpPr>
          <p:nvPr>
            <p:ph type="sldNum" sz="quarter" idx="10"/>
          </p:nvPr>
        </p:nvSpPr>
        <p:spPr/>
        <p:txBody>
          <a:bodyPr/>
          <a:lstStyle/>
          <a:p>
            <a:fld id="{8A7A6979-0714-4377-B894-6BE4C2D6E202}" type="slidenum">
              <a:rPr lang="en-US" smtClean="0"/>
              <a:pPr/>
              <a:t>‹#›</a:t>
            </a:fld>
            <a:endParaRPr lang="en-US"/>
          </a:p>
        </p:txBody>
      </p:sp>
    </p:spTree>
    <p:extLst>
      <p:ext uri="{BB962C8B-B14F-4D97-AF65-F5344CB8AC3E}">
        <p14:creationId xmlns:p14="http://schemas.microsoft.com/office/powerpoint/2010/main" val="669961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141394" y="964692"/>
            <a:ext cx="7917007"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p>
        </p:txBody>
      </p:sp>
      <p:sp>
        <p:nvSpPr>
          <p:cNvPr id="3" name="Text Placeholder 2"/>
          <p:cNvSpPr>
            <a:spLocks noGrp="1"/>
          </p:cNvSpPr>
          <p:nvPr>
            <p:ph type="body" idx="1"/>
          </p:nvPr>
        </p:nvSpPr>
        <p:spPr>
          <a:xfrm>
            <a:off x="2141394" y="2638046"/>
            <a:ext cx="7917007" cy="310198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149147" y="6457506"/>
            <a:ext cx="487680" cy="365760"/>
          </a:xfrm>
          <a:prstGeom prst="ellipse">
            <a:avLst/>
          </a:prstGeom>
          <a:noFill/>
        </p:spPr>
        <p:txBody>
          <a:bodyPr vert="horz" lIns="18288" tIns="45720" rIns="18288" bIns="45720" rtlCol="0" anchor="ctr">
            <a:noAutofit/>
          </a:bodyPr>
          <a:lstStyle>
            <a:lvl1pPr algn="ctr">
              <a:defRPr sz="1000" b="1" i="0" spc="0" baseline="0">
                <a:solidFill>
                  <a:schemeClr val="bg1"/>
                </a:solidFill>
                <a:latin typeface="Calibri" panose="020F0502020204030204" pitchFamily="34" charset="0"/>
                <a:cs typeface="Calibri" panose="020F0502020204030204" pitchFamily="34" charset="0"/>
              </a:defRPr>
            </a:lvl1pPr>
          </a:lstStyle>
          <a:p>
            <a:fld id="{8A7A6979-0714-4377-B894-6BE4C2D6E202}" type="slidenum">
              <a:rPr lang="en-US" smtClean="0"/>
              <a:pPr/>
              <a:t>‹#›</a:t>
            </a:fld>
            <a:endParaRPr lang="en-US"/>
          </a:p>
        </p:txBody>
      </p:sp>
      <p:pic>
        <p:nvPicPr>
          <p:cNvPr id="8" name="Picture 7" descr="A close up of a sign&#10;&#10;Description automatically generated">
            <a:extLst>
              <a:ext uri="{FF2B5EF4-FFF2-40B4-BE49-F238E27FC236}">
                <a16:creationId xmlns:a16="http://schemas.microsoft.com/office/drawing/2014/main" id="{C6965342-B6F4-4E4D-AE27-465DB42B2B52}"/>
              </a:ext>
            </a:extLst>
          </p:cNvPr>
          <p:cNvPicPr>
            <a:picLocks noChangeAspect="1"/>
          </p:cNvPicPr>
          <p:nvPr userDrawn="1"/>
        </p:nvPicPr>
        <p:blipFill>
          <a:blip r:embed="rId18"/>
          <a:stretch>
            <a:fillRect/>
          </a:stretch>
        </p:blipFill>
        <p:spPr>
          <a:xfrm>
            <a:off x="11662228" y="6562250"/>
            <a:ext cx="390073" cy="156273"/>
          </a:xfrm>
          <a:prstGeom prst="rect">
            <a:avLst/>
          </a:prstGeom>
        </p:spPr>
      </p:pic>
    </p:spTree>
    <p:extLst>
      <p:ext uri="{BB962C8B-B14F-4D97-AF65-F5344CB8AC3E}">
        <p14:creationId xmlns:p14="http://schemas.microsoft.com/office/powerpoint/2010/main" val="3595336832"/>
      </p:ext>
    </p:extLst>
  </p:cSld>
  <p:clrMap bg1="lt1" tx1="dk1" bg2="lt2" tx2="dk2" accent1="accent1" accent2="accent2" accent3="accent3" accent4="accent4" accent5="accent5" accent6="accent6" hlink="hlink" folHlink="folHlink"/>
  <p:sldLayoutIdLst>
    <p:sldLayoutId id="2147483726" r:id="rId1"/>
    <p:sldLayoutId id="214748373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25" r:id="rId11"/>
    <p:sldLayoutId id="2147483709" r:id="rId12"/>
    <p:sldLayoutId id="2147483720" r:id="rId13"/>
    <p:sldLayoutId id="2147483721" r:id="rId14"/>
    <p:sldLayoutId id="2147483722" r:id="rId15"/>
    <p:sldLayoutId id="2147483723" r:id="rId16"/>
  </p:sldLayoutIdLst>
  <p:hf hdr="0" ftr="0"/>
  <p:txStyles>
    <p:titleStyle>
      <a:lvl1pPr algn="ctr" defTabSz="914400" rtl="0" eaLnBrk="1" latinLnBrk="0" hangingPunct="1">
        <a:lnSpc>
          <a:spcPct val="90000"/>
        </a:lnSpc>
        <a:spcBef>
          <a:spcPct val="0"/>
        </a:spcBef>
        <a:buNone/>
        <a:defRPr sz="2600" kern="1200" cap="none" spc="200" baseline="0">
          <a:solidFill>
            <a:srgbClr val="262626"/>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Calibri" panose="020F0502020204030204" pitchFamily="34" charset="0"/>
          <a:ea typeface="+mn-ea"/>
          <a:cs typeface="Calibri" panose="020F0502020204030204" pitchFamily="34" charset="0"/>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4056" userDrawn="1">
          <p15:clr>
            <a:srgbClr val="F26B43"/>
          </p15:clr>
        </p15:guide>
        <p15:guide id="4" orient="horz" pos="3936"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8.jpe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2.jpeg"/><Relationship Id="rId10" Type="http://schemas.openxmlformats.org/officeDocument/2006/relationships/image" Target="../media/image14.jpg"/><Relationship Id="rId4" Type="http://schemas.openxmlformats.org/officeDocument/2006/relationships/image" Target="../media/image9.jpeg"/><Relationship Id="rId9" Type="http://schemas.openxmlformats.org/officeDocument/2006/relationships/image" Target="../media/image13.jp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67B_53E1282.xml"/><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microsoft.com/office/2018/10/relationships/comments" Target="../comments/modernComment_67C_CB856918.xm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microsoft.com/office/2018/10/relationships/comments" Target="../comments/modernComment_67E_F2058F60.xm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microsoft.com/office/2018/10/relationships/comments" Target="../comments/modernComment_64B_3FD04E47.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microsoft.com/office/2018/10/relationships/comments" Target="../comments/modernComment_675_31266AB9.xm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3" Type="http://schemas.microsoft.com/office/2018/10/relationships/comments" Target="../comments/modernComment_151_20A2E593.xml"/><Relationship Id="rId7" Type="http://schemas.openxmlformats.org/officeDocument/2006/relationships/image" Target="../media/image20.svg"/><Relationship Id="rId12" Type="http://schemas.openxmlformats.org/officeDocument/2006/relationships/customXml" Target="../ink/ink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5.jpg"/></Relationships>
</file>

<file path=ppt/slides/_rels/slide4.xml.rels><?xml version="1.0" encoding="UTF-8" standalone="yes"?>
<Relationships xmlns="http://schemas.openxmlformats.org/package/2006/relationships"><Relationship Id="rId3" Type="http://schemas.microsoft.com/office/2018/10/relationships/comments" Target="../comments/modernComment_66A_5F220126.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microsoft.com/office/2018/10/relationships/comments" Target="../comments/modernComment_676_A41E78C9.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microsoft.com/office/2018/10/relationships/comments" Target="../comments/modernComment_662_5B969365.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microsoft.com/office/2018/10/relationships/comments" Target="../comments/modernComment_677_E8866005.xm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microsoft.com/office/2018/10/relationships/comments" Target="../comments/modernComment_678_7C8F3125.xm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F55E1-0854-4EFD-ACEC-F000E5304463}"/>
              </a:ext>
            </a:extLst>
          </p:cNvPr>
          <p:cNvSpPr>
            <a:spLocks noGrp="1"/>
          </p:cNvSpPr>
          <p:nvPr>
            <p:ph type="ctrTitle"/>
          </p:nvPr>
        </p:nvSpPr>
        <p:spPr>
          <a:xfrm>
            <a:off x="1308683" y="231982"/>
            <a:ext cx="9597005" cy="2905178"/>
          </a:xfrm>
        </p:spPr>
        <p:txBody>
          <a:bodyPr>
            <a:noAutofit/>
          </a:bodyPr>
          <a:lstStyle/>
          <a:p>
            <a:r>
              <a:rPr lang="en-US" sz="4000" dirty="0">
                <a:effectLst/>
                <a:latin typeface="Arial" panose="020B0604020202020204" pitchFamily="34" charset="0"/>
              </a:rPr>
              <a:t>An Empirical Study on Using Large Language Models to Analyze</a:t>
            </a:r>
            <a:br>
              <a:rPr lang="en-US" sz="4000" dirty="0"/>
            </a:br>
            <a:r>
              <a:rPr lang="en-US" sz="4000" dirty="0">
                <a:effectLst/>
                <a:latin typeface="Arial" panose="020B0604020202020204" pitchFamily="34" charset="0"/>
              </a:rPr>
              <a:t>Software Supply Chain Security Failures</a:t>
            </a:r>
            <a:endParaRPr lang="zh-CN" altLang="en-US" sz="4000" dirty="0">
              <a:latin typeface="Calibri"/>
              <a:ea typeface="宋体"/>
              <a:cs typeface="Calibri"/>
            </a:endParaRPr>
          </a:p>
        </p:txBody>
      </p:sp>
      <p:grpSp>
        <p:nvGrpSpPr>
          <p:cNvPr id="8" name="Group 7">
            <a:extLst>
              <a:ext uri="{FF2B5EF4-FFF2-40B4-BE49-F238E27FC236}">
                <a16:creationId xmlns:a16="http://schemas.microsoft.com/office/drawing/2014/main" id="{937F094E-7A7C-F047-CC39-A42A941E2D6B}"/>
              </a:ext>
            </a:extLst>
          </p:cNvPr>
          <p:cNvGrpSpPr/>
          <p:nvPr/>
        </p:nvGrpSpPr>
        <p:grpSpPr>
          <a:xfrm>
            <a:off x="1112665" y="4974920"/>
            <a:ext cx="10883591" cy="846449"/>
            <a:chOff x="-515639" y="5246247"/>
            <a:chExt cx="9847509" cy="846449"/>
          </a:xfrm>
        </p:grpSpPr>
        <p:sp>
          <p:nvSpPr>
            <p:cNvPr id="10" name="TextBox 9">
              <a:extLst>
                <a:ext uri="{FF2B5EF4-FFF2-40B4-BE49-F238E27FC236}">
                  <a16:creationId xmlns:a16="http://schemas.microsoft.com/office/drawing/2014/main" id="{E08127D8-454A-449B-9DEC-36CC04095477}"/>
                </a:ext>
              </a:extLst>
            </p:cNvPr>
            <p:cNvSpPr txBox="1"/>
            <p:nvPr/>
          </p:nvSpPr>
          <p:spPr>
            <a:xfrm>
              <a:off x="2651822" y="5271286"/>
              <a:ext cx="2968413" cy="821410"/>
            </a:xfrm>
            <a:prstGeom prst="rect">
              <a:avLst/>
            </a:prstGeom>
          </p:spPr>
          <p:txBody>
            <a:bodyPr vert="horz" lIns="0" tIns="0" rIns="0" bIns="0" rtlCol="0" anchor="t">
              <a:noAutofit/>
            </a:bodyPr>
            <a:lstStyle>
              <a:lvl1pPr marL="274320" marR="0" lvl="0" indent="-274320" fontAlgn="auto">
                <a:lnSpc>
                  <a:spcPct val="100000"/>
                </a:lnSpc>
                <a:spcBef>
                  <a:spcPts val="0"/>
                </a:spcBef>
                <a:spcAft>
                  <a:spcPts val="0"/>
                </a:spcAft>
                <a:buClrTx/>
                <a:buSzTx/>
                <a:buFont typeface="Wingdings" charset="2"/>
                <a:buChar char="§"/>
                <a:tabLst/>
                <a:defRPr b="0" i="0" normalizeH="0" baseline="0">
                  <a:solidFill>
                    <a:schemeClr val="bg1"/>
                  </a:solidFill>
                  <a:latin typeface="Acumin Pro" panose="020B0504020202020204" pitchFamily="34" charset="77"/>
                </a:defRPr>
              </a:lvl1pPr>
              <a:lvl2pPr indent="-228600" defTabSz="914400">
                <a:lnSpc>
                  <a:spcPct val="100000"/>
                </a:lnSpc>
                <a:spcBef>
                  <a:spcPts val="1000"/>
                </a:spcBef>
                <a:buClr>
                  <a:schemeClr val="accent2"/>
                </a:buClr>
                <a:buFont typeface="Arial" panose="020B0604020202020204" pitchFamily="34" charset="0"/>
                <a:buChar char="•"/>
                <a:defRPr sz="1600">
                  <a:solidFill>
                    <a:schemeClr val="tx1">
                      <a:lumMod val="85000"/>
                      <a:lumOff val="15000"/>
                    </a:schemeClr>
                  </a:solidFill>
                </a:defRPr>
              </a:lvl2pPr>
              <a:lvl3pPr marL="685800" indent="-228600" defTabSz="914400">
                <a:lnSpc>
                  <a:spcPct val="100000"/>
                </a:lnSpc>
                <a:spcBef>
                  <a:spcPts val="1000"/>
                </a:spcBef>
                <a:buClr>
                  <a:schemeClr val="accent2"/>
                </a:buClr>
                <a:buFont typeface="Arial" panose="020B0604020202020204" pitchFamily="34" charset="0"/>
                <a:buChar char="•"/>
                <a:defRPr sz="1600">
                  <a:solidFill>
                    <a:schemeClr val="tx1">
                      <a:lumMod val="85000"/>
                      <a:lumOff val="15000"/>
                    </a:schemeClr>
                  </a:solidFill>
                </a:defRPr>
              </a:lvl3pPr>
              <a:lvl4pPr marL="914400" indent="-228600" defTabSz="914400">
                <a:lnSpc>
                  <a:spcPct val="100000"/>
                </a:lnSpc>
                <a:spcBef>
                  <a:spcPts val="1000"/>
                </a:spcBef>
                <a:buClr>
                  <a:schemeClr val="accent2"/>
                </a:buClr>
                <a:buFont typeface="Arial" panose="020B0604020202020204" pitchFamily="34" charset="0"/>
                <a:buChar char="•"/>
                <a:defRPr sz="1600">
                  <a:solidFill>
                    <a:schemeClr val="tx1">
                      <a:lumMod val="85000"/>
                      <a:lumOff val="15000"/>
                    </a:schemeClr>
                  </a:solidFill>
                </a:defRPr>
              </a:lvl4pPr>
              <a:lvl5pPr marL="1143000" indent="-228600" defTabSz="914400">
                <a:lnSpc>
                  <a:spcPct val="100000"/>
                </a:lnSpc>
                <a:spcBef>
                  <a:spcPts val="1000"/>
                </a:spcBef>
                <a:buClr>
                  <a:schemeClr val="accent2"/>
                </a:buClr>
                <a:buFont typeface="Arial" panose="020B0604020202020204" pitchFamily="34" charset="0"/>
                <a:buChar char="•"/>
                <a:defRPr sz="1600">
                  <a:solidFill>
                    <a:schemeClr val="tx1">
                      <a:lumMod val="85000"/>
                      <a:lumOff val="15000"/>
                    </a:schemeClr>
                  </a:solidFill>
                </a:defRPr>
              </a:lvl5pPr>
              <a:lvl6pPr marL="1314450" indent="-228600" defTabSz="914400">
                <a:lnSpc>
                  <a:spcPct val="100000"/>
                </a:lnSpc>
                <a:spcBef>
                  <a:spcPts val="1000"/>
                </a:spcBef>
                <a:buClr>
                  <a:schemeClr val="accent2"/>
                </a:buClr>
                <a:buFont typeface="Arial" panose="020B0604020202020204" pitchFamily="34" charset="0"/>
                <a:buChar char="•"/>
                <a:defRPr sz="1600"/>
              </a:lvl6pPr>
              <a:lvl7pPr marL="1485900" indent="-228600" defTabSz="914400">
                <a:lnSpc>
                  <a:spcPct val="100000"/>
                </a:lnSpc>
                <a:spcBef>
                  <a:spcPts val="1000"/>
                </a:spcBef>
                <a:buClr>
                  <a:schemeClr val="accent2"/>
                </a:buClr>
                <a:buFont typeface="Arial" panose="020B0604020202020204" pitchFamily="34" charset="0"/>
                <a:buChar char="•"/>
                <a:defRPr sz="1600"/>
              </a:lvl7pPr>
              <a:lvl8pPr marL="1657350" indent="-228600" defTabSz="914400">
                <a:lnSpc>
                  <a:spcPct val="100000"/>
                </a:lnSpc>
                <a:spcBef>
                  <a:spcPts val="1000"/>
                </a:spcBef>
                <a:buClr>
                  <a:schemeClr val="accent2"/>
                </a:buClr>
                <a:buFont typeface="Arial" panose="020B0604020202020204" pitchFamily="34" charset="0"/>
                <a:buChar char="•"/>
                <a:defRPr sz="1600" baseline="0"/>
              </a:lvl8pPr>
              <a:lvl9pPr marL="1828800" indent="-228600" defTabSz="914400">
                <a:lnSpc>
                  <a:spcPct val="100000"/>
                </a:lnSpc>
                <a:spcBef>
                  <a:spcPts val="1000"/>
                </a:spcBef>
                <a:buClr>
                  <a:schemeClr val="accent2"/>
                </a:buClr>
                <a:buFont typeface="Arial" panose="020B0604020202020204" pitchFamily="34" charset="0"/>
                <a:buChar char="•"/>
                <a:defRPr sz="1600" baseline="0"/>
              </a:lvl9pPr>
            </a:lstStyle>
            <a:p>
              <a:pPr marL="0" indent="0" algn="ctr">
                <a:buNone/>
              </a:pPr>
              <a:r>
                <a:rPr lang="en-US" sz="1400" dirty="0">
                  <a:latin typeface="Acumin Pro"/>
                </a:rPr>
                <a:t>Taylor R. </a:t>
              </a:r>
              <a:r>
                <a:rPr lang="en-US" sz="1400" dirty="0" err="1">
                  <a:latin typeface="Acumin Pro"/>
                </a:rPr>
                <a:t>Schorlemmer</a:t>
              </a:r>
              <a:endParaRPr lang="en-US" sz="1400" dirty="0">
                <a:latin typeface="Acumin Pro"/>
              </a:endParaRPr>
            </a:p>
            <a:p>
              <a:pPr marL="0" indent="0" algn="ctr">
                <a:buNone/>
              </a:pPr>
              <a:r>
                <a:rPr lang="en-US" sz="1400" dirty="0">
                  <a:latin typeface="Acumin Pro"/>
                </a:rPr>
                <a:t>tschorle@purdue.edu</a:t>
              </a:r>
            </a:p>
          </p:txBody>
        </p:sp>
        <p:sp>
          <p:nvSpPr>
            <p:cNvPr id="3" name="TextBox 2">
              <a:extLst>
                <a:ext uri="{FF2B5EF4-FFF2-40B4-BE49-F238E27FC236}">
                  <a16:creationId xmlns:a16="http://schemas.microsoft.com/office/drawing/2014/main" id="{23403A20-4BCF-5464-569D-4573285DC6CB}"/>
                </a:ext>
              </a:extLst>
            </p:cNvPr>
            <p:cNvSpPr txBox="1"/>
            <p:nvPr/>
          </p:nvSpPr>
          <p:spPr>
            <a:xfrm>
              <a:off x="-515639" y="5254521"/>
              <a:ext cx="2040336" cy="821410"/>
            </a:xfrm>
            <a:prstGeom prst="rect">
              <a:avLst/>
            </a:prstGeom>
          </p:spPr>
          <p:txBody>
            <a:bodyPr vert="horz" lIns="0" tIns="0" rIns="0" bIns="0" rtlCol="0" anchor="t">
              <a:noAutofit/>
            </a:bodyPr>
            <a:lstStyle>
              <a:lvl1pPr marL="274320" marR="0" lvl="0" indent="-274320" fontAlgn="auto">
                <a:lnSpc>
                  <a:spcPct val="100000"/>
                </a:lnSpc>
                <a:spcBef>
                  <a:spcPts val="0"/>
                </a:spcBef>
                <a:spcAft>
                  <a:spcPts val="0"/>
                </a:spcAft>
                <a:buClrTx/>
                <a:buSzTx/>
                <a:buFont typeface="Wingdings" charset="2"/>
                <a:buChar char="§"/>
                <a:tabLst/>
                <a:defRPr b="0" i="0" normalizeH="0" baseline="0">
                  <a:solidFill>
                    <a:schemeClr val="bg1"/>
                  </a:solidFill>
                  <a:latin typeface="Acumin Pro" panose="020B0504020202020204" pitchFamily="34" charset="77"/>
                </a:defRPr>
              </a:lvl1pPr>
              <a:lvl2pPr indent="-228600" defTabSz="914400">
                <a:lnSpc>
                  <a:spcPct val="100000"/>
                </a:lnSpc>
                <a:spcBef>
                  <a:spcPts val="1000"/>
                </a:spcBef>
                <a:buClr>
                  <a:schemeClr val="accent2"/>
                </a:buClr>
                <a:buFont typeface="Arial" panose="020B0604020202020204" pitchFamily="34" charset="0"/>
                <a:buChar char="•"/>
                <a:defRPr sz="1600">
                  <a:solidFill>
                    <a:schemeClr val="tx1">
                      <a:lumMod val="85000"/>
                      <a:lumOff val="15000"/>
                    </a:schemeClr>
                  </a:solidFill>
                </a:defRPr>
              </a:lvl2pPr>
              <a:lvl3pPr marL="685800" indent="-228600" defTabSz="914400">
                <a:lnSpc>
                  <a:spcPct val="100000"/>
                </a:lnSpc>
                <a:spcBef>
                  <a:spcPts val="1000"/>
                </a:spcBef>
                <a:buClr>
                  <a:schemeClr val="accent2"/>
                </a:buClr>
                <a:buFont typeface="Arial" panose="020B0604020202020204" pitchFamily="34" charset="0"/>
                <a:buChar char="•"/>
                <a:defRPr sz="1600">
                  <a:solidFill>
                    <a:schemeClr val="tx1">
                      <a:lumMod val="85000"/>
                      <a:lumOff val="15000"/>
                    </a:schemeClr>
                  </a:solidFill>
                </a:defRPr>
              </a:lvl3pPr>
              <a:lvl4pPr marL="914400" indent="-228600" defTabSz="914400">
                <a:lnSpc>
                  <a:spcPct val="100000"/>
                </a:lnSpc>
                <a:spcBef>
                  <a:spcPts val="1000"/>
                </a:spcBef>
                <a:buClr>
                  <a:schemeClr val="accent2"/>
                </a:buClr>
                <a:buFont typeface="Arial" panose="020B0604020202020204" pitchFamily="34" charset="0"/>
                <a:buChar char="•"/>
                <a:defRPr sz="1600">
                  <a:solidFill>
                    <a:schemeClr val="tx1">
                      <a:lumMod val="85000"/>
                      <a:lumOff val="15000"/>
                    </a:schemeClr>
                  </a:solidFill>
                </a:defRPr>
              </a:lvl4pPr>
              <a:lvl5pPr marL="1143000" indent="-228600" defTabSz="914400">
                <a:lnSpc>
                  <a:spcPct val="100000"/>
                </a:lnSpc>
                <a:spcBef>
                  <a:spcPts val="1000"/>
                </a:spcBef>
                <a:buClr>
                  <a:schemeClr val="accent2"/>
                </a:buClr>
                <a:buFont typeface="Arial" panose="020B0604020202020204" pitchFamily="34" charset="0"/>
                <a:buChar char="•"/>
                <a:defRPr sz="1600">
                  <a:solidFill>
                    <a:schemeClr val="tx1">
                      <a:lumMod val="85000"/>
                      <a:lumOff val="15000"/>
                    </a:schemeClr>
                  </a:solidFill>
                </a:defRPr>
              </a:lvl5pPr>
              <a:lvl6pPr marL="1314450" indent="-228600" defTabSz="914400">
                <a:lnSpc>
                  <a:spcPct val="100000"/>
                </a:lnSpc>
                <a:spcBef>
                  <a:spcPts val="1000"/>
                </a:spcBef>
                <a:buClr>
                  <a:schemeClr val="accent2"/>
                </a:buClr>
                <a:buFont typeface="Arial" panose="020B0604020202020204" pitchFamily="34" charset="0"/>
                <a:buChar char="•"/>
                <a:defRPr sz="1600"/>
              </a:lvl6pPr>
              <a:lvl7pPr marL="1485900" indent="-228600" defTabSz="914400">
                <a:lnSpc>
                  <a:spcPct val="100000"/>
                </a:lnSpc>
                <a:spcBef>
                  <a:spcPts val="1000"/>
                </a:spcBef>
                <a:buClr>
                  <a:schemeClr val="accent2"/>
                </a:buClr>
                <a:buFont typeface="Arial" panose="020B0604020202020204" pitchFamily="34" charset="0"/>
                <a:buChar char="•"/>
                <a:defRPr sz="1600"/>
              </a:lvl7pPr>
              <a:lvl8pPr marL="1657350" indent="-228600" defTabSz="914400">
                <a:lnSpc>
                  <a:spcPct val="100000"/>
                </a:lnSpc>
                <a:spcBef>
                  <a:spcPts val="1000"/>
                </a:spcBef>
                <a:buClr>
                  <a:schemeClr val="accent2"/>
                </a:buClr>
                <a:buFont typeface="Arial" panose="020B0604020202020204" pitchFamily="34" charset="0"/>
                <a:buChar char="•"/>
                <a:defRPr sz="1600" baseline="0"/>
              </a:lvl8pPr>
              <a:lvl9pPr marL="1828800" indent="-228600" defTabSz="914400">
                <a:lnSpc>
                  <a:spcPct val="100000"/>
                </a:lnSpc>
                <a:spcBef>
                  <a:spcPts val="1000"/>
                </a:spcBef>
                <a:buClr>
                  <a:schemeClr val="accent2"/>
                </a:buClr>
                <a:buFont typeface="Arial" panose="020B0604020202020204" pitchFamily="34" charset="0"/>
                <a:buChar char="•"/>
                <a:defRPr sz="1600" baseline="0"/>
              </a:lvl9pPr>
            </a:lstStyle>
            <a:p>
              <a:pPr marL="0" indent="0" algn="ctr">
                <a:buNone/>
              </a:pPr>
              <a:r>
                <a:rPr lang="en-US" sz="1400" b="1" dirty="0">
                  <a:latin typeface="Acumin Pro"/>
                </a:rPr>
                <a:t>Tanmay Singla</a:t>
              </a:r>
              <a:r>
                <a:rPr lang="en-US" sz="1400" dirty="0">
                  <a:latin typeface="Acumin Pro"/>
                </a:rPr>
                <a:t>*</a:t>
              </a:r>
            </a:p>
            <a:p>
              <a:pPr marL="0" indent="0" algn="ctr">
                <a:buNone/>
              </a:pPr>
              <a:r>
                <a:rPr lang="en-US" sz="1400" dirty="0">
                  <a:latin typeface="Acumin Pro"/>
                </a:rPr>
                <a:t>singlat@purdue.edu</a:t>
              </a:r>
            </a:p>
          </p:txBody>
        </p:sp>
        <p:sp>
          <p:nvSpPr>
            <p:cNvPr id="4" name="TextBox 3">
              <a:extLst>
                <a:ext uri="{FF2B5EF4-FFF2-40B4-BE49-F238E27FC236}">
                  <a16:creationId xmlns:a16="http://schemas.microsoft.com/office/drawing/2014/main" id="{989092F1-EA92-64E9-9BAB-D6682522FA99}"/>
                </a:ext>
              </a:extLst>
            </p:cNvPr>
            <p:cNvSpPr txBox="1"/>
            <p:nvPr/>
          </p:nvSpPr>
          <p:spPr>
            <a:xfrm>
              <a:off x="4513655" y="5266706"/>
              <a:ext cx="2968413" cy="821410"/>
            </a:xfrm>
            <a:prstGeom prst="rect">
              <a:avLst/>
            </a:prstGeom>
          </p:spPr>
          <p:txBody>
            <a:bodyPr vert="horz" lIns="0" tIns="0" rIns="0" bIns="0" rtlCol="0" anchor="t">
              <a:noAutofit/>
            </a:bodyPr>
            <a:lstStyle>
              <a:lvl1pPr marL="274320" marR="0" lvl="0" indent="-274320" fontAlgn="auto">
                <a:lnSpc>
                  <a:spcPct val="100000"/>
                </a:lnSpc>
                <a:spcBef>
                  <a:spcPts val="0"/>
                </a:spcBef>
                <a:spcAft>
                  <a:spcPts val="0"/>
                </a:spcAft>
                <a:buClrTx/>
                <a:buSzTx/>
                <a:buFont typeface="Wingdings" charset="2"/>
                <a:buChar char="§"/>
                <a:tabLst/>
                <a:defRPr b="0" i="0" normalizeH="0" baseline="0">
                  <a:solidFill>
                    <a:schemeClr val="bg1"/>
                  </a:solidFill>
                  <a:latin typeface="Acumin Pro" panose="020B0504020202020204" pitchFamily="34" charset="77"/>
                </a:defRPr>
              </a:lvl1pPr>
              <a:lvl2pPr indent="-228600" defTabSz="914400">
                <a:lnSpc>
                  <a:spcPct val="100000"/>
                </a:lnSpc>
                <a:spcBef>
                  <a:spcPts val="1000"/>
                </a:spcBef>
                <a:buClr>
                  <a:schemeClr val="accent2"/>
                </a:buClr>
                <a:buFont typeface="Arial" panose="020B0604020202020204" pitchFamily="34" charset="0"/>
                <a:buChar char="•"/>
                <a:defRPr sz="1600">
                  <a:solidFill>
                    <a:schemeClr val="tx1">
                      <a:lumMod val="85000"/>
                      <a:lumOff val="15000"/>
                    </a:schemeClr>
                  </a:solidFill>
                </a:defRPr>
              </a:lvl2pPr>
              <a:lvl3pPr marL="685800" indent="-228600" defTabSz="914400">
                <a:lnSpc>
                  <a:spcPct val="100000"/>
                </a:lnSpc>
                <a:spcBef>
                  <a:spcPts val="1000"/>
                </a:spcBef>
                <a:buClr>
                  <a:schemeClr val="accent2"/>
                </a:buClr>
                <a:buFont typeface="Arial" panose="020B0604020202020204" pitchFamily="34" charset="0"/>
                <a:buChar char="•"/>
                <a:defRPr sz="1600">
                  <a:solidFill>
                    <a:schemeClr val="tx1">
                      <a:lumMod val="85000"/>
                      <a:lumOff val="15000"/>
                    </a:schemeClr>
                  </a:solidFill>
                </a:defRPr>
              </a:lvl3pPr>
              <a:lvl4pPr marL="914400" indent="-228600" defTabSz="914400">
                <a:lnSpc>
                  <a:spcPct val="100000"/>
                </a:lnSpc>
                <a:spcBef>
                  <a:spcPts val="1000"/>
                </a:spcBef>
                <a:buClr>
                  <a:schemeClr val="accent2"/>
                </a:buClr>
                <a:buFont typeface="Arial" panose="020B0604020202020204" pitchFamily="34" charset="0"/>
                <a:buChar char="•"/>
                <a:defRPr sz="1600">
                  <a:solidFill>
                    <a:schemeClr val="tx1">
                      <a:lumMod val="85000"/>
                      <a:lumOff val="15000"/>
                    </a:schemeClr>
                  </a:solidFill>
                </a:defRPr>
              </a:lvl4pPr>
              <a:lvl5pPr marL="1143000" indent="-228600" defTabSz="914400">
                <a:lnSpc>
                  <a:spcPct val="100000"/>
                </a:lnSpc>
                <a:spcBef>
                  <a:spcPts val="1000"/>
                </a:spcBef>
                <a:buClr>
                  <a:schemeClr val="accent2"/>
                </a:buClr>
                <a:buFont typeface="Arial" panose="020B0604020202020204" pitchFamily="34" charset="0"/>
                <a:buChar char="•"/>
                <a:defRPr sz="1600">
                  <a:solidFill>
                    <a:schemeClr val="tx1">
                      <a:lumMod val="85000"/>
                      <a:lumOff val="15000"/>
                    </a:schemeClr>
                  </a:solidFill>
                </a:defRPr>
              </a:lvl5pPr>
              <a:lvl6pPr marL="1314450" indent="-228600" defTabSz="914400">
                <a:lnSpc>
                  <a:spcPct val="100000"/>
                </a:lnSpc>
                <a:spcBef>
                  <a:spcPts val="1000"/>
                </a:spcBef>
                <a:buClr>
                  <a:schemeClr val="accent2"/>
                </a:buClr>
                <a:buFont typeface="Arial" panose="020B0604020202020204" pitchFamily="34" charset="0"/>
                <a:buChar char="•"/>
                <a:defRPr sz="1600"/>
              </a:lvl6pPr>
              <a:lvl7pPr marL="1485900" indent="-228600" defTabSz="914400">
                <a:lnSpc>
                  <a:spcPct val="100000"/>
                </a:lnSpc>
                <a:spcBef>
                  <a:spcPts val="1000"/>
                </a:spcBef>
                <a:buClr>
                  <a:schemeClr val="accent2"/>
                </a:buClr>
                <a:buFont typeface="Arial" panose="020B0604020202020204" pitchFamily="34" charset="0"/>
                <a:buChar char="•"/>
                <a:defRPr sz="1600"/>
              </a:lvl7pPr>
              <a:lvl8pPr marL="1657350" indent="-228600" defTabSz="914400">
                <a:lnSpc>
                  <a:spcPct val="100000"/>
                </a:lnSpc>
                <a:spcBef>
                  <a:spcPts val="1000"/>
                </a:spcBef>
                <a:buClr>
                  <a:schemeClr val="accent2"/>
                </a:buClr>
                <a:buFont typeface="Arial" panose="020B0604020202020204" pitchFamily="34" charset="0"/>
                <a:buChar char="•"/>
                <a:defRPr sz="1600" baseline="0"/>
              </a:lvl8pPr>
              <a:lvl9pPr marL="1828800" indent="-228600" defTabSz="914400">
                <a:lnSpc>
                  <a:spcPct val="100000"/>
                </a:lnSpc>
                <a:spcBef>
                  <a:spcPts val="1000"/>
                </a:spcBef>
                <a:buClr>
                  <a:schemeClr val="accent2"/>
                </a:buClr>
                <a:buFont typeface="Arial" panose="020B0604020202020204" pitchFamily="34" charset="0"/>
                <a:buChar char="•"/>
                <a:defRPr sz="1600" baseline="0"/>
              </a:lvl9pPr>
            </a:lstStyle>
            <a:p>
              <a:pPr marL="0" indent="0" algn="ctr">
                <a:buNone/>
              </a:pPr>
              <a:r>
                <a:rPr lang="en-US" sz="1400" b="0" dirty="0"/>
                <a:t>Kelechi G. Kalu</a:t>
              </a:r>
            </a:p>
            <a:p>
              <a:pPr marL="0" indent="0" algn="ctr">
                <a:buNone/>
              </a:pPr>
              <a:r>
                <a:rPr lang="en-US" sz="1400" b="0" dirty="0"/>
                <a:t>kalu@purdue.edu</a:t>
              </a:r>
            </a:p>
          </p:txBody>
        </p:sp>
        <p:sp>
          <p:nvSpPr>
            <p:cNvPr id="6" name="TextBox 5">
              <a:extLst>
                <a:ext uri="{FF2B5EF4-FFF2-40B4-BE49-F238E27FC236}">
                  <a16:creationId xmlns:a16="http://schemas.microsoft.com/office/drawing/2014/main" id="{AFEC960E-9FD0-6D98-25E9-E34AAB63A8E7}"/>
                </a:ext>
              </a:extLst>
            </p:cNvPr>
            <p:cNvSpPr txBox="1"/>
            <p:nvPr/>
          </p:nvSpPr>
          <p:spPr>
            <a:xfrm>
              <a:off x="6363457" y="5246247"/>
              <a:ext cx="2968413" cy="821410"/>
            </a:xfrm>
            <a:prstGeom prst="rect">
              <a:avLst/>
            </a:prstGeom>
          </p:spPr>
          <p:txBody>
            <a:bodyPr vert="horz" lIns="0" tIns="0" rIns="0" bIns="0" rtlCol="0" anchor="t">
              <a:noAutofit/>
            </a:bodyPr>
            <a:lstStyle>
              <a:lvl1pPr marL="274320" marR="0" lvl="0" indent="-274320" fontAlgn="auto">
                <a:lnSpc>
                  <a:spcPct val="100000"/>
                </a:lnSpc>
                <a:spcBef>
                  <a:spcPts val="0"/>
                </a:spcBef>
                <a:spcAft>
                  <a:spcPts val="0"/>
                </a:spcAft>
                <a:buClrTx/>
                <a:buSzTx/>
                <a:buFont typeface="Wingdings" charset="2"/>
                <a:buChar char="§"/>
                <a:tabLst/>
                <a:defRPr b="0" i="0" normalizeH="0" baseline="0">
                  <a:solidFill>
                    <a:schemeClr val="bg1"/>
                  </a:solidFill>
                  <a:latin typeface="Acumin Pro" panose="020B0504020202020204" pitchFamily="34" charset="77"/>
                </a:defRPr>
              </a:lvl1pPr>
              <a:lvl2pPr indent="-228600" defTabSz="914400">
                <a:lnSpc>
                  <a:spcPct val="100000"/>
                </a:lnSpc>
                <a:spcBef>
                  <a:spcPts val="1000"/>
                </a:spcBef>
                <a:buClr>
                  <a:schemeClr val="accent2"/>
                </a:buClr>
                <a:buFont typeface="Arial" panose="020B0604020202020204" pitchFamily="34" charset="0"/>
                <a:buChar char="•"/>
                <a:defRPr sz="1600">
                  <a:solidFill>
                    <a:schemeClr val="tx1">
                      <a:lumMod val="85000"/>
                      <a:lumOff val="15000"/>
                    </a:schemeClr>
                  </a:solidFill>
                </a:defRPr>
              </a:lvl2pPr>
              <a:lvl3pPr marL="685800" indent="-228600" defTabSz="914400">
                <a:lnSpc>
                  <a:spcPct val="100000"/>
                </a:lnSpc>
                <a:spcBef>
                  <a:spcPts val="1000"/>
                </a:spcBef>
                <a:buClr>
                  <a:schemeClr val="accent2"/>
                </a:buClr>
                <a:buFont typeface="Arial" panose="020B0604020202020204" pitchFamily="34" charset="0"/>
                <a:buChar char="•"/>
                <a:defRPr sz="1600">
                  <a:solidFill>
                    <a:schemeClr val="tx1">
                      <a:lumMod val="85000"/>
                      <a:lumOff val="15000"/>
                    </a:schemeClr>
                  </a:solidFill>
                </a:defRPr>
              </a:lvl3pPr>
              <a:lvl4pPr marL="914400" indent="-228600" defTabSz="914400">
                <a:lnSpc>
                  <a:spcPct val="100000"/>
                </a:lnSpc>
                <a:spcBef>
                  <a:spcPts val="1000"/>
                </a:spcBef>
                <a:buClr>
                  <a:schemeClr val="accent2"/>
                </a:buClr>
                <a:buFont typeface="Arial" panose="020B0604020202020204" pitchFamily="34" charset="0"/>
                <a:buChar char="•"/>
                <a:defRPr sz="1600">
                  <a:solidFill>
                    <a:schemeClr val="tx1">
                      <a:lumMod val="85000"/>
                      <a:lumOff val="15000"/>
                    </a:schemeClr>
                  </a:solidFill>
                </a:defRPr>
              </a:lvl4pPr>
              <a:lvl5pPr marL="1143000" indent="-228600" defTabSz="914400">
                <a:lnSpc>
                  <a:spcPct val="100000"/>
                </a:lnSpc>
                <a:spcBef>
                  <a:spcPts val="1000"/>
                </a:spcBef>
                <a:buClr>
                  <a:schemeClr val="accent2"/>
                </a:buClr>
                <a:buFont typeface="Arial" panose="020B0604020202020204" pitchFamily="34" charset="0"/>
                <a:buChar char="•"/>
                <a:defRPr sz="1600">
                  <a:solidFill>
                    <a:schemeClr val="tx1">
                      <a:lumMod val="85000"/>
                      <a:lumOff val="15000"/>
                    </a:schemeClr>
                  </a:solidFill>
                </a:defRPr>
              </a:lvl5pPr>
              <a:lvl6pPr marL="1314450" indent="-228600" defTabSz="914400">
                <a:lnSpc>
                  <a:spcPct val="100000"/>
                </a:lnSpc>
                <a:spcBef>
                  <a:spcPts val="1000"/>
                </a:spcBef>
                <a:buClr>
                  <a:schemeClr val="accent2"/>
                </a:buClr>
                <a:buFont typeface="Arial" panose="020B0604020202020204" pitchFamily="34" charset="0"/>
                <a:buChar char="•"/>
                <a:defRPr sz="1600"/>
              </a:lvl6pPr>
              <a:lvl7pPr marL="1485900" indent="-228600" defTabSz="914400">
                <a:lnSpc>
                  <a:spcPct val="100000"/>
                </a:lnSpc>
                <a:spcBef>
                  <a:spcPts val="1000"/>
                </a:spcBef>
                <a:buClr>
                  <a:schemeClr val="accent2"/>
                </a:buClr>
                <a:buFont typeface="Arial" panose="020B0604020202020204" pitchFamily="34" charset="0"/>
                <a:buChar char="•"/>
                <a:defRPr sz="1600"/>
              </a:lvl7pPr>
              <a:lvl8pPr marL="1657350" indent="-228600" defTabSz="914400">
                <a:lnSpc>
                  <a:spcPct val="100000"/>
                </a:lnSpc>
                <a:spcBef>
                  <a:spcPts val="1000"/>
                </a:spcBef>
                <a:buClr>
                  <a:schemeClr val="accent2"/>
                </a:buClr>
                <a:buFont typeface="Arial" panose="020B0604020202020204" pitchFamily="34" charset="0"/>
                <a:buChar char="•"/>
                <a:defRPr sz="1600" baseline="0"/>
              </a:lvl8pPr>
              <a:lvl9pPr marL="1828800" indent="-228600" defTabSz="914400">
                <a:lnSpc>
                  <a:spcPct val="100000"/>
                </a:lnSpc>
                <a:spcBef>
                  <a:spcPts val="1000"/>
                </a:spcBef>
                <a:buClr>
                  <a:schemeClr val="accent2"/>
                </a:buClr>
                <a:buFont typeface="Arial" panose="020B0604020202020204" pitchFamily="34" charset="0"/>
                <a:buChar char="•"/>
                <a:defRPr sz="1600" baseline="0"/>
              </a:lvl9pPr>
            </a:lstStyle>
            <a:p>
              <a:pPr marL="0" indent="0" algn="ctr">
                <a:buNone/>
              </a:pPr>
              <a:r>
                <a:rPr lang="fr-FR" sz="1400" dirty="0">
                  <a:latin typeface="Acumin Pro"/>
                </a:rPr>
                <a:t>James C. Davis</a:t>
              </a:r>
            </a:p>
            <a:p>
              <a:pPr marL="0" indent="0" algn="ctr">
                <a:buNone/>
              </a:pPr>
              <a:r>
                <a:rPr lang="fr-FR" sz="1400" dirty="0">
                  <a:latin typeface="Acumin Pro"/>
                </a:rPr>
                <a:t>davisjam@purdue.edu</a:t>
              </a:r>
            </a:p>
            <a:p>
              <a:pPr marL="0" indent="0" algn="ctr">
                <a:buNone/>
              </a:pPr>
              <a:endParaRPr lang="fr-FR" sz="1400" dirty="0">
                <a:latin typeface="Acumin Pro"/>
              </a:endParaRPr>
            </a:p>
          </p:txBody>
        </p:sp>
      </p:grpSp>
      <p:sp>
        <p:nvSpPr>
          <p:cNvPr id="12" name="TextBox 11">
            <a:extLst>
              <a:ext uri="{FF2B5EF4-FFF2-40B4-BE49-F238E27FC236}">
                <a16:creationId xmlns:a16="http://schemas.microsoft.com/office/drawing/2014/main" id="{EB888D30-8A66-8299-06F6-7463A28C99FE}"/>
              </a:ext>
            </a:extLst>
          </p:cNvPr>
          <p:cNvSpPr txBox="1"/>
          <p:nvPr/>
        </p:nvSpPr>
        <p:spPr>
          <a:xfrm>
            <a:off x="3812221" y="5558135"/>
            <a:ext cx="4589928" cy="246221"/>
          </a:xfrm>
          <a:prstGeom prst="rect">
            <a:avLst/>
          </a:prstGeom>
          <a:noFill/>
        </p:spPr>
        <p:txBody>
          <a:bodyPr wrap="square">
            <a:spAutoFit/>
          </a:bodyPr>
          <a:lstStyle/>
          <a:p>
            <a:pPr algn="ctr"/>
            <a:r>
              <a:rPr lang="en-US" sz="1000" dirty="0"/>
              <a:t>∗Co-first authors</a:t>
            </a:r>
          </a:p>
        </p:txBody>
      </p:sp>
      <p:pic>
        <p:nvPicPr>
          <p:cNvPr id="14" name="Picture 13">
            <a:extLst>
              <a:ext uri="{FF2B5EF4-FFF2-40B4-BE49-F238E27FC236}">
                <a16:creationId xmlns:a16="http://schemas.microsoft.com/office/drawing/2014/main" id="{0630BF26-B330-5ED2-D8E2-46975A353084}"/>
              </a:ext>
            </a:extLst>
          </p:cNvPr>
          <p:cNvPicPr>
            <a:picLocks noChangeAspect="1"/>
          </p:cNvPicPr>
          <p:nvPr/>
        </p:nvPicPr>
        <p:blipFill>
          <a:blip r:embed="rId3"/>
          <a:stretch>
            <a:fillRect/>
          </a:stretch>
        </p:blipFill>
        <p:spPr>
          <a:xfrm>
            <a:off x="5441290" y="3305986"/>
            <a:ext cx="1462620" cy="1462620"/>
          </a:xfrm>
          <a:prstGeom prst="rect">
            <a:avLst/>
          </a:prstGeom>
        </p:spPr>
      </p:pic>
      <p:pic>
        <p:nvPicPr>
          <p:cNvPr id="1028" name="Picture 4">
            <a:extLst>
              <a:ext uri="{FF2B5EF4-FFF2-40B4-BE49-F238E27FC236}">
                <a16:creationId xmlns:a16="http://schemas.microsoft.com/office/drawing/2014/main" id="{2BF42B6D-953B-A3C6-6030-1F23F29820D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15" t="358" r="2081" b="12699"/>
          <a:stretch/>
        </p:blipFill>
        <p:spPr bwMode="auto">
          <a:xfrm>
            <a:off x="9443069" y="3250132"/>
            <a:ext cx="1462619" cy="146261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4B17B109-5308-D5C7-C587-35B9F6389CEA}"/>
              </a:ext>
            </a:extLst>
          </p:cNvPr>
          <p:cNvPicPr>
            <a:picLocks noChangeAspect="1"/>
          </p:cNvPicPr>
          <p:nvPr/>
        </p:nvPicPr>
        <p:blipFill>
          <a:blip r:embed="rId5"/>
          <a:stretch>
            <a:fillRect/>
          </a:stretch>
        </p:blipFill>
        <p:spPr>
          <a:xfrm>
            <a:off x="2687472" y="6179084"/>
            <a:ext cx="5286077" cy="530922"/>
          </a:xfrm>
          <a:prstGeom prst="rect">
            <a:avLst/>
          </a:prstGeom>
        </p:spPr>
      </p:pic>
      <p:pic>
        <p:nvPicPr>
          <p:cNvPr id="13" name="Picture 14" descr="Logo&#10;&#10;Description automatically generated">
            <a:extLst>
              <a:ext uri="{FF2B5EF4-FFF2-40B4-BE49-F238E27FC236}">
                <a16:creationId xmlns:a16="http://schemas.microsoft.com/office/drawing/2014/main" id="{2BC704B6-1D98-3733-7E17-4D44A39E67DC}"/>
              </a:ext>
            </a:extLst>
          </p:cNvPr>
          <p:cNvPicPr>
            <a:picLocks noChangeAspect="1"/>
          </p:cNvPicPr>
          <p:nvPr/>
        </p:nvPicPr>
        <p:blipFill>
          <a:blip r:embed="rId6"/>
          <a:stretch>
            <a:fillRect/>
          </a:stretch>
        </p:blipFill>
        <p:spPr>
          <a:xfrm>
            <a:off x="856119" y="6255832"/>
            <a:ext cx="815249" cy="454174"/>
          </a:xfrm>
          <a:prstGeom prst="rect">
            <a:avLst/>
          </a:prstGeom>
        </p:spPr>
      </p:pic>
      <p:pic>
        <p:nvPicPr>
          <p:cNvPr id="16" name="Picture 16" descr="A picture containing text, transport, wheel&#10;&#10;Description automatically generated">
            <a:extLst>
              <a:ext uri="{FF2B5EF4-FFF2-40B4-BE49-F238E27FC236}">
                <a16:creationId xmlns:a16="http://schemas.microsoft.com/office/drawing/2014/main" id="{AE8965A8-37FC-5691-CC4F-7A051F00B5CA}"/>
              </a:ext>
            </a:extLst>
          </p:cNvPr>
          <p:cNvPicPr>
            <a:picLocks noChangeAspect="1"/>
          </p:cNvPicPr>
          <p:nvPr/>
        </p:nvPicPr>
        <p:blipFill>
          <a:blip r:embed="rId7"/>
          <a:stretch>
            <a:fillRect/>
          </a:stretch>
        </p:blipFill>
        <p:spPr>
          <a:xfrm>
            <a:off x="1760398" y="6075656"/>
            <a:ext cx="815249" cy="815249"/>
          </a:xfrm>
          <a:prstGeom prst="rect">
            <a:avLst/>
          </a:prstGeom>
        </p:spPr>
      </p:pic>
      <p:pic>
        <p:nvPicPr>
          <p:cNvPr id="17" name="Picture 16" descr="Logo, company name&#10;&#10;Description automatically generated">
            <a:extLst>
              <a:ext uri="{FF2B5EF4-FFF2-40B4-BE49-F238E27FC236}">
                <a16:creationId xmlns:a16="http://schemas.microsoft.com/office/drawing/2014/main" id="{52EB51FE-5391-197F-8A60-E1A756C63400}"/>
              </a:ext>
            </a:extLst>
          </p:cNvPr>
          <p:cNvPicPr>
            <a:picLocks noChangeAspect="1"/>
          </p:cNvPicPr>
          <p:nvPr/>
        </p:nvPicPr>
        <p:blipFill rotWithShape="1">
          <a:blip r:embed="rId8"/>
          <a:srcRect l="740" t="-1943" r="-740" b="17738"/>
          <a:stretch/>
        </p:blipFill>
        <p:spPr>
          <a:xfrm>
            <a:off x="7973549" y="5879136"/>
            <a:ext cx="1473526" cy="909977"/>
          </a:xfrm>
          <a:prstGeom prst="rect">
            <a:avLst/>
          </a:prstGeom>
        </p:spPr>
      </p:pic>
      <p:sp>
        <p:nvSpPr>
          <p:cNvPr id="15" name="TextBox 14">
            <a:extLst>
              <a:ext uri="{FF2B5EF4-FFF2-40B4-BE49-F238E27FC236}">
                <a16:creationId xmlns:a16="http://schemas.microsoft.com/office/drawing/2014/main" id="{96B17991-27B7-C7D4-A154-C87BD5369BC7}"/>
              </a:ext>
            </a:extLst>
          </p:cNvPr>
          <p:cNvSpPr txBox="1"/>
          <p:nvPr/>
        </p:nvSpPr>
        <p:spPr>
          <a:xfrm>
            <a:off x="3204594" y="4978253"/>
            <a:ext cx="2039566" cy="830270"/>
          </a:xfrm>
          <a:prstGeom prst="rect">
            <a:avLst/>
          </a:prstGeom>
        </p:spPr>
        <p:txBody>
          <a:bodyPr vert="horz" lIns="0" tIns="0" rIns="0" bIns="0" rtlCol="0" anchor="t">
            <a:noAutofit/>
          </a:bodyPr>
          <a:lstStyle>
            <a:lvl1pPr marL="274320" marR="0" lvl="0" indent="-274320" fontAlgn="auto">
              <a:lnSpc>
                <a:spcPct val="100000"/>
              </a:lnSpc>
              <a:spcBef>
                <a:spcPts val="0"/>
              </a:spcBef>
              <a:spcAft>
                <a:spcPts val="0"/>
              </a:spcAft>
              <a:buClrTx/>
              <a:buSzTx/>
              <a:buFont typeface="Wingdings" charset="2"/>
              <a:buChar char="§"/>
              <a:tabLst/>
              <a:defRPr b="0" i="0" normalizeH="0" baseline="0">
                <a:solidFill>
                  <a:schemeClr val="bg1"/>
                </a:solidFill>
                <a:latin typeface="Acumin Pro" panose="020B0504020202020204" pitchFamily="34" charset="77"/>
              </a:defRPr>
            </a:lvl1pPr>
            <a:lvl2pPr indent="-228600" defTabSz="914400">
              <a:lnSpc>
                <a:spcPct val="100000"/>
              </a:lnSpc>
              <a:spcBef>
                <a:spcPts val="1000"/>
              </a:spcBef>
              <a:buClr>
                <a:schemeClr val="accent2"/>
              </a:buClr>
              <a:buFont typeface="Arial" panose="020B0604020202020204" pitchFamily="34" charset="0"/>
              <a:buChar char="•"/>
              <a:defRPr sz="1600">
                <a:solidFill>
                  <a:schemeClr val="tx1">
                    <a:lumMod val="85000"/>
                    <a:lumOff val="15000"/>
                  </a:schemeClr>
                </a:solidFill>
              </a:defRPr>
            </a:lvl2pPr>
            <a:lvl3pPr marL="685800" indent="-228600" defTabSz="914400">
              <a:lnSpc>
                <a:spcPct val="100000"/>
              </a:lnSpc>
              <a:spcBef>
                <a:spcPts val="1000"/>
              </a:spcBef>
              <a:buClr>
                <a:schemeClr val="accent2"/>
              </a:buClr>
              <a:buFont typeface="Arial" panose="020B0604020202020204" pitchFamily="34" charset="0"/>
              <a:buChar char="•"/>
              <a:defRPr sz="1600">
                <a:solidFill>
                  <a:schemeClr val="tx1">
                    <a:lumMod val="85000"/>
                    <a:lumOff val="15000"/>
                  </a:schemeClr>
                </a:solidFill>
              </a:defRPr>
            </a:lvl3pPr>
            <a:lvl4pPr marL="914400" indent="-228600" defTabSz="914400">
              <a:lnSpc>
                <a:spcPct val="100000"/>
              </a:lnSpc>
              <a:spcBef>
                <a:spcPts val="1000"/>
              </a:spcBef>
              <a:buClr>
                <a:schemeClr val="accent2"/>
              </a:buClr>
              <a:buFont typeface="Arial" panose="020B0604020202020204" pitchFamily="34" charset="0"/>
              <a:buChar char="•"/>
              <a:defRPr sz="1600">
                <a:solidFill>
                  <a:schemeClr val="tx1">
                    <a:lumMod val="85000"/>
                    <a:lumOff val="15000"/>
                  </a:schemeClr>
                </a:solidFill>
              </a:defRPr>
            </a:lvl4pPr>
            <a:lvl5pPr marL="1143000" indent="-228600" defTabSz="914400">
              <a:lnSpc>
                <a:spcPct val="100000"/>
              </a:lnSpc>
              <a:spcBef>
                <a:spcPts val="1000"/>
              </a:spcBef>
              <a:buClr>
                <a:schemeClr val="accent2"/>
              </a:buClr>
              <a:buFont typeface="Arial" panose="020B0604020202020204" pitchFamily="34" charset="0"/>
              <a:buChar char="•"/>
              <a:defRPr sz="1600">
                <a:solidFill>
                  <a:schemeClr val="tx1">
                    <a:lumMod val="85000"/>
                    <a:lumOff val="15000"/>
                  </a:schemeClr>
                </a:solidFill>
              </a:defRPr>
            </a:lvl5pPr>
            <a:lvl6pPr marL="1314450" indent="-228600" defTabSz="914400">
              <a:lnSpc>
                <a:spcPct val="100000"/>
              </a:lnSpc>
              <a:spcBef>
                <a:spcPts val="1000"/>
              </a:spcBef>
              <a:buClr>
                <a:schemeClr val="accent2"/>
              </a:buClr>
              <a:buFont typeface="Arial" panose="020B0604020202020204" pitchFamily="34" charset="0"/>
              <a:buChar char="•"/>
              <a:defRPr sz="1600"/>
            </a:lvl6pPr>
            <a:lvl7pPr marL="1485900" indent="-228600" defTabSz="914400">
              <a:lnSpc>
                <a:spcPct val="100000"/>
              </a:lnSpc>
              <a:spcBef>
                <a:spcPts val="1000"/>
              </a:spcBef>
              <a:buClr>
                <a:schemeClr val="accent2"/>
              </a:buClr>
              <a:buFont typeface="Arial" panose="020B0604020202020204" pitchFamily="34" charset="0"/>
              <a:buChar char="•"/>
              <a:defRPr sz="1600"/>
            </a:lvl7pPr>
            <a:lvl8pPr marL="1657350" indent="-228600" defTabSz="914400">
              <a:lnSpc>
                <a:spcPct val="100000"/>
              </a:lnSpc>
              <a:spcBef>
                <a:spcPts val="1000"/>
              </a:spcBef>
              <a:buClr>
                <a:schemeClr val="accent2"/>
              </a:buClr>
              <a:buFont typeface="Arial" panose="020B0604020202020204" pitchFamily="34" charset="0"/>
              <a:buChar char="•"/>
              <a:defRPr sz="1600" baseline="0"/>
            </a:lvl8pPr>
            <a:lvl9pPr marL="1828800" indent="-228600" defTabSz="914400">
              <a:lnSpc>
                <a:spcPct val="100000"/>
              </a:lnSpc>
              <a:spcBef>
                <a:spcPts val="1000"/>
              </a:spcBef>
              <a:buClr>
                <a:schemeClr val="accent2"/>
              </a:buClr>
              <a:buFont typeface="Arial" panose="020B0604020202020204" pitchFamily="34" charset="0"/>
              <a:buChar char="•"/>
              <a:defRPr sz="1600" baseline="0"/>
            </a:lvl9pPr>
          </a:lstStyle>
          <a:p>
            <a:pPr marL="0" indent="0" algn="ctr">
              <a:buNone/>
            </a:pPr>
            <a:r>
              <a:rPr lang="en-US" sz="1400" dirty="0" err="1"/>
              <a:t>Dharun</a:t>
            </a:r>
            <a:r>
              <a:rPr lang="en-US" sz="1400" dirty="0"/>
              <a:t> </a:t>
            </a:r>
            <a:r>
              <a:rPr lang="en-US" sz="1400" dirty="0" err="1"/>
              <a:t>Anandayuvaraj</a:t>
            </a:r>
            <a:r>
              <a:rPr lang="en-US" sz="1400" b="1" dirty="0">
                <a:latin typeface="Acumin Pro"/>
              </a:rPr>
              <a:t>*</a:t>
            </a:r>
          </a:p>
          <a:p>
            <a:pPr marL="0" indent="0" algn="ctr">
              <a:buNone/>
            </a:pPr>
            <a:r>
              <a:rPr lang="en-US" sz="1400" b="0" dirty="0"/>
              <a:t>dananday</a:t>
            </a:r>
            <a:r>
              <a:rPr lang="en-US" sz="1400" dirty="0">
                <a:latin typeface="Acumin Pro"/>
              </a:rPr>
              <a:t>@purdue.edu</a:t>
            </a:r>
          </a:p>
        </p:txBody>
      </p:sp>
      <p:pic>
        <p:nvPicPr>
          <p:cNvPr id="18" name="Picture 17" descr="A picture containing person, person, outdoor, suit&#10;&#10;Description automatically generated">
            <a:extLst>
              <a:ext uri="{FF2B5EF4-FFF2-40B4-BE49-F238E27FC236}">
                <a16:creationId xmlns:a16="http://schemas.microsoft.com/office/drawing/2014/main" id="{FD450EBA-478D-4195-94FA-FECBCCFC15AE}"/>
              </a:ext>
            </a:extLst>
          </p:cNvPr>
          <p:cNvPicPr>
            <a:picLocks noChangeAspect="1"/>
          </p:cNvPicPr>
          <p:nvPr/>
        </p:nvPicPr>
        <p:blipFill rotWithShape="1">
          <a:blip r:embed="rId9"/>
          <a:srcRect t="10326" b="16592"/>
          <a:stretch/>
        </p:blipFill>
        <p:spPr>
          <a:xfrm>
            <a:off x="3501635" y="3314375"/>
            <a:ext cx="1333881" cy="1462620"/>
          </a:xfrm>
          <a:prstGeom prst="rect">
            <a:avLst/>
          </a:prstGeom>
        </p:spPr>
      </p:pic>
      <p:pic>
        <p:nvPicPr>
          <p:cNvPr id="24" name="Picture 23" descr="A person in a white shirt&#10;&#10;Description automatically generated">
            <a:extLst>
              <a:ext uri="{FF2B5EF4-FFF2-40B4-BE49-F238E27FC236}">
                <a16:creationId xmlns:a16="http://schemas.microsoft.com/office/drawing/2014/main" id="{291C982C-B5A4-33B6-FFAD-C7DB5B7EE9B7}"/>
              </a:ext>
            </a:extLst>
          </p:cNvPr>
          <p:cNvPicPr>
            <a:picLocks noChangeAspect="1"/>
          </p:cNvPicPr>
          <p:nvPr/>
        </p:nvPicPr>
        <p:blipFill>
          <a:blip r:embed="rId10"/>
          <a:stretch>
            <a:fillRect/>
          </a:stretch>
        </p:blipFill>
        <p:spPr>
          <a:xfrm>
            <a:off x="7484064" y="3274102"/>
            <a:ext cx="1510175" cy="1519672"/>
          </a:xfrm>
          <a:prstGeom prst="rect">
            <a:avLst/>
          </a:prstGeom>
        </p:spPr>
      </p:pic>
      <p:pic>
        <p:nvPicPr>
          <p:cNvPr id="26" name="Picture 25">
            <a:extLst>
              <a:ext uri="{FF2B5EF4-FFF2-40B4-BE49-F238E27FC236}">
                <a16:creationId xmlns:a16="http://schemas.microsoft.com/office/drawing/2014/main" id="{9213A069-33F8-EC01-CA2C-4B599F82317C}"/>
              </a:ext>
            </a:extLst>
          </p:cNvPr>
          <p:cNvPicPr>
            <a:picLocks noChangeAspect="1"/>
          </p:cNvPicPr>
          <p:nvPr/>
        </p:nvPicPr>
        <p:blipFill>
          <a:blip r:embed="rId11"/>
          <a:stretch>
            <a:fillRect/>
          </a:stretch>
        </p:blipFill>
        <p:spPr>
          <a:xfrm>
            <a:off x="1556607" y="3343273"/>
            <a:ext cx="1431939" cy="1445993"/>
          </a:xfrm>
          <a:prstGeom prst="rect">
            <a:avLst/>
          </a:prstGeom>
        </p:spPr>
      </p:pic>
      <p:pic>
        <p:nvPicPr>
          <p:cNvPr id="7" name="Picture 6" descr="Google icon Logo PNG Transparent &amp; SVG Vector - Freebie Supply">
            <a:extLst>
              <a:ext uri="{FF2B5EF4-FFF2-40B4-BE49-F238E27FC236}">
                <a16:creationId xmlns:a16="http://schemas.microsoft.com/office/drawing/2014/main" id="{F5380B16-DA68-B7AC-AA5C-4B9456C3C6B3}"/>
              </a:ext>
            </a:extLst>
          </p:cNvPr>
          <p:cNvPicPr>
            <a:picLocks noChangeAspect="1"/>
          </p:cNvPicPr>
          <p:nvPr/>
        </p:nvPicPr>
        <p:blipFill>
          <a:blip r:embed="rId12"/>
          <a:stretch>
            <a:fillRect/>
          </a:stretch>
        </p:blipFill>
        <p:spPr>
          <a:xfrm>
            <a:off x="9544491" y="6030326"/>
            <a:ext cx="749596" cy="760441"/>
          </a:xfrm>
          <a:prstGeom prst="rect">
            <a:avLst/>
          </a:prstGeom>
        </p:spPr>
      </p:pic>
    </p:spTree>
    <p:extLst>
      <p:ext uri="{BB962C8B-B14F-4D97-AF65-F5344CB8AC3E}">
        <p14:creationId xmlns:p14="http://schemas.microsoft.com/office/powerpoint/2010/main" val="17803980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FE0E79-3C83-4B98-8C39-ED8503CD699A}"/>
              </a:ext>
            </a:extLst>
          </p:cNvPr>
          <p:cNvSpPr>
            <a:spLocks noGrp="1"/>
          </p:cNvSpPr>
          <p:nvPr>
            <p:ph type="title"/>
          </p:nvPr>
        </p:nvSpPr>
        <p:spPr>
          <a:xfrm>
            <a:off x="440415" y="145010"/>
            <a:ext cx="11410357" cy="638175"/>
          </a:xfrm>
        </p:spPr>
        <p:txBody>
          <a:bodyPr>
            <a:noAutofit/>
          </a:bodyPr>
          <a:lstStyle/>
          <a:p>
            <a:r>
              <a:rPr lang="en-US" sz="4000" b="1" dirty="0">
                <a:latin typeface="Calibri"/>
                <a:cs typeface="Calibri"/>
              </a:rPr>
              <a:t>Methods | Replicating analysis—prompt engr.</a:t>
            </a:r>
          </a:p>
        </p:txBody>
      </p:sp>
      <p:sp>
        <p:nvSpPr>
          <p:cNvPr id="4" name="Slide Number Placeholder 3">
            <a:extLst>
              <a:ext uri="{FF2B5EF4-FFF2-40B4-BE49-F238E27FC236}">
                <a16:creationId xmlns:a16="http://schemas.microsoft.com/office/drawing/2014/main" id="{3A050BBA-6D2E-4E3C-B27D-74552D1A11C7}"/>
              </a:ext>
            </a:extLst>
          </p:cNvPr>
          <p:cNvSpPr>
            <a:spLocks noGrp="1"/>
          </p:cNvSpPr>
          <p:nvPr>
            <p:ph type="sldNum" sz="quarter" idx="12"/>
          </p:nvPr>
        </p:nvSpPr>
        <p:spPr/>
        <p:txBody>
          <a:bodyPr/>
          <a:lstStyle/>
          <a:p>
            <a:fld id="{8A7A6979-0714-4377-B894-6BE4C2D6E202}" type="slidenum">
              <a:rPr lang="en-US" smtClean="0"/>
              <a:pPr/>
              <a:t>10</a:t>
            </a:fld>
            <a:endParaRPr lang="en-US"/>
          </a:p>
        </p:txBody>
      </p:sp>
      <p:pic>
        <p:nvPicPr>
          <p:cNvPr id="10" name="Picture 9" descr="A screenshot of a computer&#10;&#10;Description automatically generated">
            <a:extLst>
              <a:ext uri="{FF2B5EF4-FFF2-40B4-BE49-F238E27FC236}">
                <a16:creationId xmlns:a16="http://schemas.microsoft.com/office/drawing/2014/main" id="{39F6FBDF-DE9D-4401-4E87-810A0169BA1D}"/>
              </a:ext>
            </a:extLst>
          </p:cNvPr>
          <p:cNvPicPr>
            <a:picLocks noChangeAspect="1"/>
          </p:cNvPicPr>
          <p:nvPr/>
        </p:nvPicPr>
        <p:blipFill rotWithShape="1">
          <a:blip r:embed="rId3"/>
          <a:srcRect r="126" b="86750"/>
          <a:stretch/>
        </p:blipFill>
        <p:spPr>
          <a:xfrm>
            <a:off x="173429" y="1130318"/>
            <a:ext cx="11944327" cy="1409682"/>
          </a:xfrm>
          <a:prstGeom prst="rect">
            <a:avLst/>
          </a:prstGeom>
        </p:spPr>
      </p:pic>
      <p:pic>
        <p:nvPicPr>
          <p:cNvPr id="2" name="Picture 1" descr="A screenshot of a computer&#10;&#10;Description automatically generated">
            <a:extLst>
              <a:ext uri="{FF2B5EF4-FFF2-40B4-BE49-F238E27FC236}">
                <a16:creationId xmlns:a16="http://schemas.microsoft.com/office/drawing/2014/main" id="{6DC3248C-950F-84AA-E25A-052EA81B6E20}"/>
              </a:ext>
            </a:extLst>
          </p:cNvPr>
          <p:cNvPicPr>
            <a:picLocks noChangeAspect="1"/>
          </p:cNvPicPr>
          <p:nvPr/>
        </p:nvPicPr>
        <p:blipFill rotWithShape="1">
          <a:blip r:embed="rId3"/>
          <a:srcRect t="33237" r="126" b="60156"/>
          <a:stretch/>
        </p:blipFill>
        <p:spPr>
          <a:xfrm>
            <a:off x="177241" y="4563532"/>
            <a:ext cx="11940515" cy="702735"/>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AB24DEA0-4F7C-F2F3-12B4-3E84B9D3D945}"/>
              </a:ext>
            </a:extLst>
          </p:cNvPr>
          <p:cNvPicPr>
            <a:picLocks noChangeAspect="1"/>
          </p:cNvPicPr>
          <p:nvPr/>
        </p:nvPicPr>
        <p:blipFill rotWithShape="1">
          <a:blip r:embed="rId3"/>
          <a:srcRect t="13546" r="4646" b="67887"/>
          <a:stretch/>
        </p:blipFill>
        <p:spPr>
          <a:xfrm>
            <a:off x="164551" y="2658534"/>
            <a:ext cx="11463398" cy="1724230"/>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C8688BFE-66AB-5A76-45AD-23963AF1EBF8}"/>
              </a:ext>
            </a:extLst>
          </p:cNvPr>
          <p:cNvPicPr>
            <a:picLocks noChangeAspect="1"/>
          </p:cNvPicPr>
          <p:nvPr/>
        </p:nvPicPr>
        <p:blipFill rotWithShape="1">
          <a:blip r:embed="rId3"/>
          <a:srcRect t="40560" r="126" b="51586"/>
          <a:stretch/>
        </p:blipFill>
        <p:spPr>
          <a:xfrm>
            <a:off x="185705" y="5423428"/>
            <a:ext cx="11940515" cy="835235"/>
          </a:xfrm>
          <a:prstGeom prst="rect">
            <a:avLst/>
          </a:prstGeom>
        </p:spPr>
      </p:pic>
    </p:spTree>
    <p:extLst>
      <p:ext uri="{BB962C8B-B14F-4D97-AF65-F5344CB8AC3E}">
        <p14:creationId xmlns:p14="http://schemas.microsoft.com/office/powerpoint/2010/main" val="3851968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FE0E79-3C83-4B98-8C39-ED8503CD699A}"/>
              </a:ext>
            </a:extLst>
          </p:cNvPr>
          <p:cNvSpPr>
            <a:spLocks noGrp="1"/>
          </p:cNvSpPr>
          <p:nvPr>
            <p:ph type="title"/>
          </p:nvPr>
        </p:nvSpPr>
        <p:spPr/>
        <p:txBody>
          <a:bodyPr>
            <a:noAutofit/>
          </a:bodyPr>
          <a:lstStyle/>
          <a:p>
            <a:r>
              <a:rPr lang="en-US" sz="4000" b="1"/>
              <a:t>Results | Kappa score and accuracy of LLMs </a:t>
            </a:r>
          </a:p>
        </p:txBody>
      </p:sp>
      <p:sp>
        <p:nvSpPr>
          <p:cNvPr id="2" name="Content Placeholder 1">
            <a:extLst>
              <a:ext uri="{FF2B5EF4-FFF2-40B4-BE49-F238E27FC236}">
                <a16:creationId xmlns:a16="http://schemas.microsoft.com/office/drawing/2014/main" id="{01EE282B-6DB8-4811-ABDE-0AD318D05FBD}"/>
              </a:ext>
            </a:extLst>
          </p:cNvPr>
          <p:cNvSpPr>
            <a:spLocks noGrp="1"/>
          </p:cNvSpPr>
          <p:nvPr>
            <p:ph idx="1"/>
          </p:nvPr>
        </p:nvSpPr>
        <p:spPr/>
        <p:txBody>
          <a:bodyPr>
            <a:normAutofit/>
          </a:bodyPr>
          <a:lstStyle/>
          <a:p>
            <a:pPr lvl="0">
              <a:buClr>
                <a:srgbClr val="555960"/>
              </a:buClr>
            </a:pPr>
            <a:endParaRPr lang="en-US" sz="3000" dirty="0">
              <a:solidFill>
                <a:srgbClr val="000000">
                  <a:lumMod val="85000"/>
                  <a:lumOff val="15000"/>
                </a:srgbClr>
              </a:solidFill>
            </a:endParaRPr>
          </a:p>
          <a:p>
            <a:pPr lvl="1">
              <a:buClr>
                <a:srgbClr val="555960"/>
              </a:buClr>
            </a:pPr>
            <a:endParaRPr lang="en-US" sz="2800" dirty="0"/>
          </a:p>
          <a:p>
            <a:pPr lvl="1">
              <a:buClr>
                <a:srgbClr val="555960"/>
              </a:buClr>
            </a:pPr>
            <a:endParaRPr lang="en-US" sz="3000" dirty="0">
              <a:solidFill>
                <a:srgbClr val="000000">
                  <a:lumMod val="85000"/>
                  <a:lumOff val="15000"/>
                </a:srgbClr>
              </a:solidFill>
            </a:endParaRPr>
          </a:p>
          <a:p>
            <a:pPr marL="228600" lvl="1" indent="0">
              <a:buNone/>
            </a:pPr>
            <a:endParaRPr lang="en-US" dirty="0">
              <a:solidFill>
                <a:srgbClr val="000000">
                  <a:lumMod val="85000"/>
                  <a:lumOff val="15000"/>
                </a:srgbClr>
              </a:solidFill>
            </a:endParaRPr>
          </a:p>
        </p:txBody>
      </p:sp>
      <p:sp>
        <p:nvSpPr>
          <p:cNvPr id="4" name="Slide Number Placeholder 3">
            <a:extLst>
              <a:ext uri="{FF2B5EF4-FFF2-40B4-BE49-F238E27FC236}">
                <a16:creationId xmlns:a16="http://schemas.microsoft.com/office/drawing/2014/main" id="{3A050BBA-6D2E-4E3C-B27D-74552D1A11C7}"/>
              </a:ext>
            </a:extLst>
          </p:cNvPr>
          <p:cNvSpPr>
            <a:spLocks noGrp="1"/>
          </p:cNvSpPr>
          <p:nvPr>
            <p:ph type="sldNum" sz="quarter" idx="12"/>
          </p:nvPr>
        </p:nvSpPr>
        <p:spPr/>
        <p:txBody>
          <a:bodyPr/>
          <a:lstStyle/>
          <a:p>
            <a:fld id="{8A7A6979-0714-4377-B894-6BE4C2D6E202}" type="slidenum">
              <a:rPr lang="en-US" smtClean="0"/>
              <a:pPr/>
              <a:t>11</a:t>
            </a:fld>
            <a:endParaRPr lang="en-US"/>
          </a:p>
        </p:txBody>
      </p:sp>
      <p:sp>
        <p:nvSpPr>
          <p:cNvPr id="6" name="TextBox 5">
            <a:extLst>
              <a:ext uri="{FF2B5EF4-FFF2-40B4-BE49-F238E27FC236}">
                <a16:creationId xmlns:a16="http://schemas.microsoft.com/office/drawing/2014/main" id="{BD98BBFA-1B96-E794-240B-95968A7C789E}"/>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7" name="TextBox 6">
            <a:extLst>
              <a:ext uri="{FF2B5EF4-FFF2-40B4-BE49-F238E27FC236}">
                <a16:creationId xmlns:a16="http://schemas.microsoft.com/office/drawing/2014/main" id="{4DAD6436-4253-3690-F576-566CA7460514}"/>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8" name="TextBox 7">
            <a:extLst>
              <a:ext uri="{FF2B5EF4-FFF2-40B4-BE49-F238E27FC236}">
                <a16:creationId xmlns:a16="http://schemas.microsoft.com/office/drawing/2014/main" id="{DFC56488-5395-5B3D-C22E-01453846B2BC}"/>
              </a:ext>
            </a:extLst>
          </p:cNvPr>
          <p:cNvSpPr txBox="1"/>
          <p:nvPr/>
        </p:nvSpPr>
        <p:spPr>
          <a:xfrm>
            <a:off x="694922" y="1301394"/>
            <a:ext cx="10150591"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sz="2200" dirty="0">
                <a:cs typeface="Calibri" panose="020F0502020204030204"/>
              </a:rPr>
              <a:t>Trend: High accuracy when inter-rater agreement (Cohen's</a:t>
            </a:r>
            <a:r>
              <a:rPr lang="en-GB" sz="2600" dirty="0">
                <a:cs typeface="Calibri" panose="020F0502020204030204"/>
              </a:rPr>
              <a:t> </a:t>
            </a:r>
            <a:r>
              <a:rPr lang="en-GB" sz="2600" dirty="0">
                <a:solidFill>
                  <a:schemeClr val="bg1"/>
                </a:solidFill>
                <a:ea typeface="+mn-lt"/>
                <a:cs typeface="+mn-lt"/>
              </a:rPr>
              <a:t>κ)</a:t>
            </a:r>
            <a:r>
              <a:rPr lang="en-GB" sz="1500" dirty="0">
                <a:solidFill>
                  <a:srgbClr val="E2EEFF"/>
                </a:solidFill>
                <a:ea typeface="+mn-lt"/>
                <a:cs typeface="+mn-lt"/>
              </a:rPr>
              <a:t> </a:t>
            </a:r>
            <a:r>
              <a:rPr lang="en-GB" sz="2200" dirty="0">
                <a:cs typeface="Calibri" panose="020F0502020204030204"/>
              </a:rPr>
              <a:t>is high</a:t>
            </a:r>
          </a:p>
          <a:p>
            <a:pPr marL="285750" indent="-285750">
              <a:buFont typeface="Arial"/>
              <a:buChar char="•"/>
            </a:pPr>
            <a:r>
              <a:rPr lang="en-GB" sz="2200" dirty="0">
                <a:cs typeface="Calibri" panose="020F0502020204030204"/>
              </a:rPr>
              <a:t>GPT 3.5 is equal or better for all dimensions</a:t>
            </a:r>
          </a:p>
          <a:p>
            <a:pPr marL="285750" indent="-285750">
              <a:buFont typeface="Arial"/>
              <a:buChar char="•"/>
            </a:pPr>
            <a:r>
              <a:rPr lang="en-GB" sz="2200" dirty="0">
                <a:cs typeface="Calibri" panose="020F0502020204030204"/>
              </a:rPr>
              <a:t>Overall, accuracy is not high enough to replace humans</a:t>
            </a:r>
          </a:p>
        </p:txBody>
      </p:sp>
      <p:graphicFrame>
        <p:nvGraphicFramePr>
          <p:cNvPr id="40" name="Content Placeholder 4">
            <a:extLst>
              <a:ext uri="{FF2B5EF4-FFF2-40B4-BE49-F238E27FC236}">
                <a16:creationId xmlns:a16="http://schemas.microsoft.com/office/drawing/2014/main" id="{1E9DBDF5-FC92-F715-3E6A-1598491A0D76}"/>
              </a:ext>
            </a:extLst>
          </p:cNvPr>
          <p:cNvGraphicFramePr>
            <a:graphicFrameLocks/>
          </p:cNvGraphicFramePr>
          <p:nvPr>
            <p:extLst>
              <p:ext uri="{D42A27DB-BD31-4B8C-83A1-F6EECF244321}">
                <p14:modId xmlns:p14="http://schemas.microsoft.com/office/powerpoint/2010/main" val="1686720769"/>
              </p:ext>
            </p:extLst>
          </p:nvPr>
        </p:nvGraphicFramePr>
        <p:xfrm>
          <a:off x="391320" y="3092102"/>
          <a:ext cx="11409360" cy="2303355"/>
        </p:xfrm>
        <a:graphic>
          <a:graphicData uri="http://schemas.openxmlformats.org/drawingml/2006/table">
            <a:tbl>
              <a:tblPr firstRow="1" bandRow="1">
                <a:tableStyleId>{5C22544A-7EE6-4342-B048-85BDC9FD1C3A}</a:tableStyleId>
              </a:tblPr>
              <a:tblGrid>
                <a:gridCol w="2852340">
                  <a:extLst>
                    <a:ext uri="{9D8B030D-6E8A-4147-A177-3AD203B41FA5}">
                      <a16:colId xmlns:a16="http://schemas.microsoft.com/office/drawing/2014/main" val="2812457551"/>
                    </a:ext>
                  </a:extLst>
                </a:gridCol>
                <a:gridCol w="5560265">
                  <a:extLst>
                    <a:ext uri="{9D8B030D-6E8A-4147-A177-3AD203B41FA5}">
                      <a16:colId xmlns:a16="http://schemas.microsoft.com/office/drawing/2014/main" val="2344209927"/>
                    </a:ext>
                  </a:extLst>
                </a:gridCol>
                <a:gridCol w="1435395">
                  <a:extLst>
                    <a:ext uri="{9D8B030D-6E8A-4147-A177-3AD203B41FA5}">
                      <a16:colId xmlns:a16="http://schemas.microsoft.com/office/drawing/2014/main" val="1329150829"/>
                    </a:ext>
                  </a:extLst>
                </a:gridCol>
                <a:gridCol w="1561360">
                  <a:extLst>
                    <a:ext uri="{9D8B030D-6E8A-4147-A177-3AD203B41FA5}">
                      <a16:colId xmlns:a16="http://schemas.microsoft.com/office/drawing/2014/main" val="2276502734"/>
                    </a:ext>
                  </a:extLst>
                </a:gridCol>
              </a:tblGrid>
              <a:tr h="460671">
                <a:tc>
                  <a:txBody>
                    <a:bodyPr/>
                    <a:lstStyle/>
                    <a:p>
                      <a:r>
                        <a:rPr lang="en-US" dirty="0"/>
                        <a:t>Dimension</a:t>
                      </a:r>
                    </a:p>
                  </a:txBody>
                  <a:tcPr>
                    <a:solidFill>
                      <a:schemeClr val="tx2"/>
                    </a:solidFill>
                  </a:tcPr>
                </a:tc>
                <a:tc>
                  <a:txBody>
                    <a:bodyPr/>
                    <a:lstStyle/>
                    <a:p>
                      <a:r>
                        <a:rPr lang="en-US" dirty="0"/>
                        <a:t>Agreement (Cohen’s </a:t>
                      </a:r>
                      <a:r>
                        <a:rPr lang="en-US" dirty="0">
                          <a:sym typeface="Symbol" panose="05050102010706020507" pitchFamily="18" charset="2"/>
                        </a:rPr>
                        <a:t>)</a:t>
                      </a:r>
                      <a:endParaRPr lang="en-US" dirty="0"/>
                    </a:p>
                  </a:txBody>
                  <a:tcPr>
                    <a:solidFill>
                      <a:schemeClr val="tx2"/>
                    </a:solidFill>
                  </a:tcPr>
                </a:tc>
                <a:tc>
                  <a:txBody>
                    <a:bodyPr/>
                    <a:lstStyle/>
                    <a:p>
                      <a:r>
                        <a:rPr lang="en-US" dirty="0"/>
                        <a:t>GPT 3.5</a:t>
                      </a:r>
                    </a:p>
                  </a:txBody>
                  <a:tcPr>
                    <a:solidFill>
                      <a:schemeClr val="tx2"/>
                    </a:solidFill>
                  </a:tcPr>
                </a:tc>
                <a:tc>
                  <a:txBody>
                    <a:bodyPr/>
                    <a:lstStyle/>
                    <a:p>
                      <a:r>
                        <a:rPr lang="en-US" dirty="0"/>
                        <a:t>Bard</a:t>
                      </a:r>
                    </a:p>
                  </a:txBody>
                  <a:tcPr>
                    <a:solidFill>
                      <a:schemeClr val="tx2"/>
                    </a:solidFill>
                  </a:tcPr>
                </a:tc>
                <a:extLst>
                  <a:ext uri="{0D108BD9-81ED-4DB2-BD59-A6C34878D82A}">
                    <a16:rowId xmlns:a16="http://schemas.microsoft.com/office/drawing/2014/main" val="4024483314"/>
                  </a:ext>
                </a:extLst>
              </a:tr>
              <a:tr h="460671">
                <a:tc>
                  <a:txBody>
                    <a:bodyPr/>
                    <a:lstStyle/>
                    <a:p>
                      <a:r>
                        <a:rPr lang="en-US" dirty="0"/>
                        <a:t>Type of compromise</a:t>
                      </a:r>
                    </a:p>
                  </a:txBody>
                  <a:tcPr>
                    <a:solidFill>
                      <a:schemeClr val="accent4"/>
                    </a:solidFill>
                  </a:tcPr>
                </a:tc>
                <a:tc>
                  <a:txBody>
                    <a:bodyPr/>
                    <a:lstStyle/>
                    <a:p>
                      <a:r>
                        <a:rPr lang="en-US" dirty="0"/>
                        <a:t>Taken as ground truth from CNCF catalog</a:t>
                      </a:r>
                    </a:p>
                  </a:txBody>
                  <a:tcPr>
                    <a:solidFill>
                      <a:schemeClr val="accent4"/>
                    </a:solidFill>
                  </a:tcPr>
                </a:tc>
                <a:tc>
                  <a:txBody>
                    <a:bodyPr/>
                    <a:lstStyle/>
                    <a:p>
                      <a:r>
                        <a:rPr lang="en-US" dirty="0"/>
                        <a:t>59%</a:t>
                      </a:r>
                    </a:p>
                  </a:txBody>
                  <a:tcPr>
                    <a:solidFill>
                      <a:schemeClr val="accent4"/>
                    </a:solidFill>
                  </a:tcPr>
                </a:tc>
                <a:tc>
                  <a:txBody>
                    <a:bodyPr/>
                    <a:lstStyle/>
                    <a:p>
                      <a:r>
                        <a:rPr lang="en-US" dirty="0"/>
                        <a:t>28%</a:t>
                      </a:r>
                    </a:p>
                  </a:txBody>
                  <a:tcPr>
                    <a:solidFill>
                      <a:schemeClr val="accent4"/>
                    </a:solidFill>
                  </a:tcPr>
                </a:tc>
                <a:extLst>
                  <a:ext uri="{0D108BD9-81ED-4DB2-BD59-A6C34878D82A}">
                    <a16:rowId xmlns:a16="http://schemas.microsoft.com/office/drawing/2014/main" val="63104596"/>
                  </a:ext>
                </a:extLst>
              </a:tr>
              <a:tr h="460671">
                <a:tc>
                  <a:txBody>
                    <a:bodyPr/>
                    <a:lstStyle/>
                    <a:p>
                      <a:r>
                        <a:rPr lang="en-US" dirty="0"/>
                        <a:t>Intent</a:t>
                      </a:r>
                    </a:p>
                  </a:txBody>
                  <a:tcPr>
                    <a:solidFill>
                      <a:schemeClr val="accent4"/>
                    </a:solidFill>
                  </a:tcPr>
                </a:tc>
                <a:tc>
                  <a:txBody>
                    <a:bodyPr/>
                    <a:lstStyle/>
                    <a:p>
                      <a:r>
                        <a:rPr lang="en-US" dirty="0"/>
                        <a:t>0.87 (Group 1- 0.88, Group 2- 1, Group 3 – 0.77)</a:t>
                      </a:r>
                    </a:p>
                  </a:txBody>
                  <a:tcPr>
                    <a:solidFill>
                      <a:schemeClr val="accent4"/>
                    </a:solidFill>
                  </a:tcPr>
                </a:tc>
                <a:tc>
                  <a:txBody>
                    <a:bodyPr/>
                    <a:lstStyle/>
                    <a:p>
                      <a:r>
                        <a:rPr lang="en-US" dirty="0"/>
                        <a:t>88%</a:t>
                      </a:r>
                    </a:p>
                  </a:txBody>
                  <a:tcPr>
                    <a:solidFill>
                      <a:schemeClr val="accent4"/>
                    </a:solidFill>
                  </a:tcPr>
                </a:tc>
                <a:tc>
                  <a:txBody>
                    <a:bodyPr/>
                    <a:lstStyle/>
                    <a:p>
                      <a:r>
                        <a:rPr lang="en-US" dirty="0"/>
                        <a:t>88%</a:t>
                      </a:r>
                    </a:p>
                  </a:txBody>
                  <a:tcPr>
                    <a:solidFill>
                      <a:schemeClr val="accent4"/>
                    </a:solidFill>
                  </a:tcPr>
                </a:tc>
                <a:extLst>
                  <a:ext uri="{0D108BD9-81ED-4DB2-BD59-A6C34878D82A}">
                    <a16:rowId xmlns:a16="http://schemas.microsoft.com/office/drawing/2014/main" val="2930658851"/>
                  </a:ext>
                </a:extLst>
              </a:tr>
              <a:tr h="460671">
                <a:tc>
                  <a:txBody>
                    <a:bodyPr/>
                    <a:lstStyle/>
                    <a:p>
                      <a:r>
                        <a:rPr lang="en-US" dirty="0"/>
                        <a:t>Nature</a:t>
                      </a:r>
                    </a:p>
                  </a:txBody>
                  <a:tcPr>
                    <a:solidFill>
                      <a:schemeClr val="accent4"/>
                    </a:solidFill>
                  </a:tcPr>
                </a:tc>
                <a:tc>
                  <a:txBody>
                    <a:bodyPr/>
                    <a:lstStyle/>
                    <a:p>
                      <a:r>
                        <a:rPr lang="en-US" dirty="0"/>
                        <a:t>0.58 (Group 1- 0.60, Group 2- 0.58, Group 3 – 0.55)</a:t>
                      </a:r>
                    </a:p>
                  </a:txBody>
                  <a:tcPr>
                    <a:solidFill>
                      <a:schemeClr val="accent4"/>
                    </a:solidFill>
                  </a:tcPr>
                </a:tc>
                <a:tc>
                  <a:txBody>
                    <a:bodyPr/>
                    <a:lstStyle/>
                    <a:p>
                      <a:r>
                        <a:rPr lang="en-US" dirty="0"/>
                        <a:t>74%</a:t>
                      </a:r>
                    </a:p>
                  </a:txBody>
                  <a:tcPr>
                    <a:solidFill>
                      <a:schemeClr val="accent4"/>
                    </a:solidFill>
                  </a:tcPr>
                </a:tc>
                <a:tc>
                  <a:txBody>
                    <a:bodyPr/>
                    <a:lstStyle/>
                    <a:p>
                      <a:r>
                        <a:rPr lang="en-US" dirty="0"/>
                        <a:t>69%</a:t>
                      </a:r>
                    </a:p>
                  </a:txBody>
                  <a:tcPr>
                    <a:solidFill>
                      <a:schemeClr val="accent4"/>
                    </a:solidFill>
                  </a:tcPr>
                </a:tc>
                <a:extLst>
                  <a:ext uri="{0D108BD9-81ED-4DB2-BD59-A6C34878D82A}">
                    <a16:rowId xmlns:a16="http://schemas.microsoft.com/office/drawing/2014/main" val="458769860"/>
                  </a:ext>
                </a:extLst>
              </a:tr>
              <a:tr h="460671">
                <a:tc>
                  <a:txBody>
                    <a:bodyPr/>
                    <a:lstStyle/>
                    <a:p>
                      <a:r>
                        <a:rPr lang="en-US" dirty="0"/>
                        <a:t>Impacts</a:t>
                      </a:r>
                    </a:p>
                  </a:txBody>
                  <a:tcPr>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0.34 (Group 1- 0.51, Group 2- 0.32, Group 3 – 0.20)</a:t>
                      </a:r>
                    </a:p>
                  </a:txBody>
                  <a:tcPr>
                    <a:solidFill>
                      <a:schemeClr val="accent4"/>
                    </a:solidFill>
                  </a:tcPr>
                </a:tc>
                <a:tc>
                  <a:txBody>
                    <a:bodyPr/>
                    <a:lstStyle/>
                    <a:p>
                      <a:r>
                        <a:rPr lang="en-US" dirty="0"/>
                        <a:t>52%</a:t>
                      </a:r>
                    </a:p>
                  </a:txBody>
                  <a:tcPr>
                    <a:solidFill>
                      <a:schemeClr val="accent4"/>
                    </a:solidFill>
                  </a:tcPr>
                </a:tc>
                <a:tc>
                  <a:txBody>
                    <a:bodyPr/>
                    <a:lstStyle/>
                    <a:p>
                      <a:r>
                        <a:rPr lang="en-US" dirty="0"/>
                        <a:t>45%</a:t>
                      </a:r>
                    </a:p>
                  </a:txBody>
                  <a:tcPr>
                    <a:solidFill>
                      <a:schemeClr val="accent4"/>
                    </a:solidFill>
                  </a:tcPr>
                </a:tc>
                <a:extLst>
                  <a:ext uri="{0D108BD9-81ED-4DB2-BD59-A6C34878D82A}">
                    <a16:rowId xmlns:a16="http://schemas.microsoft.com/office/drawing/2014/main" val="3275166227"/>
                  </a:ext>
                </a:extLst>
              </a:tr>
            </a:tbl>
          </a:graphicData>
        </a:graphic>
      </p:graphicFrame>
      <p:sp>
        <p:nvSpPr>
          <p:cNvPr id="41" name="Rectangle 40">
            <a:extLst>
              <a:ext uri="{FF2B5EF4-FFF2-40B4-BE49-F238E27FC236}">
                <a16:creationId xmlns:a16="http://schemas.microsoft.com/office/drawing/2014/main" id="{7281456A-AF71-DDFB-68CA-50205C5E6112}"/>
              </a:ext>
            </a:extLst>
          </p:cNvPr>
          <p:cNvSpPr/>
          <p:nvPr/>
        </p:nvSpPr>
        <p:spPr>
          <a:xfrm>
            <a:off x="3275860" y="4057095"/>
            <a:ext cx="7741328" cy="126063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2995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FE0E79-3C83-4B98-8C39-ED8503CD699A}"/>
              </a:ext>
            </a:extLst>
          </p:cNvPr>
          <p:cNvSpPr>
            <a:spLocks noGrp="1"/>
          </p:cNvSpPr>
          <p:nvPr>
            <p:ph type="title"/>
          </p:nvPr>
        </p:nvSpPr>
        <p:spPr/>
        <p:txBody>
          <a:bodyPr>
            <a:noAutofit/>
          </a:bodyPr>
          <a:lstStyle/>
          <a:p>
            <a:r>
              <a:rPr lang="en-US" sz="4000" b="1"/>
              <a:t>Results | Further GPT analysis</a:t>
            </a:r>
          </a:p>
        </p:txBody>
      </p:sp>
      <p:sp>
        <p:nvSpPr>
          <p:cNvPr id="2" name="Content Placeholder 1">
            <a:extLst>
              <a:ext uri="{FF2B5EF4-FFF2-40B4-BE49-F238E27FC236}">
                <a16:creationId xmlns:a16="http://schemas.microsoft.com/office/drawing/2014/main" id="{01EE282B-6DB8-4811-ABDE-0AD318D05FBD}"/>
              </a:ext>
            </a:extLst>
          </p:cNvPr>
          <p:cNvSpPr>
            <a:spLocks noGrp="1"/>
          </p:cNvSpPr>
          <p:nvPr>
            <p:ph idx="1"/>
          </p:nvPr>
        </p:nvSpPr>
        <p:spPr/>
        <p:txBody>
          <a:bodyPr>
            <a:normAutofit/>
          </a:bodyPr>
          <a:lstStyle/>
          <a:p>
            <a:pPr lvl="0">
              <a:buClr>
                <a:srgbClr val="555960"/>
              </a:buClr>
            </a:pPr>
            <a:endParaRPr lang="en-US" sz="3000">
              <a:solidFill>
                <a:srgbClr val="000000">
                  <a:lumMod val="85000"/>
                  <a:lumOff val="15000"/>
                </a:srgbClr>
              </a:solidFill>
            </a:endParaRPr>
          </a:p>
          <a:p>
            <a:pPr lvl="1">
              <a:buClr>
                <a:srgbClr val="555960"/>
              </a:buClr>
            </a:pPr>
            <a:endParaRPr lang="en-US" sz="2800"/>
          </a:p>
          <a:p>
            <a:pPr lvl="1">
              <a:buClr>
                <a:srgbClr val="555960"/>
              </a:buClr>
            </a:pPr>
            <a:endParaRPr lang="en-US" sz="3000">
              <a:solidFill>
                <a:srgbClr val="000000">
                  <a:lumMod val="85000"/>
                  <a:lumOff val="15000"/>
                </a:srgbClr>
              </a:solidFill>
            </a:endParaRPr>
          </a:p>
          <a:p>
            <a:pPr marL="228600" lvl="1" indent="0">
              <a:buNone/>
            </a:pPr>
            <a:endParaRPr lang="en-US">
              <a:solidFill>
                <a:srgbClr val="000000">
                  <a:lumMod val="85000"/>
                  <a:lumOff val="15000"/>
                </a:srgbClr>
              </a:solidFill>
            </a:endParaRPr>
          </a:p>
        </p:txBody>
      </p:sp>
      <p:sp>
        <p:nvSpPr>
          <p:cNvPr id="4" name="Slide Number Placeholder 3">
            <a:extLst>
              <a:ext uri="{FF2B5EF4-FFF2-40B4-BE49-F238E27FC236}">
                <a16:creationId xmlns:a16="http://schemas.microsoft.com/office/drawing/2014/main" id="{3A050BBA-6D2E-4E3C-B27D-74552D1A11C7}"/>
              </a:ext>
            </a:extLst>
          </p:cNvPr>
          <p:cNvSpPr>
            <a:spLocks noGrp="1"/>
          </p:cNvSpPr>
          <p:nvPr>
            <p:ph type="sldNum" sz="quarter" idx="12"/>
          </p:nvPr>
        </p:nvSpPr>
        <p:spPr/>
        <p:txBody>
          <a:bodyPr/>
          <a:lstStyle/>
          <a:p>
            <a:fld id="{8A7A6979-0714-4377-B894-6BE4C2D6E202}" type="slidenum">
              <a:rPr lang="en-US" smtClean="0"/>
              <a:pPr/>
              <a:t>12</a:t>
            </a:fld>
            <a:endParaRPr lang="en-US"/>
          </a:p>
        </p:txBody>
      </p:sp>
      <p:pic>
        <p:nvPicPr>
          <p:cNvPr id="8" name="Picture 7">
            <a:extLst>
              <a:ext uri="{FF2B5EF4-FFF2-40B4-BE49-F238E27FC236}">
                <a16:creationId xmlns:a16="http://schemas.microsoft.com/office/drawing/2014/main" id="{29C1F164-1A1F-5A32-AB1B-D7B1CAC3AC99}"/>
              </a:ext>
            </a:extLst>
          </p:cNvPr>
          <p:cNvPicPr>
            <a:picLocks noChangeAspect="1"/>
          </p:cNvPicPr>
          <p:nvPr/>
        </p:nvPicPr>
        <p:blipFill rotWithShape="1">
          <a:blip r:embed="rId4"/>
          <a:srcRect l="3453" t="5815" b="2132"/>
          <a:stretch/>
        </p:blipFill>
        <p:spPr>
          <a:xfrm>
            <a:off x="6096000" y="2742900"/>
            <a:ext cx="5683887" cy="3459860"/>
          </a:xfrm>
          <a:prstGeom prst="rect">
            <a:avLst/>
          </a:prstGeom>
        </p:spPr>
      </p:pic>
      <p:sp>
        <p:nvSpPr>
          <p:cNvPr id="5" name="TextBox 4">
            <a:extLst>
              <a:ext uri="{FF2B5EF4-FFF2-40B4-BE49-F238E27FC236}">
                <a16:creationId xmlns:a16="http://schemas.microsoft.com/office/drawing/2014/main" id="{BD952506-1DEB-711F-0B89-A1BC7543B2C7}"/>
              </a:ext>
            </a:extLst>
          </p:cNvPr>
          <p:cNvSpPr txBox="1"/>
          <p:nvPr/>
        </p:nvSpPr>
        <p:spPr>
          <a:xfrm>
            <a:off x="990599" y="1202267"/>
            <a:ext cx="9646641"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sz="2200" dirty="0">
                <a:cs typeface="Calibri" panose="020F0502020204030204"/>
              </a:rPr>
              <a:t>Most articles had an accuracy of 50% or higher</a:t>
            </a:r>
            <a:endParaRPr lang="en-US" sz="2200" dirty="0"/>
          </a:p>
          <a:p>
            <a:pPr marL="285750" indent="-285750">
              <a:buFont typeface="Arial"/>
              <a:buChar char="•"/>
            </a:pPr>
            <a:r>
              <a:rPr lang="en-GB" sz="2200" dirty="0">
                <a:cs typeface="Calibri" panose="020F0502020204030204"/>
              </a:rPr>
              <a:t>Articles with low accuracy contained insufficient information</a:t>
            </a:r>
          </a:p>
          <a:p>
            <a:pPr marL="285750" indent="-285750">
              <a:buFont typeface="Arial"/>
              <a:buChar char="•"/>
            </a:pPr>
            <a:r>
              <a:rPr lang="en-GB" sz="2200" dirty="0">
                <a:cs typeface="Calibri" panose="020F0502020204030204"/>
              </a:rPr>
              <a:t>No clear trend for the inaccuracies/error in the type of compromise dimension </a:t>
            </a:r>
          </a:p>
        </p:txBody>
      </p:sp>
      <p:pic>
        <p:nvPicPr>
          <p:cNvPr id="7" name="Picture 6" descr="A graph with green bars and numbers&#10;&#10;Description automatically generated">
            <a:extLst>
              <a:ext uri="{FF2B5EF4-FFF2-40B4-BE49-F238E27FC236}">
                <a16:creationId xmlns:a16="http://schemas.microsoft.com/office/drawing/2014/main" id="{DD7A3506-AF1E-3D09-F0F7-A1AA4C6704C5}"/>
              </a:ext>
            </a:extLst>
          </p:cNvPr>
          <p:cNvPicPr>
            <a:picLocks noChangeAspect="1"/>
          </p:cNvPicPr>
          <p:nvPr/>
        </p:nvPicPr>
        <p:blipFill>
          <a:blip r:embed="rId5"/>
          <a:stretch>
            <a:fillRect/>
          </a:stretch>
        </p:blipFill>
        <p:spPr>
          <a:xfrm>
            <a:off x="230604" y="2625452"/>
            <a:ext cx="5783510" cy="3716816"/>
          </a:xfrm>
          <a:prstGeom prst="rect">
            <a:avLst/>
          </a:prstGeom>
        </p:spPr>
      </p:pic>
    </p:spTree>
    <p:extLst>
      <p:ext uri="{BB962C8B-B14F-4D97-AF65-F5344CB8AC3E}">
        <p14:creationId xmlns:p14="http://schemas.microsoft.com/office/powerpoint/2010/main" val="87954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FE0E79-3C83-4B98-8C39-ED8503CD699A}"/>
              </a:ext>
            </a:extLst>
          </p:cNvPr>
          <p:cNvSpPr>
            <a:spLocks noGrp="1"/>
          </p:cNvSpPr>
          <p:nvPr>
            <p:ph type="title"/>
          </p:nvPr>
        </p:nvSpPr>
        <p:spPr/>
        <p:txBody>
          <a:bodyPr>
            <a:noAutofit/>
          </a:bodyPr>
          <a:lstStyle/>
          <a:p>
            <a:r>
              <a:rPr lang="en-US" sz="4000" b="1" dirty="0">
                <a:latin typeface="Calibri"/>
                <a:cs typeface="Calibri"/>
              </a:rPr>
              <a:t>Results | Further GPT analysis—Solutions</a:t>
            </a:r>
          </a:p>
        </p:txBody>
      </p:sp>
      <p:sp>
        <p:nvSpPr>
          <p:cNvPr id="2" name="Content Placeholder 1">
            <a:extLst>
              <a:ext uri="{FF2B5EF4-FFF2-40B4-BE49-F238E27FC236}">
                <a16:creationId xmlns:a16="http://schemas.microsoft.com/office/drawing/2014/main" id="{01EE282B-6DB8-4811-ABDE-0AD318D05FBD}"/>
              </a:ext>
            </a:extLst>
          </p:cNvPr>
          <p:cNvSpPr>
            <a:spLocks noGrp="1"/>
          </p:cNvSpPr>
          <p:nvPr>
            <p:ph idx="1"/>
          </p:nvPr>
        </p:nvSpPr>
        <p:spPr/>
        <p:txBody>
          <a:bodyPr>
            <a:normAutofit/>
          </a:bodyPr>
          <a:lstStyle/>
          <a:p>
            <a:pPr lvl="0">
              <a:buClr>
                <a:srgbClr val="555960"/>
              </a:buClr>
            </a:pPr>
            <a:endParaRPr lang="en-US" sz="3000" dirty="0">
              <a:solidFill>
                <a:srgbClr val="000000">
                  <a:lumMod val="85000"/>
                  <a:lumOff val="15000"/>
                </a:srgbClr>
              </a:solidFill>
            </a:endParaRPr>
          </a:p>
          <a:p>
            <a:pPr lvl="1">
              <a:buClr>
                <a:srgbClr val="555960"/>
              </a:buClr>
            </a:pPr>
            <a:endParaRPr lang="en-US" sz="2800" dirty="0"/>
          </a:p>
          <a:p>
            <a:pPr lvl="1">
              <a:buClr>
                <a:srgbClr val="555960"/>
              </a:buClr>
            </a:pPr>
            <a:endParaRPr lang="en-US" sz="3000" dirty="0">
              <a:solidFill>
                <a:srgbClr val="000000">
                  <a:lumMod val="85000"/>
                  <a:lumOff val="15000"/>
                </a:srgbClr>
              </a:solidFill>
            </a:endParaRPr>
          </a:p>
          <a:p>
            <a:pPr marL="228600" lvl="1" indent="0">
              <a:buNone/>
            </a:pPr>
            <a:endParaRPr lang="en-US" dirty="0">
              <a:solidFill>
                <a:srgbClr val="000000">
                  <a:lumMod val="85000"/>
                  <a:lumOff val="15000"/>
                </a:srgbClr>
              </a:solidFill>
            </a:endParaRPr>
          </a:p>
        </p:txBody>
      </p:sp>
      <p:sp>
        <p:nvSpPr>
          <p:cNvPr id="4" name="Slide Number Placeholder 3">
            <a:extLst>
              <a:ext uri="{FF2B5EF4-FFF2-40B4-BE49-F238E27FC236}">
                <a16:creationId xmlns:a16="http://schemas.microsoft.com/office/drawing/2014/main" id="{3A050BBA-6D2E-4E3C-B27D-74552D1A11C7}"/>
              </a:ext>
            </a:extLst>
          </p:cNvPr>
          <p:cNvSpPr>
            <a:spLocks noGrp="1"/>
          </p:cNvSpPr>
          <p:nvPr>
            <p:ph type="sldNum" sz="quarter" idx="12"/>
          </p:nvPr>
        </p:nvSpPr>
        <p:spPr/>
        <p:txBody>
          <a:bodyPr/>
          <a:lstStyle/>
          <a:p>
            <a:fld id="{8A7A6979-0714-4377-B894-6BE4C2D6E202}" type="slidenum">
              <a:rPr lang="en-US" smtClean="0"/>
              <a:pPr/>
              <a:t>13</a:t>
            </a:fld>
            <a:endParaRPr lang="en-US"/>
          </a:p>
        </p:txBody>
      </p:sp>
      <p:sp>
        <p:nvSpPr>
          <p:cNvPr id="5" name="TextBox 4">
            <a:extLst>
              <a:ext uri="{FF2B5EF4-FFF2-40B4-BE49-F238E27FC236}">
                <a16:creationId xmlns:a16="http://schemas.microsoft.com/office/drawing/2014/main" id="{D3D2772C-8D0E-7933-64A8-C93A5096EF24}"/>
              </a:ext>
            </a:extLst>
          </p:cNvPr>
          <p:cNvSpPr txBox="1"/>
          <p:nvPr/>
        </p:nvSpPr>
        <p:spPr>
          <a:xfrm>
            <a:off x="372261" y="1416938"/>
            <a:ext cx="11514802"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sz="2200" dirty="0">
                <a:cs typeface="Calibri"/>
              </a:rPr>
              <a:t>Ratings based on a 5-point Likert scale </a:t>
            </a:r>
            <a:endParaRPr lang="en-GB" sz="2200" dirty="0">
              <a:ea typeface="+mn-lt"/>
              <a:cs typeface="+mn-lt"/>
            </a:endParaRPr>
          </a:p>
          <a:p>
            <a:pPr marL="285750" indent="-285750">
              <a:buFont typeface="Arial"/>
              <a:buChar char="•"/>
            </a:pPr>
            <a:r>
              <a:rPr lang="en-GB" sz="2200" dirty="0">
                <a:ea typeface="+mn-lt"/>
                <a:cs typeface="+mn-lt"/>
              </a:rPr>
              <a:t>42% of the ratings were above 4 (agree), and only 5% of the ratings fell below 2 (disagree)</a:t>
            </a:r>
          </a:p>
          <a:p>
            <a:pPr marL="285750" indent="-285750">
              <a:buFont typeface="Arial"/>
              <a:buChar char="•"/>
            </a:pPr>
            <a:r>
              <a:rPr lang="en-GB" sz="2200" dirty="0">
                <a:cs typeface="Calibri"/>
              </a:rPr>
              <a:t>More detailed and specific answers when articles contained technical analysis/solutions</a:t>
            </a:r>
          </a:p>
          <a:p>
            <a:pPr marL="285750" indent="-285750">
              <a:buFont typeface="Arial"/>
              <a:buChar char="•"/>
            </a:pPr>
            <a:r>
              <a:rPr lang="en-GB" sz="2200" dirty="0">
                <a:cs typeface="Calibri"/>
              </a:rPr>
              <a:t>Generic answers when articles contained less information</a:t>
            </a:r>
          </a:p>
          <a:p>
            <a:pPr marL="285750" indent="-285750">
              <a:buFont typeface="Arial"/>
              <a:buChar char="•"/>
            </a:pPr>
            <a:r>
              <a:rPr lang="en-GB" sz="2200" dirty="0">
                <a:cs typeface="Calibri"/>
              </a:rPr>
              <a:t>GPT can provide reasonable solutions </a:t>
            </a:r>
          </a:p>
          <a:p>
            <a:endParaRPr lang="en-GB" sz="2200" dirty="0">
              <a:cs typeface="Calibri"/>
            </a:endParaRPr>
          </a:p>
        </p:txBody>
      </p:sp>
      <p:graphicFrame>
        <p:nvGraphicFramePr>
          <p:cNvPr id="6" name="Table 5">
            <a:extLst>
              <a:ext uri="{FF2B5EF4-FFF2-40B4-BE49-F238E27FC236}">
                <a16:creationId xmlns:a16="http://schemas.microsoft.com/office/drawing/2014/main" id="{EE48EFBD-1107-C800-B3DE-3DEF09033C18}"/>
              </a:ext>
            </a:extLst>
          </p:cNvPr>
          <p:cNvGraphicFramePr>
            <a:graphicFrameLocks noGrp="1"/>
          </p:cNvGraphicFramePr>
          <p:nvPr>
            <p:extLst>
              <p:ext uri="{D42A27DB-BD31-4B8C-83A1-F6EECF244321}">
                <p14:modId xmlns:p14="http://schemas.microsoft.com/office/powerpoint/2010/main" val="384686383"/>
              </p:ext>
            </p:extLst>
          </p:nvPr>
        </p:nvGraphicFramePr>
        <p:xfrm>
          <a:off x="489098" y="3718473"/>
          <a:ext cx="10717618" cy="2009528"/>
        </p:xfrm>
        <a:graphic>
          <a:graphicData uri="http://schemas.openxmlformats.org/drawingml/2006/table">
            <a:tbl>
              <a:tblPr firstRow="1" bandRow="1">
                <a:tableStyleId>{8A107856-5554-42FB-B03E-39F5DBC370BA}</a:tableStyleId>
              </a:tblPr>
              <a:tblGrid>
                <a:gridCol w="8981731">
                  <a:extLst>
                    <a:ext uri="{9D8B030D-6E8A-4147-A177-3AD203B41FA5}">
                      <a16:colId xmlns:a16="http://schemas.microsoft.com/office/drawing/2014/main" val="3248864658"/>
                    </a:ext>
                  </a:extLst>
                </a:gridCol>
                <a:gridCol w="1735887">
                  <a:extLst>
                    <a:ext uri="{9D8B030D-6E8A-4147-A177-3AD203B41FA5}">
                      <a16:colId xmlns:a16="http://schemas.microsoft.com/office/drawing/2014/main" val="1747334391"/>
                    </a:ext>
                  </a:extLst>
                </a:gridCol>
              </a:tblGrid>
              <a:tr h="502382">
                <a:tc>
                  <a:txBody>
                    <a:bodyPr/>
                    <a:lstStyle/>
                    <a:p>
                      <a:pPr lvl="0">
                        <a:buNone/>
                      </a:pPr>
                      <a:r>
                        <a:rPr lang="en-GB" sz="2200" dirty="0">
                          <a:solidFill>
                            <a:srgbClr val="FFFFFF"/>
                          </a:solidFill>
                        </a:rPr>
                        <a:t>Question</a:t>
                      </a:r>
                      <a:endParaRPr lang="en-US" sz="2200" dirty="0">
                        <a:solidFill>
                          <a:srgbClr val="FFFFFF"/>
                        </a:solidFill>
                      </a:endParaRPr>
                    </a:p>
                  </a:txBody>
                  <a:tcPr>
                    <a:solidFill>
                      <a:schemeClr val="accent5"/>
                    </a:solidFill>
                  </a:tcPr>
                </a:tc>
                <a:tc>
                  <a:txBody>
                    <a:bodyPr/>
                    <a:lstStyle/>
                    <a:p>
                      <a:r>
                        <a:rPr lang="en-GB" sz="2200" dirty="0">
                          <a:solidFill>
                            <a:srgbClr val="FFFFFF"/>
                          </a:solidFill>
                        </a:rPr>
                        <a:t>Rating</a:t>
                      </a:r>
                    </a:p>
                  </a:txBody>
                  <a:tcPr>
                    <a:solidFill>
                      <a:schemeClr val="accent5"/>
                    </a:solidFill>
                  </a:tcPr>
                </a:tc>
                <a:extLst>
                  <a:ext uri="{0D108BD9-81ED-4DB2-BD59-A6C34878D82A}">
                    <a16:rowId xmlns:a16="http://schemas.microsoft.com/office/drawing/2014/main" val="3096535091"/>
                  </a:ext>
                </a:extLst>
              </a:tr>
              <a:tr h="502382">
                <a:tc>
                  <a:txBody>
                    <a:bodyPr/>
                    <a:lstStyle/>
                    <a:p>
                      <a:r>
                        <a:rPr lang="en-GB" sz="2200" dirty="0"/>
                        <a:t>Is the advice helpful in general for software supply chain failures?</a:t>
                      </a:r>
                    </a:p>
                  </a:txBody>
                  <a:tcPr/>
                </a:tc>
                <a:tc>
                  <a:txBody>
                    <a:bodyPr/>
                    <a:lstStyle/>
                    <a:p>
                      <a:r>
                        <a:rPr lang="en-GB" sz="2200" dirty="0"/>
                        <a:t>3.72</a:t>
                      </a:r>
                    </a:p>
                  </a:txBody>
                  <a:tcPr/>
                </a:tc>
                <a:extLst>
                  <a:ext uri="{0D108BD9-81ED-4DB2-BD59-A6C34878D82A}">
                    <a16:rowId xmlns:a16="http://schemas.microsoft.com/office/drawing/2014/main" val="2647566451"/>
                  </a:ext>
                </a:extLst>
              </a:tr>
              <a:tr h="502382">
                <a:tc>
                  <a:txBody>
                    <a:bodyPr/>
                    <a:lstStyle/>
                    <a:p>
                      <a:r>
                        <a:rPr lang="en-GB" sz="2200" dirty="0"/>
                        <a:t>Is the advice related to the specific failure mentioned in the article?</a:t>
                      </a:r>
                    </a:p>
                  </a:txBody>
                  <a:tcPr/>
                </a:tc>
                <a:tc>
                  <a:txBody>
                    <a:bodyPr/>
                    <a:lstStyle/>
                    <a:p>
                      <a:r>
                        <a:rPr lang="en-GB" sz="2200" dirty="0"/>
                        <a:t>4.15</a:t>
                      </a:r>
                    </a:p>
                  </a:txBody>
                  <a:tcPr/>
                </a:tc>
                <a:extLst>
                  <a:ext uri="{0D108BD9-81ED-4DB2-BD59-A6C34878D82A}">
                    <a16:rowId xmlns:a16="http://schemas.microsoft.com/office/drawing/2014/main" val="351515602"/>
                  </a:ext>
                </a:extLst>
              </a:tr>
              <a:tr h="502382">
                <a:tc>
                  <a:txBody>
                    <a:bodyPr/>
                    <a:lstStyle/>
                    <a:p>
                      <a:r>
                        <a:rPr lang="en-GB" sz="2200" dirty="0"/>
                        <a:t>Can the advice be used to solve/mitigate the failure mentioned in the article?</a:t>
                      </a:r>
                    </a:p>
                  </a:txBody>
                  <a:tcPr/>
                </a:tc>
                <a:tc>
                  <a:txBody>
                    <a:bodyPr/>
                    <a:lstStyle/>
                    <a:p>
                      <a:r>
                        <a:rPr lang="en-GB" sz="2200" dirty="0"/>
                        <a:t>3.62</a:t>
                      </a:r>
                    </a:p>
                  </a:txBody>
                  <a:tcPr/>
                </a:tc>
                <a:extLst>
                  <a:ext uri="{0D108BD9-81ED-4DB2-BD59-A6C34878D82A}">
                    <a16:rowId xmlns:a16="http://schemas.microsoft.com/office/drawing/2014/main" val="4021716892"/>
                  </a:ext>
                </a:extLst>
              </a:tr>
            </a:tbl>
          </a:graphicData>
        </a:graphic>
      </p:graphicFrame>
    </p:spTree>
    <p:extLst>
      <p:ext uri="{BB962C8B-B14F-4D97-AF65-F5344CB8AC3E}">
        <p14:creationId xmlns:p14="http://schemas.microsoft.com/office/powerpoint/2010/main" val="3414518040"/>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09F3CB4-4F9C-2BB7-F5FE-6E573BAAB770}"/>
              </a:ext>
            </a:extLst>
          </p:cNvPr>
          <p:cNvSpPr>
            <a:spLocks noGrp="1"/>
          </p:cNvSpPr>
          <p:nvPr>
            <p:ph idx="1"/>
          </p:nvPr>
        </p:nvSpPr>
        <p:spPr>
          <a:xfrm>
            <a:off x="369531" y="1300241"/>
            <a:ext cx="11410357" cy="2222787"/>
          </a:xfrm>
        </p:spPr>
        <p:txBody>
          <a:bodyPr>
            <a:normAutofit/>
          </a:bodyPr>
          <a:lstStyle/>
          <a:p>
            <a:pPr>
              <a:lnSpc>
                <a:spcPct val="150000"/>
              </a:lnSpc>
            </a:pPr>
            <a:r>
              <a:rPr lang="en-US" sz="3200" dirty="0">
                <a:latin typeface="+mj-lt"/>
              </a:rPr>
              <a:t>Are LLMs worth it in this context? </a:t>
            </a:r>
          </a:p>
          <a:p>
            <a:pPr>
              <a:lnSpc>
                <a:spcPct val="150000"/>
              </a:lnSpc>
            </a:pPr>
            <a:r>
              <a:rPr lang="en-US" sz="3200" dirty="0">
                <a:latin typeface="+mj-lt"/>
              </a:rPr>
              <a:t>Will LLMs be a viable alternative to manual analysis in the future?</a:t>
            </a:r>
          </a:p>
          <a:p>
            <a:pPr>
              <a:lnSpc>
                <a:spcPct val="150000"/>
              </a:lnSpc>
            </a:pPr>
            <a:endParaRPr lang="en-US" sz="3200" dirty="0">
              <a:latin typeface="+mj-lt"/>
            </a:endParaRPr>
          </a:p>
        </p:txBody>
      </p:sp>
      <p:sp>
        <p:nvSpPr>
          <p:cNvPr id="3" name="Title 2">
            <a:extLst>
              <a:ext uri="{FF2B5EF4-FFF2-40B4-BE49-F238E27FC236}">
                <a16:creationId xmlns:a16="http://schemas.microsoft.com/office/drawing/2014/main" id="{F9511D4E-0048-B47B-2492-8AED9300109D}"/>
              </a:ext>
            </a:extLst>
          </p:cNvPr>
          <p:cNvSpPr>
            <a:spLocks noGrp="1"/>
          </p:cNvSpPr>
          <p:nvPr>
            <p:ph type="title"/>
          </p:nvPr>
        </p:nvSpPr>
        <p:spPr/>
        <p:txBody>
          <a:bodyPr>
            <a:noAutofit/>
          </a:bodyPr>
          <a:lstStyle/>
          <a:p>
            <a:r>
              <a:rPr lang="en-US" sz="4000" b="1"/>
              <a:t>Discussion/Future Work</a:t>
            </a:r>
          </a:p>
        </p:txBody>
      </p:sp>
      <p:sp>
        <p:nvSpPr>
          <p:cNvPr id="4" name="Slide Number Placeholder 3">
            <a:extLst>
              <a:ext uri="{FF2B5EF4-FFF2-40B4-BE49-F238E27FC236}">
                <a16:creationId xmlns:a16="http://schemas.microsoft.com/office/drawing/2014/main" id="{14B5EE2B-49B6-BB11-D539-5406ACAC8E4F}"/>
              </a:ext>
            </a:extLst>
          </p:cNvPr>
          <p:cNvSpPr>
            <a:spLocks noGrp="1"/>
          </p:cNvSpPr>
          <p:nvPr>
            <p:ph type="sldNum" sz="quarter" idx="12"/>
          </p:nvPr>
        </p:nvSpPr>
        <p:spPr/>
        <p:txBody>
          <a:bodyPr/>
          <a:lstStyle/>
          <a:p>
            <a:fld id="{8A7A6979-0714-4377-B894-6BE4C2D6E202}" type="slidenum">
              <a:rPr lang="en-US" smtClean="0"/>
              <a:pPr/>
              <a:t>14</a:t>
            </a:fld>
            <a:endParaRPr lang="en-US"/>
          </a:p>
        </p:txBody>
      </p:sp>
    </p:spTree>
    <p:extLst>
      <p:ext uri="{BB962C8B-B14F-4D97-AF65-F5344CB8AC3E}">
        <p14:creationId xmlns:p14="http://schemas.microsoft.com/office/powerpoint/2010/main" val="4060450656"/>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1EE282B-6DB8-4811-ABDE-0AD318D05FBD}"/>
              </a:ext>
            </a:extLst>
          </p:cNvPr>
          <p:cNvSpPr>
            <a:spLocks noGrp="1"/>
          </p:cNvSpPr>
          <p:nvPr>
            <p:ph idx="1"/>
          </p:nvPr>
        </p:nvSpPr>
        <p:spPr>
          <a:xfrm>
            <a:off x="369531" y="1147465"/>
            <a:ext cx="8848896" cy="2627426"/>
          </a:xfrm>
        </p:spPr>
        <p:txBody>
          <a:bodyPr vert="horz" lIns="91440" tIns="45720" rIns="91440" bIns="45720" rtlCol="0" anchor="t">
            <a:normAutofit/>
          </a:bodyPr>
          <a:lstStyle/>
          <a:p>
            <a:r>
              <a:rPr lang="en-US" sz="2600" dirty="0">
                <a:latin typeface="Calibri"/>
                <a:ea typeface="Calibri"/>
                <a:cs typeface="Calibri"/>
              </a:rPr>
              <a:t>Powerful with high inter-rater agreement and detailed articles</a:t>
            </a:r>
          </a:p>
          <a:p>
            <a:r>
              <a:rPr lang="en-US" sz="2600" dirty="0">
                <a:latin typeface="Calibri"/>
                <a:ea typeface="Calibri"/>
                <a:cs typeface="Calibri"/>
              </a:rPr>
              <a:t>At this stage, cannot replace human labeling and analysis</a:t>
            </a:r>
          </a:p>
          <a:p>
            <a:r>
              <a:rPr lang="en-US" sz="2600" dirty="0">
                <a:latin typeface="Calibri"/>
                <a:ea typeface="Calibri"/>
                <a:cs typeface="Calibri"/>
              </a:rPr>
              <a:t>Currently a useful tool that can evolve into analytical resource</a:t>
            </a:r>
          </a:p>
          <a:p>
            <a:endParaRPr lang="en-US" sz="3000" i="1" dirty="0">
              <a:latin typeface="Calibri"/>
              <a:ea typeface="Calibri"/>
              <a:cs typeface="Calibri"/>
            </a:endParaRPr>
          </a:p>
        </p:txBody>
      </p:sp>
      <p:sp>
        <p:nvSpPr>
          <p:cNvPr id="3" name="Title 2">
            <a:extLst>
              <a:ext uri="{FF2B5EF4-FFF2-40B4-BE49-F238E27FC236}">
                <a16:creationId xmlns:a16="http://schemas.microsoft.com/office/drawing/2014/main" id="{F0FE0E79-3C83-4B98-8C39-ED8503CD699A}"/>
              </a:ext>
            </a:extLst>
          </p:cNvPr>
          <p:cNvSpPr>
            <a:spLocks noGrp="1"/>
          </p:cNvSpPr>
          <p:nvPr>
            <p:ph type="title"/>
          </p:nvPr>
        </p:nvSpPr>
        <p:spPr/>
        <p:txBody>
          <a:bodyPr>
            <a:noAutofit/>
          </a:bodyPr>
          <a:lstStyle/>
          <a:p>
            <a:r>
              <a:rPr lang="en-US" sz="4000" b="1"/>
              <a:t>Conclusion</a:t>
            </a:r>
          </a:p>
        </p:txBody>
      </p:sp>
      <p:sp>
        <p:nvSpPr>
          <p:cNvPr id="7" name="TextBox 6">
            <a:extLst>
              <a:ext uri="{FF2B5EF4-FFF2-40B4-BE49-F238E27FC236}">
                <a16:creationId xmlns:a16="http://schemas.microsoft.com/office/drawing/2014/main" id="{FD9109BD-663D-434F-A569-710038EA41FB}"/>
              </a:ext>
            </a:extLst>
          </p:cNvPr>
          <p:cNvSpPr txBox="1"/>
          <p:nvPr/>
        </p:nvSpPr>
        <p:spPr>
          <a:xfrm>
            <a:off x="7731038" y="6396335"/>
            <a:ext cx="3850862" cy="461665"/>
          </a:xfrm>
          <a:prstGeom prst="rect">
            <a:avLst/>
          </a:prstGeom>
          <a:noFill/>
        </p:spPr>
        <p:txBody>
          <a:bodyPr wrap="none" rtlCol="0">
            <a:spAutoFit/>
          </a:bodyPr>
          <a:lstStyle/>
          <a:p>
            <a:r>
              <a:rPr lang="en-US" sz="2400" i="1" dirty="0"/>
              <a:t>Thank you for your attention!</a:t>
            </a:r>
          </a:p>
        </p:txBody>
      </p:sp>
      <p:pic>
        <p:nvPicPr>
          <p:cNvPr id="5" name="Picture 4" descr="A qr code on a white background&#10;&#10;Description automatically generated">
            <a:extLst>
              <a:ext uri="{FF2B5EF4-FFF2-40B4-BE49-F238E27FC236}">
                <a16:creationId xmlns:a16="http://schemas.microsoft.com/office/drawing/2014/main" id="{236391B1-4B60-6688-25ED-63676DE8C431}"/>
              </a:ext>
            </a:extLst>
          </p:cNvPr>
          <p:cNvPicPr>
            <a:picLocks noChangeAspect="1"/>
          </p:cNvPicPr>
          <p:nvPr/>
        </p:nvPicPr>
        <p:blipFill rotWithShape="1">
          <a:blip r:embed="rId4"/>
          <a:srcRect l="7829" t="7628" r="9193" b="9726"/>
          <a:stretch/>
        </p:blipFill>
        <p:spPr>
          <a:xfrm>
            <a:off x="9548672" y="967559"/>
            <a:ext cx="2273795" cy="2264735"/>
          </a:xfrm>
          <a:prstGeom prst="rect">
            <a:avLst/>
          </a:prstGeom>
        </p:spPr>
      </p:pic>
      <p:pic>
        <p:nvPicPr>
          <p:cNvPr id="10" name="Picture 9" descr="A qr code with dots&#10;&#10;Description automatically generated">
            <a:extLst>
              <a:ext uri="{FF2B5EF4-FFF2-40B4-BE49-F238E27FC236}">
                <a16:creationId xmlns:a16="http://schemas.microsoft.com/office/drawing/2014/main" id="{A78A5BC4-8C50-8A4F-9C50-54B2915273CC}"/>
              </a:ext>
            </a:extLst>
          </p:cNvPr>
          <p:cNvPicPr>
            <a:picLocks noChangeAspect="1"/>
          </p:cNvPicPr>
          <p:nvPr/>
        </p:nvPicPr>
        <p:blipFill rotWithShape="1">
          <a:blip r:embed="rId5"/>
          <a:srcRect l="4489" t="6936" r="5075" b="6994"/>
          <a:stretch/>
        </p:blipFill>
        <p:spPr>
          <a:xfrm>
            <a:off x="9488939" y="3657934"/>
            <a:ext cx="2379603" cy="2264736"/>
          </a:xfrm>
          <a:prstGeom prst="rect">
            <a:avLst/>
          </a:prstGeom>
        </p:spPr>
      </p:pic>
      <p:sp>
        <p:nvSpPr>
          <p:cNvPr id="11" name="TextBox 10">
            <a:extLst>
              <a:ext uri="{FF2B5EF4-FFF2-40B4-BE49-F238E27FC236}">
                <a16:creationId xmlns:a16="http://schemas.microsoft.com/office/drawing/2014/main" id="{CCBCEAB6-7DD1-B2CF-2D59-8264F1937D90}"/>
              </a:ext>
            </a:extLst>
          </p:cNvPr>
          <p:cNvSpPr txBox="1"/>
          <p:nvPr/>
        </p:nvSpPr>
        <p:spPr>
          <a:xfrm>
            <a:off x="10051052" y="3123194"/>
            <a:ext cx="1639604" cy="400110"/>
          </a:xfrm>
          <a:prstGeom prst="rect">
            <a:avLst/>
          </a:prstGeom>
          <a:noFill/>
        </p:spPr>
        <p:txBody>
          <a:bodyPr wrap="square" rtlCol="0">
            <a:spAutoFit/>
          </a:bodyPr>
          <a:lstStyle/>
          <a:p>
            <a:r>
              <a:rPr lang="en-US" sz="2000" dirty="0"/>
              <a:t>Manuscript</a:t>
            </a:r>
          </a:p>
        </p:txBody>
      </p:sp>
      <p:sp>
        <p:nvSpPr>
          <p:cNvPr id="12" name="TextBox 11">
            <a:extLst>
              <a:ext uri="{FF2B5EF4-FFF2-40B4-BE49-F238E27FC236}">
                <a16:creationId xmlns:a16="http://schemas.microsoft.com/office/drawing/2014/main" id="{260FADFA-53EB-DF0E-84CE-3B41552EC837}"/>
              </a:ext>
            </a:extLst>
          </p:cNvPr>
          <p:cNvSpPr txBox="1"/>
          <p:nvPr/>
        </p:nvSpPr>
        <p:spPr>
          <a:xfrm>
            <a:off x="10180267" y="5871539"/>
            <a:ext cx="1016992" cy="398632"/>
          </a:xfrm>
          <a:prstGeom prst="rect">
            <a:avLst/>
          </a:prstGeom>
          <a:noFill/>
        </p:spPr>
        <p:txBody>
          <a:bodyPr wrap="square" rtlCol="0">
            <a:spAutoFit/>
          </a:bodyPr>
          <a:lstStyle/>
          <a:p>
            <a:r>
              <a:rPr lang="en-US" sz="2000" dirty="0"/>
              <a:t>Artifact</a:t>
            </a:r>
          </a:p>
        </p:txBody>
      </p:sp>
      <p:pic>
        <p:nvPicPr>
          <p:cNvPr id="13" name="Picture 12" descr="A diagram of a chain link&#10;&#10;Description automatically generated">
            <a:extLst>
              <a:ext uri="{FF2B5EF4-FFF2-40B4-BE49-F238E27FC236}">
                <a16:creationId xmlns:a16="http://schemas.microsoft.com/office/drawing/2014/main" id="{2C1AABA0-D42D-C30D-360D-7D16C16CDA7F}"/>
              </a:ext>
            </a:extLst>
          </p:cNvPr>
          <p:cNvPicPr>
            <a:picLocks noChangeAspect="1"/>
          </p:cNvPicPr>
          <p:nvPr/>
        </p:nvPicPr>
        <p:blipFill>
          <a:blip r:embed="rId6"/>
          <a:stretch>
            <a:fillRect/>
          </a:stretch>
        </p:blipFill>
        <p:spPr>
          <a:xfrm>
            <a:off x="1458754" y="3429000"/>
            <a:ext cx="5018575" cy="2501006"/>
          </a:xfrm>
          <a:prstGeom prst="rect">
            <a:avLst/>
          </a:prstGeom>
        </p:spPr>
      </p:pic>
    </p:spTree>
    <p:extLst>
      <p:ext uri="{BB962C8B-B14F-4D97-AF65-F5344CB8AC3E}">
        <p14:creationId xmlns:p14="http://schemas.microsoft.com/office/powerpoint/2010/main" val="1070616135"/>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CD8A2-5E63-AAFC-126B-661F477EBCEF}"/>
              </a:ext>
            </a:extLst>
          </p:cNvPr>
          <p:cNvSpPr>
            <a:spLocks noGrp="1"/>
          </p:cNvSpPr>
          <p:nvPr>
            <p:ph type="title"/>
          </p:nvPr>
        </p:nvSpPr>
        <p:spPr/>
        <p:txBody>
          <a:bodyPr/>
          <a:lstStyle/>
          <a:p>
            <a:r>
              <a:rPr lang="en-GB" b="1" dirty="0">
                <a:latin typeface="Calibri"/>
                <a:cs typeface="Calibri"/>
              </a:rPr>
              <a:t>Bonus Slides</a:t>
            </a:r>
            <a:endParaRPr lang="en-GB" b="1" dirty="0"/>
          </a:p>
        </p:txBody>
      </p:sp>
    </p:spTree>
    <p:extLst>
      <p:ext uri="{BB962C8B-B14F-4D97-AF65-F5344CB8AC3E}">
        <p14:creationId xmlns:p14="http://schemas.microsoft.com/office/powerpoint/2010/main" val="33169174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FE0E79-3C83-4B98-8C39-ED8503CD699A}"/>
              </a:ext>
            </a:extLst>
          </p:cNvPr>
          <p:cNvSpPr>
            <a:spLocks noGrp="1"/>
          </p:cNvSpPr>
          <p:nvPr>
            <p:ph type="title"/>
          </p:nvPr>
        </p:nvSpPr>
        <p:spPr/>
        <p:txBody>
          <a:bodyPr>
            <a:noAutofit/>
          </a:bodyPr>
          <a:lstStyle/>
          <a:p>
            <a:r>
              <a:rPr lang="en-US" sz="4000" b="1"/>
              <a:t>Methods | prompts for the dimensions</a:t>
            </a:r>
          </a:p>
        </p:txBody>
      </p:sp>
      <p:sp>
        <p:nvSpPr>
          <p:cNvPr id="4" name="Slide Number Placeholder 3">
            <a:extLst>
              <a:ext uri="{FF2B5EF4-FFF2-40B4-BE49-F238E27FC236}">
                <a16:creationId xmlns:a16="http://schemas.microsoft.com/office/drawing/2014/main" id="{3A050BBA-6D2E-4E3C-B27D-74552D1A11C7}"/>
              </a:ext>
            </a:extLst>
          </p:cNvPr>
          <p:cNvSpPr>
            <a:spLocks noGrp="1"/>
          </p:cNvSpPr>
          <p:nvPr>
            <p:ph type="sldNum" sz="quarter" idx="12"/>
          </p:nvPr>
        </p:nvSpPr>
        <p:spPr/>
        <p:txBody>
          <a:bodyPr/>
          <a:lstStyle/>
          <a:p>
            <a:fld id="{8A7A6979-0714-4377-B894-6BE4C2D6E202}" type="slidenum">
              <a:rPr lang="en-US" smtClean="0"/>
              <a:pPr/>
              <a:t>17</a:t>
            </a:fld>
            <a:endParaRPr lang="en-US"/>
          </a:p>
        </p:txBody>
      </p:sp>
      <p:pic>
        <p:nvPicPr>
          <p:cNvPr id="8" name="Picture 7">
            <a:extLst>
              <a:ext uri="{FF2B5EF4-FFF2-40B4-BE49-F238E27FC236}">
                <a16:creationId xmlns:a16="http://schemas.microsoft.com/office/drawing/2014/main" id="{A9ACB9CB-8715-BDF5-222E-EE021DBD294C}"/>
              </a:ext>
            </a:extLst>
          </p:cNvPr>
          <p:cNvPicPr>
            <a:picLocks noChangeAspect="1"/>
          </p:cNvPicPr>
          <p:nvPr/>
        </p:nvPicPr>
        <p:blipFill rotWithShape="1">
          <a:blip r:embed="rId3"/>
          <a:srcRect t="3943" b="47103"/>
          <a:stretch/>
        </p:blipFill>
        <p:spPr>
          <a:xfrm>
            <a:off x="819086" y="1233911"/>
            <a:ext cx="10817741" cy="4390178"/>
          </a:xfrm>
          <a:prstGeom prst="rect">
            <a:avLst/>
          </a:prstGeom>
        </p:spPr>
      </p:pic>
    </p:spTree>
    <p:extLst>
      <p:ext uri="{BB962C8B-B14F-4D97-AF65-F5344CB8AC3E}">
        <p14:creationId xmlns:p14="http://schemas.microsoft.com/office/powerpoint/2010/main" val="39418109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FE0E79-3C83-4B98-8C39-ED8503CD699A}"/>
              </a:ext>
            </a:extLst>
          </p:cNvPr>
          <p:cNvSpPr>
            <a:spLocks noGrp="1"/>
          </p:cNvSpPr>
          <p:nvPr>
            <p:ph type="title"/>
          </p:nvPr>
        </p:nvSpPr>
        <p:spPr/>
        <p:txBody>
          <a:bodyPr>
            <a:noAutofit/>
          </a:bodyPr>
          <a:lstStyle/>
          <a:p>
            <a:r>
              <a:rPr lang="en-US" sz="4000" b="1"/>
              <a:t>Methods | prompts for the dimensions</a:t>
            </a:r>
          </a:p>
        </p:txBody>
      </p:sp>
      <p:sp>
        <p:nvSpPr>
          <p:cNvPr id="4" name="Slide Number Placeholder 3">
            <a:extLst>
              <a:ext uri="{FF2B5EF4-FFF2-40B4-BE49-F238E27FC236}">
                <a16:creationId xmlns:a16="http://schemas.microsoft.com/office/drawing/2014/main" id="{3A050BBA-6D2E-4E3C-B27D-74552D1A11C7}"/>
              </a:ext>
            </a:extLst>
          </p:cNvPr>
          <p:cNvSpPr>
            <a:spLocks noGrp="1"/>
          </p:cNvSpPr>
          <p:nvPr>
            <p:ph type="sldNum" sz="quarter" idx="12"/>
          </p:nvPr>
        </p:nvSpPr>
        <p:spPr/>
        <p:txBody>
          <a:bodyPr/>
          <a:lstStyle/>
          <a:p>
            <a:fld id="{8A7A6979-0714-4377-B894-6BE4C2D6E202}" type="slidenum">
              <a:rPr lang="en-US" smtClean="0"/>
              <a:pPr/>
              <a:t>18</a:t>
            </a:fld>
            <a:endParaRPr lang="en-US"/>
          </a:p>
        </p:txBody>
      </p:sp>
      <p:pic>
        <p:nvPicPr>
          <p:cNvPr id="8" name="Picture 7">
            <a:extLst>
              <a:ext uri="{FF2B5EF4-FFF2-40B4-BE49-F238E27FC236}">
                <a16:creationId xmlns:a16="http://schemas.microsoft.com/office/drawing/2014/main" id="{A9ACB9CB-8715-BDF5-222E-EE021DBD294C}"/>
              </a:ext>
            </a:extLst>
          </p:cNvPr>
          <p:cNvPicPr>
            <a:picLocks noChangeAspect="1"/>
          </p:cNvPicPr>
          <p:nvPr/>
        </p:nvPicPr>
        <p:blipFill rotWithShape="1">
          <a:blip r:embed="rId3"/>
          <a:srcRect t="52219" b="3239"/>
          <a:stretch/>
        </p:blipFill>
        <p:spPr>
          <a:xfrm>
            <a:off x="1236132" y="1711840"/>
            <a:ext cx="10250892" cy="3785191"/>
          </a:xfrm>
          <a:prstGeom prst="rect">
            <a:avLst/>
          </a:prstGeom>
        </p:spPr>
      </p:pic>
    </p:spTree>
    <p:extLst>
      <p:ext uri="{BB962C8B-B14F-4D97-AF65-F5344CB8AC3E}">
        <p14:creationId xmlns:p14="http://schemas.microsoft.com/office/powerpoint/2010/main" val="6009329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FE0E79-3C83-4B98-8C39-ED8503CD699A}"/>
              </a:ext>
            </a:extLst>
          </p:cNvPr>
          <p:cNvSpPr>
            <a:spLocks noGrp="1"/>
          </p:cNvSpPr>
          <p:nvPr>
            <p:ph type="title"/>
          </p:nvPr>
        </p:nvSpPr>
        <p:spPr/>
        <p:txBody>
          <a:bodyPr>
            <a:noAutofit/>
          </a:bodyPr>
          <a:lstStyle/>
          <a:p>
            <a:r>
              <a:rPr lang="en-US" sz="4000" b="1"/>
              <a:t>Methods | Replicating analysis- prompt engr.</a:t>
            </a:r>
          </a:p>
        </p:txBody>
      </p:sp>
      <p:sp>
        <p:nvSpPr>
          <p:cNvPr id="4" name="Slide Number Placeholder 3">
            <a:extLst>
              <a:ext uri="{FF2B5EF4-FFF2-40B4-BE49-F238E27FC236}">
                <a16:creationId xmlns:a16="http://schemas.microsoft.com/office/drawing/2014/main" id="{3A050BBA-6D2E-4E3C-B27D-74552D1A11C7}"/>
              </a:ext>
            </a:extLst>
          </p:cNvPr>
          <p:cNvSpPr>
            <a:spLocks noGrp="1"/>
          </p:cNvSpPr>
          <p:nvPr>
            <p:ph type="sldNum" sz="quarter" idx="12"/>
          </p:nvPr>
        </p:nvSpPr>
        <p:spPr/>
        <p:txBody>
          <a:bodyPr/>
          <a:lstStyle/>
          <a:p>
            <a:fld id="{8A7A6979-0714-4377-B894-6BE4C2D6E202}" type="slidenum">
              <a:rPr lang="en-US" smtClean="0"/>
              <a:pPr/>
              <a:t>19</a:t>
            </a:fld>
            <a:endParaRPr lang="en-US"/>
          </a:p>
        </p:txBody>
      </p:sp>
      <p:pic>
        <p:nvPicPr>
          <p:cNvPr id="10" name="Picture 9" descr="A screenshot of a computer&#10;&#10;Description automatically generated">
            <a:extLst>
              <a:ext uri="{FF2B5EF4-FFF2-40B4-BE49-F238E27FC236}">
                <a16:creationId xmlns:a16="http://schemas.microsoft.com/office/drawing/2014/main" id="{39F6FBDF-DE9D-4401-4E87-810A0169BA1D}"/>
              </a:ext>
            </a:extLst>
          </p:cNvPr>
          <p:cNvPicPr>
            <a:picLocks noChangeAspect="1"/>
          </p:cNvPicPr>
          <p:nvPr/>
        </p:nvPicPr>
        <p:blipFill>
          <a:blip r:embed="rId3"/>
          <a:stretch>
            <a:fillRect/>
          </a:stretch>
        </p:blipFill>
        <p:spPr>
          <a:xfrm>
            <a:off x="2382136" y="897521"/>
            <a:ext cx="7771267" cy="5924854"/>
          </a:xfrm>
          <a:prstGeom prst="rect">
            <a:avLst/>
          </a:prstGeom>
        </p:spPr>
      </p:pic>
    </p:spTree>
    <p:extLst>
      <p:ext uri="{BB962C8B-B14F-4D97-AF65-F5344CB8AC3E}">
        <p14:creationId xmlns:p14="http://schemas.microsoft.com/office/powerpoint/2010/main" val="5217500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1EE282B-6DB8-4811-ABDE-0AD318D05FBD}"/>
              </a:ext>
            </a:extLst>
          </p:cNvPr>
          <p:cNvSpPr>
            <a:spLocks noGrp="1"/>
          </p:cNvSpPr>
          <p:nvPr>
            <p:ph idx="1"/>
          </p:nvPr>
        </p:nvSpPr>
        <p:spPr>
          <a:xfrm>
            <a:off x="379936" y="923681"/>
            <a:ext cx="11410357" cy="3824853"/>
          </a:xfrm>
        </p:spPr>
        <p:txBody>
          <a:bodyPr>
            <a:normAutofit/>
          </a:bodyPr>
          <a:lstStyle/>
          <a:p>
            <a:endParaRPr lang="en-US" baseline="30000" dirty="0"/>
          </a:p>
          <a:p>
            <a:endParaRPr lang="en-US" baseline="30000" dirty="0"/>
          </a:p>
          <a:p>
            <a:endParaRPr lang="en-US" baseline="30000" dirty="0"/>
          </a:p>
          <a:p>
            <a:endParaRPr lang="en-US" baseline="30000" dirty="0"/>
          </a:p>
          <a:p>
            <a:pPr marL="0" indent="0">
              <a:buNone/>
            </a:pPr>
            <a:endParaRPr lang="en-US" baseline="30000" dirty="0"/>
          </a:p>
          <a:p>
            <a:endParaRPr lang="en-US" baseline="30000" dirty="0"/>
          </a:p>
          <a:p>
            <a:endParaRPr lang="en-US" baseline="30000" dirty="0"/>
          </a:p>
          <a:p>
            <a:endParaRPr lang="en-US" baseline="30000" dirty="0"/>
          </a:p>
          <a:p>
            <a:pPr marL="0" indent="0">
              <a:buNone/>
            </a:pPr>
            <a:endParaRPr lang="en-US" baseline="30000" dirty="0"/>
          </a:p>
          <a:p>
            <a:endParaRPr lang="en-US" sz="3200" dirty="0"/>
          </a:p>
        </p:txBody>
      </p:sp>
      <p:sp>
        <p:nvSpPr>
          <p:cNvPr id="3" name="Title 2">
            <a:extLst>
              <a:ext uri="{FF2B5EF4-FFF2-40B4-BE49-F238E27FC236}">
                <a16:creationId xmlns:a16="http://schemas.microsoft.com/office/drawing/2014/main" id="{F0FE0E79-3C83-4B98-8C39-ED8503CD699A}"/>
              </a:ext>
            </a:extLst>
          </p:cNvPr>
          <p:cNvSpPr>
            <a:spLocks noGrp="1"/>
          </p:cNvSpPr>
          <p:nvPr>
            <p:ph type="title"/>
          </p:nvPr>
        </p:nvSpPr>
        <p:spPr/>
        <p:txBody>
          <a:bodyPr>
            <a:noAutofit/>
          </a:bodyPr>
          <a:lstStyle/>
          <a:p>
            <a:r>
              <a:rPr lang="en-US" sz="4000" b="1"/>
              <a:t>Problem</a:t>
            </a:r>
          </a:p>
        </p:txBody>
      </p:sp>
      <p:sp>
        <p:nvSpPr>
          <p:cNvPr id="4" name="Slide Number Placeholder 3">
            <a:extLst>
              <a:ext uri="{FF2B5EF4-FFF2-40B4-BE49-F238E27FC236}">
                <a16:creationId xmlns:a16="http://schemas.microsoft.com/office/drawing/2014/main" id="{3A050BBA-6D2E-4E3C-B27D-74552D1A11C7}"/>
              </a:ext>
            </a:extLst>
          </p:cNvPr>
          <p:cNvSpPr>
            <a:spLocks noGrp="1"/>
          </p:cNvSpPr>
          <p:nvPr>
            <p:ph type="sldNum" sz="quarter" idx="12"/>
          </p:nvPr>
        </p:nvSpPr>
        <p:spPr/>
        <p:txBody>
          <a:bodyPr/>
          <a:lstStyle/>
          <a:p>
            <a:fld id="{8A7A6979-0714-4377-B894-6BE4C2D6E202}" type="slidenum">
              <a:rPr lang="en-US" smtClean="0"/>
              <a:pPr/>
              <a:t>2</a:t>
            </a:fld>
            <a:endParaRPr lang="en-US"/>
          </a:p>
        </p:txBody>
      </p:sp>
      <p:sp>
        <p:nvSpPr>
          <p:cNvPr id="7" name="Content Placeholder 1">
            <a:extLst>
              <a:ext uri="{FF2B5EF4-FFF2-40B4-BE49-F238E27FC236}">
                <a16:creationId xmlns:a16="http://schemas.microsoft.com/office/drawing/2014/main" id="{FF363B2D-786C-1AF1-A7DC-5C15DAEC02D4}"/>
              </a:ext>
            </a:extLst>
          </p:cNvPr>
          <p:cNvSpPr txBox="1">
            <a:spLocks/>
          </p:cNvSpPr>
          <p:nvPr/>
        </p:nvSpPr>
        <p:spPr>
          <a:xfrm>
            <a:off x="390821" y="934481"/>
            <a:ext cx="11410357" cy="5523024"/>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2200" kern="1200">
                <a:solidFill>
                  <a:schemeClr val="tx1">
                    <a:lumMod val="85000"/>
                    <a:lumOff val="15000"/>
                  </a:schemeClr>
                </a:solidFill>
                <a:latin typeface="Calibri" panose="020F0502020204030204" pitchFamily="34" charset="0"/>
                <a:ea typeface="+mn-ea"/>
                <a:cs typeface="Calibri" panose="020F0502020204030204" pitchFamily="34" charset="0"/>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2000" kern="1200">
                <a:solidFill>
                  <a:schemeClr val="tx1">
                    <a:lumMod val="85000"/>
                    <a:lumOff val="15000"/>
                  </a:schemeClr>
                </a:solidFill>
                <a:latin typeface="Calibri" panose="020F0502020204030204" pitchFamily="34" charset="0"/>
                <a:ea typeface="+mn-ea"/>
                <a:cs typeface="Calibri" panose="020F0502020204030204" pitchFamily="34" charset="0"/>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Calibri" panose="020F0502020204030204" pitchFamily="34" charset="0"/>
                <a:ea typeface="+mn-ea"/>
                <a:cs typeface="Calibri" panose="020F0502020204030204" pitchFamily="34" charset="0"/>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buClr>
                <a:srgbClr val="555960"/>
              </a:buClr>
            </a:pPr>
            <a:endParaRPr lang="en-US" dirty="0"/>
          </a:p>
          <a:p>
            <a:pPr>
              <a:buClr>
                <a:srgbClr val="555960"/>
              </a:buClr>
            </a:pPr>
            <a:r>
              <a:rPr lang="en-US" dirty="0">
                <a:solidFill>
                  <a:schemeClr val="bg1"/>
                </a:solidFill>
                <a:latin typeface="Calibri"/>
                <a:cs typeface="Calibri"/>
              </a:rPr>
              <a:t>Motivation: Increase in software supply chain attacks and failures</a:t>
            </a:r>
          </a:p>
          <a:p>
            <a:pPr lvl="1">
              <a:buClr>
                <a:srgbClr val="555960"/>
              </a:buClr>
            </a:pPr>
            <a:r>
              <a:rPr lang="en-US" dirty="0">
                <a:solidFill>
                  <a:schemeClr val="bg1"/>
                </a:solidFill>
                <a:latin typeface="Calibri"/>
                <a:cs typeface="Calibri"/>
              </a:rPr>
              <a:t>12,000 attacks (2020 – 2021)</a:t>
            </a:r>
          </a:p>
          <a:p>
            <a:pPr lvl="1">
              <a:buClr>
                <a:srgbClr val="555960"/>
              </a:buClr>
            </a:pPr>
            <a:r>
              <a:rPr lang="en-US" dirty="0">
                <a:solidFill>
                  <a:schemeClr val="bg1"/>
                </a:solidFill>
                <a:latin typeface="Calibri"/>
                <a:cs typeface="Calibri"/>
              </a:rPr>
              <a:t>88,000 attacks (2021-2022) [Sonatype’23]</a:t>
            </a:r>
          </a:p>
          <a:p>
            <a:pPr>
              <a:buClr>
                <a:srgbClr val="555960"/>
              </a:buClr>
            </a:pPr>
            <a:r>
              <a:rPr lang="en-US" dirty="0">
                <a:solidFill>
                  <a:schemeClr val="bg1"/>
                </a:solidFill>
                <a:latin typeface="Calibri"/>
                <a:cs typeface="Calibri"/>
              </a:rPr>
              <a:t>Prior solutions: Learning through open-source intelligence</a:t>
            </a:r>
          </a:p>
          <a:p>
            <a:pPr>
              <a:buClr>
                <a:srgbClr val="555960"/>
              </a:buClr>
            </a:pPr>
            <a:r>
              <a:rPr lang="en-US" dirty="0">
                <a:solidFill>
                  <a:schemeClr val="bg1"/>
                </a:solidFill>
                <a:latin typeface="Calibri"/>
                <a:cs typeface="Calibri"/>
              </a:rPr>
              <a:t>Problem with solution: Current approaches include </a:t>
            </a:r>
            <a:r>
              <a:rPr lang="en-US" b="1" dirty="0">
                <a:solidFill>
                  <a:schemeClr val="bg1"/>
                </a:solidFill>
                <a:latin typeface="Calibri"/>
                <a:cs typeface="Calibri"/>
              </a:rPr>
              <a:t>manual analysis</a:t>
            </a:r>
            <a:r>
              <a:rPr lang="en-US" dirty="0">
                <a:solidFill>
                  <a:schemeClr val="bg1"/>
                </a:solidFill>
                <a:latin typeface="Calibri"/>
                <a:cs typeface="Calibri"/>
              </a:rPr>
              <a:t> of past failures</a:t>
            </a:r>
            <a:endParaRPr lang="en-US" dirty="0">
              <a:solidFill>
                <a:schemeClr val="bg1"/>
              </a:solidFill>
            </a:endParaRPr>
          </a:p>
          <a:p>
            <a:pPr lvl="1">
              <a:buClr>
                <a:srgbClr val="555960"/>
              </a:buClr>
            </a:pPr>
            <a:r>
              <a:rPr lang="en-US" dirty="0">
                <a:solidFill>
                  <a:schemeClr val="bg1"/>
                </a:solidFill>
                <a:latin typeface="Calibri"/>
                <a:cs typeface="Calibri"/>
              </a:rPr>
              <a:t>Expensive and time consuming </a:t>
            </a:r>
            <a:endParaRPr lang="en-US" dirty="0">
              <a:solidFill>
                <a:schemeClr val="bg1"/>
              </a:solidFill>
            </a:endParaRPr>
          </a:p>
        </p:txBody>
      </p:sp>
    </p:spTree>
    <p:extLst>
      <p:ext uri="{BB962C8B-B14F-4D97-AF65-F5344CB8AC3E}">
        <p14:creationId xmlns:p14="http://schemas.microsoft.com/office/powerpoint/2010/main" val="82460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1A16BE-ABBE-AEC5-B7A7-F4220BFA70F9}"/>
              </a:ext>
            </a:extLst>
          </p:cNvPr>
          <p:cNvSpPr>
            <a:spLocks noGrp="1"/>
          </p:cNvSpPr>
          <p:nvPr>
            <p:ph type="title"/>
          </p:nvPr>
        </p:nvSpPr>
        <p:spPr/>
        <p:txBody>
          <a:bodyPr>
            <a:noAutofit/>
          </a:bodyPr>
          <a:lstStyle/>
          <a:p>
            <a:r>
              <a:rPr lang="en-GB" sz="4000" b="1" dirty="0">
                <a:latin typeface="Calibri"/>
                <a:cs typeface="Calibri"/>
              </a:rPr>
              <a:t>Distribution of Ground Truth/manual analysis </a:t>
            </a:r>
            <a:endParaRPr lang="en-GB" sz="4000" b="1" dirty="0"/>
          </a:p>
        </p:txBody>
      </p:sp>
      <p:sp>
        <p:nvSpPr>
          <p:cNvPr id="4" name="Slide Number Placeholder 3">
            <a:extLst>
              <a:ext uri="{FF2B5EF4-FFF2-40B4-BE49-F238E27FC236}">
                <a16:creationId xmlns:a16="http://schemas.microsoft.com/office/drawing/2014/main" id="{073F5048-C520-78C1-A46C-F9D560D445B8}"/>
              </a:ext>
            </a:extLst>
          </p:cNvPr>
          <p:cNvSpPr>
            <a:spLocks noGrp="1"/>
          </p:cNvSpPr>
          <p:nvPr>
            <p:ph type="sldNum" sz="quarter" idx="12"/>
          </p:nvPr>
        </p:nvSpPr>
        <p:spPr/>
        <p:txBody>
          <a:bodyPr/>
          <a:lstStyle/>
          <a:p>
            <a:fld id="{8A7A6979-0714-4377-B894-6BE4C2D6E202}" type="slidenum">
              <a:rPr lang="en-US" smtClean="0"/>
              <a:pPr/>
              <a:t>20</a:t>
            </a:fld>
            <a:endParaRPr lang="en-US"/>
          </a:p>
        </p:txBody>
      </p:sp>
      <p:pic>
        <p:nvPicPr>
          <p:cNvPr id="6" name="Picture 5">
            <a:extLst>
              <a:ext uri="{FF2B5EF4-FFF2-40B4-BE49-F238E27FC236}">
                <a16:creationId xmlns:a16="http://schemas.microsoft.com/office/drawing/2014/main" id="{CF2AA63A-177E-D785-5E18-558D70BEC591}"/>
              </a:ext>
            </a:extLst>
          </p:cNvPr>
          <p:cNvPicPr>
            <a:picLocks noChangeAspect="1"/>
          </p:cNvPicPr>
          <p:nvPr/>
        </p:nvPicPr>
        <p:blipFill>
          <a:blip r:embed="rId2"/>
          <a:stretch>
            <a:fillRect/>
          </a:stretch>
        </p:blipFill>
        <p:spPr>
          <a:xfrm>
            <a:off x="6516077" y="4035860"/>
            <a:ext cx="4493847" cy="2781895"/>
          </a:xfrm>
          <a:prstGeom prst="rect">
            <a:avLst/>
          </a:prstGeom>
        </p:spPr>
      </p:pic>
      <p:pic>
        <p:nvPicPr>
          <p:cNvPr id="7" name="Picture 6">
            <a:extLst>
              <a:ext uri="{FF2B5EF4-FFF2-40B4-BE49-F238E27FC236}">
                <a16:creationId xmlns:a16="http://schemas.microsoft.com/office/drawing/2014/main" id="{598D2BE5-7B81-63FA-C154-AC784929D995}"/>
              </a:ext>
            </a:extLst>
          </p:cNvPr>
          <p:cNvPicPr>
            <a:picLocks noChangeAspect="1"/>
          </p:cNvPicPr>
          <p:nvPr/>
        </p:nvPicPr>
        <p:blipFill>
          <a:blip r:embed="rId3"/>
          <a:stretch>
            <a:fillRect/>
          </a:stretch>
        </p:blipFill>
        <p:spPr>
          <a:xfrm>
            <a:off x="420076" y="4141319"/>
            <a:ext cx="4308231" cy="2678440"/>
          </a:xfrm>
          <a:prstGeom prst="rect">
            <a:avLst/>
          </a:prstGeom>
        </p:spPr>
      </p:pic>
      <p:pic>
        <p:nvPicPr>
          <p:cNvPr id="8" name="Picture 7" descr="A graph with green squares and white text&#10;&#10;Description automatically generated">
            <a:extLst>
              <a:ext uri="{FF2B5EF4-FFF2-40B4-BE49-F238E27FC236}">
                <a16:creationId xmlns:a16="http://schemas.microsoft.com/office/drawing/2014/main" id="{B9B57A20-2E59-B438-A4E9-CB8088F2E3A5}"/>
              </a:ext>
            </a:extLst>
          </p:cNvPr>
          <p:cNvPicPr>
            <a:picLocks noChangeAspect="1"/>
          </p:cNvPicPr>
          <p:nvPr/>
        </p:nvPicPr>
        <p:blipFill>
          <a:blip r:embed="rId4"/>
          <a:stretch>
            <a:fillRect/>
          </a:stretch>
        </p:blipFill>
        <p:spPr>
          <a:xfrm>
            <a:off x="2569308" y="1191082"/>
            <a:ext cx="5328839" cy="2889351"/>
          </a:xfrm>
          <a:prstGeom prst="rect">
            <a:avLst/>
          </a:prstGeom>
        </p:spPr>
      </p:pic>
    </p:spTree>
    <p:extLst>
      <p:ext uri="{BB962C8B-B14F-4D97-AF65-F5344CB8AC3E}">
        <p14:creationId xmlns:p14="http://schemas.microsoft.com/office/powerpoint/2010/main" val="34330300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09F3CB4-4F9C-2BB7-F5FE-6E573BAAB770}"/>
              </a:ext>
            </a:extLst>
          </p:cNvPr>
          <p:cNvSpPr>
            <a:spLocks noGrp="1"/>
          </p:cNvSpPr>
          <p:nvPr>
            <p:ph idx="1"/>
          </p:nvPr>
        </p:nvSpPr>
        <p:spPr>
          <a:xfrm>
            <a:off x="369531" y="1300241"/>
            <a:ext cx="11410357" cy="2222787"/>
          </a:xfrm>
        </p:spPr>
        <p:txBody>
          <a:bodyPr>
            <a:normAutofit/>
          </a:bodyPr>
          <a:lstStyle/>
          <a:p>
            <a:pPr>
              <a:lnSpc>
                <a:spcPct val="150000"/>
              </a:lnSpc>
            </a:pPr>
            <a:r>
              <a:rPr lang="en-US" sz="2900" dirty="0"/>
              <a:t>Prompt engineering was only conducted for GPT 3.5</a:t>
            </a:r>
          </a:p>
          <a:p>
            <a:pPr>
              <a:lnSpc>
                <a:spcPct val="150000"/>
              </a:lnSpc>
            </a:pPr>
            <a:r>
              <a:rPr lang="en-US" sz="2900" dirty="0"/>
              <a:t>Prompts </a:t>
            </a:r>
            <a:r>
              <a:rPr lang="en-US" sz="2900" dirty="0">
                <a:latin typeface="+mj-lt"/>
              </a:rPr>
              <a:t>c</a:t>
            </a:r>
            <a:r>
              <a:rPr lang="en-US" sz="2900" dirty="0">
                <a:effectLst/>
                <a:latin typeface="+mj-lt"/>
              </a:rPr>
              <a:t>ould be over-fitted to analysis in the catalog</a:t>
            </a:r>
            <a:endParaRPr lang="en-US" sz="2900" dirty="0">
              <a:latin typeface="+mj-lt"/>
            </a:endParaRPr>
          </a:p>
        </p:txBody>
      </p:sp>
      <p:sp>
        <p:nvSpPr>
          <p:cNvPr id="3" name="Title 2">
            <a:extLst>
              <a:ext uri="{FF2B5EF4-FFF2-40B4-BE49-F238E27FC236}">
                <a16:creationId xmlns:a16="http://schemas.microsoft.com/office/drawing/2014/main" id="{F9511D4E-0048-B47B-2492-8AED9300109D}"/>
              </a:ext>
            </a:extLst>
          </p:cNvPr>
          <p:cNvSpPr>
            <a:spLocks noGrp="1"/>
          </p:cNvSpPr>
          <p:nvPr>
            <p:ph type="title"/>
          </p:nvPr>
        </p:nvSpPr>
        <p:spPr/>
        <p:txBody>
          <a:bodyPr>
            <a:noAutofit/>
          </a:bodyPr>
          <a:lstStyle/>
          <a:p>
            <a:r>
              <a:rPr lang="en-US" sz="4000" b="1" dirty="0"/>
              <a:t>Limitations</a:t>
            </a:r>
          </a:p>
        </p:txBody>
      </p:sp>
      <p:sp>
        <p:nvSpPr>
          <p:cNvPr id="4" name="Slide Number Placeholder 3">
            <a:extLst>
              <a:ext uri="{FF2B5EF4-FFF2-40B4-BE49-F238E27FC236}">
                <a16:creationId xmlns:a16="http://schemas.microsoft.com/office/drawing/2014/main" id="{14B5EE2B-49B6-BB11-D539-5406ACAC8E4F}"/>
              </a:ext>
            </a:extLst>
          </p:cNvPr>
          <p:cNvSpPr>
            <a:spLocks noGrp="1"/>
          </p:cNvSpPr>
          <p:nvPr>
            <p:ph type="sldNum" sz="quarter" idx="12"/>
          </p:nvPr>
        </p:nvSpPr>
        <p:spPr/>
        <p:txBody>
          <a:bodyPr/>
          <a:lstStyle/>
          <a:p>
            <a:fld id="{8A7A6979-0714-4377-B894-6BE4C2D6E202}" type="slidenum">
              <a:rPr lang="en-US" smtClean="0"/>
              <a:pPr/>
              <a:t>21</a:t>
            </a:fld>
            <a:endParaRPr lang="en-US"/>
          </a:p>
        </p:txBody>
      </p:sp>
    </p:spTree>
    <p:extLst>
      <p:ext uri="{BB962C8B-B14F-4D97-AF65-F5344CB8AC3E}">
        <p14:creationId xmlns:p14="http://schemas.microsoft.com/office/powerpoint/2010/main" val="33220178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DC756B9-12D9-7511-D263-95C6284BEBCD}"/>
              </a:ext>
            </a:extLst>
          </p:cNvPr>
          <p:cNvSpPr>
            <a:spLocks noGrp="1"/>
          </p:cNvSpPr>
          <p:nvPr>
            <p:ph idx="1"/>
          </p:nvPr>
        </p:nvSpPr>
        <p:spPr>
          <a:xfrm>
            <a:off x="369531" y="1156424"/>
            <a:ext cx="11410357" cy="1178404"/>
          </a:xfrm>
        </p:spPr>
        <p:txBody>
          <a:bodyPr>
            <a:normAutofit/>
          </a:bodyPr>
          <a:lstStyle/>
          <a:p>
            <a:r>
              <a:rPr lang="en-US" sz="2600" dirty="0"/>
              <a:t>We labeled a set of articles for the type of compromises</a:t>
            </a:r>
          </a:p>
          <a:p>
            <a:r>
              <a:rPr lang="en-US" sz="2600" dirty="0"/>
              <a:t>Alerted CNCF about the labeling of the articles we disagreed with </a:t>
            </a:r>
          </a:p>
        </p:txBody>
      </p:sp>
      <p:sp>
        <p:nvSpPr>
          <p:cNvPr id="3" name="Title 2">
            <a:extLst>
              <a:ext uri="{FF2B5EF4-FFF2-40B4-BE49-F238E27FC236}">
                <a16:creationId xmlns:a16="http://schemas.microsoft.com/office/drawing/2014/main" id="{5B24E1BD-D5FC-AA86-B6A7-E3A1654702D2}"/>
              </a:ext>
            </a:extLst>
          </p:cNvPr>
          <p:cNvSpPr>
            <a:spLocks noGrp="1"/>
          </p:cNvSpPr>
          <p:nvPr>
            <p:ph type="title"/>
          </p:nvPr>
        </p:nvSpPr>
        <p:spPr/>
        <p:txBody>
          <a:bodyPr>
            <a:noAutofit/>
          </a:bodyPr>
          <a:lstStyle/>
          <a:p>
            <a:r>
              <a:rPr lang="en-US" sz="4000" b="1" dirty="0"/>
              <a:t>Disagreements with CNCF</a:t>
            </a:r>
          </a:p>
        </p:txBody>
      </p:sp>
      <p:sp>
        <p:nvSpPr>
          <p:cNvPr id="4" name="Slide Number Placeholder 3">
            <a:extLst>
              <a:ext uri="{FF2B5EF4-FFF2-40B4-BE49-F238E27FC236}">
                <a16:creationId xmlns:a16="http://schemas.microsoft.com/office/drawing/2014/main" id="{826DA826-42CA-BB30-C53B-BA96CBCBDEFD}"/>
              </a:ext>
            </a:extLst>
          </p:cNvPr>
          <p:cNvSpPr>
            <a:spLocks noGrp="1"/>
          </p:cNvSpPr>
          <p:nvPr>
            <p:ph type="sldNum" sz="quarter" idx="12"/>
          </p:nvPr>
        </p:nvSpPr>
        <p:spPr/>
        <p:txBody>
          <a:bodyPr/>
          <a:lstStyle/>
          <a:p>
            <a:fld id="{8A7A6979-0714-4377-B894-6BE4C2D6E202}" type="slidenum">
              <a:rPr lang="en-US" smtClean="0"/>
              <a:pPr/>
              <a:t>22</a:t>
            </a:fld>
            <a:endParaRPr lang="en-US"/>
          </a:p>
        </p:txBody>
      </p:sp>
    </p:spTree>
    <p:extLst>
      <p:ext uri="{BB962C8B-B14F-4D97-AF65-F5344CB8AC3E}">
        <p14:creationId xmlns:p14="http://schemas.microsoft.com/office/powerpoint/2010/main" val="714719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906359B-B3FE-45C7-6A83-523A2B76B451}"/>
              </a:ext>
            </a:extLst>
          </p:cNvPr>
          <p:cNvSpPr>
            <a:spLocks noGrp="1"/>
          </p:cNvSpPr>
          <p:nvPr>
            <p:ph idx="1"/>
          </p:nvPr>
        </p:nvSpPr>
        <p:spPr>
          <a:xfrm>
            <a:off x="1801148" y="3514877"/>
            <a:ext cx="8557768" cy="568620"/>
          </a:xfrm>
        </p:spPr>
        <p:txBody>
          <a:bodyPr>
            <a:normAutofit/>
          </a:bodyPr>
          <a:lstStyle/>
          <a:p>
            <a:pPr marL="0" indent="0">
              <a:buNone/>
            </a:pPr>
            <a:r>
              <a:rPr lang="en-US" sz="2800" dirty="0"/>
              <a:t>The chain is composed of</a:t>
            </a:r>
          </a:p>
        </p:txBody>
      </p:sp>
      <p:sp>
        <p:nvSpPr>
          <p:cNvPr id="3" name="Title 2">
            <a:extLst>
              <a:ext uri="{FF2B5EF4-FFF2-40B4-BE49-F238E27FC236}">
                <a16:creationId xmlns:a16="http://schemas.microsoft.com/office/drawing/2014/main" id="{827D2555-A7B6-1028-FC72-02CFAE0C4FF6}"/>
              </a:ext>
            </a:extLst>
          </p:cNvPr>
          <p:cNvSpPr>
            <a:spLocks noGrp="1"/>
          </p:cNvSpPr>
          <p:nvPr>
            <p:ph type="title"/>
          </p:nvPr>
        </p:nvSpPr>
        <p:spPr/>
        <p:txBody>
          <a:bodyPr>
            <a:noAutofit/>
          </a:bodyPr>
          <a:lstStyle/>
          <a:p>
            <a:r>
              <a:rPr lang="en-US" sz="3600" b="1"/>
              <a:t>Background | Software Supply Chain</a:t>
            </a:r>
            <a:endParaRPr lang="en-US" sz="3600"/>
          </a:p>
        </p:txBody>
      </p:sp>
      <p:sp>
        <p:nvSpPr>
          <p:cNvPr id="4" name="Slide Number Placeholder 3">
            <a:extLst>
              <a:ext uri="{FF2B5EF4-FFF2-40B4-BE49-F238E27FC236}">
                <a16:creationId xmlns:a16="http://schemas.microsoft.com/office/drawing/2014/main" id="{357AEC9B-9192-AFD6-D03D-DF7F04AD5C81}"/>
              </a:ext>
            </a:extLst>
          </p:cNvPr>
          <p:cNvSpPr>
            <a:spLocks noGrp="1"/>
          </p:cNvSpPr>
          <p:nvPr>
            <p:ph type="sldNum" sz="quarter" idx="12"/>
          </p:nvPr>
        </p:nvSpPr>
        <p:spPr/>
        <p:txBody>
          <a:bodyPr/>
          <a:lstStyle/>
          <a:p>
            <a:pPr>
              <a:defRPr/>
            </a:pPr>
            <a:fld id="{8A7A6979-0714-4377-B894-6BE4C2D6E202}" type="slidenum">
              <a:rPr lang="en-US">
                <a:solidFill>
                  <a:srgbClr val="000000"/>
                </a:solidFill>
              </a:rPr>
              <a:pPr>
                <a:defRPr/>
              </a:pPr>
              <a:t>3</a:t>
            </a:fld>
            <a:endParaRPr lang="en-US">
              <a:solidFill>
                <a:srgbClr val="000000"/>
              </a:solidFill>
            </a:endParaRPr>
          </a:p>
        </p:txBody>
      </p:sp>
      <p:grpSp>
        <p:nvGrpSpPr>
          <p:cNvPr id="15" name="Group 14">
            <a:extLst>
              <a:ext uri="{FF2B5EF4-FFF2-40B4-BE49-F238E27FC236}">
                <a16:creationId xmlns:a16="http://schemas.microsoft.com/office/drawing/2014/main" id="{6C269FDB-7B5A-2FC5-441B-008D64725A2F}"/>
              </a:ext>
            </a:extLst>
          </p:cNvPr>
          <p:cNvGrpSpPr/>
          <p:nvPr/>
        </p:nvGrpSpPr>
        <p:grpSpPr>
          <a:xfrm>
            <a:off x="2956180" y="4305464"/>
            <a:ext cx="914400" cy="1233648"/>
            <a:chOff x="1446421" y="2472109"/>
            <a:chExt cx="914400" cy="1233648"/>
          </a:xfrm>
        </p:grpSpPr>
        <p:pic>
          <p:nvPicPr>
            <p:cNvPr id="6" name="Graphic 5" descr="Man with solid fill">
              <a:extLst>
                <a:ext uri="{FF2B5EF4-FFF2-40B4-BE49-F238E27FC236}">
                  <a16:creationId xmlns:a16="http://schemas.microsoft.com/office/drawing/2014/main" id="{FCF0799F-776C-5C89-8FBB-AAB07EA4C4C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46421" y="2472109"/>
              <a:ext cx="914400" cy="914400"/>
            </a:xfrm>
            <a:prstGeom prst="rect">
              <a:avLst/>
            </a:prstGeom>
          </p:spPr>
        </p:pic>
        <p:sp>
          <p:nvSpPr>
            <p:cNvPr id="12" name="TextBox 11">
              <a:extLst>
                <a:ext uri="{FF2B5EF4-FFF2-40B4-BE49-F238E27FC236}">
                  <a16:creationId xmlns:a16="http://schemas.microsoft.com/office/drawing/2014/main" id="{2B8BFC3E-7C93-2899-4EDE-740209C848EC}"/>
                </a:ext>
              </a:extLst>
            </p:cNvPr>
            <p:cNvSpPr txBox="1"/>
            <p:nvPr/>
          </p:nvSpPr>
          <p:spPr>
            <a:xfrm>
              <a:off x="1514636" y="3336425"/>
              <a:ext cx="777970" cy="369332"/>
            </a:xfrm>
            <a:prstGeom prst="rect">
              <a:avLst/>
            </a:prstGeom>
            <a:noFill/>
          </p:spPr>
          <p:txBody>
            <a:bodyPr wrap="none" rtlCol="0">
              <a:spAutoFit/>
            </a:bodyPr>
            <a:lstStyle/>
            <a:p>
              <a:pPr algn="ctr"/>
              <a:r>
                <a:rPr lang="en-US"/>
                <a:t>Actors</a:t>
              </a:r>
            </a:p>
          </p:txBody>
        </p:sp>
      </p:grpSp>
      <p:grpSp>
        <p:nvGrpSpPr>
          <p:cNvPr id="16" name="Group 15">
            <a:extLst>
              <a:ext uri="{FF2B5EF4-FFF2-40B4-BE49-F238E27FC236}">
                <a16:creationId xmlns:a16="http://schemas.microsoft.com/office/drawing/2014/main" id="{963B04A6-567C-211C-8CE1-E6B49FDCF3B1}"/>
              </a:ext>
            </a:extLst>
          </p:cNvPr>
          <p:cNvGrpSpPr/>
          <p:nvPr/>
        </p:nvGrpSpPr>
        <p:grpSpPr>
          <a:xfrm>
            <a:off x="5458092" y="4305464"/>
            <a:ext cx="968855" cy="1233648"/>
            <a:chOff x="4087572" y="2472109"/>
            <a:chExt cx="968855" cy="1233648"/>
          </a:xfrm>
        </p:grpSpPr>
        <p:pic>
          <p:nvPicPr>
            <p:cNvPr id="11" name="Graphic 10" descr="Briefcase with solid fill">
              <a:extLst>
                <a:ext uri="{FF2B5EF4-FFF2-40B4-BE49-F238E27FC236}">
                  <a16:creationId xmlns:a16="http://schemas.microsoft.com/office/drawing/2014/main" id="{5E51BF6B-ED28-FCA5-EB87-FF3C9E920F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14800" y="2472109"/>
              <a:ext cx="914400" cy="914400"/>
            </a:xfrm>
            <a:prstGeom prst="rect">
              <a:avLst/>
            </a:prstGeom>
          </p:spPr>
        </p:pic>
        <p:sp>
          <p:nvSpPr>
            <p:cNvPr id="13" name="TextBox 12">
              <a:extLst>
                <a:ext uri="{FF2B5EF4-FFF2-40B4-BE49-F238E27FC236}">
                  <a16:creationId xmlns:a16="http://schemas.microsoft.com/office/drawing/2014/main" id="{D280E083-9C14-0087-62CF-07F576A234A5}"/>
                </a:ext>
              </a:extLst>
            </p:cNvPr>
            <p:cNvSpPr txBox="1"/>
            <p:nvPr/>
          </p:nvSpPr>
          <p:spPr>
            <a:xfrm>
              <a:off x="4087572" y="3336425"/>
              <a:ext cx="968855" cy="369332"/>
            </a:xfrm>
            <a:prstGeom prst="rect">
              <a:avLst/>
            </a:prstGeom>
            <a:noFill/>
          </p:spPr>
          <p:txBody>
            <a:bodyPr wrap="none" rtlCol="0">
              <a:spAutoFit/>
            </a:bodyPr>
            <a:lstStyle/>
            <a:p>
              <a:pPr algn="ctr"/>
              <a:r>
                <a:rPr lang="en-US"/>
                <a:t>Artifacts</a:t>
              </a:r>
            </a:p>
          </p:txBody>
        </p:sp>
      </p:grpSp>
      <p:grpSp>
        <p:nvGrpSpPr>
          <p:cNvPr id="17" name="Group 16">
            <a:extLst>
              <a:ext uri="{FF2B5EF4-FFF2-40B4-BE49-F238E27FC236}">
                <a16:creationId xmlns:a16="http://schemas.microsoft.com/office/drawing/2014/main" id="{B194F7DC-19B9-31C8-5D51-B19EAC021C7B}"/>
              </a:ext>
            </a:extLst>
          </p:cNvPr>
          <p:cNvGrpSpPr/>
          <p:nvPr/>
        </p:nvGrpSpPr>
        <p:grpSpPr>
          <a:xfrm>
            <a:off x="8014459" y="4305464"/>
            <a:ext cx="1221361" cy="1233648"/>
            <a:chOff x="6629698" y="2472109"/>
            <a:chExt cx="1221361" cy="1233648"/>
          </a:xfrm>
        </p:grpSpPr>
        <p:pic>
          <p:nvPicPr>
            <p:cNvPr id="8" name="Graphic 7" descr="Circles with arrows with solid fill">
              <a:extLst>
                <a:ext uri="{FF2B5EF4-FFF2-40B4-BE49-F238E27FC236}">
                  <a16:creationId xmlns:a16="http://schemas.microsoft.com/office/drawing/2014/main" id="{4A59981D-43F2-0C11-CE91-0B12BACD893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83179" y="2472109"/>
              <a:ext cx="914400" cy="914400"/>
            </a:xfrm>
            <a:prstGeom prst="rect">
              <a:avLst/>
            </a:prstGeom>
          </p:spPr>
        </p:pic>
        <p:sp>
          <p:nvSpPr>
            <p:cNvPr id="14" name="TextBox 13">
              <a:extLst>
                <a:ext uri="{FF2B5EF4-FFF2-40B4-BE49-F238E27FC236}">
                  <a16:creationId xmlns:a16="http://schemas.microsoft.com/office/drawing/2014/main" id="{7CC310E2-5811-CE1F-138F-C3B001378C2D}"/>
                </a:ext>
              </a:extLst>
            </p:cNvPr>
            <p:cNvSpPr txBox="1"/>
            <p:nvPr/>
          </p:nvSpPr>
          <p:spPr>
            <a:xfrm>
              <a:off x="6629698" y="3336425"/>
              <a:ext cx="1221361" cy="369332"/>
            </a:xfrm>
            <a:prstGeom prst="rect">
              <a:avLst/>
            </a:prstGeom>
            <a:noFill/>
          </p:spPr>
          <p:txBody>
            <a:bodyPr wrap="none" rtlCol="0">
              <a:spAutoFit/>
            </a:bodyPr>
            <a:lstStyle/>
            <a:p>
              <a:pPr algn="ctr"/>
              <a:r>
                <a:rPr lang="en-US"/>
                <a:t>Operations</a:t>
              </a:r>
            </a:p>
          </p:txBody>
        </p:sp>
      </p:grpSp>
      <p:sp>
        <p:nvSpPr>
          <p:cNvPr id="22" name="TextBox 21">
            <a:extLst>
              <a:ext uri="{FF2B5EF4-FFF2-40B4-BE49-F238E27FC236}">
                <a16:creationId xmlns:a16="http://schemas.microsoft.com/office/drawing/2014/main" id="{E0EC199D-5100-C1C0-A504-735987E58636}"/>
              </a:ext>
            </a:extLst>
          </p:cNvPr>
          <p:cNvSpPr txBox="1"/>
          <p:nvPr/>
        </p:nvSpPr>
        <p:spPr>
          <a:xfrm>
            <a:off x="4456847" y="2607810"/>
            <a:ext cx="649024" cy="369332"/>
          </a:xfrm>
          <a:prstGeom prst="rect">
            <a:avLst/>
          </a:prstGeom>
          <a:noFill/>
        </p:spPr>
        <p:txBody>
          <a:bodyPr wrap="square" rtlCol="0">
            <a:spAutoFit/>
          </a:bodyPr>
          <a:lstStyle/>
          <a:p>
            <a:pPr algn="ctr"/>
            <a:r>
              <a:rPr lang="en-US" dirty="0"/>
              <a:t>Links</a:t>
            </a:r>
          </a:p>
        </p:txBody>
      </p:sp>
      <p:grpSp>
        <p:nvGrpSpPr>
          <p:cNvPr id="38" name="Group 37">
            <a:extLst>
              <a:ext uri="{FF2B5EF4-FFF2-40B4-BE49-F238E27FC236}">
                <a16:creationId xmlns:a16="http://schemas.microsoft.com/office/drawing/2014/main" id="{101324DC-5B73-30A9-C502-D902B62E0EDB}"/>
              </a:ext>
            </a:extLst>
          </p:cNvPr>
          <p:cNvGrpSpPr/>
          <p:nvPr/>
        </p:nvGrpSpPr>
        <p:grpSpPr>
          <a:xfrm>
            <a:off x="7448592" y="1850468"/>
            <a:ext cx="1025474" cy="1411491"/>
            <a:chOff x="3905781" y="5446059"/>
            <a:chExt cx="1025474" cy="1411491"/>
          </a:xfrm>
        </p:grpSpPr>
        <p:pic>
          <p:nvPicPr>
            <p:cNvPr id="25" name="Graphic 24" descr="Web design with solid fill">
              <a:extLst>
                <a:ext uri="{FF2B5EF4-FFF2-40B4-BE49-F238E27FC236}">
                  <a16:creationId xmlns:a16="http://schemas.microsoft.com/office/drawing/2014/main" id="{EFCDF884-3C1A-1F80-D1E7-47F11FE1315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961318" y="5446059"/>
              <a:ext cx="914400" cy="914400"/>
            </a:xfrm>
            <a:prstGeom prst="rect">
              <a:avLst/>
            </a:prstGeom>
          </p:spPr>
        </p:pic>
        <p:sp>
          <p:nvSpPr>
            <p:cNvPr id="26" name="TextBox 25">
              <a:extLst>
                <a:ext uri="{FF2B5EF4-FFF2-40B4-BE49-F238E27FC236}">
                  <a16:creationId xmlns:a16="http://schemas.microsoft.com/office/drawing/2014/main" id="{DC1B212B-D519-928C-B839-1B5669E8B2D1}"/>
                </a:ext>
              </a:extLst>
            </p:cNvPr>
            <p:cNvSpPr txBox="1"/>
            <p:nvPr/>
          </p:nvSpPr>
          <p:spPr>
            <a:xfrm>
              <a:off x="3905781" y="6211219"/>
              <a:ext cx="1025474" cy="646331"/>
            </a:xfrm>
            <a:prstGeom prst="rect">
              <a:avLst/>
            </a:prstGeom>
            <a:noFill/>
          </p:spPr>
          <p:txBody>
            <a:bodyPr wrap="none" rtlCol="0">
              <a:spAutoFit/>
            </a:bodyPr>
            <a:lstStyle/>
            <a:p>
              <a:pPr algn="ctr"/>
              <a:r>
                <a:rPr lang="en-US"/>
                <a:t>Software</a:t>
              </a:r>
            </a:p>
            <a:p>
              <a:pPr algn="ctr"/>
              <a:r>
                <a:rPr lang="en-US"/>
                <a:t>Product</a:t>
              </a:r>
            </a:p>
          </p:txBody>
        </p:sp>
      </p:grpSp>
      <p:sp>
        <p:nvSpPr>
          <p:cNvPr id="50" name="Content Placeholder 1">
            <a:extLst>
              <a:ext uri="{FF2B5EF4-FFF2-40B4-BE49-F238E27FC236}">
                <a16:creationId xmlns:a16="http://schemas.microsoft.com/office/drawing/2014/main" id="{F5A95BAA-9EFB-9E48-2DD4-DA427E54B497}"/>
              </a:ext>
            </a:extLst>
          </p:cNvPr>
          <p:cNvSpPr txBox="1">
            <a:spLocks/>
          </p:cNvSpPr>
          <p:nvPr/>
        </p:nvSpPr>
        <p:spPr>
          <a:xfrm>
            <a:off x="1801148" y="944851"/>
            <a:ext cx="8557768" cy="56862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Calibri" panose="020F0502020204030204" pitchFamily="34" charset="0"/>
                <a:ea typeface="+mn-ea"/>
                <a:cs typeface="Calibri" panose="020F0502020204030204" pitchFamily="34" charset="0"/>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Calibri" panose="020F0502020204030204" pitchFamily="34" charset="0"/>
                <a:ea typeface="+mn-ea"/>
                <a:cs typeface="Calibri" panose="020F0502020204030204" pitchFamily="34" charset="0"/>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None/>
            </a:pPr>
            <a:r>
              <a:rPr lang="en-US" sz="2800"/>
              <a:t>The software supply chain</a:t>
            </a:r>
          </a:p>
        </p:txBody>
      </p:sp>
      <p:cxnSp>
        <p:nvCxnSpPr>
          <p:cNvPr id="52" name="Straight Arrow Connector 51">
            <a:extLst>
              <a:ext uri="{FF2B5EF4-FFF2-40B4-BE49-F238E27FC236}">
                <a16:creationId xmlns:a16="http://schemas.microsoft.com/office/drawing/2014/main" id="{6B35E204-036D-DE6C-073B-D1615B1C7095}"/>
              </a:ext>
            </a:extLst>
          </p:cNvPr>
          <p:cNvCxnSpPr>
            <a:cxnSpLocks/>
          </p:cNvCxnSpPr>
          <p:nvPr/>
        </p:nvCxnSpPr>
        <p:spPr>
          <a:xfrm>
            <a:off x="6544236" y="2307667"/>
            <a:ext cx="698168"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p14="http://schemas.microsoft.com/office/powerpoint/2010/main">
        <mc:Choice Requires="p14">
          <p:contentPart p14:bwMode="auto" r:id="rId12">
            <p14:nvContentPartPr>
              <p14:cNvPr id="43" name="Ink 42">
                <a:extLst>
                  <a:ext uri="{FF2B5EF4-FFF2-40B4-BE49-F238E27FC236}">
                    <a16:creationId xmlns:a16="http://schemas.microsoft.com/office/drawing/2014/main" id="{A417228B-0FE3-3113-D936-664C6BDC39FD}"/>
                  </a:ext>
                </a:extLst>
              </p14:cNvPr>
              <p14:cNvContentPartPr/>
              <p14:nvPr/>
            </p14:nvContentPartPr>
            <p14:xfrm>
              <a:off x="11387661" y="1395357"/>
              <a:ext cx="8280" cy="8280"/>
            </p14:xfrm>
          </p:contentPart>
        </mc:Choice>
        <mc:Fallback xmlns="">
          <p:pic>
            <p:nvPicPr>
              <p:cNvPr id="43" name="Ink 42">
                <a:extLst>
                  <a:ext uri="{FF2B5EF4-FFF2-40B4-BE49-F238E27FC236}">
                    <a16:creationId xmlns:a16="http://schemas.microsoft.com/office/drawing/2014/main" id="{A417228B-0FE3-3113-D936-664C6BDC39FD}"/>
                  </a:ext>
                </a:extLst>
              </p:cNvPr>
              <p:cNvPicPr/>
              <p:nvPr/>
            </p:nvPicPr>
            <p:blipFill>
              <a:blip r:embed="rId13"/>
              <a:stretch>
                <a:fillRect/>
              </a:stretch>
            </p:blipFill>
            <p:spPr>
              <a:xfrm>
                <a:off x="11372181" y="1379173"/>
                <a:ext cx="38880" cy="40271"/>
              </a:xfrm>
              <a:prstGeom prst="rect">
                <a:avLst/>
              </a:prstGeom>
            </p:spPr>
          </p:pic>
        </mc:Fallback>
      </mc:AlternateContent>
      <p:pic>
        <p:nvPicPr>
          <p:cNvPr id="10" name="Picture 9" descr="A line of black dots&#10;&#10;Description automatically generated">
            <a:extLst>
              <a:ext uri="{FF2B5EF4-FFF2-40B4-BE49-F238E27FC236}">
                <a16:creationId xmlns:a16="http://schemas.microsoft.com/office/drawing/2014/main" id="{3741AA0C-84DF-5ABD-5C54-62F62EE2E49C}"/>
              </a:ext>
            </a:extLst>
          </p:cNvPr>
          <p:cNvPicPr>
            <a:picLocks noChangeAspect="1"/>
          </p:cNvPicPr>
          <p:nvPr/>
        </p:nvPicPr>
        <p:blipFill rotWithShape="1">
          <a:blip r:embed="rId14"/>
          <a:srcRect t="36932" r="4141" b="35194"/>
          <a:stretch/>
        </p:blipFill>
        <p:spPr>
          <a:xfrm>
            <a:off x="3627134" y="2181069"/>
            <a:ext cx="2559683" cy="418685"/>
          </a:xfrm>
          <a:prstGeom prst="rect">
            <a:avLst/>
          </a:prstGeom>
        </p:spPr>
      </p:pic>
    </p:spTree>
    <p:extLst>
      <p:ext uri="{BB962C8B-B14F-4D97-AF65-F5344CB8AC3E}">
        <p14:creationId xmlns:p14="http://schemas.microsoft.com/office/powerpoint/2010/main" val="547546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FE0E79-3C83-4B98-8C39-ED8503CD699A}"/>
              </a:ext>
            </a:extLst>
          </p:cNvPr>
          <p:cNvSpPr>
            <a:spLocks noGrp="1"/>
          </p:cNvSpPr>
          <p:nvPr>
            <p:ph type="title"/>
          </p:nvPr>
        </p:nvSpPr>
        <p:spPr/>
        <p:txBody>
          <a:bodyPr>
            <a:noAutofit/>
          </a:bodyPr>
          <a:lstStyle/>
          <a:p>
            <a:r>
              <a:rPr lang="en-US" sz="4000" b="1" dirty="0">
                <a:latin typeface="Calibri"/>
                <a:cs typeface="Calibri"/>
              </a:rPr>
              <a:t>Background| Manual labeling—CNCF </a:t>
            </a:r>
          </a:p>
        </p:txBody>
      </p:sp>
      <p:sp>
        <p:nvSpPr>
          <p:cNvPr id="4" name="Slide Number Placeholder 3">
            <a:extLst>
              <a:ext uri="{FF2B5EF4-FFF2-40B4-BE49-F238E27FC236}">
                <a16:creationId xmlns:a16="http://schemas.microsoft.com/office/drawing/2014/main" id="{3A050BBA-6D2E-4E3C-B27D-74552D1A11C7}"/>
              </a:ext>
            </a:extLst>
          </p:cNvPr>
          <p:cNvSpPr>
            <a:spLocks noGrp="1"/>
          </p:cNvSpPr>
          <p:nvPr>
            <p:ph type="sldNum" sz="quarter" idx="12"/>
          </p:nvPr>
        </p:nvSpPr>
        <p:spPr/>
        <p:txBody>
          <a:bodyPr/>
          <a:lstStyle/>
          <a:p>
            <a:fld id="{8A7A6979-0714-4377-B894-6BE4C2D6E202}" type="slidenum">
              <a:rPr lang="en-US" smtClean="0"/>
              <a:pPr/>
              <a:t>4</a:t>
            </a:fld>
            <a:endParaRPr lang="en-US"/>
          </a:p>
        </p:txBody>
      </p:sp>
      <p:sp>
        <p:nvSpPr>
          <p:cNvPr id="5" name="Content Placeholder 6">
            <a:extLst>
              <a:ext uri="{FF2B5EF4-FFF2-40B4-BE49-F238E27FC236}">
                <a16:creationId xmlns:a16="http://schemas.microsoft.com/office/drawing/2014/main" id="{031154AE-BE9F-90CA-7A43-A9D313D9610F}"/>
              </a:ext>
            </a:extLst>
          </p:cNvPr>
          <p:cNvSpPr>
            <a:spLocks noGrp="1"/>
          </p:cNvSpPr>
          <p:nvPr>
            <p:ph idx="1"/>
          </p:nvPr>
        </p:nvSpPr>
        <p:spPr>
          <a:xfrm>
            <a:off x="369531" y="934481"/>
            <a:ext cx="11410357" cy="5523024"/>
          </a:xfrm>
        </p:spPr>
        <p:txBody>
          <a:bodyPr vert="horz" lIns="91440" tIns="45720" rIns="91440" bIns="45720" rtlCol="0" anchor="t">
            <a:normAutofit/>
          </a:bodyPr>
          <a:lstStyle/>
          <a:p>
            <a:r>
              <a:rPr lang="en-US" dirty="0">
                <a:latin typeface="Calibri"/>
                <a:cs typeface="Calibri"/>
              </a:rPr>
              <a:t>Articles/blogs are collected, taxonomized and manually labeled </a:t>
            </a:r>
          </a:p>
          <a:p>
            <a:r>
              <a:rPr lang="en-US" dirty="0">
                <a:latin typeface="Calibri"/>
                <a:cs typeface="Calibri"/>
              </a:rPr>
              <a:t>69 Articles about failures from the last 20 years</a:t>
            </a:r>
            <a:endParaRPr lang="en-US" dirty="0"/>
          </a:p>
          <a:p>
            <a:r>
              <a:rPr lang="en-US" dirty="0">
                <a:latin typeface="Calibri"/>
                <a:cs typeface="Calibri"/>
              </a:rPr>
              <a:t>Labeled the type of compromise and brief description</a:t>
            </a:r>
          </a:p>
        </p:txBody>
      </p:sp>
      <p:pic>
        <p:nvPicPr>
          <p:cNvPr id="16" name="Picture 15" descr="A qr code with a cat&#10;&#10;Description automatically generated">
            <a:extLst>
              <a:ext uri="{FF2B5EF4-FFF2-40B4-BE49-F238E27FC236}">
                <a16:creationId xmlns:a16="http://schemas.microsoft.com/office/drawing/2014/main" id="{175D03AE-F235-FF1B-0ED5-54249E742887}"/>
              </a:ext>
            </a:extLst>
          </p:cNvPr>
          <p:cNvPicPr>
            <a:picLocks noChangeAspect="1"/>
          </p:cNvPicPr>
          <p:nvPr/>
        </p:nvPicPr>
        <p:blipFill>
          <a:blip r:embed="rId4"/>
          <a:stretch>
            <a:fillRect/>
          </a:stretch>
        </p:blipFill>
        <p:spPr>
          <a:xfrm>
            <a:off x="9147327" y="813989"/>
            <a:ext cx="2488019" cy="2488019"/>
          </a:xfrm>
          <a:prstGeom prst="rect">
            <a:avLst/>
          </a:prstGeom>
        </p:spPr>
      </p:pic>
      <p:pic>
        <p:nvPicPr>
          <p:cNvPr id="41" name="Picture 40">
            <a:extLst>
              <a:ext uri="{FF2B5EF4-FFF2-40B4-BE49-F238E27FC236}">
                <a16:creationId xmlns:a16="http://schemas.microsoft.com/office/drawing/2014/main" id="{5EA11391-CD7C-68B4-CD01-6AE8AC842AC4}"/>
              </a:ext>
            </a:extLst>
          </p:cNvPr>
          <p:cNvPicPr>
            <a:picLocks noChangeAspect="1"/>
          </p:cNvPicPr>
          <p:nvPr/>
        </p:nvPicPr>
        <p:blipFill>
          <a:blip r:embed="rId5"/>
          <a:stretch>
            <a:fillRect/>
          </a:stretch>
        </p:blipFill>
        <p:spPr>
          <a:xfrm>
            <a:off x="777317" y="3695993"/>
            <a:ext cx="10324997" cy="2753868"/>
          </a:xfrm>
          <a:prstGeom prst="rect">
            <a:avLst/>
          </a:prstGeom>
        </p:spPr>
      </p:pic>
      <p:pic>
        <p:nvPicPr>
          <p:cNvPr id="42" name="Picture 41">
            <a:extLst>
              <a:ext uri="{FF2B5EF4-FFF2-40B4-BE49-F238E27FC236}">
                <a16:creationId xmlns:a16="http://schemas.microsoft.com/office/drawing/2014/main" id="{FD5399CA-35D4-DBED-8D3A-9960804EE5C5}"/>
              </a:ext>
            </a:extLst>
          </p:cNvPr>
          <p:cNvPicPr>
            <a:picLocks noChangeAspect="1"/>
          </p:cNvPicPr>
          <p:nvPr/>
        </p:nvPicPr>
        <p:blipFill>
          <a:blip r:embed="rId6"/>
          <a:stretch>
            <a:fillRect/>
          </a:stretch>
        </p:blipFill>
        <p:spPr>
          <a:xfrm>
            <a:off x="486644" y="3695993"/>
            <a:ext cx="10906342" cy="2807384"/>
          </a:xfrm>
          <a:prstGeom prst="rect">
            <a:avLst/>
          </a:prstGeom>
        </p:spPr>
      </p:pic>
    </p:spTree>
    <p:extLst>
      <p:ext uri="{BB962C8B-B14F-4D97-AF65-F5344CB8AC3E}">
        <p14:creationId xmlns:p14="http://schemas.microsoft.com/office/powerpoint/2010/main" val="1596064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7D2555-A7B6-1028-FC72-02CFAE0C4FF6}"/>
              </a:ext>
            </a:extLst>
          </p:cNvPr>
          <p:cNvSpPr>
            <a:spLocks noGrp="1"/>
          </p:cNvSpPr>
          <p:nvPr>
            <p:ph type="title"/>
          </p:nvPr>
        </p:nvSpPr>
        <p:spPr>
          <a:xfrm>
            <a:off x="236624" y="109569"/>
            <a:ext cx="11410357" cy="638175"/>
          </a:xfrm>
        </p:spPr>
        <p:txBody>
          <a:bodyPr>
            <a:noAutofit/>
          </a:bodyPr>
          <a:lstStyle/>
          <a:p>
            <a:r>
              <a:rPr lang="en-US" sz="3600" b="1" dirty="0">
                <a:latin typeface="Calibri"/>
                <a:cs typeface="Calibri"/>
              </a:rPr>
              <a:t>Background | Large Language Models  (LLMs)</a:t>
            </a:r>
            <a:endParaRPr lang="en-US" sz="3600" dirty="0"/>
          </a:p>
        </p:txBody>
      </p:sp>
      <p:sp>
        <p:nvSpPr>
          <p:cNvPr id="4" name="Slide Number Placeholder 3">
            <a:extLst>
              <a:ext uri="{FF2B5EF4-FFF2-40B4-BE49-F238E27FC236}">
                <a16:creationId xmlns:a16="http://schemas.microsoft.com/office/drawing/2014/main" id="{357AEC9B-9192-AFD6-D03D-DF7F04AD5C81}"/>
              </a:ext>
            </a:extLst>
          </p:cNvPr>
          <p:cNvSpPr>
            <a:spLocks noGrp="1"/>
          </p:cNvSpPr>
          <p:nvPr>
            <p:ph type="sldNum" sz="quarter" idx="12"/>
          </p:nvPr>
        </p:nvSpPr>
        <p:spPr/>
        <p:txBody>
          <a:bodyPr/>
          <a:lstStyle/>
          <a:p>
            <a:pPr>
              <a:defRPr/>
            </a:pPr>
            <a:fld id="{8A7A6979-0714-4377-B894-6BE4C2D6E202}" type="slidenum">
              <a:rPr lang="en-US">
                <a:solidFill>
                  <a:srgbClr val="000000"/>
                </a:solidFill>
              </a:rPr>
              <a:pPr>
                <a:defRPr/>
              </a:pPr>
              <a:t>5</a:t>
            </a:fld>
            <a:endParaRPr lang="en-US">
              <a:solidFill>
                <a:srgbClr val="000000"/>
              </a:solidFill>
            </a:endParaRPr>
          </a:p>
        </p:txBody>
      </p:sp>
      <p:sp>
        <p:nvSpPr>
          <p:cNvPr id="9" name="Content Placeholder 6">
            <a:extLst>
              <a:ext uri="{FF2B5EF4-FFF2-40B4-BE49-F238E27FC236}">
                <a16:creationId xmlns:a16="http://schemas.microsoft.com/office/drawing/2014/main" id="{1C171961-98EA-AC50-46CE-D45850F8390B}"/>
              </a:ext>
            </a:extLst>
          </p:cNvPr>
          <p:cNvSpPr>
            <a:spLocks noGrp="1"/>
          </p:cNvSpPr>
          <p:nvPr>
            <p:ph idx="1"/>
          </p:nvPr>
        </p:nvSpPr>
        <p:spPr>
          <a:xfrm>
            <a:off x="390821" y="1205778"/>
            <a:ext cx="11410357" cy="1283422"/>
          </a:xfrm>
        </p:spPr>
        <p:txBody>
          <a:bodyPr vert="horz" lIns="91440" tIns="45720" rIns="91440" bIns="45720" rtlCol="0" anchor="t">
            <a:normAutofit/>
          </a:bodyPr>
          <a:lstStyle/>
          <a:p>
            <a:r>
              <a:rPr lang="en-US" dirty="0">
                <a:latin typeface="Calibri"/>
                <a:cs typeface="Calibri"/>
              </a:rPr>
              <a:t>Trained on vast amount of data to understand context and product content</a:t>
            </a:r>
          </a:p>
          <a:p>
            <a:r>
              <a:rPr lang="en-US" dirty="0">
                <a:latin typeface="Calibri"/>
                <a:cs typeface="Calibri"/>
              </a:rPr>
              <a:t>Useful in text generation, semantic search, and text analysis</a:t>
            </a:r>
          </a:p>
        </p:txBody>
      </p:sp>
      <p:pic>
        <p:nvPicPr>
          <p:cNvPr id="5" name="Picture 4" descr="A screenshot of a computer screen&#10;&#10;Description automatically generated">
            <a:extLst>
              <a:ext uri="{FF2B5EF4-FFF2-40B4-BE49-F238E27FC236}">
                <a16:creationId xmlns:a16="http://schemas.microsoft.com/office/drawing/2014/main" id="{C6B8E8C5-6C52-9E20-C452-ACD22E3E0A66}"/>
              </a:ext>
            </a:extLst>
          </p:cNvPr>
          <p:cNvPicPr>
            <a:picLocks noChangeAspect="1"/>
          </p:cNvPicPr>
          <p:nvPr/>
        </p:nvPicPr>
        <p:blipFill>
          <a:blip r:embed="rId4"/>
          <a:stretch>
            <a:fillRect/>
          </a:stretch>
        </p:blipFill>
        <p:spPr>
          <a:xfrm>
            <a:off x="563896" y="2986232"/>
            <a:ext cx="11205980" cy="2773021"/>
          </a:xfrm>
          <a:prstGeom prst="rect">
            <a:avLst/>
          </a:prstGeom>
        </p:spPr>
      </p:pic>
      <p:sp>
        <p:nvSpPr>
          <p:cNvPr id="2" name="TextBox 1">
            <a:extLst>
              <a:ext uri="{FF2B5EF4-FFF2-40B4-BE49-F238E27FC236}">
                <a16:creationId xmlns:a16="http://schemas.microsoft.com/office/drawing/2014/main" id="{32A863A8-9B9E-3F90-383F-39A8073CDCD7}"/>
              </a:ext>
            </a:extLst>
          </p:cNvPr>
          <p:cNvSpPr txBox="1"/>
          <p:nvPr/>
        </p:nvSpPr>
        <p:spPr>
          <a:xfrm>
            <a:off x="645241" y="6200467"/>
            <a:ext cx="559455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Calibri"/>
              </a:rPr>
              <a:t>Accessed on 10th July 2023</a:t>
            </a:r>
            <a:endParaRPr lang="en-GB"/>
          </a:p>
        </p:txBody>
      </p:sp>
      <p:pic>
        <p:nvPicPr>
          <p:cNvPr id="14" name="Picture 13" descr="A colorful stars on a black background&#10;&#10;Description automatically generated">
            <a:extLst>
              <a:ext uri="{FF2B5EF4-FFF2-40B4-BE49-F238E27FC236}">
                <a16:creationId xmlns:a16="http://schemas.microsoft.com/office/drawing/2014/main" id="{F612CC59-5126-54F5-CCAB-93367F28CE1F}"/>
              </a:ext>
            </a:extLst>
          </p:cNvPr>
          <p:cNvPicPr>
            <a:picLocks noChangeAspect="1"/>
          </p:cNvPicPr>
          <p:nvPr/>
        </p:nvPicPr>
        <p:blipFill>
          <a:blip r:embed="rId5"/>
          <a:stretch>
            <a:fillRect/>
          </a:stretch>
        </p:blipFill>
        <p:spPr>
          <a:xfrm flipV="1">
            <a:off x="1145552" y="5014046"/>
            <a:ext cx="638176" cy="638176"/>
          </a:xfrm>
          <a:prstGeom prst="rect">
            <a:avLst/>
          </a:prstGeom>
        </p:spPr>
      </p:pic>
      <p:pic>
        <p:nvPicPr>
          <p:cNvPr id="16" name="Picture 15" descr="A black and white logo&#10;&#10;Description automatically generated">
            <a:extLst>
              <a:ext uri="{FF2B5EF4-FFF2-40B4-BE49-F238E27FC236}">
                <a16:creationId xmlns:a16="http://schemas.microsoft.com/office/drawing/2014/main" id="{55E51CC4-AE10-16A5-F5BE-6BBE12078531}"/>
              </a:ext>
            </a:extLst>
          </p:cNvPr>
          <p:cNvPicPr>
            <a:picLocks noChangeAspect="1"/>
          </p:cNvPicPr>
          <p:nvPr/>
        </p:nvPicPr>
        <p:blipFill>
          <a:blip r:embed="rId6"/>
          <a:stretch>
            <a:fillRect/>
          </a:stretch>
        </p:blipFill>
        <p:spPr>
          <a:xfrm>
            <a:off x="1145552" y="3770535"/>
            <a:ext cx="766762" cy="766762"/>
          </a:xfrm>
          <a:prstGeom prst="rect">
            <a:avLst/>
          </a:prstGeom>
        </p:spPr>
      </p:pic>
    </p:spTree>
    <p:extLst>
      <p:ext uri="{BB962C8B-B14F-4D97-AF65-F5344CB8AC3E}">
        <p14:creationId xmlns:p14="http://schemas.microsoft.com/office/powerpoint/2010/main" val="2753460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FE0E79-3C83-4B98-8C39-ED8503CD699A}"/>
              </a:ext>
            </a:extLst>
          </p:cNvPr>
          <p:cNvSpPr>
            <a:spLocks noGrp="1"/>
          </p:cNvSpPr>
          <p:nvPr>
            <p:ph type="title"/>
          </p:nvPr>
        </p:nvSpPr>
        <p:spPr/>
        <p:txBody>
          <a:bodyPr>
            <a:noAutofit/>
          </a:bodyPr>
          <a:lstStyle/>
          <a:p>
            <a:r>
              <a:rPr lang="en-US" sz="4000" b="1"/>
              <a:t>    Idea</a:t>
            </a:r>
          </a:p>
        </p:txBody>
      </p:sp>
      <p:sp>
        <p:nvSpPr>
          <p:cNvPr id="4" name="Slide Number Placeholder 3">
            <a:extLst>
              <a:ext uri="{FF2B5EF4-FFF2-40B4-BE49-F238E27FC236}">
                <a16:creationId xmlns:a16="http://schemas.microsoft.com/office/drawing/2014/main" id="{3A050BBA-6D2E-4E3C-B27D-74552D1A11C7}"/>
              </a:ext>
            </a:extLst>
          </p:cNvPr>
          <p:cNvSpPr>
            <a:spLocks noGrp="1"/>
          </p:cNvSpPr>
          <p:nvPr>
            <p:ph type="sldNum" sz="quarter" idx="12"/>
          </p:nvPr>
        </p:nvSpPr>
        <p:spPr/>
        <p:txBody>
          <a:bodyPr/>
          <a:lstStyle/>
          <a:p>
            <a:fld id="{8A7A6979-0714-4377-B894-6BE4C2D6E202}" type="slidenum">
              <a:rPr lang="en-US" smtClean="0"/>
              <a:pPr/>
              <a:t>6</a:t>
            </a:fld>
            <a:endParaRPr lang="en-US"/>
          </a:p>
        </p:txBody>
      </p:sp>
      <p:pic>
        <p:nvPicPr>
          <p:cNvPr id="5" name="Graphic 4" descr="Lightbulb and gear outline">
            <a:extLst>
              <a:ext uri="{FF2B5EF4-FFF2-40B4-BE49-F238E27FC236}">
                <a16:creationId xmlns:a16="http://schemas.microsoft.com/office/drawing/2014/main" id="{06B2D39E-8219-3A11-0EEC-0C8AF1C575B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8983" y="118429"/>
            <a:ext cx="638175" cy="638175"/>
          </a:xfrm>
          <a:prstGeom prst="rect">
            <a:avLst/>
          </a:prstGeom>
        </p:spPr>
      </p:pic>
      <p:pic>
        <p:nvPicPr>
          <p:cNvPr id="19" name="Picture 18" descr="A diagram of a chain link&#10;&#10;Description automatically generated">
            <a:extLst>
              <a:ext uri="{FF2B5EF4-FFF2-40B4-BE49-F238E27FC236}">
                <a16:creationId xmlns:a16="http://schemas.microsoft.com/office/drawing/2014/main" id="{8A89A8B2-0287-70D2-A4A7-FDFB4F7B525E}"/>
              </a:ext>
            </a:extLst>
          </p:cNvPr>
          <p:cNvPicPr>
            <a:picLocks noChangeAspect="1"/>
          </p:cNvPicPr>
          <p:nvPr/>
        </p:nvPicPr>
        <p:blipFill>
          <a:blip r:embed="rId6"/>
          <a:stretch>
            <a:fillRect/>
          </a:stretch>
        </p:blipFill>
        <p:spPr>
          <a:xfrm>
            <a:off x="2255986" y="1005775"/>
            <a:ext cx="6888014" cy="3432640"/>
          </a:xfrm>
          <a:prstGeom prst="rect">
            <a:avLst/>
          </a:prstGeom>
        </p:spPr>
      </p:pic>
      <p:sp>
        <p:nvSpPr>
          <p:cNvPr id="25" name="Content Placeholder 1">
            <a:extLst>
              <a:ext uri="{FF2B5EF4-FFF2-40B4-BE49-F238E27FC236}">
                <a16:creationId xmlns:a16="http://schemas.microsoft.com/office/drawing/2014/main" id="{B42AFD42-A0CE-CD8C-F4BB-70494A0BDB89}"/>
              </a:ext>
            </a:extLst>
          </p:cNvPr>
          <p:cNvSpPr>
            <a:spLocks noGrp="1"/>
          </p:cNvSpPr>
          <p:nvPr>
            <p:ph idx="1"/>
          </p:nvPr>
        </p:nvSpPr>
        <p:spPr>
          <a:xfrm>
            <a:off x="279635" y="4621295"/>
            <a:ext cx="11410357" cy="2019091"/>
          </a:xfrm>
        </p:spPr>
        <p:txBody>
          <a:bodyPr>
            <a:normAutofit/>
          </a:bodyPr>
          <a:lstStyle/>
          <a:p>
            <a:r>
              <a:rPr lang="en-US" sz="2600" dirty="0">
                <a:effectLst/>
                <a:latin typeface="Arial" panose="020B0604020202020204" pitchFamily="34" charset="0"/>
              </a:rPr>
              <a:t>RQ1: How effective are LLMs in replicating manual analysis</a:t>
            </a:r>
            <a:r>
              <a:rPr lang="en-US" sz="2600" dirty="0"/>
              <a:t> </a:t>
            </a:r>
            <a:r>
              <a:rPr lang="en-US" sz="2600" dirty="0">
                <a:effectLst/>
                <a:latin typeface="Arial" panose="020B0604020202020204" pitchFamily="34" charset="0"/>
              </a:rPr>
              <a:t>of software supply chain failures?</a:t>
            </a:r>
          </a:p>
          <a:p>
            <a:r>
              <a:rPr lang="en-US" sz="2600" dirty="0">
                <a:effectLst/>
                <a:latin typeface="Arial" panose="020B0604020202020204" pitchFamily="34" charset="0"/>
              </a:rPr>
              <a:t>RQ2: Do LLMs suggest viable mitigation strategies for preventing future failures?</a:t>
            </a:r>
            <a:endParaRPr lang="en-US" sz="2600" dirty="0">
              <a:solidFill>
                <a:srgbClr val="000000">
                  <a:lumMod val="85000"/>
                  <a:lumOff val="15000"/>
                </a:srgbClr>
              </a:solidFill>
            </a:endParaRPr>
          </a:p>
        </p:txBody>
      </p:sp>
    </p:spTree>
    <p:extLst>
      <p:ext uri="{BB962C8B-B14F-4D97-AF65-F5344CB8AC3E}">
        <p14:creationId xmlns:p14="http://schemas.microsoft.com/office/powerpoint/2010/main" val="153659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FE0E79-3C83-4B98-8C39-ED8503CD699A}"/>
              </a:ext>
            </a:extLst>
          </p:cNvPr>
          <p:cNvSpPr>
            <a:spLocks noGrp="1"/>
          </p:cNvSpPr>
          <p:nvPr>
            <p:ph type="title"/>
          </p:nvPr>
        </p:nvSpPr>
        <p:spPr/>
        <p:txBody>
          <a:bodyPr>
            <a:noAutofit/>
          </a:bodyPr>
          <a:lstStyle/>
          <a:p>
            <a:r>
              <a:rPr lang="en-US" sz="4000" b="1">
                <a:latin typeface="Calibri"/>
                <a:cs typeface="Calibri"/>
              </a:rPr>
              <a:t>Methods </a:t>
            </a:r>
          </a:p>
        </p:txBody>
      </p:sp>
      <p:sp>
        <p:nvSpPr>
          <p:cNvPr id="4" name="Slide Number Placeholder 3">
            <a:extLst>
              <a:ext uri="{FF2B5EF4-FFF2-40B4-BE49-F238E27FC236}">
                <a16:creationId xmlns:a16="http://schemas.microsoft.com/office/drawing/2014/main" id="{3A050BBA-6D2E-4E3C-B27D-74552D1A11C7}"/>
              </a:ext>
            </a:extLst>
          </p:cNvPr>
          <p:cNvSpPr>
            <a:spLocks noGrp="1"/>
          </p:cNvSpPr>
          <p:nvPr>
            <p:ph type="sldNum" sz="quarter" idx="12"/>
          </p:nvPr>
        </p:nvSpPr>
        <p:spPr/>
        <p:txBody>
          <a:bodyPr/>
          <a:lstStyle/>
          <a:p>
            <a:fld id="{8A7A6979-0714-4377-B894-6BE4C2D6E202}" type="slidenum">
              <a:rPr lang="en-US" smtClean="0"/>
              <a:pPr/>
              <a:t>7</a:t>
            </a:fld>
            <a:endParaRPr lang="en-US"/>
          </a:p>
        </p:txBody>
      </p:sp>
      <p:sp>
        <p:nvSpPr>
          <p:cNvPr id="7" name="Content Placeholder 1">
            <a:extLst>
              <a:ext uri="{FF2B5EF4-FFF2-40B4-BE49-F238E27FC236}">
                <a16:creationId xmlns:a16="http://schemas.microsoft.com/office/drawing/2014/main" id="{D4B2CA3D-7893-FEA2-6FB6-2253E5474A24}"/>
              </a:ext>
            </a:extLst>
          </p:cNvPr>
          <p:cNvSpPr>
            <a:spLocks noGrp="1"/>
          </p:cNvSpPr>
          <p:nvPr>
            <p:ph idx="1"/>
          </p:nvPr>
        </p:nvSpPr>
        <p:spPr>
          <a:xfrm>
            <a:off x="480145" y="1521880"/>
            <a:ext cx="10788256" cy="3241665"/>
          </a:xfrm>
        </p:spPr>
        <p:txBody>
          <a:bodyPr vert="horz" lIns="91440" tIns="45720" rIns="91440" bIns="45720" rtlCol="0" anchor="t">
            <a:normAutofit/>
          </a:bodyPr>
          <a:lstStyle/>
          <a:p>
            <a:r>
              <a:rPr lang="en-US" sz="3000" dirty="0">
                <a:solidFill>
                  <a:srgbClr val="000000"/>
                </a:solidFill>
                <a:latin typeface="Calibri"/>
                <a:cs typeface="Calibri"/>
              </a:rPr>
              <a:t>Find relevant material (articles/blogs) on different failures- CNCF</a:t>
            </a:r>
          </a:p>
          <a:p>
            <a:r>
              <a:rPr lang="en-US" sz="3000" dirty="0">
                <a:solidFill>
                  <a:srgbClr val="000000"/>
                </a:solidFill>
                <a:latin typeface="Calibri"/>
                <a:cs typeface="Calibri"/>
              </a:rPr>
              <a:t>Perform manual analysis for additional dimensions</a:t>
            </a:r>
            <a:endParaRPr lang="en-US" sz="3000" dirty="0">
              <a:solidFill>
                <a:srgbClr val="000000"/>
              </a:solidFill>
            </a:endParaRPr>
          </a:p>
          <a:p>
            <a:r>
              <a:rPr lang="en-US" sz="3000" dirty="0">
                <a:solidFill>
                  <a:srgbClr val="000000"/>
                </a:solidFill>
                <a:latin typeface="Calibri"/>
                <a:cs typeface="Calibri"/>
              </a:rPr>
              <a:t>Try to replicate this analysis using LLMs</a:t>
            </a:r>
            <a:endParaRPr lang="en-US" sz="3000" dirty="0">
              <a:solidFill>
                <a:srgbClr val="000000"/>
              </a:solidFill>
            </a:endParaRPr>
          </a:p>
          <a:p>
            <a:r>
              <a:rPr lang="en-US" sz="3000" dirty="0">
                <a:solidFill>
                  <a:srgbClr val="000000"/>
                </a:solidFill>
                <a:latin typeface="Calibri"/>
                <a:cs typeface="Calibri"/>
              </a:rPr>
              <a:t>Evaluate whether LLMs can be used for analysi</a:t>
            </a:r>
            <a:r>
              <a:rPr lang="en-US" sz="3200" dirty="0">
                <a:solidFill>
                  <a:srgbClr val="000000"/>
                </a:solidFill>
                <a:latin typeface="Calibri"/>
                <a:cs typeface="Calibri"/>
              </a:rPr>
              <a:t>s</a:t>
            </a:r>
          </a:p>
          <a:p>
            <a:endParaRPr lang="en-US" sz="3200" dirty="0">
              <a:solidFill>
                <a:srgbClr val="000000"/>
              </a:solidFill>
            </a:endParaRPr>
          </a:p>
        </p:txBody>
      </p:sp>
    </p:spTree>
    <p:extLst>
      <p:ext uri="{BB962C8B-B14F-4D97-AF65-F5344CB8AC3E}">
        <p14:creationId xmlns:p14="http://schemas.microsoft.com/office/powerpoint/2010/main" val="3901120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FE0E79-3C83-4B98-8C39-ED8503CD699A}"/>
              </a:ext>
            </a:extLst>
          </p:cNvPr>
          <p:cNvSpPr>
            <a:spLocks noGrp="1"/>
          </p:cNvSpPr>
          <p:nvPr>
            <p:ph type="title"/>
          </p:nvPr>
        </p:nvSpPr>
        <p:spPr/>
        <p:txBody>
          <a:bodyPr>
            <a:noAutofit/>
          </a:bodyPr>
          <a:lstStyle/>
          <a:p>
            <a:r>
              <a:rPr lang="en-US" sz="4000" b="1" dirty="0"/>
              <a:t>Methods | Manual analysis </a:t>
            </a:r>
          </a:p>
        </p:txBody>
      </p:sp>
      <p:sp>
        <p:nvSpPr>
          <p:cNvPr id="4" name="Slide Number Placeholder 3">
            <a:extLst>
              <a:ext uri="{FF2B5EF4-FFF2-40B4-BE49-F238E27FC236}">
                <a16:creationId xmlns:a16="http://schemas.microsoft.com/office/drawing/2014/main" id="{3A050BBA-6D2E-4E3C-B27D-74552D1A11C7}"/>
              </a:ext>
            </a:extLst>
          </p:cNvPr>
          <p:cNvSpPr>
            <a:spLocks noGrp="1"/>
          </p:cNvSpPr>
          <p:nvPr>
            <p:ph type="sldNum" sz="quarter" idx="12"/>
          </p:nvPr>
        </p:nvSpPr>
        <p:spPr/>
        <p:txBody>
          <a:bodyPr/>
          <a:lstStyle/>
          <a:p>
            <a:fld id="{8A7A6979-0714-4377-B894-6BE4C2D6E202}" type="slidenum">
              <a:rPr lang="en-US" smtClean="0"/>
              <a:pPr/>
              <a:t>8</a:t>
            </a:fld>
            <a:endParaRPr lang="en-US"/>
          </a:p>
        </p:txBody>
      </p:sp>
      <p:sp>
        <p:nvSpPr>
          <p:cNvPr id="2" name="Content Placeholder 6">
            <a:extLst>
              <a:ext uri="{FF2B5EF4-FFF2-40B4-BE49-F238E27FC236}">
                <a16:creationId xmlns:a16="http://schemas.microsoft.com/office/drawing/2014/main" id="{CD523F55-8D45-21F9-61CA-0F974EA1FA18}"/>
              </a:ext>
            </a:extLst>
          </p:cNvPr>
          <p:cNvSpPr>
            <a:spLocks noGrp="1"/>
          </p:cNvSpPr>
          <p:nvPr>
            <p:ph idx="1"/>
          </p:nvPr>
        </p:nvSpPr>
        <p:spPr>
          <a:xfrm>
            <a:off x="369531" y="1340062"/>
            <a:ext cx="11410357" cy="5523024"/>
          </a:xfrm>
        </p:spPr>
        <p:txBody>
          <a:bodyPr vert="horz" lIns="91440" tIns="45720" rIns="91440" bIns="45720" rtlCol="0" anchor="t">
            <a:normAutofit/>
          </a:bodyPr>
          <a:lstStyle/>
          <a:p>
            <a:pPr marL="228600"/>
            <a:r>
              <a:rPr lang="en-US" dirty="0">
                <a:latin typeface="Calibri"/>
                <a:cs typeface="Calibri"/>
              </a:rPr>
              <a:t>Research Question 1</a:t>
            </a:r>
          </a:p>
          <a:p>
            <a:pPr lvl="2"/>
            <a:r>
              <a:rPr lang="en-US" sz="2300" dirty="0">
                <a:latin typeface="Calibri"/>
                <a:cs typeface="Calibri"/>
              </a:rPr>
              <a:t>Type of compromise- CNCF catalog</a:t>
            </a:r>
          </a:p>
          <a:p>
            <a:pPr lvl="2"/>
            <a:r>
              <a:rPr lang="en-US" sz="2300" dirty="0">
                <a:latin typeface="Calibri"/>
                <a:cs typeface="Calibri"/>
              </a:rPr>
              <a:t>Intent </a:t>
            </a:r>
          </a:p>
          <a:p>
            <a:pPr lvl="2"/>
            <a:r>
              <a:rPr lang="en-US" sz="2300" dirty="0">
                <a:latin typeface="Calibri"/>
                <a:cs typeface="Calibri"/>
              </a:rPr>
              <a:t>Nature</a:t>
            </a:r>
          </a:p>
          <a:p>
            <a:pPr lvl="2"/>
            <a:r>
              <a:rPr lang="en-US" sz="2300" dirty="0">
                <a:latin typeface="Calibri"/>
                <a:cs typeface="Calibri"/>
              </a:rPr>
              <a:t>Impacts</a:t>
            </a:r>
            <a:endParaRPr lang="en-US" sz="2300" dirty="0"/>
          </a:p>
          <a:p>
            <a:r>
              <a:rPr lang="en-US">
                <a:latin typeface="Calibri"/>
                <a:cs typeface="Calibri"/>
              </a:rPr>
              <a:t>Research </a:t>
            </a:r>
            <a:r>
              <a:rPr lang="en-US" dirty="0">
                <a:latin typeface="Calibri"/>
                <a:cs typeface="Calibri"/>
              </a:rPr>
              <a:t>Question 2</a:t>
            </a:r>
          </a:p>
          <a:p>
            <a:pPr lvl="1"/>
            <a:r>
              <a:rPr lang="en-US" sz="2300" dirty="0">
                <a:latin typeface="Calibri"/>
                <a:cs typeface="Calibri"/>
              </a:rPr>
              <a:t>Solutions/Learnings</a:t>
            </a:r>
          </a:p>
          <a:p>
            <a:pPr marL="742950" lvl="1" indent="-285750">
              <a:buFont typeface="Courier New,monospace"/>
              <a:buChar char="o"/>
            </a:pPr>
            <a:endParaRPr lang="en-US" sz="1800" dirty="0"/>
          </a:p>
          <a:p>
            <a:r>
              <a:rPr lang="en-US" dirty="0">
                <a:latin typeface="Calibri"/>
                <a:cs typeface="Calibri"/>
              </a:rPr>
              <a:t>Labeling done by 6 raters</a:t>
            </a:r>
          </a:p>
        </p:txBody>
      </p:sp>
      <p:pic>
        <p:nvPicPr>
          <p:cNvPr id="11" name="Picture 10" descr="A black background with a black square&#10;&#10;Description automatically generated with medium confidence">
            <a:extLst>
              <a:ext uri="{FF2B5EF4-FFF2-40B4-BE49-F238E27FC236}">
                <a16:creationId xmlns:a16="http://schemas.microsoft.com/office/drawing/2014/main" id="{B95F928C-AD77-1217-3D3B-ED8DBA1C9013}"/>
              </a:ext>
            </a:extLst>
          </p:cNvPr>
          <p:cNvPicPr>
            <a:picLocks noChangeAspect="1"/>
          </p:cNvPicPr>
          <p:nvPr/>
        </p:nvPicPr>
        <p:blipFill>
          <a:blip r:embed="rId4"/>
          <a:stretch>
            <a:fillRect/>
          </a:stretch>
        </p:blipFill>
        <p:spPr>
          <a:xfrm>
            <a:off x="5094777" y="2181138"/>
            <a:ext cx="6298210" cy="3336800"/>
          </a:xfrm>
          <a:prstGeom prst="rect">
            <a:avLst/>
          </a:prstGeom>
        </p:spPr>
      </p:pic>
    </p:spTree>
    <p:extLst>
      <p:ext uri="{BB962C8B-B14F-4D97-AF65-F5344CB8AC3E}">
        <p14:creationId xmlns:p14="http://schemas.microsoft.com/office/powerpoint/2010/main" val="2089759013"/>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FE0E79-3C83-4B98-8C39-ED8503CD699A}"/>
              </a:ext>
            </a:extLst>
          </p:cNvPr>
          <p:cNvSpPr>
            <a:spLocks noGrp="1"/>
          </p:cNvSpPr>
          <p:nvPr>
            <p:ph type="title"/>
          </p:nvPr>
        </p:nvSpPr>
        <p:spPr>
          <a:xfrm>
            <a:off x="440415" y="145010"/>
            <a:ext cx="11410357" cy="638175"/>
          </a:xfrm>
        </p:spPr>
        <p:txBody>
          <a:bodyPr>
            <a:noAutofit/>
          </a:bodyPr>
          <a:lstStyle/>
          <a:p>
            <a:r>
              <a:rPr lang="en-US" sz="4000" b="1" dirty="0">
                <a:latin typeface="Calibri"/>
                <a:cs typeface="Calibri"/>
              </a:rPr>
              <a:t>Methods | Replicating analysis—prompt engr.</a:t>
            </a:r>
          </a:p>
        </p:txBody>
      </p:sp>
      <p:sp>
        <p:nvSpPr>
          <p:cNvPr id="4" name="Slide Number Placeholder 3">
            <a:extLst>
              <a:ext uri="{FF2B5EF4-FFF2-40B4-BE49-F238E27FC236}">
                <a16:creationId xmlns:a16="http://schemas.microsoft.com/office/drawing/2014/main" id="{3A050BBA-6D2E-4E3C-B27D-74552D1A11C7}"/>
              </a:ext>
            </a:extLst>
          </p:cNvPr>
          <p:cNvSpPr>
            <a:spLocks noGrp="1"/>
          </p:cNvSpPr>
          <p:nvPr>
            <p:ph type="sldNum" sz="quarter" idx="12"/>
          </p:nvPr>
        </p:nvSpPr>
        <p:spPr/>
        <p:txBody>
          <a:bodyPr/>
          <a:lstStyle/>
          <a:p>
            <a:fld id="{8A7A6979-0714-4377-B894-6BE4C2D6E202}" type="slidenum">
              <a:rPr lang="en-US" smtClean="0"/>
              <a:pPr/>
              <a:t>9</a:t>
            </a:fld>
            <a:endParaRPr lang="en-US"/>
          </a:p>
        </p:txBody>
      </p:sp>
      <p:sp>
        <p:nvSpPr>
          <p:cNvPr id="13" name="TextBox 12">
            <a:extLst>
              <a:ext uri="{FF2B5EF4-FFF2-40B4-BE49-F238E27FC236}">
                <a16:creationId xmlns:a16="http://schemas.microsoft.com/office/drawing/2014/main" id="{C6213F61-C07A-FA15-DE0D-B4313D0CCD22}"/>
              </a:ext>
            </a:extLst>
          </p:cNvPr>
          <p:cNvSpPr txBox="1"/>
          <p:nvPr/>
        </p:nvSpPr>
        <p:spPr>
          <a:xfrm>
            <a:off x="818707" y="1742559"/>
            <a:ext cx="4465674"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a:t>Providing context</a:t>
            </a:r>
          </a:p>
          <a:p>
            <a:pPr marL="285750" indent="-285750">
              <a:buFont typeface="Arial" panose="020B0604020202020204" pitchFamily="34" charset="0"/>
              <a:buChar char="•"/>
            </a:pPr>
            <a:r>
              <a:rPr lang="en-US" sz="2400" dirty="0"/>
              <a:t>Reflection Pattern</a:t>
            </a:r>
          </a:p>
          <a:p>
            <a:pPr marL="285750" indent="-285750">
              <a:buFont typeface="Arial" panose="020B0604020202020204" pitchFamily="34" charset="0"/>
              <a:buChar char="•"/>
            </a:pPr>
            <a:r>
              <a:rPr lang="en-US" sz="2400" dirty="0"/>
              <a:t>Template Technique</a:t>
            </a:r>
          </a:p>
          <a:p>
            <a:pPr marL="285750" indent="-285750">
              <a:buFont typeface="Arial" panose="020B0604020202020204" pitchFamily="34" charset="0"/>
              <a:buChar char="•"/>
            </a:pPr>
            <a:r>
              <a:rPr lang="en-US" sz="2400" dirty="0"/>
              <a:t>Cognitive Verifier Pattern</a:t>
            </a:r>
          </a:p>
          <a:p>
            <a:pPr marL="285750" indent="-285750">
              <a:buFont typeface="Arial" panose="020B0604020202020204" pitchFamily="34" charset="0"/>
              <a:buChar char="•"/>
            </a:pPr>
            <a:r>
              <a:rPr lang="en-US" sz="2400" dirty="0"/>
              <a:t>Adopt a persona</a:t>
            </a:r>
          </a:p>
          <a:p>
            <a:pPr marL="285750" indent="-285750">
              <a:buFont typeface="Arial" panose="020B0604020202020204" pitchFamily="34" charset="0"/>
              <a:buChar char="•"/>
            </a:pPr>
            <a:r>
              <a:rPr lang="en-US" sz="2400" dirty="0"/>
              <a:t>Citing evidence</a:t>
            </a:r>
          </a:p>
          <a:p>
            <a:endParaRPr lang="en-US" sz="2400" dirty="0"/>
          </a:p>
        </p:txBody>
      </p:sp>
      <p:graphicFrame>
        <p:nvGraphicFramePr>
          <p:cNvPr id="15" name="Chart 14">
            <a:extLst>
              <a:ext uri="{FF2B5EF4-FFF2-40B4-BE49-F238E27FC236}">
                <a16:creationId xmlns:a16="http://schemas.microsoft.com/office/drawing/2014/main" id="{35E416BC-AACA-FCC6-643E-84C3C2325773}"/>
              </a:ext>
            </a:extLst>
          </p:cNvPr>
          <p:cNvGraphicFramePr>
            <a:graphicFrameLocks/>
          </p:cNvGraphicFramePr>
          <p:nvPr>
            <p:extLst>
              <p:ext uri="{D42A27DB-BD31-4B8C-83A1-F6EECF244321}">
                <p14:modId xmlns:p14="http://schemas.microsoft.com/office/powerpoint/2010/main" val="3660760965"/>
              </p:ext>
            </p:extLst>
          </p:nvPr>
        </p:nvGraphicFramePr>
        <p:xfrm>
          <a:off x="5105949" y="1229313"/>
          <a:ext cx="6267344" cy="3697794"/>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a:extLst>
              <a:ext uri="{FF2B5EF4-FFF2-40B4-BE49-F238E27FC236}">
                <a16:creationId xmlns:a16="http://schemas.microsoft.com/office/drawing/2014/main" id="{7EDC9843-2C2A-CF79-E12D-8A911CA3EB35}"/>
              </a:ext>
            </a:extLst>
          </p:cNvPr>
          <p:cNvSpPr txBox="1"/>
          <p:nvPr/>
        </p:nvSpPr>
        <p:spPr>
          <a:xfrm>
            <a:off x="440415" y="5395912"/>
            <a:ext cx="11196412" cy="338554"/>
          </a:xfrm>
          <a:prstGeom prst="rect">
            <a:avLst/>
          </a:prstGeom>
          <a:noFill/>
        </p:spPr>
        <p:txBody>
          <a:bodyPr wrap="square">
            <a:spAutoFit/>
          </a:bodyPr>
          <a:lstStyle/>
          <a:p>
            <a:r>
              <a:rPr lang="en-US" sz="1600" dirty="0"/>
              <a:t>White, Jules, et al. "A prompt pattern catalog to enhance prompt engineering with </a:t>
            </a:r>
            <a:r>
              <a:rPr lang="en-US" sz="1600" dirty="0" err="1"/>
              <a:t>chatgpt</a:t>
            </a:r>
            <a:r>
              <a:rPr lang="en-US" sz="1600" dirty="0"/>
              <a:t>." </a:t>
            </a:r>
            <a:r>
              <a:rPr lang="en-US" sz="1600" i="1" dirty="0" err="1"/>
              <a:t>arXiv</a:t>
            </a:r>
            <a:r>
              <a:rPr lang="en-US" sz="1600" i="1" dirty="0"/>
              <a:t> preprint arXiv:2302.11382</a:t>
            </a:r>
            <a:r>
              <a:rPr lang="en-US" sz="1600" dirty="0"/>
              <a:t> (2023).</a:t>
            </a:r>
          </a:p>
        </p:txBody>
      </p:sp>
      <p:sp>
        <p:nvSpPr>
          <p:cNvPr id="20" name="TextBox 19">
            <a:extLst>
              <a:ext uri="{FF2B5EF4-FFF2-40B4-BE49-F238E27FC236}">
                <a16:creationId xmlns:a16="http://schemas.microsoft.com/office/drawing/2014/main" id="{48C44D57-50A8-7BF4-3E79-F6A2BE12FA84}"/>
              </a:ext>
            </a:extLst>
          </p:cNvPr>
          <p:cNvSpPr txBox="1"/>
          <p:nvPr/>
        </p:nvSpPr>
        <p:spPr>
          <a:xfrm>
            <a:off x="440415" y="5734466"/>
            <a:ext cx="10985146" cy="584775"/>
          </a:xfrm>
          <a:prstGeom prst="rect">
            <a:avLst/>
          </a:prstGeom>
          <a:noFill/>
        </p:spPr>
        <p:txBody>
          <a:bodyPr wrap="square">
            <a:spAutoFit/>
          </a:bodyPr>
          <a:lstStyle/>
          <a:p>
            <a:r>
              <a:rPr lang="en-US" sz="1600" dirty="0"/>
              <a:t>White, Jules, et al. "</a:t>
            </a:r>
            <a:r>
              <a:rPr lang="en-US" sz="1600" dirty="0" err="1"/>
              <a:t>Chatgpt</a:t>
            </a:r>
            <a:r>
              <a:rPr lang="en-US" sz="1600" dirty="0"/>
              <a:t> prompt patterns for improving code quality, refactoring, requirements elicitation, and software design." </a:t>
            </a:r>
            <a:r>
              <a:rPr lang="en-US" sz="1600" i="1" dirty="0" err="1"/>
              <a:t>arXiv</a:t>
            </a:r>
            <a:r>
              <a:rPr lang="en-US" sz="1600" i="1" dirty="0"/>
              <a:t> preprint arXiv:2303.07839</a:t>
            </a:r>
            <a:r>
              <a:rPr lang="en-US" sz="1600" dirty="0"/>
              <a:t> (2023).</a:t>
            </a:r>
          </a:p>
        </p:txBody>
      </p:sp>
    </p:spTree>
    <p:extLst>
      <p:ext uri="{BB962C8B-B14F-4D97-AF65-F5344CB8AC3E}">
        <p14:creationId xmlns:p14="http://schemas.microsoft.com/office/powerpoint/2010/main" val="2466383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theme/theme1.xml><?xml version="1.0" encoding="utf-8"?>
<a:theme xmlns:a="http://schemas.openxmlformats.org/drawingml/2006/main" name="Purdue1">
  <a:themeElements>
    <a:clrScheme name="PurdueColors">
      <a:dk1>
        <a:srgbClr val="000000"/>
      </a:dk1>
      <a:lt1>
        <a:srgbClr val="000000"/>
      </a:lt1>
      <a:dk2>
        <a:srgbClr val="C4BFC0"/>
      </a:dk2>
      <a:lt2>
        <a:srgbClr val="C9B991"/>
      </a:lt2>
      <a:accent1>
        <a:srgbClr val="8E6F3E"/>
      </a:accent1>
      <a:accent2>
        <a:srgbClr val="555960"/>
      </a:accent2>
      <a:accent3>
        <a:srgbClr val="C9B991"/>
      </a:accent3>
      <a:accent4>
        <a:srgbClr val="FFFFFF"/>
      </a:accent4>
      <a:accent5>
        <a:srgbClr val="000000"/>
      </a:accent5>
      <a:accent6>
        <a:srgbClr val="555960"/>
      </a:accent6>
      <a:hlink>
        <a:srgbClr val="000000"/>
      </a:hlink>
      <a:folHlink>
        <a:srgbClr val="55596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U-CoBrand_Template_Gold_Theme_Std_Screen_2.pptx" id="{33130098-72E9-B14B-8D33-14895F32E203}" vid="{24A02D5D-460C-B047-B557-67731F776B7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E3AD06B-D8D1-A94A-84D8-5094694EB87E}">
  <we:reference id="wa104381063" version="1.0.0.1" store="en-001" storeType="OMEX"/>
  <we:alternateReferences>
    <we:reference id="WA104381063" version="1.0.0.1"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PU-CoBrand_Template_Gold_Theme_Std_Screen_2</Template>
  <TotalTime>9318</TotalTime>
  <Words>2193</Words>
  <Application>Microsoft Office PowerPoint</Application>
  <PresentationFormat>Widescreen</PresentationFormat>
  <Paragraphs>226</Paragraphs>
  <Slides>22</Slides>
  <Notes>19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Acumin Pro</vt:lpstr>
      <vt:lpstr>Arial</vt:lpstr>
      <vt:lpstr>Calibri</vt:lpstr>
      <vt:lpstr>Courier New,monospace</vt:lpstr>
      <vt:lpstr>Helvetica</vt:lpstr>
      <vt:lpstr>Segoe UI</vt:lpstr>
      <vt:lpstr>Symbol</vt:lpstr>
      <vt:lpstr>Times</vt:lpstr>
      <vt:lpstr>-webkit-standard</vt:lpstr>
      <vt:lpstr>Wingdings</vt:lpstr>
      <vt:lpstr>Purdue1</vt:lpstr>
      <vt:lpstr>An Empirical Study on Using Large Language Models to Analyze Software Supply Chain Security Failures</vt:lpstr>
      <vt:lpstr>Problem</vt:lpstr>
      <vt:lpstr>Background | Software Supply Chain</vt:lpstr>
      <vt:lpstr>Background| Manual labeling—CNCF </vt:lpstr>
      <vt:lpstr>Background | Large Language Models  (LLMs)</vt:lpstr>
      <vt:lpstr>    Idea</vt:lpstr>
      <vt:lpstr>Methods </vt:lpstr>
      <vt:lpstr>Methods | Manual analysis </vt:lpstr>
      <vt:lpstr>Methods | Replicating analysis—prompt engr.</vt:lpstr>
      <vt:lpstr>Methods | Replicating analysis—prompt engr.</vt:lpstr>
      <vt:lpstr>Results | Kappa score and accuracy of LLMs </vt:lpstr>
      <vt:lpstr>Results | Further GPT analysis</vt:lpstr>
      <vt:lpstr>Results | Further GPT analysis—Solutions</vt:lpstr>
      <vt:lpstr>Discussion/Future Work</vt:lpstr>
      <vt:lpstr>Conclusion</vt:lpstr>
      <vt:lpstr>Bonus Slides</vt:lpstr>
      <vt:lpstr>Methods | prompts for the dimensions</vt:lpstr>
      <vt:lpstr>Methods | prompts for the dimensions</vt:lpstr>
      <vt:lpstr>Methods | Replicating analysis- prompt engr.</vt:lpstr>
      <vt:lpstr>Distribution of Ground Truth/manual analysis </vt:lpstr>
      <vt:lpstr>Limitations</vt:lpstr>
      <vt:lpstr>Disagreements with CNCF</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Anandayuvaraj, Dharun</dc:creator>
  <cp:lastModifiedBy>Singla, Tanmay</cp:lastModifiedBy>
  <cp:revision>217</cp:revision>
  <dcterms:created xsi:type="dcterms:W3CDTF">2020-02-21T23:00:33Z</dcterms:created>
  <dcterms:modified xsi:type="dcterms:W3CDTF">2023-11-30T09:44:48Z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044bd30-2ed7-4c9d-9d12-46200872a97b_Enabled">
    <vt:lpwstr>true</vt:lpwstr>
  </property>
  <property fmtid="{D5CDD505-2E9C-101B-9397-08002B2CF9AE}" pid="3" name="MSIP_Label_4044bd30-2ed7-4c9d-9d12-46200872a97b_SetDate">
    <vt:lpwstr>2023-10-08T16:39:46Z</vt:lpwstr>
  </property>
  <property fmtid="{D5CDD505-2E9C-101B-9397-08002B2CF9AE}" pid="4" name="MSIP_Label_4044bd30-2ed7-4c9d-9d12-46200872a97b_Method">
    <vt:lpwstr>Standard</vt:lpwstr>
  </property>
  <property fmtid="{D5CDD505-2E9C-101B-9397-08002B2CF9AE}" pid="5" name="MSIP_Label_4044bd30-2ed7-4c9d-9d12-46200872a97b_Name">
    <vt:lpwstr>defa4170-0d19-0005-0004-bc88714345d2</vt:lpwstr>
  </property>
  <property fmtid="{D5CDD505-2E9C-101B-9397-08002B2CF9AE}" pid="6" name="MSIP_Label_4044bd30-2ed7-4c9d-9d12-46200872a97b_SiteId">
    <vt:lpwstr>4130bd39-7c53-419c-b1e5-8758d6d63f21</vt:lpwstr>
  </property>
  <property fmtid="{D5CDD505-2E9C-101B-9397-08002B2CF9AE}" pid="7" name="MSIP_Label_4044bd30-2ed7-4c9d-9d12-46200872a97b_ActionId">
    <vt:lpwstr>755cfed7-2ab3-442d-8099-723e78afda7e</vt:lpwstr>
  </property>
  <property fmtid="{D5CDD505-2E9C-101B-9397-08002B2CF9AE}" pid="8" name="MSIP_Label_4044bd30-2ed7-4c9d-9d12-46200872a97b_ContentBits">
    <vt:lpwstr>0</vt:lpwstr>
  </property>
</Properties>
</file>