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922" autoAdjust="0"/>
  </p:normalViewPr>
  <p:slideViewPr>
    <p:cSldViewPr snapToGrid="0" snapToObjects="1">
      <p:cViewPr varScale="1">
        <p:scale>
          <a:sx n="89" d="100"/>
          <a:sy n="89" d="100"/>
        </p:scale>
        <p:origin x="123" y="42"/>
      </p:cViewPr>
      <p:guideLst/>
    </p:cSldViewPr>
  </p:slideViewPr>
  <p:notesTextViewPr>
    <p:cViewPr>
      <p:scale>
        <a:sx n="1" d="1"/>
        <a:sy n="1" d="1"/>
      </p:scale>
      <p:origin x="0" y="-2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y'all, I'm Dharun Anand, a PhD </a:t>
            </a:r>
            <a:r>
              <a:rPr lang="en-US"/>
              <a:t>candidate from Purdue </a:t>
            </a:r>
            <a:r>
              <a:rPr lang="en-US" dirty="0"/>
              <a:t>University. The authors of this paper couldn't make it today, so I'm presenting it on their behalf. 
This work is on Model-Based Agentic Software Engineering, or MAGE. 
The motivation behind this research comes from recent failures caused by coding agents in production, like the ones on the right: outages, deleted databases, and AI code that passes review but breaks in production. 
In these failures, there wasn't sufficient governance to control the agent. There wasn't enough clarity about what the agent should do, and not enough checks to make sure its implementation matched that intent. 
That's the gap MAGE addresses. 
In one line: we provide a theory to engineer the agentic environment, beyond just the prompt.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MAGE rests on two principles. 
The first is Modeling: to make intent explicit. </a:t>
            </a:r>
          </a:p>
          <a:p>
            <a:r>
              <a:rPr lang="en-US" dirty="0"/>
              <a:t>Instead of agents, and engineers, reconstructing what the system is supposed to do from the code every time, we specify the important knowledge and requirements as engineering models they can reason over. 
The second is Alignment: to enforce that the agents' implementation aligns with the models. 
This is done through four kinds of mechanisms. </a:t>
            </a:r>
          </a:p>
          <a:p>
            <a:r>
              <a:rPr lang="en-US" dirty="0"/>
              <a:t>Constraints limit what an agent can do, sensors produce evidence, validators judge it, and gates decide what changes get deployed.  
Together they form a governed engineering environment. 
And when failures, reviews or gaps happen, we convert lessons from them into improvements to the models and alignment to prevent them from recurring.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are the theory's constructs.
Each construct comes with open research questions that the journal version sets out to answer.</a:t>
            </a:r>
          </a:p>
          <a:p>
            <a:r>
              <a:rPr lang="en-US" dirty="0"/>
              <a:t>For example, what kinds of engineering models pay off, and for what kind of tasks?</a:t>
            </a:r>
          </a:p>
          <a:p>
            <a:r>
              <a:rPr lang="en-US" dirty="0"/>
              <a:t>Or whether stronger LLMs still need engineering models and controls?</a:t>
            </a:r>
          </a:p>
          <a:p>
            <a:r>
              <a:rPr lang="en-US" dirty="0"/>
              <a:t>Or how to measure whether an engineering environment is good?</a:t>
            </a:r>
          </a:p>
          <a:p>
            <a:r>
              <a:rPr lang="en-US" dirty="0"/>
              <a:t>And so 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MAGE was grounded by practice. 
The lead author as a one-person engineer used MAGE to build, deploy, and maintain DocAble, a document-accessibility system, with six to eight agents over twenty weeks, with around two hundred commits a day. 
The system grew to about two million lines, but only 500k of that is the product; the rest, about 1 and a half million is the engineered environment around it. 
The supporting code went from less than 1 times the production code to about three times, as the environment hardened. 
The environment contained around 130 system models that let the engineer and the agents reason about the system without reading all of the code. 
And every change had to pass an evidence gate; and in the busiest week, about 500 changes were admitted while the engineer read almost none of the code directly. 
And about 200 issues were fixed with lessons converted into checks so the same failure couldn't re-occur. 
And we ran a two-week pilot experiment inside DocAble on the effects of modeling, where agents told to use the models needed fewer tokens, turns, and time, and this helped the weaker LLM the most. 
In summary, this kind of engineered environment let a single engineer ship a service with quality enforced by the environment, rather than by reviewing every line. 
And industry is converging towards similar practices, investing in specifying intent, or alignment, or both.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expand this work into a journal paper, we're adding two things. 
First, theory refinement: for each construct, we'll spell out how to measure it and what the theory predicts, so every part of MAGE is testable. 
We'll also add a clear comparison with model-driven engineering, spec-driven development and our own prior works. 
Second, to test the theory: we will provide a full report of the DocAble experiment, plus three new studies. </a:t>
            </a:r>
          </a:p>
          <a:p>
            <a:r>
              <a:rPr lang="en-US" dirty="0"/>
              <a:t>Study one mines open-source repositories to see what kinds of models and specs practitioners actually write, so we test the ones that matter. 
Study two looks at code-generation tasks with different context, such as natural language, a specification, an engineering model, or code, to agents of varying strength. 
Similarly, study three looks at issue-resolution tasks using SWE-bench. 
And for the journal paper, we’re uncertain about whether these studies would provide sufficient evidence for MAGE. And we would really appreciate your feedback on that. </a:t>
            </a:r>
          </a:p>
          <a:p>
            <a:r>
              <a:rPr lang="en-US" dirty="0"/>
              <a:t>And that concludes my presentation. Thank you for listening!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0130"/>
            <a:ext cx="10566400" cy="408930"/>
          </a:xfrm>
          <a:prstGeom prst="rect">
            <a:avLst/>
          </a:prstGeom>
          <a:noFill/>
          <a:ln/>
        </p:spPr>
        <p:txBody>
          <a:bodyPr wrap="square" lIns="0" tIns="0" rIns="0" bIns="0" rtlCol="0" anchor="t"/>
          <a:lstStyle>
            <a:lvl1pPr marL="0" indent="0" algn="l">
              <a:lnSpc>
                <a:spcPct val="115000"/>
              </a:lnSpc>
              <a:buNone/>
              <a:defRPr lang="en-US" sz="2800" dirty="0">
                <a:solidFill>
                  <a:srgbClr val="14213D"/>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812800" y="1833860"/>
            <a:ext cx="10566400" cy="4211340"/>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0130"/>
            <a:ext cx="10566400" cy="408930"/>
          </a:xfrm>
          <a:prstGeom prst="rect">
            <a:avLst/>
          </a:prstGeom>
          <a:noFill/>
          <a:ln/>
        </p:spPr>
        <p:txBody>
          <a:bodyPr wrap="square" lIns="0" tIns="0" rIns="0" bIns="0" rtlCol="0" anchor="t"/>
          <a:lstStyle>
            <a:lvl1pPr marL="0" indent="0" algn="l">
              <a:lnSpc>
                <a:spcPct val="115000"/>
              </a:lnSpc>
              <a:buNone/>
              <a:defRPr lang="en-US" sz="2800" dirty="0">
                <a:solidFill>
                  <a:srgbClr val="14213D"/>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812800" y="1833860"/>
            <a:ext cx="10566400" cy="4211340"/>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1795859"/>
            <a:ext cx="5755640" cy="25653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A4541A"/>
                </a:solidFill>
                <a:latin typeface="IBM Plex Sans" pitchFamily="34" charset="0"/>
                <a:ea typeface="IBM Plex Sans" pitchFamily="34" charset="-122"/>
                <a:cs typeface="IBM Plex Sans" pitchFamily="34" charset="-120"/>
              </a:rPr>
              <a:t>JAWS</a:t>
            </a:r>
            <a:endParaRPr lang="en-US" sz="1300" dirty="0"/>
          </a:p>
        </p:txBody>
      </p:sp>
      <p:sp>
        <p:nvSpPr>
          <p:cNvPr id="3" name="Text 1"/>
          <p:cNvSpPr>
            <a:spLocks noGrp="1"/>
          </p:cNvSpPr>
          <p:nvPr>
            <p:ph type="title"/>
          </p:nvPr>
        </p:nvSpPr>
        <p:spPr>
          <a:xfrm>
            <a:off x="812800" y="2153989"/>
            <a:ext cx="5755640" cy="153407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Model-Based Agentic Software Engineering (MAGE)</a:t>
            </a:r>
            <a:endParaRPr lang="en-US" sz="3600" dirty="0"/>
          </a:p>
        </p:txBody>
      </p:sp>
      <p:sp>
        <p:nvSpPr>
          <p:cNvPr id="4" name="Text 2"/>
          <p:cNvSpPr/>
          <p:nvPr/>
        </p:nvSpPr>
        <p:spPr>
          <a:xfrm>
            <a:off x="812800" y="3789660"/>
            <a:ext cx="5755640"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IBM Plex Sans" pitchFamily="34" charset="0"/>
                <a:ea typeface="IBM Plex Sans" pitchFamily="34" charset="-122"/>
                <a:cs typeface="IBM Plex Sans" pitchFamily="34" charset="-120"/>
              </a:rPr>
              <a:t>James C. Davis, Kelechi G. Kalu, Huiyun Peng, Parth Vinod Patil</a:t>
            </a:r>
            <a:endParaRPr lang="en-US" sz="1400" dirty="0"/>
          </a:p>
        </p:txBody>
      </p:sp>
      <p:sp>
        <p:nvSpPr>
          <p:cNvPr id="5" name="Shape 3"/>
          <p:cNvSpPr/>
          <p:nvPr/>
        </p:nvSpPr>
        <p:spPr>
          <a:xfrm>
            <a:off x="838200" y="4317950"/>
            <a:ext cx="0" cy="744141"/>
          </a:xfrm>
          <a:prstGeom prst="line">
            <a:avLst/>
          </a:prstGeom>
          <a:noFill/>
          <a:ln w="50800">
            <a:solidFill>
              <a:srgbClr val="A4541A"/>
            </a:solidFill>
            <a:prstDash val="solid"/>
          </a:ln>
        </p:spPr>
        <p:txBody>
          <a:bodyPr/>
          <a:lstStyle/>
          <a:p>
            <a:endParaRPr lang="en-US"/>
          </a:p>
        </p:txBody>
      </p:sp>
      <p:sp>
        <p:nvSpPr>
          <p:cNvPr id="6" name="Text 4"/>
          <p:cNvSpPr/>
          <p:nvPr/>
        </p:nvSpPr>
        <p:spPr>
          <a:xfrm>
            <a:off x="1066800" y="4368750"/>
            <a:ext cx="5494020" cy="667941"/>
          </a:xfrm>
          <a:prstGeom prst="rect">
            <a:avLst/>
          </a:prstGeom>
          <a:noFill/>
          <a:ln/>
        </p:spPr>
        <p:txBody>
          <a:bodyPr wrap="square" lIns="0" tIns="0" rIns="0" bIns="0" rtlCol="0" anchor="t">
            <a:normAutofit/>
          </a:bodyPr>
          <a:lstStyle/>
          <a:p>
            <a:pPr marL="0" indent="0" algn="l">
              <a:lnSpc>
                <a:spcPts val="2530"/>
              </a:lnSpc>
              <a:buNone/>
            </a:pPr>
            <a:r>
              <a:rPr lang="en-US" sz="2200" b="1" dirty="0">
                <a:solidFill>
                  <a:srgbClr val="A4541A"/>
                </a:solidFill>
                <a:latin typeface="Source Serif 4" pitchFamily="18" charset="0"/>
                <a:ea typeface="Source Serif 4" pitchFamily="18" charset="-122"/>
                <a:cs typeface="Source Serif 4" pitchFamily="18" charset="-120"/>
              </a:rPr>
              <a:t>MAGE: engineer the environment, not just the prompt.</a:t>
            </a:r>
            <a:endParaRPr lang="en-US" sz="2200" dirty="0"/>
          </a:p>
        </p:txBody>
      </p:sp>
      <p:sp>
        <p:nvSpPr>
          <p:cNvPr id="7" name="Text 5"/>
          <p:cNvSpPr/>
          <p:nvPr/>
        </p:nvSpPr>
        <p:spPr>
          <a:xfrm>
            <a:off x="6996430" y="1064270"/>
            <a:ext cx="4447540" cy="256530"/>
          </a:xfrm>
          <a:prstGeom prst="rect">
            <a:avLst/>
          </a:prstGeom>
          <a:noFill/>
          <a:ln/>
        </p:spPr>
        <p:txBody>
          <a:bodyPr wrap="square" lIns="0" tIns="0" rIns="0" bIns="0" rtlCol="0" anchor="t">
            <a:normAutofit/>
          </a:bodyPr>
          <a:lstStyle/>
          <a:p>
            <a:pPr marL="0" indent="0" algn="ctr">
              <a:lnSpc>
                <a:spcPts val="1820"/>
              </a:lnSpc>
              <a:buNone/>
            </a:pPr>
            <a:r>
              <a:rPr lang="en-US" sz="1400" b="1" dirty="0">
                <a:solidFill>
                  <a:srgbClr val="14213D"/>
                </a:solidFill>
                <a:latin typeface="IBM Plex Sans" pitchFamily="34" charset="0"/>
                <a:ea typeface="IBM Plex Sans" pitchFamily="34" charset="-122"/>
                <a:cs typeface="IBM Plex Sans" pitchFamily="34" charset="-120"/>
              </a:rPr>
              <a:t>Coding agents are failing in production</a:t>
            </a:r>
            <a:endParaRPr lang="en-US" sz="1400" dirty="0"/>
          </a:p>
        </p:txBody>
      </p:sp>
      <p:pic>
        <p:nvPicPr>
          <p:cNvPr id="8" name="Image 0" descr="Engadget, citing the Financial Times, Feb 20, 2026: 13-hour AWS outage reportedly caused by Amazon's own AI tools. Stamped: missing constraints."/>
          <p:cNvPicPr>
            <a:picLocks noChangeAspect="1"/>
          </p:cNvPicPr>
          <p:nvPr/>
        </p:nvPicPr>
        <p:blipFill>
          <a:blip r:embed="rId3"/>
          <a:srcRect t="-558" b="-558"/>
          <a:stretch/>
        </p:blipFill>
        <p:spPr>
          <a:xfrm>
            <a:off x="7315200" y="1397000"/>
            <a:ext cx="3810000" cy="762000"/>
          </a:xfrm>
          <a:prstGeom prst="rect">
            <a:avLst/>
          </a:prstGeom>
        </p:spPr>
      </p:pic>
      <p:pic>
        <p:nvPicPr>
          <p:cNvPr id="9" name="Image 1" descr="Information Age, May 5, 2026: Gone in 9 seconds: AI agent deletes company database. Stamped: missing authority boundaries."/>
          <p:cNvPicPr>
            <a:picLocks noChangeAspect="1"/>
          </p:cNvPicPr>
          <p:nvPr/>
        </p:nvPicPr>
        <p:blipFill>
          <a:blip r:embed="rId4"/>
          <a:srcRect l="-827" r="-827"/>
          <a:stretch/>
        </p:blipFill>
        <p:spPr>
          <a:xfrm>
            <a:off x="7315200" y="2222500"/>
            <a:ext cx="3810000" cy="762000"/>
          </a:xfrm>
          <a:prstGeom prst="rect">
            <a:avLst/>
          </a:prstGeom>
        </p:spPr>
      </p:pic>
      <p:pic>
        <p:nvPicPr>
          <p:cNvPr id="10" name="Image 2" descr="New Relic report, June 10, 2026: AI-generated code grades higher in review, yet triggers rise in production incidents. Stamped: missing independent evidence."/>
          <p:cNvPicPr>
            <a:picLocks noChangeAspect="1"/>
          </p:cNvPicPr>
          <p:nvPr/>
        </p:nvPicPr>
        <p:blipFill>
          <a:blip r:embed="rId5"/>
          <a:srcRect l="-2961" r="-2961"/>
          <a:stretch/>
        </p:blipFill>
        <p:spPr>
          <a:xfrm>
            <a:off x="7315200" y="3048000"/>
            <a:ext cx="3810000" cy="762000"/>
          </a:xfrm>
          <a:prstGeom prst="rect">
            <a:avLst/>
          </a:prstGeom>
        </p:spPr>
      </p:pic>
      <p:pic>
        <p:nvPicPr>
          <p:cNvPr id="11" name="Image 3" descr="ITPro, Sep 11, 2026: Agents have hit the mainstream in software engineering, but security and governance practices aren't evolving fast enough. Stamped: missing gates."/>
          <p:cNvPicPr>
            <a:picLocks noChangeAspect="1"/>
          </p:cNvPicPr>
          <p:nvPr/>
        </p:nvPicPr>
        <p:blipFill>
          <a:blip r:embed="rId6"/>
          <a:srcRect t="-4400" b="-4400"/>
          <a:stretch/>
        </p:blipFill>
        <p:spPr>
          <a:xfrm>
            <a:off x="7315200" y="3873500"/>
            <a:ext cx="3810000" cy="762000"/>
          </a:xfrm>
          <a:prstGeom prst="rect">
            <a:avLst/>
          </a:prstGeom>
        </p:spPr>
      </p:pic>
      <p:pic>
        <p:nvPicPr>
          <p:cNvPr id="12" name="Image 4" descr="Wall Street Journal, May 2026: The AI superstars who say a 'vibe slop' crisis is coming. Stamped: missing explicit intent."/>
          <p:cNvPicPr>
            <a:picLocks noChangeAspect="1"/>
          </p:cNvPicPr>
          <p:nvPr/>
        </p:nvPicPr>
        <p:blipFill>
          <a:blip r:embed="rId7"/>
          <a:srcRect t="-652" b="-652"/>
          <a:stretch/>
        </p:blipFill>
        <p:spPr>
          <a:xfrm>
            <a:off x="7315200" y="4699000"/>
            <a:ext cx="3810000" cy="762000"/>
          </a:xfrm>
          <a:prstGeom prst="rect">
            <a:avLst/>
          </a:prstGeom>
        </p:spPr>
      </p:pic>
      <p:sp>
        <p:nvSpPr>
          <p:cNvPr id="13" name="Text 6"/>
          <p:cNvSpPr/>
          <p:nvPr/>
        </p:nvSpPr>
        <p:spPr>
          <a:xfrm>
            <a:off x="6996430" y="5562600"/>
            <a:ext cx="4447540" cy="256530"/>
          </a:xfrm>
          <a:prstGeom prst="rect">
            <a:avLst/>
          </a:prstGeom>
          <a:noFill/>
          <a:ln/>
        </p:spPr>
        <p:txBody>
          <a:bodyPr wrap="square" lIns="0" tIns="0" rIns="0" bIns="0" rtlCol="0" anchor="t">
            <a:normAutofit/>
          </a:bodyPr>
          <a:lstStyle/>
          <a:p>
            <a:pPr marL="0" indent="0" algn="ctr">
              <a:lnSpc>
                <a:spcPts val="1820"/>
              </a:lnSpc>
              <a:buNone/>
            </a:pPr>
            <a:r>
              <a:rPr lang="en-US" sz="1400" b="1" dirty="0">
                <a:solidFill>
                  <a:srgbClr val="A4541A"/>
                </a:solidFill>
                <a:latin typeface="IBM Plex Sans" pitchFamily="34" charset="0"/>
                <a:ea typeface="IBM Plex Sans" pitchFamily="34" charset="-122"/>
                <a:cs typeface="IBM Plex Sans" pitchFamily="34" charset="-120"/>
              </a:rPr>
              <a:t>They're missing engineering governance.</a:t>
            </a:r>
            <a:endParaRPr lang="en-US" sz="1400" dirty="0"/>
          </a:p>
        </p:txBody>
      </p:sp>
      <p:pic>
        <p:nvPicPr>
          <p:cNvPr id="14" name="Image 5" descr="Purdue University, Elmore Family School of Electrical and Computer Engineering"/>
          <p:cNvPicPr>
            <a:picLocks noChangeAspect="1"/>
          </p:cNvPicPr>
          <p:nvPr/>
        </p:nvPicPr>
        <p:blipFill>
          <a:blip r:embed="rId8"/>
          <a:srcRect l="-78" r="-78"/>
          <a:stretch/>
        </p:blipFill>
        <p:spPr>
          <a:xfrm>
            <a:off x="812800" y="6070600"/>
            <a:ext cx="4635500" cy="457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4541A"/>
                </a:solidFill>
                <a:latin typeface="IBM Plex Sans" pitchFamily="34" charset="0"/>
                <a:ea typeface="IBM Plex Sans" pitchFamily="34" charset="-122"/>
                <a:cs typeface="IBM Plex Sans" pitchFamily="34" charset="-120"/>
              </a:rPr>
              <a:t>OUR THEORY · DYNAMICS</a:t>
            </a:r>
            <a:endParaRPr lang="en-US" sz="1200" dirty="0"/>
          </a:p>
        </p:txBody>
      </p:sp>
      <p:sp>
        <p:nvSpPr>
          <p:cNvPr id="3" name="Text 1"/>
          <p:cNvSpPr>
            <a:spLocks noGrp="1"/>
          </p:cNvSpPr>
          <p:nvPr>
            <p:ph type="title"/>
          </p:nvPr>
        </p:nvSpPr>
        <p:spPr>
          <a:xfrm>
            <a:off x="812800" y="1127720"/>
            <a:ext cx="10883392" cy="419695"/>
          </a:xfrm>
          <a:prstGeom prst="rect">
            <a:avLst/>
          </a:prstGeom>
          <a:noFill/>
          <a:ln/>
        </p:spPr>
        <p:txBody>
          <a:bodyPr wrap="square" lIns="0" tIns="0" rIns="0" bIns="0" rtlCol="0" anchor="t">
            <a:normAutofit/>
          </a:bodyPr>
          <a:lstStyle/>
          <a:p>
            <a:pPr marL="0" indent="0" algn="l">
              <a:lnSpc>
                <a:spcPts val="3105"/>
              </a:lnSpc>
              <a:buNone/>
            </a:pPr>
            <a:r>
              <a:rPr lang="en-US" sz="2700" b="1" i="0" dirty="0">
                <a:solidFill>
                  <a:srgbClr val="14213D"/>
                </a:solidFill>
                <a:latin typeface="Source Serif 4" pitchFamily="18" charset="0"/>
                <a:ea typeface="Source Serif 4" pitchFamily="18" charset="-122"/>
                <a:cs typeface="Source Serif 4" pitchFamily="18" charset="-120"/>
              </a:rPr>
              <a:t>MAGE is a theory of trustworthy agentic software engineering</a:t>
            </a:r>
            <a:endParaRPr lang="en-US" sz="2700" dirty="0"/>
          </a:p>
        </p:txBody>
      </p:sp>
      <p:sp>
        <p:nvSpPr>
          <p:cNvPr id="4" name="Text 2"/>
          <p:cNvSpPr/>
          <p:nvPr/>
        </p:nvSpPr>
        <p:spPr>
          <a:xfrm>
            <a:off x="812800" y="1623616"/>
            <a:ext cx="10883392" cy="263525"/>
          </a:xfrm>
          <a:prstGeom prst="rect">
            <a:avLst/>
          </a:prstGeom>
          <a:noFill/>
          <a:ln/>
        </p:spPr>
        <p:txBody>
          <a:bodyPr wrap="square" lIns="0" tIns="0" rIns="0" bIns="0" rtlCol="0" anchor="t">
            <a:normAutofit/>
          </a:bodyPr>
          <a:lstStyle/>
          <a:p>
            <a:pPr marL="0" indent="0" algn="l">
              <a:lnSpc>
                <a:spcPts val="1875"/>
              </a:lnSpc>
              <a:buNone/>
            </a:pPr>
            <a:r>
              <a:rPr lang="en-US" sz="1500" dirty="0">
                <a:solidFill>
                  <a:srgbClr val="14213D"/>
                </a:solidFill>
                <a:latin typeface="IBM Plex Sans" pitchFamily="34" charset="0"/>
                <a:ea typeface="IBM Plex Sans" pitchFamily="34" charset="-122"/>
                <a:cs typeface="IBM Plex Sans" pitchFamily="34" charset="-120"/>
              </a:rPr>
              <a:t>Modeling makes consequential knowledge explicit; Alignment gives selected obligations authority.</a:t>
            </a:r>
            <a:endParaRPr lang="en-US" sz="1500" dirty="0"/>
          </a:p>
        </p:txBody>
      </p:sp>
      <p:sp>
        <p:nvSpPr>
          <p:cNvPr id="5" name="Text 3"/>
          <p:cNvSpPr/>
          <p:nvPr/>
        </p:nvSpPr>
        <p:spPr>
          <a:xfrm>
            <a:off x="812800" y="1887141"/>
            <a:ext cx="10883392"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A4541A"/>
                </a:solidFill>
                <a:latin typeface="IBM Plex Sans" pitchFamily="34" charset="0"/>
                <a:ea typeface="IBM Plex Sans" pitchFamily="34" charset="-122"/>
                <a:cs typeface="IBM Plex Sans" pitchFamily="34" charset="-120"/>
              </a:rPr>
              <a:t>Together they form a governed engineering environment.</a:t>
            </a:r>
            <a:endParaRPr lang="en-US" sz="1500" dirty="0"/>
          </a:p>
        </p:txBody>
      </p:sp>
      <p:sp>
        <p:nvSpPr>
          <p:cNvPr id="6" name="Shape 4"/>
          <p:cNvSpPr/>
          <p:nvPr/>
        </p:nvSpPr>
        <p:spPr>
          <a:xfrm>
            <a:off x="2660650" y="2520950"/>
            <a:ext cx="6337300" cy="1104900"/>
          </a:xfrm>
          <a:prstGeom prst="roundRect">
            <a:avLst>
              <a:gd name="adj" fmla="val 5172"/>
            </a:avLst>
          </a:prstGeom>
          <a:solidFill>
            <a:srgbClr val="E4F0E8"/>
          </a:solidFill>
          <a:ln w="12700">
            <a:solidFill>
              <a:srgbClr val="1E6B45"/>
            </a:solidFill>
            <a:prstDash val="solid"/>
          </a:ln>
        </p:spPr>
        <p:txBody>
          <a:bodyPr/>
          <a:lstStyle/>
          <a:p>
            <a:endParaRPr lang="en-US"/>
          </a:p>
        </p:txBody>
      </p:sp>
      <p:sp>
        <p:nvSpPr>
          <p:cNvPr id="7" name="Text 5"/>
          <p:cNvSpPr/>
          <p:nvPr/>
        </p:nvSpPr>
        <p:spPr>
          <a:xfrm>
            <a:off x="2844800" y="2595265"/>
            <a:ext cx="6148070"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1E6B45"/>
                </a:solidFill>
                <a:latin typeface="IBM Plex Sans" pitchFamily="34" charset="0"/>
                <a:ea typeface="IBM Plex Sans" pitchFamily="34" charset="-122"/>
                <a:cs typeface="IBM Plex Sans" pitchFamily="34" charset="-120"/>
              </a:rPr>
              <a:t>MODELING PRINCIPLE</a:t>
            </a:r>
            <a:endParaRPr lang="en-US" sz="1200" dirty="0"/>
          </a:p>
        </p:txBody>
      </p:sp>
      <p:sp>
        <p:nvSpPr>
          <p:cNvPr id="8" name="Text 6"/>
          <p:cNvSpPr/>
          <p:nvPr/>
        </p:nvSpPr>
        <p:spPr>
          <a:xfrm>
            <a:off x="2844800" y="2833985"/>
            <a:ext cx="6148070" cy="288280"/>
          </a:xfrm>
          <a:prstGeom prst="rect">
            <a:avLst/>
          </a:prstGeom>
          <a:noFill/>
          <a:ln/>
        </p:spPr>
        <p:txBody>
          <a:bodyPr wrap="square" lIns="0" tIns="0" rIns="0" bIns="0" rtlCol="0" anchor="t">
            <a:normAutofit/>
          </a:bodyPr>
          <a:lstStyle/>
          <a:p>
            <a:pPr marL="0" indent="0" algn="l">
              <a:lnSpc>
                <a:spcPts val="2070"/>
              </a:lnSpc>
              <a:buNone/>
            </a:pPr>
            <a:r>
              <a:rPr lang="en-US" sz="1800" b="1" dirty="0">
                <a:solidFill>
                  <a:srgbClr val="155C38"/>
                </a:solidFill>
                <a:latin typeface="Source Serif 4" pitchFamily="18" charset="0"/>
                <a:ea typeface="Source Serif 4" pitchFamily="18" charset="-122"/>
                <a:cs typeface="Source Serif 4" pitchFamily="18" charset="-120"/>
              </a:rPr>
              <a:t>Make intent explicit</a:t>
            </a:r>
            <a:endParaRPr lang="en-US" sz="1800" dirty="0"/>
          </a:p>
        </p:txBody>
      </p:sp>
      <p:sp>
        <p:nvSpPr>
          <p:cNvPr id="9" name="Text 7"/>
          <p:cNvSpPr/>
          <p:nvPr/>
        </p:nvSpPr>
        <p:spPr>
          <a:xfrm>
            <a:off x="2844800" y="3122265"/>
            <a:ext cx="6148070" cy="45462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C1917"/>
                </a:solidFill>
                <a:latin typeface="IBM Plex Sans" pitchFamily="34" charset="0"/>
                <a:ea typeface="IBM Plex Sans" pitchFamily="34" charset="-122"/>
                <a:cs typeface="IBM Plex Sans" pitchFamily="34" charset="-120"/>
              </a:rPr>
              <a:t>Specify consequential knowledge and intent into structured models that engineers and agents reason through, instead of reconstructing them from code.</a:t>
            </a:r>
            <a:endParaRPr lang="en-US" sz="1300" dirty="0"/>
          </a:p>
        </p:txBody>
      </p:sp>
      <p:sp>
        <p:nvSpPr>
          <p:cNvPr id="10" name="Shape 8"/>
          <p:cNvSpPr/>
          <p:nvPr/>
        </p:nvSpPr>
        <p:spPr>
          <a:xfrm>
            <a:off x="2660650" y="3917950"/>
            <a:ext cx="6337300" cy="1701800"/>
          </a:xfrm>
          <a:prstGeom prst="roundRect">
            <a:avLst>
              <a:gd name="adj" fmla="val 3358"/>
            </a:avLst>
          </a:prstGeom>
          <a:solidFill>
            <a:srgbClr val="F8ECE4"/>
          </a:solidFill>
          <a:ln w="12700">
            <a:solidFill>
              <a:srgbClr val="A3461B"/>
            </a:solidFill>
            <a:prstDash val="solid"/>
          </a:ln>
        </p:spPr>
        <p:txBody>
          <a:bodyPr/>
          <a:lstStyle/>
          <a:p>
            <a:endParaRPr lang="en-US"/>
          </a:p>
        </p:txBody>
      </p:sp>
      <p:sp>
        <p:nvSpPr>
          <p:cNvPr id="11" name="Text 9"/>
          <p:cNvSpPr/>
          <p:nvPr/>
        </p:nvSpPr>
        <p:spPr>
          <a:xfrm>
            <a:off x="2844800" y="4009727"/>
            <a:ext cx="6148070"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3461B"/>
                </a:solidFill>
                <a:latin typeface="IBM Plex Sans" pitchFamily="34" charset="0"/>
                <a:ea typeface="IBM Plex Sans" pitchFamily="34" charset="-122"/>
                <a:cs typeface="IBM Plex Sans" pitchFamily="34" charset="-120"/>
              </a:rPr>
              <a:t>ALIGNMENT PRINCIPLE</a:t>
            </a:r>
            <a:endParaRPr lang="en-US" sz="1200" dirty="0"/>
          </a:p>
        </p:txBody>
      </p:sp>
      <p:sp>
        <p:nvSpPr>
          <p:cNvPr id="12" name="Text 10"/>
          <p:cNvSpPr/>
          <p:nvPr/>
        </p:nvSpPr>
        <p:spPr>
          <a:xfrm>
            <a:off x="2844800" y="4248448"/>
            <a:ext cx="6148070" cy="288280"/>
          </a:xfrm>
          <a:prstGeom prst="rect">
            <a:avLst/>
          </a:prstGeom>
          <a:noFill/>
          <a:ln/>
        </p:spPr>
        <p:txBody>
          <a:bodyPr wrap="square" lIns="0" tIns="0" rIns="0" bIns="0" rtlCol="0" anchor="t">
            <a:normAutofit/>
          </a:bodyPr>
          <a:lstStyle/>
          <a:p>
            <a:pPr marL="0" indent="0" algn="l">
              <a:lnSpc>
                <a:spcPts val="2070"/>
              </a:lnSpc>
              <a:buNone/>
            </a:pPr>
            <a:r>
              <a:rPr lang="en-US" sz="1800" b="1" dirty="0">
                <a:solidFill>
                  <a:srgbClr val="7A3212"/>
                </a:solidFill>
                <a:latin typeface="Source Serif 4" pitchFamily="18" charset="0"/>
                <a:ea typeface="Source Serif 4" pitchFamily="18" charset="-122"/>
                <a:cs typeface="Source Serif 4" pitchFamily="18" charset="-120"/>
              </a:rPr>
              <a:t>Give intent authority</a:t>
            </a:r>
            <a:endParaRPr lang="en-US" sz="1800" dirty="0"/>
          </a:p>
        </p:txBody>
      </p:sp>
      <p:sp>
        <p:nvSpPr>
          <p:cNvPr id="13" name="Text 11"/>
          <p:cNvSpPr/>
          <p:nvPr/>
        </p:nvSpPr>
        <p:spPr>
          <a:xfrm>
            <a:off x="2844800" y="4536728"/>
            <a:ext cx="6148070" cy="45462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C1917"/>
                </a:solidFill>
                <a:latin typeface="IBM Plex Sans" pitchFamily="34" charset="0"/>
                <a:ea typeface="IBM Plex Sans" pitchFamily="34" charset="-122"/>
                <a:cs typeface="IBM Plex Sans" pitchFamily="34" charset="-120"/>
              </a:rPr>
              <a:t>Encode obligations into mechanisms that shape what agents may do and what work is admitted.</a:t>
            </a:r>
            <a:endParaRPr lang="en-US" sz="1300" dirty="0"/>
          </a:p>
        </p:txBody>
      </p:sp>
      <p:sp>
        <p:nvSpPr>
          <p:cNvPr id="14" name="Shape 12"/>
          <p:cNvSpPr/>
          <p:nvPr/>
        </p:nvSpPr>
        <p:spPr>
          <a:xfrm>
            <a:off x="2847975" y="5045323"/>
            <a:ext cx="1419225" cy="479425"/>
          </a:xfrm>
          <a:prstGeom prst="roundRect">
            <a:avLst>
              <a:gd name="adj" fmla="val 9934"/>
            </a:avLst>
          </a:prstGeom>
          <a:solidFill>
            <a:srgbClr val="FFFFFF"/>
          </a:solidFill>
          <a:ln w="6350">
            <a:solidFill>
              <a:srgbClr val="A3461B"/>
            </a:solidFill>
            <a:prstDash val="solid"/>
          </a:ln>
        </p:spPr>
        <p:txBody>
          <a:bodyPr/>
          <a:lstStyle/>
          <a:p>
            <a:endParaRPr lang="en-US"/>
          </a:p>
        </p:txBody>
      </p:sp>
      <p:sp>
        <p:nvSpPr>
          <p:cNvPr id="15" name="Text 13"/>
          <p:cNvSpPr/>
          <p:nvPr/>
        </p:nvSpPr>
        <p:spPr>
          <a:xfrm>
            <a:off x="3029069" y="5086598"/>
            <a:ext cx="1057037" cy="231775"/>
          </a:xfrm>
          <a:prstGeom prst="rect">
            <a:avLst/>
          </a:prstGeom>
          <a:noFill/>
          <a:ln/>
        </p:spPr>
        <p:txBody>
          <a:bodyPr wrap="square" lIns="0" tIns="0" rIns="0" bIns="0" rtlCol="0" anchor="t">
            <a:normAutofit/>
          </a:bodyPr>
          <a:lstStyle/>
          <a:p>
            <a:pPr marL="0" indent="0" algn="ctr">
              <a:lnSpc>
                <a:spcPts val="1625"/>
              </a:lnSpc>
              <a:buNone/>
            </a:pPr>
            <a:r>
              <a:rPr lang="en-US" sz="1300" b="1" dirty="0">
                <a:solidFill>
                  <a:srgbClr val="7A3212"/>
                </a:solidFill>
                <a:latin typeface="IBM Plex Sans" pitchFamily="34" charset="0"/>
                <a:ea typeface="IBM Plex Sans" pitchFamily="34" charset="-122"/>
                <a:cs typeface="IBM Plex Sans" pitchFamily="34" charset="-120"/>
              </a:rPr>
              <a:t>Constraints</a:t>
            </a:r>
            <a:endParaRPr lang="en-US" sz="1300" dirty="0"/>
          </a:p>
        </p:txBody>
      </p:sp>
      <p:sp>
        <p:nvSpPr>
          <p:cNvPr id="16" name="Text 14"/>
          <p:cNvSpPr/>
          <p:nvPr/>
        </p:nvSpPr>
        <p:spPr>
          <a:xfrm>
            <a:off x="2944718" y="5292973"/>
            <a:ext cx="1225689" cy="215900"/>
          </a:xfrm>
          <a:prstGeom prst="rect">
            <a:avLst/>
          </a:prstGeom>
          <a:noFill/>
          <a:ln/>
        </p:spPr>
        <p:txBody>
          <a:bodyPr wrap="square" lIns="0" tIns="0" rIns="0" bIns="0" rtlCol="0" anchor="t">
            <a:normAutofit/>
          </a:bodyPr>
          <a:lstStyle/>
          <a:p>
            <a:pPr marL="0" indent="0" algn="ctr">
              <a:lnSpc>
                <a:spcPts val="1500"/>
              </a:lnSpc>
              <a:buNone/>
            </a:pPr>
            <a:r>
              <a:rPr lang="en-US" sz="1200" dirty="0">
                <a:solidFill>
                  <a:srgbClr val="57534E"/>
                </a:solidFill>
                <a:latin typeface="IBM Plex Sans" pitchFamily="34" charset="0"/>
                <a:ea typeface="IBM Plex Sans" pitchFamily="34" charset="-122"/>
                <a:cs typeface="IBM Plex Sans" pitchFamily="34" charset="-120"/>
              </a:rPr>
              <a:t>restrict actions</a:t>
            </a:r>
            <a:endParaRPr lang="en-US" sz="1200" dirty="0"/>
          </a:p>
        </p:txBody>
      </p:sp>
      <p:sp>
        <p:nvSpPr>
          <p:cNvPr id="17" name="Shape 15"/>
          <p:cNvSpPr/>
          <p:nvPr/>
        </p:nvSpPr>
        <p:spPr>
          <a:xfrm>
            <a:off x="4362450" y="5045323"/>
            <a:ext cx="1419225" cy="479425"/>
          </a:xfrm>
          <a:prstGeom prst="roundRect">
            <a:avLst>
              <a:gd name="adj" fmla="val 9934"/>
            </a:avLst>
          </a:prstGeom>
          <a:solidFill>
            <a:srgbClr val="FFFFFF"/>
          </a:solidFill>
          <a:ln w="6350">
            <a:solidFill>
              <a:srgbClr val="A3461B"/>
            </a:solidFill>
            <a:prstDash val="solid"/>
          </a:ln>
        </p:spPr>
        <p:txBody>
          <a:bodyPr/>
          <a:lstStyle/>
          <a:p>
            <a:endParaRPr lang="en-US"/>
          </a:p>
        </p:txBody>
      </p:sp>
      <p:sp>
        <p:nvSpPr>
          <p:cNvPr id="18" name="Text 16"/>
          <p:cNvSpPr/>
          <p:nvPr/>
        </p:nvSpPr>
        <p:spPr>
          <a:xfrm>
            <a:off x="4704402" y="5086598"/>
            <a:ext cx="735270" cy="231775"/>
          </a:xfrm>
          <a:prstGeom prst="rect">
            <a:avLst/>
          </a:prstGeom>
          <a:noFill/>
          <a:ln/>
        </p:spPr>
        <p:txBody>
          <a:bodyPr wrap="square" lIns="0" tIns="0" rIns="0" bIns="0" rtlCol="0" anchor="t">
            <a:normAutofit/>
          </a:bodyPr>
          <a:lstStyle/>
          <a:p>
            <a:pPr marL="0" indent="0" algn="ctr">
              <a:lnSpc>
                <a:spcPts val="1625"/>
              </a:lnSpc>
              <a:buNone/>
            </a:pPr>
            <a:r>
              <a:rPr lang="en-US" sz="1300" b="1" dirty="0">
                <a:solidFill>
                  <a:srgbClr val="7A3212"/>
                </a:solidFill>
                <a:latin typeface="IBM Plex Sans" pitchFamily="34" charset="0"/>
                <a:ea typeface="IBM Plex Sans" pitchFamily="34" charset="-122"/>
                <a:cs typeface="IBM Plex Sans" pitchFamily="34" charset="-120"/>
              </a:rPr>
              <a:t>Sensors</a:t>
            </a:r>
            <a:endParaRPr lang="en-US" sz="1300" dirty="0"/>
          </a:p>
        </p:txBody>
      </p:sp>
      <p:sp>
        <p:nvSpPr>
          <p:cNvPr id="19" name="Text 17"/>
          <p:cNvSpPr/>
          <p:nvPr/>
        </p:nvSpPr>
        <p:spPr>
          <a:xfrm>
            <a:off x="4365625" y="5292973"/>
            <a:ext cx="1412825" cy="215900"/>
          </a:xfrm>
          <a:prstGeom prst="rect">
            <a:avLst/>
          </a:prstGeom>
          <a:noFill/>
          <a:ln/>
        </p:spPr>
        <p:txBody>
          <a:bodyPr wrap="square" lIns="0" tIns="0" rIns="0" bIns="0" rtlCol="0" anchor="t">
            <a:normAutofit/>
          </a:bodyPr>
          <a:lstStyle/>
          <a:p>
            <a:pPr marL="0" indent="0" algn="ctr">
              <a:lnSpc>
                <a:spcPts val="1500"/>
              </a:lnSpc>
              <a:buNone/>
            </a:pPr>
            <a:r>
              <a:rPr lang="en-US" sz="1200" dirty="0">
                <a:solidFill>
                  <a:srgbClr val="57534E"/>
                </a:solidFill>
                <a:latin typeface="IBM Plex Sans" pitchFamily="34" charset="0"/>
                <a:ea typeface="IBM Plex Sans" pitchFamily="34" charset="-122"/>
                <a:cs typeface="IBM Plex Sans" pitchFamily="34" charset="-120"/>
              </a:rPr>
              <a:t>produce evidence</a:t>
            </a:r>
            <a:endParaRPr lang="en-US" sz="1200" dirty="0"/>
          </a:p>
        </p:txBody>
      </p:sp>
      <p:sp>
        <p:nvSpPr>
          <p:cNvPr id="20" name="Shape 18"/>
          <p:cNvSpPr/>
          <p:nvPr/>
        </p:nvSpPr>
        <p:spPr>
          <a:xfrm>
            <a:off x="5876925" y="5045323"/>
            <a:ext cx="1419225" cy="479425"/>
          </a:xfrm>
          <a:prstGeom prst="roundRect">
            <a:avLst>
              <a:gd name="adj" fmla="val 9934"/>
            </a:avLst>
          </a:prstGeom>
          <a:solidFill>
            <a:srgbClr val="FFFFFF"/>
          </a:solidFill>
          <a:ln w="6350">
            <a:solidFill>
              <a:srgbClr val="A3461B"/>
            </a:solidFill>
            <a:prstDash val="solid"/>
          </a:ln>
        </p:spPr>
        <p:txBody>
          <a:bodyPr/>
          <a:lstStyle/>
          <a:p>
            <a:endParaRPr lang="en-US"/>
          </a:p>
        </p:txBody>
      </p:sp>
      <p:sp>
        <p:nvSpPr>
          <p:cNvPr id="21" name="Text 19"/>
          <p:cNvSpPr/>
          <p:nvPr/>
        </p:nvSpPr>
        <p:spPr>
          <a:xfrm>
            <a:off x="6120056" y="5086598"/>
            <a:ext cx="932914" cy="231775"/>
          </a:xfrm>
          <a:prstGeom prst="rect">
            <a:avLst/>
          </a:prstGeom>
          <a:noFill/>
          <a:ln/>
        </p:spPr>
        <p:txBody>
          <a:bodyPr wrap="square" lIns="0" tIns="0" rIns="0" bIns="0" rtlCol="0" anchor="t">
            <a:normAutofit/>
          </a:bodyPr>
          <a:lstStyle/>
          <a:p>
            <a:pPr marL="0" indent="0" algn="ctr">
              <a:lnSpc>
                <a:spcPts val="1625"/>
              </a:lnSpc>
              <a:buNone/>
            </a:pPr>
            <a:r>
              <a:rPr lang="en-US" sz="1300" b="1" dirty="0">
                <a:solidFill>
                  <a:srgbClr val="7A3212"/>
                </a:solidFill>
                <a:latin typeface="IBM Plex Sans" pitchFamily="34" charset="0"/>
                <a:ea typeface="IBM Plex Sans" pitchFamily="34" charset="-122"/>
                <a:cs typeface="IBM Plex Sans" pitchFamily="34" charset="-120"/>
              </a:rPr>
              <a:t>Validators</a:t>
            </a:r>
            <a:endParaRPr lang="en-US" sz="1300" dirty="0"/>
          </a:p>
        </p:txBody>
      </p:sp>
      <p:sp>
        <p:nvSpPr>
          <p:cNvPr id="22" name="Text 20"/>
          <p:cNvSpPr/>
          <p:nvPr/>
        </p:nvSpPr>
        <p:spPr>
          <a:xfrm>
            <a:off x="5971044" y="5292973"/>
            <a:ext cx="1230987" cy="215900"/>
          </a:xfrm>
          <a:prstGeom prst="rect">
            <a:avLst/>
          </a:prstGeom>
          <a:noFill/>
          <a:ln/>
        </p:spPr>
        <p:txBody>
          <a:bodyPr wrap="square" lIns="0" tIns="0" rIns="0" bIns="0" rtlCol="0" anchor="t">
            <a:normAutofit/>
          </a:bodyPr>
          <a:lstStyle/>
          <a:p>
            <a:pPr marL="0" indent="0" algn="ctr">
              <a:lnSpc>
                <a:spcPts val="1500"/>
              </a:lnSpc>
              <a:buNone/>
            </a:pPr>
            <a:r>
              <a:rPr lang="en-US" sz="1200" dirty="0">
                <a:solidFill>
                  <a:srgbClr val="57534E"/>
                </a:solidFill>
                <a:latin typeface="IBM Plex Sans" pitchFamily="34" charset="0"/>
                <a:ea typeface="IBM Plex Sans" pitchFamily="34" charset="-122"/>
                <a:cs typeface="IBM Plex Sans" pitchFamily="34" charset="-120"/>
              </a:rPr>
              <a:t>judge evidence</a:t>
            </a:r>
            <a:endParaRPr lang="en-US" sz="1200" dirty="0"/>
          </a:p>
        </p:txBody>
      </p:sp>
      <p:sp>
        <p:nvSpPr>
          <p:cNvPr id="23" name="Shape 21"/>
          <p:cNvSpPr/>
          <p:nvPr/>
        </p:nvSpPr>
        <p:spPr>
          <a:xfrm>
            <a:off x="7391400" y="5045323"/>
            <a:ext cx="1419225" cy="479425"/>
          </a:xfrm>
          <a:prstGeom prst="roundRect">
            <a:avLst>
              <a:gd name="adj" fmla="val 9934"/>
            </a:avLst>
          </a:prstGeom>
          <a:solidFill>
            <a:srgbClr val="FFFFFF"/>
          </a:solidFill>
          <a:ln w="6350">
            <a:solidFill>
              <a:srgbClr val="A3461B"/>
            </a:solidFill>
            <a:prstDash val="solid"/>
          </a:ln>
        </p:spPr>
        <p:txBody>
          <a:bodyPr/>
          <a:lstStyle/>
          <a:p>
            <a:endParaRPr lang="en-US"/>
          </a:p>
        </p:txBody>
      </p:sp>
      <p:sp>
        <p:nvSpPr>
          <p:cNvPr id="24" name="Text 22"/>
          <p:cNvSpPr/>
          <p:nvPr/>
        </p:nvSpPr>
        <p:spPr>
          <a:xfrm>
            <a:off x="7834139" y="5086598"/>
            <a:ext cx="533698" cy="231775"/>
          </a:xfrm>
          <a:prstGeom prst="rect">
            <a:avLst/>
          </a:prstGeom>
          <a:noFill/>
          <a:ln/>
        </p:spPr>
        <p:txBody>
          <a:bodyPr wrap="square" lIns="0" tIns="0" rIns="0" bIns="0" rtlCol="0" anchor="t">
            <a:normAutofit/>
          </a:bodyPr>
          <a:lstStyle/>
          <a:p>
            <a:pPr marL="0" indent="0" algn="ctr">
              <a:lnSpc>
                <a:spcPts val="1625"/>
              </a:lnSpc>
              <a:buNone/>
            </a:pPr>
            <a:r>
              <a:rPr lang="en-US" sz="1300" b="1" dirty="0">
                <a:solidFill>
                  <a:srgbClr val="7A3212"/>
                </a:solidFill>
                <a:latin typeface="IBM Plex Sans" pitchFamily="34" charset="0"/>
                <a:ea typeface="IBM Plex Sans" pitchFamily="34" charset="-122"/>
                <a:cs typeface="IBM Plex Sans" pitchFamily="34" charset="-120"/>
              </a:rPr>
              <a:t>Gates</a:t>
            </a:r>
            <a:endParaRPr lang="en-US" sz="1300" dirty="0"/>
          </a:p>
        </p:txBody>
      </p:sp>
      <p:sp>
        <p:nvSpPr>
          <p:cNvPr id="25" name="Text 23"/>
          <p:cNvSpPr/>
          <p:nvPr/>
        </p:nvSpPr>
        <p:spPr>
          <a:xfrm>
            <a:off x="7394575" y="5292973"/>
            <a:ext cx="1412825" cy="215900"/>
          </a:xfrm>
          <a:prstGeom prst="rect">
            <a:avLst/>
          </a:prstGeom>
          <a:noFill/>
          <a:ln/>
        </p:spPr>
        <p:txBody>
          <a:bodyPr wrap="square" lIns="0" tIns="0" rIns="0" bIns="0" rtlCol="0" anchor="t">
            <a:normAutofit/>
          </a:bodyPr>
          <a:lstStyle/>
          <a:p>
            <a:pPr marL="0" indent="0" algn="ctr">
              <a:lnSpc>
                <a:spcPts val="1500"/>
              </a:lnSpc>
              <a:buNone/>
            </a:pPr>
            <a:r>
              <a:rPr lang="en-US" sz="1200" dirty="0">
                <a:solidFill>
                  <a:srgbClr val="57534E"/>
                </a:solidFill>
                <a:latin typeface="IBM Plex Sans" pitchFamily="34" charset="0"/>
                <a:ea typeface="IBM Plex Sans" pitchFamily="34" charset="-122"/>
                <a:cs typeface="IBM Plex Sans" pitchFamily="34" charset="-120"/>
              </a:rPr>
              <a:t>control admission</a:t>
            </a:r>
            <a:endParaRPr lang="en-US" sz="1200" dirty="0"/>
          </a:p>
        </p:txBody>
      </p:sp>
      <p:sp>
        <p:nvSpPr>
          <p:cNvPr id="26" name="Shape 24"/>
          <p:cNvSpPr/>
          <p:nvPr/>
        </p:nvSpPr>
        <p:spPr>
          <a:xfrm>
            <a:off x="2660650" y="5822950"/>
            <a:ext cx="6337300" cy="622300"/>
          </a:xfrm>
          <a:prstGeom prst="roundRect">
            <a:avLst>
              <a:gd name="adj" fmla="val 9184"/>
            </a:avLst>
          </a:prstGeom>
          <a:solidFill>
            <a:srgbClr val="E7EDF3"/>
          </a:solidFill>
          <a:ln w="12700">
            <a:solidFill>
              <a:srgbClr val="2F4B66"/>
            </a:solidFill>
            <a:prstDash val="solid"/>
          </a:ln>
        </p:spPr>
        <p:txBody>
          <a:bodyPr/>
          <a:lstStyle/>
          <a:p>
            <a:endParaRPr lang="en-US"/>
          </a:p>
        </p:txBody>
      </p:sp>
      <p:sp>
        <p:nvSpPr>
          <p:cNvPr id="27" name="Text 25"/>
          <p:cNvSpPr/>
          <p:nvPr/>
        </p:nvSpPr>
        <p:spPr>
          <a:xfrm>
            <a:off x="2844800" y="5904210"/>
            <a:ext cx="614807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2F4B66"/>
                </a:solidFill>
                <a:latin typeface="IBM Plex Sans" pitchFamily="34" charset="0"/>
                <a:ea typeface="IBM Plex Sans" pitchFamily="34" charset="-122"/>
                <a:cs typeface="IBM Plex Sans" pitchFamily="34" charset="-120"/>
              </a:rPr>
              <a:t>Governed Engineering Environment</a:t>
            </a:r>
            <a:endParaRPr lang="en-US" sz="1500" dirty="0"/>
          </a:p>
        </p:txBody>
      </p:sp>
      <p:sp>
        <p:nvSpPr>
          <p:cNvPr id="28" name="Text 26"/>
          <p:cNvSpPr/>
          <p:nvPr/>
        </p:nvSpPr>
        <p:spPr>
          <a:xfrm>
            <a:off x="2844800" y="6158210"/>
            <a:ext cx="6148070"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7534E"/>
                </a:solidFill>
                <a:latin typeface="IBM Plex Sans" pitchFamily="34" charset="0"/>
                <a:ea typeface="IBM Plex Sans" pitchFamily="34" charset="-122"/>
                <a:cs typeface="IBM Plex Sans" pitchFamily="34" charset="-120"/>
              </a:rPr>
              <a:t>models and controls work together around every agent action</a:t>
            </a:r>
            <a:endParaRPr lang="en-US" sz="1200" dirty="0"/>
          </a:p>
        </p:txBody>
      </p:sp>
      <p:sp>
        <p:nvSpPr>
          <p:cNvPr id="29" name="Shape 27"/>
          <p:cNvSpPr/>
          <p:nvPr/>
        </p:nvSpPr>
        <p:spPr>
          <a:xfrm>
            <a:off x="819150" y="4076700"/>
            <a:ext cx="1574800" cy="1384300"/>
          </a:xfrm>
          <a:prstGeom prst="roundRect">
            <a:avLst>
              <a:gd name="adj" fmla="val 4128"/>
            </a:avLst>
          </a:prstGeom>
          <a:solidFill>
            <a:srgbClr val="F2EDF6"/>
          </a:solidFill>
          <a:ln w="12700">
            <a:solidFill>
              <a:srgbClr val="6A4C7F"/>
            </a:solidFill>
            <a:prstDash val="solid"/>
          </a:ln>
        </p:spPr>
        <p:txBody>
          <a:bodyPr/>
          <a:lstStyle/>
          <a:p>
            <a:endParaRPr lang="en-US"/>
          </a:p>
        </p:txBody>
      </p:sp>
      <p:sp>
        <p:nvSpPr>
          <p:cNvPr id="30" name="Text 28"/>
          <p:cNvSpPr/>
          <p:nvPr/>
        </p:nvSpPr>
        <p:spPr>
          <a:xfrm>
            <a:off x="889000" y="4215755"/>
            <a:ext cx="1435100" cy="463550"/>
          </a:xfrm>
          <a:prstGeom prst="rect">
            <a:avLst/>
          </a:prstGeom>
          <a:noFill/>
          <a:ln/>
        </p:spPr>
        <p:txBody>
          <a:bodyPr wrap="square" lIns="0" tIns="0" rIns="0" bIns="0" rtlCol="0" anchor="t">
            <a:normAutofit/>
          </a:bodyPr>
          <a:lstStyle/>
          <a:p>
            <a:pPr marL="0" indent="0" algn="ctr">
              <a:lnSpc>
                <a:spcPts val="1725"/>
              </a:lnSpc>
              <a:buNone/>
            </a:pPr>
            <a:r>
              <a:rPr lang="en-US" sz="1500" b="1" dirty="0">
                <a:solidFill>
                  <a:srgbClr val="4E3660"/>
                </a:solidFill>
                <a:latin typeface="IBM Plex Sans" pitchFamily="34" charset="0"/>
                <a:ea typeface="IBM Plex Sans" pitchFamily="34" charset="-122"/>
                <a:cs typeface="IBM Plex Sans" pitchFamily="34" charset="-120"/>
              </a:rPr>
              <a:t>Governance conversion</a:t>
            </a:r>
            <a:endParaRPr lang="en-US" sz="1500" dirty="0"/>
          </a:p>
        </p:txBody>
      </p:sp>
      <p:sp>
        <p:nvSpPr>
          <p:cNvPr id="31" name="Text 29"/>
          <p:cNvSpPr/>
          <p:nvPr/>
        </p:nvSpPr>
        <p:spPr>
          <a:xfrm>
            <a:off x="889000" y="4704705"/>
            <a:ext cx="1435100" cy="642590"/>
          </a:xfrm>
          <a:prstGeom prst="rect">
            <a:avLst/>
          </a:prstGeom>
          <a:noFill/>
          <a:ln/>
        </p:spPr>
        <p:txBody>
          <a:bodyPr wrap="square" lIns="0" tIns="0" rIns="0" bIns="0" rtlCol="0" anchor="t">
            <a:normAutofit/>
          </a:bodyPr>
          <a:lstStyle/>
          <a:p>
            <a:pPr marL="0" indent="0" algn="ctr">
              <a:lnSpc>
                <a:spcPts val="1620"/>
              </a:lnSpc>
              <a:buNone/>
            </a:pPr>
            <a:r>
              <a:rPr lang="en-US" sz="1200" dirty="0">
                <a:solidFill>
                  <a:srgbClr val="1C1917"/>
                </a:solidFill>
                <a:latin typeface="IBM Plex Sans" pitchFamily="34" charset="0"/>
                <a:ea typeface="IBM Plex Sans" pitchFamily="34" charset="-122"/>
                <a:cs typeface="IBM Plex Sans" pitchFamily="34" charset="-120"/>
              </a:rPr>
              <a:t>failures become new models and controls</a:t>
            </a:r>
            <a:endParaRPr lang="en-US" sz="1200" dirty="0"/>
          </a:p>
        </p:txBody>
      </p:sp>
      <p:sp>
        <p:nvSpPr>
          <p:cNvPr id="32" name="Text 30"/>
          <p:cNvSpPr/>
          <p:nvPr/>
        </p:nvSpPr>
        <p:spPr>
          <a:xfrm>
            <a:off x="9388182" y="4010670"/>
            <a:ext cx="1924586" cy="2540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B3261E"/>
                </a:solidFill>
                <a:latin typeface="IBM Plex Sans" pitchFamily="34" charset="0"/>
                <a:ea typeface="IBM Plex Sans" pitchFamily="34" charset="-122"/>
                <a:cs typeface="IBM Plex Sans" pitchFamily="34" charset="-120"/>
              </a:rPr>
              <a:t>Engineering churn</a:t>
            </a:r>
            <a:endParaRPr lang="en-US" sz="1500" dirty="0"/>
          </a:p>
        </p:txBody>
      </p:sp>
      <p:sp>
        <p:nvSpPr>
          <p:cNvPr id="33" name="Text 31"/>
          <p:cNvSpPr/>
          <p:nvPr/>
        </p:nvSpPr>
        <p:spPr>
          <a:xfrm>
            <a:off x="9421749" y="4290070"/>
            <a:ext cx="1857502" cy="436860"/>
          </a:xfrm>
          <a:prstGeom prst="rect">
            <a:avLst/>
          </a:prstGeom>
          <a:noFill/>
          <a:ln/>
        </p:spPr>
        <p:txBody>
          <a:bodyPr wrap="square" lIns="0" tIns="0" rIns="0" bIns="0" rtlCol="0" anchor="t">
            <a:normAutofit/>
          </a:bodyPr>
          <a:lstStyle/>
          <a:p>
            <a:pPr marL="0" indent="0" algn="ctr">
              <a:lnSpc>
                <a:spcPts val="1620"/>
              </a:lnSpc>
              <a:buNone/>
            </a:pPr>
            <a:r>
              <a:rPr lang="en-US" sz="1200" dirty="0">
                <a:solidFill>
                  <a:srgbClr val="1C1917"/>
                </a:solidFill>
                <a:latin typeface="IBM Plex Sans" pitchFamily="34" charset="0"/>
                <a:ea typeface="IBM Plex Sans" pitchFamily="34" charset="-122"/>
                <a:cs typeface="IBM Plex Sans" pitchFamily="34" charset="-120"/>
              </a:rPr>
              <a:t>the same work gets paid for again</a:t>
            </a:r>
            <a:endParaRPr lang="en-US" sz="1200" dirty="0"/>
          </a:p>
        </p:txBody>
      </p:sp>
      <p:sp>
        <p:nvSpPr>
          <p:cNvPr id="34" name="Shape 32"/>
          <p:cNvSpPr/>
          <p:nvPr/>
        </p:nvSpPr>
        <p:spPr>
          <a:xfrm>
            <a:off x="9328150" y="5822950"/>
            <a:ext cx="2044700" cy="622300"/>
          </a:xfrm>
          <a:prstGeom prst="roundRect">
            <a:avLst>
              <a:gd name="adj" fmla="val 9184"/>
            </a:avLst>
          </a:prstGeom>
          <a:solidFill>
            <a:srgbClr val="F6EDCC"/>
          </a:solidFill>
          <a:ln w="12700">
            <a:solidFill>
              <a:srgbClr val="8E6F3E"/>
            </a:solidFill>
            <a:prstDash val="solid"/>
          </a:ln>
        </p:spPr>
        <p:txBody>
          <a:bodyPr/>
          <a:lstStyle/>
          <a:p>
            <a:endParaRPr lang="en-US"/>
          </a:p>
        </p:txBody>
      </p:sp>
      <p:sp>
        <p:nvSpPr>
          <p:cNvPr id="35" name="Text 33"/>
          <p:cNvSpPr/>
          <p:nvPr/>
        </p:nvSpPr>
        <p:spPr>
          <a:xfrm>
            <a:off x="9448800" y="5916315"/>
            <a:ext cx="1857502" cy="229840"/>
          </a:xfrm>
          <a:prstGeom prst="rect">
            <a:avLst/>
          </a:prstGeom>
          <a:noFill/>
          <a:ln/>
        </p:spPr>
        <p:txBody>
          <a:bodyPr wrap="none" lIns="0" tIns="0" rIns="0" bIns="0" rtlCol="0" anchor="t">
            <a:normAutofit/>
          </a:bodyPr>
          <a:lstStyle/>
          <a:p>
            <a:pPr marL="0" indent="0" algn="l">
              <a:lnSpc>
                <a:spcPts val="1610"/>
              </a:lnSpc>
              <a:buNone/>
            </a:pPr>
            <a:r>
              <a:rPr lang="en-US" sz="1400" b="1" dirty="0">
                <a:solidFill>
                  <a:srgbClr val="6B5430"/>
                </a:solidFill>
                <a:latin typeface="Source Serif 4" pitchFamily="18" charset="0"/>
                <a:ea typeface="Source Serif 4" pitchFamily="18" charset="-122"/>
                <a:cs typeface="Source Serif 4" pitchFamily="18" charset="-120"/>
              </a:rPr>
              <a:t>Engineering capital</a:t>
            </a:r>
            <a:endParaRPr lang="en-US" sz="1400" dirty="0"/>
          </a:p>
        </p:txBody>
      </p:sp>
      <p:sp>
        <p:nvSpPr>
          <p:cNvPr id="36" name="Text 34"/>
          <p:cNvSpPr/>
          <p:nvPr/>
        </p:nvSpPr>
        <p:spPr>
          <a:xfrm>
            <a:off x="9448800" y="6146155"/>
            <a:ext cx="185750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7534E"/>
                </a:solidFill>
                <a:latin typeface="IBM Plex Sans" pitchFamily="34" charset="0"/>
                <a:ea typeface="IBM Plex Sans" pitchFamily="34" charset="-122"/>
                <a:cs typeface="IBM Plex Sans" pitchFamily="34" charset="-120"/>
              </a:rPr>
              <a:t>later work gets cheaper</a:t>
            </a:r>
            <a:endParaRPr lang="en-US" sz="1200" dirty="0"/>
          </a:p>
        </p:txBody>
      </p:sp>
      <p:pic>
        <p:nvPicPr>
          <p:cNvPr id="37" name="Image 0" descr="connector"/>
          <p:cNvPicPr>
            <a:picLocks noChangeAspect="1"/>
          </p:cNvPicPr>
          <p:nvPr/>
        </p:nvPicPr>
        <p:blipFill>
          <a:blip r:embed="rId3"/>
          <a:srcRect/>
          <a:stretch/>
        </p:blipFill>
        <p:spPr>
          <a:xfrm>
            <a:off x="4826000" y="3581400"/>
            <a:ext cx="101600" cy="381000"/>
          </a:xfrm>
          <a:prstGeom prst="rect">
            <a:avLst/>
          </a:prstGeom>
        </p:spPr>
      </p:pic>
      <p:pic>
        <p:nvPicPr>
          <p:cNvPr id="38" name="Image 1" descr="connector"/>
          <p:cNvPicPr>
            <a:picLocks noChangeAspect="1"/>
          </p:cNvPicPr>
          <p:nvPr/>
        </p:nvPicPr>
        <p:blipFill>
          <a:blip r:embed="rId4"/>
          <a:srcRect/>
          <a:stretch/>
        </p:blipFill>
        <p:spPr>
          <a:xfrm>
            <a:off x="4826000" y="5575300"/>
            <a:ext cx="101600" cy="292100"/>
          </a:xfrm>
          <a:prstGeom prst="rect">
            <a:avLst/>
          </a:prstGeom>
        </p:spPr>
      </p:pic>
      <p:pic>
        <p:nvPicPr>
          <p:cNvPr id="39" name="Image 2" descr="connector"/>
          <p:cNvPicPr>
            <a:picLocks noChangeAspect="1"/>
          </p:cNvPicPr>
          <p:nvPr/>
        </p:nvPicPr>
        <p:blipFill>
          <a:blip r:embed="rId5"/>
          <a:srcRect/>
          <a:stretch/>
        </p:blipFill>
        <p:spPr>
          <a:xfrm>
            <a:off x="8953500" y="6083300"/>
            <a:ext cx="419100" cy="101600"/>
          </a:xfrm>
          <a:prstGeom prst="rect">
            <a:avLst/>
          </a:prstGeom>
        </p:spPr>
      </p:pic>
      <p:pic>
        <p:nvPicPr>
          <p:cNvPr id="40" name="Image 3" descr="connector"/>
          <p:cNvPicPr>
            <a:picLocks noChangeAspect="1"/>
          </p:cNvPicPr>
          <p:nvPr/>
        </p:nvPicPr>
        <p:blipFill>
          <a:blip r:embed="rId6"/>
          <a:srcRect/>
          <a:stretch/>
        </p:blipFill>
        <p:spPr>
          <a:xfrm>
            <a:off x="8953500" y="3022600"/>
            <a:ext cx="1447800" cy="844550"/>
          </a:xfrm>
          <a:prstGeom prst="rect">
            <a:avLst/>
          </a:prstGeom>
        </p:spPr>
      </p:pic>
      <p:pic>
        <p:nvPicPr>
          <p:cNvPr id="41" name="Image 4" descr="connector"/>
          <p:cNvPicPr>
            <a:picLocks noChangeAspect="1"/>
          </p:cNvPicPr>
          <p:nvPr/>
        </p:nvPicPr>
        <p:blipFill>
          <a:blip r:embed="rId7"/>
          <a:srcRect/>
          <a:stretch/>
        </p:blipFill>
        <p:spPr>
          <a:xfrm>
            <a:off x="8953500" y="4845050"/>
            <a:ext cx="1447800" cy="514350"/>
          </a:xfrm>
          <a:prstGeom prst="rect">
            <a:avLst/>
          </a:prstGeom>
        </p:spPr>
      </p:pic>
      <p:pic>
        <p:nvPicPr>
          <p:cNvPr id="42" name="Image 5" descr="connector"/>
          <p:cNvPicPr>
            <a:picLocks noChangeAspect="1"/>
          </p:cNvPicPr>
          <p:nvPr/>
        </p:nvPicPr>
        <p:blipFill>
          <a:blip r:embed="rId8"/>
          <a:srcRect/>
          <a:stretch/>
        </p:blipFill>
        <p:spPr>
          <a:xfrm>
            <a:off x="9271000" y="3765550"/>
            <a:ext cx="2159000" cy="101600"/>
          </a:xfrm>
          <a:prstGeom prst="rect">
            <a:avLst/>
          </a:prstGeom>
        </p:spPr>
      </p:pic>
      <p:pic>
        <p:nvPicPr>
          <p:cNvPr id="43" name="Image 6" descr="connector"/>
          <p:cNvPicPr>
            <a:picLocks noChangeAspect="1"/>
          </p:cNvPicPr>
          <p:nvPr/>
        </p:nvPicPr>
        <p:blipFill>
          <a:blip r:embed="rId9"/>
          <a:srcRect/>
          <a:stretch/>
        </p:blipFill>
        <p:spPr>
          <a:xfrm>
            <a:off x="11328400" y="3765550"/>
            <a:ext cx="101600" cy="1181100"/>
          </a:xfrm>
          <a:prstGeom prst="rect">
            <a:avLst/>
          </a:prstGeom>
        </p:spPr>
      </p:pic>
      <p:pic>
        <p:nvPicPr>
          <p:cNvPr id="44" name="Image 7" descr="connector"/>
          <p:cNvPicPr>
            <a:picLocks noChangeAspect="1"/>
          </p:cNvPicPr>
          <p:nvPr/>
        </p:nvPicPr>
        <p:blipFill>
          <a:blip r:embed="rId10"/>
          <a:srcRect/>
          <a:stretch/>
        </p:blipFill>
        <p:spPr>
          <a:xfrm>
            <a:off x="9271000" y="4845050"/>
            <a:ext cx="2159000" cy="101600"/>
          </a:xfrm>
          <a:prstGeom prst="rect">
            <a:avLst/>
          </a:prstGeom>
        </p:spPr>
      </p:pic>
      <p:pic>
        <p:nvPicPr>
          <p:cNvPr id="45" name="Image 8" descr="connector"/>
          <p:cNvPicPr>
            <a:picLocks noChangeAspect="1"/>
          </p:cNvPicPr>
          <p:nvPr/>
        </p:nvPicPr>
        <p:blipFill>
          <a:blip r:embed="rId11"/>
          <a:srcRect/>
          <a:stretch/>
        </p:blipFill>
        <p:spPr>
          <a:xfrm>
            <a:off x="9271000" y="3765550"/>
            <a:ext cx="101600" cy="1181100"/>
          </a:xfrm>
          <a:prstGeom prst="rect">
            <a:avLst/>
          </a:prstGeom>
        </p:spPr>
      </p:pic>
      <p:pic>
        <p:nvPicPr>
          <p:cNvPr id="46" name="Image 9" descr="connector"/>
          <p:cNvPicPr>
            <a:picLocks noChangeAspect="1"/>
          </p:cNvPicPr>
          <p:nvPr/>
        </p:nvPicPr>
        <p:blipFill>
          <a:blip r:embed="rId12"/>
          <a:srcRect/>
          <a:stretch/>
        </p:blipFill>
        <p:spPr>
          <a:xfrm>
            <a:off x="2349500" y="4718050"/>
            <a:ext cx="355600" cy="101600"/>
          </a:xfrm>
          <a:prstGeom prst="rect">
            <a:avLst/>
          </a:prstGeom>
        </p:spPr>
      </p:pic>
      <p:pic>
        <p:nvPicPr>
          <p:cNvPr id="47" name="Image 10" descr="connector"/>
          <p:cNvPicPr>
            <a:picLocks noChangeAspect="1"/>
          </p:cNvPicPr>
          <p:nvPr/>
        </p:nvPicPr>
        <p:blipFill>
          <a:blip r:embed="rId13"/>
          <a:srcRect/>
          <a:stretch/>
        </p:blipFill>
        <p:spPr>
          <a:xfrm>
            <a:off x="1555750" y="3022600"/>
            <a:ext cx="1149350" cy="1098550"/>
          </a:xfrm>
          <a:prstGeom prst="rect">
            <a:avLst/>
          </a:prstGeom>
        </p:spPr>
      </p:pic>
      <p:pic>
        <p:nvPicPr>
          <p:cNvPr id="48" name="Image 11" descr="connector"/>
          <p:cNvPicPr>
            <a:picLocks noChangeAspect="1"/>
          </p:cNvPicPr>
          <p:nvPr/>
        </p:nvPicPr>
        <p:blipFill>
          <a:blip r:embed="rId14"/>
          <a:srcRect/>
          <a:stretch/>
        </p:blipFill>
        <p:spPr>
          <a:xfrm>
            <a:off x="1555750" y="5416550"/>
            <a:ext cx="1149350" cy="768350"/>
          </a:xfrm>
          <a:prstGeom prst="rect">
            <a:avLst/>
          </a:prstGeom>
        </p:spPr>
      </p:pic>
      <p:sp>
        <p:nvSpPr>
          <p:cNvPr id="49" name="Text 35"/>
          <p:cNvSpPr/>
          <p:nvPr/>
        </p:nvSpPr>
        <p:spPr>
          <a:xfrm>
            <a:off x="5016500" y="3670300"/>
            <a:ext cx="3924300" cy="208260"/>
          </a:xfrm>
          <a:prstGeom prst="rect">
            <a:avLst/>
          </a:prstGeom>
          <a:noFill/>
          <a:ln/>
        </p:spPr>
        <p:txBody>
          <a:bodyPr wrap="square" lIns="0" tIns="0" rIns="0" bIns="0" rtlCol="0" anchor="t">
            <a:normAutofit/>
          </a:bodyPr>
          <a:lstStyle/>
          <a:p>
            <a:pPr marL="0" indent="0" algn="l">
              <a:lnSpc>
                <a:spcPts val="1440"/>
              </a:lnSpc>
              <a:buNone/>
            </a:pPr>
            <a:r>
              <a:rPr lang="en-US" sz="1200" i="1" dirty="0">
                <a:solidFill>
                  <a:srgbClr val="57534E"/>
                </a:solidFill>
                <a:latin typeface="IBM Plex Sans" pitchFamily="34" charset="0"/>
                <a:ea typeface="IBM Plex Sans" pitchFamily="34" charset="-122"/>
                <a:cs typeface="IBM Plex Sans" pitchFamily="34" charset="-120"/>
              </a:rPr>
              <a:t>makes richer properties governable</a:t>
            </a:r>
            <a:endParaRPr lang="en-US" sz="1200" dirty="0"/>
          </a:p>
        </p:txBody>
      </p:sp>
      <p:sp>
        <p:nvSpPr>
          <p:cNvPr id="50" name="Text 36"/>
          <p:cNvSpPr/>
          <p:nvPr/>
        </p:nvSpPr>
        <p:spPr>
          <a:xfrm>
            <a:off x="9080500" y="2832100"/>
            <a:ext cx="2367661" cy="208260"/>
          </a:xfrm>
          <a:prstGeom prst="rect">
            <a:avLst/>
          </a:prstGeom>
          <a:noFill/>
          <a:ln/>
        </p:spPr>
        <p:txBody>
          <a:bodyPr wrap="square" lIns="0" tIns="0" rIns="0" bIns="0" rtlCol="0" anchor="t">
            <a:normAutofit/>
          </a:bodyPr>
          <a:lstStyle/>
          <a:p>
            <a:pPr marL="0" indent="0" algn="l">
              <a:lnSpc>
                <a:spcPts val="1440"/>
              </a:lnSpc>
              <a:buNone/>
            </a:pPr>
            <a:r>
              <a:rPr lang="en-US" sz="1200" b="1" i="1" dirty="0">
                <a:solidFill>
                  <a:srgbClr val="B3261E"/>
                </a:solidFill>
                <a:latin typeface="IBM Plex Sans" pitchFamily="34" charset="0"/>
                <a:ea typeface="IBM Plex Sans" pitchFamily="34" charset="-122"/>
                <a:cs typeface="IBM Plex Sans" pitchFamily="34" charset="-120"/>
              </a:rPr>
              <a:t>weak representation</a:t>
            </a:r>
            <a:endParaRPr lang="en-US" sz="1200" dirty="0"/>
          </a:p>
        </p:txBody>
      </p:sp>
      <p:sp>
        <p:nvSpPr>
          <p:cNvPr id="51" name="Text 37"/>
          <p:cNvSpPr/>
          <p:nvPr/>
        </p:nvSpPr>
        <p:spPr>
          <a:xfrm>
            <a:off x="9080500" y="5054600"/>
            <a:ext cx="1320800" cy="208260"/>
          </a:xfrm>
          <a:prstGeom prst="rect">
            <a:avLst/>
          </a:prstGeom>
          <a:noFill/>
          <a:ln/>
        </p:spPr>
        <p:txBody>
          <a:bodyPr wrap="square" lIns="0" tIns="0" rIns="0" bIns="0" rtlCol="0" anchor="t">
            <a:normAutofit/>
          </a:bodyPr>
          <a:lstStyle/>
          <a:p>
            <a:pPr marL="0" indent="0" algn="l">
              <a:lnSpc>
                <a:spcPts val="1440"/>
              </a:lnSpc>
              <a:buNone/>
            </a:pPr>
            <a:r>
              <a:rPr lang="en-US" sz="1200" b="1" i="1" dirty="0">
                <a:solidFill>
                  <a:srgbClr val="B3261E"/>
                </a:solidFill>
                <a:latin typeface="IBM Plex Sans" pitchFamily="34" charset="0"/>
                <a:ea typeface="IBM Plex Sans" pitchFamily="34" charset="-122"/>
                <a:cs typeface="IBM Plex Sans" pitchFamily="34" charset="-120"/>
              </a:rPr>
              <a:t>weak authority</a:t>
            </a:r>
            <a:endParaRPr lang="en-US" sz="1200" dirty="0"/>
          </a:p>
        </p:txBody>
      </p:sp>
      <p:sp>
        <p:nvSpPr>
          <p:cNvPr id="52" name="Text 38"/>
          <p:cNvSpPr/>
          <p:nvPr/>
        </p:nvSpPr>
        <p:spPr>
          <a:xfrm>
            <a:off x="9078428" y="5607050"/>
            <a:ext cx="2380742" cy="208260"/>
          </a:xfrm>
          <a:prstGeom prst="rect">
            <a:avLst/>
          </a:prstGeom>
          <a:noFill/>
          <a:ln/>
        </p:spPr>
        <p:txBody>
          <a:bodyPr wrap="square" lIns="0" tIns="0" rIns="0" bIns="0" rtlCol="0" anchor="t">
            <a:normAutofit/>
          </a:bodyPr>
          <a:lstStyle/>
          <a:p>
            <a:pPr marL="0" indent="0" algn="r">
              <a:lnSpc>
                <a:spcPts val="1440"/>
              </a:lnSpc>
              <a:buNone/>
            </a:pPr>
            <a:r>
              <a:rPr lang="en-US" sz="1200" i="1" dirty="0">
                <a:solidFill>
                  <a:srgbClr val="57534E"/>
                </a:solidFill>
                <a:latin typeface="IBM Plex Sans" pitchFamily="34" charset="0"/>
                <a:ea typeface="IBM Plex Sans" pitchFamily="34" charset="-122"/>
                <a:cs typeface="IBM Plex Sans" pitchFamily="34" charset="-120"/>
              </a:rPr>
              <a:t>when value exceeds upkeep cost</a:t>
            </a:r>
            <a:endParaRPr lang="en-US" sz="1200" dirty="0"/>
          </a:p>
        </p:txBody>
      </p:sp>
      <p:sp>
        <p:nvSpPr>
          <p:cNvPr id="53" name="Text 39"/>
          <p:cNvSpPr/>
          <p:nvPr/>
        </p:nvSpPr>
        <p:spPr>
          <a:xfrm>
            <a:off x="1406922" y="6154440"/>
            <a:ext cx="1533079" cy="406400"/>
          </a:xfrm>
          <a:prstGeom prst="rect">
            <a:avLst/>
          </a:prstGeom>
          <a:noFill/>
          <a:ln/>
        </p:spPr>
        <p:txBody>
          <a:bodyPr wrap="none" lIns="0" tIns="0" rIns="0" bIns="0" rtlCol="0" anchor="t">
            <a:normAutofit/>
          </a:bodyPr>
          <a:lstStyle/>
          <a:p>
            <a:pPr marL="0" indent="0" algn="l">
              <a:lnSpc>
                <a:spcPts val="1500"/>
              </a:lnSpc>
              <a:buNone/>
            </a:pPr>
            <a:r>
              <a:rPr lang="en-US" sz="1200" i="1" dirty="0">
                <a:solidFill>
                  <a:srgbClr val="4E3660"/>
                </a:solidFill>
                <a:latin typeface="IBM Plex Sans" pitchFamily="34" charset="0"/>
                <a:ea typeface="IBM Plex Sans" pitchFamily="34" charset="-122"/>
                <a:cs typeface="IBM Plex Sans" pitchFamily="34" charset="-120"/>
              </a:rPr>
              <a:t>recurring failures, </a:t>
            </a:r>
            <a:endParaRPr lang="en-US" sz="1200" dirty="0"/>
          </a:p>
          <a:p>
            <a:pPr marL="0" indent="0" algn="l">
              <a:lnSpc>
                <a:spcPts val="1500"/>
              </a:lnSpc>
              <a:buNone/>
            </a:pPr>
            <a:r>
              <a:rPr lang="en-US" sz="1200" i="1" dirty="0">
                <a:solidFill>
                  <a:srgbClr val="4E3660"/>
                </a:solidFill>
                <a:latin typeface="IBM Plex Sans" pitchFamily="34" charset="0"/>
                <a:ea typeface="IBM Plex Sans" pitchFamily="34" charset="-122"/>
                <a:cs typeface="IBM Plex Sans" pitchFamily="34" charset="-120"/>
              </a:rPr>
              <a:t>reviews, gaps</a:t>
            </a:r>
            <a:endParaRPr lang="en-US" sz="1200" dirty="0"/>
          </a:p>
        </p:txBody>
      </p:sp>
      <p:sp>
        <p:nvSpPr>
          <p:cNvPr id="54" name="Text 40"/>
          <p:cNvSpPr/>
          <p:nvPr/>
        </p:nvSpPr>
        <p:spPr>
          <a:xfrm>
            <a:off x="11277600" y="6527800"/>
            <a:ext cx="558800" cy="177800"/>
          </a:xfrm>
          <a:prstGeom prst="rect">
            <a:avLst/>
          </a:prstGeom>
          <a:noFill/>
          <a:ln/>
        </p:spPr>
        <p:txBody>
          <a:bodyPr wrap="square" lIns="0" tIns="0" rIns="0" bIns="0" rtlCol="0" anchor="t">
            <a:normAutofit/>
          </a:bodyPr>
          <a:lstStyle/>
          <a:p>
            <a:pPr marL="0" indent="0" algn="r">
              <a:lnSpc>
                <a:spcPts val="1200"/>
              </a:lnSpc>
              <a:buNone/>
            </a:pPr>
            <a:r>
              <a:rPr lang="en-US" sz="1200" b="1" dirty="0">
                <a:solidFill>
                  <a:srgbClr val="8B95A5"/>
                </a:solidFill>
                <a:latin typeface="IBM Plex Sans" pitchFamily="34" charset="0"/>
                <a:ea typeface="IBM Plex Sans" pitchFamily="34" charset="-122"/>
                <a:cs typeface="IBM Plex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A4541A"/>
                </a:solidFill>
                <a:latin typeface="IBM Plex Sans" pitchFamily="34" charset="0"/>
                <a:ea typeface="IBM Plex Sans" pitchFamily="34" charset="-122"/>
                <a:cs typeface="IBM Plex Sans" pitchFamily="34" charset="-120"/>
              </a:rPr>
              <a:t>OUR THEORY · CONSTRUCTS</a:t>
            </a:r>
            <a:endParaRPr lang="en-US" sz="1300" dirty="0"/>
          </a:p>
        </p:txBody>
      </p:sp>
      <p:sp>
        <p:nvSpPr>
          <p:cNvPr id="3" name="Text 1"/>
          <p:cNvSpPr>
            <a:spLocks noGrp="1"/>
          </p:cNvSpPr>
          <p:nvPr>
            <p:ph type="title"/>
          </p:nvPr>
        </p:nvSpPr>
        <p:spPr>
          <a:xfrm>
            <a:off x="812800" y="1120130"/>
            <a:ext cx="10883392" cy="434330"/>
          </a:xfrm>
          <a:prstGeom prst="rect">
            <a:avLst/>
          </a:prstGeom>
          <a:noFill/>
          <a:ln/>
        </p:spPr>
        <p:txBody>
          <a:bodyPr wrap="square" lIns="0" tIns="0" rIns="0" bIns="0" rtlCol="0" anchor="t">
            <a:normAutofit/>
          </a:bodyPr>
          <a:lstStyle/>
          <a:p>
            <a:pPr marL="0" indent="0" algn="l">
              <a:lnSpc>
                <a:spcPts val="3220"/>
              </a:lnSpc>
              <a:buNone/>
            </a:pPr>
            <a:r>
              <a:rPr lang="en-US" sz="2800" b="1" i="0" dirty="0">
                <a:solidFill>
                  <a:srgbClr val="14213D"/>
                </a:solidFill>
                <a:latin typeface="Source Serif 4" pitchFamily="18" charset="0"/>
                <a:ea typeface="Source Serif 4" pitchFamily="18" charset="-122"/>
                <a:cs typeface="Source Serif 4" pitchFamily="18" charset="-120"/>
              </a:rPr>
              <a:t>MAGE's constructs and open research questions</a:t>
            </a:r>
            <a:endParaRPr lang="en-US" sz="2800" dirty="0"/>
          </a:p>
        </p:txBody>
      </p:sp>
      <p:sp>
        <p:nvSpPr>
          <p:cNvPr id="4" name="Shape 2"/>
          <p:cNvSpPr/>
          <p:nvPr/>
        </p:nvSpPr>
        <p:spPr>
          <a:xfrm>
            <a:off x="812800" y="1951930"/>
            <a:ext cx="10566400" cy="0"/>
          </a:xfrm>
          <a:prstGeom prst="line">
            <a:avLst/>
          </a:prstGeom>
          <a:noFill/>
          <a:ln w="12700">
            <a:solidFill>
              <a:srgbClr val="14213D"/>
            </a:solidFill>
            <a:prstDash val="solid"/>
          </a:ln>
        </p:spPr>
        <p:txBody>
          <a:bodyPr/>
          <a:lstStyle/>
          <a:p>
            <a:endParaRPr lang="en-US"/>
          </a:p>
        </p:txBody>
      </p:sp>
      <p:sp>
        <p:nvSpPr>
          <p:cNvPr id="5" name="Text 3"/>
          <p:cNvSpPr/>
          <p:nvPr/>
        </p:nvSpPr>
        <p:spPr>
          <a:xfrm>
            <a:off x="812800" y="1656060"/>
            <a:ext cx="3662680" cy="238720"/>
          </a:xfrm>
          <a:prstGeom prst="rect">
            <a:avLst/>
          </a:prstGeom>
          <a:noFill/>
          <a:ln/>
        </p:spPr>
        <p:txBody>
          <a:bodyPr wrap="square" lIns="0" tIns="0" rIns="0" bIns="0" rtlCol="0" anchor="t">
            <a:normAutofit/>
          </a:bodyPr>
          <a:lstStyle/>
          <a:p>
            <a:pPr marL="0" indent="0" algn="l">
              <a:lnSpc>
                <a:spcPts val="1680"/>
              </a:lnSpc>
              <a:buNone/>
            </a:pPr>
            <a:r>
              <a:rPr lang="en-US" sz="1200" b="1" kern="0" spc="75" dirty="0">
                <a:solidFill>
                  <a:srgbClr val="5F6673"/>
                </a:solidFill>
                <a:latin typeface="IBM Plex Sans" pitchFamily="34" charset="0"/>
                <a:ea typeface="IBM Plex Sans" pitchFamily="34" charset="-122"/>
                <a:cs typeface="IBM Plex Sans" pitchFamily="34" charset="-120"/>
              </a:rPr>
              <a:t>CONSTRUCT</a:t>
            </a:r>
            <a:endParaRPr lang="en-US" sz="1200" dirty="0"/>
          </a:p>
        </p:txBody>
      </p:sp>
      <p:sp>
        <p:nvSpPr>
          <p:cNvPr id="6" name="Text 4"/>
          <p:cNvSpPr/>
          <p:nvPr/>
        </p:nvSpPr>
        <p:spPr>
          <a:xfrm>
            <a:off x="4622800" y="1656060"/>
            <a:ext cx="6959092" cy="238720"/>
          </a:xfrm>
          <a:prstGeom prst="rect">
            <a:avLst/>
          </a:prstGeom>
          <a:noFill/>
          <a:ln/>
        </p:spPr>
        <p:txBody>
          <a:bodyPr wrap="square" lIns="0" tIns="0" rIns="0" bIns="0" rtlCol="0" anchor="t">
            <a:normAutofit/>
          </a:bodyPr>
          <a:lstStyle/>
          <a:p>
            <a:pPr marL="0" indent="0" algn="l">
              <a:lnSpc>
                <a:spcPts val="1680"/>
              </a:lnSpc>
              <a:buNone/>
            </a:pPr>
            <a:r>
              <a:rPr lang="en-US" sz="1200" b="1" kern="0" spc="75" dirty="0">
                <a:solidFill>
                  <a:srgbClr val="5F6673"/>
                </a:solidFill>
                <a:latin typeface="IBM Plex Sans" pitchFamily="34" charset="0"/>
                <a:ea typeface="IBM Plex Sans" pitchFamily="34" charset="-122"/>
                <a:cs typeface="IBM Plex Sans" pitchFamily="34" charset="-120"/>
              </a:rPr>
              <a:t>OPEN QUESTION</a:t>
            </a:r>
            <a:endParaRPr lang="en-US" sz="1200" dirty="0"/>
          </a:p>
        </p:txBody>
      </p:sp>
      <p:sp>
        <p:nvSpPr>
          <p:cNvPr id="7" name="Shape 5"/>
          <p:cNvSpPr/>
          <p:nvPr/>
        </p:nvSpPr>
        <p:spPr>
          <a:xfrm>
            <a:off x="812800" y="2421186"/>
            <a:ext cx="10566400" cy="0"/>
          </a:xfrm>
          <a:prstGeom prst="line">
            <a:avLst/>
          </a:prstGeom>
          <a:noFill/>
          <a:ln w="6350">
            <a:solidFill>
              <a:srgbClr val="D5D9E0"/>
            </a:solidFill>
            <a:prstDash val="solid"/>
          </a:ln>
        </p:spPr>
        <p:txBody>
          <a:bodyPr/>
          <a:lstStyle/>
          <a:p>
            <a:endParaRPr lang="en-US"/>
          </a:p>
        </p:txBody>
      </p:sp>
      <p:sp>
        <p:nvSpPr>
          <p:cNvPr id="8" name="Text 6"/>
          <p:cNvSpPr/>
          <p:nvPr/>
        </p:nvSpPr>
        <p:spPr>
          <a:xfrm>
            <a:off x="812800" y="2072580"/>
            <a:ext cx="3662680" cy="25653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1E6B45"/>
                </a:solidFill>
                <a:latin typeface="IBM Plex Sans" pitchFamily="34" charset="0"/>
                <a:ea typeface="IBM Plex Sans" pitchFamily="34" charset="-122"/>
                <a:cs typeface="IBM Plex Sans" pitchFamily="34" charset="-120"/>
              </a:rPr>
              <a:t>Modeling</a:t>
            </a:r>
            <a:endParaRPr lang="en-US" sz="1400" dirty="0"/>
          </a:p>
        </p:txBody>
      </p:sp>
      <p:sp>
        <p:nvSpPr>
          <p:cNvPr id="9" name="Text 7"/>
          <p:cNvSpPr/>
          <p:nvPr/>
        </p:nvSpPr>
        <p:spPr>
          <a:xfrm>
            <a:off x="4622800" y="2072580"/>
            <a:ext cx="6959092"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4A5568"/>
                </a:solidFill>
                <a:latin typeface="IBM Plex Sans" pitchFamily="34" charset="0"/>
                <a:ea typeface="IBM Plex Sans" pitchFamily="34" charset="-122"/>
                <a:cs typeface="IBM Plex Sans" pitchFamily="34" charset="-120"/>
              </a:rPr>
              <a:t>Which kinds of engineering models pay off, and for which tasks?</a:t>
            </a:r>
            <a:endParaRPr lang="en-US" sz="1400" dirty="0"/>
          </a:p>
        </p:txBody>
      </p:sp>
      <p:sp>
        <p:nvSpPr>
          <p:cNvPr id="10" name="Shape 8"/>
          <p:cNvSpPr/>
          <p:nvPr/>
        </p:nvSpPr>
        <p:spPr>
          <a:xfrm>
            <a:off x="812800" y="2887266"/>
            <a:ext cx="10566400" cy="0"/>
          </a:xfrm>
          <a:prstGeom prst="line">
            <a:avLst/>
          </a:prstGeom>
          <a:noFill/>
          <a:ln w="6350">
            <a:solidFill>
              <a:srgbClr val="D5D9E0"/>
            </a:solidFill>
            <a:prstDash val="solid"/>
          </a:ln>
        </p:spPr>
        <p:txBody>
          <a:bodyPr/>
          <a:lstStyle/>
          <a:p>
            <a:endParaRPr lang="en-US"/>
          </a:p>
        </p:txBody>
      </p:sp>
      <p:sp>
        <p:nvSpPr>
          <p:cNvPr id="11" name="Text 9"/>
          <p:cNvSpPr/>
          <p:nvPr/>
        </p:nvSpPr>
        <p:spPr>
          <a:xfrm>
            <a:off x="812800" y="2538661"/>
            <a:ext cx="3662680" cy="25653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A3461B"/>
                </a:solidFill>
                <a:latin typeface="IBM Plex Sans" pitchFamily="34" charset="0"/>
                <a:ea typeface="IBM Plex Sans" pitchFamily="34" charset="-122"/>
                <a:cs typeface="IBM Plex Sans" pitchFamily="34" charset="-120"/>
              </a:rPr>
              <a:t>Alignment</a:t>
            </a:r>
            <a:endParaRPr lang="en-US" sz="1400" dirty="0"/>
          </a:p>
        </p:txBody>
      </p:sp>
      <p:sp>
        <p:nvSpPr>
          <p:cNvPr id="12" name="Text 10"/>
          <p:cNvSpPr/>
          <p:nvPr/>
        </p:nvSpPr>
        <p:spPr>
          <a:xfrm>
            <a:off x="4622800" y="2538661"/>
            <a:ext cx="6959092"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4A5568"/>
                </a:solidFill>
                <a:latin typeface="IBM Plex Sans" pitchFamily="34" charset="0"/>
                <a:ea typeface="IBM Plex Sans" pitchFamily="34" charset="-122"/>
                <a:cs typeface="IBM Plex Sans" pitchFamily="34" charset="-120"/>
              </a:rPr>
              <a:t>Which kinds of controls stop which kinds of failures, and at what cost?</a:t>
            </a:r>
            <a:endParaRPr lang="en-US" sz="1400" dirty="0"/>
          </a:p>
        </p:txBody>
      </p:sp>
      <p:sp>
        <p:nvSpPr>
          <p:cNvPr id="13" name="Shape 11"/>
          <p:cNvSpPr/>
          <p:nvPr/>
        </p:nvSpPr>
        <p:spPr>
          <a:xfrm>
            <a:off x="812800" y="3353346"/>
            <a:ext cx="10566400" cy="0"/>
          </a:xfrm>
          <a:prstGeom prst="line">
            <a:avLst/>
          </a:prstGeom>
          <a:noFill/>
          <a:ln w="6350">
            <a:solidFill>
              <a:srgbClr val="D5D9E0"/>
            </a:solidFill>
            <a:prstDash val="solid"/>
          </a:ln>
        </p:spPr>
        <p:txBody>
          <a:bodyPr/>
          <a:lstStyle/>
          <a:p>
            <a:endParaRPr lang="en-US"/>
          </a:p>
        </p:txBody>
      </p:sp>
      <p:sp>
        <p:nvSpPr>
          <p:cNvPr id="14" name="Text 12"/>
          <p:cNvSpPr/>
          <p:nvPr/>
        </p:nvSpPr>
        <p:spPr>
          <a:xfrm>
            <a:off x="812800" y="3004741"/>
            <a:ext cx="3662680" cy="25653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14213D"/>
                </a:solidFill>
                <a:latin typeface="IBM Plex Sans" pitchFamily="34" charset="0"/>
                <a:ea typeface="IBM Plex Sans" pitchFamily="34" charset="-122"/>
                <a:cs typeface="IBM Plex Sans" pitchFamily="34" charset="-120"/>
              </a:rPr>
              <a:t>Agentic capacity</a:t>
            </a:r>
            <a:endParaRPr lang="en-US" sz="1400" dirty="0"/>
          </a:p>
        </p:txBody>
      </p:sp>
      <p:sp>
        <p:nvSpPr>
          <p:cNvPr id="15" name="Text 13"/>
          <p:cNvSpPr/>
          <p:nvPr/>
        </p:nvSpPr>
        <p:spPr>
          <a:xfrm>
            <a:off x="4622800" y="3004741"/>
            <a:ext cx="6959092"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4A5568"/>
                </a:solidFill>
                <a:latin typeface="IBM Plex Sans" pitchFamily="34" charset="0"/>
                <a:ea typeface="IBM Plex Sans" pitchFamily="34" charset="-122"/>
                <a:cs typeface="IBM Plex Sans" pitchFamily="34" charset="-120"/>
              </a:rPr>
              <a:t>Do stronger models still need engineering models and controls?</a:t>
            </a:r>
            <a:endParaRPr lang="en-US" sz="1400" dirty="0"/>
          </a:p>
        </p:txBody>
      </p:sp>
      <p:sp>
        <p:nvSpPr>
          <p:cNvPr id="16" name="Shape 14"/>
          <p:cNvSpPr/>
          <p:nvPr/>
        </p:nvSpPr>
        <p:spPr>
          <a:xfrm>
            <a:off x="812800" y="3819426"/>
            <a:ext cx="10566400" cy="0"/>
          </a:xfrm>
          <a:prstGeom prst="line">
            <a:avLst/>
          </a:prstGeom>
          <a:noFill/>
          <a:ln w="6350">
            <a:solidFill>
              <a:srgbClr val="D5D9E0"/>
            </a:solidFill>
            <a:prstDash val="solid"/>
          </a:ln>
        </p:spPr>
        <p:txBody>
          <a:bodyPr/>
          <a:lstStyle/>
          <a:p>
            <a:endParaRPr lang="en-US"/>
          </a:p>
        </p:txBody>
      </p:sp>
      <p:sp>
        <p:nvSpPr>
          <p:cNvPr id="17" name="Text 15"/>
          <p:cNvSpPr/>
          <p:nvPr/>
        </p:nvSpPr>
        <p:spPr>
          <a:xfrm>
            <a:off x="812800" y="3470821"/>
            <a:ext cx="3662680" cy="25653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14213D"/>
                </a:solidFill>
                <a:latin typeface="IBM Plex Sans" pitchFamily="34" charset="0"/>
                <a:ea typeface="IBM Plex Sans" pitchFamily="34" charset="-122"/>
                <a:cs typeface="IBM Plex Sans" pitchFamily="34" charset="-120"/>
              </a:rPr>
              <a:t>Governed engineering environment</a:t>
            </a:r>
            <a:endParaRPr lang="en-US" sz="1400" dirty="0"/>
          </a:p>
        </p:txBody>
      </p:sp>
      <p:sp>
        <p:nvSpPr>
          <p:cNvPr id="18" name="Text 16"/>
          <p:cNvSpPr/>
          <p:nvPr/>
        </p:nvSpPr>
        <p:spPr>
          <a:xfrm>
            <a:off x="4622800" y="3470821"/>
            <a:ext cx="6959092"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4A5568"/>
                </a:solidFill>
                <a:latin typeface="IBM Plex Sans" pitchFamily="34" charset="0"/>
                <a:ea typeface="IBM Plex Sans" pitchFamily="34" charset="-122"/>
                <a:cs typeface="IBM Plex Sans" pitchFamily="34" charset="-120"/>
              </a:rPr>
              <a:t>Do models and controls work better together than apart?</a:t>
            </a:r>
            <a:endParaRPr lang="en-US" sz="1400" dirty="0"/>
          </a:p>
        </p:txBody>
      </p:sp>
      <p:sp>
        <p:nvSpPr>
          <p:cNvPr id="19" name="Shape 17"/>
          <p:cNvSpPr/>
          <p:nvPr/>
        </p:nvSpPr>
        <p:spPr>
          <a:xfrm>
            <a:off x="812800" y="4285506"/>
            <a:ext cx="10566400" cy="0"/>
          </a:xfrm>
          <a:prstGeom prst="line">
            <a:avLst/>
          </a:prstGeom>
          <a:noFill/>
          <a:ln w="6350">
            <a:solidFill>
              <a:srgbClr val="D5D9E0"/>
            </a:solidFill>
            <a:prstDash val="solid"/>
          </a:ln>
        </p:spPr>
        <p:txBody>
          <a:bodyPr/>
          <a:lstStyle/>
          <a:p>
            <a:endParaRPr lang="en-US"/>
          </a:p>
        </p:txBody>
      </p:sp>
      <p:sp>
        <p:nvSpPr>
          <p:cNvPr id="20" name="Text 18"/>
          <p:cNvSpPr/>
          <p:nvPr/>
        </p:nvSpPr>
        <p:spPr>
          <a:xfrm>
            <a:off x="812800" y="3936901"/>
            <a:ext cx="3662680" cy="25653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14213D"/>
                </a:solidFill>
                <a:latin typeface="IBM Plex Sans" pitchFamily="34" charset="0"/>
                <a:ea typeface="IBM Plex Sans" pitchFamily="34" charset="-122"/>
                <a:cs typeface="IBM Plex Sans" pitchFamily="34" charset="-120"/>
              </a:rPr>
              <a:t>Environment quality</a:t>
            </a:r>
            <a:endParaRPr lang="en-US" sz="1400" dirty="0"/>
          </a:p>
        </p:txBody>
      </p:sp>
      <p:sp>
        <p:nvSpPr>
          <p:cNvPr id="21" name="Text 19"/>
          <p:cNvSpPr/>
          <p:nvPr/>
        </p:nvSpPr>
        <p:spPr>
          <a:xfrm>
            <a:off x="4622800" y="3936901"/>
            <a:ext cx="6959092"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4A5568"/>
                </a:solidFill>
                <a:latin typeface="IBM Plex Sans" pitchFamily="34" charset="0"/>
                <a:ea typeface="IBM Plex Sans" pitchFamily="34" charset="-122"/>
                <a:cs typeface="IBM Plex Sans" pitchFamily="34" charset="-120"/>
              </a:rPr>
              <a:t>How do we measure whether an engineering environment is good?</a:t>
            </a:r>
            <a:endParaRPr lang="en-US" sz="1400" dirty="0"/>
          </a:p>
        </p:txBody>
      </p:sp>
      <p:sp>
        <p:nvSpPr>
          <p:cNvPr id="22" name="Shape 20"/>
          <p:cNvSpPr/>
          <p:nvPr/>
        </p:nvSpPr>
        <p:spPr>
          <a:xfrm>
            <a:off x="812800" y="4982716"/>
            <a:ext cx="10566400" cy="0"/>
          </a:xfrm>
          <a:prstGeom prst="line">
            <a:avLst/>
          </a:prstGeom>
          <a:noFill/>
          <a:ln w="6350">
            <a:solidFill>
              <a:srgbClr val="D5D9E0"/>
            </a:solidFill>
            <a:prstDash val="solid"/>
          </a:ln>
        </p:spPr>
        <p:txBody>
          <a:bodyPr/>
          <a:lstStyle/>
          <a:p>
            <a:endParaRPr lang="en-US"/>
          </a:p>
        </p:txBody>
      </p:sp>
      <p:sp>
        <p:nvSpPr>
          <p:cNvPr id="23" name="Text 21"/>
          <p:cNvSpPr/>
          <p:nvPr/>
        </p:nvSpPr>
        <p:spPr>
          <a:xfrm>
            <a:off x="812800" y="4402981"/>
            <a:ext cx="3662680" cy="48766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14213D"/>
                </a:solidFill>
                <a:latin typeface="IBM Plex Sans" pitchFamily="34" charset="0"/>
                <a:ea typeface="IBM Plex Sans" pitchFamily="34" charset="-122"/>
                <a:cs typeface="IBM Plex Sans" pitchFamily="34" charset="-120"/>
              </a:rPr>
              <a:t>Governance conversion</a:t>
            </a:r>
            <a:endParaRPr lang="en-US" sz="1400" dirty="0"/>
          </a:p>
        </p:txBody>
      </p:sp>
      <p:sp>
        <p:nvSpPr>
          <p:cNvPr id="24" name="Text 22"/>
          <p:cNvSpPr/>
          <p:nvPr/>
        </p:nvSpPr>
        <p:spPr>
          <a:xfrm>
            <a:off x="4622800" y="4402981"/>
            <a:ext cx="6959092" cy="48766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4A5568"/>
                </a:solidFill>
                <a:latin typeface="IBM Plex Sans" pitchFamily="34" charset="0"/>
                <a:ea typeface="IBM Plex Sans" pitchFamily="34" charset="-122"/>
                <a:cs typeface="IBM Plex Sans" pitchFamily="34" charset="-120"/>
              </a:rPr>
              <a:t>When does turning failures into new controls help, and when does it just add bureaucracy?</a:t>
            </a:r>
            <a:endParaRPr lang="en-US" sz="1400" dirty="0"/>
          </a:p>
        </p:txBody>
      </p:sp>
      <p:sp>
        <p:nvSpPr>
          <p:cNvPr id="25" name="Shape 23"/>
          <p:cNvSpPr/>
          <p:nvPr/>
        </p:nvSpPr>
        <p:spPr>
          <a:xfrm>
            <a:off x="812800" y="5448796"/>
            <a:ext cx="10566400" cy="0"/>
          </a:xfrm>
          <a:prstGeom prst="line">
            <a:avLst/>
          </a:prstGeom>
          <a:noFill/>
          <a:ln w="6350">
            <a:solidFill>
              <a:srgbClr val="D5D9E0"/>
            </a:solidFill>
            <a:prstDash val="solid"/>
          </a:ln>
        </p:spPr>
        <p:txBody>
          <a:bodyPr/>
          <a:lstStyle/>
          <a:p>
            <a:endParaRPr lang="en-US"/>
          </a:p>
        </p:txBody>
      </p:sp>
      <p:sp>
        <p:nvSpPr>
          <p:cNvPr id="26" name="Text 24"/>
          <p:cNvSpPr/>
          <p:nvPr/>
        </p:nvSpPr>
        <p:spPr>
          <a:xfrm>
            <a:off x="812800" y="5100191"/>
            <a:ext cx="3662680" cy="25653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14213D"/>
                </a:solidFill>
                <a:latin typeface="IBM Plex Sans" pitchFamily="34" charset="0"/>
                <a:ea typeface="IBM Plex Sans" pitchFamily="34" charset="-122"/>
                <a:cs typeface="IBM Plex Sans" pitchFamily="34" charset="-120"/>
              </a:rPr>
              <a:t>Engineering capital</a:t>
            </a:r>
            <a:endParaRPr lang="en-US" sz="1400" dirty="0"/>
          </a:p>
        </p:txBody>
      </p:sp>
      <p:sp>
        <p:nvSpPr>
          <p:cNvPr id="27" name="Text 25"/>
          <p:cNvSpPr/>
          <p:nvPr/>
        </p:nvSpPr>
        <p:spPr>
          <a:xfrm>
            <a:off x="4622800" y="5100191"/>
            <a:ext cx="6959092"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4A5568"/>
                </a:solidFill>
                <a:latin typeface="IBM Plex Sans" pitchFamily="34" charset="0"/>
                <a:ea typeface="IBM Plex Sans" pitchFamily="34" charset="-122"/>
                <a:cs typeface="IBM Plex Sans" pitchFamily="34" charset="-120"/>
              </a:rPr>
              <a:t>How do we measure the cost of models and controls against their value?</a:t>
            </a:r>
            <a:endParaRPr lang="en-US" sz="1400" dirty="0"/>
          </a:p>
        </p:txBody>
      </p:sp>
      <p:sp>
        <p:nvSpPr>
          <p:cNvPr id="28" name="Shape 26"/>
          <p:cNvSpPr/>
          <p:nvPr/>
        </p:nvSpPr>
        <p:spPr>
          <a:xfrm>
            <a:off x="812800" y="5914876"/>
            <a:ext cx="10566400" cy="0"/>
          </a:xfrm>
          <a:prstGeom prst="line">
            <a:avLst/>
          </a:prstGeom>
          <a:noFill/>
          <a:ln w="6350">
            <a:solidFill>
              <a:srgbClr val="D5D9E0"/>
            </a:solidFill>
            <a:prstDash val="solid"/>
          </a:ln>
        </p:spPr>
        <p:txBody>
          <a:bodyPr/>
          <a:lstStyle/>
          <a:p>
            <a:endParaRPr lang="en-US"/>
          </a:p>
        </p:txBody>
      </p:sp>
      <p:sp>
        <p:nvSpPr>
          <p:cNvPr id="29" name="Text 27"/>
          <p:cNvSpPr/>
          <p:nvPr/>
        </p:nvSpPr>
        <p:spPr>
          <a:xfrm>
            <a:off x="812800" y="5566271"/>
            <a:ext cx="3662680" cy="256530"/>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14213D"/>
                </a:solidFill>
                <a:latin typeface="IBM Plex Sans" pitchFamily="34" charset="0"/>
                <a:ea typeface="IBM Plex Sans" pitchFamily="34" charset="-122"/>
                <a:cs typeface="IBM Plex Sans" pitchFamily="34" charset="-120"/>
              </a:rPr>
              <a:t>Realized performance</a:t>
            </a:r>
            <a:endParaRPr lang="en-US" sz="1400" dirty="0"/>
          </a:p>
        </p:txBody>
      </p:sp>
      <p:sp>
        <p:nvSpPr>
          <p:cNvPr id="30" name="Text 28"/>
          <p:cNvSpPr/>
          <p:nvPr/>
        </p:nvSpPr>
        <p:spPr>
          <a:xfrm>
            <a:off x="4622800" y="5566271"/>
            <a:ext cx="6959092" cy="256530"/>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4A5568"/>
                </a:solidFill>
                <a:latin typeface="IBM Plex Sans" pitchFamily="34" charset="0"/>
                <a:ea typeface="IBM Plex Sans" pitchFamily="34" charset="-122"/>
                <a:cs typeface="IBM Plex Sans" pitchFamily="34" charset="-120"/>
              </a:rPr>
              <a:t>How do we measure progress, escaped defects and human effort, not just activity?</a:t>
            </a:r>
            <a:endParaRPr lang="en-US" sz="1400" dirty="0"/>
          </a:p>
        </p:txBody>
      </p:sp>
      <p:sp>
        <p:nvSpPr>
          <p:cNvPr id="31" name="Text 29"/>
          <p:cNvSpPr/>
          <p:nvPr/>
        </p:nvSpPr>
        <p:spPr>
          <a:xfrm>
            <a:off x="11277600" y="6527800"/>
            <a:ext cx="558800" cy="177800"/>
          </a:xfrm>
          <a:prstGeom prst="rect">
            <a:avLst/>
          </a:prstGeom>
          <a:noFill/>
          <a:ln/>
        </p:spPr>
        <p:txBody>
          <a:bodyPr wrap="square" lIns="0" tIns="0" rIns="0" bIns="0" rtlCol="0" anchor="t">
            <a:normAutofit/>
          </a:bodyPr>
          <a:lstStyle/>
          <a:p>
            <a:pPr marL="0" indent="0" algn="r">
              <a:lnSpc>
                <a:spcPts val="1200"/>
              </a:lnSpc>
              <a:buNone/>
            </a:pPr>
            <a:r>
              <a:rPr lang="en-US" sz="1200" b="1" dirty="0">
                <a:solidFill>
                  <a:srgbClr val="8B95A5"/>
                </a:solidFill>
                <a:latin typeface="IBM Plex Sans" pitchFamily="34" charset="0"/>
                <a:ea typeface="IBM Plex Sans" pitchFamily="34" charset="-122"/>
                <a:cs typeface="IBM Plex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A4541A"/>
                </a:solidFill>
                <a:latin typeface="IBM Plex Sans" pitchFamily="34" charset="0"/>
                <a:ea typeface="IBM Plex Sans" pitchFamily="34" charset="-122"/>
                <a:cs typeface="IBM Plex Sans" pitchFamily="34" charset="-120"/>
              </a:rPr>
              <a:t>THE EVIDENCE</a:t>
            </a:r>
            <a:endParaRPr lang="en-US" sz="1300" dirty="0"/>
          </a:p>
        </p:txBody>
      </p:sp>
      <p:sp>
        <p:nvSpPr>
          <p:cNvPr id="3" name="Text 1"/>
          <p:cNvSpPr>
            <a:spLocks noGrp="1"/>
          </p:cNvSpPr>
          <p:nvPr>
            <p:ph type="title"/>
          </p:nvPr>
        </p:nvSpPr>
        <p:spPr>
          <a:xfrm>
            <a:off x="812800" y="1145530"/>
            <a:ext cx="10883392" cy="434330"/>
          </a:xfrm>
          <a:prstGeom prst="rect">
            <a:avLst/>
          </a:prstGeom>
          <a:noFill/>
          <a:ln/>
        </p:spPr>
        <p:txBody>
          <a:bodyPr wrap="square" lIns="0" tIns="0" rIns="0" bIns="0" rtlCol="0" anchor="t">
            <a:normAutofit/>
          </a:bodyPr>
          <a:lstStyle/>
          <a:p>
            <a:pPr marL="0" indent="0" algn="l">
              <a:lnSpc>
                <a:spcPts val="3220"/>
              </a:lnSpc>
              <a:buNone/>
            </a:pPr>
            <a:r>
              <a:rPr lang="en-US" sz="2800" b="1" i="0" dirty="0">
                <a:solidFill>
                  <a:srgbClr val="14213D"/>
                </a:solidFill>
                <a:latin typeface="Source Serif 4" pitchFamily="18" charset="0"/>
                <a:ea typeface="Source Serif 4" pitchFamily="18" charset="-122"/>
                <a:cs typeface="Source Serif 4" pitchFamily="18" charset="-120"/>
              </a:rPr>
              <a:t>Grounded in practice</a:t>
            </a:r>
            <a:endParaRPr lang="en-US" sz="2800" dirty="0"/>
          </a:p>
        </p:txBody>
      </p:sp>
      <p:sp>
        <p:nvSpPr>
          <p:cNvPr id="4" name="Shape 2"/>
          <p:cNvSpPr/>
          <p:nvPr/>
        </p:nvSpPr>
        <p:spPr>
          <a:xfrm>
            <a:off x="4870450" y="1758950"/>
            <a:ext cx="0" cy="4292600"/>
          </a:xfrm>
          <a:prstGeom prst="line">
            <a:avLst/>
          </a:prstGeom>
          <a:noFill/>
          <a:ln w="12700">
            <a:solidFill>
              <a:srgbClr val="D5D9E0"/>
            </a:solidFill>
            <a:prstDash val="solid"/>
          </a:ln>
        </p:spPr>
        <p:txBody>
          <a:bodyPr/>
          <a:lstStyle/>
          <a:p>
            <a:endParaRPr lang="en-US"/>
          </a:p>
        </p:txBody>
      </p:sp>
      <p:sp>
        <p:nvSpPr>
          <p:cNvPr id="5" name="Text 3"/>
          <p:cNvSpPr/>
          <p:nvPr/>
        </p:nvSpPr>
        <p:spPr>
          <a:xfrm>
            <a:off x="812800" y="1758950"/>
            <a:ext cx="3754247" cy="288280"/>
          </a:xfrm>
          <a:prstGeom prst="rect">
            <a:avLst/>
          </a:prstGeom>
          <a:noFill/>
          <a:ln/>
        </p:spPr>
        <p:txBody>
          <a:bodyPr wrap="square" lIns="0" tIns="0" rIns="0" bIns="0" rtlCol="0" anchor="t">
            <a:normAutofit/>
          </a:bodyPr>
          <a:lstStyle/>
          <a:p>
            <a:pPr marL="0" indent="0" algn="l">
              <a:lnSpc>
                <a:spcPts val="2070"/>
              </a:lnSpc>
              <a:buNone/>
            </a:pPr>
            <a:r>
              <a:rPr lang="en-US" sz="1800" b="1" i="1" dirty="0">
                <a:solidFill>
                  <a:srgbClr val="14213D"/>
                </a:solidFill>
                <a:latin typeface="Source Serif 4" pitchFamily="18" charset="0"/>
                <a:ea typeface="Source Serif 4" pitchFamily="18" charset="-122"/>
                <a:cs typeface="Source Serif 4" pitchFamily="18" charset="-120"/>
              </a:rPr>
              <a:t>Built with MAGE: DocAble</a:t>
            </a:r>
            <a:endParaRPr lang="en-US" sz="1800" dirty="0"/>
          </a:p>
        </p:txBody>
      </p:sp>
      <p:sp>
        <p:nvSpPr>
          <p:cNvPr id="6" name="Text 4"/>
          <p:cNvSpPr/>
          <p:nvPr/>
        </p:nvSpPr>
        <p:spPr>
          <a:xfrm>
            <a:off x="812800" y="2098030"/>
            <a:ext cx="3754247"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568"/>
                </a:solidFill>
                <a:latin typeface="IBM Plex Sans" pitchFamily="34" charset="0"/>
                <a:ea typeface="IBM Plex Sans" pitchFamily="34" charset="-122"/>
                <a:cs typeface="IBM Plex Sans" pitchFamily="34" charset="-120"/>
              </a:rPr>
              <a:t>A deployed document-accessibility service.</a:t>
            </a:r>
            <a:endParaRPr lang="en-US" sz="1200" dirty="0"/>
          </a:p>
        </p:txBody>
      </p:sp>
      <p:sp>
        <p:nvSpPr>
          <p:cNvPr id="7" name="Shape 5"/>
          <p:cNvSpPr/>
          <p:nvPr/>
        </p:nvSpPr>
        <p:spPr>
          <a:xfrm>
            <a:off x="812800" y="2379960"/>
            <a:ext cx="1164134" cy="563860"/>
          </a:xfrm>
          <a:prstGeom prst="roundRect">
            <a:avLst>
              <a:gd name="adj" fmla="val 13514"/>
            </a:avLst>
          </a:prstGeom>
          <a:solidFill>
            <a:srgbClr val="EFEDE6"/>
          </a:solidFill>
          <a:ln/>
        </p:spPr>
        <p:txBody>
          <a:bodyPr/>
          <a:lstStyle/>
          <a:p>
            <a:endParaRPr lang="en-US"/>
          </a:p>
        </p:txBody>
      </p:sp>
      <p:sp>
        <p:nvSpPr>
          <p:cNvPr id="8" name="Text 6"/>
          <p:cNvSpPr/>
          <p:nvPr/>
        </p:nvSpPr>
        <p:spPr>
          <a:xfrm>
            <a:off x="1299964" y="2430760"/>
            <a:ext cx="189756" cy="304800"/>
          </a:xfrm>
          <a:prstGeom prst="rect">
            <a:avLst/>
          </a:prstGeom>
          <a:noFill/>
          <a:ln/>
        </p:spPr>
        <p:txBody>
          <a:bodyPr wrap="square" lIns="0" tIns="0" rIns="0" bIns="0" rtlCol="0" anchor="t">
            <a:normAutofit/>
          </a:bodyPr>
          <a:lstStyle/>
          <a:p>
            <a:pPr marL="0" indent="0" algn="ctr">
              <a:lnSpc>
                <a:spcPts val="2200"/>
              </a:lnSpc>
              <a:buNone/>
            </a:pPr>
            <a:r>
              <a:rPr lang="en-US" sz="2000" b="1" dirty="0">
                <a:solidFill>
                  <a:srgbClr val="14213D"/>
                </a:solidFill>
                <a:latin typeface="Source Serif 4" pitchFamily="18" charset="0"/>
                <a:ea typeface="Source Serif 4" pitchFamily="18" charset="-122"/>
                <a:cs typeface="Source Serif 4" pitchFamily="18" charset="-120"/>
              </a:rPr>
              <a:t>1</a:t>
            </a:r>
            <a:endParaRPr lang="en-US" sz="2000" dirty="0"/>
          </a:p>
        </p:txBody>
      </p:sp>
      <p:sp>
        <p:nvSpPr>
          <p:cNvPr id="9" name="Text 7"/>
          <p:cNvSpPr/>
          <p:nvPr/>
        </p:nvSpPr>
        <p:spPr>
          <a:xfrm>
            <a:off x="1035660" y="2710160"/>
            <a:ext cx="718364" cy="208260"/>
          </a:xfrm>
          <a:prstGeom prst="rect">
            <a:avLst/>
          </a:prstGeom>
          <a:noFill/>
          <a:ln/>
        </p:spPr>
        <p:txBody>
          <a:bodyPr wrap="square" lIns="0" tIns="0" rIns="0" bIns="0" rtlCol="0" anchor="t">
            <a:normAutofit/>
          </a:bodyPr>
          <a:lstStyle/>
          <a:p>
            <a:pPr marL="0" indent="0" algn="ctr">
              <a:lnSpc>
                <a:spcPts val="1440"/>
              </a:lnSpc>
              <a:buNone/>
            </a:pPr>
            <a:r>
              <a:rPr lang="en-US" sz="1200" dirty="0">
                <a:solidFill>
                  <a:srgbClr val="4A5568"/>
                </a:solidFill>
                <a:latin typeface="IBM Plex Sans" pitchFamily="34" charset="0"/>
                <a:ea typeface="IBM Plex Sans" pitchFamily="34" charset="-122"/>
                <a:cs typeface="IBM Plex Sans" pitchFamily="34" charset="-120"/>
              </a:rPr>
              <a:t>engineer</a:t>
            </a:r>
            <a:endParaRPr lang="en-US" sz="1200" dirty="0"/>
          </a:p>
        </p:txBody>
      </p:sp>
      <p:sp>
        <p:nvSpPr>
          <p:cNvPr id="10" name="Shape 8"/>
          <p:cNvSpPr/>
          <p:nvPr/>
        </p:nvSpPr>
        <p:spPr>
          <a:xfrm>
            <a:off x="2053134" y="2379960"/>
            <a:ext cx="1164183" cy="563860"/>
          </a:xfrm>
          <a:prstGeom prst="roundRect">
            <a:avLst>
              <a:gd name="adj" fmla="val 13514"/>
            </a:avLst>
          </a:prstGeom>
          <a:solidFill>
            <a:srgbClr val="EFEDE6"/>
          </a:solidFill>
          <a:ln/>
        </p:spPr>
        <p:txBody>
          <a:bodyPr/>
          <a:lstStyle/>
          <a:p>
            <a:endParaRPr lang="en-US"/>
          </a:p>
        </p:txBody>
      </p:sp>
      <p:sp>
        <p:nvSpPr>
          <p:cNvPr id="11" name="Text 9"/>
          <p:cNvSpPr/>
          <p:nvPr/>
        </p:nvSpPr>
        <p:spPr>
          <a:xfrm>
            <a:off x="2384931" y="2430760"/>
            <a:ext cx="500539" cy="304800"/>
          </a:xfrm>
          <a:prstGeom prst="rect">
            <a:avLst/>
          </a:prstGeom>
          <a:noFill/>
          <a:ln/>
        </p:spPr>
        <p:txBody>
          <a:bodyPr wrap="square" lIns="0" tIns="0" rIns="0" bIns="0" rtlCol="0" anchor="t">
            <a:normAutofit/>
          </a:bodyPr>
          <a:lstStyle/>
          <a:p>
            <a:pPr marL="0" indent="0" algn="ctr">
              <a:lnSpc>
                <a:spcPts val="2200"/>
              </a:lnSpc>
              <a:buNone/>
            </a:pPr>
            <a:r>
              <a:rPr lang="en-US" sz="2000" b="1" dirty="0">
                <a:solidFill>
                  <a:srgbClr val="14213D"/>
                </a:solidFill>
                <a:latin typeface="Source Serif 4" pitchFamily="18" charset="0"/>
                <a:ea typeface="Source Serif 4" pitchFamily="18" charset="-122"/>
                <a:cs typeface="Source Serif 4" pitchFamily="18" charset="-120"/>
              </a:rPr>
              <a:t>~20</a:t>
            </a:r>
            <a:endParaRPr lang="en-US" sz="2000" dirty="0"/>
          </a:p>
        </p:txBody>
      </p:sp>
      <p:sp>
        <p:nvSpPr>
          <p:cNvPr id="12" name="Text 10"/>
          <p:cNvSpPr/>
          <p:nvPr/>
        </p:nvSpPr>
        <p:spPr>
          <a:xfrm>
            <a:off x="2373203" y="2710160"/>
            <a:ext cx="523994" cy="208260"/>
          </a:xfrm>
          <a:prstGeom prst="rect">
            <a:avLst/>
          </a:prstGeom>
          <a:noFill/>
          <a:ln/>
        </p:spPr>
        <p:txBody>
          <a:bodyPr wrap="square" lIns="0" tIns="0" rIns="0" bIns="0" rtlCol="0" anchor="t">
            <a:normAutofit/>
          </a:bodyPr>
          <a:lstStyle/>
          <a:p>
            <a:pPr marL="0" indent="0" algn="ctr">
              <a:lnSpc>
                <a:spcPts val="1440"/>
              </a:lnSpc>
              <a:buNone/>
            </a:pPr>
            <a:r>
              <a:rPr lang="en-US" sz="1200" dirty="0">
                <a:solidFill>
                  <a:srgbClr val="4A5568"/>
                </a:solidFill>
                <a:latin typeface="IBM Plex Sans" pitchFamily="34" charset="0"/>
                <a:ea typeface="IBM Plex Sans" pitchFamily="34" charset="-122"/>
                <a:cs typeface="IBM Plex Sans" pitchFamily="34" charset="-120"/>
              </a:rPr>
              <a:t>weeks</a:t>
            </a:r>
            <a:endParaRPr lang="en-US" sz="1200" dirty="0"/>
          </a:p>
        </p:txBody>
      </p:sp>
      <p:sp>
        <p:nvSpPr>
          <p:cNvPr id="13" name="Shape 11"/>
          <p:cNvSpPr/>
          <p:nvPr/>
        </p:nvSpPr>
        <p:spPr>
          <a:xfrm>
            <a:off x="3293517" y="2379960"/>
            <a:ext cx="1164183" cy="563860"/>
          </a:xfrm>
          <a:prstGeom prst="roundRect">
            <a:avLst>
              <a:gd name="adj" fmla="val 13514"/>
            </a:avLst>
          </a:prstGeom>
          <a:solidFill>
            <a:srgbClr val="EFEDE6"/>
          </a:solidFill>
          <a:ln/>
        </p:spPr>
        <p:txBody>
          <a:bodyPr/>
          <a:lstStyle/>
          <a:p>
            <a:endParaRPr lang="en-US"/>
          </a:p>
        </p:txBody>
      </p:sp>
      <p:sp>
        <p:nvSpPr>
          <p:cNvPr id="14" name="Text 12"/>
          <p:cNvSpPr/>
          <p:nvPr/>
        </p:nvSpPr>
        <p:spPr>
          <a:xfrm>
            <a:off x="3628405" y="2430760"/>
            <a:ext cx="494407" cy="304800"/>
          </a:xfrm>
          <a:prstGeom prst="rect">
            <a:avLst/>
          </a:prstGeom>
          <a:noFill/>
          <a:ln/>
        </p:spPr>
        <p:txBody>
          <a:bodyPr wrap="square" lIns="0" tIns="0" rIns="0" bIns="0" rtlCol="0" anchor="t">
            <a:normAutofit/>
          </a:bodyPr>
          <a:lstStyle/>
          <a:p>
            <a:pPr marL="0" indent="0" algn="ctr">
              <a:lnSpc>
                <a:spcPts val="2200"/>
              </a:lnSpc>
              <a:buNone/>
            </a:pPr>
            <a:r>
              <a:rPr lang="en-US" sz="2000" b="1" dirty="0">
                <a:solidFill>
                  <a:srgbClr val="14213D"/>
                </a:solidFill>
                <a:latin typeface="Source Serif 4" pitchFamily="18" charset="0"/>
                <a:ea typeface="Source Serif 4" pitchFamily="18" charset="-122"/>
                <a:cs typeface="Source Serif 4" pitchFamily="18" charset="-120"/>
              </a:rPr>
              <a:t>6–8</a:t>
            </a:r>
            <a:endParaRPr lang="en-US" sz="2000" dirty="0"/>
          </a:p>
        </p:txBody>
      </p:sp>
      <p:sp>
        <p:nvSpPr>
          <p:cNvPr id="15" name="Text 13"/>
          <p:cNvSpPr/>
          <p:nvPr/>
        </p:nvSpPr>
        <p:spPr>
          <a:xfrm>
            <a:off x="3293517" y="2710160"/>
            <a:ext cx="1164183" cy="208260"/>
          </a:xfrm>
          <a:prstGeom prst="rect">
            <a:avLst/>
          </a:prstGeom>
          <a:noFill/>
          <a:ln/>
        </p:spPr>
        <p:txBody>
          <a:bodyPr wrap="square" lIns="0" tIns="0" rIns="0" bIns="0" rtlCol="0" anchor="t">
            <a:normAutofit/>
          </a:bodyPr>
          <a:lstStyle/>
          <a:p>
            <a:pPr marL="0" indent="0" algn="ctr">
              <a:lnSpc>
                <a:spcPts val="1440"/>
              </a:lnSpc>
              <a:buNone/>
            </a:pPr>
            <a:r>
              <a:rPr lang="en-US" sz="1200" dirty="0">
                <a:solidFill>
                  <a:srgbClr val="4A5568"/>
                </a:solidFill>
                <a:latin typeface="IBM Plex Sans" pitchFamily="34" charset="0"/>
                <a:ea typeface="IBM Plex Sans" pitchFamily="34" charset="-122"/>
                <a:cs typeface="IBM Plex Sans" pitchFamily="34" charset="-120"/>
              </a:rPr>
              <a:t>parallel agents</a:t>
            </a:r>
            <a:endParaRPr lang="en-US" sz="1200" dirty="0"/>
          </a:p>
        </p:txBody>
      </p:sp>
      <p:sp>
        <p:nvSpPr>
          <p:cNvPr id="16" name="Shape 14"/>
          <p:cNvSpPr/>
          <p:nvPr/>
        </p:nvSpPr>
        <p:spPr>
          <a:xfrm>
            <a:off x="812800" y="3020020"/>
            <a:ext cx="3644900" cy="1003300"/>
          </a:xfrm>
          <a:prstGeom prst="roundRect">
            <a:avLst>
              <a:gd name="adj" fmla="val 7595"/>
            </a:avLst>
          </a:prstGeom>
          <a:solidFill>
            <a:srgbClr val="EFEDE6"/>
          </a:solidFill>
          <a:ln/>
        </p:spPr>
        <p:txBody>
          <a:bodyPr/>
          <a:lstStyle/>
          <a:p>
            <a:endParaRPr lang="en-US"/>
          </a:p>
        </p:txBody>
      </p:sp>
      <p:sp>
        <p:nvSpPr>
          <p:cNvPr id="17" name="Text 15"/>
          <p:cNvSpPr/>
          <p:nvPr/>
        </p:nvSpPr>
        <p:spPr>
          <a:xfrm>
            <a:off x="939800" y="3083520"/>
            <a:ext cx="1670050" cy="304800"/>
          </a:xfrm>
          <a:prstGeom prst="rect">
            <a:avLst/>
          </a:prstGeom>
          <a:noFill/>
          <a:ln/>
        </p:spPr>
        <p:txBody>
          <a:bodyPr wrap="square" lIns="0" tIns="0" rIns="0" bIns="0" rtlCol="0" anchor="t">
            <a:normAutofit/>
          </a:bodyPr>
          <a:lstStyle/>
          <a:p>
            <a:pPr marL="0" indent="0" algn="l">
              <a:lnSpc>
                <a:spcPts val="2200"/>
              </a:lnSpc>
              <a:buNone/>
            </a:pPr>
            <a:r>
              <a:rPr lang="en-US" sz="2000" b="1" dirty="0">
                <a:solidFill>
                  <a:srgbClr val="14213D"/>
                </a:solidFill>
                <a:latin typeface="Source Serif 4" pitchFamily="18" charset="0"/>
                <a:ea typeface="Source Serif 4" pitchFamily="18" charset="-122"/>
                <a:cs typeface="Source Serif 4" pitchFamily="18" charset="-120"/>
              </a:rPr>
              <a:t>~2M lines</a:t>
            </a:r>
            <a:endParaRPr lang="en-US" sz="2000" dirty="0"/>
          </a:p>
        </p:txBody>
      </p:sp>
      <p:sp>
        <p:nvSpPr>
          <p:cNvPr id="18" name="Text 16"/>
          <p:cNvSpPr/>
          <p:nvPr/>
        </p:nvSpPr>
        <p:spPr>
          <a:xfrm>
            <a:off x="939800" y="3388320"/>
            <a:ext cx="1670050" cy="596900"/>
          </a:xfrm>
          <a:prstGeom prst="rect">
            <a:avLst/>
          </a:prstGeom>
          <a:noFill/>
          <a:ln/>
        </p:spPr>
        <p:txBody>
          <a:bodyPr wrap="square" lIns="0" tIns="0" rIns="0" bIns="0" rtlCol="0" anchor="t">
            <a:normAutofit/>
          </a:bodyPr>
          <a:lstStyle/>
          <a:p>
            <a:pPr marL="0" indent="0" algn="l">
              <a:lnSpc>
                <a:spcPts val="1500"/>
              </a:lnSpc>
              <a:buNone/>
            </a:pPr>
            <a:r>
              <a:rPr lang="en-US" sz="1200" dirty="0">
                <a:solidFill>
                  <a:srgbClr val="4A5568"/>
                </a:solidFill>
                <a:latin typeface="IBM Plex Sans" pitchFamily="34" charset="0"/>
                <a:ea typeface="IBM Plex Sans" pitchFamily="34" charset="-122"/>
                <a:cs typeface="IBM Plex Sans" pitchFamily="34" charset="-120"/>
              </a:rPr>
              <a:t>~540K production + ~1.6M supporting infrastructure</a:t>
            </a:r>
            <a:endParaRPr lang="en-US" sz="1200" dirty="0"/>
          </a:p>
        </p:txBody>
      </p:sp>
      <p:sp>
        <p:nvSpPr>
          <p:cNvPr id="19" name="Text 17"/>
          <p:cNvSpPr/>
          <p:nvPr/>
        </p:nvSpPr>
        <p:spPr>
          <a:xfrm>
            <a:off x="2711450" y="3083520"/>
            <a:ext cx="1670050" cy="304800"/>
          </a:xfrm>
          <a:prstGeom prst="rect">
            <a:avLst/>
          </a:prstGeom>
          <a:noFill/>
          <a:ln/>
        </p:spPr>
        <p:txBody>
          <a:bodyPr wrap="square" lIns="0" tIns="0" rIns="0" bIns="0" rtlCol="0" anchor="t">
            <a:normAutofit/>
          </a:bodyPr>
          <a:lstStyle/>
          <a:p>
            <a:pPr marL="0" indent="0" algn="l">
              <a:lnSpc>
                <a:spcPts val="2200"/>
              </a:lnSpc>
              <a:buNone/>
            </a:pPr>
            <a:r>
              <a:rPr lang="en-US" sz="2000" b="1" dirty="0">
                <a:solidFill>
                  <a:srgbClr val="14213D"/>
                </a:solidFill>
                <a:latin typeface="Source Serif 4" pitchFamily="18" charset="0"/>
                <a:ea typeface="Source Serif 4" pitchFamily="18" charset="-122"/>
                <a:cs typeface="Source Serif 4" pitchFamily="18" charset="-120"/>
              </a:rPr>
              <a:t>0.85× → ~3×</a:t>
            </a:r>
            <a:endParaRPr lang="en-US" sz="2000" dirty="0"/>
          </a:p>
        </p:txBody>
      </p:sp>
      <p:sp>
        <p:nvSpPr>
          <p:cNvPr id="20" name="Text 18"/>
          <p:cNvSpPr/>
          <p:nvPr/>
        </p:nvSpPr>
        <p:spPr>
          <a:xfrm>
            <a:off x="2711450" y="3388320"/>
            <a:ext cx="1670050" cy="596900"/>
          </a:xfrm>
          <a:prstGeom prst="rect">
            <a:avLst/>
          </a:prstGeom>
          <a:noFill/>
          <a:ln/>
        </p:spPr>
        <p:txBody>
          <a:bodyPr wrap="square" lIns="0" tIns="0" rIns="0" bIns="0" rtlCol="0" anchor="t">
            <a:normAutofit/>
          </a:bodyPr>
          <a:lstStyle/>
          <a:p>
            <a:pPr marL="0" indent="0" algn="l">
              <a:lnSpc>
                <a:spcPts val="1500"/>
              </a:lnSpc>
              <a:buNone/>
            </a:pPr>
            <a:r>
              <a:rPr lang="en-US" sz="1200" dirty="0">
                <a:solidFill>
                  <a:srgbClr val="4A5568"/>
                </a:solidFill>
                <a:latin typeface="IBM Plex Sans" pitchFamily="34" charset="0"/>
                <a:ea typeface="IBM Plex Sans" pitchFamily="34" charset="-122"/>
                <a:cs typeface="IBM Plex Sans" pitchFamily="34" charset="-120"/>
              </a:rPr>
              <a:t>support vs. production code as environment hardened</a:t>
            </a:r>
            <a:endParaRPr lang="en-US" sz="1200" dirty="0"/>
          </a:p>
        </p:txBody>
      </p:sp>
      <p:sp>
        <p:nvSpPr>
          <p:cNvPr id="21" name="Text 19"/>
          <p:cNvSpPr/>
          <p:nvPr/>
        </p:nvSpPr>
        <p:spPr>
          <a:xfrm>
            <a:off x="812800" y="4099520"/>
            <a:ext cx="1045418" cy="208260"/>
          </a:xfrm>
          <a:custGeom>
            <a:avLst/>
            <a:gdLst/>
            <a:ahLst/>
            <a:cxnLst/>
            <a:rect l="l" t="t" r="r" b="b"/>
            <a:pathLst>
              <a:path w="1045418" h="208260">
                <a:moveTo>
                  <a:pt x="104130" y="0"/>
                </a:moveTo>
                <a:lnTo>
                  <a:pt x="941288" y="0"/>
                </a:lnTo>
                <a:arcTo wR="104130" hR="104130" stAng="16200000" swAng="5400000"/>
                <a:lnTo>
                  <a:pt x="1045418" y="104130"/>
                </a:lnTo>
                <a:arcTo wR="104130" hR="104130" stAng="0" swAng="5400000"/>
                <a:lnTo>
                  <a:pt x="104130" y="208260"/>
                </a:lnTo>
                <a:arcTo wR="104130" hR="104130" stAng="5400000" swAng="5400000"/>
                <a:lnTo>
                  <a:pt x="0" y="104130"/>
                </a:lnTo>
                <a:arcTo wR="104130" hR="104130" stAng="10800000" swAng="5400000"/>
                <a:close/>
              </a:path>
            </a:pathLst>
          </a:custGeom>
          <a:solidFill>
            <a:srgbClr val="1E6B45"/>
          </a:solidFill>
          <a:ln/>
        </p:spPr>
        <p:txBody>
          <a:bodyPr wrap="none" lIns="0" tIns="0" rIns="0" bIns="0" rtlCol="0" anchor="ctr">
            <a:normAutofit/>
          </a:bodyPr>
          <a:lstStyle/>
          <a:p>
            <a:pPr marL="0" indent="0" algn="ctr">
              <a:lnSpc>
                <a:spcPts val="1440"/>
              </a:lnSpc>
              <a:buNone/>
            </a:pPr>
            <a:r>
              <a:rPr lang="en-US" sz="1200" b="1" kern="0" spc="75" dirty="0">
                <a:solidFill>
                  <a:srgbClr val="FFFFFF"/>
                </a:solidFill>
                <a:latin typeface="IBM Plex Sans" pitchFamily="34" charset="0"/>
                <a:ea typeface="IBM Plex Sans" pitchFamily="34" charset="-122"/>
                <a:cs typeface="IBM Plex Sans" pitchFamily="34" charset="-120"/>
              </a:rPr>
              <a:t>MODELING</a:t>
            </a:r>
            <a:endParaRPr lang="en-US" sz="1200" dirty="0"/>
          </a:p>
        </p:txBody>
      </p:sp>
      <p:sp>
        <p:nvSpPr>
          <p:cNvPr id="22" name="Text 20"/>
          <p:cNvSpPr/>
          <p:nvPr/>
        </p:nvSpPr>
        <p:spPr>
          <a:xfrm>
            <a:off x="812800" y="4333180"/>
            <a:ext cx="3754247" cy="43686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1C1917"/>
                </a:solidFill>
                <a:latin typeface="IBM Plex Sans" pitchFamily="34" charset="0"/>
                <a:ea typeface="IBM Plex Sans" pitchFamily="34" charset="-122"/>
                <a:cs typeface="IBM Plex Sans" pitchFamily="34" charset="-120"/>
              </a:rPr>
              <a:t>129 system models</a:t>
            </a:r>
            <a:r>
              <a:rPr lang="en-US" sz="1200" dirty="0">
                <a:solidFill>
                  <a:srgbClr val="1C1917"/>
                </a:solidFill>
                <a:latin typeface="IBM Plex Sans" pitchFamily="34" charset="0"/>
                <a:ea typeface="IBM Plex Sans" pitchFamily="34" charset="-122"/>
                <a:cs typeface="IBM Plex Sans" pitchFamily="34" charset="-120"/>
              </a:rPr>
              <a:t> let the engineer and agents reason about the system without reading the code.</a:t>
            </a:r>
            <a:endParaRPr lang="en-US" sz="1200" dirty="0"/>
          </a:p>
        </p:txBody>
      </p:sp>
      <p:sp>
        <p:nvSpPr>
          <p:cNvPr id="23" name="Text 21"/>
          <p:cNvSpPr/>
          <p:nvPr/>
        </p:nvSpPr>
        <p:spPr>
          <a:xfrm>
            <a:off x="812800" y="4752975"/>
            <a:ext cx="1141809" cy="208260"/>
          </a:xfrm>
          <a:custGeom>
            <a:avLst/>
            <a:gdLst/>
            <a:ahLst/>
            <a:cxnLst/>
            <a:rect l="l" t="t" r="r" b="b"/>
            <a:pathLst>
              <a:path w="1141809" h="208260">
                <a:moveTo>
                  <a:pt x="104130" y="0"/>
                </a:moveTo>
                <a:lnTo>
                  <a:pt x="1037679" y="0"/>
                </a:lnTo>
                <a:arcTo wR="104130" hR="104130" stAng="16200000" swAng="5400000"/>
                <a:lnTo>
                  <a:pt x="1141809" y="104130"/>
                </a:lnTo>
                <a:arcTo wR="104130" hR="104130" stAng="0" swAng="5400000"/>
                <a:lnTo>
                  <a:pt x="104130" y="208260"/>
                </a:lnTo>
                <a:arcTo wR="104130" hR="104130" stAng="5400000" swAng="5400000"/>
                <a:lnTo>
                  <a:pt x="0" y="104130"/>
                </a:lnTo>
                <a:arcTo wR="104130" hR="104130" stAng="10800000" swAng="5400000"/>
                <a:close/>
              </a:path>
            </a:pathLst>
          </a:custGeom>
          <a:solidFill>
            <a:srgbClr val="A3461B"/>
          </a:solidFill>
          <a:ln/>
        </p:spPr>
        <p:txBody>
          <a:bodyPr wrap="none" lIns="0" tIns="0" rIns="0" bIns="0" rtlCol="0" anchor="ctr">
            <a:normAutofit/>
          </a:bodyPr>
          <a:lstStyle/>
          <a:p>
            <a:pPr marL="0" indent="0" algn="ctr">
              <a:lnSpc>
                <a:spcPts val="1440"/>
              </a:lnSpc>
              <a:buNone/>
            </a:pPr>
            <a:r>
              <a:rPr lang="en-US" sz="1200" b="1" kern="0" spc="75" dirty="0">
                <a:solidFill>
                  <a:srgbClr val="FFFFFF"/>
                </a:solidFill>
                <a:latin typeface="IBM Plex Sans" pitchFamily="34" charset="0"/>
                <a:ea typeface="IBM Plex Sans" pitchFamily="34" charset="-122"/>
                <a:cs typeface="IBM Plex Sans" pitchFamily="34" charset="-120"/>
              </a:rPr>
              <a:t>ALIGNMENT</a:t>
            </a:r>
            <a:endParaRPr lang="en-US" sz="1200" dirty="0"/>
          </a:p>
        </p:txBody>
      </p:sp>
      <p:sp>
        <p:nvSpPr>
          <p:cNvPr id="24" name="Text 22"/>
          <p:cNvSpPr/>
          <p:nvPr/>
        </p:nvSpPr>
        <p:spPr>
          <a:xfrm>
            <a:off x="812800" y="4986635"/>
            <a:ext cx="3754247"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C1917"/>
                </a:solidFill>
                <a:latin typeface="IBM Plex Sans" pitchFamily="34" charset="0"/>
                <a:ea typeface="IBM Plex Sans" pitchFamily="34" charset="-122"/>
                <a:cs typeface="IBM Plex Sans" pitchFamily="34" charset="-120"/>
              </a:rPr>
              <a:t>Every change passes an evidence gate: </a:t>
            </a:r>
            <a:r>
              <a:rPr lang="en-US" sz="1200" b="1" dirty="0">
                <a:solidFill>
                  <a:srgbClr val="1C1917"/>
                </a:solidFill>
                <a:latin typeface="IBM Plex Sans" pitchFamily="34" charset="0"/>
                <a:ea typeface="IBM Plex Sans" pitchFamily="34" charset="-122"/>
                <a:cs typeface="IBM Plex Sans" pitchFamily="34" charset="-120"/>
              </a:rPr>
              <a:t>573 admitted in a peak week</a:t>
            </a:r>
            <a:r>
              <a:rPr lang="en-US" sz="1200" dirty="0">
                <a:solidFill>
                  <a:srgbClr val="1C1917"/>
                </a:solidFill>
                <a:latin typeface="IBM Plex Sans" pitchFamily="34" charset="0"/>
                <a:ea typeface="IBM Plex Sans" pitchFamily="34" charset="-122"/>
                <a:cs typeface="IBM Plex Sans" pitchFamily="34" charset="-120"/>
              </a:rPr>
              <a:t>, with almost none of the code read.</a:t>
            </a:r>
            <a:endParaRPr lang="en-US" sz="1200" dirty="0"/>
          </a:p>
        </p:txBody>
      </p:sp>
      <p:sp>
        <p:nvSpPr>
          <p:cNvPr id="25" name="Text 23"/>
          <p:cNvSpPr/>
          <p:nvPr/>
        </p:nvSpPr>
        <p:spPr>
          <a:xfrm>
            <a:off x="812800" y="5406430"/>
            <a:ext cx="2407146" cy="208260"/>
          </a:xfrm>
          <a:custGeom>
            <a:avLst/>
            <a:gdLst/>
            <a:ahLst/>
            <a:cxnLst/>
            <a:rect l="l" t="t" r="r" b="b"/>
            <a:pathLst>
              <a:path w="2407146" h="208260">
                <a:moveTo>
                  <a:pt x="104130" y="0"/>
                </a:moveTo>
                <a:lnTo>
                  <a:pt x="2303016" y="0"/>
                </a:lnTo>
                <a:arcTo wR="104130" hR="104130" stAng="16200000" swAng="5400000"/>
                <a:lnTo>
                  <a:pt x="2407146" y="104130"/>
                </a:lnTo>
                <a:arcTo wR="104130" hR="104130" stAng="0" swAng="5400000"/>
                <a:lnTo>
                  <a:pt x="104130" y="208260"/>
                </a:lnTo>
                <a:arcTo wR="104130" hR="104130" stAng="5400000" swAng="5400000"/>
                <a:lnTo>
                  <a:pt x="0" y="104130"/>
                </a:lnTo>
                <a:arcTo wR="104130" hR="104130" stAng="10800000" swAng="5400000"/>
                <a:close/>
              </a:path>
            </a:pathLst>
          </a:custGeom>
          <a:solidFill>
            <a:srgbClr val="6A4C7F"/>
          </a:solidFill>
          <a:ln/>
        </p:spPr>
        <p:txBody>
          <a:bodyPr wrap="none" lIns="0" tIns="0" rIns="0" bIns="0" rtlCol="0" anchor="ctr">
            <a:normAutofit/>
          </a:bodyPr>
          <a:lstStyle/>
          <a:p>
            <a:pPr marL="0" indent="0" algn="ctr">
              <a:lnSpc>
                <a:spcPts val="1440"/>
              </a:lnSpc>
              <a:buNone/>
            </a:pPr>
            <a:r>
              <a:rPr lang="en-US" sz="1200" b="1" kern="0" spc="75" dirty="0">
                <a:solidFill>
                  <a:srgbClr val="FFFFFF"/>
                </a:solidFill>
                <a:latin typeface="IBM Plex Sans" pitchFamily="34" charset="0"/>
                <a:ea typeface="IBM Plex Sans" pitchFamily="34" charset="-122"/>
                <a:cs typeface="IBM Plex Sans" pitchFamily="34" charset="-120"/>
              </a:rPr>
              <a:t>GOVERNANCE CONVERSION</a:t>
            </a:r>
            <a:endParaRPr lang="en-US" sz="1200" dirty="0"/>
          </a:p>
        </p:txBody>
      </p:sp>
      <p:sp>
        <p:nvSpPr>
          <p:cNvPr id="26" name="Text 24"/>
          <p:cNvSpPr/>
          <p:nvPr/>
        </p:nvSpPr>
        <p:spPr>
          <a:xfrm>
            <a:off x="812800" y="5640090"/>
            <a:ext cx="3754247" cy="43686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1C1917"/>
                </a:solidFill>
                <a:latin typeface="IBM Plex Sans" pitchFamily="34" charset="0"/>
                <a:ea typeface="IBM Plex Sans" pitchFamily="34" charset="-122"/>
                <a:cs typeface="IBM Plex Sans" pitchFamily="34" charset="-120"/>
              </a:rPr>
              <a:t>208 fixes shipped with checks</a:t>
            </a:r>
            <a:r>
              <a:rPr lang="en-US" sz="1200" dirty="0">
                <a:solidFill>
                  <a:srgbClr val="1C1917"/>
                </a:solidFill>
                <a:latin typeface="IBM Plex Sans" pitchFamily="34" charset="0"/>
                <a:ea typeface="IBM Plex Sans" pitchFamily="34" charset="-122"/>
                <a:cs typeface="IBM Plex Sans" pitchFamily="34" charset="-120"/>
              </a:rPr>
              <a:t> that guard against the same failures recurring.</a:t>
            </a:r>
            <a:endParaRPr lang="en-US" sz="1200" dirty="0"/>
          </a:p>
        </p:txBody>
      </p:sp>
      <p:sp>
        <p:nvSpPr>
          <p:cNvPr id="27" name="Text 25"/>
          <p:cNvSpPr/>
          <p:nvPr/>
        </p:nvSpPr>
        <p:spPr>
          <a:xfrm>
            <a:off x="5283200" y="1758950"/>
            <a:ext cx="6278880" cy="25653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1E6B45"/>
                </a:solidFill>
                <a:latin typeface="IBM Plex Sans" pitchFamily="34" charset="0"/>
                <a:ea typeface="IBM Plex Sans" pitchFamily="34" charset="-122"/>
                <a:cs typeface="IBM Plex Sans" pitchFamily="34" charset="-120"/>
              </a:rPr>
              <a:t>RANDOMIZED IN-SITU EXPERIMENT</a:t>
            </a:r>
            <a:endParaRPr lang="en-US" sz="1300" dirty="0"/>
          </a:p>
        </p:txBody>
      </p:sp>
      <p:sp>
        <p:nvSpPr>
          <p:cNvPr id="28" name="Text 26"/>
          <p:cNvSpPr/>
          <p:nvPr/>
        </p:nvSpPr>
        <p:spPr>
          <a:xfrm>
            <a:off x="5283200" y="2066280"/>
            <a:ext cx="6278880"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4213D"/>
                </a:solidFill>
                <a:latin typeface="Source Serif 4" pitchFamily="18" charset="0"/>
                <a:ea typeface="Source Serif 4" pitchFamily="18" charset="-122"/>
                <a:cs typeface="Source Serif 4" pitchFamily="18" charset="-120"/>
              </a:rPr>
              <a:t>Initial evidence for Modeling</a:t>
            </a:r>
            <a:endParaRPr lang="en-US" sz="1700" dirty="0"/>
          </a:p>
        </p:txBody>
      </p:sp>
      <p:sp>
        <p:nvSpPr>
          <p:cNvPr id="29" name="Text 27"/>
          <p:cNvSpPr/>
          <p:nvPr/>
        </p:nvSpPr>
        <p:spPr>
          <a:xfrm>
            <a:off x="5283200" y="2401540"/>
            <a:ext cx="6278880"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68"/>
                </a:solidFill>
                <a:latin typeface="IBM Plex Sans" pitchFamily="34" charset="0"/>
                <a:ea typeface="IBM Plex Sans" pitchFamily="34" charset="-122"/>
                <a:cs typeface="IBM Plex Sans" pitchFamily="34" charset="-120"/>
              </a:rPr>
              <a:t>In a two-week randomized experiment in DocAble, agents told to use engineering models needed fewer tokens, turns and time. The effect was larger for a weaker LLM.</a:t>
            </a:r>
            <a:endParaRPr lang="en-US" sz="1300" dirty="0"/>
          </a:p>
        </p:txBody>
      </p:sp>
      <p:sp>
        <p:nvSpPr>
          <p:cNvPr id="30" name="Shape 28"/>
          <p:cNvSpPr/>
          <p:nvPr/>
        </p:nvSpPr>
        <p:spPr>
          <a:xfrm>
            <a:off x="5283200" y="3275905"/>
            <a:ext cx="6096000" cy="0"/>
          </a:xfrm>
          <a:prstGeom prst="line">
            <a:avLst/>
          </a:prstGeom>
          <a:noFill/>
          <a:ln w="6350">
            <a:solidFill>
              <a:srgbClr val="D5D9E0"/>
            </a:solidFill>
            <a:prstDash val="solid"/>
          </a:ln>
        </p:spPr>
        <p:txBody>
          <a:bodyPr/>
          <a:lstStyle/>
          <a:p>
            <a:endParaRPr lang="en-US"/>
          </a:p>
        </p:txBody>
      </p:sp>
      <p:sp>
        <p:nvSpPr>
          <p:cNvPr id="31" name="Text 29"/>
          <p:cNvSpPr/>
          <p:nvPr/>
        </p:nvSpPr>
        <p:spPr>
          <a:xfrm>
            <a:off x="5283200" y="3456880"/>
            <a:ext cx="6278880" cy="25653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2F5D8A"/>
                </a:solidFill>
                <a:latin typeface="IBM Plex Sans" pitchFamily="34" charset="0"/>
                <a:ea typeface="IBM Plex Sans" pitchFamily="34" charset="-122"/>
                <a:cs typeface="IBM Plex Sans" pitchFamily="34" charset="-120"/>
              </a:rPr>
              <a:t>SEVEN INDUSTRIAL ACCOUNTS</a:t>
            </a:r>
            <a:endParaRPr lang="en-US" sz="1300" dirty="0"/>
          </a:p>
        </p:txBody>
      </p:sp>
      <p:sp>
        <p:nvSpPr>
          <p:cNvPr id="32" name="Text 30"/>
          <p:cNvSpPr/>
          <p:nvPr/>
        </p:nvSpPr>
        <p:spPr>
          <a:xfrm>
            <a:off x="5283200" y="3764211"/>
            <a:ext cx="6278880"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4213D"/>
                </a:solidFill>
                <a:latin typeface="Source Serif 4" pitchFamily="18" charset="0"/>
                <a:ea typeface="Source Serif 4" pitchFamily="18" charset="-122"/>
                <a:cs typeface="Source Serif 4" pitchFamily="18" charset="-120"/>
              </a:rPr>
              <a:t>Industry is building similar structures, independently</a:t>
            </a:r>
            <a:endParaRPr lang="en-US" sz="1700" dirty="0"/>
          </a:p>
        </p:txBody>
      </p:sp>
      <p:sp>
        <p:nvSpPr>
          <p:cNvPr id="33" name="Text 31"/>
          <p:cNvSpPr/>
          <p:nvPr/>
        </p:nvSpPr>
        <p:spPr>
          <a:xfrm>
            <a:off x="5283200" y="4074071"/>
            <a:ext cx="6278880"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A5568"/>
                </a:solidFill>
                <a:latin typeface="IBM Plex Sans" pitchFamily="34" charset="0"/>
                <a:ea typeface="IBM Plex Sans" pitchFamily="34" charset="-122"/>
                <a:cs typeface="IBM Plex Sans" pitchFamily="34" charset="-120"/>
              </a:rPr>
              <a:t>Companies are investing in some forms of Modeling, Alignment, or both</a:t>
            </a:r>
            <a:endParaRPr lang="en-US" sz="1200" dirty="0"/>
          </a:p>
        </p:txBody>
      </p:sp>
      <p:sp>
        <p:nvSpPr>
          <p:cNvPr id="34" name="Text 32"/>
          <p:cNvSpPr/>
          <p:nvPr/>
        </p:nvSpPr>
        <p:spPr>
          <a:xfrm>
            <a:off x="5289550" y="4415681"/>
            <a:ext cx="2082800" cy="322560"/>
          </a:xfrm>
          <a:prstGeom prst="roundRect">
            <a:avLst>
              <a:gd name="adj" fmla="val 13780"/>
            </a:avLst>
          </a:prstGeom>
          <a:solidFill>
            <a:srgbClr val="E4F0E8"/>
          </a:solidFill>
          <a:ln w="12700">
            <a:solidFill>
              <a:srgbClr val="1E6B45"/>
            </a:solidFill>
            <a:prstDash val="solid"/>
          </a:ln>
        </p:spPr>
        <p:txBody>
          <a:bodyPr wrap="none" lIns="14604" tIns="56831" rIns="14604" bIns="31431" rtlCol="0" anchor="t">
            <a:normAutofit/>
          </a:bodyPr>
          <a:lstStyle/>
          <a:p>
            <a:pPr marL="0" indent="0" algn="ctr">
              <a:lnSpc>
                <a:spcPts val="1440"/>
              </a:lnSpc>
              <a:buNone/>
            </a:pPr>
            <a:r>
              <a:rPr lang="en-US" sz="1200" b="1" dirty="0">
                <a:solidFill>
                  <a:srgbClr val="1E6B45"/>
                </a:solidFill>
                <a:latin typeface="IBM Plex Sans" pitchFamily="34" charset="0"/>
                <a:ea typeface="IBM Plex Sans" pitchFamily="34" charset="-122"/>
                <a:cs typeface="IBM Plex Sans" pitchFamily="34" charset="-120"/>
              </a:rPr>
              <a:t>Modeling · knowledge</a:t>
            </a:r>
            <a:endParaRPr lang="en-US" sz="1200" dirty="0"/>
          </a:p>
        </p:txBody>
      </p:sp>
      <p:pic>
        <p:nvPicPr>
          <p:cNvPr id="35" name="Image 0" descr="Shopify"/>
          <p:cNvPicPr>
            <a:picLocks noChangeAspect="1"/>
          </p:cNvPicPr>
          <p:nvPr/>
        </p:nvPicPr>
        <p:blipFill>
          <a:blip r:embed="rId3"/>
          <a:srcRect l="-10619" r="-10619"/>
          <a:stretch/>
        </p:blipFill>
        <p:spPr>
          <a:xfrm>
            <a:off x="7512050" y="4449961"/>
            <a:ext cx="1079500" cy="254000"/>
          </a:xfrm>
          <a:prstGeom prst="rect">
            <a:avLst/>
          </a:prstGeom>
        </p:spPr>
      </p:pic>
      <p:pic>
        <p:nvPicPr>
          <p:cNvPr id="36" name="Image 1" descr="Siemens"/>
          <p:cNvPicPr>
            <a:picLocks noChangeAspect="1"/>
          </p:cNvPicPr>
          <p:nvPr/>
        </p:nvPicPr>
        <p:blipFill>
          <a:blip r:embed="rId4"/>
          <a:srcRect t="-23788" b="-23788"/>
          <a:stretch/>
        </p:blipFill>
        <p:spPr>
          <a:xfrm>
            <a:off x="8756650" y="4449961"/>
            <a:ext cx="1079500" cy="254000"/>
          </a:xfrm>
          <a:prstGeom prst="rect">
            <a:avLst/>
          </a:prstGeom>
        </p:spPr>
      </p:pic>
      <p:sp>
        <p:nvSpPr>
          <p:cNvPr id="37" name="Text 33"/>
          <p:cNvSpPr/>
          <p:nvPr/>
        </p:nvSpPr>
        <p:spPr>
          <a:xfrm>
            <a:off x="10025519" y="4443611"/>
            <a:ext cx="1030962" cy="292100"/>
          </a:xfrm>
          <a:prstGeom prst="rect">
            <a:avLst/>
          </a:prstGeom>
          <a:noFill/>
          <a:ln/>
        </p:spPr>
        <p:txBody>
          <a:bodyPr wrap="square" lIns="0" tIns="0" rIns="0" bIns="0" rtlCol="0" anchor="t">
            <a:normAutofit/>
          </a:bodyPr>
          <a:lstStyle/>
          <a:p>
            <a:pPr marL="0" indent="0" algn="ctr">
              <a:lnSpc>
                <a:spcPts val="2100"/>
              </a:lnSpc>
              <a:buNone/>
            </a:pPr>
            <a:r>
              <a:rPr lang="en-US" sz="1500" b="1" kern="0" spc="50" dirty="0">
                <a:solidFill>
                  <a:srgbClr val="14213D"/>
                </a:solidFill>
                <a:latin typeface="IBM Plex Sans" pitchFamily="34" charset="0"/>
                <a:ea typeface="IBM Plex Sans" pitchFamily="34" charset="-122"/>
                <a:cs typeface="IBM Plex Sans" pitchFamily="34" charset="-120"/>
              </a:rPr>
              <a:t>Zenseact</a:t>
            </a:r>
            <a:endParaRPr lang="en-US" sz="1500" dirty="0"/>
          </a:p>
        </p:txBody>
      </p:sp>
      <p:sp>
        <p:nvSpPr>
          <p:cNvPr id="38" name="Text 34"/>
          <p:cNvSpPr/>
          <p:nvPr/>
        </p:nvSpPr>
        <p:spPr>
          <a:xfrm>
            <a:off x="5289550" y="4847481"/>
            <a:ext cx="2082800" cy="322560"/>
          </a:xfrm>
          <a:prstGeom prst="roundRect">
            <a:avLst>
              <a:gd name="adj" fmla="val 13780"/>
            </a:avLst>
          </a:prstGeom>
          <a:solidFill>
            <a:srgbClr val="F8ECE4"/>
          </a:solidFill>
          <a:ln w="12700">
            <a:solidFill>
              <a:srgbClr val="A3461B"/>
            </a:solidFill>
            <a:prstDash val="solid"/>
          </a:ln>
        </p:spPr>
        <p:txBody>
          <a:bodyPr wrap="none" lIns="14604" tIns="56831" rIns="14604" bIns="31431" rtlCol="0" anchor="t">
            <a:normAutofit/>
          </a:bodyPr>
          <a:lstStyle/>
          <a:p>
            <a:pPr marL="0" indent="0" algn="ctr">
              <a:lnSpc>
                <a:spcPts val="1440"/>
              </a:lnSpc>
              <a:buNone/>
            </a:pPr>
            <a:r>
              <a:rPr lang="en-US" sz="1200" b="1" dirty="0">
                <a:solidFill>
                  <a:srgbClr val="A3461B"/>
                </a:solidFill>
                <a:latin typeface="IBM Plex Sans" pitchFamily="34" charset="0"/>
                <a:ea typeface="IBM Plex Sans" pitchFamily="34" charset="-122"/>
                <a:cs typeface="IBM Plex Sans" pitchFamily="34" charset="-120"/>
              </a:rPr>
              <a:t>Governance · alignment</a:t>
            </a:r>
            <a:endParaRPr lang="en-US" sz="1200" dirty="0"/>
          </a:p>
        </p:txBody>
      </p:sp>
      <p:pic>
        <p:nvPicPr>
          <p:cNvPr id="39" name="Image 2" descr="Cloudflare"/>
          <p:cNvPicPr>
            <a:picLocks noChangeAspect="1"/>
          </p:cNvPicPr>
          <p:nvPr/>
        </p:nvPicPr>
        <p:blipFill>
          <a:blip r:embed="rId5"/>
          <a:srcRect l="-20248" r="-20248"/>
          <a:stretch/>
        </p:blipFill>
        <p:spPr>
          <a:xfrm>
            <a:off x="7512050" y="4881761"/>
            <a:ext cx="1079500" cy="254000"/>
          </a:xfrm>
          <a:prstGeom prst="rect">
            <a:avLst/>
          </a:prstGeom>
        </p:spPr>
      </p:pic>
      <p:pic>
        <p:nvPicPr>
          <p:cNvPr id="40" name="Image 3" descr="Spotify"/>
          <p:cNvPicPr>
            <a:picLocks noChangeAspect="1"/>
          </p:cNvPicPr>
          <p:nvPr/>
        </p:nvPicPr>
        <p:blipFill>
          <a:blip r:embed="rId6"/>
          <a:srcRect l="-13910" r="-13910"/>
          <a:stretch/>
        </p:blipFill>
        <p:spPr>
          <a:xfrm>
            <a:off x="8756650" y="4881761"/>
            <a:ext cx="1079500" cy="254000"/>
          </a:xfrm>
          <a:prstGeom prst="rect">
            <a:avLst/>
          </a:prstGeom>
        </p:spPr>
      </p:pic>
      <p:sp>
        <p:nvSpPr>
          <p:cNvPr id="41" name="Text 35"/>
          <p:cNvSpPr/>
          <p:nvPr/>
        </p:nvSpPr>
        <p:spPr>
          <a:xfrm>
            <a:off x="5289550" y="5279281"/>
            <a:ext cx="2082800" cy="322560"/>
          </a:xfrm>
          <a:prstGeom prst="roundRect">
            <a:avLst>
              <a:gd name="adj" fmla="val 13780"/>
            </a:avLst>
          </a:prstGeom>
          <a:solidFill>
            <a:srgbClr val="EFEDE6"/>
          </a:solidFill>
          <a:ln w="12700">
            <a:solidFill>
              <a:srgbClr val="57534E"/>
            </a:solidFill>
            <a:prstDash val="solid"/>
          </a:ln>
        </p:spPr>
        <p:txBody>
          <a:bodyPr wrap="none" lIns="14604" tIns="56831" rIns="14604" bIns="31431" rtlCol="0" anchor="t">
            <a:normAutofit/>
          </a:bodyPr>
          <a:lstStyle/>
          <a:p>
            <a:pPr marL="0" indent="0" algn="ctr">
              <a:lnSpc>
                <a:spcPts val="1440"/>
              </a:lnSpc>
              <a:buNone/>
            </a:pPr>
            <a:r>
              <a:rPr lang="en-US" sz="1200" b="1" dirty="0">
                <a:solidFill>
                  <a:srgbClr val="14213D"/>
                </a:solidFill>
                <a:latin typeface="IBM Plex Sans" pitchFamily="34" charset="0"/>
                <a:ea typeface="IBM Plex Sans" pitchFamily="34" charset="-122"/>
                <a:cs typeface="IBM Plex Sans" pitchFamily="34" charset="-120"/>
              </a:rPr>
              <a:t>Knowledge + governance</a:t>
            </a:r>
            <a:endParaRPr lang="en-US" sz="1200" dirty="0"/>
          </a:p>
        </p:txBody>
      </p:sp>
      <p:pic>
        <p:nvPicPr>
          <p:cNvPr id="42" name="Image 4" descr="Uber"/>
          <p:cNvPicPr>
            <a:picLocks noChangeAspect="1"/>
          </p:cNvPicPr>
          <p:nvPr/>
        </p:nvPicPr>
        <p:blipFill>
          <a:blip r:embed="rId7"/>
          <a:srcRect l="-23753" r="-23753"/>
          <a:stretch/>
        </p:blipFill>
        <p:spPr>
          <a:xfrm>
            <a:off x="7512050" y="5313561"/>
            <a:ext cx="1079500" cy="254000"/>
          </a:xfrm>
          <a:prstGeom prst="rect">
            <a:avLst/>
          </a:prstGeom>
        </p:spPr>
      </p:pic>
      <p:pic>
        <p:nvPicPr>
          <p:cNvPr id="43" name="Image 5" descr="GitLab"/>
          <p:cNvPicPr>
            <a:picLocks noChangeAspect="1"/>
          </p:cNvPicPr>
          <p:nvPr/>
        </p:nvPicPr>
        <p:blipFill>
          <a:blip r:embed="rId8"/>
          <a:srcRect t="-4226" b="-4226"/>
          <a:stretch/>
        </p:blipFill>
        <p:spPr>
          <a:xfrm>
            <a:off x="8756650" y="5313561"/>
            <a:ext cx="1079500" cy="254000"/>
          </a:xfrm>
          <a:prstGeom prst="rect">
            <a:avLst/>
          </a:prstGeom>
        </p:spPr>
      </p:pic>
      <p:sp>
        <p:nvSpPr>
          <p:cNvPr id="44" name="Text 36"/>
          <p:cNvSpPr/>
          <p:nvPr/>
        </p:nvSpPr>
        <p:spPr>
          <a:xfrm>
            <a:off x="11277600" y="6527800"/>
            <a:ext cx="558800" cy="177800"/>
          </a:xfrm>
          <a:prstGeom prst="rect">
            <a:avLst/>
          </a:prstGeom>
          <a:noFill/>
          <a:ln/>
        </p:spPr>
        <p:txBody>
          <a:bodyPr wrap="square" lIns="0" tIns="0" rIns="0" bIns="0" rtlCol="0" anchor="t">
            <a:normAutofit/>
          </a:bodyPr>
          <a:lstStyle/>
          <a:p>
            <a:pPr marL="0" indent="0" algn="r">
              <a:lnSpc>
                <a:spcPts val="1200"/>
              </a:lnSpc>
              <a:buNone/>
            </a:pPr>
            <a:r>
              <a:rPr lang="en-US" sz="1200" b="1" dirty="0">
                <a:solidFill>
                  <a:srgbClr val="8B95A5"/>
                </a:solidFill>
                <a:latin typeface="IBM Plex Sans" pitchFamily="34" charset="0"/>
                <a:ea typeface="IBM Plex Sans" pitchFamily="34" charset="-122"/>
                <a:cs typeface="IBM Plex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6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A4541A"/>
                </a:solidFill>
                <a:latin typeface="IBM Plex Sans" pitchFamily="34" charset="0"/>
                <a:ea typeface="IBM Plex Sans" pitchFamily="34" charset="-122"/>
                <a:cs typeface="IBM Plex Sans" pitchFamily="34" charset="-120"/>
              </a:rPr>
              <a:t>NEXT</a:t>
            </a:r>
            <a:endParaRPr lang="en-US" sz="1300" dirty="0"/>
          </a:p>
        </p:txBody>
      </p:sp>
      <p:sp>
        <p:nvSpPr>
          <p:cNvPr id="3" name="Text 1"/>
          <p:cNvSpPr>
            <a:spLocks noGrp="1"/>
          </p:cNvSpPr>
          <p:nvPr>
            <p:ph type="title"/>
          </p:nvPr>
        </p:nvSpPr>
        <p:spPr>
          <a:xfrm>
            <a:off x="812800" y="1120130"/>
            <a:ext cx="10883392" cy="434330"/>
          </a:xfrm>
          <a:prstGeom prst="rect">
            <a:avLst/>
          </a:prstGeom>
          <a:noFill/>
          <a:ln/>
        </p:spPr>
        <p:txBody>
          <a:bodyPr wrap="square" lIns="0" tIns="0" rIns="0" bIns="0" rtlCol="0" anchor="t">
            <a:normAutofit/>
          </a:bodyPr>
          <a:lstStyle/>
          <a:p>
            <a:pPr marL="0" indent="0" algn="l">
              <a:lnSpc>
                <a:spcPts val="3220"/>
              </a:lnSpc>
              <a:buNone/>
            </a:pPr>
            <a:r>
              <a:rPr lang="en-US" sz="2800" b="1" i="0" dirty="0">
                <a:solidFill>
                  <a:srgbClr val="14213D"/>
                </a:solidFill>
                <a:latin typeface="Source Serif 4" pitchFamily="18" charset="0"/>
                <a:ea typeface="Source Serif 4" pitchFamily="18" charset="-122"/>
                <a:cs typeface="Source Serif 4" pitchFamily="18" charset="-120"/>
              </a:rPr>
              <a:t>From workshop to journal</a:t>
            </a:r>
            <a:endParaRPr lang="en-US" sz="2800" dirty="0"/>
          </a:p>
        </p:txBody>
      </p:sp>
      <p:sp>
        <p:nvSpPr>
          <p:cNvPr id="4" name="Text 2"/>
          <p:cNvSpPr/>
          <p:nvPr/>
        </p:nvSpPr>
        <p:spPr>
          <a:xfrm>
            <a:off x="812800" y="161796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75" dirty="0">
                <a:solidFill>
                  <a:srgbClr val="2F5D8A"/>
                </a:solidFill>
                <a:latin typeface="IBM Plex Sans" pitchFamily="34" charset="0"/>
                <a:ea typeface="IBM Plex Sans" pitchFamily="34" charset="-122"/>
                <a:cs typeface="IBM Plex Sans" pitchFamily="34" charset="-120"/>
              </a:rPr>
              <a:t>(A) WHAT THE EXTENDED VERSION ADDS</a:t>
            </a:r>
            <a:endParaRPr lang="en-US" sz="1200" dirty="0"/>
          </a:p>
        </p:txBody>
      </p:sp>
      <p:sp>
        <p:nvSpPr>
          <p:cNvPr id="5" name="Shape 3"/>
          <p:cNvSpPr/>
          <p:nvPr/>
        </p:nvSpPr>
        <p:spPr>
          <a:xfrm>
            <a:off x="812800" y="1872555"/>
            <a:ext cx="5130800" cy="0"/>
          </a:xfrm>
          <a:prstGeom prst="line">
            <a:avLst/>
          </a:prstGeom>
          <a:noFill/>
          <a:ln w="6350">
            <a:solidFill>
              <a:srgbClr val="D5D9E0"/>
            </a:solidFill>
            <a:prstDash val="solid"/>
          </a:ln>
        </p:spPr>
        <p:txBody>
          <a:bodyPr/>
          <a:lstStyle/>
          <a:p>
            <a:endParaRPr lang="en-US"/>
          </a:p>
        </p:txBody>
      </p:sp>
      <p:sp>
        <p:nvSpPr>
          <p:cNvPr id="6" name="Text 4"/>
          <p:cNvSpPr/>
          <p:nvPr/>
        </p:nvSpPr>
        <p:spPr>
          <a:xfrm>
            <a:off x="812800" y="1939230"/>
            <a:ext cx="5284724" cy="231775"/>
          </a:xfrm>
          <a:prstGeom prst="rect">
            <a:avLst/>
          </a:prstGeom>
          <a:noFill/>
          <a:ln/>
        </p:spPr>
        <p:txBody>
          <a:bodyPr wrap="square" lIns="0" tIns="0" rIns="0" bIns="0" rtlCol="0" anchor="t">
            <a:normAutofit/>
          </a:bodyPr>
          <a:lstStyle/>
          <a:p>
            <a:pPr marL="0" indent="0" algn="l">
              <a:lnSpc>
                <a:spcPts val="1625"/>
              </a:lnSpc>
              <a:buNone/>
            </a:pPr>
            <a:r>
              <a:rPr lang="en-US" sz="1300" b="1" dirty="0">
                <a:solidFill>
                  <a:srgbClr val="14213D"/>
                </a:solidFill>
                <a:latin typeface="IBM Plex Sans" pitchFamily="34" charset="0"/>
                <a:ea typeface="IBM Plex Sans" pitchFamily="34" charset="-122"/>
                <a:cs typeface="IBM Plex Sans" pitchFamily="34" charset="-120"/>
              </a:rPr>
              <a:t>1. Theory refinement</a:t>
            </a:r>
            <a:endParaRPr lang="en-US" sz="1300" dirty="0"/>
          </a:p>
        </p:txBody>
      </p:sp>
      <p:sp>
        <p:nvSpPr>
          <p:cNvPr id="7" name="Text 5"/>
          <p:cNvSpPr/>
          <p:nvPr/>
        </p:nvSpPr>
        <p:spPr>
          <a:xfrm>
            <a:off x="812800" y="2158305"/>
            <a:ext cx="5284724"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A5568"/>
                </a:solidFill>
                <a:latin typeface="IBM Plex Sans" pitchFamily="34" charset="0"/>
                <a:ea typeface="IBM Plex Sans" pitchFamily="34" charset="-122"/>
                <a:cs typeface="IBM Plex Sans" pitchFamily="34" charset="-120"/>
              </a:rPr>
              <a:t>A construct → measure → hypothesis table</a:t>
            </a:r>
            <a:endParaRPr lang="en-US" sz="1200" dirty="0"/>
          </a:p>
        </p:txBody>
      </p:sp>
      <p:sp>
        <p:nvSpPr>
          <p:cNvPr id="8" name="Text 6"/>
          <p:cNvSpPr/>
          <p:nvPr/>
        </p:nvSpPr>
        <p:spPr>
          <a:xfrm>
            <a:off x="812800" y="2369096"/>
            <a:ext cx="5284724"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A5568"/>
                </a:solidFill>
                <a:latin typeface="IBM Plex Sans" pitchFamily="34" charset="0"/>
                <a:ea typeface="IBM Plex Sans" pitchFamily="34" charset="-122"/>
                <a:cs typeface="IBM Plex Sans" pitchFamily="34" charset="-120"/>
              </a:rPr>
              <a:t>MAGE vs. MDE, spec-driven development and our prior work</a:t>
            </a:r>
            <a:endParaRPr lang="en-US" sz="1200" dirty="0"/>
          </a:p>
        </p:txBody>
      </p:sp>
      <p:sp>
        <p:nvSpPr>
          <p:cNvPr id="9" name="Shape 7"/>
          <p:cNvSpPr/>
          <p:nvPr/>
        </p:nvSpPr>
        <p:spPr>
          <a:xfrm>
            <a:off x="6248400" y="1872555"/>
            <a:ext cx="5130800" cy="0"/>
          </a:xfrm>
          <a:prstGeom prst="line">
            <a:avLst/>
          </a:prstGeom>
          <a:noFill/>
          <a:ln w="6350">
            <a:solidFill>
              <a:srgbClr val="D5D9E0"/>
            </a:solidFill>
            <a:prstDash val="solid"/>
          </a:ln>
        </p:spPr>
        <p:txBody>
          <a:bodyPr/>
          <a:lstStyle/>
          <a:p>
            <a:endParaRPr lang="en-US"/>
          </a:p>
        </p:txBody>
      </p:sp>
      <p:sp>
        <p:nvSpPr>
          <p:cNvPr id="10" name="Text 8"/>
          <p:cNvSpPr/>
          <p:nvPr/>
        </p:nvSpPr>
        <p:spPr>
          <a:xfrm>
            <a:off x="6248400" y="1939230"/>
            <a:ext cx="5284724" cy="231775"/>
          </a:xfrm>
          <a:prstGeom prst="rect">
            <a:avLst/>
          </a:prstGeom>
          <a:noFill/>
          <a:ln/>
        </p:spPr>
        <p:txBody>
          <a:bodyPr wrap="square" lIns="0" tIns="0" rIns="0" bIns="0" rtlCol="0" anchor="t">
            <a:normAutofit/>
          </a:bodyPr>
          <a:lstStyle/>
          <a:p>
            <a:pPr marL="0" indent="0" algn="l">
              <a:lnSpc>
                <a:spcPts val="1625"/>
              </a:lnSpc>
              <a:buNone/>
            </a:pPr>
            <a:r>
              <a:rPr lang="en-US" sz="1300" b="1" dirty="0">
                <a:solidFill>
                  <a:srgbClr val="14213D"/>
                </a:solidFill>
                <a:latin typeface="IBM Plex Sans" pitchFamily="34" charset="0"/>
                <a:ea typeface="IBM Plex Sans" pitchFamily="34" charset="-122"/>
                <a:cs typeface="IBM Plex Sans" pitchFamily="34" charset="-120"/>
              </a:rPr>
              <a:t>2. Testing the theory</a:t>
            </a:r>
            <a:endParaRPr lang="en-US" sz="1300" dirty="0"/>
          </a:p>
        </p:txBody>
      </p:sp>
      <p:sp>
        <p:nvSpPr>
          <p:cNvPr id="11" name="Text 9"/>
          <p:cNvSpPr/>
          <p:nvPr/>
        </p:nvSpPr>
        <p:spPr>
          <a:xfrm>
            <a:off x="6248400" y="2158305"/>
            <a:ext cx="5284724"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A5568"/>
                </a:solidFill>
                <a:latin typeface="IBM Plex Sans" pitchFamily="34" charset="0"/>
                <a:ea typeface="IBM Plex Sans" pitchFamily="34" charset="-122"/>
                <a:cs typeface="IBM Plex Sans" pitchFamily="34" charset="-120"/>
              </a:rPr>
              <a:t>Full report of the randomized DocAble experiment</a:t>
            </a:r>
            <a:endParaRPr lang="en-US" sz="1200" dirty="0"/>
          </a:p>
        </p:txBody>
      </p:sp>
      <p:sp>
        <p:nvSpPr>
          <p:cNvPr id="12" name="Text 10"/>
          <p:cNvSpPr/>
          <p:nvPr/>
        </p:nvSpPr>
        <p:spPr>
          <a:xfrm>
            <a:off x="6248400" y="2369096"/>
            <a:ext cx="5284724"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A5568"/>
                </a:solidFill>
                <a:latin typeface="IBM Plex Sans" pitchFamily="34" charset="0"/>
                <a:ea typeface="IBM Plex Sans" pitchFamily="34" charset="-122"/>
                <a:cs typeface="IBM Plex Sans" pitchFamily="34" charset="-120"/>
              </a:rPr>
              <a:t>The three studies below</a:t>
            </a:r>
            <a:endParaRPr lang="en-US" sz="1200" dirty="0"/>
          </a:p>
        </p:txBody>
      </p:sp>
      <p:sp>
        <p:nvSpPr>
          <p:cNvPr id="13" name="Shape 11"/>
          <p:cNvSpPr/>
          <p:nvPr/>
        </p:nvSpPr>
        <p:spPr>
          <a:xfrm>
            <a:off x="819150" y="2662436"/>
            <a:ext cx="10553700" cy="3681214"/>
          </a:xfrm>
          <a:prstGeom prst="roundRect">
            <a:avLst>
              <a:gd name="adj" fmla="val 2587"/>
            </a:avLst>
          </a:prstGeom>
          <a:solidFill>
            <a:srgbClr val="FFFFFF"/>
          </a:solidFill>
          <a:ln w="12700">
            <a:solidFill>
              <a:srgbClr val="14213D"/>
            </a:solidFill>
            <a:prstDash val="solid"/>
          </a:ln>
        </p:spPr>
        <p:txBody>
          <a:bodyPr/>
          <a:lstStyle/>
          <a:p>
            <a:endParaRPr lang="en-US"/>
          </a:p>
        </p:txBody>
      </p:sp>
      <p:sp>
        <p:nvSpPr>
          <p:cNvPr id="14" name="Text 12"/>
          <p:cNvSpPr/>
          <p:nvPr/>
        </p:nvSpPr>
        <p:spPr>
          <a:xfrm>
            <a:off x="1028700" y="2770386"/>
            <a:ext cx="10438638" cy="238720"/>
          </a:xfrm>
          <a:prstGeom prst="rect">
            <a:avLst/>
          </a:prstGeom>
          <a:noFill/>
          <a:ln/>
        </p:spPr>
        <p:txBody>
          <a:bodyPr wrap="square" lIns="0" tIns="0" rIns="0" bIns="0" rtlCol="0" anchor="t">
            <a:normAutofit/>
          </a:bodyPr>
          <a:lstStyle/>
          <a:p>
            <a:pPr marL="0" indent="0" algn="l">
              <a:lnSpc>
                <a:spcPts val="1680"/>
              </a:lnSpc>
              <a:buNone/>
            </a:pPr>
            <a:r>
              <a:rPr lang="en-US" sz="1200" b="1" kern="0" spc="75" dirty="0">
                <a:solidFill>
                  <a:srgbClr val="A4541A"/>
                </a:solidFill>
                <a:latin typeface="IBM Plex Sans" pitchFamily="34" charset="0"/>
                <a:ea typeface="IBM Plex Sans" pitchFamily="34" charset="-122"/>
                <a:cs typeface="IBM Plex Sans" pitchFamily="34" charset="-120"/>
              </a:rPr>
              <a:t>(B) FEEDBACK ON OUR EXPERIMENTAL DESIGN</a:t>
            </a:r>
            <a:endParaRPr lang="en-US" sz="1200" dirty="0"/>
          </a:p>
        </p:txBody>
      </p:sp>
      <p:sp>
        <p:nvSpPr>
          <p:cNvPr id="15" name="Text 13"/>
          <p:cNvSpPr/>
          <p:nvPr/>
        </p:nvSpPr>
        <p:spPr>
          <a:xfrm>
            <a:off x="1028700" y="3059906"/>
            <a:ext cx="2419985" cy="238720"/>
          </a:xfrm>
          <a:prstGeom prst="rect">
            <a:avLst/>
          </a:prstGeom>
          <a:noFill/>
          <a:ln/>
        </p:spPr>
        <p:txBody>
          <a:bodyPr wrap="square" lIns="0" tIns="0" rIns="0" bIns="0" rtlCol="0" anchor="t">
            <a:normAutofit/>
          </a:bodyPr>
          <a:lstStyle/>
          <a:p>
            <a:pPr marL="0" indent="0" algn="l">
              <a:lnSpc>
                <a:spcPts val="1680"/>
              </a:lnSpc>
              <a:buNone/>
            </a:pPr>
            <a:r>
              <a:rPr lang="en-US" sz="1200" b="1" kern="0" spc="50" dirty="0">
                <a:solidFill>
                  <a:srgbClr val="5F6673"/>
                </a:solidFill>
                <a:latin typeface="IBM Plex Sans" pitchFamily="34" charset="0"/>
                <a:ea typeface="IBM Plex Sans" pitchFamily="34" charset="-122"/>
                <a:cs typeface="IBM Plex Sans" pitchFamily="34" charset="-120"/>
              </a:rPr>
              <a:t>STUDY</a:t>
            </a:r>
            <a:endParaRPr lang="en-US" sz="1200" dirty="0"/>
          </a:p>
        </p:txBody>
      </p:sp>
      <p:sp>
        <p:nvSpPr>
          <p:cNvPr id="16" name="Text 14"/>
          <p:cNvSpPr/>
          <p:nvPr/>
        </p:nvSpPr>
        <p:spPr>
          <a:xfrm>
            <a:off x="3505200" y="3059906"/>
            <a:ext cx="4094353" cy="238720"/>
          </a:xfrm>
          <a:prstGeom prst="rect">
            <a:avLst/>
          </a:prstGeom>
          <a:noFill/>
          <a:ln/>
        </p:spPr>
        <p:txBody>
          <a:bodyPr wrap="square" lIns="0" tIns="0" rIns="0" bIns="0" rtlCol="0" anchor="t">
            <a:normAutofit/>
          </a:bodyPr>
          <a:lstStyle/>
          <a:p>
            <a:pPr marL="0" indent="0" algn="l">
              <a:lnSpc>
                <a:spcPts val="1680"/>
              </a:lnSpc>
              <a:buNone/>
            </a:pPr>
            <a:r>
              <a:rPr lang="en-US" sz="1200" b="1" kern="0" spc="50" dirty="0">
                <a:solidFill>
                  <a:srgbClr val="5F6673"/>
                </a:solidFill>
                <a:latin typeface="IBM Plex Sans" pitchFamily="34" charset="0"/>
                <a:ea typeface="IBM Plex Sans" pitchFamily="34" charset="-122"/>
                <a:cs typeface="IBM Plex Sans" pitchFamily="34" charset="-120"/>
              </a:rPr>
              <a:t>WHAT WE VARY</a:t>
            </a:r>
            <a:endParaRPr lang="en-US" sz="1200" dirty="0"/>
          </a:p>
        </p:txBody>
      </p:sp>
      <p:sp>
        <p:nvSpPr>
          <p:cNvPr id="17" name="Text 15"/>
          <p:cNvSpPr/>
          <p:nvPr/>
        </p:nvSpPr>
        <p:spPr>
          <a:xfrm>
            <a:off x="7607300" y="3059906"/>
            <a:ext cx="1896745" cy="238720"/>
          </a:xfrm>
          <a:prstGeom prst="rect">
            <a:avLst/>
          </a:prstGeom>
          <a:noFill/>
          <a:ln/>
        </p:spPr>
        <p:txBody>
          <a:bodyPr wrap="square" lIns="0" tIns="0" rIns="0" bIns="0" rtlCol="0" anchor="t">
            <a:normAutofit/>
          </a:bodyPr>
          <a:lstStyle/>
          <a:p>
            <a:pPr marL="0" indent="0" algn="l">
              <a:lnSpc>
                <a:spcPts val="1680"/>
              </a:lnSpc>
              <a:buNone/>
            </a:pPr>
            <a:r>
              <a:rPr lang="en-US" sz="1200" b="1" kern="0" spc="50" dirty="0">
                <a:solidFill>
                  <a:srgbClr val="5F6673"/>
                </a:solidFill>
                <a:latin typeface="IBM Plex Sans" pitchFamily="34" charset="0"/>
                <a:ea typeface="IBM Plex Sans" pitchFamily="34" charset="-122"/>
                <a:cs typeface="IBM Plex Sans" pitchFamily="34" charset="-120"/>
              </a:rPr>
              <a:t>WHAT WE MEASURE</a:t>
            </a:r>
            <a:endParaRPr lang="en-US" sz="1200" dirty="0"/>
          </a:p>
        </p:txBody>
      </p:sp>
      <p:sp>
        <p:nvSpPr>
          <p:cNvPr id="18" name="Text 16"/>
          <p:cNvSpPr/>
          <p:nvPr/>
        </p:nvSpPr>
        <p:spPr>
          <a:xfrm>
            <a:off x="9575800" y="3059906"/>
            <a:ext cx="1638300" cy="238720"/>
          </a:xfrm>
          <a:prstGeom prst="rect">
            <a:avLst/>
          </a:prstGeom>
          <a:noFill/>
          <a:ln/>
        </p:spPr>
        <p:txBody>
          <a:bodyPr wrap="square" lIns="0" tIns="0" rIns="0" bIns="0" rtlCol="0" anchor="t">
            <a:normAutofit/>
          </a:bodyPr>
          <a:lstStyle/>
          <a:p>
            <a:pPr marL="0" indent="0" algn="l">
              <a:lnSpc>
                <a:spcPts val="1680"/>
              </a:lnSpc>
              <a:buNone/>
            </a:pPr>
            <a:r>
              <a:rPr lang="en-US" sz="1200" b="1" kern="0" spc="50" dirty="0">
                <a:solidFill>
                  <a:srgbClr val="5F6673"/>
                </a:solidFill>
                <a:latin typeface="IBM Plex Sans" pitchFamily="34" charset="0"/>
                <a:ea typeface="IBM Plex Sans" pitchFamily="34" charset="-122"/>
                <a:cs typeface="IBM Plex Sans" pitchFamily="34" charset="-120"/>
              </a:rPr>
              <a:t>WHAT IT TELLS US</a:t>
            </a:r>
            <a:endParaRPr lang="en-US" sz="1200" dirty="0"/>
          </a:p>
        </p:txBody>
      </p:sp>
      <p:sp>
        <p:nvSpPr>
          <p:cNvPr id="19" name="Shape 17"/>
          <p:cNvSpPr/>
          <p:nvPr/>
        </p:nvSpPr>
        <p:spPr>
          <a:xfrm>
            <a:off x="1028700" y="3330377"/>
            <a:ext cx="10134600" cy="0"/>
          </a:xfrm>
          <a:prstGeom prst="line">
            <a:avLst/>
          </a:prstGeom>
          <a:noFill/>
          <a:ln w="12700">
            <a:solidFill>
              <a:srgbClr val="8B95A5"/>
            </a:solidFill>
            <a:prstDash val="solid"/>
          </a:ln>
        </p:spPr>
        <p:txBody>
          <a:bodyPr/>
          <a:lstStyle/>
          <a:p>
            <a:endParaRPr lang="en-US"/>
          </a:p>
        </p:txBody>
      </p:sp>
      <p:sp>
        <p:nvSpPr>
          <p:cNvPr id="20" name="Text 18"/>
          <p:cNvSpPr/>
          <p:nvPr/>
        </p:nvSpPr>
        <p:spPr>
          <a:xfrm>
            <a:off x="1028700" y="3463727"/>
            <a:ext cx="2419985"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2F5D8A"/>
                </a:solidFill>
                <a:latin typeface="IBM Plex Sans" pitchFamily="34" charset="0"/>
                <a:ea typeface="IBM Plex Sans" pitchFamily="34" charset="-122"/>
                <a:cs typeface="IBM Plex Sans" pitchFamily="34" charset="-120"/>
              </a:rPr>
              <a:t>1 · Repository mining</a:t>
            </a:r>
            <a:endParaRPr lang="en-US" sz="1200" dirty="0"/>
          </a:p>
        </p:txBody>
      </p:sp>
      <p:sp>
        <p:nvSpPr>
          <p:cNvPr id="21" name="Text 19"/>
          <p:cNvSpPr/>
          <p:nvPr/>
        </p:nvSpPr>
        <p:spPr>
          <a:xfrm>
            <a:off x="1028700" y="3689747"/>
            <a:ext cx="2419985" cy="415032"/>
          </a:xfrm>
          <a:prstGeom prst="rect">
            <a:avLst/>
          </a:prstGeom>
          <a:noFill/>
          <a:ln/>
        </p:spPr>
        <p:txBody>
          <a:bodyPr wrap="square" lIns="0" tIns="0" rIns="0" bIns="0" rtlCol="0" anchor="t">
            <a:normAutofit/>
          </a:bodyPr>
          <a:lstStyle/>
          <a:p>
            <a:pPr marL="0" indent="0" algn="l">
              <a:lnSpc>
                <a:spcPts val="1534"/>
              </a:lnSpc>
              <a:buNone/>
            </a:pPr>
            <a:r>
              <a:rPr lang="en-US" sz="1300" b="1" dirty="0">
                <a:solidFill>
                  <a:srgbClr val="14213D"/>
                </a:solidFill>
                <a:latin typeface="Source Serif 4" pitchFamily="18" charset="0"/>
                <a:ea typeface="Source Serif 4" pitchFamily="18" charset="-122"/>
                <a:cs typeface="Source Serif 4" pitchFamily="18" charset="-120"/>
              </a:rPr>
              <a:t>Which engineering models do practitioners write?</a:t>
            </a:r>
            <a:endParaRPr lang="en-US" sz="1300" dirty="0"/>
          </a:p>
        </p:txBody>
      </p:sp>
      <p:sp>
        <p:nvSpPr>
          <p:cNvPr id="22" name="Text 20"/>
          <p:cNvSpPr/>
          <p:nvPr/>
        </p:nvSpPr>
        <p:spPr>
          <a:xfrm>
            <a:off x="3505200" y="3463727"/>
            <a:ext cx="4094353" cy="220464"/>
          </a:xfrm>
          <a:prstGeom prst="rect">
            <a:avLst/>
          </a:prstGeom>
          <a:noFill/>
          <a:ln/>
        </p:spPr>
        <p:txBody>
          <a:bodyPr wrap="square" lIns="0" tIns="0" rIns="0" bIns="0" rtlCol="0" anchor="t">
            <a:normAutofit/>
          </a:bodyPr>
          <a:lstStyle/>
          <a:p>
            <a:pPr marL="0" indent="0" algn="l">
              <a:lnSpc>
                <a:spcPts val="1536"/>
              </a:lnSpc>
              <a:buNone/>
            </a:pPr>
            <a:r>
              <a:rPr lang="en-US" sz="1200" dirty="0">
                <a:solidFill>
                  <a:srgbClr val="1C1917"/>
                </a:solidFill>
                <a:latin typeface="IBM Plex Sans" pitchFamily="34" charset="0"/>
                <a:ea typeface="IBM Plex Sans" pitchFamily="34" charset="-122"/>
                <a:cs typeface="IBM Plex Sans" pitchFamily="34" charset="-120"/>
              </a:rPr>
              <a:t>Nothing: we observe open-source repositories</a:t>
            </a:r>
            <a:endParaRPr lang="en-US" sz="1200" dirty="0"/>
          </a:p>
        </p:txBody>
      </p:sp>
      <p:sp>
        <p:nvSpPr>
          <p:cNvPr id="23" name="Text 21"/>
          <p:cNvSpPr/>
          <p:nvPr/>
        </p:nvSpPr>
        <p:spPr>
          <a:xfrm>
            <a:off x="7607300" y="3463727"/>
            <a:ext cx="1896745" cy="415528"/>
          </a:xfrm>
          <a:prstGeom prst="rect">
            <a:avLst/>
          </a:prstGeom>
          <a:noFill/>
          <a:ln/>
        </p:spPr>
        <p:txBody>
          <a:bodyPr wrap="square" lIns="0" tIns="0" rIns="0" bIns="0" rtlCol="0" anchor="t">
            <a:normAutofit/>
          </a:bodyPr>
          <a:lstStyle/>
          <a:p>
            <a:pPr marL="0" indent="0" algn="l">
              <a:lnSpc>
                <a:spcPts val="1536"/>
              </a:lnSpc>
              <a:buNone/>
            </a:pPr>
            <a:r>
              <a:rPr lang="en-US" sz="1200" dirty="0">
                <a:solidFill>
                  <a:srgbClr val="1C1917"/>
                </a:solidFill>
                <a:latin typeface="IBM Plex Sans" pitchFamily="34" charset="0"/>
                <a:ea typeface="IBM Plex Sans" pitchFamily="34" charset="-122"/>
                <a:cs typeface="IBM Plex Sans" pitchFamily="34" charset="-120"/>
              </a:rPr>
              <a:t>How often each kind of spec or model appears</a:t>
            </a:r>
            <a:endParaRPr lang="en-US" sz="1200" dirty="0"/>
          </a:p>
        </p:txBody>
      </p:sp>
      <p:sp>
        <p:nvSpPr>
          <p:cNvPr id="24" name="Text 22"/>
          <p:cNvSpPr/>
          <p:nvPr/>
        </p:nvSpPr>
        <p:spPr>
          <a:xfrm>
            <a:off x="9575800" y="3463727"/>
            <a:ext cx="1638300" cy="415528"/>
          </a:xfrm>
          <a:prstGeom prst="rect">
            <a:avLst/>
          </a:prstGeom>
          <a:noFill/>
          <a:ln/>
        </p:spPr>
        <p:txBody>
          <a:bodyPr wrap="square" lIns="0" tIns="0" rIns="0" bIns="0" rtlCol="0" anchor="t">
            <a:normAutofit/>
          </a:bodyPr>
          <a:lstStyle/>
          <a:p>
            <a:pPr marL="0" indent="0" algn="l">
              <a:lnSpc>
                <a:spcPts val="1536"/>
              </a:lnSpc>
              <a:buNone/>
            </a:pPr>
            <a:r>
              <a:rPr lang="en-US" sz="1200" dirty="0">
                <a:solidFill>
                  <a:srgbClr val="1C1917"/>
                </a:solidFill>
                <a:latin typeface="IBM Plex Sans" pitchFamily="34" charset="0"/>
                <a:ea typeface="IBM Plex Sans" pitchFamily="34" charset="-122"/>
                <a:cs typeface="IBM Plex Sans" pitchFamily="34" charset="-120"/>
              </a:rPr>
              <a:t>Which kinds of model 2 and 3 should test</a:t>
            </a:r>
            <a:endParaRPr lang="en-US" sz="1200" dirty="0"/>
          </a:p>
        </p:txBody>
      </p:sp>
      <p:sp>
        <p:nvSpPr>
          <p:cNvPr id="25" name="Shape 23"/>
          <p:cNvSpPr/>
          <p:nvPr/>
        </p:nvSpPr>
        <p:spPr>
          <a:xfrm>
            <a:off x="1028700" y="4212729"/>
            <a:ext cx="10134600" cy="0"/>
          </a:xfrm>
          <a:prstGeom prst="line">
            <a:avLst/>
          </a:prstGeom>
          <a:noFill/>
          <a:ln w="12700">
            <a:solidFill>
              <a:srgbClr val="8B95A5"/>
            </a:solidFill>
            <a:prstDash val="solid"/>
          </a:ln>
        </p:spPr>
        <p:txBody>
          <a:bodyPr/>
          <a:lstStyle/>
          <a:p>
            <a:endParaRPr lang="en-US"/>
          </a:p>
        </p:txBody>
      </p:sp>
      <p:sp>
        <p:nvSpPr>
          <p:cNvPr id="26" name="Text 24"/>
          <p:cNvSpPr/>
          <p:nvPr/>
        </p:nvSpPr>
        <p:spPr>
          <a:xfrm>
            <a:off x="1028700" y="4346079"/>
            <a:ext cx="2419985"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E6B45"/>
                </a:solidFill>
                <a:latin typeface="IBM Plex Sans" pitchFamily="34" charset="0"/>
                <a:ea typeface="IBM Plex Sans" pitchFamily="34" charset="-122"/>
                <a:cs typeface="IBM Plex Sans" pitchFamily="34" charset="-120"/>
              </a:rPr>
              <a:t>2 · Code generation</a:t>
            </a:r>
            <a:endParaRPr lang="en-US" sz="1200" dirty="0"/>
          </a:p>
        </p:txBody>
      </p:sp>
      <p:sp>
        <p:nvSpPr>
          <p:cNvPr id="27" name="Text 25"/>
          <p:cNvSpPr/>
          <p:nvPr/>
        </p:nvSpPr>
        <p:spPr>
          <a:xfrm>
            <a:off x="1028700" y="4572099"/>
            <a:ext cx="2419985" cy="415032"/>
          </a:xfrm>
          <a:prstGeom prst="rect">
            <a:avLst/>
          </a:prstGeom>
          <a:noFill/>
          <a:ln/>
        </p:spPr>
        <p:txBody>
          <a:bodyPr wrap="square" lIns="0" tIns="0" rIns="0" bIns="0" rtlCol="0" anchor="t">
            <a:normAutofit/>
          </a:bodyPr>
          <a:lstStyle/>
          <a:p>
            <a:pPr marL="0" indent="0" algn="l">
              <a:lnSpc>
                <a:spcPts val="1534"/>
              </a:lnSpc>
              <a:buNone/>
            </a:pPr>
            <a:r>
              <a:rPr lang="en-US" sz="1300" b="1" dirty="0">
                <a:solidFill>
                  <a:srgbClr val="14213D"/>
                </a:solidFill>
                <a:latin typeface="Source Serif 4" pitchFamily="18" charset="0"/>
                <a:ea typeface="Source Serif 4" pitchFamily="18" charset="-122"/>
                <a:cs typeface="Source Serif 4" pitchFamily="18" charset="-120"/>
              </a:rPr>
              <a:t>Do models and controls help agents generate code?</a:t>
            </a:r>
            <a:endParaRPr lang="en-US" sz="1300" dirty="0"/>
          </a:p>
        </p:txBody>
      </p:sp>
      <p:sp>
        <p:nvSpPr>
          <p:cNvPr id="28" name="Text 26"/>
          <p:cNvSpPr/>
          <p:nvPr/>
        </p:nvSpPr>
        <p:spPr>
          <a:xfrm>
            <a:off x="3505200" y="4346079"/>
            <a:ext cx="4094353" cy="415528"/>
          </a:xfrm>
          <a:prstGeom prst="rect">
            <a:avLst/>
          </a:prstGeom>
          <a:noFill/>
          <a:ln/>
        </p:spPr>
        <p:txBody>
          <a:bodyPr wrap="square" lIns="0" tIns="0" rIns="0" bIns="0" rtlCol="0" anchor="t">
            <a:normAutofit/>
          </a:bodyPr>
          <a:lstStyle/>
          <a:p>
            <a:pPr marL="0" indent="0" algn="l">
              <a:lnSpc>
                <a:spcPts val="1536"/>
              </a:lnSpc>
              <a:buNone/>
            </a:pPr>
            <a:r>
              <a:rPr lang="en-US" sz="1200" b="1" dirty="0">
                <a:solidFill>
                  <a:srgbClr val="1C1917"/>
                </a:solidFill>
                <a:latin typeface="IBM Plex Sans" pitchFamily="34" charset="0"/>
                <a:ea typeface="IBM Plex Sans" pitchFamily="34" charset="-122"/>
                <a:cs typeface="IBM Plex Sans" pitchFamily="34" charset="-120"/>
              </a:rPr>
              <a:t>Context:</a:t>
            </a:r>
            <a:r>
              <a:rPr lang="en-US" sz="1200" dirty="0">
                <a:solidFill>
                  <a:srgbClr val="1C1917"/>
                </a:solidFill>
                <a:latin typeface="IBM Plex Sans" pitchFamily="34" charset="0"/>
                <a:ea typeface="IBM Plex Sans" pitchFamily="34" charset="-122"/>
                <a:cs typeface="IBM Plex Sans" pitchFamily="34" charset="-120"/>
              </a:rPr>
              <a:t> natural language, spec, engineering model, or code</a:t>
            </a:r>
            <a:endParaRPr lang="en-US" sz="1200" dirty="0"/>
          </a:p>
        </p:txBody>
      </p:sp>
      <p:sp>
        <p:nvSpPr>
          <p:cNvPr id="29" name="Text 27"/>
          <p:cNvSpPr/>
          <p:nvPr/>
        </p:nvSpPr>
        <p:spPr>
          <a:xfrm>
            <a:off x="3505200" y="4761607"/>
            <a:ext cx="4094353" cy="220464"/>
          </a:xfrm>
          <a:prstGeom prst="rect">
            <a:avLst/>
          </a:prstGeom>
          <a:noFill/>
          <a:ln/>
        </p:spPr>
        <p:txBody>
          <a:bodyPr wrap="square" lIns="0" tIns="0" rIns="0" bIns="0" rtlCol="0" anchor="t">
            <a:normAutofit/>
          </a:bodyPr>
          <a:lstStyle/>
          <a:p>
            <a:pPr marL="0" indent="0" algn="l">
              <a:lnSpc>
                <a:spcPts val="1536"/>
              </a:lnSpc>
              <a:buNone/>
            </a:pPr>
            <a:r>
              <a:rPr lang="en-US" sz="1200" b="1" dirty="0">
                <a:solidFill>
                  <a:srgbClr val="1C1917"/>
                </a:solidFill>
                <a:latin typeface="IBM Plex Sans" pitchFamily="34" charset="0"/>
                <a:ea typeface="IBM Plex Sans" pitchFamily="34" charset="-122"/>
                <a:cs typeface="IBM Plex Sans" pitchFamily="34" charset="-120"/>
              </a:rPr>
              <a:t>Agent:</a:t>
            </a:r>
            <a:r>
              <a:rPr lang="en-US" sz="1200" dirty="0">
                <a:solidFill>
                  <a:srgbClr val="1C1917"/>
                </a:solidFill>
                <a:latin typeface="IBM Plex Sans" pitchFamily="34" charset="0"/>
                <a:ea typeface="IBM Plex Sans" pitchFamily="34" charset="-122"/>
                <a:cs typeface="IBM Plex Sans" pitchFamily="34" charset="-120"/>
              </a:rPr>
              <a:t> Haiku, Sonnet, Opus, Fable</a:t>
            </a:r>
            <a:endParaRPr lang="en-US" sz="1200" dirty="0"/>
          </a:p>
        </p:txBody>
      </p:sp>
      <p:sp>
        <p:nvSpPr>
          <p:cNvPr id="30" name="Text 28"/>
          <p:cNvSpPr/>
          <p:nvPr/>
        </p:nvSpPr>
        <p:spPr>
          <a:xfrm>
            <a:off x="3505200" y="4982071"/>
            <a:ext cx="4094353" cy="220464"/>
          </a:xfrm>
          <a:prstGeom prst="rect">
            <a:avLst/>
          </a:prstGeom>
          <a:noFill/>
          <a:ln/>
        </p:spPr>
        <p:txBody>
          <a:bodyPr wrap="square" lIns="0" tIns="0" rIns="0" bIns="0" rtlCol="0" anchor="t">
            <a:normAutofit/>
          </a:bodyPr>
          <a:lstStyle/>
          <a:p>
            <a:pPr marL="0" indent="0" algn="l">
              <a:lnSpc>
                <a:spcPts val="1536"/>
              </a:lnSpc>
              <a:buNone/>
            </a:pPr>
            <a:r>
              <a:rPr lang="en-US" sz="1200" b="1" dirty="0">
                <a:solidFill>
                  <a:srgbClr val="1C1917"/>
                </a:solidFill>
                <a:latin typeface="IBM Plex Sans" pitchFamily="34" charset="0"/>
                <a:ea typeface="IBM Plex Sans" pitchFamily="34" charset="-122"/>
                <a:cs typeface="IBM Plex Sans" pitchFamily="34" charset="-120"/>
              </a:rPr>
              <a:t>Task:</a:t>
            </a:r>
            <a:r>
              <a:rPr lang="en-US" sz="1200" dirty="0">
                <a:solidFill>
                  <a:srgbClr val="1C1917"/>
                </a:solidFill>
                <a:latin typeface="IBM Plex Sans" pitchFamily="34" charset="0"/>
                <a:ea typeface="IBM Plex Sans" pitchFamily="34" charset="-122"/>
                <a:cs typeface="IBM Plex Sans" pitchFamily="34" charset="-120"/>
              </a:rPr>
              <a:t> new feature, or change to a modeled system</a:t>
            </a:r>
            <a:endParaRPr lang="en-US" sz="1200" dirty="0"/>
          </a:p>
        </p:txBody>
      </p:sp>
      <p:sp>
        <p:nvSpPr>
          <p:cNvPr id="31" name="Text 29"/>
          <p:cNvSpPr/>
          <p:nvPr/>
        </p:nvSpPr>
        <p:spPr>
          <a:xfrm>
            <a:off x="7607300" y="4346079"/>
            <a:ext cx="1896745" cy="610592"/>
          </a:xfrm>
          <a:prstGeom prst="rect">
            <a:avLst/>
          </a:prstGeom>
          <a:noFill/>
          <a:ln/>
        </p:spPr>
        <p:txBody>
          <a:bodyPr wrap="square" lIns="0" tIns="0" rIns="0" bIns="0" rtlCol="0" anchor="t">
            <a:normAutofit/>
          </a:bodyPr>
          <a:lstStyle/>
          <a:p>
            <a:pPr marL="0" indent="0" algn="l">
              <a:lnSpc>
                <a:spcPts val="1536"/>
              </a:lnSpc>
              <a:buNone/>
            </a:pPr>
            <a:r>
              <a:rPr lang="en-US" sz="1200" dirty="0">
                <a:solidFill>
                  <a:srgbClr val="1C1917"/>
                </a:solidFill>
                <a:latin typeface="IBM Plex Sans" pitchFamily="34" charset="0"/>
                <a:ea typeface="IBM Plex Sans" pitchFamily="34" charset="-122"/>
                <a:cs typeface="IBM Plex Sans" pitchFamily="34" charset="-120"/>
              </a:rPr>
              <a:t>Success · consistency across runs · cost per correct result · robustness</a:t>
            </a:r>
            <a:endParaRPr lang="en-US" sz="1200" dirty="0"/>
          </a:p>
        </p:txBody>
      </p:sp>
      <p:sp>
        <p:nvSpPr>
          <p:cNvPr id="32" name="Text 30"/>
          <p:cNvSpPr/>
          <p:nvPr/>
        </p:nvSpPr>
        <p:spPr>
          <a:xfrm>
            <a:off x="9575800" y="4346079"/>
            <a:ext cx="1638300" cy="610592"/>
          </a:xfrm>
          <a:prstGeom prst="rect">
            <a:avLst/>
          </a:prstGeom>
          <a:noFill/>
          <a:ln/>
        </p:spPr>
        <p:txBody>
          <a:bodyPr wrap="square" lIns="0" tIns="0" rIns="0" bIns="0" rtlCol="0" anchor="t">
            <a:normAutofit/>
          </a:bodyPr>
          <a:lstStyle/>
          <a:p>
            <a:pPr marL="0" indent="0" algn="l">
              <a:lnSpc>
                <a:spcPts val="1536"/>
              </a:lnSpc>
              <a:buNone/>
            </a:pPr>
            <a:r>
              <a:rPr lang="en-US" sz="1200" dirty="0">
                <a:solidFill>
                  <a:srgbClr val="1C1917"/>
                </a:solidFill>
                <a:latin typeface="IBM Plex Sans" pitchFamily="34" charset="0"/>
                <a:ea typeface="IBM Plex Sans" pitchFamily="34" charset="-122"/>
                <a:cs typeface="IBM Plex Sans" pitchFamily="34" charset="-120"/>
              </a:rPr>
              <a:t>Which context helps most, for weak and strong agents</a:t>
            </a:r>
            <a:endParaRPr lang="en-US" sz="1200" dirty="0"/>
          </a:p>
        </p:txBody>
      </p:sp>
      <p:sp>
        <p:nvSpPr>
          <p:cNvPr id="33" name="Shape 31"/>
          <p:cNvSpPr/>
          <p:nvPr/>
        </p:nvSpPr>
        <p:spPr>
          <a:xfrm>
            <a:off x="1028700" y="5310485"/>
            <a:ext cx="10134600" cy="0"/>
          </a:xfrm>
          <a:prstGeom prst="line">
            <a:avLst/>
          </a:prstGeom>
          <a:noFill/>
          <a:ln w="12700">
            <a:solidFill>
              <a:srgbClr val="8B95A5"/>
            </a:solidFill>
            <a:prstDash val="solid"/>
          </a:ln>
        </p:spPr>
        <p:txBody>
          <a:bodyPr/>
          <a:lstStyle/>
          <a:p>
            <a:endParaRPr lang="en-US"/>
          </a:p>
        </p:txBody>
      </p:sp>
      <p:sp>
        <p:nvSpPr>
          <p:cNvPr id="34" name="Text 32"/>
          <p:cNvSpPr/>
          <p:nvPr/>
        </p:nvSpPr>
        <p:spPr>
          <a:xfrm>
            <a:off x="1028700" y="5443835"/>
            <a:ext cx="24765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4541A"/>
                </a:solidFill>
                <a:latin typeface="IBM Plex Sans" pitchFamily="34" charset="0"/>
                <a:ea typeface="IBM Plex Sans" pitchFamily="34" charset="-122"/>
                <a:cs typeface="IBM Plex Sans" pitchFamily="34" charset="-120"/>
              </a:rPr>
              <a:t>3 · Issue resolution (SWE-bench)</a:t>
            </a:r>
            <a:endParaRPr lang="en-US" sz="1200" dirty="0"/>
          </a:p>
        </p:txBody>
      </p:sp>
      <p:sp>
        <p:nvSpPr>
          <p:cNvPr id="35" name="Text 33"/>
          <p:cNvSpPr/>
          <p:nvPr/>
        </p:nvSpPr>
        <p:spPr>
          <a:xfrm>
            <a:off x="1028700" y="5669855"/>
            <a:ext cx="2419985" cy="415032"/>
          </a:xfrm>
          <a:prstGeom prst="rect">
            <a:avLst/>
          </a:prstGeom>
          <a:noFill/>
          <a:ln/>
        </p:spPr>
        <p:txBody>
          <a:bodyPr wrap="square" lIns="0" tIns="0" rIns="0" bIns="0" rtlCol="0" anchor="t">
            <a:normAutofit/>
          </a:bodyPr>
          <a:lstStyle/>
          <a:p>
            <a:pPr marL="0" indent="0" algn="l">
              <a:lnSpc>
                <a:spcPts val="1534"/>
              </a:lnSpc>
              <a:buNone/>
            </a:pPr>
            <a:r>
              <a:rPr lang="en-US" sz="1300" b="1" dirty="0">
                <a:solidFill>
                  <a:srgbClr val="14213D"/>
                </a:solidFill>
                <a:latin typeface="Source Serif 4" pitchFamily="18" charset="0"/>
                <a:ea typeface="Source Serif 4" pitchFamily="18" charset="-122"/>
                <a:cs typeface="Source Serif 4" pitchFamily="18" charset="-120"/>
              </a:rPr>
              <a:t>Do models and controls help agents resolve issues?</a:t>
            </a:r>
            <a:endParaRPr lang="en-US" sz="1300" dirty="0"/>
          </a:p>
        </p:txBody>
      </p:sp>
      <p:sp>
        <p:nvSpPr>
          <p:cNvPr id="36" name="Text 34"/>
          <p:cNvSpPr/>
          <p:nvPr/>
        </p:nvSpPr>
        <p:spPr>
          <a:xfrm>
            <a:off x="3505200" y="5443835"/>
            <a:ext cx="4094353" cy="610592"/>
          </a:xfrm>
          <a:prstGeom prst="rect">
            <a:avLst/>
          </a:prstGeom>
          <a:noFill/>
          <a:ln/>
        </p:spPr>
        <p:txBody>
          <a:bodyPr wrap="square" lIns="0" tIns="0" rIns="0" bIns="0" rtlCol="0" anchor="t">
            <a:normAutofit/>
          </a:bodyPr>
          <a:lstStyle/>
          <a:p>
            <a:pPr marL="0" indent="0" algn="l">
              <a:lnSpc>
                <a:spcPts val="1536"/>
              </a:lnSpc>
              <a:buNone/>
            </a:pPr>
            <a:r>
              <a:rPr lang="en-US" sz="1200" b="1" dirty="0">
                <a:solidFill>
                  <a:srgbClr val="1C1917"/>
                </a:solidFill>
                <a:latin typeface="IBM Plex Sans" pitchFamily="34" charset="0"/>
                <a:ea typeface="IBM Plex Sans" pitchFamily="34" charset="-122"/>
                <a:cs typeface="IBM Plex Sans" pitchFamily="34" charset="-120"/>
              </a:rPr>
              <a:t>Context:</a:t>
            </a:r>
            <a:r>
              <a:rPr lang="en-US" sz="1200" dirty="0">
                <a:solidFill>
                  <a:srgbClr val="1C1917"/>
                </a:solidFill>
                <a:latin typeface="IBM Plex Sans" pitchFamily="34" charset="0"/>
                <a:ea typeface="IBM Plex Sans" pitchFamily="34" charset="-122"/>
                <a:cs typeface="IBM Plex Sans" pitchFamily="34" charset="-120"/>
              </a:rPr>
              <a:t> the issue alone; + a prose summary; or + models generated from the code (state machines, dataflow, inheritance)</a:t>
            </a:r>
            <a:endParaRPr lang="en-US" sz="1200" dirty="0"/>
          </a:p>
        </p:txBody>
      </p:sp>
      <p:sp>
        <p:nvSpPr>
          <p:cNvPr id="37" name="Text 35"/>
          <p:cNvSpPr/>
          <p:nvPr/>
        </p:nvSpPr>
        <p:spPr>
          <a:xfrm>
            <a:off x="7607300" y="5443835"/>
            <a:ext cx="1896745" cy="610592"/>
          </a:xfrm>
          <a:prstGeom prst="rect">
            <a:avLst/>
          </a:prstGeom>
          <a:noFill/>
          <a:ln/>
        </p:spPr>
        <p:txBody>
          <a:bodyPr wrap="square" lIns="0" tIns="0" rIns="0" bIns="0" rtlCol="0" anchor="t">
            <a:normAutofit/>
          </a:bodyPr>
          <a:lstStyle/>
          <a:p>
            <a:pPr marL="0" indent="0" algn="l">
              <a:lnSpc>
                <a:spcPts val="1536"/>
              </a:lnSpc>
              <a:buNone/>
            </a:pPr>
            <a:r>
              <a:rPr lang="en-US" sz="1200" dirty="0">
                <a:solidFill>
                  <a:srgbClr val="1C1917"/>
                </a:solidFill>
                <a:latin typeface="IBM Plex Sans" pitchFamily="34" charset="0"/>
                <a:ea typeface="IBM Plex Sans" pitchFamily="34" charset="-122"/>
                <a:cs typeface="IBM Plex Sans" pitchFamily="34" charset="-120"/>
              </a:rPr>
              <a:t>Issues fixed · cost per correct result · accuracy of generated models</a:t>
            </a:r>
            <a:endParaRPr lang="en-US" sz="1200" dirty="0"/>
          </a:p>
        </p:txBody>
      </p:sp>
      <p:sp>
        <p:nvSpPr>
          <p:cNvPr id="38" name="Text 36"/>
          <p:cNvSpPr/>
          <p:nvPr/>
        </p:nvSpPr>
        <p:spPr>
          <a:xfrm>
            <a:off x="9575800" y="5443835"/>
            <a:ext cx="1638300" cy="415528"/>
          </a:xfrm>
          <a:prstGeom prst="rect">
            <a:avLst/>
          </a:prstGeom>
          <a:noFill/>
          <a:ln/>
        </p:spPr>
        <p:txBody>
          <a:bodyPr wrap="square" lIns="0" tIns="0" rIns="0" bIns="0" rtlCol="0" anchor="t">
            <a:normAutofit/>
          </a:bodyPr>
          <a:lstStyle/>
          <a:p>
            <a:pPr marL="0" indent="0" algn="l">
              <a:lnSpc>
                <a:spcPts val="1536"/>
              </a:lnSpc>
              <a:buNone/>
            </a:pPr>
            <a:r>
              <a:rPr lang="en-US" sz="1200" dirty="0">
                <a:solidFill>
                  <a:srgbClr val="1C1917"/>
                </a:solidFill>
                <a:latin typeface="IBM Plex Sans" pitchFamily="34" charset="0"/>
                <a:ea typeface="IBM Plex Sans" pitchFamily="34" charset="-122"/>
                <a:cs typeface="IBM Plex Sans" pitchFamily="34" charset="-120"/>
              </a:rPr>
              <a:t>Whether models help agents debug code</a:t>
            </a:r>
            <a:endParaRPr lang="en-US" sz="1200" dirty="0"/>
          </a:p>
        </p:txBody>
      </p:sp>
      <p:sp>
        <p:nvSpPr>
          <p:cNvPr id="39" name="Text 37"/>
          <p:cNvSpPr/>
          <p:nvPr/>
        </p:nvSpPr>
        <p:spPr>
          <a:xfrm>
            <a:off x="11277600" y="6527800"/>
            <a:ext cx="558800" cy="177800"/>
          </a:xfrm>
          <a:prstGeom prst="rect">
            <a:avLst/>
          </a:prstGeom>
          <a:noFill/>
          <a:ln/>
        </p:spPr>
        <p:txBody>
          <a:bodyPr wrap="square" lIns="0" tIns="0" rIns="0" bIns="0" rtlCol="0" anchor="t">
            <a:normAutofit/>
          </a:bodyPr>
          <a:lstStyle/>
          <a:p>
            <a:pPr marL="0" indent="0" algn="r">
              <a:lnSpc>
                <a:spcPts val="1200"/>
              </a:lnSpc>
              <a:buNone/>
            </a:pPr>
            <a:r>
              <a:rPr lang="en-US" sz="1200" b="1" dirty="0">
                <a:solidFill>
                  <a:srgbClr val="8B95A5"/>
                </a:solidFill>
                <a:latin typeface="IBM Plex Sans" pitchFamily="34" charset="0"/>
                <a:ea typeface="IBM Plex Sans" pitchFamily="34" charset="-122"/>
                <a:cs typeface="IBM Plex Sans" pitchFamily="34" charset="-120"/>
              </a:rPr>
              <a:t>5</a:t>
            </a:r>
            <a:endParaRPr lang="en-US" sz="1200" dirty="0"/>
          </a:p>
        </p:txBody>
      </p:sp>
    </p:spTree>
  </p:cSld>
  <p:clrMapOvr>
    <a:masterClrMapping/>
  </p:clrMapOvr>
</p:sld>
</file>

<file path=ppt/theme/theme1.xml><?xml version="1.0" encoding="utf-8"?>
<a:theme xmlns:a="http://schemas.openxmlformats.org/drawingml/2006/main" name="MAGE JAWS 2 Pitch">
  <a:themeElements>
    <a:clrScheme name="MAGE JAWS 2 Pitch">
      <a:dk1>
        <a:srgbClr val="14213D"/>
      </a:dk1>
      <a:lt1>
        <a:srgbClr val="F7F6F2"/>
      </a:lt1>
      <a:dk2>
        <a:srgbClr val="4D566A"/>
      </a:dk2>
      <a:lt2>
        <a:srgbClr val="E0E1E0"/>
      </a:lt2>
      <a:accent1>
        <a:srgbClr val="A4541A"/>
      </a:accent1>
      <a:accent2>
        <a:srgbClr val="1E6B45"/>
      </a:accent2>
      <a:accent3>
        <a:srgbClr val="7A3212"/>
      </a:accent3>
      <a:accent4>
        <a:srgbClr val="A3461B"/>
      </a:accent4>
      <a:accent5>
        <a:srgbClr val="B3261E"/>
      </a:accent5>
      <a:accent6>
        <a:srgbClr val="2F5D8A"/>
      </a:accent6>
      <a:hlink>
        <a:srgbClr val="0563C1"/>
      </a:hlink>
      <a:folHlink>
        <a:srgbClr val="954F72"/>
      </a:folHlink>
    </a:clrScheme>
    <a:fontScheme name="MAGE JAWS 2 Pitch">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450</TotalTime>
  <Words>1578</Words>
  <Application>Microsoft Office PowerPoint</Application>
  <PresentationFormat>Widescreen</PresentationFormat>
  <Paragraphs>141</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MAGE JAWS 2 Pitch</vt:lpstr>
      <vt:lpstr>Model-Based Agentic Software Engineering (MAGE)</vt:lpstr>
      <vt:lpstr>MAGE is a theory of trustworthy agentic software engineering</vt:lpstr>
      <vt:lpstr>MAGE's constructs and open research questions</vt:lpstr>
      <vt:lpstr>Grounded in practice</vt:lpstr>
      <vt:lpstr>From workshop to journal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MAGE JAWS 2 Pitch</dc:title>
  <dc:subject/>
  <dc:creator/>
  <cp:lastModifiedBy>Dharun Rajkkumar Anandayuvaraj</cp:lastModifiedBy>
  <cp:revision>3</cp:revision>
  <dcterms:created xsi:type="dcterms:W3CDTF">2026-10-12T01:09:06Z</dcterms:created>
  <dcterms:modified xsi:type="dcterms:W3CDTF">2026-10-12T14:17:32Z</dcterms:modified>
</cp:coreProperties>
</file>