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2"/>
  </p:sldMasterIdLst>
  <p:notesMasterIdLst>
    <p:notesMasterId r:id="rId44"/>
  </p:notesMasterIdLst>
  <p:sldIdLst>
    <p:sldId id="263" r:id="rId3"/>
    <p:sldId id="389" r:id="rId4"/>
    <p:sldId id="362" r:id="rId5"/>
    <p:sldId id="265" r:id="rId6"/>
    <p:sldId id="349" r:id="rId7"/>
    <p:sldId id="325" r:id="rId8"/>
    <p:sldId id="375" r:id="rId9"/>
    <p:sldId id="331" r:id="rId10"/>
    <p:sldId id="376" r:id="rId11"/>
    <p:sldId id="270" r:id="rId12"/>
    <p:sldId id="329" r:id="rId13"/>
    <p:sldId id="385" r:id="rId14"/>
    <p:sldId id="392" r:id="rId15"/>
    <p:sldId id="273" r:id="rId16"/>
    <p:sldId id="366" r:id="rId17"/>
    <p:sldId id="367" r:id="rId18"/>
    <p:sldId id="276" r:id="rId19"/>
    <p:sldId id="277" r:id="rId20"/>
    <p:sldId id="278" r:id="rId21"/>
    <p:sldId id="279" r:id="rId22"/>
    <p:sldId id="280" r:id="rId23"/>
    <p:sldId id="373" r:id="rId24"/>
    <p:sldId id="387" r:id="rId25"/>
    <p:sldId id="394" r:id="rId26"/>
    <p:sldId id="390" r:id="rId27"/>
    <p:sldId id="391" r:id="rId28"/>
    <p:sldId id="284" r:id="rId29"/>
    <p:sldId id="380" r:id="rId30"/>
    <p:sldId id="355" r:id="rId31"/>
    <p:sldId id="356" r:id="rId32"/>
    <p:sldId id="381" r:id="rId33"/>
    <p:sldId id="358" r:id="rId34"/>
    <p:sldId id="369" r:id="rId35"/>
    <p:sldId id="382" r:id="rId36"/>
    <p:sldId id="371" r:id="rId37"/>
    <p:sldId id="348" r:id="rId38"/>
    <p:sldId id="359" r:id="rId39"/>
    <p:sldId id="383" r:id="rId40"/>
    <p:sldId id="288" r:id="rId41"/>
    <p:sldId id="393" r:id="rId42"/>
    <p:sldId id="395"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6281CC1F-9267-4C33-9546-6959827AF372}">
          <p14:sldIdLst>
            <p14:sldId id="263"/>
            <p14:sldId id="389"/>
            <p14:sldId id="362"/>
          </p14:sldIdLst>
        </p14:section>
        <p14:section name="Part I — What changed?" id="{E92163BC-BD90-4333-80E5-2EC5DBD41D71}">
          <p14:sldIdLst>
            <p14:sldId id="265"/>
            <p14:sldId id="349"/>
            <p14:sldId id="325"/>
            <p14:sldId id="375"/>
            <p14:sldId id="331"/>
            <p14:sldId id="376"/>
            <p14:sldId id="270"/>
            <p14:sldId id="329"/>
            <p14:sldId id="385"/>
            <p14:sldId id="392"/>
            <p14:sldId id="273"/>
            <p14:sldId id="366"/>
            <p14:sldId id="367"/>
          </p14:sldIdLst>
        </p14:section>
        <p14:section name="Break" id="{DA537D02-DBA4-459D-A52C-8BC762C33440}">
          <p14:sldIdLst/>
        </p14:section>
        <p14:section name="Part II — Engineer for abundance" id="{E5A656E3-E5EC-45E2-80C8-E0CF5A2A2A55}">
          <p14:sldIdLst>
            <p14:sldId id="276"/>
            <p14:sldId id="277"/>
            <p14:sldId id="278"/>
            <p14:sldId id="279"/>
            <p14:sldId id="280"/>
            <p14:sldId id="373"/>
            <p14:sldId id="387"/>
            <p14:sldId id="394"/>
            <p14:sldId id="390"/>
            <p14:sldId id="391"/>
            <p14:sldId id="284"/>
            <p14:sldId id="380"/>
            <p14:sldId id="355"/>
            <p14:sldId id="356"/>
            <p14:sldId id="381"/>
            <p14:sldId id="358"/>
            <p14:sldId id="369"/>
            <p14:sldId id="382"/>
          </p14:sldIdLst>
        </p14:section>
        <p14:section name="Part III - What engineering becomes" id="{8F39EC00-CAE7-481B-9EFF-3985C5C9D9D1}">
          <p14:sldIdLst>
            <p14:sldId id="371"/>
            <p14:sldId id="348"/>
            <p14:sldId id="359"/>
            <p14:sldId id="383"/>
            <p14:sldId id="288"/>
            <p14:sldId id="393"/>
            <p14:sldId id="3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77" autoAdjust="0"/>
    <p:restoredTop sz="58305"/>
  </p:normalViewPr>
  <p:slideViewPr>
    <p:cSldViewPr snapToGrid="0" snapToObjects="1">
      <p:cViewPr varScale="1">
        <p:scale>
          <a:sx n="83" d="100"/>
          <a:sy n="83" d="100"/>
        </p:scale>
        <p:origin x="2648"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8/27/26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about the course project.</a:t>
            </a:r>
          </a:p>
        </p:txBody>
      </p:sp>
      <p:sp>
        <p:nvSpPr>
          <p:cNvPr id="4" name="Slide Number Placeholder 3"/>
          <p:cNvSpPr>
            <a:spLocks noGrp="1"/>
          </p:cNvSpPr>
          <p:nvPr>
            <p:ph type="sldNum" sz="quarter" idx="5"/>
          </p:nvPr>
        </p:nvSpPr>
        <p:spPr/>
        <p:txBody>
          <a:bodyPr/>
          <a:lstStyle/>
          <a:p>
            <a:fld id="{FF209F92-05EE-6F4A-AD9C-ED35F0F76927}" type="slidenum">
              <a:rPr lang="en-US"/>
              <a:t>1</a:t>
            </a:fld>
            <a:endParaRPr lang="en-US"/>
          </a:p>
        </p:txBody>
      </p:sp>
    </p:spTree>
    <p:extLst>
      <p:ext uri="{BB962C8B-B14F-4D97-AF65-F5344CB8AC3E}">
        <p14:creationId xmlns:p14="http://schemas.microsoft.com/office/powerpoint/2010/main" val="1387057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Implementation still matters.</a:t>
            </a:r>
          </a:p>
          <a:p>
            <a:r>
              <a:rPr lang="en-US" sz="1200" dirty="0"/>
              <a:t>But implementation can increasingly be delegated or regenerated.</a:t>
            </a:r>
          </a:p>
          <a:p>
            <a:r>
              <a:rPr lang="en-US" sz="1200" dirty="0"/>
              <a:t>Attention, understanding, specification, judgment, validation, coordination, and trust become relatively scarce.</a:t>
            </a:r>
          </a:p>
          <a:p>
            <a:r>
              <a:rPr lang="en-US" sz="1200" dirty="0"/>
              <a:t>Engineering effort should follow the scarce resources.</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14</a:t>
            </a:fld>
            <a:endParaRPr lang="en-US"/>
          </a:p>
        </p:txBody>
      </p:sp>
    </p:spTree>
    <p:extLst>
      <p:ext uri="{BB962C8B-B14F-4D97-AF65-F5344CB8AC3E}">
        <p14:creationId xmlns:p14="http://schemas.microsoft.com/office/powerpoint/2010/main" val="3075086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Assume coding agents can produce implementation faster than you can inspect it.</a:t>
            </a:r>
          </a:p>
          <a:p>
            <a:r>
              <a:rPr lang="en-US" dirty="0"/>
              <a:t>You want to give them substantially more autonomy.</a:t>
            </a:r>
          </a:p>
          <a:p>
            <a:r>
              <a:rPr lang="en-US" dirty="0"/>
              <a:t>What must the environment provide before you would be comfortable doing that?</a:t>
            </a:r>
          </a:p>
          <a:p>
            <a:r>
              <a:rPr lang="en-US" dirty="0"/>
              <a:t>Work from the engineering problem — not from MAGE terminology.</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18</a:t>
            </a:fld>
            <a:endParaRPr lang="en-US"/>
          </a:p>
        </p:txBody>
      </p:sp>
    </p:spTree>
    <p:extLst>
      <p:ext uri="{BB962C8B-B14F-4D97-AF65-F5344CB8AC3E}">
        <p14:creationId xmlns:p14="http://schemas.microsoft.com/office/powerpoint/2010/main" val="1228490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1 minute – </a:t>
            </a:r>
            <a:r>
              <a:rPr lang="en-US" sz="1200" i="1" dirty="0"/>
              <a:t>get students thinking about questions</a:t>
            </a:r>
          </a:p>
          <a:p>
            <a:endParaRPr lang="en-US" sz="1200" dirty="0"/>
          </a:p>
          <a:p>
            <a:r>
              <a:rPr lang="en-US" sz="1200" dirty="0"/>
              <a:t>When starting an engineering effort, the questions we ask are similar, whether the build is human or agent.</a:t>
            </a:r>
          </a:p>
        </p:txBody>
      </p:sp>
      <p:sp>
        <p:nvSpPr>
          <p:cNvPr id="4" name="Slide Number Placeholder 3"/>
          <p:cNvSpPr>
            <a:spLocks noGrp="1"/>
          </p:cNvSpPr>
          <p:nvPr>
            <p:ph type="sldNum" sz="quarter" idx="5"/>
          </p:nvPr>
        </p:nvSpPr>
        <p:spPr/>
        <p:txBody>
          <a:bodyPr/>
          <a:lstStyle/>
          <a:p>
            <a:fld id="{FF209F92-05EE-6F4A-AD9C-ED35F0F76927}" type="slidenum">
              <a:rPr lang="en-US" smtClean="0"/>
              <a:t>19</a:t>
            </a:fld>
            <a:endParaRPr lang="en-US"/>
          </a:p>
        </p:txBody>
      </p:sp>
    </p:spTree>
    <p:extLst>
      <p:ext uri="{BB962C8B-B14F-4D97-AF65-F5344CB8AC3E}">
        <p14:creationId xmlns:p14="http://schemas.microsoft.com/office/powerpoint/2010/main" val="135292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minutes - </a:t>
            </a:r>
            <a:r>
              <a:rPr lang="en-US" i="1" dirty="0"/>
              <a:t>Review modeling approaches.</a:t>
            </a:r>
          </a:p>
          <a:p>
            <a:endParaRPr lang="en-US" dirty="0"/>
          </a:p>
          <a:p>
            <a:r>
              <a:rPr lang="en-US" sz="1200" dirty="0"/>
              <a:t>Requirements and specifications represent intended behavior.</a:t>
            </a:r>
          </a:p>
          <a:p>
            <a:r>
              <a:rPr lang="en-US" sz="1200" dirty="0"/>
              <a:t>Architecture and interface models represent structure and boundaries.</a:t>
            </a:r>
          </a:p>
          <a:p>
            <a:r>
              <a:rPr lang="en-US" sz="1200" dirty="0"/>
              <a:t>State, lifecycle, and dependency models expose relationships that code can hide.</a:t>
            </a:r>
          </a:p>
          <a:p>
            <a:r>
              <a:rPr lang="en-US" sz="1200" dirty="0"/>
              <a:t>Tests and assurance artifacts represent claims and evidence.</a:t>
            </a:r>
          </a:p>
          <a:p>
            <a:endParaRPr lang="en-US" dirty="0"/>
          </a:p>
          <a:p>
            <a:r>
              <a:rPr lang="en-US" b="1" dirty="0"/>
              <a:t>TRANSITION</a:t>
            </a:r>
          </a:p>
          <a:p>
            <a:endParaRPr lang="en-US" dirty="0"/>
          </a:p>
          <a:p>
            <a:r>
              <a:rPr lang="en-US" dirty="0"/>
              <a:t>Different questions expose different needs for representation.</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21</a:t>
            </a:fld>
            <a:endParaRPr lang="en-US"/>
          </a:p>
        </p:txBody>
      </p:sp>
    </p:spTree>
    <p:extLst>
      <p:ext uri="{BB962C8B-B14F-4D97-AF65-F5344CB8AC3E}">
        <p14:creationId xmlns:p14="http://schemas.microsoft.com/office/powerpoint/2010/main" val="249266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Show that modeling is already familiar work, so the principle lands as a rename rather than a new burden.</a:t>
            </a:r>
          </a:p>
          <a:p>
            <a:pPr>
              <a:buNone/>
            </a:pPr>
            <a:endParaRPr lang="en-US" sz="1200" i="1" dirty="0"/>
          </a:p>
          <a:p>
            <a:pPr marL="285750" indent="-285750">
              <a:buFont typeface="Arial"/>
              <a:buChar char="•"/>
            </a:pPr>
            <a:r>
              <a:rPr lang="en-US" sz="1200" dirty="0"/>
              <a:t>Lead with recognition: they have drawn all three of these in prior courses.</a:t>
            </a:r>
          </a:p>
          <a:p>
            <a:pPr marL="285750" indent="-285750">
              <a:buFont typeface="Arial"/>
              <a:buChar char="•"/>
            </a:pPr>
            <a:r>
              <a:rPr lang="en-US" sz="1200" dirty="0"/>
              <a:t>Read the middle column, not the left. The question is what selects the model.</a:t>
            </a:r>
          </a:p>
          <a:p>
            <a:pPr marL="285750" indent="-285750">
              <a:buFont typeface="Arial"/>
              <a:buChar char="•"/>
            </a:pPr>
            <a:r>
              <a:rPr lang="en-US" sz="1200" dirty="0"/>
              <a:t>Inheritance is the useful hook — a class hierarchy is a model, and nobody calls it documentation.</a:t>
            </a:r>
          </a:p>
          <a:p>
            <a:pPr marL="285750" indent="-285750">
              <a:buFont typeface="Arial"/>
              <a:buChar char="•"/>
            </a:pPr>
            <a:r>
              <a:rPr lang="en-US" sz="1200" dirty="0"/>
              <a:t>Say plainly that six classes exist; three are enough today. Do not enumerate the other three.</a:t>
            </a:r>
          </a:p>
          <a:p>
            <a:pPr marL="285750" indent="-285750">
              <a:buFont typeface="Arial"/>
              <a:buChar char="•"/>
            </a:pPr>
            <a:r>
              <a:rPr lang="en-US" sz="1200" dirty="0"/>
              <a:t>Map their activity output onto these three before moving on.</a:t>
            </a:r>
          </a:p>
          <a:p>
            <a:pPr>
              <a:buNone/>
            </a:pPr>
            <a:endParaRPr lang="en-US" sz="1200" dirty="0"/>
          </a:p>
          <a:p>
            <a:pPr>
              <a:buNone/>
            </a:pPr>
            <a:r>
              <a:rPr lang="en-US" sz="1200" dirty="0"/>
              <a:t>=====</a:t>
            </a:r>
          </a:p>
          <a:p>
            <a:pPr>
              <a:buNone/>
            </a:pPr>
            <a:endParaRPr lang="en-US" sz="1200" dirty="0"/>
          </a:p>
          <a:p>
            <a:pPr>
              <a:buNone/>
            </a:pPr>
            <a:r>
              <a:rPr lang="en-US" sz="1200" dirty="0"/>
              <a:t>You just invented a pile of artifacts. Let me organize them, and I want to start by pointing out that none of this is new to you.</a:t>
            </a:r>
          </a:p>
          <a:p>
            <a:pPr>
              <a:buNone/>
            </a:pPr>
            <a:endParaRPr lang="en-US" sz="1200" dirty="0"/>
          </a:p>
          <a:p>
            <a:pPr>
              <a:buNone/>
            </a:pPr>
            <a:r>
              <a:rPr lang="en-US" sz="1200" dirty="0"/>
              <a:t>Structural models: what exists and how the parts relate. You have drawn module diagrams and dependency graphs since your second programming course.</a:t>
            </a:r>
          </a:p>
          <a:p>
            <a:pPr>
              <a:buNone/>
            </a:pPr>
            <a:endParaRPr lang="en-US" sz="1200" dirty="0"/>
          </a:p>
          <a:p>
            <a:pPr>
              <a:buNone/>
            </a:pPr>
            <a:r>
              <a:rPr lang="en-US" sz="1200" dirty="0"/>
              <a:t>Behavioral models: what may happen, and in what order. State machines. Sequence diagrams.</a:t>
            </a:r>
          </a:p>
          <a:p>
            <a:pPr>
              <a:buNone/>
            </a:pPr>
            <a:endParaRPr lang="en-US" sz="1200" dirty="0"/>
          </a:p>
          <a:p>
            <a:pPr>
              <a:buNone/>
            </a:pPr>
            <a:r>
              <a:rPr lang="en-US" sz="1200" dirty="0"/>
              <a:t>And implementation models: how the thing is realized in code. A class hierarchy is a model. Inheritance is a modeling decision — you are asserting that these types share structure and substitute for one another. Interfaces are models of what a caller may rely on.</a:t>
            </a:r>
          </a:p>
          <a:p>
            <a:pPr>
              <a:buNone/>
            </a:pPr>
            <a:endParaRPr lang="en-US" sz="1200" dirty="0"/>
          </a:p>
          <a:p>
            <a:pPr>
              <a:buNone/>
            </a:pPr>
            <a:r>
              <a:rPr lang="en-US" sz="1200" dirty="0"/>
              <a:t>Notice what the middle column is doing. The model class is chosen by the question, not by taste. If your question is “can this call cross that boundary,” a state machine will not help you.</a:t>
            </a:r>
          </a:p>
          <a:p>
            <a:pPr>
              <a:buNone/>
            </a:pPr>
            <a:endParaRPr lang="en-US" sz="1200" dirty="0"/>
          </a:p>
          <a:p>
            <a:pPr>
              <a:buNone/>
            </a:pPr>
            <a:r>
              <a:rPr lang="en-US" sz="1200" dirty="0"/>
              <a:t>There are six classes in the book. Three are enough for today; the others show up when we get to ownership, policy, and evidence later in the semester.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7 minutes — </a:t>
            </a:r>
            <a:r>
              <a:rPr lang="en-US" sz="1200" i="1" dirty="0"/>
              <a:t>Make the abstract problem concrete, and let students propose a deliberately mixed pile of representations and mechanisms.</a:t>
            </a:r>
          </a:p>
          <a:p>
            <a:pPr>
              <a:buNone/>
            </a:pPr>
            <a:endParaRPr lang="en-US" sz="1200" i="1" dirty="0"/>
          </a:p>
          <a:p>
            <a:pPr marL="285750" indent="-285750">
              <a:buFont typeface="Arial"/>
              <a:buChar char="•"/>
            </a:pPr>
            <a:r>
              <a:rPr lang="en-US" sz="1200" dirty="0"/>
              <a:t>Pose it at the board. Walk the diagram left to right, then read the obligation aloud.</a:t>
            </a:r>
          </a:p>
          <a:p>
            <a:pPr marL="285750" indent="-285750">
              <a:buFont typeface="Arial"/>
              <a:buChar char="•"/>
            </a:pPr>
            <a:r>
              <a:rPr lang="en-US" sz="1200" dirty="0"/>
              <a:t>Ask the question as written. Do NOT ask “what does the agent need to know?” — that biases toward representation and kills the productive confusion.</a:t>
            </a:r>
          </a:p>
          <a:p>
            <a:pPr marL="285750" indent="-285750">
              <a:buFont typeface="Arial"/>
              <a:buChar char="•"/>
            </a:pPr>
            <a:r>
              <a:rPr lang="en-US" sz="1200" dirty="0"/>
              <a:t>Collect everything without sorting. The mixing is the point; slide 25 sorts it.</a:t>
            </a:r>
          </a:p>
          <a:p>
            <a:pPr marL="285750" indent="-285750">
              <a:buFont typeface="Arial"/>
              <a:buChar char="•"/>
            </a:pPr>
            <a:r>
              <a:rPr lang="en-US" sz="1200" dirty="0"/>
              <a:t>Likely answers — information kind:</a:t>
            </a:r>
          </a:p>
          <a:p>
            <a:pPr marL="285750" indent="-285750">
              <a:buFont typeface="Arial"/>
              <a:buChar char="•"/>
            </a:pPr>
            <a:r>
              <a:rPr lang="en-US" sz="1200" dirty="0"/>
              <a:t>   the requirement written down · an OpenAPI spec · an existing authenticated endpoint as an example · the auth architecture · who owns this route · a better prompt or context file</a:t>
            </a:r>
          </a:p>
          <a:p>
            <a:pPr marL="285750" indent="-285750">
              <a:buFont typeface="Arial"/>
              <a:buChar char="•"/>
            </a:pPr>
            <a:r>
              <a:rPr lang="en-US" sz="1200" dirty="0"/>
              <a:t>Likely answers — mechanism kind:</a:t>
            </a:r>
          </a:p>
          <a:p>
            <a:pPr marL="285750" indent="-285750">
              <a:buFont typeface="Arial"/>
              <a:buChar char="•"/>
            </a:pPr>
            <a:r>
              <a:rPr lang="en-US" sz="1200" dirty="0"/>
              <a:t>   human or agent review · a test that calls the endpoint as another user · static analysis · a security scan · a CI check · refuse the merge</a:t>
            </a:r>
          </a:p>
          <a:p>
            <a:pPr marL="285750" indent="-285750">
              <a:buFont typeface="Arial"/>
              <a:buChar char="•"/>
            </a:pPr>
            <a:r>
              <a:rPr lang="en-US" sz="1200" dirty="0"/>
              <a:t>If someone says “just tell it in the prompt”, write it down without comment. Slide 24 tests exactly that answer.</a:t>
            </a:r>
          </a:p>
          <a:p>
            <a:pPr marL="285750" indent="-285750">
              <a:buFont typeface="Arial"/>
              <a:buChar char="•"/>
            </a:pPr>
            <a:r>
              <a:rPr lang="en-US" sz="1200" dirty="0"/>
              <a:t>If the room only produces information, prompt: “suppose you gave it all of that and it still shipped the bug — then what?”</a:t>
            </a:r>
          </a:p>
          <a:p>
            <a:pPr marL="285750" indent="-285750">
              <a:buFont typeface="Arial"/>
              <a:buChar char="•"/>
            </a:pPr>
            <a:r>
              <a:rPr lang="en-US" sz="1200" dirty="0"/>
              <a:t>If the room only produces mechanisms, prompt: “your test has to know what correct means. Where does that come from?”</a:t>
            </a:r>
          </a:p>
          <a:p>
            <a:pPr marL="285750" indent="-285750">
              <a:buFont typeface="Arial"/>
              <a:buChar char="•"/>
            </a:pPr>
            <a:r>
              <a:rPr lang="en-US" sz="1200" dirty="0"/>
              <a:t>Keep the board visible. You will point back at it during the reveal.</a:t>
            </a:r>
          </a:p>
          <a:p>
            <a:pPr>
              <a:buNone/>
            </a:pPr>
            <a:endParaRPr lang="en-US" sz="1200" dirty="0"/>
          </a:p>
          <a:p>
            <a:pPr>
              <a:buNone/>
            </a:pPr>
            <a:r>
              <a:rPr lang="en-US" sz="1200" dirty="0"/>
              <a:t>=====</a:t>
            </a:r>
          </a:p>
          <a:p>
            <a:pPr>
              <a:buNone/>
            </a:pPr>
            <a:endParaRPr lang="en-US" sz="1200" dirty="0"/>
          </a:p>
          <a:p>
            <a:pPr>
              <a:buNone/>
            </a:pPr>
            <a:r>
              <a:rPr lang="en-US" sz="1200" dirty="0"/>
              <a:t>Let us stop being abstract. Here is a system, and it is about as simple as a system gets. A browser talks to an API, and the API reaches user data.</a:t>
            </a:r>
          </a:p>
          <a:p>
            <a:pPr>
              <a:buNone/>
            </a:pPr>
            <a:endParaRPr lang="en-US" sz="1200" dirty="0"/>
          </a:p>
          <a:p>
            <a:pPr>
              <a:buNone/>
            </a:pPr>
            <a:r>
              <a:rPr lang="en-US" sz="1200" dirty="0"/>
              <a:t>An agent has just added an endpoint: GET slash api slash profile. It works. It returns a profile. Tests pass.</a:t>
            </a:r>
          </a:p>
          <a:p>
            <a:pPr>
              <a:buNone/>
            </a:pPr>
            <a:endParaRPr lang="en-US" sz="1200" dirty="0"/>
          </a:p>
          <a:p>
            <a:pPr>
              <a:buNone/>
            </a:pPr>
            <a:r>
              <a:rPr lang="en-US" sz="1200" dirty="0"/>
              <a:t>And here is something that must be true of it: only the authenticated user may access their profile. That is not a preference. If that is wrong, it is on the front page.</a:t>
            </a:r>
          </a:p>
          <a:p>
            <a:pPr>
              <a:buNone/>
            </a:pPr>
            <a:endParaRPr lang="en-US" sz="1200" dirty="0"/>
          </a:p>
          <a:p>
            <a:pPr>
              <a:buNone/>
            </a:pPr>
            <a:r>
              <a:rPr lang="en-US" sz="1200" dirty="0"/>
              <a:t>So my question to you — and I want concrete answers, not categories — what would you give the agent so it gets this right?</a:t>
            </a:r>
          </a:p>
          <a:p>
            <a:pPr>
              <a:buNone/>
            </a:pPr>
            <a:endParaRPr lang="en-US" sz="1200" dirty="0"/>
          </a:p>
          <a:p>
            <a:pPr>
              <a:buNone/>
            </a:pPr>
            <a:r>
              <a:rPr lang="en-US" sz="1200" dirty="0"/>
              <a:t>Shout them out. I am going to write down everything, and I am not going to sort them.</a:t>
            </a:r>
          </a:p>
          <a:p>
            <a:pPr>
              <a:buNone/>
            </a:pPr>
            <a:endParaRPr lang="en-US" sz="1200" dirty="0"/>
          </a:p>
          <a:p>
            <a:pPr>
              <a:buNone/>
            </a:pPr>
            <a:r>
              <a:rPr lang="en-US" sz="1200" dirty="0"/>
              <a:t>[Collect for three or four minutes. Resist the urge to organize the board — the disorder is doing work.]</a:t>
            </a:r>
          </a:p>
          <a:p>
            <a:pPr>
              <a:buNone/>
            </a:pPr>
            <a:endParaRPr lang="en-US" sz="1200" dirty="0"/>
          </a:p>
          <a:p>
            <a:pPr>
              <a:buNone/>
            </a:pPr>
            <a:r>
              <a:rPr lang="en-US" sz="1200" dirty="0"/>
              <a:t>Good. Look at that list. Hold onto it, because in two slides I am going to point out something about it that you have not noticed yet.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D291C-10C7-7B01-54D9-6C5F30236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D43BE0-F3D4-996B-1181-32F64C996F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5D98BB-6EA8-DA4A-0459-66BD52920D3D}"/>
              </a:ext>
            </a:extLst>
          </p:cNvPr>
          <p:cNvSpPr>
            <a:spLocks noGrp="1"/>
          </p:cNvSpPr>
          <p:nvPr>
            <p:ph type="body" idx="1"/>
          </p:nvPr>
        </p:nvSpPr>
        <p:spPr/>
        <p:txBody>
          <a:bodyPr/>
          <a:lstStyle/>
          <a:p>
            <a:pPr>
              <a:buNone/>
            </a:pPr>
            <a:r>
              <a:rPr lang="en-US" sz="1200" dirty="0"/>
              <a:t>6 minutes — </a:t>
            </a:r>
            <a:r>
              <a:rPr lang="en-US" sz="1200" i="1" dirty="0"/>
              <a:t>Have students discover that authority is a spectrum, and that this particular obligation needs checked evidence at a consequential boundary.</a:t>
            </a:r>
          </a:p>
          <a:p>
            <a:pPr>
              <a:buNone/>
            </a:pPr>
            <a:endParaRPr lang="en-US" sz="1200" i="1" dirty="0"/>
          </a:p>
          <a:p>
            <a:pPr marL="285750" indent="-285750">
              <a:buFont typeface="Arial"/>
              <a:buChar char="•"/>
            </a:pPr>
            <a:r>
              <a:rPr lang="en-US" sz="1200" dirty="0"/>
              <a:t>Same scenario, same obligation — do not make them load a new example.</a:t>
            </a:r>
          </a:p>
          <a:p>
            <a:pPr marL="285750" indent="-285750">
              <a:buFont typeface="Arial"/>
              <a:buChar char="•"/>
            </a:pPr>
            <a:r>
              <a:rPr lang="en-US" sz="1200" dirty="0"/>
              <a:t>Reveal one intervention at a time; ask where they would stop before showing the next.</a:t>
            </a:r>
          </a:p>
          <a:p>
            <a:pPr marL="285750" indent="-285750">
              <a:buFont typeface="Arial"/>
              <a:buChar char="•"/>
            </a:pPr>
            <a:r>
              <a:rPr lang="en-US" sz="1200" dirty="0"/>
              <a:t>The lesson is NOT “always maximum enforcement”. It is that the mechanism should match what the obligation is worth.</a:t>
            </a:r>
          </a:p>
          <a:p>
            <a:pPr marL="285750" indent="-285750">
              <a:buFont typeface="Arial"/>
              <a:buChar char="•"/>
            </a:pPr>
            <a:r>
              <a:rPr lang="en-US" sz="1200" dirty="0"/>
              <a:t>For this obligation students should land on: telling is weak, and independently checked evidence at a gate is strong.</a:t>
            </a:r>
          </a:p>
          <a:p>
            <a:pPr marL="285750" indent="-285750">
              <a:buFont typeface="Arial"/>
              <a:buChar char="•"/>
            </a:pPr>
            <a:r>
              <a:rPr lang="en-US" sz="1200" dirty="0"/>
              <a:t>Useful counterweight: ask for an obligation where Tell is the right answer (naming style, comment tone). Preserves the tolerance idea for slide 28.</a:t>
            </a:r>
          </a:p>
          <a:p>
            <a:pPr marL="285750" indent="-285750">
              <a:buFont typeface="Arial"/>
              <a:buChar char="•"/>
            </a:pPr>
            <a:r>
              <a:rPr lang="en-US" sz="1200" dirty="0"/>
              <a:t>Watch for “the agent promised it did it” — self-report is not evidence. Name that explicitly.</a:t>
            </a:r>
          </a:p>
          <a:p>
            <a:pPr marL="285750" indent="-285750">
              <a:buFont typeface="Arial"/>
              <a:buChar char="•"/>
            </a:pPr>
            <a:r>
              <a:rPr lang="en-US" sz="1200" dirty="0"/>
              <a:t>Do not name Alignment yet.</a:t>
            </a:r>
          </a:p>
          <a:p>
            <a:pPr>
              <a:buNone/>
            </a:pPr>
            <a:endParaRPr lang="en-US" sz="1200" dirty="0"/>
          </a:p>
          <a:p>
            <a:pPr>
              <a:buNone/>
            </a:pPr>
            <a:r>
              <a:rPr lang="en-US" sz="1200" dirty="0"/>
              <a:t>=====</a:t>
            </a:r>
          </a:p>
          <a:p>
            <a:pPr>
              <a:buNone/>
            </a:pPr>
            <a:endParaRPr lang="en-US" sz="1200" dirty="0"/>
          </a:p>
          <a:p>
            <a:pPr>
              <a:buNone/>
            </a:pPr>
            <a:r>
              <a:rPr lang="en-US" sz="1200" dirty="0"/>
              <a:t>Same endpoint, same obligation. Now a different question: how much authority should that requirement actually have?</a:t>
            </a:r>
          </a:p>
          <a:p>
            <a:pPr>
              <a:buNone/>
            </a:pPr>
            <a:endParaRPr lang="en-US" sz="1200" dirty="0"/>
          </a:p>
          <a:p>
            <a:pPr>
              <a:buNone/>
            </a:pPr>
            <a:r>
              <a:rPr lang="en-US" sz="1200" dirty="0"/>
              <a:t>Start at the weak end.</a:t>
            </a:r>
          </a:p>
          <a:p>
            <a:pPr>
              <a:buNone/>
            </a:pPr>
            <a:endParaRPr lang="en-US" sz="1200" dirty="0"/>
          </a:p>
          <a:p>
            <a:pPr>
              <a:buNone/>
            </a:pPr>
            <a:r>
              <a:rPr lang="en-US" sz="1200" dirty="0"/>
              <a:t>ANIMATE</a:t>
            </a:r>
          </a:p>
          <a:p>
            <a:pPr>
              <a:buNone/>
            </a:pPr>
            <a:endParaRPr lang="en-US" sz="1200" dirty="0"/>
          </a:p>
          <a:p>
            <a:pPr>
              <a:buNone/>
            </a:pPr>
            <a:r>
              <a:rPr lang="en-US" sz="1200" dirty="0"/>
              <a:t>Tell. You put it in the prompt, or a context file: every endpoint requires authentication. Several of you suggested exactly this. How much protection does it buy? Some — it genuinely raises the hit rate. But nothing checks it. The obligation exists only as a sentence the agent may or may not have weighted.</a:t>
            </a:r>
          </a:p>
          <a:p>
            <a:pPr>
              <a:buNone/>
            </a:pPr>
            <a:endParaRPr lang="en-US" sz="1200" dirty="0"/>
          </a:p>
          <a:p>
            <a:pPr>
              <a:buNone/>
            </a:pPr>
            <a:r>
              <a:rPr lang="en-US" sz="1200" dirty="0"/>
              <a:t>ANIMATE</a:t>
            </a:r>
          </a:p>
          <a:p>
            <a:pPr>
              <a:buNone/>
            </a:pPr>
            <a:endParaRPr lang="en-US" sz="1200" dirty="0"/>
          </a:p>
          <a:p>
            <a:pPr>
              <a:buNone/>
            </a:pPr>
            <a:r>
              <a:rPr lang="en-US" sz="1200" dirty="0"/>
              <a:t>Inspect. A human reviews the diff, or another agent does. Better — now something looks. But we spent the first half of this lecture on why inspection does not scale, and a second probabilistic reviewer is not an independent one.</a:t>
            </a:r>
          </a:p>
          <a:p>
            <a:pPr>
              <a:buNone/>
            </a:pPr>
            <a:endParaRPr lang="en-US" sz="1200" dirty="0"/>
          </a:p>
          <a:p>
            <a:pPr>
              <a:buNone/>
            </a:pPr>
            <a:r>
              <a:rPr lang="en-US" sz="1200" dirty="0"/>
              <a:t>ANIMATE</a:t>
            </a:r>
          </a:p>
          <a:p>
            <a:pPr>
              <a:buNone/>
            </a:pPr>
            <a:endParaRPr lang="en-US" sz="1200" dirty="0"/>
          </a:p>
          <a:p>
            <a:pPr>
              <a:buNone/>
            </a:pPr>
            <a:r>
              <a:rPr lang="en-US" sz="1200" dirty="0"/>
              <a:t>Check. Static analysis, or a test that calls the endpoint as a different user and asserts it gets rejected. This is a real change in kind. The check does not care how persuasive the agent was. It produces evidence, and the evidence is independent of the thing being judged.</a:t>
            </a:r>
          </a:p>
          <a:p>
            <a:pPr>
              <a:buNone/>
            </a:pPr>
            <a:endParaRPr lang="en-US" sz="1200" dirty="0"/>
          </a:p>
          <a:p>
            <a:pPr>
              <a:buNone/>
            </a:pPr>
            <a:r>
              <a:rPr lang="en-US" sz="1200" dirty="0"/>
              <a:t>ANIMATE</a:t>
            </a:r>
          </a:p>
          <a:p>
            <a:pPr>
              <a:buNone/>
            </a:pPr>
            <a:endParaRPr lang="en-US" sz="1200" dirty="0"/>
          </a:p>
          <a:p>
            <a:pPr>
              <a:buNone/>
            </a:pPr>
            <a:r>
              <a:rPr lang="en-US" sz="1200" dirty="0"/>
              <a:t>Gate. The check runs, and if it fails the change does not merge. Now the obligation has consequences. Violating work cannot cross the boundary.</a:t>
            </a:r>
          </a:p>
          <a:p>
            <a:pPr>
              <a:buNone/>
            </a:pPr>
            <a:endParaRPr lang="en-US" sz="1200" dirty="0"/>
          </a:p>
          <a:p>
            <a:pPr>
              <a:buNone/>
            </a:pPr>
            <a:r>
              <a:rPr lang="en-US" sz="1200" dirty="0"/>
              <a:t>So: where would you enforce this one, and why?</a:t>
            </a:r>
          </a:p>
          <a:p>
            <a:pPr>
              <a:buNone/>
            </a:pPr>
            <a:endParaRPr lang="en-US" sz="1200" dirty="0"/>
          </a:p>
          <a:p>
            <a:pPr>
              <a:buNone/>
            </a:pPr>
            <a:r>
              <a:rPr lang="en-US" sz="1200" dirty="0"/>
              <a:t>[Take answers. Push on “why”, not “where”.]</a:t>
            </a:r>
          </a:p>
          <a:p>
            <a:pPr>
              <a:buNone/>
            </a:pPr>
            <a:endParaRPr lang="en-US" sz="1200" dirty="0"/>
          </a:p>
          <a:p>
            <a:pPr>
              <a:buNone/>
            </a:pPr>
            <a:r>
              <a:rPr lang="en-US" sz="1200" dirty="0"/>
              <a:t>I want one caution. The lesson is not that everything belongs at a gate. Gates are expensive and they slow you down. The lesson is that the mechanism should match what the obligation is worth — and for an authentication boundary on user data, a sentence in a prompt is not proportionate.</a:t>
            </a:r>
          </a:p>
        </p:txBody>
      </p:sp>
    </p:spTree>
    <p:extLst>
      <p:ext uri="{BB962C8B-B14F-4D97-AF65-F5344CB8AC3E}">
        <p14:creationId xmlns:p14="http://schemas.microsoft.com/office/powerpoint/2010/main" val="1480618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4 minutes — </a:t>
            </a:r>
            <a:r>
              <a:rPr lang="en-US" sz="1200" i="1" dirty="0"/>
              <a:t>Sort the pile students produced into two kinds of thing, and only then hand them the names.</a:t>
            </a:r>
          </a:p>
          <a:p>
            <a:pPr>
              <a:buNone/>
            </a:pPr>
            <a:endParaRPr lang="en-US" sz="1200" i="1" dirty="0"/>
          </a:p>
          <a:p>
            <a:pPr marL="285750" indent="-285750">
              <a:buFont typeface="Arial"/>
              <a:buChar char="•"/>
            </a:pPr>
            <a:r>
              <a:rPr lang="en-US" sz="1200" dirty="0"/>
              <a:t>Point at the board from slide 23 and sort their own answers live. Do not sort a hypothetical list.</a:t>
            </a:r>
          </a:p>
          <a:p>
            <a:pPr marL="285750" indent="-285750">
              <a:buFont typeface="Arial"/>
              <a:buChar char="•"/>
            </a:pPr>
            <a:r>
              <a:rPr lang="en-US" sz="1200" dirty="0"/>
              <a:t>Information kind — spec, examples, architecture, ownership: these say what authenticated access means here.</a:t>
            </a:r>
          </a:p>
          <a:p>
            <a:pPr marL="285750" indent="-285750">
              <a:buFont typeface="Arial"/>
              <a:buChar char="•"/>
            </a:pPr>
            <a:r>
              <a:rPr lang="en-US" sz="1200" dirty="0"/>
              <a:t>Mechanism kind — tests, static analysis, review, CI gate: these stop violating work crossing a boundary.</a:t>
            </a:r>
          </a:p>
          <a:p>
            <a:pPr marL="285750" indent="-285750">
              <a:buFont typeface="Arial"/>
              <a:buChar char="•"/>
            </a:pPr>
            <a:r>
              <a:rPr lang="en-US" sz="1200" dirty="0"/>
              <a:t>Only after they see the split in their own answers, walk the figure left to right, one row at a time.</a:t>
            </a:r>
          </a:p>
          <a:p>
            <a:pPr marL="285750" indent="-285750">
              <a:buFont typeface="Arial"/>
              <a:buChar char="•"/>
            </a:pPr>
            <a:r>
              <a:rPr lang="en-US" sz="1200" dirty="0"/>
              <a:t>Figure rows: finite working state → representation problem → Modeling. Probabilistic work with observable seams → authority problem → Alignment.</a:t>
            </a:r>
          </a:p>
          <a:p>
            <a:pPr marL="285750" indent="-285750">
              <a:buFont typeface="Arial"/>
              <a:buChar char="•"/>
            </a:pPr>
            <a:r>
              <a:rPr lang="en-US" sz="1200" dirty="0"/>
              <a:t>Both halves of the qualification matter. A model nobody enforces is a wish; a gate that cannot decide the property is theatre.</a:t>
            </a:r>
          </a:p>
          <a:p>
            <a:pPr marL="285750" indent="-285750">
              <a:buFont typeface="Arial"/>
              <a:buChar char="•"/>
            </a:pPr>
            <a:r>
              <a:rPr lang="en-US" sz="1200" dirty="0"/>
              <a:t>Do not present Modeling as a prerequisite for Alignment — the next slide makes that explicit.</a:t>
            </a:r>
          </a:p>
          <a:p>
            <a:pPr>
              <a:buNone/>
            </a:pPr>
            <a:endParaRPr lang="en-US" sz="1200" dirty="0"/>
          </a:p>
          <a:p>
            <a:pPr>
              <a:buNone/>
            </a:pPr>
            <a:r>
              <a:rPr lang="en-US" sz="1200" dirty="0"/>
              <a:t>=====</a:t>
            </a:r>
          </a:p>
          <a:p>
            <a:pPr>
              <a:buNone/>
            </a:pPr>
            <a:endParaRPr lang="en-US" sz="1200" dirty="0"/>
          </a:p>
          <a:p>
            <a:pPr>
              <a:buNone/>
            </a:pPr>
            <a:r>
              <a:rPr lang="en-US" sz="1200" dirty="0"/>
              <a:t>Go back to the list you gave me two slides ago. I said I would point out something you had not noticed.</a:t>
            </a:r>
          </a:p>
          <a:p>
            <a:pPr>
              <a:buNone/>
            </a:pPr>
            <a:endParaRPr lang="en-US" sz="1200" dirty="0"/>
          </a:p>
          <a:p>
            <a:pPr>
              <a:buNone/>
            </a:pPr>
            <a:r>
              <a:rPr lang="en-US" sz="1200" dirty="0"/>
              <a:t>Some of what you named tells the agent what the obligation means for this system. The specification. An existing authenticated endpoint as an example. The auth architecture. Who owns the route. Those answer a question about meaning: what does authenticated access mean here?</a:t>
            </a:r>
          </a:p>
          <a:p>
            <a:pPr>
              <a:buNone/>
            </a:pPr>
            <a:endParaRPr lang="en-US" sz="1200" dirty="0"/>
          </a:p>
          <a:p>
            <a:pPr>
              <a:buNone/>
            </a:pPr>
            <a:r>
              <a:rPr lang="en-US" sz="1200" dirty="0"/>
              <a:t>The rest does something different. The test. The static check. The review. The CI gate. None of those explains anything to anybody. They answer a question about consequence: what stops violating work crossing a boundary?</a:t>
            </a:r>
          </a:p>
          <a:p>
            <a:pPr>
              <a:buNone/>
            </a:pPr>
            <a:endParaRPr lang="en-US" sz="1200" dirty="0"/>
          </a:p>
          <a:p>
            <a:pPr>
              <a:buNone/>
            </a:pPr>
            <a:r>
              <a:rPr lang="en-US" sz="1200" dirty="0"/>
              <a:t>You mixed them together, and that was the right instinct — you need both. But they are not the same kind of thing.</a:t>
            </a:r>
          </a:p>
          <a:p>
            <a:pPr>
              <a:buNone/>
            </a:pPr>
            <a:endParaRPr lang="en-US" sz="1200" dirty="0"/>
          </a:p>
          <a:p>
            <a:pPr>
              <a:buNone/>
            </a:pPr>
            <a:r>
              <a:rPr lang="en-US" sz="1200" dirty="0"/>
              <a:t>And they come from different properties of the substrate. Because a reasoner has finite working state, you get a representation problem, and the answer is Modeling: represent what agents reason through. Because the work is probabilistic but has observable, interposable seams, you get an authority problem, and the answer is Alignment: give obligations authority.</a:t>
            </a:r>
          </a:p>
          <a:p>
            <a:pPr>
              <a:buNone/>
            </a:pPr>
            <a:endParaRPr lang="en-US" sz="1200" dirty="0"/>
          </a:p>
          <a:p>
            <a:pPr>
              <a:buNone/>
            </a:pPr>
            <a:r>
              <a:rPr lang="en-US" sz="1200" dirty="0"/>
              <a:t>Hold both halves of the caveat. A representation with no authority may simply be ignored — that is every architecture diagram rotting in a wiki. But authority without sufficient representation is just as broken: a gate can only refuse what it can decide, and if the property depends on meaning the environment does not have, a person has to supply it by hand.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4 minutes — </a:t>
            </a:r>
            <a:r>
              <a:rPr lang="en-US" sz="1200" i="1" dirty="0"/>
              <a:t>Make the four mechanism roles concrete on the endpoint they already know, and block the misreading that Modeling must precede Alignment.</a:t>
            </a:r>
          </a:p>
          <a:p>
            <a:pPr>
              <a:buNone/>
            </a:pPr>
            <a:endParaRPr lang="en-US" sz="1200" i="1" dirty="0"/>
          </a:p>
          <a:p>
            <a:pPr marL="285750" indent="-285750">
              <a:buFont typeface="Arial"/>
              <a:buChar char="•"/>
            </a:pPr>
            <a:r>
              <a:rPr lang="en-US" sz="1200" dirty="0"/>
              <a:t>Same scenario throughout — no new example to load.</a:t>
            </a:r>
          </a:p>
          <a:p>
            <a:pPr marL="285750" indent="-285750">
              <a:buFont typeface="Arial"/>
              <a:buChar char="•"/>
            </a:pPr>
            <a:r>
              <a:rPr lang="en-US" sz="1200" dirty="0"/>
              <a:t>Full role definitions: constraints restrict permissible actions; sensors produce evidence; validators check evidence against an obligation; gates decide whether work may cross a workflow boundary.</a:t>
            </a:r>
          </a:p>
          <a:p>
            <a:pPr marL="285750" indent="-285750">
              <a:buFont typeface="Arial"/>
              <a:buChar char="•"/>
            </a:pPr>
            <a:r>
              <a:rPr lang="en-US" sz="1200" dirty="0"/>
              <a:t>Roles, not product categories. A CI pipeline is often sensor, validator and gate at once; ask the room which of the four a linter is.</a:t>
            </a:r>
          </a:p>
          <a:p>
            <a:pPr marL="285750" indent="-285750">
              <a:buFont typeface="Arial"/>
              <a:buChar char="•"/>
            </a:pPr>
            <a:r>
              <a:rPr lang="en-US" sz="1200" dirty="0"/>
              <a:t>The key point: a sandbox, a test, or a permission boundary already holds a local rule with no model at all. That is Alignment with no Modeling in sight.</a:t>
            </a:r>
          </a:p>
          <a:p>
            <a:pPr marL="285750" indent="-285750">
              <a:buFont typeface="Arial"/>
              <a:buChar char="•"/>
            </a:pPr>
            <a:r>
              <a:rPr lang="en-US" sz="1200" dirty="0"/>
              <a:t>Models change the boundary of what is governable — architecture, ownership, end-to-end behavior. Without them a person supplies the missing meaning, and that person is the bottleneck from Part 1.</a:t>
            </a:r>
          </a:p>
          <a:p>
            <a:pPr marL="285750" indent="-285750">
              <a:buFont typeface="Arial"/>
              <a:buChar char="•"/>
            </a:pPr>
            <a:r>
              <a:rPr lang="en-US" sz="1200" dirty="0"/>
              <a:t>Name the semantic gap if the room is with you: some obligations cannot be decided until enough of the system exists.</a:t>
            </a:r>
          </a:p>
          <a:p>
            <a:pPr>
              <a:buNone/>
            </a:pPr>
            <a:endParaRPr lang="en-US" sz="1200" dirty="0"/>
          </a:p>
          <a:p>
            <a:pPr>
              <a:buNone/>
            </a:pPr>
            <a:r>
              <a:rPr lang="en-US" sz="1200" dirty="0"/>
              <a:t>=====</a:t>
            </a:r>
          </a:p>
          <a:p>
            <a:pPr>
              <a:buNone/>
            </a:pPr>
            <a:endParaRPr lang="en-US" sz="1200" dirty="0"/>
          </a:p>
          <a:p>
            <a:pPr>
              <a:buNone/>
            </a:pPr>
            <a:r>
              <a:rPr lang="en-US" sz="1200" dirty="0"/>
              <a:t>Stay on the same endpoint. Everything you proposed for it falls into four roles, and the roles tell you what each thing is for.</a:t>
            </a:r>
          </a:p>
          <a:p>
            <a:pPr>
              <a:buNone/>
            </a:pPr>
            <a:endParaRPr lang="en-US" sz="1200" dirty="0"/>
          </a:p>
          <a:p>
            <a:pPr>
              <a:buNone/>
            </a:pPr>
            <a:r>
              <a:rPr lang="en-US" sz="1200" dirty="0"/>
              <a:t>Authentication middleware, or a permissions layer, is a constraint — it restricts what actions are permissible, so the bad thing cannot happen.</a:t>
            </a:r>
          </a:p>
          <a:p>
            <a:pPr>
              <a:buNone/>
            </a:pPr>
            <a:endParaRPr lang="en-US" sz="1200" dirty="0"/>
          </a:p>
          <a:p>
            <a:pPr>
              <a:buNone/>
            </a:pPr>
            <a:r>
              <a:rPr lang="en-US" sz="1200" dirty="0"/>
              <a:t>Request and access logging is a sensor — it does not stop anything, it produces evidence about what happened.</a:t>
            </a:r>
          </a:p>
          <a:p>
            <a:pPr>
              <a:buNone/>
            </a:pPr>
            <a:endParaRPr lang="en-US" sz="1200" dirty="0"/>
          </a:p>
          <a:p>
            <a:pPr>
              <a:buNone/>
            </a:pPr>
            <a:r>
              <a:rPr lang="en-US" sz="1200" dirty="0"/>
              <a:t>A security test is a validator — it checks evidence against the obligation and returns a verdict.</a:t>
            </a:r>
          </a:p>
          <a:p>
            <a:pPr>
              <a:buNone/>
            </a:pPr>
            <a:endParaRPr lang="en-US" sz="1200" dirty="0"/>
          </a:p>
          <a:p>
            <a:pPr>
              <a:buNone/>
            </a:pPr>
            <a:r>
              <a:rPr lang="en-US" sz="1200" dirty="0"/>
              <a:t>And your CI or release policy is a gate — it decides whether the change may cross a boundary: merge, deploy, release.</a:t>
            </a:r>
          </a:p>
          <a:p>
            <a:pPr>
              <a:buNone/>
            </a:pPr>
            <a:endParaRPr lang="en-US" sz="1200" dirty="0"/>
          </a:p>
          <a:p>
            <a:pPr>
              <a:buNone/>
            </a:pPr>
            <a:r>
              <a:rPr lang="en-US" sz="1200" dirty="0"/>
              <a:t>These are roles, not products. Your CI pipeline is very likely playing three of them at once. Do not try to buy one of each.</a:t>
            </a:r>
          </a:p>
          <a:p>
            <a:pPr>
              <a:buNone/>
            </a:pPr>
            <a:endParaRPr lang="en-US" sz="1200" dirty="0"/>
          </a:p>
          <a:p>
            <a:pPr>
              <a:buNone/>
            </a:pPr>
            <a:r>
              <a:rPr lang="en-US" sz="1200" dirty="0"/>
              <a:t>Now the part people get wrong about this method. You do not need a model of your system to govern it. That middleware forbids the action using a local rule. The test blocks the regression by encoding expected behavior. No model anywhere.</a:t>
            </a:r>
          </a:p>
          <a:p>
            <a:pPr>
              <a:buNone/>
            </a:pPr>
            <a:endParaRPr lang="en-US" sz="1200" dirty="0"/>
          </a:p>
          <a:p>
            <a:pPr>
              <a:buNone/>
            </a:pPr>
            <a:r>
              <a:rPr lang="en-US" sz="1200" dirty="0"/>
              <a:t>What models buy you is reach. When the obligation depends on architecture, on ownership, on end-to-end behavior — the environment has nothing to check against unless somebody made that explicit. Otherwise a human supplies the missing meaning, and that human is exactly the bottleneck we spent the first half of this lecture 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back to our example: </a:t>
            </a:r>
            <a:r>
              <a:rPr lang="en-US" b="1" dirty="0"/>
              <a:t>only the authenticated user may access </a:t>
            </a:r>
            <a:r>
              <a:rPr lang="en-US" sz="1200" b="1" kern="1200" dirty="0">
                <a:solidFill>
                  <a:schemeClr val="tx1"/>
                </a:solidFill>
                <a:latin typeface="+mn-lt"/>
                <a:ea typeface="+mn-ea"/>
                <a:cs typeface="+mn-cs"/>
              </a:rPr>
              <a:t>/</a:t>
            </a:r>
            <a:r>
              <a:rPr lang="en-US" sz="1200" b="1" kern="1200" dirty="0" err="1">
                <a:solidFill>
                  <a:schemeClr val="tx1"/>
                </a:solidFill>
                <a:latin typeface="+mn-lt"/>
                <a:ea typeface="+mn-ea"/>
                <a:cs typeface="+mn-cs"/>
              </a:rPr>
              <a:t>api</a:t>
            </a:r>
            <a:r>
              <a:rPr lang="en-US" sz="1200" b="1" kern="1200" dirty="0">
                <a:solidFill>
                  <a:schemeClr val="tx1"/>
                </a:solidFill>
                <a:latin typeface="+mn-lt"/>
                <a:ea typeface="+mn-ea"/>
                <a:cs typeface="+mn-cs"/>
              </a:rPr>
              <a:t>/profile</a:t>
            </a:r>
            <a:r>
              <a:rPr lang="en-US" b="1" dirty="0"/>
              <a:t>.</a:t>
            </a:r>
            <a:r>
              <a:rPr lang="en-US" dirty="0"/>
              <a:t> </a:t>
            </a:r>
          </a:p>
          <a:p>
            <a:r>
              <a:rPr lang="en-US" dirty="0"/>
              <a:t>That obligation is settled, and it is machine-checkable. So we should model it explicitly and give it strong automated authority—ideally a check or gate that prevents code from shipping if unauthenticated access is possible.</a:t>
            </a:r>
          </a:p>
          <a:p>
            <a:endParaRPr lang="en-US" dirty="0"/>
          </a:p>
          <a:p>
            <a:r>
              <a:rPr lang="en-US" dirty="0"/>
              <a:t>But the requirement does </a:t>
            </a:r>
            <a:r>
              <a:rPr lang="en-US" b="1" dirty="0"/>
              <a:t>not</a:t>
            </a:r>
            <a:r>
              <a:rPr lang="en-US" dirty="0"/>
              <a:t> settle everything. It does not tell us how authentication should be implemented, how the endpoint should be structured internally, or what names and abstractions the developer should use. Those are degrees of freedom, and we should preserve them.</a:t>
            </a:r>
          </a:p>
          <a:p>
            <a:r>
              <a:rPr lang="en-US" dirty="0"/>
              <a:t>The important caveat is that </a:t>
            </a:r>
            <a:r>
              <a:rPr lang="en-US" b="1" dirty="0"/>
              <a:t>unmodeled does not mean free</a:t>
            </a:r>
            <a:r>
              <a:rPr lang="en-US" dirty="0"/>
              <a:t>. Suppose </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api</a:t>
            </a:r>
            <a:r>
              <a:rPr lang="en-US" sz="1200" kern="1200" dirty="0">
                <a:solidFill>
                  <a:schemeClr val="tx1"/>
                </a:solidFill>
                <a:latin typeface="+mn-lt"/>
                <a:ea typeface="+mn-ea"/>
                <a:cs typeface="+mn-cs"/>
              </a:rPr>
              <a:t>/profile</a:t>
            </a:r>
            <a:r>
              <a:rPr lang="en-US" dirty="0"/>
              <a:t> returns a user’s email address. Whether another authenticated user may access </a:t>
            </a:r>
            <a:r>
              <a:rPr lang="en-US" i="1" dirty="0"/>
              <a:t>someone else’s</a:t>
            </a:r>
            <a:r>
              <a:rPr lang="en-US" dirty="0"/>
              <a:t> profile is not merely an implementation choice—we may simply have failed to specify the authorization boundary.</a:t>
            </a:r>
          </a:p>
          <a:p>
            <a:endParaRPr lang="en-US" dirty="0"/>
          </a:p>
          <a:p>
            <a:r>
              <a:rPr lang="en-US" dirty="0"/>
              <a:t>So the discipline is: </a:t>
            </a:r>
            <a:r>
              <a:rPr lang="en-US" b="1" dirty="0"/>
              <a:t>govern what is settled; preserve what is genuinely free; and don’t confuse missing knowledge with freedom.</a:t>
            </a: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28</a:t>
            </a:fld>
            <a:endParaRPr lang="en-US"/>
          </a:p>
        </p:txBody>
      </p:sp>
    </p:spTree>
    <p:extLst>
      <p:ext uri="{BB962C8B-B14F-4D97-AF65-F5344CB8AC3E}">
        <p14:creationId xmlns:p14="http://schemas.microsoft.com/office/powerpoint/2010/main" val="1606246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a:t>
            </a:fld>
            <a:endParaRPr lang="en-US"/>
          </a:p>
        </p:txBody>
      </p:sp>
    </p:spTree>
    <p:extLst>
      <p:ext uri="{BB962C8B-B14F-4D97-AF65-F5344CB8AC3E}">
        <p14:creationId xmlns:p14="http://schemas.microsoft.com/office/powerpoint/2010/main" val="243557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4 minutes — </a:t>
            </a:r>
            <a:r>
              <a:rPr lang="en-US" sz="1200" i="1" dirty="0"/>
              <a:t>Expose that fixing an instance leaves the environment exactly as weak as it was.</a:t>
            </a:r>
          </a:p>
          <a:p>
            <a:pPr>
              <a:buNone/>
            </a:pPr>
            <a:endParaRPr lang="en-US" sz="1200" i="1" dirty="0"/>
          </a:p>
          <a:p>
            <a:pPr marL="285750" indent="-285750">
              <a:buFont typeface="Arial"/>
              <a:buChar char="•"/>
            </a:pPr>
            <a:r>
              <a:rPr lang="en-US" sz="1200" dirty="0"/>
              <a:t>Set the scene concretely, then let the questions sit. Do not rush the silence.</a:t>
            </a:r>
          </a:p>
          <a:p>
            <a:pPr marL="285750" indent="-285750">
              <a:buFont typeface="Arial"/>
              <a:buChar char="•"/>
            </a:pPr>
            <a:r>
              <a:rPr lang="en-US" sz="1200" dirty="0"/>
              <a:t>Take answers. Most students will say “it happens again” — push them to say why.</a:t>
            </a:r>
          </a:p>
          <a:p>
            <a:pPr marL="285750" indent="-285750">
              <a:buFont typeface="Arial"/>
              <a:buChar char="•"/>
            </a:pPr>
            <a:r>
              <a:rPr lang="en-US" sz="1200" dirty="0"/>
              <a:t>The reviewer-on-vacation question is the one that lands. Judgment stored in a person is not stored.</a:t>
            </a:r>
          </a:p>
          <a:p>
            <a:pPr marL="285750" indent="-285750">
              <a:buFont typeface="Arial"/>
              <a:buChar char="•"/>
            </a:pPr>
            <a:r>
              <a:rPr lang="en-US" sz="1200" dirty="0"/>
              <a:t>Do not name governance conversion yet. That is the reveal two slides from now.</a:t>
            </a:r>
          </a:p>
          <a:p>
            <a:pPr>
              <a:buNone/>
            </a:pPr>
            <a:endParaRPr lang="en-US" sz="1200" dirty="0"/>
          </a:p>
          <a:p>
            <a:pPr>
              <a:buNone/>
            </a:pPr>
            <a:r>
              <a:rPr lang="en-US" sz="1200" dirty="0"/>
              <a:t>=====</a:t>
            </a:r>
          </a:p>
          <a:p>
            <a:pPr>
              <a:buNone/>
            </a:pPr>
            <a:endParaRPr lang="en-US" sz="1200" dirty="0"/>
          </a:p>
          <a:p>
            <a:pPr>
              <a:buNone/>
            </a:pPr>
            <a:r>
              <a:rPr lang="en-US" sz="1200" dirty="0"/>
              <a:t>Here is a situation every one of you will be in within a year. An agent writes something that violates an architectural rule — it reaches across a boundary it should not touch. A human reviewer catches it. Good. They fix the pull request and they leave a thoughtful comment explaining the mistake.</a:t>
            </a:r>
          </a:p>
          <a:p>
            <a:pPr>
              <a:buNone/>
            </a:pPr>
            <a:endParaRPr lang="en-US" sz="1200" dirty="0"/>
          </a:p>
          <a:p>
            <a:pPr>
              <a:buNone/>
            </a:pPr>
            <a:r>
              <a:rPr lang="en-US" sz="1200" dirty="0"/>
              <a:t>That feels like a complete outcome. The bug is gone. The agent got feedback. Everyone did their job.</a:t>
            </a:r>
          </a:p>
          <a:p>
            <a:pPr>
              <a:buNone/>
            </a:pPr>
            <a:endParaRPr lang="en-US" sz="1200" dirty="0"/>
          </a:p>
          <a:p>
            <a:pPr>
              <a:buNone/>
            </a:pPr>
            <a:r>
              <a:rPr lang="en-US" sz="1200" dirty="0"/>
              <a:t>So: what happens tomorrow?</a:t>
            </a:r>
          </a:p>
          <a:p>
            <a:pPr>
              <a:buNone/>
            </a:pPr>
            <a:endParaRPr lang="en-US" sz="1200" dirty="0"/>
          </a:p>
          <a:p>
            <a:pPr>
              <a:buNone/>
            </a:pPr>
            <a:r>
              <a:rPr lang="en-US" sz="1200" dirty="0"/>
              <a:t>What happens when a different agent picks up a similar task? What happens when that reviewer is on vacation, or moves teams, or simply does not look as carefully at four in the afternoon?</a:t>
            </a:r>
          </a:p>
          <a:p>
            <a:pPr>
              <a:buNone/>
            </a:pPr>
            <a:endParaRPr lang="en-US" sz="1200" dirty="0"/>
          </a:p>
          <a:p>
            <a:pPr>
              <a:buNone/>
            </a:pPr>
            <a:r>
              <a:rPr lang="en-US" sz="1200" dirty="0"/>
              <a:t>You repaired the instance. I want you to ask whether you repaired the engineering system — because those are not the same thing, and only one of them compounds.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6 minutes — </a:t>
            </a:r>
            <a:r>
              <a:rPr lang="en-US" sz="1200" i="1" dirty="0"/>
              <a:t>Students derive durable structure themselves; this is the third derivation, matching Modeling and Alignment.</a:t>
            </a:r>
          </a:p>
          <a:p>
            <a:pPr>
              <a:buNone/>
            </a:pPr>
            <a:endParaRPr lang="en-US" sz="1200" i="1" dirty="0"/>
          </a:p>
          <a:p>
            <a:pPr marL="285750" indent="-285750">
              <a:buFont typeface="Arial"/>
              <a:buChar char="•"/>
            </a:pPr>
            <a:r>
              <a:rPr lang="en-US" sz="1200" dirty="0"/>
              <a:t>Small groups, three minutes, then collect. Do not read the list — let them generate it first.</a:t>
            </a:r>
          </a:p>
          <a:p>
            <a:pPr marL="285750" indent="-285750">
              <a:buFont typeface="Arial"/>
              <a:buChar char="•"/>
            </a:pPr>
            <a:r>
              <a:rPr lang="en-US" sz="1200" dirty="0"/>
              <a:t>The list on screen is a safety net for a quiet room, not the answer key.</a:t>
            </a:r>
          </a:p>
          <a:p>
            <a:pPr marL="285750" indent="-285750">
              <a:buFont typeface="Arial"/>
              <a:buChar char="•"/>
            </a:pPr>
            <a:r>
              <a:rPr lang="en-US" sz="1200" dirty="0"/>
              <a:t>Push the second question hard: upkeep cost is what separates capital from clutter.</a:t>
            </a:r>
          </a:p>
          <a:p>
            <a:pPr marL="285750" indent="-285750">
              <a:buFont typeface="Arial"/>
              <a:buChar char="•"/>
            </a:pPr>
            <a:r>
              <a:rPr lang="en-US" sz="1200" dirty="0"/>
              <a:t>Good discriminator to raise: which of these still works when nobody remembers why it exists?</a:t>
            </a:r>
          </a:p>
          <a:p>
            <a:pPr marL="285750" indent="-285750">
              <a:buFont typeface="Arial"/>
              <a:buChar char="•"/>
            </a:pPr>
            <a:r>
              <a:rPr lang="en-US" sz="1200" dirty="0"/>
              <a:t>Collect answers on the board — slide 33 names what they just built.</a:t>
            </a:r>
          </a:p>
          <a:p>
            <a:pPr>
              <a:buNone/>
            </a:pPr>
            <a:endParaRPr lang="en-US" sz="1200" dirty="0"/>
          </a:p>
          <a:p>
            <a:pPr>
              <a:buNone/>
            </a:pPr>
            <a:r>
              <a:rPr lang="en-US" sz="1200" dirty="0"/>
              <a:t>=====</a:t>
            </a:r>
          </a:p>
          <a:p>
            <a:pPr>
              <a:buNone/>
            </a:pPr>
            <a:endParaRPr lang="en-US" sz="1200" dirty="0"/>
          </a:p>
          <a:p>
            <a:pPr>
              <a:buNone/>
            </a:pPr>
            <a:r>
              <a:rPr lang="en-US" sz="1200" dirty="0"/>
              <a:t>Three minutes in your groups. The rule got violated, you fixed it, and you have decided you do not want to pay for that judgment a second time. What do you build?</a:t>
            </a:r>
          </a:p>
          <a:p>
            <a:pPr>
              <a:buNone/>
            </a:pPr>
            <a:endParaRPr lang="en-US" sz="1200" dirty="0"/>
          </a:p>
          <a:p>
            <a:pPr>
              <a:buNone/>
            </a:pPr>
            <a:r>
              <a:rPr lang="en-US" sz="1200" dirty="0"/>
              <a:t>Be concrete. Not “better process” — name the artifact.</a:t>
            </a:r>
          </a:p>
          <a:p>
            <a:pPr>
              <a:buNone/>
            </a:pPr>
            <a:endParaRPr lang="en-US" sz="1200" dirty="0"/>
          </a:p>
          <a:p>
            <a:pPr>
              <a:buNone/>
            </a:pPr>
            <a:r>
              <a:rPr lang="en-US" sz="1200" dirty="0"/>
              <a:t>Now the second question, and this is the one that separates engineering from enthusiasm. For each thing you named: what does it cost to build, and what does it cost to keep true?</a:t>
            </a:r>
          </a:p>
          <a:p>
            <a:pPr>
              <a:buNone/>
            </a:pPr>
            <a:endParaRPr lang="en-US" sz="1200" dirty="0"/>
          </a:p>
          <a:p>
            <a:pPr>
              <a:buNone/>
            </a:pPr>
            <a:r>
              <a:rPr lang="en-US" sz="1200" dirty="0"/>
              <a:t>A test costs almost nothing to keep true, because it tells you when it breaks. An architecture diagram in a wiki costs a great deal to keep true, because nothing tells you when it drifts. Same good intention, very different economics.</a:t>
            </a:r>
          </a:p>
          <a:p>
            <a:pPr>
              <a:buNone/>
            </a:pPr>
            <a:endParaRPr lang="en-US" sz="1200" dirty="0"/>
          </a:p>
          <a:p>
            <a:pPr>
              <a:buNone/>
            </a:pPr>
            <a:r>
              <a:rPr lang="en-US" sz="1200" dirty="0"/>
              <a:t>Hold your lists. I am going to give what you just invented a name.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Name the move the students just invented and make it the habit they leave with.</a:t>
            </a:r>
          </a:p>
          <a:p>
            <a:pPr>
              <a:buNone/>
            </a:pPr>
            <a:endParaRPr lang="en-US" sz="1200" i="1" dirty="0"/>
          </a:p>
          <a:p>
            <a:pPr marL="285750" indent="-285750">
              <a:buFont typeface="Arial"/>
              <a:buChar char="•"/>
            </a:pPr>
            <a:r>
              <a:rPr lang="en-US" sz="1200" dirty="0"/>
              <a:t>Point back at their own lists — they derived this; you are only supplying the name.</a:t>
            </a:r>
          </a:p>
          <a:p>
            <a:pPr marL="285750" indent="-285750">
              <a:buFont typeface="Arial"/>
              <a:buChar char="•"/>
            </a:pPr>
            <a:r>
              <a:rPr lang="en-US" sz="1200" dirty="0"/>
              <a:t>Two beats, both required: repair the instance AND change the inheritance. One without the other fails.</a:t>
            </a:r>
          </a:p>
          <a:p>
            <a:pPr marL="285750" indent="-285750">
              <a:buFont typeface="Arial"/>
              <a:buChar char="•"/>
            </a:pPr>
            <a:r>
              <a:rPr lang="en-US" sz="1200" dirty="0"/>
              <a:t>The trigger is not only failure. Repeated judgment counts too, even when nothing broke.</a:t>
            </a:r>
          </a:p>
          <a:p>
            <a:pPr marL="285750" indent="-285750">
              <a:buFont typeface="Arial"/>
              <a:buChar char="•"/>
            </a:pPr>
            <a:r>
              <a:rPr lang="en-US" sz="1200" dirty="0"/>
              <a:t>This is claim 5. Say the number if you are tracking the six claims aloud.</a:t>
            </a:r>
          </a:p>
          <a:p>
            <a:pPr>
              <a:buNone/>
            </a:pPr>
            <a:endParaRPr lang="en-US" sz="1200" dirty="0"/>
          </a:p>
          <a:p>
            <a:pPr>
              <a:buNone/>
            </a:pPr>
            <a:r>
              <a:rPr lang="en-US" sz="1200" dirty="0"/>
              <a:t>=====</a:t>
            </a:r>
          </a:p>
          <a:p>
            <a:pPr>
              <a:buNone/>
            </a:pPr>
            <a:endParaRPr lang="en-US" sz="1200" dirty="0"/>
          </a:p>
          <a:p>
            <a:pPr>
              <a:buNone/>
            </a:pPr>
            <a:r>
              <a:rPr lang="en-US" sz="1200" dirty="0"/>
              <a:t>Look at your lists. You have just derived the third move of the method, and it has a name: governance conversion.</a:t>
            </a:r>
          </a:p>
          <a:p>
            <a:pPr>
              <a:buNone/>
            </a:pPr>
            <a:endParaRPr lang="en-US" sz="1200" dirty="0"/>
          </a:p>
          <a:p>
            <a:pPr>
              <a:buNone/>
            </a:pPr>
            <a:r>
              <a:rPr lang="en-US" sz="1200" dirty="0"/>
              <a:t>The definition is this. When a recurring failure, a repeated judgment, or an observed gap reveals something future work should inherit, you encode the lesson in durable structure — a model, a packaged procedure, or an authoritative mechanism.</a:t>
            </a:r>
          </a:p>
          <a:p>
            <a:pPr>
              <a:buNone/>
            </a:pPr>
            <a:endParaRPr lang="en-US" sz="1200" dirty="0"/>
          </a:p>
          <a:p>
            <a:pPr>
              <a:buNone/>
            </a:pPr>
            <a:r>
              <a:rPr lang="en-US" sz="1200" dirty="0"/>
              <a:t>Notice the trigger is not only failure. Repeated judgment counts. If you find yourself making the same call for the fifth time and nothing has broken, that is still the signal. You are paying for the same engineering repeatedly.</a:t>
            </a:r>
          </a:p>
          <a:p>
            <a:pPr>
              <a:buNone/>
            </a:pPr>
            <a:endParaRPr lang="en-US" sz="1200" dirty="0"/>
          </a:p>
          <a:p>
            <a:pPr>
              <a:buNone/>
            </a:pPr>
            <a:r>
              <a:rPr lang="en-US" sz="1200" dirty="0"/>
              <a:t>And notice there are two beats. Repair the instance — you still have to fix the bug. Then change what the next task inherits. Teams that do only the first are busy forever. Teams that do only the second have an elegant environment and a broken build.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Give the two outcomes names so students can diagnose which one their team is living in.</a:t>
            </a:r>
          </a:p>
          <a:p>
            <a:pPr>
              <a:buNone/>
            </a:pPr>
            <a:endParaRPr lang="en-US" sz="1200" i="1" dirty="0"/>
          </a:p>
          <a:p>
            <a:pPr marL="285750" indent="-285750">
              <a:buFont typeface="Arial"/>
              <a:buChar char="•"/>
            </a:pPr>
            <a:r>
              <a:rPr lang="en-US" sz="1200" dirty="0"/>
              <a:t>Left column is what you pay repeatedly. Right column is what pays you back.</a:t>
            </a:r>
          </a:p>
          <a:p>
            <a:pPr marL="285750" indent="-285750">
              <a:buFont typeface="Arial"/>
              <a:buChar char="•"/>
            </a:pPr>
            <a:r>
              <a:rPr lang="en-US" sz="1200" dirty="0"/>
              <a:t>Both lists are things a team can point at — keep it diagnostic, not moral.</a:t>
            </a:r>
          </a:p>
          <a:p>
            <a:pPr marL="285750" indent="-285750">
              <a:buFont typeface="Arial"/>
              <a:buChar char="•"/>
            </a:pPr>
            <a:r>
              <a:rPr lang="en-US" sz="1200" dirty="0"/>
              <a:t>Capital depreciates. A stale model is worse than none, because people still trust it.</a:t>
            </a:r>
          </a:p>
          <a:p>
            <a:pPr marL="285750" indent="-285750">
              <a:buFont typeface="Arial"/>
              <a:buChar char="•"/>
            </a:pPr>
            <a:r>
              <a:rPr lang="en-US" sz="1200" dirty="0"/>
              <a:t>Ask: which column did your last internship live in?</a:t>
            </a:r>
          </a:p>
          <a:p>
            <a:pPr>
              <a:buNone/>
            </a:pPr>
            <a:endParaRPr lang="en-US" sz="1200" dirty="0"/>
          </a:p>
          <a:p>
            <a:pPr>
              <a:buNone/>
            </a:pPr>
            <a:r>
              <a:rPr lang="en-US" sz="1200" dirty="0"/>
              <a:t>=====</a:t>
            </a:r>
          </a:p>
          <a:p>
            <a:pPr>
              <a:buNone/>
            </a:pPr>
            <a:endParaRPr lang="en-US" sz="1200" dirty="0"/>
          </a:p>
          <a:p>
            <a:pPr>
              <a:buNone/>
            </a:pPr>
            <a:r>
              <a:rPr lang="en-US" sz="1200" dirty="0"/>
              <a:t>Two outcomes, and every engineering organization is somewhere between them.</a:t>
            </a:r>
          </a:p>
          <a:p>
            <a:pPr>
              <a:buNone/>
            </a:pPr>
            <a:endParaRPr lang="en-US" sz="1200" dirty="0"/>
          </a:p>
          <a:p>
            <a:pPr>
              <a:buNone/>
            </a:pPr>
            <a:r>
              <a:rPr lang="en-US" sz="1200" dirty="0"/>
              <a:t>On the left, churn. Work spent rediscovering context, undoing recent changes, repairing regressions, reconciling inconsistencies, settling the same argument again. None of it advances the system. And the causes are specific, not vague: weak representation forces reconstruction, weak authority forces repeated adjudication.</a:t>
            </a:r>
          </a:p>
          <a:p>
            <a:pPr>
              <a:buNone/>
            </a:pPr>
            <a:endParaRPr lang="en-US" sz="1200" dirty="0"/>
          </a:p>
          <a:p>
            <a:pPr>
              <a:buNone/>
            </a:pPr>
            <a:r>
              <a:rPr lang="en-US" sz="1200" dirty="0"/>
              <a:t>On the right, capital. Models, packaged procedures, mechanisms, canonical documentation — durable structure that makes later work cheaper or less uncertain.</a:t>
            </a:r>
          </a:p>
          <a:p>
            <a:pPr>
              <a:buNone/>
            </a:pPr>
            <a:endParaRPr lang="en-US" sz="1200" dirty="0"/>
          </a:p>
          <a:p>
            <a:pPr>
              <a:buNone/>
            </a:pPr>
            <a:r>
              <a:rPr lang="en-US" sz="1200" dirty="0"/>
              <a:t>One honest caveat, because I do not want to sell you an infinite good. Capital depreciates. A model that no longer matches the system is worse than no model, because people still trust it. Structure has upkeep, and when upkeep exceeds return, you retire it.</a:t>
            </a:r>
          </a:p>
          <a:p>
            <a:pPr>
              <a:buNone/>
            </a:pPr>
            <a:endParaRPr lang="en-US" sz="1200" dirty="0"/>
          </a:p>
          <a:p>
            <a:pPr>
              <a:buNone/>
            </a:pPr>
            <a:r>
              <a:rPr lang="en-US" sz="1200" dirty="0"/>
              <a:t>So the diagnostic question for your own team is simply: which column are we in, and what would move one item across?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30 seconds — </a:t>
            </a:r>
            <a:r>
              <a:rPr lang="en-US" sz="1200" i="1" dirty="0"/>
              <a:t>Mark the shift from building the method to reading its consequences.</a:t>
            </a:r>
          </a:p>
          <a:p>
            <a:pPr>
              <a:buNone/>
            </a:pPr>
            <a:endParaRPr lang="en-US" sz="1200" i="1" dirty="0"/>
          </a:p>
          <a:p>
            <a:pPr marL="285750" indent="-285750">
              <a:buFont typeface="Arial"/>
              <a:buChar char="•"/>
            </a:pPr>
            <a:r>
              <a:rPr lang="en-US" sz="1200" dirty="0"/>
              <a:t>Frame line to say aloud: when implementation becomes abundant, where does engineering work move?</a:t>
            </a:r>
          </a:p>
          <a:p>
            <a:pPr marL="285750" indent="-285750">
              <a:buFont typeface="Arial"/>
              <a:buChar char="•"/>
            </a:pPr>
            <a:r>
              <a:rPr lang="en-US" sz="1200" dirty="0"/>
              <a:t>Everything after this point is consequence, not construction. Students should stop deriving and start reading.</a:t>
            </a:r>
          </a:p>
          <a:p>
            <a:pPr marL="285750" indent="-285750">
              <a:buFont typeface="Arial"/>
              <a:buChar char="•"/>
            </a:pPr>
            <a:r>
              <a:rPr lang="en-US" sz="1200" dirty="0"/>
              <a:t>If you are behind, this is the divider to skip — say the frame line over the previous slide instead.</a:t>
            </a:r>
          </a:p>
          <a:p>
            <a:pPr>
              <a:buNone/>
            </a:pPr>
            <a:endParaRPr lang="en-US" sz="1200" dirty="0"/>
          </a:p>
          <a:p>
            <a:pPr>
              <a:buNone/>
            </a:pPr>
            <a:r>
              <a:rPr lang="en-US" sz="1200" dirty="0"/>
              <a:t>=====</a:t>
            </a:r>
          </a:p>
          <a:p>
            <a:pPr>
              <a:buNone/>
            </a:pPr>
            <a:endParaRPr lang="en-US" sz="1200" dirty="0"/>
          </a:p>
          <a:p>
            <a:pPr>
              <a:buNone/>
            </a:pPr>
            <a:r>
              <a:rPr lang="en-US" sz="1200" dirty="0"/>
              <a:t>We have built the method. Model, align, do the work, convert what recurs.</a:t>
            </a:r>
          </a:p>
          <a:p>
            <a:pPr>
              <a:buNone/>
            </a:pPr>
            <a:endParaRPr lang="en-US" sz="1200" dirty="0"/>
          </a:p>
          <a:p>
            <a:pPr>
              <a:buNone/>
            </a:pPr>
            <a:r>
              <a:rPr lang="en-US" sz="1200" dirty="0"/>
              <a:t>The rest of the lecture is about what follows from it. When implementation becomes abundant, where does engineering work actually move — and what does that mean for what you are studying this semester?</a:t>
            </a:r>
          </a:p>
        </p:txBody>
      </p:sp>
    </p:spTree>
    <p:extLst>
      <p:ext uri="{BB962C8B-B14F-4D97-AF65-F5344CB8AC3E}">
        <p14:creationId xmlns:p14="http://schemas.microsoft.com/office/powerpoint/2010/main" val="3127134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2 minutes — </a:t>
            </a:r>
            <a:r>
              <a:rPr lang="en-US" b="0" i="1" dirty="0"/>
              <a:t>Use this as the synthesis slide. Don’t explain every box; trace the logic.</a:t>
            </a:r>
          </a:p>
          <a:p>
            <a:endParaRPr lang="en-US" b="0" i="1" dirty="0"/>
          </a:p>
          <a:p>
            <a:pPr lvl="0"/>
            <a:r>
              <a:rPr lang="en-US" dirty="0"/>
              <a:t>Start at the top: </a:t>
            </a:r>
            <a:r>
              <a:rPr lang="en-US" b="1" dirty="0"/>
              <a:t>scale creates a reasoning problem</a:t>
            </a:r>
            <a:r>
              <a:rPr lang="en-US" dirty="0"/>
              <a:t>. No engineer or agent can hold the whole system in working context. </a:t>
            </a:r>
          </a:p>
          <a:p>
            <a:pPr lvl="0"/>
            <a:r>
              <a:rPr lang="en-US" dirty="0"/>
              <a:t>GenAI makes implementation abundant, but </a:t>
            </a:r>
            <a:r>
              <a:rPr lang="en-US" b="1" dirty="0"/>
              <a:t>judgment, representation, evidence, and authority remain scarce</a:t>
            </a:r>
            <a:r>
              <a:rPr lang="en-US" dirty="0"/>
              <a:t>. That is the new imbalance. </a:t>
            </a:r>
          </a:p>
          <a:p>
            <a:pPr lvl="0"/>
            <a:endParaRPr lang="en-US" dirty="0"/>
          </a:p>
          <a:p>
            <a:pPr lvl="0"/>
            <a:r>
              <a:rPr lang="en-US" dirty="0"/>
              <a:t>The response has two parts: </a:t>
            </a:r>
          </a:p>
          <a:p>
            <a:pPr lvl="1"/>
            <a:r>
              <a:rPr lang="en-US" b="1" dirty="0"/>
              <a:t>Modeling:</a:t>
            </a:r>
            <a:r>
              <a:rPr lang="en-US" dirty="0"/>
              <a:t> make consequential knowledge and intent explicit. </a:t>
            </a:r>
          </a:p>
          <a:p>
            <a:pPr lvl="1"/>
            <a:r>
              <a:rPr lang="en-US" b="1" dirty="0"/>
              <a:t>Alignment:</a:t>
            </a:r>
            <a:r>
              <a:rPr lang="en-US" dirty="0"/>
              <a:t> give those obligations authority through constraints, validators, tests, and gates. </a:t>
            </a:r>
          </a:p>
          <a:p>
            <a:pPr lvl="0"/>
            <a:r>
              <a:rPr lang="en-US" dirty="0"/>
              <a:t>When both are present, you get a </a:t>
            </a:r>
            <a:r>
              <a:rPr lang="en-US" b="1" dirty="0"/>
              <a:t>governed engineering environment</a:t>
            </a:r>
            <a:r>
              <a:rPr lang="en-US" dirty="0"/>
              <a:t> where lessons persist beyond the individual reviewer or agent. </a:t>
            </a:r>
          </a:p>
          <a:p>
            <a:pPr lvl="0"/>
            <a:r>
              <a:rPr lang="en-US" dirty="0"/>
              <a:t>Repeated failures should trigger </a:t>
            </a:r>
            <a:r>
              <a:rPr lang="en-US" b="1" dirty="0"/>
              <a:t>governance conversion</a:t>
            </a:r>
            <a:r>
              <a:rPr lang="en-US" dirty="0"/>
              <a:t>: capture the judgment and adapt the models or controls. </a:t>
            </a:r>
          </a:p>
          <a:p>
            <a:pPr lvl="0"/>
            <a:r>
              <a:rPr lang="en-US" dirty="0"/>
              <a:t>If that knowledge is worth carrying forward, it becomes </a:t>
            </a:r>
            <a:r>
              <a:rPr lang="en-US" b="1" dirty="0"/>
              <a:t>engineering capital</a:t>
            </a:r>
            <a:r>
              <a:rPr lang="en-US" dirty="0"/>
              <a:t>—future work gets cheaper and safer. </a:t>
            </a:r>
          </a:p>
          <a:p>
            <a:pPr lvl="0"/>
            <a:r>
              <a:rPr lang="en-US" dirty="0"/>
              <a:t>The red path is the alternative: weak representation or weak authority produces </a:t>
            </a:r>
            <a:r>
              <a:rPr lang="en-US" b="1" dirty="0"/>
              <a:t>engineering churn</a:t>
            </a:r>
            <a:r>
              <a:rPr lang="en-US" dirty="0"/>
              <a:t>—the same judgment gets paid for repeatedly. </a:t>
            </a:r>
          </a:p>
          <a:p>
            <a:pPr lvl="0"/>
            <a:endParaRPr lang="en-US" dirty="0"/>
          </a:p>
          <a:p>
            <a:r>
              <a:rPr lang="en-US" b="1" dirty="0"/>
              <a:t>Closing line:</a:t>
            </a:r>
            <a:endParaRPr lang="en-US" dirty="0"/>
          </a:p>
          <a:p>
            <a:r>
              <a:rPr lang="en-US" dirty="0"/>
              <a:t>The goal is not to make agents smarter enough to remember everything. It is to build an engineering environment that does not require them to.</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36</a:t>
            </a:fld>
            <a:endParaRPr lang="en-US"/>
          </a:p>
        </p:txBody>
      </p:sp>
    </p:spTree>
    <p:extLst>
      <p:ext uri="{BB962C8B-B14F-4D97-AF65-F5344CB8AC3E}">
        <p14:creationId xmlns:p14="http://schemas.microsoft.com/office/powerpoint/2010/main" val="3531187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2 minutes — </a:t>
            </a:r>
            <a:r>
              <a:rPr lang="en-US" sz="1200" i="1" dirty="0"/>
              <a:t>Block the misreading that MAGE is an automation-maximizing program.</a:t>
            </a:r>
          </a:p>
          <a:p>
            <a:pPr>
              <a:buNone/>
            </a:pPr>
            <a:endParaRPr lang="en-US" sz="1200" i="1" dirty="0"/>
          </a:p>
          <a:p>
            <a:pPr marL="285750" indent="-285750">
              <a:buFont typeface="Arial"/>
              <a:buChar char="•"/>
            </a:pPr>
            <a:r>
              <a:rPr lang="en-US" sz="1200" dirty="0"/>
              <a:t>Point at the return loop on the previous slide's figure while saying the second bullet.</a:t>
            </a:r>
          </a:p>
          <a:p>
            <a:pPr marL="285750" indent="-285750">
              <a:buFont typeface="Arial"/>
              <a:buChar char="•"/>
            </a:pPr>
            <a:r>
              <a:rPr lang="en-US" sz="1200" dirty="0"/>
              <a:t>Autonomy is a consequence of trustworthiness, not a target to optimize.</a:t>
            </a:r>
          </a:p>
          <a:p>
            <a:pPr marL="285750" indent="-285750">
              <a:buFont typeface="Arial"/>
              <a:buChar char="•"/>
            </a:pPr>
            <a:r>
              <a:rPr lang="en-US" sz="1200" dirty="0"/>
              <a:t>Expect a student to ask where it ends. Honest answer: it does not; the loop is the point.</a:t>
            </a:r>
          </a:p>
          <a:p>
            <a:pPr>
              <a:buNone/>
            </a:pPr>
            <a:endParaRPr lang="en-US" sz="1200" dirty="0"/>
          </a:p>
          <a:p>
            <a:pPr>
              <a:buNone/>
            </a:pPr>
            <a:r>
              <a:rPr lang="en-US" sz="1200" dirty="0"/>
              <a:t>=====</a:t>
            </a:r>
          </a:p>
          <a:p>
            <a:pPr>
              <a:buNone/>
            </a:pPr>
            <a:endParaRPr lang="en-US" sz="1200" dirty="0"/>
          </a:p>
          <a:p>
            <a:pPr>
              <a:buNone/>
            </a:pPr>
            <a:r>
              <a:rPr lang="en-US" sz="1200" dirty="0"/>
              <a:t>I want to close off a misreading, because it is the most common one.</a:t>
            </a:r>
          </a:p>
          <a:p>
            <a:pPr>
              <a:buNone/>
            </a:pPr>
            <a:endParaRPr lang="en-US" sz="1200" dirty="0"/>
          </a:p>
          <a:p>
            <a:pPr>
              <a:buNone/>
            </a:pPr>
            <a:r>
              <a:rPr lang="en-US" sz="1200" dirty="0"/>
              <a:t>Everything we built today does let you delegate more. Better representations and appropriate authority mean more work can safely leave your hands. But autonomy is the outcome, not the objective. You do not set out to maximize how much the agents do; you set out to make the environment trustworthy, and delegation follows.</a:t>
            </a:r>
          </a:p>
          <a:p>
            <a:pPr>
              <a:buNone/>
            </a:pPr>
            <a:endParaRPr lang="en-US" sz="1200" dirty="0"/>
          </a:p>
          <a:p>
            <a:pPr>
              <a:buNone/>
            </a:pPr>
            <a:r>
              <a:rPr lang="en-US" sz="1200" dirty="0"/>
              <a:t>And look at the loop on the figure. When you delegate more, scope grows — and greater scope reopens the reasoning problem we started with. This is not a defect in the method. It is the shape of the method. You are never done, you are just operating at a larger scale than you could before.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2 minutes — </a:t>
            </a:r>
            <a:r>
              <a:rPr lang="en-US" sz="1200" i="1" dirty="0"/>
              <a:t>Answer the professional question students actually came in with: what will my job be?</a:t>
            </a:r>
          </a:p>
          <a:p>
            <a:pPr>
              <a:buNone/>
            </a:pPr>
            <a:endParaRPr lang="en-US" sz="1200" i="1" dirty="0"/>
          </a:p>
          <a:p>
            <a:pPr marL="285750" indent="-285750">
              <a:buFont typeface="Arial"/>
              <a:buChar char="•"/>
            </a:pPr>
            <a:r>
              <a:rPr lang="en-US" sz="1200" dirty="0"/>
              <a:t>This is claim 6 and the payoff for the whole argument.</a:t>
            </a:r>
          </a:p>
          <a:p>
            <a:pPr marL="285750" indent="-285750">
              <a:buFont typeface="Arial"/>
              <a:buChar char="•"/>
            </a:pPr>
            <a:r>
              <a:rPr lang="en-US" sz="1200" dirty="0"/>
              <a:t>Say plainly that implementation is not going away — several of them are worried about that.</a:t>
            </a:r>
          </a:p>
          <a:p>
            <a:pPr marL="285750" indent="-285750">
              <a:buFont typeface="Arial"/>
              <a:buChar char="•"/>
            </a:pPr>
            <a:r>
              <a:rPr lang="en-US" sz="1200" dirty="0"/>
              <a:t>The three bullets are the questions their job increasingly consists of answering.</a:t>
            </a:r>
          </a:p>
          <a:p>
            <a:pPr marL="285750" indent="-285750">
              <a:buFont typeface="Arial"/>
              <a:buChar char="•"/>
            </a:pPr>
            <a:r>
              <a:rPr lang="en-US" sz="1200" dirty="0"/>
              <a:t>Link forward to slide 41: every course topic maps onto one of those questions.</a:t>
            </a:r>
          </a:p>
          <a:p>
            <a:pPr>
              <a:buNone/>
            </a:pPr>
            <a:endParaRPr lang="en-US" sz="1200" dirty="0"/>
          </a:p>
          <a:p>
            <a:pPr>
              <a:buNone/>
            </a:pPr>
            <a:r>
              <a:rPr lang="en-US" sz="1200" dirty="0"/>
              <a:t>=====</a:t>
            </a:r>
          </a:p>
          <a:p>
            <a:pPr>
              <a:buNone/>
            </a:pPr>
            <a:endParaRPr lang="en-US" sz="1200" dirty="0"/>
          </a:p>
          <a:p>
            <a:pPr>
              <a:buNone/>
            </a:pPr>
            <a:r>
              <a:rPr lang="en-US" sz="1200" dirty="0"/>
              <a:t>Let me answer the question a few of you have been sitting on since the start of the semester, which is: what is my job going to be?</a:t>
            </a:r>
          </a:p>
          <a:p>
            <a:pPr>
              <a:buNone/>
            </a:pPr>
            <a:endParaRPr lang="en-US" sz="1200" dirty="0"/>
          </a:p>
          <a:p>
            <a:pPr>
              <a:buNone/>
            </a:pPr>
            <a:r>
              <a:rPr lang="en-US" sz="1200" dirty="0"/>
              <a:t>Engineers increasingly design the models, the evidence, the policies, the mechanisms, and the environments through which implementation happens. The work moves up a level of abstraction. Instead of producing the change yourself, you decide what must hold and how anyone would know; what should be represented and at what scale; which obligations get authority, and through which mechanism.</a:t>
            </a:r>
          </a:p>
          <a:p>
            <a:pPr>
              <a:buNone/>
            </a:pPr>
            <a:endParaRPr lang="en-US" sz="1200" dirty="0"/>
          </a:p>
          <a:p>
            <a:pPr>
              <a:buNone/>
            </a:pPr>
            <a:r>
              <a:rPr lang="en-US" sz="1200" dirty="0"/>
              <a:t>I want to be careful here, because the pessimistic version of this talk is everywhere and it is wrong. Implementation remains engineering work. You will still write code, and you will still need to be good at it — you cannot govern what you do not understand. What changes is that it stops being the center of the role.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39</a:t>
            </a:fld>
            <a:endParaRPr lang="en-US"/>
          </a:p>
        </p:txBody>
      </p:sp>
    </p:spTree>
    <p:extLst>
      <p:ext uri="{BB962C8B-B14F-4D97-AF65-F5344CB8AC3E}">
        <p14:creationId xmlns:p14="http://schemas.microsoft.com/office/powerpoint/2010/main" val="969369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4 minutes — </a:t>
            </a:r>
            <a:r>
              <a:rPr lang="en-US" sz="1200" i="1" dirty="0"/>
              <a:t>Land the answer to the question the whole lecture was built around and leave it on screen.</a:t>
            </a:r>
          </a:p>
          <a:p>
            <a:pPr>
              <a:buNone/>
            </a:pPr>
            <a:endParaRPr lang="en-US" sz="1200" i="1" dirty="0"/>
          </a:p>
          <a:p>
            <a:pPr marL="285750" indent="-285750">
              <a:buFont typeface="Arial"/>
              <a:buChar char="•"/>
            </a:pPr>
            <a:r>
              <a:rPr lang="en-US" sz="1200" dirty="0"/>
              <a:t>Leave this slide up through questions. Do not replace it with a Questions slide.</a:t>
            </a:r>
          </a:p>
          <a:p>
            <a:pPr marL="285750" indent="-285750">
              <a:buFont typeface="Arial"/>
              <a:buChar char="•"/>
            </a:pPr>
            <a:r>
              <a:rPr lang="en-US" sz="1200" dirty="0"/>
              <a:t>Deliver the three lines slowly — two refusals, then the answer.</a:t>
            </a:r>
          </a:p>
          <a:p>
            <a:pPr marL="285750" indent="-285750">
              <a:buFont typeface="Arial"/>
              <a:buChar char="•"/>
            </a:pPr>
            <a:r>
              <a:rPr lang="en-US" sz="1200" dirty="0"/>
              <a:t>FOLDED IN from the former “engineering value moves” slide — say this as the answer is delivered:</a:t>
            </a:r>
          </a:p>
          <a:p>
            <a:pPr marL="285750" indent="-285750">
              <a:buFont typeface="Arial"/>
              <a:buChar char="•"/>
            </a:pPr>
            <a:r>
              <a:rPr lang="en-US" sz="1200" dirty="0"/>
              <a:t>   From producing every implementation detail …</a:t>
            </a:r>
          </a:p>
          <a:p>
            <a:pPr marL="285750" indent="-285750">
              <a:buFont typeface="Arial"/>
              <a:buChar char="•"/>
            </a:pPr>
            <a:r>
              <a:rPr lang="en-US" sz="1200" dirty="0"/>
              <a:t>   … toward deciding what matters, representing consequential knowledge, constraining what must not vary, validating what must be believed, and preserving freedom where the answer is not yet known.</a:t>
            </a:r>
          </a:p>
          <a:p>
            <a:pPr marL="285750" indent="-285750">
              <a:buFont typeface="Arial"/>
              <a:buChar char="•"/>
            </a:pPr>
            <a:r>
              <a:rPr lang="en-US" sz="1200" dirty="0"/>
              <a:t>That list is the whole lecture in one breath. It also maps onto the previous slide's course topics — point back if time allows.</a:t>
            </a:r>
          </a:p>
          <a:p>
            <a:pPr marL="285750" indent="-285750">
              <a:buFont typeface="Arial"/>
              <a:buChar char="•"/>
            </a:pPr>
            <a:r>
              <a:rPr lang="en-US" sz="1200" dirty="0"/>
              <a:t>The converse is the hook for the rest of the course; do not answer it today.</a:t>
            </a:r>
          </a:p>
          <a:p>
            <a:pPr>
              <a:buNone/>
            </a:pPr>
            <a:endParaRPr lang="en-US" sz="1200" dirty="0"/>
          </a:p>
          <a:p>
            <a:pPr>
              <a:buNone/>
            </a:pPr>
            <a:r>
              <a:rPr lang="en-US" sz="1200" dirty="0"/>
              <a:t>=====</a:t>
            </a:r>
          </a:p>
          <a:p>
            <a:pPr>
              <a:buNone/>
            </a:pPr>
            <a:endParaRPr lang="en-US" sz="1200" dirty="0"/>
          </a:p>
          <a:p>
            <a:pPr>
              <a:buNone/>
            </a:pPr>
            <a:r>
              <a:rPr lang="en-US" sz="1200" dirty="0"/>
              <a:t>So let us go back to where this course starts. How do we safely grant autonomy to commodity intelligence?</a:t>
            </a:r>
          </a:p>
          <a:p>
            <a:pPr>
              <a:buNone/>
            </a:pPr>
            <a:endParaRPr lang="en-US" sz="1200" dirty="0"/>
          </a:p>
          <a:p>
            <a:pPr>
              <a:buNone/>
            </a:pPr>
            <a:r>
              <a:rPr lang="en-US" sz="1200" dirty="0"/>
              <a:t>Not by trusting agents more. Trust is not an engineering property; it is a feeling about one.</a:t>
            </a:r>
          </a:p>
          <a:p>
            <a:pPr>
              <a:buNone/>
            </a:pPr>
            <a:endParaRPr lang="en-US" sz="1200" dirty="0"/>
          </a:p>
          <a:p>
            <a:pPr>
              <a:buNone/>
            </a:pPr>
            <a:r>
              <a:rPr lang="en-US" sz="1200" dirty="0"/>
              <a:t>And not by reviewing everything they do. We spent the first half of this lecture showing why that does not scale — the reviewer becomes the bottleneck, and a second probabilistic reviewer is not independent assurance.</a:t>
            </a:r>
          </a:p>
          <a:p>
            <a:pPr>
              <a:buNone/>
            </a:pPr>
            <a:endParaRPr lang="en-US" sz="1200" dirty="0"/>
          </a:p>
          <a:p>
            <a:pPr>
              <a:buNone/>
            </a:pPr>
            <a:r>
              <a:rPr lang="en-US" sz="1200" dirty="0"/>
              <a:t>By engineering the environment in which autonomy operates.</a:t>
            </a:r>
          </a:p>
          <a:p>
            <a:pPr>
              <a:buNone/>
            </a:pPr>
            <a:endParaRPr lang="en-US" sz="1200" dirty="0"/>
          </a:p>
          <a:p>
            <a:pPr>
              <a:buNone/>
            </a:pPr>
            <a:r>
              <a:rPr lang="en-US" sz="1200" dirty="0"/>
              <a:t>And that is where your work moves. Away from producing every implementation detail. Toward deciding what matters. Representing consequential knowledge. Constraining what must not vary. Validating what must be believed. And preserving freedom where the answer is not yet known.</a:t>
            </a:r>
          </a:p>
          <a:p>
            <a:pPr>
              <a:buNone/>
            </a:pPr>
            <a:endParaRPr lang="en-US" sz="1200" dirty="0"/>
          </a:p>
          <a:p>
            <a:pPr>
              <a:buNone/>
            </a:pPr>
            <a:r>
              <a:rPr lang="en-US" sz="1200" dirty="0"/>
              <a:t>Six things. Not one of them is typing.</a:t>
            </a:r>
          </a:p>
          <a:p>
            <a:pPr>
              <a:buNone/>
            </a:pPr>
            <a:endParaRPr lang="en-US" sz="1200" dirty="0"/>
          </a:p>
          <a:p>
            <a:pPr>
              <a:buNone/>
            </a:pPr>
            <a:r>
              <a:rPr lang="en-US" sz="1200" dirty="0"/>
              <a:t>The rest of this course asks the converse question, and it is the one I want you carrying with you: what cannot be delegated?</a:t>
            </a:r>
          </a:p>
          <a:p>
            <a:pPr>
              <a:buNone/>
            </a:pPr>
            <a:endParaRPr lang="en-US" sz="1200" dirty="0"/>
          </a:p>
          <a:p>
            <a:pPr>
              <a:buNone/>
            </a:pPr>
            <a:r>
              <a:rPr lang="en-US" sz="1200" dirty="0"/>
              <a:t>I will leave this up. Questions.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Open the lecture with a counterfactual that makes the rest of the argument necessary.</a:t>
            </a:r>
          </a:p>
          <a:p>
            <a:pPr>
              <a:buNone/>
            </a:pPr>
            <a:endParaRPr lang="en-US" sz="1200" i="1" dirty="0"/>
          </a:p>
          <a:p>
            <a:pPr marL="285750" indent="-285750">
              <a:buFont typeface="Arial"/>
              <a:buChar char="•"/>
            </a:pPr>
            <a:r>
              <a:rPr lang="en-US" sz="1200" dirty="0"/>
              <a:t>Pose it, take three or four answers, and resolve none of them.</a:t>
            </a:r>
          </a:p>
          <a:p>
            <a:pPr marL="285750" indent="-285750">
              <a:buFont typeface="Arial"/>
              <a:buChar char="•"/>
            </a:pPr>
            <a:r>
              <a:rPr lang="en-US" sz="1200" dirty="0"/>
              <a:t>Write the answers where you can return to them — slide 42 comes back to this slide explicitly.</a:t>
            </a:r>
          </a:p>
          <a:p>
            <a:pPr marL="285750" indent="-285750">
              <a:buFont typeface="Arial"/>
              <a:buChar char="•"/>
            </a:pPr>
            <a:r>
              <a:rPr lang="en-US" sz="1200" dirty="0"/>
              <a:t>Do not name MAGE, Modeling, or Alignment yet. Students derive all three in Part 2.</a:t>
            </a:r>
          </a:p>
          <a:p>
            <a:pPr marL="285750" indent="-285750">
              <a:buFont typeface="Arial"/>
              <a:buChar char="•"/>
            </a:pPr>
            <a:r>
              <a:rPr lang="en-US" sz="1200" dirty="0"/>
              <a:t>Likely answers: knowing what to build; someone still has to check it; requirements; maintenance.</a:t>
            </a:r>
          </a:p>
          <a:p>
            <a:pPr>
              <a:buNone/>
            </a:pPr>
            <a:endParaRPr lang="en-US" sz="1200" dirty="0"/>
          </a:p>
          <a:p>
            <a:pPr>
              <a:buNone/>
            </a:pPr>
            <a:r>
              <a:rPr lang="en-US" sz="1200" dirty="0"/>
              <a:t>=====</a:t>
            </a:r>
          </a:p>
          <a:p>
            <a:pPr>
              <a:buNone/>
            </a:pPr>
            <a:endParaRPr lang="en-US" sz="1200" dirty="0"/>
          </a:p>
          <a:p>
            <a:pPr>
              <a:buNone/>
            </a:pPr>
            <a:r>
              <a:rPr lang="en-US" sz="1200" dirty="0"/>
              <a:t>Suppose the cost of writing code went to zero. Not cheaper — zero. Anything you can specify, you can have, instantly.</a:t>
            </a:r>
          </a:p>
          <a:p>
            <a:pPr>
              <a:buNone/>
            </a:pPr>
            <a:endParaRPr lang="en-US" sz="1200" dirty="0"/>
          </a:p>
          <a:p>
            <a:pPr>
              <a:buNone/>
            </a:pPr>
            <a:r>
              <a:rPr lang="en-US" sz="1200" dirty="0"/>
              <a:t>Would we still need software engineering?</a:t>
            </a:r>
          </a:p>
          <a:p>
            <a:pPr>
              <a:buNone/>
            </a:pPr>
            <a:endParaRPr lang="en-US" sz="1200" dirty="0"/>
          </a:p>
          <a:p>
            <a:pPr>
              <a:buNone/>
            </a:pPr>
            <a:r>
              <a:rPr lang="en-US" sz="1200" dirty="0"/>
              <a:t>Take a moment with that. What work would remain? And of the work that remains, what becomes more valuable than it is today?</a:t>
            </a:r>
          </a:p>
          <a:p>
            <a:pPr>
              <a:buNone/>
            </a:pPr>
            <a:endParaRPr lang="en-US" sz="1200" dirty="0"/>
          </a:p>
          <a:p>
            <a:pPr>
              <a:buNone/>
            </a:pPr>
            <a:r>
              <a:rPr lang="en-US" sz="1200" dirty="0"/>
              <a:t>I am not going to answer this now. Hold your answer — we will come back to this exact slide at the end and see whether you would change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3098F-C81B-367A-7CBF-09DDA662A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67906-FC9A-8EE1-566E-C9A4725DB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14653-4CE1-FCF2-BFFD-3498436F1504}"/>
              </a:ext>
            </a:extLst>
          </p:cNvPr>
          <p:cNvSpPr>
            <a:spLocks noGrp="1"/>
          </p:cNvSpPr>
          <p:nvPr>
            <p:ph type="body" idx="1"/>
          </p:nvPr>
        </p:nvSpPr>
        <p:spPr/>
        <p:txBody>
          <a:bodyPr/>
          <a:lstStyle/>
          <a:p>
            <a:pPr>
              <a:buNone/>
            </a:pPr>
            <a:r>
              <a:rPr lang="en-US" sz="1200" dirty="0"/>
              <a:t>3 minutes — </a:t>
            </a:r>
            <a:r>
              <a:rPr lang="en-US" sz="1200" i="1" dirty="0"/>
              <a:t>Open the lecture with a counterfactual that makes the rest of the argument necessary.</a:t>
            </a:r>
          </a:p>
          <a:p>
            <a:pPr>
              <a:buNone/>
            </a:pPr>
            <a:endParaRPr lang="en-US" sz="1200" i="1" dirty="0"/>
          </a:p>
          <a:p>
            <a:pPr marL="285750" indent="-285750">
              <a:buFont typeface="Arial"/>
              <a:buChar char="•"/>
            </a:pPr>
            <a:r>
              <a:rPr lang="en-US" sz="1200" dirty="0"/>
              <a:t>Pose it, take three or four answers, and resolve none of them.</a:t>
            </a:r>
          </a:p>
          <a:p>
            <a:pPr marL="285750" indent="-285750">
              <a:buFont typeface="Arial"/>
              <a:buChar char="•"/>
            </a:pPr>
            <a:r>
              <a:rPr lang="en-US" sz="1200" dirty="0"/>
              <a:t>Write the answers where you can return to them — slide 42 comes back to this slide explicitly.</a:t>
            </a:r>
          </a:p>
          <a:p>
            <a:pPr marL="285750" indent="-285750">
              <a:buFont typeface="Arial"/>
              <a:buChar char="•"/>
            </a:pPr>
            <a:r>
              <a:rPr lang="en-US" sz="1200" dirty="0"/>
              <a:t>Do not name MAGE, Modeling, or Alignment yet. Students derive all three in Part 2.</a:t>
            </a:r>
          </a:p>
          <a:p>
            <a:pPr marL="285750" indent="-285750">
              <a:buFont typeface="Arial"/>
              <a:buChar char="•"/>
            </a:pPr>
            <a:r>
              <a:rPr lang="en-US" sz="1200" dirty="0"/>
              <a:t>Likely answers: knowing what to build; someone still has to check it; requirements; maintenance.</a:t>
            </a:r>
          </a:p>
          <a:p>
            <a:pPr>
              <a:buNone/>
            </a:pPr>
            <a:endParaRPr lang="en-US" sz="1200" dirty="0"/>
          </a:p>
          <a:p>
            <a:pPr>
              <a:buNone/>
            </a:pPr>
            <a:r>
              <a:rPr lang="en-US" sz="1200" dirty="0"/>
              <a:t>=====</a:t>
            </a:r>
          </a:p>
          <a:p>
            <a:pPr>
              <a:buNone/>
            </a:pPr>
            <a:endParaRPr lang="en-US" sz="1200" dirty="0"/>
          </a:p>
          <a:p>
            <a:pPr>
              <a:buNone/>
            </a:pPr>
            <a:r>
              <a:rPr lang="en-US" sz="1200" dirty="0"/>
              <a:t>Suppose the cost of writing code went to zero. Not cheaper — zero. Anything you can specify, you can have, instantly.</a:t>
            </a:r>
          </a:p>
          <a:p>
            <a:pPr>
              <a:buNone/>
            </a:pPr>
            <a:endParaRPr lang="en-US" sz="1200" dirty="0"/>
          </a:p>
          <a:p>
            <a:pPr>
              <a:buNone/>
            </a:pPr>
            <a:r>
              <a:rPr lang="en-US" sz="1200" dirty="0"/>
              <a:t>Would we still need software engineering?</a:t>
            </a:r>
          </a:p>
          <a:p>
            <a:pPr>
              <a:buNone/>
            </a:pPr>
            <a:endParaRPr lang="en-US" sz="1200" dirty="0"/>
          </a:p>
          <a:p>
            <a:pPr>
              <a:buNone/>
            </a:pPr>
            <a:r>
              <a:rPr lang="en-US" sz="1200" dirty="0"/>
              <a:t>Take a moment with that. What work would remain? And of the work that remains, what becomes more valuable than it is today?</a:t>
            </a:r>
          </a:p>
          <a:p>
            <a:pPr>
              <a:buNone/>
            </a:pPr>
            <a:endParaRPr lang="en-US" sz="1200" dirty="0"/>
          </a:p>
          <a:p>
            <a:pPr>
              <a:buNone/>
            </a:pPr>
            <a:r>
              <a:rPr lang="en-US" sz="1200" dirty="0"/>
              <a:t>I am not going to answer this now. Hold your answer — we will come back to this exact slide at the end and see whether you would change it.</a:t>
            </a:r>
          </a:p>
        </p:txBody>
      </p:sp>
    </p:spTree>
    <p:extLst>
      <p:ext uri="{BB962C8B-B14F-4D97-AF65-F5344CB8AC3E}">
        <p14:creationId xmlns:p14="http://schemas.microsoft.com/office/powerpoint/2010/main" val="1068933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02F3-3C55-A5F0-B20D-4CC26269A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CC9C3-EC54-448A-D298-300263CCE0E9}"/>
              </a:ext>
            </a:extLst>
          </p:cNvPr>
          <p:cNvSpPr>
            <a:spLocks noGrp="1" noRot="1" noChangeAspect="1"/>
          </p:cNvSpPr>
          <p:nvPr>
            <p:ph type="sldImg"/>
          </p:nvPr>
        </p:nvSpPr>
        <p:spPr/>
        <p:txBody>
          <a:bodyPr/>
          <a:lstStyle/>
          <a:p>
            <a:endParaRPr/>
          </a:p>
        </p:txBody>
      </p:sp>
      <p:sp>
        <p:nvSpPr>
          <p:cNvPr id="3" name="Notes Placeholder 2">
            <a:extLst>
              <a:ext uri="{FF2B5EF4-FFF2-40B4-BE49-F238E27FC236}">
                <a16:creationId xmlns:a16="http://schemas.microsoft.com/office/drawing/2014/main" id="{7CA33EF9-6B62-8B6B-166E-7502D77F7D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2 minutes — </a:t>
            </a:r>
            <a:r>
              <a:rPr i="1" dirty="0"/>
              <a:t>Technology shifts the bottleneck rather than eliminating engineering work.</a:t>
            </a:r>
            <a:endParaRPr lang="en-US" dirty="0"/>
          </a:p>
          <a:p>
            <a:r>
              <a:rPr dirty="0"/>
              <a:t>• The pattern is not “new technology makes engineering unnecessary.”</a:t>
            </a:r>
          </a:p>
          <a:p>
            <a:r>
              <a:rPr dirty="0"/>
              <a:t>• A technology makes one resource much cheaper or more abundant; another constraint then dominates.</a:t>
            </a:r>
          </a:p>
          <a:p>
            <a:r>
              <a:rPr dirty="0"/>
              <a:t>• Reveal the examples one row at a time so the class sees the pattern before the coding-agent case.</a:t>
            </a:r>
          </a:p>
          <a:p>
            <a:r>
              <a:rPr dirty="0"/>
              <a:t>• Goldratt’s Theory of Constraints / Amdahl’s Law: removing one constraint exposes the next.</a:t>
            </a:r>
          </a:p>
          <a:p>
            <a:r>
              <a:rPr dirty="0"/>
              <a:t>=====</a:t>
            </a:r>
          </a:p>
          <a:p>
            <a:r>
              <a:rPr dirty="0"/>
              <a:t>Start with the header only. The claim is that technology moves engineering bottlenecks.</a:t>
            </a:r>
          </a:p>
          <a:p>
            <a:r>
              <a:rPr dirty="0"/>
              <a:t>ANIMATE</a:t>
            </a:r>
          </a:p>
          <a:p>
            <a:r>
              <a:rPr dirty="0"/>
              <a:t>Steam engine: mechanical power becomes abundant. Control and coordination become relatively more important.</a:t>
            </a:r>
          </a:p>
          <a:p>
            <a:r>
              <a:rPr dirty="0"/>
              <a:t>ANIMATE</a:t>
            </a:r>
          </a:p>
          <a:p>
            <a:r>
              <a:rPr dirty="0"/>
              <a:t>Factory: physical production scales. Again, control and coordination become a larger part of the engineering problem.</a:t>
            </a:r>
          </a:p>
          <a:p>
            <a:r>
              <a:rPr dirty="0"/>
              <a:t>ANIMATE</a:t>
            </a:r>
          </a:p>
          <a:p>
            <a:r>
              <a:rPr dirty="0"/>
              <a:t>Integrated circuits make computation extraordinarily cheap. The constraint moves again.</a:t>
            </a:r>
          </a:p>
          <a:p>
            <a:r>
              <a:rPr dirty="0"/>
              <a:t>ANIMATE</a:t>
            </a:r>
          </a:p>
          <a:p>
            <a:r>
              <a:rPr dirty="0"/>
              <a:t>Now coding agents: knowledge-work implementation becomes dramatically more abundant. If that is true, what becomes relatively scarce next?</a:t>
            </a:r>
          </a:p>
          <a:p>
            <a:r>
              <a:rPr dirty="0"/>
              <a:t>Pause here. I want them thinking in terms of constraints before we name judgment, specification, validation, and trust later.</a:t>
            </a:r>
          </a:p>
          <a:p>
            <a:r>
              <a:rPr dirty="0"/>
              <a:t>The Goldratt / Amdahl line is the general systems intuition: improve one constrained part of a system and the next constraint becomes visible.</a:t>
            </a:r>
          </a:p>
        </p:txBody>
      </p:sp>
      <p:sp>
        <p:nvSpPr>
          <p:cNvPr id="4" name="Slide Number Placeholder 3">
            <a:extLst>
              <a:ext uri="{FF2B5EF4-FFF2-40B4-BE49-F238E27FC236}">
                <a16:creationId xmlns:a16="http://schemas.microsoft.com/office/drawing/2014/main" id="{B02165BC-CEF0-7CBC-199C-028BEC4C3D74}"/>
              </a:ext>
            </a:extLst>
          </p:cNvPr>
          <p:cNvSpPr>
            <a:spLocks noGrp="1"/>
          </p:cNvSpPr>
          <p:nvPr>
            <p:ph type="sldNum" sz="quarter" idx="5"/>
          </p:nvPr>
        </p:nvSpPr>
        <p:spPr/>
        <p:txBody>
          <a:bodyPr/>
          <a:lstStyle/>
          <a:p>
            <a:fld id="{FF209F92-05EE-6F4A-AD9C-ED35F0F76927}" type="slidenum">
              <a:rPr lang="en-US" smtClean="0"/>
              <a:t>6</a:t>
            </a:fld>
            <a:endParaRPr lang="en-US"/>
          </a:p>
        </p:txBody>
      </p:sp>
    </p:spTree>
    <p:extLst>
      <p:ext uri="{BB962C8B-B14F-4D97-AF65-F5344CB8AC3E}">
        <p14:creationId xmlns:p14="http://schemas.microsoft.com/office/powerpoint/2010/main" val="3205018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8 minutes — </a:t>
            </a:r>
            <a:r>
              <a:rPr lang="en-US" sz="1200" i="1" dirty="0"/>
              <a:t>Let students discover that GenAI touches the whole lifecycle, so the change reads as engineering-wide rather than as an IDE feature.</a:t>
            </a:r>
          </a:p>
          <a:p>
            <a:pPr>
              <a:buNone/>
            </a:pPr>
            <a:endParaRPr lang="en-US" sz="1200" i="1" dirty="0"/>
          </a:p>
          <a:p>
            <a:pPr marL="285750" indent="-285750">
              <a:buFont typeface="Arial"/>
              <a:buChar char="•"/>
            </a:pPr>
            <a:r>
              <a:rPr lang="en-US" sz="1200" dirty="0"/>
              <a:t>Do not show the lifecycle. They will assemble it; you only name it at the end.</a:t>
            </a:r>
          </a:p>
          <a:p>
            <a:pPr marL="285750" indent="-285750">
              <a:buFont typeface="Arial"/>
              <a:buChar char="•"/>
            </a:pPr>
            <a:r>
              <a:rPr lang="en-US" sz="1200" dirty="0"/>
              <a:t>Board technique: write answers in five loose columns without labelling them. Label them after Share.</a:t>
            </a:r>
          </a:p>
          <a:p>
            <a:pPr marL="285750" indent="-285750">
              <a:buFont typeface="Arial"/>
              <a:buChar char="•"/>
            </a:pPr>
            <a:r>
              <a:rPr lang="en-US" sz="1200" dirty="0"/>
              <a:t>Expected coverage, roughly in the order it usually arrives:</a:t>
            </a:r>
          </a:p>
          <a:p>
            <a:pPr marL="285750" indent="-285750">
              <a:buFont typeface="Arial"/>
              <a:buChar char="•"/>
            </a:pPr>
            <a:r>
              <a:rPr lang="en-US" sz="1200" dirty="0"/>
              <a:t>   Requirements and specification · Architecture and design · Implementation and transformation · Testing, analysis, and review · Maintenance, migration, and operations</a:t>
            </a:r>
          </a:p>
          <a:p>
            <a:pPr marL="285750" indent="-285750">
              <a:buFont typeface="Arial"/>
              <a:buChar char="•"/>
            </a:pPr>
            <a:r>
              <a:rPr lang="en-US" sz="1200" dirty="0"/>
              <a:t>Most rooms produce implementation and testing immediately, then stall. That stall is the teaching moment.</a:t>
            </a:r>
          </a:p>
          <a:p>
            <a:pPr marL="285750" indent="-285750">
              <a:buFont typeface="Arial"/>
              <a:buChar char="•"/>
            </a:pPr>
            <a:r>
              <a:rPr lang="en-US" sz="1200" dirty="0"/>
              <a:t>Close by naming what they built: that is the lifecycle. The change is not to one phase.</a:t>
            </a:r>
          </a:p>
          <a:p>
            <a:pPr>
              <a:buNone/>
            </a:pPr>
            <a:endParaRPr lang="en-US" sz="1200" dirty="0"/>
          </a:p>
          <a:p>
            <a:pPr>
              <a:buNone/>
            </a:pPr>
            <a:r>
              <a:rPr lang="en-US" sz="1200" dirty="0"/>
              <a:t>Prompts to unstick a quiet room — use two or three, not all:</a:t>
            </a:r>
          </a:p>
          <a:p>
            <a:pPr marL="285750" indent="-285750">
              <a:buFont typeface="Arial"/>
              <a:buChar char="•"/>
            </a:pPr>
            <a:r>
              <a:rPr lang="en-US" sz="1200" dirty="0"/>
              <a:t>“What did you do last sprint that was not typing code?”</a:t>
            </a:r>
          </a:p>
          <a:p>
            <a:pPr marL="285750" indent="-285750">
              <a:buFont typeface="Arial"/>
              <a:buChar char="•"/>
            </a:pPr>
            <a:r>
              <a:rPr lang="en-US" sz="1200" dirty="0"/>
              <a:t>“Who on a team never touches an editor? What could it do for them?”</a:t>
            </a:r>
          </a:p>
          <a:p>
            <a:pPr marL="285750" indent="-285750">
              <a:buFont typeface="Arial"/>
              <a:buChar char="•"/>
            </a:pPr>
            <a:r>
              <a:rPr lang="en-US" sz="1200" dirty="0"/>
              <a:t>“What happens before anyone writes a line? What happens six months after?”</a:t>
            </a:r>
          </a:p>
          <a:p>
            <a:pPr marL="285750" indent="-285750">
              <a:buFont typeface="Arial"/>
              <a:buChar char="•"/>
            </a:pPr>
            <a:r>
              <a:rPr lang="en-US" sz="1200" dirty="0"/>
              <a:t>“Your service is paging at 3am. Could an agent help? Doing what, exactly?”</a:t>
            </a:r>
          </a:p>
          <a:p>
            <a:pPr marL="285750" indent="-285750">
              <a:buFont typeface="Arial"/>
              <a:buChar char="•"/>
            </a:pPr>
            <a:r>
              <a:rPr lang="en-US" sz="1200" dirty="0"/>
              <a:t>“Somebody has to decide whether the thing is correct. Is that a place or not?”</a:t>
            </a:r>
          </a:p>
          <a:p>
            <a:pPr>
              <a:buNone/>
            </a:pPr>
            <a:endParaRPr lang="en-US" sz="1200" dirty="0"/>
          </a:p>
          <a:p>
            <a:pPr>
              <a:buNone/>
            </a:pPr>
            <a:r>
              <a:rPr lang="en-US" sz="1200" dirty="0"/>
              <a:t>Prompts to push past a shallow answer:</a:t>
            </a:r>
          </a:p>
          <a:p>
            <a:pPr marL="285750" indent="-285750">
              <a:buFont typeface="Arial"/>
              <a:buChar char="•"/>
            </a:pPr>
            <a:r>
              <a:rPr lang="en-US" sz="1200" dirty="0"/>
              <a:t>“You said testing. Writing tests, choosing what to test, or judging whether coverage is adequate?”</a:t>
            </a:r>
          </a:p>
          <a:p>
            <a:pPr marL="285750" indent="-285750">
              <a:buFont typeface="Arial"/>
              <a:buChar char="•"/>
            </a:pPr>
            <a:r>
              <a:rPr lang="en-US" sz="1200" dirty="0"/>
              <a:t>“Would you let it do that unsupervised? What would have to be true first?” — plant this; it is the whole second half of the lecture.</a:t>
            </a:r>
          </a:p>
          <a:p>
            <a:pPr>
              <a:buNone/>
            </a:pPr>
            <a:endParaRPr lang="en-US" sz="1200" dirty="0"/>
          </a:p>
          <a:p>
            <a:pPr>
              <a:buNone/>
            </a:pPr>
            <a:r>
              <a:rPr lang="en-US" sz="1200" dirty="0"/>
              <a:t>=====</a:t>
            </a:r>
          </a:p>
          <a:p>
            <a:pPr>
              <a:buNone/>
            </a:pPr>
            <a:endParaRPr lang="en-US" sz="1200" dirty="0"/>
          </a:p>
          <a:p>
            <a:pPr>
              <a:buNone/>
            </a:pPr>
            <a:r>
              <a:rPr lang="en-US" sz="1200" dirty="0"/>
              <a:t>So far, every example has been the same shape: you describe something, and it produces code. I want to widen that.</a:t>
            </a:r>
          </a:p>
          <a:p>
            <a:pPr>
              <a:buNone/>
            </a:pPr>
            <a:endParaRPr lang="en-US" sz="1200" dirty="0"/>
          </a:p>
          <a:p>
            <a:pPr>
              <a:buNone/>
            </a:pPr>
            <a:r>
              <a:rPr lang="en-US" sz="1200" dirty="0"/>
              <a:t>Think first, on your own, one minute. Where else in software engineering could a system like this do the work? Write down three places. Not three tools — three places.</a:t>
            </a:r>
          </a:p>
          <a:p>
            <a:pPr>
              <a:buNone/>
            </a:pPr>
            <a:endParaRPr lang="en-US" sz="1200" dirty="0"/>
          </a:p>
          <a:p>
            <a:pPr>
              <a:buNone/>
            </a:pPr>
            <a:r>
              <a:rPr lang="en-US" sz="1200" dirty="0"/>
              <a:t>Now pair up. Two minutes. Compare your lists. Where you both wrote the same thing, that is probably real. Where you disagree, that is more interesting — argue about it.</a:t>
            </a:r>
          </a:p>
          <a:p>
            <a:pPr>
              <a:buNone/>
            </a:pPr>
            <a:endParaRPr lang="en-US" sz="1200" dirty="0"/>
          </a:p>
          <a:p>
            <a:pPr>
              <a:buNone/>
            </a:pPr>
            <a:r>
              <a:rPr lang="en-US" sz="1200" dirty="0"/>
              <a:t>Let us hear them. Give me one place and tell me what “help” would actually mean there — because “it helps with testing” could mean writing tests, choosing what to test, or deciding whether the coverage you have is good enough. Those are three different jobs.</a:t>
            </a:r>
          </a:p>
          <a:p>
            <a:pPr>
              <a:buNone/>
            </a:pPr>
            <a:endParaRPr lang="en-US" sz="1200" dirty="0"/>
          </a:p>
          <a:p>
            <a:pPr>
              <a:buNone/>
            </a:pPr>
            <a:r>
              <a:rPr lang="en-US" sz="1200" dirty="0"/>
              <a:t>Look at the board. Requirements. Design. Implementation. Testing and review. Maintenance and operations. Nobody in this room said “the software development lifecycle,” and yet you just rebuilt it.</a:t>
            </a:r>
          </a:p>
          <a:p>
            <a:pPr>
              <a:buNone/>
            </a:pPr>
            <a:endParaRPr lang="en-US" sz="1200" dirty="0"/>
          </a:p>
          <a:p>
            <a:pPr>
              <a:buNone/>
            </a:pPr>
            <a:r>
              <a:rPr lang="en-US" sz="1200" dirty="0"/>
              <a:t>That is the point I want to leave you with before we move on. This is not a better autocomplete sitting inside one phase. It reaches every phase — which makes it an engineering-wide change, and that is why this is a software engineering course and not a tools tutorial.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Give students a physical analogy for cheap fabrication, then mark its boundary before they over-extend it.</a:t>
            </a:r>
          </a:p>
          <a:p>
            <a:pPr>
              <a:buNone/>
            </a:pPr>
            <a:endParaRPr lang="en-US" sz="1200" i="1" dirty="0"/>
          </a:p>
          <a:p>
            <a:pPr marL="285750" indent="-285750">
              <a:buFont typeface="Arial"/>
              <a:buChar char="•"/>
            </a:pPr>
            <a:r>
              <a:rPr lang="en-US" sz="1200" dirty="0"/>
              <a:t>Six words on screen; all the content is spoken. Do not read the bullets aloud as a list.</a:t>
            </a:r>
          </a:p>
          <a:p>
            <a:pPr marL="285750" indent="-285750">
              <a:buFont typeface="Arial"/>
              <a:buChar char="•"/>
            </a:pPr>
            <a:r>
              <a:rPr lang="en-US" sz="1200" dirty="0"/>
              <a:t>The prose that used to be on this slide, one beat per bullet:</a:t>
            </a:r>
          </a:p>
          <a:p>
            <a:pPr marL="285750" indent="-285750">
              <a:buFont typeface="Arial"/>
              <a:buChar char="•"/>
            </a:pPr>
            <a:r>
              <a:rPr lang="en-US" sz="1200" dirty="0"/>
              <a:t>   Describe / Fabricate — describe an outcome and rapidly produce a working artifact.</a:t>
            </a:r>
          </a:p>
          <a:p>
            <a:pPr marL="285750" indent="-285750">
              <a:buFont typeface="Arial"/>
              <a:buChar char="•"/>
            </a:pPr>
            <a:r>
              <a:rPr lang="en-US" sz="1200" dirty="0"/>
              <a:t>   Discard / Regenerate — throw away and regenerate implementations at low cost.</a:t>
            </a:r>
          </a:p>
          <a:p>
            <a:pPr marL="285750" indent="-285750">
              <a:buFont typeface="Arial"/>
              <a:buChar char="•"/>
            </a:pPr>
            <a:r>
              <a:rPr lang="en-US" sz="1200" dirty="0"/>
              <a:t>   Explore — try alternatives with little upfront investment.</a:t>
            </a:r>
          </a:p>
          <a:p>
            <a:pPr marL="285750" indent="-285750">
              <a:buFont typeface="Arial"/>
              <a:buChar char="•"/>
            </a:pPr>
            <a:r>
              <a:rPr lang="en-US" sz="1200" dirty="0"/>
              <a:t>   Not engineering — a useful capability, but fabrication is not engineering judgment.</a:t>
            </a:r>
          </a:p>
          <a:p>
            <a:pPr marL="285750" indent="-285750">
              <a:buFont typeface="Arial"/>
              <a:buChar char="•"/>
            </a:pPr>
            <a:r>
              <a:rPr lang="en-US" sz="1200" dirty="0"/>
              <a:t>State the analogy's boundary explicitly: a 3D printer does not tell you the part will hold.</a:t>
            </a:r>
          </a:p>
          <a:p>
            <a:pPr marL="285750" indent="-285750">
              <a:buFont typeface="Arial"/>
              <a:buChar char="•"/>
            </a:pPr>
            <a:r>
              <a:rPr lang="en-US" sz="1200" dirty="0"/>
              <a:t>Do not disparage vibe coding. It is genuinely useful; the claim is about what it does not supply.</a:t>
            </a:r>
          </a:p>
          <a:p>
            <a:pPr marL="285750" indent="-285750">
              <a:buFont typeface="Arial"/>
              <a:buChar char="•"/>
            </a:pPr>
            <a:r>
              <a:rPr lang="en-US" sz="1200" dirty="0"/>
              <a:t>Sets up slide 8: cheap artifact does not mean cheap system.</a:t>
            </a:r>
          </a:p>
          <a:p>
            <a:pPr>
              <a:buNone/>
            </a:pPr>
            <a:endParaRPr lang="en-US" sz="1200" dirty="0"/>
          </a:p>
          <a:p>
            <a:pPr>
              <a:buNone/>
            </a:pPr>
            <a:r>
              <a:rPr lang="en-US" sz="1200" dirty="0"/>
              <a:t>=====</a:t>
            </a:r>
          </a:p>
          <a:p>
            <a:pPr>
              <a:buNone/>
            </a:pPr>
            <a:endParaRPr lang="en-US" sz="1200" dirty="0"/>
          </a:p>
          <a:p>
            <a:pPr>
              <a:buNone/>
            </a:pPr>
            <a:r>
              <a:rPr lang="en-US" sz="1200" dirty="0"/>
              <a:t>Think about a desktop 3D printer. You describe an outcome, and a few hours later there is a physical object in your hand. If it is wrong, you shrug and print another one. The cost of trying is almost nothing, so you explore — you print six variants and pick the one you like.</a:t>
            </a:r>
          </a:p>
          <a:p>
            <a:pPr>
              <a:buNone/>
            </a:pPr>
            <a:endParaRPr lang="en-US" sz="1200" dirty="0"/>
          </a:p>
          <a:p>
            <a:pPr>
              <a:buNone/>
            </a:pPr>
            <a:r>
              <a:rPr lang="en-US" sz="1200" dirty="0"/>
              <a:t>That is what vibe coding gives you, and I want to be clear that it is genuinely valuable. Describe. Fabricate. Discard. Regenerate. Explore. Cheap fabrication changes how you work.</a:t>
            </a:r>
          </a:p>
          <a:p>
            <a:pPr>
              <a:buNone/>
            </a:pPr>
            <a:endParaRPr lang="en-US" sz="1200" dirty="0"/>
          </a:p>
          <a:p>
            <a:pPr>
              <a:buNone/>
            </a:pPr>
            <a:r>
              <a:rPr lang="en-US" sz="1200" dirty="0"/>
              <a:t>Now the boundary of the analogy, because this is the part that matters.</a:t>
            </a:r>
          </a:p>
          <a:p>
            <a:pPr>
              <a:buNone/>
            </a:pPr>
            <a:endParaRPr lang="en-US" sz="1200" dirty="0"/>
          </a:p>
          <a:p>
            <a:pPr>
              <a:buNone/>
            </a:pPr>
            <a:r>
              <a:rPr lang="en-US" sz="1200" dirty="0"/>
              <a:t>The printer does not tell you whether the bracket will hold under load. It does not know what load it needs to hold. It will happily produce a beautiful part that fails in service, and it will produce it just as fast as a good one.</a:t>
            </a:r>
          </a:p>
          <a:p>
            <a:pPr>
              <a:buNone/>
            </a:pPr>
            <a:endParaRPr lang="en-US" sz="1200" dirty="0"/>
          </a:p>
          <a:p>
            <a:pPr>
              <a:buNone/>
            </a:pPr>
            <a:r>
              <a:rPr lang="en-US" sz="1200" dirty="0"/>
              <a:t>Fabrication capacity is not engineering judgment. Those are different things, and getting a great deal more of the first does not give you any of the second. Hold that thought — the next slide is what happens when people assume it does.</a:t>
            </a:r>
          </a:p>
        </p:txBody>
      </p:sp>
    </p:spTree>
    <p:extLst>
      <p:ext uri="{BB962C8B-B14F-4D97-AF65-F5344CB8AC3E}">
        <p14:creationId xmlns:p14="http://schemas.microsoft.com/office/powerpoint/2010/main" val="1177984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59F1-177A-2597-8D0D-4D252FEB8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98FDB-A5AC-FDC3-BEE2-57B9E6B85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C2EE9-76E6-5A0D-AEBE-91D595A4D97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foundation model supplies inexpensive semantic reasoning under finite, probabilistic working conditions; the harness turns that reasoning into observable, </a:t>
            </a:r>
            <a:r>
              <a:rPr lang="en-US" sz="1200" b="0" i="0" kern="1200" dirty="0" err="1">
                <a:solidFill>
                  <a:schemeClr val="tx1"/>
                </a:solidFill>
                <a:effectLst/>
                <a:latin typeface="+mn-lt"/>
                <a:ea typeface="+mn-ea"/>
                <a:cs typeface="+mn-cs"/>
              </a:rPr>
              <a:t>interceptable</a:t>
            </a:r>
            <a:r>
              <a:rPr lang="en-US" sz="1200" b="0" i="0" kern="1200" dirty="0">
                <a:solidFill>
                  <a:schemeClr val="tx1"/>
                </a:solidFill>
                <a:effectLst/>
                <a:latin typeface="+mn-lt"/>
                <a:ea typeface="+mn-ea"/>
                <a:cs typeface="+mn-cs"/>
              </a:rPr>
              <a:t> action.</a:t>
            </a:r>
          </a:p>
          <a:p>
            <a:endParaRPr lang="en-US" sz="1200" b="0" i="0" kern="1200" dirty="0">
              <a:solidFill>
                <a:schemeClr val="tx1"/>
              </a:solidFill>
              <a:effectLst/>
              <a:latin typeface="+mn-lt"/>
              <a:ea typeface="+mn-ea"/>
              <a:cs typeface="+mn-cs"/>
            </a:endParaRPr>
          </a:p>
          <a:p>
            <a:pPr>
              <a:buNone/>
            </a:pPr>
            <a:r>
              <a:rPr lang="en-US" sz="1200" dirty="0"/>
              <a:t>4 minutes — </a:t>
            </a:r>
            <a:r>
              <a:rPr lang="en-US" sz="1200" i="1" dirty="0"/>
              <a:t>Establish the enduring problem — scale, not tooling — and close the “wait for bigger models” objection in the same breath.</a:t>
            </a:r>
          </a:p>
          <a:p>
            <a:pPr>
              <a:buNone/>
            </a:pPr>
            <a:endParaRPr lang="en-US" sz="1200" i="1" dirty="0"/>
          </a:p>
          <a:p>
            <a:pPr marL="285750" indent="-285750">
              <a:buFont typeface="Arial"/>
              <a:buChar char="•"/>
            </a:pPr>
            <a:r>
              <a:rPr lang="en-US" sz="1200" dirty="0"/>
              <a:t>Full definition to say aloud: the amount of intermediate reasoning state that must remain available at once to carry a task to a correct result.</a:t>
            </a:r>
          </a:p>
          <a:p>
            <a:pPr marL="285750" indent="-285750">
              <a:buFont typeface="Arial"/>
              <a:buChar char="•"/>
            </a:pPr>
            <a:r>
              <a:rPr lang="en-US" sz="1200" dirty="0"/>
              <a:t>Human or agent — it is a property of the task, not of who reasons. Hammer this or they hear “the model is not smart enough yet”. Large systems exceed what any one reasoner can keep active; whatever will not fit is compressed and rebuilt later, which the harnesses call compaction.</a:t>
            </a:r>
          </a:p>
          <a:p>
            <a:pPr marL="285750" indent="-285750">
              <a:buFont typeface="Arial"/>
              <a:buChar char="•"/>
            </a:pPr>
            <a:r>
              <a:rPr lang="en-US" sz="1200" dirty="0"/>
              <a:t>More context ≠ better representation — bigger windows, retrieval and compaction all help, but none of them decide which relationships matter.</a:t>
            </a:r>
          </a:p>
          <a:p>
            <a:pPr marL="285750" indent="-285750">
              <a:buFont typeface="Arial"/>
              <a:buChar char="•"/>
            </a:pPr>
            <a:r>
              <a:rPr lang="en-US" sz="1200" dirty="0"/>
              <a:t>Missing abstractions → repeated reconstruction — state not represented at the right level gets rebuilt on every task, by every agent, at full cost.</a:t>
            </a:r>
          </a:p>
          <a:p>
            <a:pPr marL="285750" indent="-285750">
              <a:buFont typeface="Arial"/>
              <a:buChar char="•"/>
            </a:pPr>
            <a:r>
              <a:rPr lang="en-US" sz="1200" dirty="0"/>
              <a:t>Closer — fifty years of answering scale with abstraction. Commodity intelligence raises the stakes because many reasoners now rebuild the same understanding in parallel.</a:t>
            </a:r>
          </a:p>
          <a:p>
            <a:pPr marL="285750" indent="-285750">
              <a:buFont typeface="Arial"/>
              <a:buChar char="•"/>
            </a:pPr>
            <a:r>
              <a:rPr lang="en-US" sz="1200" dirty="0"/>
              <a:t>Anchor concretely: ask how much of their own codebase they could hold in working memory at once.</a:t>
            </a:r>
          </a:p>
          <a:p>
            <a:pPr marL="285750" indent="-285750">
              <a:buFont typeface="Arial"/>
              <a:buChar char="•"/>
            </a:pPr>
            <a:r>
              <a:rPr lang="en-US" sz="1200" dirty="0"/>
              <a:t>Bridge: if state must be rebuilt, somebody pays. That cost becomes churn in Part 2.</a:t>
            </a:r>
          </a:p>
          <a:p>
            <a:pPr>
              <a:buNone/>
            </a:pPr>
            <a:endParaRPr lang="en-US" sz="1200" dirty="0"/>
          </a:p>
          <a:p>
            <a:pPr>
              <a:buNone/>
            </a:pPr>
            <a:r>
              <a:rPr lang="en-US" sz="1200" dirty="0"/>
              <a:t>=====</a:t>
            </a:r>
          </a:p>
          <a:p>
            <a:pPr>
              <a:buNone/>
            </a:pPr>
            <a:endParaRPr lang="en-US" sz="1200" dirty="0"/>
          </a:p>
          <a:p>
            <a:pPr>
              <a:buNone/>
            </a:pPr>
            <a:r>
              <a:rPr lang="en-US" sz="1200" dirty="0"/>
              <a:t>Here is the problem that does not go away, and it is older than any of this technology.</a:t>
            </a:r>
          </a:p>
          <a:p>
            <a:pPr>
              <a:buNone/>
            </a:pPr>
            <a:endParaRPr lang="en-US" sz="1200" dirty="0"/>
          </a:p>
          <a:p>
            <a:pPr>
              <a:buNone/>
            </a:pPr>
            <a:r>
              <a:rPr lang="en-US" sz="1200" dirty="0"/>
              <a:t>A reasoning horizon is the amount of intermediate state a task needs held at once to get to a correct result. Read that definition carefully, because the important words are the ones it does not contain. It is a property of the task. Not of the person. Not of the model. Not of next year's model.</a:t>
            </a:r>
          </a:p>
          <a:p>
            <a:pPr>
              <a:buNone/>
            </a:pPr>
            <a:endParaRPr lang="en-US" sz="1200" dirty="0"/>
          </a:p>
          <a:p>
            <a:pPr>
              <a:buNone/>
            </a:pPr>
            <a:r>
              <a:rPr lang="en-US" sz="1200" dirty="0"/>
              <a:t>Human or agent — same constraint. Large systems exceed what any one reasoner can keep active. That was true of you on your last group project, and it is equally true of a coding agent. Whatever will not fit gets compressed and rebuilt later; the harnesses call that compaction.</a:t>
            </a:r>
          </a:p>
          <a:p>
            <a:pPr>
              <a:buNone/>
            </a:pPr>
            <a:endParaRPr lang="en-US" sz="1200" dirty="0"/>
          </a:p>
          <a:p>
            <a:pPr>
              <a:buNone/>
            </a:pPr>
            <a:r>
              <a:rPr lang="en-US" sz="1200" dirty="0"/>
              <a:t>Now, someone always asks: does a bigger context window not just solve this? It helps. Retrieval helps. Compaction helps. But notice what none of them do — none of them decide which relationships matter. More context is not better representation. A larger window lets you carry more raw material; it does not tell you that this module owns that invariant.</a:t>
            </a:r>
          </a:p>
          <a:p>
            <a:pPr>
              <a:buNone/>
            </a:pPr>
            <a:endParaRPr lang="en-US" sz="1200" dirty="0"/>
          </a:p>
          <a:p>
            <a:pPr>
              <a:buNone/>
            </a:pPr>
            <a:r>
              <a:rPr lang="en-US" sz="1200" dirty="0"/>
              <a:t>And where the abstraction is missing, you get reconstruction. Every task. Every agent. Full price each time.</a:t>
            </a:r>
          </a:p>
          <a:p>
            <a:pPr>
              <a:buNone/>
            </a:pPr>
            <a:endParaRPr lang="en-US" sz="1200" dirty="0"/>
          </a:p>
          <a:p>
            <a:pPr>
              <a:buNone/>
            </a:pPr>
            <a:r>
              <a:rPr lang="en-US" sz="1200" dirty="0"/>
              <a:t>Software engineering has answered scale the same way for fifty years: abstraction. Commodity intelligence does not retire that answer — it raises the stakes, because now you have many reasoners rebuilding the same understanding in parallel.</a:t>
            </a:r>
          </a:p>
          <a:p>
            <a:endParaRPr lang="en-US" sz="1200" b="0" i="0" kern="1200" dirty="0">
              <a:solidFill>
                <a:schemeClr val="tx1"/>
              </a:solidFill>
              <a:effectLst/>
              <a:latin typeface="+mn-lt"/>
              <a:ea typeface="+mn-ea"/>
              <a:cs typeface="+mn-cs"/>
            </a:endParaRPr>
          </a:p>
          <a:p>
            <a:pPr marL="0" indent="0">
              <a:spcBef>
                <a:spcPts val="300"/>
              </a:spcBef>
              <a:buNone/>
            </a:pPr>
            <a:r>
              <a:rPr lang="en-US" sz="1400" b="1" dirty="0"/>
              <a:t>Reasoning horizon: amount of state needed for a task</a:t>
            </a:r>
          </a:p>
          <a:p>
            <a:pPr marL="400050" indent="-400050">
              <a:spcBef>
                <a:spcPts val="1600"/>
              </a:spcBef>
              <a:buFont typeface="Arial"/>
              <a:buChar char="•"/>
            </a:pPr>
            <a:r>
              <a:rPr lang="en-US" sz="1200" dirty="0"/>
              <a:t>Human or agent</a:t>
            </a:r>
          </a:p>
          <a:p>
            <a:pPr marL="400050" indent="-400050">
              <a:spcBef>
                <a:spcPts val="1600"/>
              </a:spcBef>
              <a:buFont typeface="Arial"/>
              <a:buChar char="•"/>
            </a:pPr>
            <a:r>
              <a:rPr lang="en-US" sz="1200" dirty="0"/>
              <a:t>More context ≠ better representation</a:t>
            </a:r>
          </a:p>
          <a:p>
            <a:pPr marL="400050" indent="-400050">
              <a:spcBef>
                <a:spcPts val="1600"/>
              </a:spcBef>
              <a:buFont typeface="Arial"/>
              <a:buChar char="•"/>
            </a:pPr>
            <a:r>
              <a:rPr lang="en-US" sz="1200" dirty="0"/>
              <a:t>Missing abstractions → repeated reconstruction</a:t>
            </a:r>
          </a:p>
          <a:p>
            <a:pPr marL="0" indent="0">
              <a:spcBef>
                <a:spcPts val="2200"/>
              </a:spcBef>
              <a:buNone/>
            </a:pPr>
            <a:r>
              <a:rPr lang="en-US" sz="1400" b="1" dirty="0"/>
              <a:t>Engineering has always answered scale with abstraction.</a:t>
            </a:r>
          </a:p>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6723771-6DB4-0F6F-6068-E287B870399A}"/>
              </a:ext>
            </a:extLst>
          </p:cNvPr>
          <p:cNvSpPr>
            <a:spLocks noGrp="1"/>
          </p:cNvSpPr>
          <p:nvPr>
            <p:ph type="sldNum" sz="quarter" idx="5"/>
          </p:nvPr>
        </p:nvSpPr>
        <p:spPr/>
        <p:txBody>
          <a:bodyPr/>
          <a:lstStyle/>
          <a:p>
            <a:fld id="{FF209F92-05EE-6F4A-AD9C-ED35F0F76927}" type="slidenum">
              <a:rPr lang="en-US" smtClean="0"/>
              <a:t>11</a:t>
            </a:fld>
            <a:endParaRPr lang="en-US"/>
          </a:p>
        </p:txBody>
      </p:sp>
    </p:spTree>
    <p:extLst>
      <p:ext uri="{BB962C8B-B14F-4D97-AF65-F5344CB8AC3E}">
        <p14:creationId xmlns:p14="http://schemas.microsoft.com/office/powerpoint/2010/main" val="3299782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4 minutes — </a:t>
            </a:r>
            <a:r>
              <a:rPr lang="en-US" sz="1200" i="1" dirty="0"/>
              <a:t>Give process its due, then show that scaling the review of agent work is not a scaling answer.</a:t>
            </a:r>
          </a:p>
          <a:p>
            <a:pPr>
              <a:buNone/>
            </a:pPr>
            <a:endParaRPr lang="en-US" sz="1200" i="1" dirty="0"/>
          </a:p>
          <a:p>
            <a:pPr marL="285750" indent="-285750">
              <a:buFont typeface="Arial"/>
              <a:buChar char="•"/>
            </a:pPr>
            <a:r>
              <a:rPr lang="en-US" sz="1200" dirty="0"/>
              <a:t>FOLDED IN from the former “Process can arrange for judgment” slide — deliver these four beats first, over the left panel:</a:t>
            </a:r>
          </a:p>
          <a:p>
            <a:pPr marL="285750" indent="-285750">
              <a:buFont typeface="Arial"/>
              <a:buChar char="•"/>
            </a:pPr>
            <a:r>
              <a:rPr lang="en-US" sz="1200" dirty="0"/>
              <a:t>   Review steps create opportunities to inspect work.</a:t>
            </a:r>
          </a:p>
          <a:p>
            <a:pPr marL="285750" indent="-285750">
              <a:buFont typeface="Arial"/>
              <a:buChar char="•"/>
            </a:pPr>
            <a:r>
              <a:rPr lang="en-US" sz="1200" dirty="0"/>
              <a:t>   Roles can separate production from evaluation.</a:t>
            </a:r>
          </a:p>
          <a:p>
            <a:pPr marL="285750" indent="-285750">
              <a:buFont typeface="Arial"/>
              <a:buChar char="•"/>
            </a:pPr>
            <a:r>
              <a:rPr lang="en-US" sz="1200" dirty="0"/>
              <a:t>   Iteration can expose failures and trigger repair.</a:t>
            </a:r>
          </a:p>
          <a:p>
            <a:pPr marL="285750" indent="-285750">
              <a:buFont typeface="Arial"/>
              <a:buChar char="•"/>
            </a:pPr>
            <a:r>
              <a:rPr lang="en-US" sz="1200" dirty="0"/>
              <a:t>   But process is not itself judgment.</a:t>
            </a:r>
          </a:p>
          <a:p>
            <a:pPr marL="285750" indent="-285750">
              <a:buFont typeface="Arial"/>
              <a:buChar char="•"/>
            </a:pPr>
            <a:r>
              <a:rPr lang="en-US" sz="1200" dirty="0"/>
              <a:t>The compressed form: process arranges for judgment to occur; it does not supply it.</a:t>
            </a:r>
          </a:p>
          <a:p>
            <a:pPr marL="285750" indent="-285750">
              <a:buFont typeface="Arial"/>
              <a:buChar char="•"/>
            </a:pPr>
            <a:r>
              <a:rPr lang="en-US" sz="1200" dirty="0"/>
              <a:t>Right panel — persona and process imitation, e.g. Yegge’s Gastown. Agents playing roles imitate a process; imitation is not independent assurance.</a:t>
            </a:r>
          </a:p>
          <a:p>
            <a:pPr marL="285750" indent="-285750">
              <a:buFont typeface="Arial"/>
              <a:buChar char="•"/>
            </a:pPr>
            <a:r>
              <a:rPr lang="en-US" sz="1200" dirty="0"/>
              <a:t>The scaling argument: agent output grows far faster than human inspection capacity. Adding a second probabilistic reviewer does not make it an independent one.</a:t>
            </a:r>
          </a:p>
          <a:p>
            <a:pPr marL="285750" indent="-285750">
              <a:buFont typeface="Arial"/>
              <a:buChar char="•"/>
            </a:pPr>
            <a:r>
              <a:rPr lang="en-US" sz="1200" dirty="0"/>
              <a:t>“My job is now code review” is the symptom, not the remedy. Ask who in the room already feels this.</a:t>
            </a:r>
          </a:p>
          <a:p>
            <a:pPr marL="285750" indent="-285750">
              <a:buFont typeface="Arial"/>
              <a:buChar char="•"/>
            </a:pPr>
            <a:r>
              <a:rPr lang="en-US" sz="1200" dirty="0"/>
              <a:t>Leave the question on screen. Do not answer it — the closing line defers it to after the break, on purpose.</a:t>
            </a:r>
          </a:p>
          <a:p>
            <a:pPr>
              <a:buNone/>
            </a:pPr>
            <a:endParaRPr lang="en-US" sz="1200" dirty="0"/>
          </a:p>
          <a:p>
            <a:pPr>
              <a:buNone/>
            </a:pPr>
            <a:r>
              <a:rPr lang="en-US" sz="1200" dirty="0"/>
              <a:t>=====</a:t>
            </a:r>
          </a:p>
          <a:p>
            <a:pPr>
              <a:buNone/>
            </a:pPr>
            <a:endParaRPr lang="en-US" sz="1200" dirty="0"/>
          </a:p>
          <a:p>
            <a:pPr>
              <a:buNone/>
            </a:pPr>
            <a:r>
              <a:rPr lang="en-US" sz="1200" dirty="0"/>
              <a:t>Before I attack this, let me give process its due, because I am not about to tell you that process is worthless.</a:t>
            </a:r>
          </a:p>
          <a:p>
            <a:pPr>
              <a:buNone/>
            </a:pPr>
            <a:endParaRPr lang="en-US" sz="1200" dirty="0"/>
          </a:p>
          <a:p>
            <a:pPr>
              <a:buNone/>
            </a:pPr>
            <a:r>
              <a:rPr lang="en-US" sz="1200" dirty="0"/>
              <a:t>Review steps create opportunities to inspect work. Roles can separate the person producing something from the person evaluating it. Iteration exposes failures and triggers repair. These are real mechanisms and they earned their place over decades.</a:t>
            </a:r>
          </a:p>
          <a:p>
            <a:pPr>
              <a:buNone/>
            </a:pPr>
            <a:endParaRPr lang="en-US" sz="1200" dirty="0"/>
          </a:p>
          <a:p>
            <a:pPr>
              <a:buNone/>
            </a:pPr>
            <a:r>
              <a:rPr lang="en-US" sz="1200" dirty="0"/>
              <a:t>But notice precisely what they do. Process arranges for judgment to occur. It does not supply the judgment. A review step is an appointment; somebody still has to show up and think.</a:t>
            </a:r>
          </a:p>
          <a:p>
            <a:pPr>
              <a:buNone/>
            </a:pPr>
            <a:endParaRPr lang="en-US" sz="1200" dirty="0"/>
          </a:p>
          <a:p>
            <a:pPr>
              <a:buNone/>
            </a:pPr>
            <a:r>
              <a:rPr lang="en-US" sz="1200" dirty="0"/>
              <a:t>So the obvious answers are the ones on this slide. More oversight. More process — and lately, process imitation: give the agents personas, have one play architect and another play reviewer.</a:t>
            </a:r>
          </a:p>
          <a:p>
            <a:pPr>
              <a:buNone/>
            </a:pPr>
            <a:endParaRPr lang="en-US" sz="1200" dirty="0"/>
          </a:p>
          <a:p>
            <a:pPr>
              <a:buNone/>
            </a:pPr>
            <a:r>
              <a:rPr lang="en-US" sz="1200" dirty="0"/>
              <a:t>Here is why that does not close the gap. Agent output grows much faster than human inspection capacity, so the human reviewer becomes the bottleneck, and you have simply moved the constraint rather than removed it. And a second probabilistic reviewer is not an independent one — two systems with correlated blind spots agreeing with each other is not assurance.</a:t>
            </a:r>
          </a:p>
          <a:p>
            <a:pPr>
              <a:buNone/>
            </a:pPr>
            <a:endParaRPr lang="en-US" sz="1200" dirty="0"/>
          </a:p>
          <a:p>
            <a:pPr>
              <a:buNone/>
            </a:pPr>
            <a:r>
              <a:rPr lang="en-US" sz="1200" dirty="0"/>
              <a:t>Some of you will end up in a job where the honest description is “my job is now code review.” That is the symptom.</a:t>
            </a:r>
          </a:p>
          <a:p>
            <a:pPr>
              <a:buNone/>
            </a:pPr>
            <a:endParaRPr lang="en-US" sz="1200" dirty="0"/>
          </a:p>
          <a:p>
            <a:pPr>
              <a:buNone/>
            </a:pPr>
            <a:r>
              <a:rPr lang="en-US" sz="1200" dirty="0"/>
              <a:t>So: how do we keep the velocity and still preserve engineering judgment? I am not going to answer that. We are going to derive the answer ourselves, after the break.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3 minutes — </a:t>
            </a:r>
            <a:r>
              <a:rPr lang="en-US" sz="1200" i="1" dirty="0"/>
              <a:t>Show that progressively stronger engineering approaches kept moving the failure boundary without eliminating the scaling problem.</a:t>
            </a:r>
          </a:p>
          <a:p>
            <a:pPr>
              <a:buNone/>
            </a:pPr>
            <a:endParaRPr lang="en-US" sz="1200" i="1" dirty="0"/>
          </a:p>
          <a:p>
            <a:pPr marL="285750" indent="-285750">
              <a:buFont typeface="Arial"/>
              <a:buChar char="•"/>
            </a:pPr>
            <a:r>
              <a:rPr lang="en-US" sz="1200" dirty="0"/>
              <a:t>This is experience from building the ~2 MLOC system, not a controlled comparison or a claim about universal scale thresholds.</a:t>
            </a:r>
          </a:p>
          <a:p>
            <a:pPr marL="285750" indent="-285750">
              <a:buFont typeface="Arial"/>
              <a:buChar char="•"/>
            </a:pPr>
            <a:r>
              <a:rPr lang="en-US" sz="1200" dirty="0"/>
              <a:t>Each approach genuinely helped. Do not caricature the earlier approaches.</a:t>
            </a:r>
          </a:p>
          <a:p>
            <a:pPr marL="285750" indent="-285750">
              <a:buFont typeface="Arial"/>
              <a:buChar char="•"/>
            </a:pPr>
            <a:r>
              <a:rPr lang="en-US" sz="1200" dirty="0"/>
              <a:t>SDD is important: it both externalizes intent and checks realization against it.</a:t>
            </a:r>
          </a:p>
          <a:p>
            <a:pPr marL="285750" indent="-285750">
              <a:buFont typeface="Arial"/>
              <a:buChar char="•"/>
            </a:pPr>
            <a:r>
              <a:rPr lang="en-US" sz="1200" dirty="0"/>
              <a:t>Harnessing adds more opportunities to constrain and validate agent work.</a:t>
            </a:r>
          </a:p>
          <a:p>
            <a:pPr marL="285750" indent="-285750">
              <a:buFont typeface="Arial"/>
              <a:buChar char="•"/>
            </a:pPr>
            <a:r>
              <a:rPr lang="en-US" sz="1200" dirty="0"/>
              <a:t>The empirical pattern is works → system grows → drift/thrashing.</a:t>
            </a:r>
          </a:p>
          <a:p>
            <a:pPr marL="285750" indent="-285750">
              <a:buFont typeface="Arial"/>
              <a:buChar char="•"/>
            </a:pPr>
            <a:r>
              <a:rPr lang="en-US" sz="1200" dirty="0"/>
              <a:t>Do not explain the eventual solution. Part 2 exists to derive it.</a:t>
            </a:r>
          </a:p>
          <a:p>
            <a:pPr>
              <a:buNone/>
            </a:pPr>
            <a:endParaRPr lang="en-US" sz="1200" dirty="0"/>
          </a:p>
          <a:p>
            <a:pPr>
              <a:buNone/>
            </a:pPr>
            <a:r>
              <a:rPr lang="en-US" sz="1200" dirty="0"/>
              <a:t>=====</a:t>
            </a:r>
          </a:p>
          <a:p>
            <a:pPr>
              <a:buNone/>
            </a:pPr>
            <a:endParaRPr lang="en-US" sz="1200" dirty="0"/>
          </a:p>
          <a:p>
            <a:pPr>
              <a:buNone/>
            </a:pPr>
            <a:r>
              <a:rPr lang="en-US" sz="1200" dirty="0"/>
              <a:t>I went through roughly this progression while building the system.</a:t>
            </a:r>
          </a:p>
          <a:p>
            <a:pPr>
              <a:buNone/>
            </a:pPr>
            <a:endParaRPr lang="en-US" sz="1200" dirty="0"/>
          </a:p>
          <a:p>
            <a:pPr>
              <a:buNone/>
            </a:pPr>
            <a:r>
              <a:rPr lang="en-US" sz="1200" dirty="0"/>
              <a:t>At first, natural-language prompting works remarkably well. Give the agent the relevant code and context, tell it what you want, and it can make impressive progress.</a:t>
            </a:r>
          </a:p>
          <a:p>
            <a:pPr>
              <a:buNone/>
            </a:pPr>
            <a:endParaRPr lang="en-US" sz="1200" dirty="0"/>
          </a:p>
          <a:p>
            <a:pPr>
              <a:buNone/>
            </a:pPr>
            <a:r>
              <a:rPr lang="en-US" sz="1200" dirty="0"/>
              <a:t>ANIMATE</a:t>
            </a:r>
          </a:p>
          <a:p>
            <a:pPr>
              <a:buNone/>
            </a:pPr>
            <a:endParaRPr lang="en-US" sz="1200" dirty="0"/>
          </a:p>
          <a:p>
            <a:pPr>
              <a:buNone/>
            </a:pPr>
            <a:r>
              <a:rPr lang="en-US" sz="1200" dirty="0"/>
              <a:t>Then the system gets bigger. More relationships matter. More prior decisions matter. The agents begin reconstructing context, contradicting earlier decisions, and undoing work. Eventually: thrashing.</a:t>
            </a:r>
          </a:p>
          <a:p>
            <a:pPr>
              <a:buNone/>
            </a:pPr>
            <a:endParaRPr lang="en-US" sz="1200" dirty="0"/>
          </a:p>
          <a:p>
            <a:pPr>
              <a:buNone/>
            </a:pPr>
            <a:r>
              <a:rPr lang="en-US" sz="1200" dirty="0"/>
              <a:t>So I moved toward spec-driven development. Make the intent explicit, and check the implementation against it.</a:t>
            </a:r>
          </a:p>
          <a:p>
            <a:pPr>
              <a:buNone/>
            </a:pPr>
            <a:endParaRPr lang="en-US" sz="1200" dirty="0"/>
          </a:p>
          <a:p>
            <a:pPr>
              <a:buNone/>
            </a:pPr>
            <a:r>
              <a:rPr lang="en-US" sz="1200" dirty="0"/>
              <a:t>That is a real improvement. It moved the failure boundary substantially outward.</a:t>
            </a:r>
          </a:p>
          <a:p>
            <a:pPr>
              <a:buNone/>
            </a:pPr>
            <a:endParaRPr lang="en-US" sz="1200" dirty="0"/>
          </a:p>
          <a:p>
            <a:pPr>
              <a:buNone/>
            </a:pPr>
            <a:r>
              <a:rPr lang="en-US" sz="1200" dirty="0"/>
              <a:t>ANIMATE</a:t>
            </a:r>
          </a:p>
          <a:p>
            <a:pPr>
              <a:buNone/>
            </a:pPr>
            <a:endParaRPr lang="en-US" sz="1200" dirty="0"/>
          </a:p>
          <a:p>
            <a:pPr>
              <a:buNone/>
            </a:pPr>
            <a:r>
              <a:rPr lang="en-US" sz="1200" dirty="0"/>
              <a:t>But as the system kept growing, I eventually encountered the problem again: drift.</a:t>
            </a:r>
          </a:p>
          <a:p>
            <a:pPr>
              <a:buNone/>
            </a:pPr>
            <a:endParaRPr lang="en-US" sz="1200" dirty="0"/>
          </a:p>
          <a:p>
            <a:pPr>
              <a:buNone/>
            </a:pPr>
            <a:r>
              <a:rPr lang="en-US" sz="1200" dirty="0"/>
              <a:t>So add more harnessing. Better prompts. Hooks. Tests. CI. Runtime checks. More opportunities to constrain actions and catch incorrect work.</a:t>
            </a:r>
          </a:p>
          <a:p>
            <a:pPr>
              <a:buNone/>
            </a:pPr>
            <a:endParaRPr lang="en-US" sz="1200" dirty="0"/>
          </a:p>
          <a:p>
            <a:pPr>
              <a:buNone/>
            </a:pPr>
            <a:r>
              <a:rPr lang="en-US" sz="1200" dirty="0"/>
              <a:t>Again, this works. The failure boundary moves outward again.</a:t>
            </a:r>
          </a:p>
          <a:p>
            <a:pPr>
              <a:buNone/>
            </a:pPr>
            <a:endParaRPr lang="en-US" sz="1200" dirty="0"/>
          </a:p>
          <a:p>
            <a:pPr>
              <a:buNone/>
            </a:pPr>
            <a:r>
              <a:rPr lang="en-US" sz="1200" dirty="0"/>
              <a:t>ANIMATE</a:t>
            </a:r>
          </a:p>
          <a:p>
            <a:pPr>
              <a:buNone/>
            </a:pPr>
            <a:endParaRPr lang="en-US" sz="1200" dirty="0"/>
          </a:p>
          <a:p>
            <a:pPr>
              <a:buNone/>
            </a:pPr>
            <a:r>
              <a:rPr lang="en-US" sz="1200" dirty="0"/>
              <a:t>And eventually I hit it again.</a:t>
            </a:r>
          </a:p>
          <a:p>
            <a:pPr>
              <a:buNone/>
            </a:pPr>
            <a:endParaRPr lang="en-US" sz="1200" dirty="0"/>
          </a:p>
          <a:p>
            <a:pPr>
              <a:buNone/>
            </a:pPr>
            <a:r>
              <a:rPr lang="en-US" sz="1200" dirty="0"/>
              <a:t>That is the observation I want you to retain. These are not three failed ideas. Each one bought more scale. But increasing the sophistication of the surrounding machinery kept moving the point where the system fell apart rather than eliminating the underlying problem.</a:t>
            </a:r>
          </a:p>
          <a:p>
            <a:pPr>
              <a:buNone/>
            </a:pPr>
            <a:endParaRPr lang="en-US" sz="1200" dirty="0"/>
          </a:p>
          <a:p>
            <a:pPr>
              <a:buNone/>
            </a:pPr>
            <a:r>
              <a:rPr lang="en-US" sz="1200" dirty="0"/>
              <a:t>ANIMATE</a:t>
            </a:r>
          </a:p>
          <a:p>
            <a:pPr>
              <a:buNone/>
            </a:pPr>
            <a:endParaRPr lang="en-US" sz="1200" dirty="0"/>
          </a:p>
          <a:p>
            <a:pPr>
              <a:buNone/>
            </a:pPr>
            <a:r>
              <a:rPr lang="en-US" sz="1200" dirty="0"/>
              <a:t>By roughly two million lines, I had progressively strengthened the obvious answers we just discussed — and I still hit the failure boundary.</a:t>
            </a:r>
          </a:p>
          <a:p>
            <a:pPr>
              <a:buNone/>
            </a:pPr>
            <a:endParaRPr lang="en-US" sz="1200" dirty="0"/>
          </a:p>
          <a:p>
            <a:pPr>
              <a:buNone/>
            </a:pPr>
            <a:r>
              <a:rPr lang="en-US" sz="1200" dirty="0"/>
              <a:t>ANIMATE</a:t>
            </a:r>
          </a:p>
          <a:p>
            <a:pPr>
              <a:buNone/>
            </a:pPr>
            <a:endParaRPr lang="en-US" sz="1200" dirty="0"/>
          </a:p>
          <a:p>
            <a:pPr>
              <a:buNone/>
            </a:pPr>
            <a:r>
              <a:rPr lang="en-US" sz="1200" dirty="0"/>
              <a:t>What was still missing?</a:t>
            </a:r>
          </a:p>
          <a:p>
            <a:pPr>
              <a:buNone/>
            </a:pPr>
            <a:endParaRPr lang="en-US" sz="1200" dirty="0"/>
          </a:p>
          <a:p>
            <a:pPr>
              <a:buNone/>
            </a:pPr>
            <a:r>
              <a:rPr lang="en-US" sz="1200" dirty="0"/>
              <a:t>Do not answer it yet. That is what I want us to build after the break.</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097131" y="5715964"/>
            <a:ext cx="5091026" cy="542584"/>
          </a:xfrm>
          <a:prstGeom prst="rect">
            <a:avLst/>
          </a:prstGeom>
        </p:spPr>
      </p:pic>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6B6E011-40BE-8046-8468-0882C252FB1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2" name="Footer Placeholder 3">
            <a:extLst>
              <a:ext uri="{FF2B5EF4-FFF2-40B4-BE49-F238E27FC236}">
                <a16:creationId xmlns:a16="http://schemas.microsoft.com/office/drawing/2014/main" id="{DD7C59FB-79EF-424C-94A9-B665EDD1C9A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cstate="hqprint">
            <a:extLst>
              <a:ext uri="{28A0092B-C50C-407E-A947-70E740481C1C}">
                <a14:useLocalDpi xmlns:a14="http://schemas.microsoft.com/office/drawing/2010/main"/>
              </a:ext>
            </a:extLst>
          </a:blip>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wsj.com/tech/ai/vibe-coding-slop-ai-tools-e6a99394" TargetMode="External"/><Relationship Id="rId5" Type="http://schemas.openxmlformats.org/officeDocument/2006/relationships/hyperlink" Target="https://daplab.cs.columbia.edu/general/2026/01/08/9-critical-failure-patterns-of-coding-agents.html" TargetMode="External"/><Relationship Id="rId4" Type="http://schemas.openxmlformats.org/officeDocument/2006/relationships/hyperlink" Target="https://daplab.cs.columbia.edu/general/2026/01/07/why-vibe-coding-fails-and-how-to-fix-it.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89D1F61-B74F-FD46-9676-D29849AD2577}"/>
              </a:ext>
            </a:extLst>
          </p:cNvPr>
          <p:cNvSpPr>
            <a:spLocks noGrp="1"/>
          </p:cNvSpPr>
          <p:nvPr>
            <p:ph type="ctrTitle"/>
          </p:nvPr>
        </p:nvSpPr>
        <p:spPr>
          <a:xfrm>
            <a:off x="439339" y="565149"/>
            <a:ext cx="8265319" cy="1195411"/>
          </a:xfrm>
        </p:spPr>
        <p:txBody>
          <a:bodyPr>
            <a:normAutofit/>
          </a:bodyPr>
          <a:lstStyle/>
          <a:p>
            <a:r>
              <a:rPr lang="en-US" sz="2000" i="1" dirty="0"/>
              <a:t>Software Engineering</a:t>
            </a:r>
            <a:br>
              <a:rPr lang="en-US" sz="2000" i="1" dirty="0"/>
            </a:br>
            <a:br>
              <a:rPr lang="en-US" sz="2000" i="1" dirty="0"/>
            </a:br>
            <a:r>
              <a:rPr lang="en-US" sz="1600" i="1" dirty="0"/>
              <a:t>ECE 30861 / CSCI 45000</a:t>
            </a:r>
            <a:endParaRPr lang="en-US" sz="2000" i="1" dirty="0"/>
          </a:p>
        </p:txBody>
      </p:sp>
      <p:sp>
        <p:nvSpPr>
          <p:cNvPr id="3" name="Subtitle 1">
            <a:extLst>
              <a:ext uri="{FF2B5EF4-FFF2-40B4-BE49-F238E27FC236}">
                <a16:creationId xmlns:a16="http://schemas.microsoft.com/office/drawing/2014/main" id="{7A610390-B9F9-1640-9974-0C21350E01C9}"/>
              </a:ext>
            </a:extLst>
          </p:cNvPr>
          <p:cNvSpPr>
            <a:spLocks noGrp="1"/>
          </p:cNvSpPr>
          <p:nvPr>
            <p:ph type="subTitle" idx="1"/>
          </p:nvPr>
        </p:nvSpPr>
        <p:spPr>
          <a:xfrm>
            <a:off x="1371599" y="2743198"/>
            <a:ext cx="6400800" cy="2388359"/>
          </a:xfrm>
        </p:spPr>
        <p:txBody>
          <a:bodyPr>
            <a:normAutofit lnSpcReduction="10000"/>
          </a:bodyPr>
          <a:lstStyle/>
          <a:p>
            <a:r>
              <a:rPr lang="en-US" sz="4000" dirty="0"/>
              <a:t>Generative AI as an Engineering Tool</a:t>
            </a:r>
          </a:p>
          <a:p>
            <a:endParaRPr lang="en-US" dirty="0"/>
          </a:p>
          <a:p>
            <a:r>
              <a:rPr lang="en-US" i="1" dirty="0"/>
              <a:t>Prof. James Davis</a:t>
            </a:r>
          </a:p>
          <a:p>
            <a:r>
              <a:rPr lang="en-US" i="1" dirty="0"/>
              <a:t>Prof. Steve France</a:t>
            </a:r>
          </a:p>
        </p:txBody>
      </p:sp>
      <p:sp>
        <p:nvSpPr>
          <p:cNvPr id="6" name="Slide Number Placeholder 5">
            <a:extLst>
              <a:ext uri="{FF2B5EF4-FFF2-40B4-BE49-F238E27FC236}">
                <a16:creationId xmlns:a16="http://schemas.microsoft.com/office/drawing/2014/main" id="{97B22D48-A395-DA43-BD56-73B6F8BCBF40}"/>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a:t>1</a:t>
            </a:fld>
            <a:endParaRPr lang="en-US"/>
          </a:p>
        </p:txBody>
      </p:sp>
    </p:spTree>
    <p:extLst>
      <p:ext uri="{BB962C8B-B14F-4D97-AF65-F5344CB8AC3E}">
        <p14:creationId xmlns:p14="http://schemas.microsoft.com/office/powerpoint/2010/main" val="6811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sz="2400" dirty="0"/>
              <a:t>Inspect the output?</a:t>
            </a:r>
          </a:p>
          <a:p>
            <a:r>
              <a:rPr sz="2400" dirty="0"/>
              <a:t>Test it?</a:t>
            </a:r>
          </a:p>
          <a:p>
            <a:r>
              <a:rPr sz="2400" dirty="0"/>
              <a:t>Have another agent review it?</a:t>
            </a:r>
          </a:p>
          <a:p>
            <a:r>
              <a:rPr sz="2400" dirty="0"/>
              <a:t>Assign roles and stages?</a:t>
            </a:r>
          </a:p>
          <a:p>
            <a:r>
              <a:rPr sz="2400" dirty="0"/>
              <a:t>Impose a process?</a:t>
            </a:r>
          </a:p>
          <a:p>
            <a:r>
              <a:rPr sz="2400" dirty="0"/>
              <a:t>What does each of these actually buy us?</a:t>
            </a:r>
          </a:p>
        </p:txBody>
      </p:sp>
      <p:sp>
        <p:nvSpPr>
          <p:cNvPr id="3" name="Title 2"/>
          <p:cNvSpPr>
            <a:spLocks noGrp="1"/>
          </p:cNvSpPr>
          <p:nvPr>
            <p:ph type="title"/>
          </p:nvPr>
        </p:nvSpPr>
        <p:spPr>
          <a:xfrm>
            <a:off x="277147" y="118428"/>
            <a:ext cx="8977211" cy="638175"/>
          </a:xfrm>
        </p:spPr>
        <p:txBody>
          <a:bodyPr>
            <a:normAutofit fontScale="90000"/>
          </a:bodyPr>
          <a:lstStyle/>
          <a:p>
            <a:r>
              <a:rPr dirty="0"/>
              <a:t>What changes when you care whether the result is correct?</a:t>
            </a:r>
          </a:p>
        </p:txBody>
      </p:sp>
    </p:spTree>
    <p:extLst>
      <p:ext uri="{BB962C8B-B14F-4D97-AF65-F5344CB8AC3E}">
        <p14:creationId xmlns:p14="http://schemas.microsoft.com/office/powerpoint/2010/main" val="2616881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28667-47B6-BB9E-A646-D0627E94A8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7A2453-03BA-B310-BD8C-79F7C4E62465}"/>
              </a:ext>
            </a:extLst>
          </p:cNvPr>
          <p:cNvSpPr>
            <a:spLocks noGrp="1"/>
          </p:cNvSpPr>
          <p:nvPr>
            <p:ph type="title"/>
          </p:nvPr>
        </p:nvSpPr>
        <p:spPr>
          <a:xfrm>
            <a:off x="0" y="135164"/>
            <a:ext cx="9856922" cy="638175"/>
          </a:xfrm>
        </p:spPr>
        <p:txBody>
          <a:bodyPr>
            <a:noAutofit/>
          </a:bodyPr>
          <a:lstStyle/>
          <a:p>
            <a:r>
              <a:rPr lang="en-US" sz="2000" dirty="0"/>
              <a:t>Vibe coding fails because engineering has a large reasoning horizon</a:t>
            </a:r>
            <a:endParaRPr lang="en-US" sz="2000" i="1" dirty="0"/>
          </a:p>
        </p:txBody>
      </p:sp>
      <p:sp>
        <p:nvSpPr>
          <p:cNvPr id="4" name="Slide Number Placeholder 3">
            <a:extLst>
              <a:ext uri="{FF2B5EF4-FFF2-40B4-BE49-F238E27FC236}">
                <a16:creationId xmlns:a16="http://schemas.microsoft.com/office/drawing/2014/main" id="{B88676DC-9937-F689-F375-02F6F50EE5F1}"/>
              </a:ext>
            </a:extLst>
          </p:cNvPr>
          <p:cNvSpPr>
            <a:spLocks noGrp="1"/>
          </p:cNvSpPr>
          <p:nvPr>
            <p:ph type="sldNum" sz="quarter" idx="4"/>
          </p:nvPr>
        </p:nvSpPr>
        <p:spPr/>
        <p:txBody>
          <a:bodyPr/>
          <a:lstStyle/>
          <a:p>
            <a:fld id="{B7EB45DA-9A0D-DC49-8E02-F30A5DDC21C3}" type="slidenum">
              <a:rPr lang="en-US" smtClean="0"/>
              <a:t>11</a:t>
            </a:fld>
            <a:endParaRPr lang="en-US"/>
          </a:p>
        </p:txBody>
      </p:sp>
      <p:pic>
        <p:nvPicPr>
          <p:cNvPr id="5" name="Picture 4">
            <a:extLst>
              <a:ext uri="{FF2B5EF4-FFF2-40B4-BE49-F238E27FC236}">
                <a16:creationId xmlns:a16="http://schemas.microsoft.com/office/drawing/2014/main" id="{80945378-D9C3-8CF7-4DDC-28C5D4CFB1E6}"/>
              </a:ext>
            </a:extLst>
          </p:cNvPr>
          <p:cNvPicPr>
            <a:picLocks noChangeAspect="1"/>
          </p:cNvPicPr>
          <p:nvPr/>
        </p:nvPicPr>
        <p:blipFill>
          <a:blip r:embed="rId3"/>
          <a:stretch>
            <a:fillRect/>
          </a:stretch>
        </p:blipFill>
        <p:spPr>
          <a:xfrm>
            <a:off x="694093" y="1045029"/>
            <a:ext cx="7755814" cy="3748384"/>
          </a:xfrm>
          <a:prstGeom prst="rect">
            <a:avLst/>
          </a:prstGeom>
        </p:spPr>
      </p:pic>
      <p:pic>
        <p:nvPicPr>
          <p:cNvPr id="2" name="Picture 1">
            <a:extLst>
              <a:ext uri="{FF2B5EF4-FFF2-40B4-BE49-F238E27FC236}">
                <a16:creationId xmlns:a16="http://schemas.microsoft.com/office/drawing/2014/main" id="{FC6CD5C2-064E-4E67-7D8E-F67E7F784CFE}"/>
              </a:ext>
            </a:extLst>
          </p:cNvPr>
          <p:cNvPicPr>
            <a:picLocks noChangeAspect="1"/>
          </p:cNvPicPr>
          <p:nvPr/>
        </p:nvPicPr>
        <p:blipFill>
          <a:blip r:embed="rId4"/>
          <a:stretch>
            <a:fillRect/>
          </a:stretch>
        </p:blipFill>
        <p:spPr>
          <a:xfrm>
            <a:off x="2630260" y="1299400"/>
            <a:ext cx="3883479" cy="4785261"/>
          </a:xfrm>
          <a:prstGeom prst="rect">
            <a:avLst/>
          </a:prstGeom>
          <a:ln>
            <a:noFill/>
          </a:ln>
        </p:spPr>
      </p:pic>
    </p:spTree>
    <p:extLst>
      <p:ext uri="{BB962C8B-B14F-4D97-AF65-F5344CB8AC3E}">
        <p14:creationId xmlns:p14="http://schemas.microsoft.com/office/powerpoint/2010/main" val="26562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CADA35-D584-CA5B-8B35-B0D8BEE08E04}"/>
              </a:ext>
            </a:extLst>
          </p:cNvPr>
          <p:cNvSpPr>
            <a:spLocks noGrp="1"/>
          </p:cNvSpPr>
          <p:nvPr>
            <p:ph type="title"/>
          </p:nvPr>
        </p:nvSpPr>
        <p:spPr/>
        <p:txBody>
          <a:bodyPr>
            <a:normAutofit fontScale="90000"/>
          </a:bodyPr>
          <a:lstStyle/>
          <a:p>
            <a:r>
              <a:rPr lang="en-US"/>
              <a:t>More oversight does not solve scaling</a:t>
            </a:r>
            <a:endParaRPr lang="en-US" dirty="0"/>
          </a:p>
        </p:txBody>
      </p:sp>
      <p:sp>
        <p:nvSpPr>
          <p:cNvPr id="4" name="Slide Number Placeholder 3">
            <a:extLst>
              <a:ext uri="{FF2B5EF4-FFF2-40B4-BE49-F238E27FC236}">
                <a16:creationId xmlns:a16="http://schemas.microsoft.com/office/drawing/2014/main" id="{CF8026C0-C3B3-9BA6-4CFC-1575A3CD52DA}"/>
              </a:ext>
            </a:extLst>
          </p:cNvPr>
          <p:cNvSpPr>
            <a:spLocks noGrp="1"/>
          </p:cNvSpPr>
          <p:nvPr>
            <p:ph type="sldNum" sz="quarter" idx="4"/>
          </p:nvPr>
        </p:nvSpPr>
        <p:spPr/>
        <p:txBody>
          <a:bodyPr/>
          <a:lstStyle/>
          <a:p>
            <a:fld id="{B7EB45DA-9A0D-DC49-8E02-F30A5DDC21C3}" type="slidenum">
              <a:rPr lang="en-US" smtClean="0"/>
              <a:t>12</a:t>
            </a:fld>
            <a:endParaRPr lang="en-US"/>
          </a:p>
        </p:txBody>
      </p:sp>
      <p:pic>
        <p:nvPicPr>
          <p:cNvPr id="5" name="Picture 4">
            <a:extLst>
              <a:ext uri="{FF2B5EF4-FFF2-40B4-BE49-F238E27FC236}">
                <a16:creationId xmlns:a16="http://schemas.microsoft.com/office/drawing/2014/main" id="{E0F4E85F-3826-2376-EF26-D5756B6DC427}"/>
              </a:ext>
            </a:extLst>
          </p:cNvPr>
          <p:cNvPicPr>
            <a:picLocks noChangeAspect="1"/>
          </p:cNvPicPr>
          <p:nvPr/>
        </p:nvPicPr>
        <p:blipFill>
          <a:blip r:embed="rId3"/>
          <a:stretch>
            <a:fillRect/>
          </a:stretch>
        </p:blipFill>
        <p:spPr>
          <a:xfrm>
            <a:off x="4810297" y="1502967"/>
            <a:ext cx="4038714" cy="1646030"/>
          </a:xfrm>
          <a:prstGeom prst="rect">
            <a:avLst/>
          </a:prstGeom>
          <a:ln>
            <a:solidFill>
              <a:schemeClr val="accent1"/>
            </a:solidFill>
          </a:ln>
        </p:spPr>
      </p:pic>
      <p:pic>
        <p:nvPicPr>
          <p:cNvPr id="6" name="Picture 5">
            <a:extLst>
              <a:ext uri="{FF2B5EF4-FFF2-40B4-BE49-F238E27FC236}">
                <a16:creationId xmlns:a16="http://schemas.microsoft.com/office/drawing/2014/main" id="{3355735C-080B-6C37-39FC-C33504F0CDBC}"/>
              </a:ext>
            </a:extLst>
          </p:cNvPr>
          <p:cNvPicPr>
            <a:picLocks noChangeAspect="1"/>
          </p:cNvPicPr>
          <p:nvPr/>
        </p:nvPicPr>
        <p:blipFill>
          <a:blip r:embed="rId4"/>
          <a:stretch>
            <a:fillRect/>
          </a:stretch>
        </p:blipFill>
        <p:spPr>
          <a:xfrm>
            <a:off x="277148" y="1502968"/>
            <a:ext cx="4320760" cy="1646030"/>
          </a:xfrm>
          <a:prstGeom prst="rect">
            <a:avLst/>
          </a:prstGeom>
          <a:ln>
            <a:solidFill>
              <a:schemeClr val="accent1"/>
            </a:solidFill>
          </a:ln>
        </p:spPr>
      </p:pic>
      <p:sp>
        <p:nvSpPr>
          <p:cNvPr id="7" name="TextBox 6">
            <a:extLst>
              <a:ext uri="{FF2B5EF4-FFF2-40B4-BE49-F238E27FC236}">
                <a16:creationId xmlns:a16="http://schemas.microsoft.com/office/drawing/2014/main" id="{38635370-B20C-204E-5350-8B054016121C}"/>
              </a:ext>
            </a:extLst>
          </p:cNvPr>
          <p:cNvSpPr txBox="1"/>
          <p:nvPr/>
        </p:nvSpPr>
        <p:spPr>
          <a:xfrm>
            <a:off x="1529138" y="883246"/>
            <a:ext cx="1816779" cy="584775"/>
          </a:xfrm>
          <a:prstGeom prst="rect">
            <a:avLst/>
          </a:prstGeom>
          <a:noFill/>
        </p:spPr>
        <p:txBody>
          <a:bodyPr wrap="none" rtlCol="0">
            <a:spAutoFit/>
          </a:bodyPr>
          <a:lstStyle/>
          <a:p>
            <a:r>
              <a:rPr lang="en-US" sz="3200" b="1" dirty="0"/>
              <a:t>Oversight</a:t>
            </a:r>
          </a:p>
        </p:txBody>
      </p:sp>
      <p:sp>
        <p:nvSpPr>
          <p:cNvPr id="8" name="TextBox 7">
            <a:extLst>
              <a:ext uri="{FF2B5EF4-FFF2-40B4-BE49-F238E27FC236}">
                <a16:creationId xmlns:a16="http://schemas.microsoft.com/office/drawing/2014/main" id="{3FF4F540-D5D5-CFAB-3BD6-889EA5BF65F5}"/>
              </a:ext>
            </a:extLst>
          </p:cNvPr>
          <p:cNvSpPr txBox="1"/>
          <p:nvPr/>
        </p:nvSpPr>
        <p:spPr>
          <a:xfrm>
            <a:off x="5269771" y="883246"/>
            <a:ext cx="3119765" cy="584775"/>
          </a:xfrm>
          <a:prstGeom prst="rect">
            <a:avLst/>
          </a:prstGeom>
          <a:noFill/>
        </p:spPr>
        <p:txBody>
          <a:bodyPr wrap="none" rtlCol="0">
            <a:spAutoFit/>
          </a:bodyPr>
          <a:lstStyle/>
          <a:p>
            <a:r>
              <a:rPr lang="en-US" sz="3200" b="1" dirty="0"/>
              <a:t>Process imitation</a:t>
            </a:r>
          </a:p>
        </p:txBody>
      </p:sp>
      <p:sp>
        <p:nvSpPr>
          <p:cNvPr id="9" name="TextBox 8">
            <a:extLst>
              <a:ext uri="{FF2B5EF4-FFF2-40B4-BE49-F238E27FC236}">
                <a16:creationId xmlns:a16="http://schemas.microsoft.com/office/drawing/2014/main" id="{F892E668-00EF-BD80-1A57-2881AEB0E857}"/>
              </a:ext>
            </a:extLst>
          </p:cNvPr>
          <p:cNvSpPr txBox="1"/>
          <p:nvPr/>
        </p:nvSpPr>
        <p:spPr>
          <a:xfrm>
            <a:off x="5208767" y="3183943"/>
            <a:ext cx="3246979" cy="369332"/>
          </a:xfrm>
          <a:prstGeom prst="rect">
            <a:avLst/>
          </a:prstGeom>
          <a:noFill/>
        </p:spPr>
        <p:txBody>
          <a:bodyPr wrap="none" rtlCol="0">
            <a:spAutoFit/>
          </a:bodyPr>
          <a:lstStyle/>
          <a:p>
            <a:r>
              <a:rPr lang="en-US" b="1" i="1" dirty="0"/>
              <a:t>Personas, </a:t>
            </a:r>
            <a:r>
              <a:rPr lang="en-US" b="1" dirty="0"/>
              <a:t>e.g.</a:t>
            </a:r>
            <a:r>
              <a:rPr lang="en-US" b="1" i="1" dirty="0"/>
              <a:t>, Yegge’s Gastown</a:t>
            </a:r>
          </a:p>
        </p:txBody>
      </p:sp>
      <p:sp>
        <p:nvSpPr>
          <p:cNvPr id="11" name="TextBox 10">
            <a:extLst>
              <a:ext uri="{FF2B5EF4-FFF2-40B4-BE49-F238E27FC236}">
                <a16:creationId xmlns:a16="http://schemas.microsoft.com/office/drawing/2014/main" id="{A00020D7-F991-4AF1-38AD-ADED9469A8F9}"/>
              </a:ext>
            </a:extLst>
          </p:cNvPr>
          <p:cNvSpPr txBox="1"/>
          <p:nvPr/>
        </p:nvSpPr>
        <p:spPr>
          <a:xfrm>
            <a:off x="454273" y="3602975"/>
            <a:ext cx="4143635" cy="584775"/>
          </a:xfrm>
          <a:prstGeom prst="rect">
            <a:avLst/>
          </a:prstGeom>
          <a:noFill/>
        </p:spPr>
        <p:txBody>
          <a:bodyPr wrap="none" rtlCol="0">
            <a:spAutoFit/>
          </a:bodyPr>
          <a:lstStyle/>
          <a:p>
            <a:r>
              <a:rPr lang="en-US" sz="3200" i="1" dirty="0"/>
              <a:t>Does not scale / </a:t>
            </a:r>
            <a:r>
              <a:rPr lang="en-US" sz="3200" i="1" dirty="0" err="1"/>
              <a:t>DevExp</a:t>
            </a:r>
            <a:endParaRPr lang="en-US" sz="3200" i="1" dirty="0"/>
          </a:p>
        </p:txBody>
      </p:sp>
      <p:sp>
        <p:nvSpPr>
          <p:cNvPr id="12" name="TextBox 11">
            <a:extLst>
              <a:ext uri="{FF2B5EF4-FFF2-40B4-BE49-F238E27FC236}">
                <a16:creationId xmlns:a16="http://schemas.microsoft.com/office/drawing/2014/main" id="{80441E97-BACB-0B0D-AD60-25F5D7C1C5ED}"/>
              </a:ext>
            </a:extLst>
          </p:cNvPr>
          <p:cNvSpPr txBox="1"/>
          <p:nvPr/>
        </p:nvSpPr>
        <p:spPr>
          <a:xfrm>
            <a:off x="4765241" y="3565266"/>
            <a:ext cx="4124591" cy="584775"/>
          </a:xfrm>
          <a:prstGeom prst="rect">
            <a:avLst/>
          </a:prstGeom>
          <a:noFill/>
        </p:spPr>
        <p:txBody>
          <a:bodyPr wrap="none" rtlCol="0">
            <a:spAutoFit/>
          </a:bodyPr>
          <a:lstStyle/>
          <a:p>
            <a:r>
              <a:rPr lang="en-US" sz="3200" i="1" dirty="0"/>
              <a:t>Process is not judgment</a:t>
            </a:r>
          </a:p>
        </p:txBody>
      </p:sp>
      <p:sp>
        <p:nvSpPr>
          <p:cNvPr id="14" name="TextBox 13">
            <a:extLst>
              <a:ext uri="{FF2B5EF4-FFF2-40B4-BE49-F238E27FC236}">
                <a16:creationId xmlns:a16="http://schemas.microsoft.com/office/drawing/2014/main" id="{A56DA766-880A-AE61-221C-644517DA759F}"/>
              </a:ext>
            </a:extLst>
          </p:cNvPr>
          <p:cNvSpPr txBox="1"/>
          <p:nvPr/>
        </p:nvSpPr>
        <p:spPr>
          <a:xfrm>
            <a:off x="0" y="4782522"/>
            <a:ext cx="9067972" cy="954107"/>
          </a:xfrm>
          <a:prstGeom prst="rect">
            <a:avLst/>
          </a:prstGeom>
          <a:noFill/>
        </p:spPr>
        <p:txBody>
          <a:bodyPr wrap="square" rtlCol="0">
            <a:spAutoFit/>
          </a:bodyPr>
          <a:lstStyle/>
          <a:p>
            <a:pPr algn="ctr"/>
            <a:r>
              <a:rPr lang="en-US" sz="2800" b="1" i="1" dirty="0"/>
              <a:t>Q: How do we retain agentic velocity while preserving engineering judgment &amp; oversight?</a:t>
            </a:r>
          </a:p>
        </p:txBody>
      </p:sp>
      <p:sp>
        <p:nvSpPr>
          <p:cNvPr id="15" name="TextBox 14">
            <a:extLst>
              <a:ext uri="{FF2B5EF4-FFF2-40B4-BE49-F238E27FC236}">
                <a16:creationId xmlns:a16="http://schemas.microsoft.com/office/drawing/2014/main" id="{2B71936A-7704-7794-2C33-F1A1B728C1A0}"/>
              </a:ext>
            </a:extLst>
          </p:cNvPr>
          <p:cNvSpPr txBox="1"/>
          <p:nvPr/>
        </p:nvSpPr>
        <p:spPr>
          <a:xfrm>
            <a:off x="1131781" y="3244334"/>
            <a:ext cx="2918941" cy="369332"/>
          </a:xfrm>
          <a:prstGeom prst="rect">
            <a:avLst/>
          </a:prstGeom>
          <a:noFill/>
        </p:spPr>
        <p:txBody>
          <a:bodyPr wrap="none" rtlCol="0">
            <a:spAutoFit/>
          </a:bodyPr>
          <a:lstStyle/>
          <a:p>
            <a:r>
              <a:rPr lang="en-US" b="1" i="1" dirty="0"/>
              <a:t>“My job is now code review”</a:t>
            </a:r>
          </a:p>
        </p:txBody>
      </p:sp>
      <p:sp>
        <p:nvSpPr>
          <p:cNvPr id="2" name="TextBox 1">
            <a:extLst>
              <a:ext uri="{FF2B5EF4-FFF2-40B4-BE49-F238E27FC236}">
                <a16:creationId xmlns:a16="http://schemas.microsoft.com/office/drawing/2014/main" id="{D1F8FEBB-9BB2-4881-6713-F06C205E778B}"/>
              </a:ext>
            </a:extLst>
          </p:cNvPr>
          <p:cNvSpPr txBox="1"/>
          <p:nvPr/>
        </p:nvSpPr>
        <p:spPr>
          <a:xfrm>
            <a:off x="20565" y="5986106"/>
            <a:ext cx="6884192" cy="492443"/>
          </a:xfrm>
          <a:prstGeom prst="rect">
            <a:avLst/>
          </a:prstGeom>
          <a:noFill/>
        </p:spPr>
        <p:txBody>
          <a:bodyPr wrap="none" rtlCol="0">
            <a:spAutoFit/>
          </a:bodyPr>
          <a:lstStyle/>
          <a:p>
            <a:r>
              <a:rPr lang="en-US" sz="2600" b="1" dirty="0"/>
              <a:t>A: We will derive that ourselves, after the break.</a:t>
            </a:r>
          </a:p>
        </p:txBody>
      </p:sp>
    </p:spTree>
    <p:extLst>
      <p:ext uri="{BB962C8B-B14F-4D97-AF65-F5344CB8AC3E}">
        <p14:creationId xmlns:p14="http://schemas.microsoft.com/office/powerpoint/2010/main" val="235763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4"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2623"/>
            <a:ext cx="9161320" cy="638175"/>
          </a:xfrm>
        </p:spPr>
        <p:txBody>
          <a:bodyPr>
            <a:normAutofit fontScale="90000"/>
          </a:bodyPr>
          <a:lstStyle/>
          <a:p>
            <a:pPr>
              <a:buNone/>
            </a:pPr>
            <a:r>
              <a:rPr lang="en-US" sz="2800" dirty="0"/>
              <a:t>However, each improvement moves the failure boundary</a:t>
            </a:r>
          </a:p>
        </p:txBody>
      </p:sp>
      <p:graphicFrame>
        <p:nvGraphicFramePr>
          <p:cNvPr id="5" name="Failure boundary table" hidden="1">
            <a:extLst>
              <a:ext uri="{FF2B5EF4-FFF2-40B4-BE49-F238E27FC236}">
                <a16:creationId xmlns:a16="http://schemas.microsoft.com/office/drawing/2014/main" id="{B89FFDBC-AB22-0F4A-94B0-30A742DA0690}"/>
              </a:ext>
            </a:extLst>
          </p:cNvPr>
          <p:cNvGraphicFramePr>
            <a:graphicFrameLocks noGrp="1"/>
          </p:cNvGraphicFramePr>
          <p:nvPr>
            <p:extLst>
              <p:ext uri="{D42A27DB-BD31-4B8C-83A1-F6EECF244321}">
                <p14:modId xmlns:p14="http://schemas.microsoft.com/office/powerpoint/2010/main" val="3125300647"/>
              </p:ext>
            </p:extLst>
          </p:nvPr>
        </p:nvGraphicFramePr>
        <p:xfrm>
          <a:off x="279400" y="1219200"/>
          <a:ext cx="8585200" cy="27940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1066068867"/>
                    </a:ext>
                  </a:extLst>
                </a:gridCol>
                <a:gridCol w="3403600">
                  <a:extLst>
                    <a:ext uri="{9D8B030D-6E8A-4147-A177-3AD203B41FA5}">
                      <a16:colId xmlns:a16="http://schemas.microsoft.com/office/drawing/2014/main" val="1101968634"/>
                    </a:ext>
                  </a:extLst>
                </a:gridCol>
                <a:gridCol w="2489200">
                  <a:extLst>
                    <a:ext uri="{9D8B030D-6E8A-4147-A177-3AD203B41FA5}">
                      <a16:colId xmlns:a16="http://schemas.microsoft.com/office/drawing/2014/main" val="4077333911"/>
                    </a:ext>
                  </a:extLst>
                </a:gridCol>
              </a:tblGrid>
              <a:tr h="584200">
                <a:tc>
                  <a:txBody>
                    <a:bodyPr/>
                    <a:lstStyle/>
                    <a:p>
                      <a:pPr algn="l"/>
                      <a:r>
                        <a:rPr lang="en-US" sz="2000" b="1">
                          <a:solidFill>
                            <a:srgbClr val="FFFFFF"/>
                          </a:solidFill>
                        </a:rPr>
                        <a:t>Approach</a:t>
                      </a:r>
                    </a:p>
                  </a:txBody>
                  <a:tcPr anchor="ctr">
                    <a:solidFill>
                      <a:srgbClr val="8E6F3E"/>
                    </a:solidFill>
                  </a:tcPr>
                </a:tc>
                <a:tc>
                  <a:txBody>
                    <a:bodyPr/>
                    <a:lstStyle/>
                    <a:p>
                      <a:pPr algn="l"/>
                      <a:r>
                        <a:rPr lang="en-US" sz="2000" b="1">
                          <a:solidFill>
                            <a:srgbClr val="FFFFFF"/>
                          </a:solidFill>
                        </a:rPr>
                        <a:t>What it adds</a:t>
                      </a:r>
                    </a:p>
                  </a:txBody>
                  <a:tcPr anchor="ctr">
                    <a:solidFill>
                      <a:srgbClr val="8E6F3E"/>
                    </a:solidFill>
                  </a:tcPr>
                </a:tc>
                <a:tc>
                  <a:txBody>
                    <a:bodyPr/>
                    <a:lstStyle/>
                    <a:p>
                      <a:pPr algn="l"/>
                      <a:r>
                        <a:rPr lang="en-US" sz="2000" b="1">
                          <a:solidFill>
                            <a:srgbClr val="FFFFFF"/>
                          </a:solidFill>
                        </a:rPr>
                        <a:t>At sufficient scale</a:t>
                      </a:r>
                    </a:p>
                  </a:txBody>
                  <a:tcPr anchor="ctr">
                    <a:solidFill>
                      <a:srgbClr val="8E6F3E"/>
                    </a:solidFill>
                  </a:tcPr>
                </a:tc>
                <a:extLst>
                  <a:ext uri="{0D108BD9-81ED-4DB2-BD59-A6C34878D82A}">
                    <a16:rowId xmlns:a16="http://schemas.microsoft.com/office/drawing/2014/main" val="1566032583"/>
                  </a:ext>
                </a:extLst>
              </a:tr>
              <a:tr h="736600">
                <a:tc>
                  <a:txBody>
                    <a:bodyPr/>
                    <a:lstStyle/>
                    <a:p>
                      <a:pPr algn="l"/>
                      <a:r>
                        <a:rPr lang="en-US" sz="2000" b="1"/>
                        <a:t>Natural-language prompting</a:t>
                      </a:r>
                    </a:p>
                  </a:txBody>
                  <a:tcPr anchor="ctr"/>
                </a:tc>
                <a:tc>
                  <a:txBody>
                    <a:bodyPr/>
                    <a:lstStyle/>
                    <a:p>
                      <a:pPr algn="l"/>
                      <a:r>
                        <a:rPr lang="en-US" sz="2000" b="0"/>
                        <a:t>Context + instructions</a:t>
                      </a:r>
                    </a:p>
                  </a:txBody>
                  <a:tcPr anchor="ctr"/>
                </a:tc>
                <a:tc>
                  <a:txBody>
                    <a:bodyPr/>
                    <a:lstStyle/>
                    <a:p>
                      <a:pPr algn="l"/>
                      <a:r>
                        <a:rPr lang="en-US" sz="2000" b="1" dirty="0"/>
                        <a:t>Thrashing</a:t>
                      </a:r>
                    </a:p>
                  </a:txBody>
                  <a:tcPr anchor="ctr"/>
                </a:tc>
                <a:extLst>
                  <a:ext uri="{0D108BD9-81ED-4DB2-BD59-A6C34878D82A}">
                    <a16:rowId xmlns:a16="http://schemas.microsoft.com/office/drawing/2014/main" val="2297733097"/>
                  </a:ext>
                </a:extLst>
              </a:tr>
              <a:tr h="736600">
                <a:tc>
                  <a:txBody>
                    <a:bodyPr/>
                    <a:lstStyle/>
                    <a:p>
                      <a:pPr algn="l"/>
                      <a:r>
                        <a:rPr lang="en-US" sz="2000" b="1" dirty="0"/>
                        <a:t>Spec-driven development</a:t>
                      </a:r>
                    </a:p>
                  </a:txBody>
                  <a:tcPr anchor="ctr"/>
                </a:tc>
                <a:tc>
                  <a:txBody>
                    <a:bodyPr/>
                    <a:lstStyle/>
                    <a:p>
                      <a:pPr algn="l"/>
                      <a:r>
                        <a:rPr lang="en-US" sz="2000" b="0" dirty="0"/>
                        <a:t>Explicit intent + checking</a:t>
                      </a:r>
                    </a:p>
                  </a:txBody>
                  <a:tcPr anchor="ctr"/>
                </a:tc>
                <a:tc>
                  <a:txBody>
                    <a:bodyPr/>
                    <a:lstStyle/>
                    <a:p>
                      <a:pPr algn="l"/>
                      <a:r>
                        <a:rPr lang="en-US" sz="2000" b="1" dirty="0"/>
                        <a:t>Drift</a:t>
                      </a:r>
                    </a:p>
                  </a:txBody>
                  <a:tcPr anchor="ctr"/>
                </a:tc>
                <a:extLst>
                  <a:ext uri="{0D108BD9-81ED-4DB2-BD59-A6C34878D82A}">
                    <a16:rowId xmlns:a16="http://schemas.microsoft.com/office/drawing/2014/main" val="2255013288"/>
                  </a:ext>
                </a:extLst>
              </a:tr>
              <a:tr h="736600">
                <a:tc>
                  <a:txBody>
                    <a:bodyPr/>
                    <a:lstStyle/>
                    <a:p>
                      <a:pPr algn="l"/>
                      <a:r>
                        <a:rPr lang="en-US" sz="2000" b="1"/>
                        <a:t>Elaborate harnessing</a:t>
                      </a:r>
                    </a:p>
                  </a:txBody>
                  <a:tcPr anchor="ctr"/>
                </a:tc>
                <a:tc>
                  <a:txBody>
                    <a:bodyPr/>
                    <a:lstStyle/>
                    <a:p>
                      <a:pPr algn="l"/>
                      <a:r>
                        <a:rPr lang="en-US" sz="2000" b="0"/>
                        <a:t>Prompts · hooks · tests · CI · runtime checks</a:t>
                      </a:r>
                    </a:p>
                  </a:txBody>
                  <a:tcPr anchor="ctr"/>
                </a:tc>
                <a:tc>
                  <a:txBody>
                    <a:bodyPr/>
                    <a:lstStyle/>
                    <a:p>
                      <a:pPr algn="l"/>
                      <a:r>
                        <a:rPr lang="en-US" sz="2000" b="1" dirty="0"/>
                        <a:t>Drift</a:t>
                      </a:r>
                    </a:p>
                  </a:txBody>
                  <a:tcPr anchor="ctr"/>
                </a:tc>
                <a:extLst>
                  <a:ext uri="{0D108BD9-81ED-4DB2-BD59-A6C34878D82A}">
                    <a16:rowId xmlns:a16="http://schemas.microsoft.com/office/drawing/2014/main" val="213554093"/>
                  </a:ext>
                </a:extLst>
              </a:tr>
            </a:tbl>
          </a:graphicData>
        </a:graphic>
      </p:graphicFrame>
      <p:sp>
        <p:nvSpPr>
          <p:cNvPr id="6" name="Failure boundary line">
            <a:extLst>
              <a:ext uri="{FF2B5EF4-FFF2-40B4-BE49-F238E27FC236}">
                <a16:creationId xmlns:a16="http://schemas.microsoft.com/office/drawing/2014/main" id="{AC923A75-AE98-0D4E-AA14-DF8AFC431184}"/>
              </a:ext>
            </a:extLst>
          </p:cNvPr>
          <p:cNvSpPr txBox="1"/>
          <p:nvPr/>
        </p:nvSpPr>
        <p:spPr>
          <a:xfrm>
            <a:off x="279400" y="4368800"/>
            <a:ext cx="8585200" cy="523220"/>
          </a:xfrm>
          <a:prstGeom prst="rect">
            <a:avLst/>
          </a:prstGeom>
          <a:noFill/>
        </p:spPr>
        <p:txBody>
          <a:bodyPr vertOverflow="overflow" vert="horz" wrap="square" rtlCol="0" anchor="t">
            <a:spAutoFit/>
          </a:bodyPr>
          <a:lstStyle/>
          <a:p>
            <a:pPr algn="l"/>
            <a:r>
              <a:rPr lang="en-US" sz="2800" b="1" dirty="0"/>
              <a:t>At &gt;400 KLOC, you’ll still hit the failure boundary.</a:t>
            </a:r>
          </a:p>
        </p:txBody>
      </p:sp>
      <p:sp>
        <p:nvSpPr>
          <p:cNvPr id="7" name="Closing question">
            <a:extLst>
              <a:ext uri="{FF2B5EF4-FFF2-40B4-BE49-F238E27FC236}">
                <a16:creationId xmlns:a16="http://schemas.microsoft.com/office/drawing/2014/main" id="{DDCCC4E3-4AA2-4744-8853-9CA6A6BDBAEC}"/>
              </a:ext>
            </a:extLst>
          </p:cNvPr>
          <p:cNvSpPr txBox="1"/>
          <p:nvPr/>
        </p:nvSpPr>
        <p:spPr>
          <a:xfrm>
            <a:off x="279400" y="5130800"/>
            <a:ext cx="8585200" cy="707886"/>
          </a:xfrm>
          <a:prstGeom prst="rect">
            <a:avLst/>
          </a:prstGeom>
          <a:noFill/>
        </p:spPr>
        <p:txBody>
          <a:bodyPr vertOverflow="overflow" vert="horz" wrap="square" rtlCol="0" anchor="t">
            <a:spAutoFit/>
          </a:bodyPr>
          <a:lstStyle/>
          <a:p>
            <a:pPr algn="l"/>
            <a:r>
              <a:rPr lang="en-US" sz="4000" b="1" dirty="0"/>
              <a:t>What is missing?</a:t>
            </a:r>
          </a:p>
        </p:txBody>
      </p:sp>
      <p:pic>
        <p:nvPicPr>
          <p:cNvPr id="2" name="Picture 1">
            <a:extLst>
              <a:ext uri="{FF2B5EF4-FFF2-40B4-BE49-F238E27FC236}">
                <a16:creationId xmlns:a16="http://schemas.microsoft.com/office/drawing/2014/main" id="{F9429D7B-09D5-293D-93E7-A98B7259E977}"/>
              </a:ext>
            </a:extLst>
          </p:cNvPr>
          <p:cNvPicPr>
            <a:picLocks noChangeAspect="1"/>
          </p:cNvPicPr>
          <p:nvPr/>
        </p:nvPicPr>
        <p:blipFill>
          <a:blip r:embed="rId3"/>
          <a:stretch>
            <a:fillRect/>
          </a:stretch>
        </p:blipFill>
        <p:spPr>
          <a:xfrm>
            <a:off x="277148" y="995383"/>
            <a:ext cx="8244000" cy="1392822"/>
          </a:xfrm>
          <a:prstGeom prst="rect">
            <a:avLst/>
          </a:prstGeom>
        </p:spPr>
      </p:pic>
      <p:pic>
        <p:nvPicPr>
          <p:cNvPr id="11" name="Picture 10">
            <a:extLst>
              <a:ext uri="{FF2B5EF4-FFF2-40B4-BE49-F238E27FC236}">
                <a16:creationId xmlns:a16="http://schemas.microsoft.com/office/drawing/2014/main" id="{7887307C-03F8-33D2-D694-C884CD22696D}"/>
              </a:ext>
            </a:extLst>
          </p:cNvPr>
          <p:cNvPicPr>
            <a:picLocks noChangeAspect="1"/>
          </p:cNvPicPr>
          <p:nvPr/>
        </p:nvPicPr>
        <p:blipFill>
          <a:blip r:embed="rId4"/>
          <a:stretch>
            <a:fillRect/>
          </a:stretch>
        </p:blipFill>
        <p:spPr>
          <a:xfrm>
            <a:off x="263895" y="2268762"/>
            <a:ext cx="8243999" cy="790520"/>
          </a:xfrm>
          <a:prstGeom prst="rect">
            <a:avLst/>
          </a:prstGeom>
        </p:spPr>
      </p:pic>
      <p:pic>
        <p:nvPicPr>
          <p:cNvPr id="4" name="Picture 3">
            <a:extLst>
              <a:ext uri="{FF2B5EF4-FFF2-40B4-BE49-F238E27FC236}">
                <a16:creationId xmlns:a16="http://schemas.microsoft.com/office/drawing/2014/main" id="{EFA575D4-A411-840A-98C6-C1BF9743D7E2}"/>
              </a:ext>
            </a:extLst>
          </p:cNvPr>
          <p:cNvPicPr>
            <a:picLocks noChangeAspect="1"/>
          </p:cNvPicPr>
          <p:nvPr/>
        </p:nvPicPr>
        <p:blipFill>
          <a:blip r:embed="rId5"/>
          <a:stretch>
            <a:fillRect/>
          </a:stretch>
        </p:blipFill>
        <p:spPr>
          <a:xfrm>
            <a:off x="277148" y="2931877"/>
            <a:ext cx="8218902" cy="790520"/>
          </a:xfrm>
          <a:prstGeom prst="rect">
            <a:avLst/>
          </a:prstGeom>
        </p:spPr>
      </p:pic>
    </p:spTree>
    <p:extLst>
      <p:ext uri="{BB962C8B-B14F-4D97-AF65-F5344CB8AC3E}">
        <p14:creationId xmlns:p14="http://schemas.microsoft.com/office/powerpoint/2010/main" val="175620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a:t>Implementation speed </a:t>
            </a:r>
            <a:r>
              <a:rPr lang="en-US" dirty="0"/>
              <a:t>is no longer the constraint</a:t>
            </a:r>
            <a:endParaRPr dirty="0"/>
          </a:p>
        </p:txBody>
      </p:sp>
      <p:pic>
        <p:nvPicPr>
          <p:cNvPr id="5" name="Picture 4">
            <a:extLst>
              <a:ext uri="{FF2B5EF4-FFF2-40B4-BE49-F238E27FC236}">
                <a16:creationId xmlns:a16="http://schemas.microsoft.com/office/drawing/2014/main" id="{6D5ECBE7-220F-7A3D-06D8-FC3118DC8D05}"/>
              </a:ext>
            </a:extLst>
          </p:cNvPr>
          <p:cNvPicPr>
            <a:picLocks noChangeAspect="1"/>
          </p:cNvPicPr>
          <p:nvPr/>
        </p:nvPicPr>
        <p:blipFill>
          <a:blip r:embed="rId3"/>
          <a:stretch>
            <a:fillRect/>
          </a:stretch>
        </p:blipFill>
        <p:spPr>
          <a:xfrm>
            <a:off x="277147" y="963210"/>
            <a:ext cx="8543727" cy="420787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Bef>
                <a:spcPts val="300"/>
              </a:spcBef>
              <a:buNone/>
            </a:pPr>
            <a:r>
              <a:rPr lang="en-US" sz="2600" b="1" dirty="0"/>
              <a:t>First — what is scarce now?</a:t>
            </a:r>
          </a:p>
          <a:p>
            <a:pPr marL="457200" indent="-457200">
              <a:spcBef>
                <a:spcPts val="700"/>
              </a:spcBef>
              <a:buFont typeface="Arial"/>
              <a:buChar char="•"/>
            </a:pPr>
            <a:r>
              <a:rPr lang="en-US" sz="2200" dirty="0"/>
              <a:t>Which of these can software or agents amplify?</a:t>
            </a:r>
          </a:p>
          <a:p>
            <a:pPr marL="457200" indent="-457200">
              <a:spcBef>
                <a:spcPts val="700"/>
              </a:spcBef>
              <a:buFont typeface="Arial"/>
              <a:buChar char="•"/>
            </a:pPr>
            <a:r>
              <a:rPr lang="en-US" sz="2200" dirty="0"/>
              <a:t>Which require human judgment?</a:t>
            </a:r>
          </a:p>
          <a:p>
            <a:pPr marL="457200" indent="-457200">
              <a:spcBef>
                <a:spcPts val="700"/>
              </a:spcBef>
              <a:buFont typeface="Arial"/>
              <a:buChar char="•"/>
            </a:pPr>
            <a:r>
              <a:rPr lang="en-US" sz="2200" dirty="0"/>
              <a:t>Which can be captured once and reused?</a:t>
            </a:r>
          </a:p>
          <a:p>
            <a:pPr marL="457200" indent="-457200">
              <a:spcBef>
                <a:spcPts val="700"/>
              </a:spcBef>
              <a:buFont typeface="Arial"/>
              <a:buChar char="•"/>
            </a:pPr>
            <a:r>
              <a:rPr lang="en-US" sz="2200" dirty="0"/>
              <a:t>Which can be turned into durable engineering structure?</a:t>
            </a:r>
          </a:p>
          <a:p>
            <a:pPr marL="0" indent="0">
              <a:spcBef>
                <a:spcPts val="1400"/>
              </a:spcBef>
              <a:buNone/>
            </a:pPr>
            <a:r>
              <a:rPr lang="en-US" sz="2600" b="1" dirty="0"/>
              <a:t>Second — which of these are we paying for repeatedly?</a:t>
            </a:r>
          </a:p>
          <a:p>
            <a:pPr marL="457200" indent="-457200">
              <a:spcBef>
                <a:spcPts val="700"/>
              </a:spcBef>
              <a:buFont typeface="Arial"/>
              <a:buChar char="•"/>
            </a:pPr>
            <a:r>
              <a:rPr lang="en-US" sz="2200" dirty="0"/>
              <a:t>Reconstruction · Review · Repeated judgment · Repair · Coordination</a:t>
            </a:r>
          </a:p>
        </p:txBody>
      </p:sp>
      <p:sp>
        <p:nvSpPr>
          <p:cNvPr id="3" name="Title 2"/>
          <p:cNvSpPr>
            <a:spLocks noGrp="1"/>
          </p:cNvSpPr>
          <p:nvPr>
            <p:ph type="title"/>
          </p:nvPr>
        </p:nvSpPr>
        <p:spPr/>
        <p:txBody>
          <a:bodyPr>
            <a:normAutofit fontScale="90000"/>
          </a:bodyPr>
          <a:lstStyle/>
          <a:p>
            <a:r>
              <a:t>What is scarce now?</a:t>
            </a:r>
          </a:p>
        </p:txBody>
      </p:sp>
    </p:spTree>
    <p:extLst>
      <p:ext uri="{BB962C8B-B14F-4D97-AF65-F5344CB8AC3E}">
        <p14:creationId xmlns:p14="http://schemas.microsoft.com/office/powerpoint/2010/main" val="2979232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dirty="0"/>
              <a:t>Stretch break</a:t>
            </a:r>
          </a:p>
        </p:txBody>
      </p:sp>
    </p:spTree>
    <p:extLst>
      <p:ext uri="{BB962C8B-B14F-4D97-AF65-F5344CB8AC3E}">
        <p14:creationId xmlns:p14="http://schemas.microsoft.com/office/powerpoint/2010/main" val="810547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Part 2: Engineering for abundance</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t>Your task: design the engineering environment</a:t>
            </a:r>
          </a:p>
        </p:txBody>
      </p:sp>
      <p:pic>
        <p:nvPicPr>
          <p:cNvPr id="4" name="Picture 3">
            <a:extLst>
              <a:ext uri="{FF2B5EF4-FFF2-40B4-BE49-F238E27FC236}">
                <a16:creationId xmlns:a16="http://schemas.microsoft.com/office/drawing/2014/main" id="{A0BF2513-0ABF-D06A-DE43-39421CB84686}"/>
              </a:ext>
            </a:extLst>
          </p:cNvPr>
          <p:cNvPicPr>
            <a:picLocks noChangeAspect="1"/>
          </p:cNvPicPr>
          <p:nvPr/>
        </p:nvPicPr>
        <p:blipFill>
          <a:blip r:embed="rId3"/>
          <a:srcRect t="14355"/>
          <a:stretch>
            <a:fillRect/>
          </a:stretch>
        </p:blipFill>
        <p:spPr>
          <a:xfrm>
            <a:off x="26416" y="1101725"/>
            <a:ext cx="9091167" cy="46545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t>Stage 1 · What does the agent need to know?</a:t>
            </a:r>
          </a:p>
        </p:txBody>
      </p:sp>
      <p:pic>
        <p:nvPicPr>
          <p:cNvPr id="4" name="Picture 3">
            <a:extLst>
              <a:ext uri="{FF2B5EF4-FFF2-40B4-BE49-F238E27FC236}">
                <a16:creationId xmlns:a16="http://schemas.microsoft.com/office/drawing/2014/main" id="{FADCA562-8FC7-9D6B-2914-C4EEB944FFCB}"/>
              </a:ext>
            </a:extLst>
          </p:cNvPr>
          <p:cNvPicPr>
            <a:picLocks noChangeAspect="1"/>
          </p:cNvPicPr>
          <p:nvPr/>
        </p:nvPicPr>
        <p:blipFill>
          <a:blip r:embed="rId3"/>
          <a:stretch>
            <a:fillRect/>
          </a:stretch>
        </p:blipFill>
        <p:spPr>
          <a:xfrm>
            <a:off x="125552" y="980887"/>
            <a:ext cx="8892895" cy="42186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0DF0A9-C00B-D955-9969-C195D2B0ABD8}"/>
              </a:ext>
            </a:extLst>
          </p:cNvPr>
          <p:cNvSpPr>
            <a:spLocks noGrp="1"/>
          </p:cNvSpPr>
          <p:nvPr>
            <p:ph type="title"/>
          </p:nvPr>
        </p:nvSpPr>
        <p:spPr>
          <a:xfrm>
            <a:off x="685800" y="1904333"/>
            <a:ext cx="7772400" cy="3049333"/>
          </a:xfrm>
        </p:spPr>
        <p:txBody>
          <a:bodyPr>
            <a:normAutofit fontScale="90000"/>
          </a:bodyPr>
          <a:lstStyle/>
          <a:p>
            <a:r>
              <a:rPr lang="en-US" dirty="0"/>
              <a:t>DON’T PANIC</a:t>
            </a:r>
            <a:br>
              <a:rPr lang="en-US" dirty="0"/>
            </a:br>
            <a:br>
              <a:rPr lang="en-US" dirty="0"/>
            </a:br>
            <a:r>
              <a:rPr lang="en-US" dirty="0"/>
              <a:t>Today’s material is quite conceptual, and we will use the vocabulary for the whole course.</a:t>
            </a:r>
          </a:p>
        </p:txBody>
      </p:sp>
      <p:sp>
        <p:nvSpPr>
          <p:cNvPr id="4" name="Slide Number Placeholder 3">
            <a:extLst>
              <a:ext uri="{FF2B5EF4-FFF2-40B4-BE49-F238E27FC236}">
                <a16:creationId xmlns:a16="http://schemas.microsoft.com/office/drawing/2014/main" id="{95FFA941-E90B-B906-AB69-43F4A1B51C7B}"/>
              </a:ext>
            </a:extLst>
          </p:cNvPr>
          <p:cNvSpPr>
            <a:spLocks noGrp="1"/>
          </p:cNvSpPr>
          <p:nvPr>
            <p:ph type="sldNum" sz="quarter" idx="4"/>
          </p:nvPr>
        </p:nvSpPr>
        <p:spPr/>
        <p:txBody>
          <a:bodyPr/>
          <a:lstStyle/>
          <a:p>
            <a:fld id="{B7EB45DA-9A0D-DC49-8E02-F30A5DDC21C3}" type="slidenum">
              <a:rPr lang="en-US" smtClean="0"/>
              <a:t>2</a:t>
            </a:fld>
            <a:endParaRPr lang="en-US"/>
          </a:p>
        </p:txBody>
      </p:sp>
    </p:spTree>
    <p:extLst>
      <p:ext uri="{BB962C8B-B14F-4D97-AF65-F5344CB8AC3E}">
        <p14:creationId xmlns:p14="http://schemas.microsoft.com/office/powerpoint/2010/main" val="1462814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sz="2400" dirty="0"/>
              <a:t>Write down concrete representations your team would create.</a:t>
            </a:r>
          </a:p>
          <a:p>
            <a:r>
              <a:rPr sz="2400" dirty="0"/>
              <a:t>Prefer artifacts that can be reused across many agent actions.</a:t>
            </a:r>
          </a:p>
          <a:p>
            <a:r>
              <a:rPr sz="2400" dirty="0"/>
              <a:t>Which are authoritative? Which are descriptive?</a:t>
            </a:r>
          </a:p>
          <a:p>
            <a:r>
              <a:rPr sz="2400" dirty="0"/>
              <a:t>Which can machines inspect directly?</a:t>
            </a:r>
          </a:p>
        </p:txBody>
      </p:sp>
      <p:sp>
        <p:nvSpPr>
          <p:cNvPr id="3" name="Title 2"/>
          <p:cNvSpPr>
            <a:spLocks noGrp="1"/>
          </p:cNvSpPr>
          <p:nvPr>
            <p:ph type="title"/>
          </p:nvPr>
        </p:nvSpPr>
        <p:spPr/>
        <p:txBody>
          <a:bodyPr>
            <a:normAutofit fontScale="90000"/>
          </a:bodyPr>
          <a:lstStyle/>
          <a:p>
            <a:r>
              <a:rPr lang="en-US"/>
              <a:t>What would you make explicit?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t>You are building models</a:t>
            </a:r>
          </a:p>
        </p:txBody>
      </p:sp>
      <p:pic>
        <p:nvPicPr>
          <p:cNvPr id="5" name="Picture 4">
            <a:extLst>
              <a:ext uri="{FF2B5EF4-FFF2-40B4-BE49-F238E27FC236}">
                <a16:creationId xmlns:a16="http://schemas.microsoft.com/office/drawing/2014/main" id="{070D83CB-1D82-305D-F720-D55C9AF7222E}"/>
              </a:ext>
            </a:extLst>
          </p:cNvPr>
          <p:cNvPicPr>
            <a:picLocks noChangeAspect="1"/>
          </p:cNvPicPr>
          <p:nvPr/>
        </p:nvPicPr>
        <p:blipFill>
          <a:blip r:embed="rId3"/>
          <a:stretch>
            <a:fillRect/>
          </a:stretch>
        </p:blipFill>
        <p:spPr>
          <a:xfrm>
            <a:off x="412878" y="942912"/>
            <a:ext cx="8232113" cy="420282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7C4399-2413-32E3-4DC2-D79BC5936CF8}"/>
              </a:ext>
            </a:extLst>
          </p:cNvPr>
          <p:cNvSpPr>
            <a:spLocks noGrp="1"/>
          </p:cNvSpPr>
          <p:nvPr>
            <p:ph type="title"/>
          </p:nvPr>
        </p:nvSpPr>
        <p:spPr/>
        <p:txBody>
          <a:bodyPr>
            <a:normAutofit fontScale="90000"/>
          </a:bodyPr>
          <a:lstStyle/>
          <a:p>
            <a:r>
              <a:rPr lang="en-US"/>
              <a:t>Different questions need different models</a:t>
            </a:r>
          </a:p>
        </p:txBody>
      </p:sp>
      <p:sp>
        <p:nvSpPr>
          <p:cNvPr id="4" name="Slide Number Placeholder 3">
            <a:extLst>
              <a:ext uri="{FF2B5EF4-FFF2-40B4-BE49-F238E27FC236}">
                <a16:creationId xmlns:a16="http://schemas.microsoft.com/office/drawing/2014/main" id="{D655636B-558A-740C-2612-E5B42ECEF9A8}"/>
              </a:ext>
            </a:extLst>
          </p:cNvPr>
          <p:cNvSpPr>
            <a:spLocks noGrp="1"/>
          </p:cNvSpPr>
          <p:nvPr>
            <p:ph type="sldNum" sz="quarter" idx="4"/>
          </p:nvPr>
        </p:nvSpPr>
        <p:spPr/>
        <p:txBody>
          <a:bodyPr/>
          <a:lstStyle/>
          <a:p>
            <a:fld id="{B7EB45DA-9A0D-DC49-8E02-F30A5DDC21C3}" type="slidenum">
              <a:rPr lang="en-US" smtClean="0"/>
              <a:t>22</a:t>
            </a:fld>
            <a:endParaRPr lang="en-US"/>
          </a:p>
        </p:txBody>
      </p:sp>
      <p:graphicFrame>
        <p:nvGraphicFramePr>
          <p:cNvPr id="8" name="Model classes table">
            <a:extLst>
              <a:ext uri="{FF2B5EF4-FFF2-40B4-BE49-F238E27FC236}">
                <a16:creationId xmlns:a16="http://schemas.microsoft.com/office/drawing/2014/main" id="{C5DBFD20-6F58-4C4A-9719-A7C9C0B3E8A3}"/>
              </a:ext>
            </a:extLst>
          </p:cNvPr>
          <p:cNvGraphicFramePr>
            <a:graphicFrameLocks noGrp="1"/>
          </p:cNvGraphicFramePr>
          <p:nvPr/>
        </p:nvGraphicFramePr>
        <p:xfrm>
          <a:off x="279400" y="2032000"/>
          <a:ext cx="8559800" cy="2844800"/>
        </p:xfrm>
        <a:graphic>
          <a:graphicData uri="http://schemas.openxmlformats.org/drawingml/2006/table">
            <a:tbl>
              <a:tblPr firstRow="1" bandRow="1">
                <a:tableStyleId>{5C22544A-7EE6-4342-B048-85BDC9FD1C3A}</a:tableStyleId>
              </a:tblPr>
              <a:tblGrid>
                <a:gridCol w="1930400">
                  <a:extLst>
                    <a:ext uri="{9D8B030D-6E8A-4147-A177-3AD203B41FA5}">
                      <a16:colId xmlns:a16="http://schemas.microsoft.com/office/drawing/2014/main" val="2548240013"/>
                    </a:ext>
                  </a:extLst>
                </a:gridCol>
                <a:gridCol w="3403600">
                  <a:extLst>
                    <a:ext uri="{9D8B030D-6E8A-4147-A177-3AD203B41FA5}">
                      <a16:colId xmlns:a16="http://schemas.microsoft.com/office/drawing/2014/main" val="595949318"/>
                    </a:ext>
                  </a:extLst>
                </a:gridCol>
                <a:gridCol w="3225800">
                  <a:extLst>
                    <a:ext uri="{9D8B030D-6E8A-4147-A177-3AD203B41FA5}">
                      <a16:colId xmlns:a16="http://schemas.microsoft.com/office/drawing/2014/main" val="1256711524"/>
                    </a:ext>
                  </a:extLst>
                </a:gridCol>
              </a:tblGrid>
              <a:tr h="711200">
                <a:tc>
                  <a:txBody>
                    <a:bodyPr/>
                    <a:lstStyle/>
                    <a:p>
                      <a:pPr algn="l"/>
                      <a:r>
                        <a:rPr lang="en-US" sz="2000" b="1" dirty="0">
                          <a:solidFill>
                            <a:srgbClr val="FFFFFF"/>
                          </a:solidFill>
                        </a:rPr>
                        <a:t>Model class</a:t>
                      </a:r>
                    </a:p>
                  </a:txBody>
                  <a:tcPr anchor="ctr">
                    <a:solidFill>
                      <a:srgbClr val="8E6F3E"/>
                    </a:solidFill>
                  </a:tcPr>
                </a:tc>
                <a:tc>
                  <a:txBody>
                    <a:bodyPr/>
                    <a:lstStyle/>
                    <a:p>
                      <a:pPr algn="l"/>
                      <a:r>
                        <a:rPr lang="en-US" sz="2000" b="1">
                          <a:solidFill>
                            <a:srgbClr val="FFFFFF"/>
                          </a:solidFill>
                        </a:rPr>
                        <a:t>What question does it answer?</a:t>
                      </a:r>
                    </a:p>
                  </a:txBody>
                  <a:tcPr anchor="ctr">
                    <a:solidFill>
                      <a:srgbClr val="8E6F3E"/>
                    </a:solidFill>
                  </a:tcPr>
                </a:tc>
                <a:tc>
                  <a:txBody>
                    <a:bodyPr/>
                    <a:lstStyle/>
                    <a:p>
                      <a:pPr algn="l"/>
                      <a:r>
                        <a:rPr lang="en-US" sz="2000" b="1">
                          <a:solidFill>
                            <a:srgbClr val="FFFFFF"/>
                          </a:solidFill>
                        </a:rPr>
                        <a:t>Something you already use</a:t>
                      </a:r>
                    </a:p>
                  </a:txBody>
                  <a:tcPr anchor="ctr">
                    <a:solidFill>
                      <a:srgbClr val="8E6F3E"/>
                    </a:solidFill>
                  </a:tcPr>
                </a:tc>
                <a:extLst>
                  <a:ext uri="{0D108BD9-81ED-4DB2-BD59-A6C34878D82A}">
                    <a16:rowId xmlns:a16="http://schemas.microsoft.com/office/drawing/2014/main" val="1396008641"/>
                  </a:ext>
                </a:extLst>
              </a:tr>
              <a:tr h="711200">
                <a:tc>
                  <a:txBody>
                    <a:bodyPr/>
                    <a:lstStyle/>
                    <a:p>
                      <a:pPr algn="l"/>
                      <a:r>
                        <a:rPr lang="en-US" sz="2000" b="1"/>
                        <a:t>Structural</a:t>
                      </a:r>
                    </a:p>
                  </a:txBody>
                  <a:tcPr anchor="ctr"/>
                </a:tc>
                <a:tc>
                  <a:txBody>
                    <a:bodyPr/>
                    <a:lstStyle/>
                    <a:p>
                      <a:pPr algn="l"/>
                      <a:r>
                        <a:rPr lang="en-US" sz="2000" b="0"/>
                        <a:t>What exists? How are parts related?</a:t>
                      </a:r>
                    </a:p>
                  </a:txBody>
                  <a:tcPr anchor="ctr"/>
                </a:tc>
                <a:tc>
                  <a:txBody>
                    <a:bodyPr/>
                    <a:lstStyle/>
                    <a:p>
                      <a:pPr algn="l"/>
                      <a:r>
                        <a:rPr lang="en-US" sz="2000" b="0"/>
                        <a:t>Module and dependency diagrams</a:t>
                      </a:r>
                    </a:p>
                  </a:txBody>
                  <a:tcPr anchor="ctr"/>
                </a:tc>
                <a:extLst>
                  <a:ext uri="{0D108BD9-81ED-4DB2-BD59-A6C34878D82A}">
                    <a16:rowId xmlns:a16="http://schemas.microsoft.com/office/drawing/2014/main" val="3730547223"/>
                  </a:ext>
                </a:extLst>
              </a:tr>
              <a:tr h="711200">
                <a:tc>
                  <a:txBody>
                    <a:bodyPr/>
                    <a:lstStyle/>
                    <a:p>
                      <a:pPr algn="l"/>
                      <a:r>
                        <a:rPr lang="en-US" sz="2000" b="1"/>
                        <a:t>Behavioral</a:t>
                      </a:r>
                    </a:p>
                  </a:txBody>
                  <a:tcPr anchor="ctr"/>
                </a:tc>
                <a:tc>
                  <a:txBody>
                    <a:bodyPr/>
                    <a:lstStyle/>
                    <a:p>
                      <a:pPr algn="l"/>
                      <a:r>
                        <a:rPr lang="en-US" sz="2000" b="0"/>
                        <a:t>What may happen? In what order?</a:t>
                      </a:r>
                    </a:p>
                  </a:txBody>
                  <a:tcPr anchor="ctr"/>
                </a:tc>
                <a:tc>
                  <a:txBody>
                    <a:bodyPr/>
                    <a:lstStyle/>
                    <a:p>
                      <a:pPr algn="l"/>
                      <a:r>
                        <a:rPr lang="en-US" sz="2000" b="0"/>
                        <a:t>State machines, sequence diagrams</a:t>
                      </a:r>
                    </a:p>
                  </a:txBody>
                  <a:tcPr anchor="ctr"/>
                </a:tc>
                <a:extLst>
                  <a:ext uri="{0D108BD9-81ED-4DB2-BD59-A6C34878D82A}">
                    <a16:rowId xmlns:a16="http://schemas.microsoft.com/office/drawing/2014/main" val="431362192"/>
                  </a:ext>
                </a:extLst>
              </a:tr>
              <a:tr h="711200">
                <a:tc>
                  <a:txBody>
                    <a:bodyPr/>
                    <a:lstStyle/>
                    <a:p>
                      <a:pPr algn="l"/>
                      <a:r>
                        <a:rPr lang="en-US" sz="2000" b="1"/>
                        <a:t>Implementation</a:t>
                      </a:r>
                    </a:p>
                  </a:txBody>
                  <a:tcPr anchor="ctr"/>
                </a:tc>
                <a:tc>
                  <a:txBody>
                    <a:bodyPr/>
                    <a:lstStyle/>
                    <a:p>
                      <a:pPr algn="l"/>
                      <a:r>
                        <a:rPr lang="en-US" sz="2000" b="0"/>
                        <a:t>How is it realized in code?</a:t>
                      </a:r>
                    </a:p>
                  </a:txBody>
                  <a:tcPr anchor="ctr"/>
                </a:tc>
                <a:tc>
                  <a:txBody>
                    <a:bodyPr/>
                    <a:lstStyle/>
                    <a:p>
                      <a:pPr algn="l"/>
                      <a:r>
                        <a:rPr lang="en-US" sz="2000" b="0" dirty="0"/>
                        <a:t>Class hierarchies, inheritance, interfaces</a:t>
                      </a:r>
                    </a:p>
                  </a:txBody>
                  <a:tcPr anchor="ctr"/>
                </a:tc>
                <a:extLst>
                  <a:ext uri="{0D108BD9-81ED-4DB2-BD59-A6C34878D82A}">
                    <a16:rowId xmlns:a16="http://schemas.microsoft.com/office/drawing/2014/main" val="3542574804"/>
                  </a:ext>
                </a:extLst>
              </a:tr>
            </a:tbl>
          </a:graphicData>
        </a:graphic>
      </p:graphicFrame>
    </p:spTree>
    <p:extLst>
      <p:ext uri="{BB962C8B-B14F-4D97-AF65-F5344CB8AC3E}">
        <p14:creationId xmlns:p14="http://schemas.microsoft.com/office/powerpoint/2010/main" val="1980390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buNone/>
            </a:pPr>
            <a:r>
              <a:rPr lang="en-US" sz="2800" b="1" dirty="0"/>
              <a:t>An agent adds a new API endpoint</a:t>
            </a:r>
          </a:p>
        </p:txBody>
      </p:sp>
      <p:sp>
        <p:nvSpPr>
          <p:cNvPr id="4" name="Node Browser">
            <a:extLst>
              <a:ext uri="{FF2B5EF4-FFF2-40B4-BE49-F238E27FC236}">
                <a16:creationId xmlns:a16="http://schemas.microsoft.com/office/drawing/2014/main" id="{0F507326-638E-C146-8C08-921D9AE6D8C7}"/>
              </a:ext>
            </a:extLst>
          </p:cNvPr>
          <p:cNvSpPr/>
          <p:nvPr/>
        </p:nvSpPr>
        <p:spPr>
          <a:xfrm>
            <a:off x="1016000" y="1270000"/>
            <a:ext cx="1905000" cy="711200"/>
          </a:xfrm>
          <a:prstGeom prst="roundRect">
            <a:avLst/>
          </a:prstGeom>
          <a:solidFill>
            <a:srgbClr val="FFFFFF"/>
          </a:solidFill>
          <a:ln w="19050" cap="flat" cmpd="sng" algn="ctr">
            <a:solidFill>
              <a:srgbClr val="5559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2000">
                <a:solidFill>
                  <a:srgbClr val="000000"/>
                </a:solidFill>
              </a:rPr>
              <a:t>Browser</a:t>
            </a:r>
          </a:p>
        </p:txBody>
      </p:sp>
      <p:sp>
        <p:nvSpPr>
          <p:cNvPr id="5" name="Flow arrow 1">
            <a:extLst>
              <a:ext uri="{FF2B5EF4-FFF2-40B4-BE49-F238E27FC236}">
                <a16:creationId xmlns:a16="http://schemas.microsoft.com/office/drawing/2014/main" id="{55F7143B-154D-9C41-AC59-5B881C6865A8}"/>
              </a:ext>
            </a:extLst>
          </p:cNvPr>
          <p:cNvSpPr/>
          <p:nvPr/>
        </p:nvSpPr>
        <p:spPr>
          <a:xfrm>
            <a:off x="2997200" y="1473200"/>
            <a:ext cx="558800" cy="304800"/>
          </a:xfrm>
          <a:prstGeom prst="rightArrow">
            <a:avLst/>
          </a:prstGeom>
          <a:solidFill>
            <a:srgbClr val="555960"/>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solidFill>
                <a:srgbClr val="FFFFFF"/>
              </a:solidFill>
            </a:endParaRPr>
          </a:p>
        </p:txBody>
      </p:sp>
      <p:sp>
        <p:nvSpPr>
          <p:cNvPr id="6" name="Node API">
            <a:extLst>
              <a:ext uri="{FF2B5EF4-FFF2-40B4-BE49-F238E27FC236}">
                <a16:creationId xmlns:a16="http://schemas.microsoft.com/office/drawing/2014/main" id="{06654934-D48E-EF4B-B4A0-2926749AC581}"/>
              </a:ext>
            </a:extLst>
          </p:cNvPr>
          <p:cNvSpPr/>
          <p:nvPr/>
        </p:nvSpPr>
        <p:spPr>
          <a:xfrm>
            <a:off x="3619500" y="1270000"/>
            <a:ext cx="1905000" cy="711200"/>
          </a:xfrm>
          <a:prstGeom prst="roundRect">
            <a:avLst/>
          </a:prstGeom>
          <a:solidFill>
            <a:srgbClr val="8E6F3E"/>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2000" b="1">
                <a:solidFill>
                  <a:srgbClr val="FFFFFF"/>
                </a:solidFill>
              </a:rPr>
              <a:t>API</a:t>
            </a:r>
          </a:p>
        </p:txBody>
      </p:sp>
      <p:sp>
        <p:nvSpPr>
          <p:cNvPr id="7" name="Flow arrow 2">
            <a:extLst>
              <a:ext uri="{FF2B5EF4-FFF2-40B4-BE49-F238E27FC236}">
                <a16:creationId xmlns:a16="http://schemas.microsoft.com/office/drawing/2014/main" id="{5237A9EC-A00F-AD44-B2D4-7575B89D0A06}"/>
              </a:ext>
            </a:extLst>
          </p:cNvPr>
          <p:cNvSpPr/>
          <p:nvPr/>
        </p:nvSpPr>
        <p:spPr>
          <a:xfrm>
            <a:off x="5600700" y="1473200"/>
            <a:ext cx="558800" cy="304800"/>
          </a:xfrm>
          <a:prstGeom prst="rightArrow">
            <a:avLst/>
          </a:prstGeom>
          <a:solidFill>
            <a:srgbClr val="555960"/>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solidFill>
                <a:srgbClr val="FFFFFF"/>
              </a:solidFill>
            </a:endParaRPr>
          </a:p>
        </p:txBody>
      </p:sp>
      <p:sp>
        <p:nvSpPr>
          <p:cNvPr id="8" name="Node User data">
            <a:extLst>
              <a:ext uri="{FF2B5EF4-FFF2-40B4-BE49-F238E27FC236}">
                <a16:creationId xmlns:a16="http://schemas.microsoft.com/office/drawing/2014/main" id="{65A7C9D7-256C-894A-91E8-45A35BE9F128}"/>
              </a:ext>
            </a:extLst>
          </p:cNvPr>
          <p:cNvSpPr/>
          <p:nvPr/>
        </p:nvSpPr>
        <p:spPr>
          <a:xfrm>
            <a:off x="6223000" y="1270000"/>
            <a:ext cx="1905000" cy="711200"/>
          </a:xfrm>
          <a:prstGeom prst="roundRect">
            <a:avLst/>
          </a:prstGeom>
          <a:solidFill>
            <a:srgbClr val="FFFFFF"/>
          </a:solidFill>
          <a:ln w="19050" cap="flat" cmpd="sng" algn="ctr">
            <a:solidFill>
              <a:srgbClr val="5559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2000">
                <a:solidFill>
                  <a:srgbClr val="000000"/>
                </a:solidFill>
              </a:rPr>
              <a:t>User data</a:t>
            </a:r>
          </a:p>
        </p:txBody>
      </p:sp>
      <p:sp>
        <p:nvSpPr>
          <p:cNvPr id="9" name="Endpoint label">
            <a:extLst>
              <a:ext uri="{FF2B5EF4-FFF2-40B4-BE49-F238E27FC236}">
                <a16:creationId xmlns:a16="http://schemas.microsoft.com/office/drawing/2014/main" id="{4E407232-5283-3048-8860-810A7051CC26}"/>
              </a:ext>
            </a:extLst>
          </p:cNvPr>
          <p:cNvSpPr txBox="1"/>
          <p:nvPr/>
        </p:nvSpPr>
        <p:spPr>
          <a:xfrm>
            <a:off x="1016000" y="2387600"/>
            <a:ext cx="7112000" cy="355600"/>
          </a:xfrm>
          <a:prstGeom prst="rect">
            <a:avLst/>
          </a:prstGeom>
          <a:noFill/>
        </p:spPr>
        <p:txBody>
          <a:bodyPr vertOverflow="overflow" vert="horz" wrap="square" rtlCol="0" anchor="t">
            <a:spAutoFit/>
          </a:bodyPr>
          <a:lstStyle/>
          <a:p>
            <a:pPr algn="l"/>
            <a:r>
              <a:rPr lang="en-US" sz="2000"/>
              <a:t>The agent has just added:</a:t>
            </a:r>
          </a:p>
        </p:txBody>
      </p:sp>
      <p:sp>
        <p:nvSpPr>
          <p:cNvPr id="10" name="New endpoint">
            <a:extLst>
              <a:ext uri="{FF2B5EF4-FFF2-40B4-BE49-F238E27FC236}">
                <a16:creationId xmlns:a16="http://schemas.microsoft.com/office/drawing/2014/main" id="{D18EA777-D9E9-CA4E-AC40-21405E328A1B}"/>
              </a:ext>
            </a:extLst>
          </p:cNvPr>
          <p:cNvSpPr txBox="1"/>
          <p:nvPr/>
        </p:nvSpPr>
        <p:spPr>
          <a:xfrm>
            <a:off x="1016000" y="2743200"/>
            <a:ext cx="7112000" cy="584200"/>
          </a:xfrm>
          <a:prstGeom prst="rect">
            <a:avLst/>
          </a:prstGeom>
          <a:noFill/>
        </p:spPr>
        <p:txBody>
          <a:bodyPr vertOverflow="overflow" vert="horz" wrap="square" rtlCol="0" anchor="t">
            <a:spAutoFit/>
          </a:bodyPr>
          <a:lstStyle/>
          <a:p>
            <a:pPr algn="l"/>
            <a:r>
              <a:rPr lang="en-US" sz="3200" b="1">
                <a:latin typeface="Consolas"/>
                <a:cs typeface="Consolas"/>
              </a:rPr>
              <a:t>GET /api/profile</a:t>
            </a:r>
          </a:p>
        </p:txBody>
      </p:sp>
      <p:sp>
        <p:nvSpPr>
          <p:cNvPr id="11" name="Obligation">
            <a:extLst>
              <a:ext uri="{FF2B5EF4-FFF2-40B4-BE49-F238E27FC236}">
                <a16:creationId xmlns:a16="http://schemas.microsoft.com/office/drawing/2014/main" id="{2AA00B7C-FBCE-6443-A393-8F568B27E368}"/>
              </a:ext>
            </a:extLst>
          </p:cNvPr>
          <p:cNvSpPr/>
          <p:nvPr/>
        </p:nvSpPr>
        <p:spPr>
          <a:xfrm>
            <a:off x="1016000" y="3708400"/>
            <a:ext cx="7112000" cy="787400"/>
          </a:xfrm>
          <a:prstGeom prst="rect">
            <a:avLst/>
          </a:prstGeom>
          <a:solidFill>
            <a:srgbClr val="C9B991"/>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2400" b="1">
                <a:solidFill>
                  <a:srgbClr val="000000"/>
                </a:solidFill>
              </a:rPr>
              <a:t>Only the authenticated user may access their profile.</a:t>
            </a:r>
          </a:p>
        </p:txBody>
      </p:sp>
      <p:sp>
        <p:nvSpPr>
          <p:cNvPr id="12" name="Class question">
            <a:extLst>
              <a:ext uri="{FF2B5EF4-FFF2-40B4-BE49-F238E27FC236}">
                <a16:creationId xmlns:a16="http://schemas.microsoft.com/office/drawing/2014/main" id="{4D9B19E2-56DE-B94D-B936-184A4D3AC82A}"/>
              </a:ext>
            </a:extLst>
          </p:cNvPr>
          <p:cNvSpPr txBox="1"/>
          <p:nvPr/>
        </p:nvSpPr>
        <p:spPr>
          <a:xfrm>
            <a:off x="1016000" y="5029200"/>
            <a:ext cx="7112000" cy="1320800"/>
          </a:xfrm>
          <a:prstGeom prst="rect">
            <a:avLst/>
          </a:prstGeom>
          <a:noFill/>
        </p:spPr>
        <p:txBody>
          <a:bodyPr vertOverflow="overflow" vert="horz" wrap="square" rtlCol="0" anchor="t">
            <a:spAutoFit/>
          </a:bodyPr>
          <a:lstStyle/>
          <a:p>
            <a:pPr algn="l"/>
            <a:r>
              <a:rPr lang="en-US" sz="3200" b="1"/>
              <a:t>What would you give the agent so it gets this right?</a:t>
            </a:r>
          </a:p>
        </p:txBody>
      </p:sp>
    </p:spTree>
    <p:extLst>
      <p:ext uri="{BB962C8B-B14F-4D97-AF65-F5344CB8AC3E}">
        <p14:creationId xmlns:p14="http://schemas.microsoft.com/office/powerpoint/2010/main" val="3794352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3E427-3C5B-3554-3F08-FC76216FC61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37C05A-67D7-8D33-57F7-AF9781CDE486}"/>
              </a:ext>
            </a:extLst>
          </p:cNvPr>
          <p:cNvSpPr>
            <a:spLocks noGrp="1"/>
          </p:cNvSpPr>
          <p:nvPr>
            <p:ph type="title"/>
          </p:nvPr>
        </p:nvSpPr>
        <p:spPr/>
        <p:txBody>
          <a:bodyPr>
            <a:normAutofit fontScale="90000"/>
          </a:bodyPr>
          <a:lstStyle/>
          <a:p>
            <a:pPr>
              <a:buNone/>
            </a:pPr>
            <a:r>
              <a:rPr lang="en-US" sz="2800" b="1" dirty="0"/>
              <a:t>How much authority should this have?</a:t>
            </a:r>
          </a:p>
        </p:txBody>
      </p:sp>
      <p:sp>
        <p:nvSpPr>
          <p:cNvPr id="4" name="Obligation restated">
            <a:extLst>
              <a:ext uri="{FF2B5EF4-FFF2-40B4-BE49-F238E27FC236}">
                <a16:creationId xmlns:a16="http://schemas.microsoft.com/office/drawing/2014/main" id="{DCB856C5-15DB-15A1-52C7-467D2922C483}"/>
              </a:ext>
            </a:extLst>
          </p:cNvPr>
          <p:cNvSpPr txBox="1"/>
          <p:nvPr/>
        </p:nvSpPr>
        <p:spPr>
          <a:xfrm>
            <a:off x="279400" y="1168400"/>
            <a:ext cx="8585200" cy="457200"/>
          </a:xfrm>
          <a:prstGeom prst="rect">
            <a:avLst/>
          </a:prstGeom>
          <a:noFill/>
        </p:spPr>
        <p:txBody>
          <a:bodyPr vertOverflow="overflow" vert="horz" wrap="square" rtlCol="0" anchor="t">
            <a:spAutoFit/>
          </a:bodyPr>
          <a:lstStyle/>
          <a:p>
            <a:pPr algn="l"/>
            <a:r>
              <a:rPr lang="en-US" sz="2400" b="1"/>
              <a:t>Only the authenticated user may access /api/profile.</a:t>
            </a:r>
          </a:p>
        </p:txBody>
      </p:sp>
      <p:sp>
        <p:nvSpPr>
          <p:cNvPr id="5" name="Direction label">
            <a:extLst>
              <a:ext uri="{FF2B5EF4-FFF2-40B4-BE49-F238E27FC236}">
                <a16:creationId xmlns:a16="http://schemas.microsoft.com/office/drawing/2014/main" id="{B9C993B2-EB92-D8CB-C89D-E7474D439325}"/>
              </a:ext>
            </a:extLst>
          </p:cNvPr>
          <p:cNvSpPr txBox="1"/>
          <p:nvPr/>
        </p:nvSpPr>
        <p:spPr>
          <a:xfrm>
            <a:off x="279400" y="1854200"/>
            <a:ext cx="8432800" cy="381000"/>
          </a:xfrm>
          <a:prstGeom prst="rect">
            <a:avLst/>
          </a:prstGeom>
          <a:noFill/>
        </p:spPr>
        <p:txBody>
          <a:bodyPr vertOverflow="overflow" vert="horz" wrap="square" rtlCol="0" anchor="t">
            <a:spAutoFit/>
          </a:bodyPr>
          <a:lstStyle/>
          <a:p>
            <a:pPr algn="l"/>
            <a:r>
              <a:rPr lang="en-US" sz="2000" i="1"/>
              <a:t>Increasing authority →</a:t>
            </a:r>
          </a:p>
        </p:txBody>
      </p:sp>
      <p:sp>
        <p:nvSpPr>
          <p:cNvPr id="6" name="Authority step 1">
            <a:extLst>
              <a:ext uri="{FF2B5EF4-FFF2-40B4-BE49-F238E27FC236}">
                <a16:creationId xmlns:a16="http://schemas.microsoft.com/office/drawing/2014/main" id="{3BB5FA68-1606-7FD1-15D6-5E550F5A2A09}"/>
              </a:ext>
            </a:extLst>
          </p:cNvPr>
          <p:cNvSpPr/>
          <p:nvPr/>
        </p:nvSpPr>
        <p:spPr>
          <a:xfrm>
            <a:off x="279400" y="2362200"/>
            <a:ext cx="2108200" cy="1016000"/>
          </a:xfrm>
          <a:prstGeom prst="homePlate">
            <a:avLst/>
          </a:prstGeom>
          <a:solidFill>
            <a:srgbClr val="E4DAC4"/>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2400" b="1" dirty="0">
                <a:solidFill>
                  <a:srgbClr val="000000"/>
                </a:solidFill>
              </a:rPr>
              <a:t>Tell</a:t>
            </a:r>
          </a:p>
        </p:txBody>
      </p:sp>
      <p:sp>
        <p:nvSpPr>
          <p:cNvPr id="7" name="Authority detail 1">
            <a:extLst>
              <a:ext uri="{FF2B5EF4-FFF2-40B4-BE49-F238E27FC236}">
                <a16:creationId xmlns:a16="http://schemas.microsoft.com/office/drawing/2014/main" id="{B7E4AC31-7A9D-018A-AD0D-2AAA99BCF6B7}"/>
              </a:ext>
            </a:extLst>
          </p:cNvPr>
          <p:cNvSpPr txBox="1"/>
          <p:nvPr/>
        </p:nvSpPr>
        <p:spPr>
          <a:xfrm>
            <a:off x="279400" y="3479800"/>
            <a:ext cx="1955800" cy="838200"/>
          </a:xfrm>
          <a:prstGeom prst="rect">
            <a:avLst/>
          </a:prstGeom>
          <a:noFill/>
        </p:spPr>
        <p:txBody>
          <a:bodyPr vertOverflow="overflow" vert="horz" wrap="square" rtlCol="0" anchor="t">
            <a:spAutoFit/>
          </a:bodyPr>
          <a:lstStyle/>
          <a:p>
            <a:pPr algn="l"/>
            <a:r>
              <a:rPr lang="en-US" sz="2000"/>
              <a:t>prompt · context</a:t>
            </a:r>
          </a:p>
        </p:txBody>
      </p:sp>
      <p:sp>
        <p:nvSpPr>
          <p:cNvPr id="8" name="Authority step 2">
            <a:extLst>
              <a:ext uri="{FF2B5EF4-FFF2-40B4-BE49-F238E27FC236}">
                <a16:creationId xmlns:a16="http://schemas.microsoft.com/office/drawing/2014/main" id="{13A30FFD-BFA3-31AE-CB98-308597B0D30F}"/>
              </a:ext>
            </a:extLst>
          </p:cNvPr>
          <p:cNvSpPr/>
          <p:nvPr/>
        </p:nvSpPr>
        <p:spPr>
          <a:xfrm>
            <a:off x="2387600" y="2362200"/>
            <a:ext cx="2108200" cy="1016000"/>
          </a:xfrm>
          <a:prstGeom prst="homePlate">
            <a:avLst/>
          </a:prstGeom>
          <a:solidFill>
            <a:srgbClr val="D3C29B"/>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2400" b="1" dirty="0">
                <a:solidFill>
                  <a:srgbClr val="000000"/>
                </a:solidFill>
              </a:rPr>
              <a:t>Inspect</a:t>
            </a:r>
          </a:p>
        </p:txBody>
      </p:sp>
      <p:sp>
        <p:nvSpPr>
          <p:cNvPr id="9" name="Authority detail 2">
            <a:extLst>
              <a:ext uri="{FF2B5EF4-FFF2-40B4-BE49-F238E27FC236}">
                <a16:creationId xmlns:a16="http://schemas.microsoft.com/office/drawing/2014/main" id="{E9147EA0-1823-ECED-3E8F-41EAD96494AB}"/>
              </a:ext>
            </a:extLst>
          </p:cNvPr>
          <p:cNvSpPr txBox="1"/>
          <p:nvPr/>
        </p:nvSpPr>
        <p:spPr>
          <a:xfrm>
            <a:off x="2387600" y="3479800"/>
            <a:ext cx="1955800" cy="838200"/>
          </a:xfrm>
          <a:prstGeom prst="rect">
            <a:avLst/>
          </a:prstGeom>
          <a:noFill/>
        </p:spPr>
        <p:txBody>
          <a:bodyPr vertOverflow="overflow" vert="horz" wrap="square" rtlCol="0" anchor="t">
            <a:spAutoFit/>
          </a:bodyPr>
          <a:lstStyle/>
          <a:p>
            <a:pPr algn="l"/>
            <a:r>
              <a:rPr lang="en-US" sz="2000"/>
              <a:t>agent or human review</a:t>
            </a:r>
          </a:p>
        </p:txBody>
      </p:sp>
      <p:sp>
        <p:nvSpPr>
          <p:cNvPr id="10" name="Authority step 3">
            <a:extLst>
              <a:ext uri="{FF2B5EF4-FFF2-40B4-BE49-F238E27FC236}">
                <a16:creationId xmlns:a16="http://schemas.microsoft.com/office/drawing/2014/main" id="{E24966FF-16B0-5AEB-6C99-D729ADA65DEB}"/>
              </a:ext>
            </a:extLst>
          </p:cNvPr>
          <p:cNvSpPr/>
          <p:nvPr/>
        </p:nvSpPr>
        <p:spPr>
          <a:xfrm>
            <a:off x="4495800" y="2362200"/>
            <a:ext cx="2108200" cy="1016000"/>
          </a:xfrm>
          <a:prstGeom prst="homePlate">
            <a:avLst/>
          </a:prstGeom>
          <a:solidFill>
            <a:srgbClr val="B99F6C"/>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2400" b="1" dirty="0">
                <a:solidFill>
                  <a:srgbClr val="000000"/>
                </a:solidFill>
              </a:rPr>
              <a:t>Check</a:t>
            </a:r>
          </a:p>
        </p:txBody>
      </p:sp>
      <p:sp>
        <p:nvSpPr>
          <p:cNvPr id="11" name="Authority detail 3">
            <a:extLst>
              <a:ext uri="{FF2B5EF4-FFF2-40B4-BE49-F238E27FC236}">
                <a16:creationId xmlns:a16="http://schemas.microsoft.com/office/drawing/2014/main" id="{F6FF8AD0-2103-9175-2C41-49218B09D65F}"/>
              </a:ext>
            </a:extLst>
          </p:cNvPr>
          <p:cNvSpPr txBox="1"/>
          <p:nvPr/>
        </p:nvSpPr>
        <p:spPr>
          <a:xfrm>
            <a:off x="4495800" y="3479800"/>
            <a:ext cx="1955800" cy="838200"/>
          </a:xfrm>
          <a:prstGeom prst="rect">
            <a:avLst/>
          </a:prstGeom>
          <a:noFill/>
        </p:spPr>
        <p:txBody>
          <a:bodyPr vertOverflow="overflow" vert="horz" wrap="square" rtlCol="0" anchor="t">
            <a:spAutoFit/>
          </a:bodyPr>
          <a:lstStyle/>
          <a:p>
            <a:pPr algn="l"/>
            <a:r>
              <a:rPr lang="en-US" sz="2000"/>
              <a:t>static analysis · automated test</a:t>
            </a:r>
          </a:p>
        </p:txBody>
      </p:sp>
      <p:sp>
        <p:nvSpPr>
          <p:cNvPr id="12" name="Authority step 4">
            <a:extLst>
              <a:ext uri="{FF2B5EF4-FFF2-40B4-BE49-F238E27FC236}">
                <a16:creationId xmlns:a16="http://schemas.microsoft.com/office/drawing/2014/main" id="{7277B95E-B737-B4A5-9376-4391A6FEF74E}"/>
              </a:ext>
            </a:extLst>
          </p:cNvPr>
          <p:cNvSpPr/>
          <p:nvPr/>
        </p:nvSpPr>
        <p:spPr>
          <a:xfrm>
            <a:off x="6604000" y="2362200"/>
            <a:ext cx="2108200" cy="1016000"/>
          </a:xfrm>
          <a:prstGeom prst="homePlate">
            <a:avLst/>
          </a:prstGeom>
          <a:solidFill>
            <a:srgbClr val="8E6F3E"/>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2400" b="1" dirty="0">
                <a:solidFill>
                  <a:srgbClr val="FFFFFF"/>
                </a:solidFill>
              </a:rPr>
              <a:t>Gate</a:t>
            </a:r>
          </a:p>
        </p:txBody>
      </p:sp>
      <p:sp>
        <p:nvSpPr>
          <p:cNvPr id="13" name="Authority detail 4">
            <a:extLst>
              <a:ext uri="{FF2B5EF4-FFF2-40B4-BE49-F238E27FC236}">
                <a16:creationId xmlns:a16="http://schemas.microsoft.com/office/drawing/2014/main" id="{47756425-4E43-FB2E-F606-EAE4D2368553}"/>
              </a:ext>
            </a:extLst>
          </p:cNvPr>
          <p:cNvSpPr txBox="1"/>
          <p:nvPr/>
        </p:nvSpPr>
        <p:spPr>
          <a:xfrm>
            <a:off x="6604000" y="3479800"/>
            <a:ext cx="1955800" cy="838200"/>
          </a:xfrm>
          <a:prstGeom prst="rect">
            <a:avLst/>
          </a:prstGeom>
          <a:noFill/>
        </p:spPr>
        <p:txBody>
          <a:bodyPr vertOverflow="overflow" vert="horz" wrap="square" rtlCol="0" anchor="t">
            <a:spAutoFit/>
          </a:bodyPr>
          <a:lstStyle/>
          <a:p>
            <a:pPr algn="l"/>
            <a:r>
              <a:rPr lang="en-US" sz="2000"/>
              <a:t>prevent merge or deploy</a:t>
            </a:r>
          </a:p>
        </p:txBody>
      </p:sp>
      <p:sp>
        <p:nvSpPr>
          <p:cNvPr id="14" name="Class question">
            <a:extLst>
              <a:ext uri="{FF2B5EF4-FFF2-40B4-BE49-F238E27FC236}">
                <a16:creationId xmlns:a16="http://schemas.microsoft.com/office/drawing/2014/main" id="{EEA6B6CB-ADD6-7C9B-D971-D07787B65BCA}"/>
              </a:ext>
            </a:extLst>
          </p:cNvPr>
          <p:cNvSpPr txBox="1"/>
          <p:nvPr/>
        </p:nvSpPr>
        <p:spPr>
          <a:xfrm>
            <a:off x="279400" y="4876800"/>
            <a:ext cx="8585200" cy="762000"/>
          </a:xfrm>
          <a:prstGeom prst="rect">
            <a:avLst/>
          </a:prstGeom>
          <a:noFill/>
        </p:spPr>
        <p:txBody>
          <a:bodyPr vertOverflow="overflow" vert="horz" wrap="square" rtlCol="0" anchor="t">
            <a:spAutoFit/>
          </a:bodyPr>
          <a:lstStyle/>
          <a:p>
            <a:pPr algn="l"/>
            <a:r>
              <a:rPr lang="en-US" sz="3200" b="1"/>
              <a:t>Where would you enforce this? Why?</a:t>
            </a:r>
          </a:p>
        </p:txBody>
      </p:sp>
    </p:spTree>
    <p:extLst>
      <p:ext uri="{BB962C8B-B14F-4D97-AF65-F5344CB8AC3E}">
        <p14:creationId xmlns:p14="http://schemas.microsoft.com/office/powerpoint/2010/main" val="276513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buNone/>
            </a:pPr>
            <a:r>
              <a:rPr lang="en-US" sz="2800" b="1" dirty="0"/>
              <a:t>Representation and authority differ</a:t>
            </a:r>
          </a:p>
        </p:txBody>
      </p:sp>
      <p:sp>
        <p:nvSpPr>
          <p:cNvPr id="5" name="Scenario link representation">
            <a:extLst>
              <a:ext uri="{FF2B5EF4-FFF2-40B4-BE49-F238E27FC236}">
                <a16:creationId xmlns:a16="http://schemas.microsoft.com/office/drawing/2014/main" id="{147D02E0-CB22-0C4D-AD13-69B92CCF0772}"/>
              </a:ext>
            </a:extLst>
          </p:cNvPr>
          <p:cNvSpPr txBox="1"/>
          <p:nvPr/>
        </p:nvSpPr>
        <p:spPr>
          <a:xfrm>
            <a:off x="279400" y="914400"/>
            <a:ext cx="8585200" cy="400110"/>
          </a:xfrm>
          <a:prstGeom prst="rect">
            <a:avLst/>
          </a:prstGeom>
          <a:noFill/>
        </p:spPr>
        <p:txBody>
          <a:bodyPr vertOverflow="overflow" vert="horz" wrap="square" rtlCol="0" anchor="t">
            <a:spAutoFit/>
          </a:bodyPr>
          <a:lstStyle/>
          <a:p>
            <a:pPr marL="0" indent="0">
              <a:buNone/>
            </a:pPr>
            <a:r>
              <a:rPr lang="en-US" sz="2000" b="1" dirty="0"/>
              <a:t>Representation — </a:t>
            </a:r>
            <a:r>
              <a:rPr lang="en-US" sz="2000" dirty="0"/>
              <a:t>what does authenticated access mean for this system?</a:t>
            </a:r>
          </a:p>
        </p:txBody>
      </p:sp>
      <p:sp>
        <p:nvSpPr>
          <p:cNvPr id="6" name="Scenario link authority">
            <a:extLst>
              <a:ext uri="{FF2B5EF4-FFF2-40B4-BE49-F238E27FC236}">
                <a16:creationId xmlns:a16="http://schemas.microsoft.com/office/drawing/2014/main" id="{504E6C6E-0585-6648-868D-14C2BCD7039F}"/>
              </a:ext>
            </a:extLst>
          </p:cNvPr>
          <p:cNvSpPr txBox="1"/>
          <p:nvPr/>
        </p:nvSpPr>
        <p:spPr>
          <a:xfrm>
            <a:off x="279400" y="1397000"/>
            <a:ext cx="8585200" cy="400110"/>
          </a:xfrm>
          <a:prstGeom prst="rect">
            <a:avLst/>
          </a:prstGeom>
          <a:noFill/>
        </p:spPr>
        <p:txBody>
          <a:bodyPr vertOverflow="overflow" vert="horz" wrap="square" rtlCol="0" anchor="t">
            <a:spAutoFit/>
          </a:bodyPr>
          <a:lstStyle/>
          <a:p>
            <a:pPr marL="0" indent="0">
              <a:buNone/>
            </a:pPr>
            <a:r>
              <a:rPr lang="en-US" sz="2000" b="1" dirty="0"/>
              <a:t>Authority — </a:t>
            </a:r>
            <a:r>
              <a:rPr lang="en-US" sz="2000" dirty="0"/>
              <a:t>what stops violating work crossing a consequential boundary?</a:t>
            </a:r>
          </a:p>
        </p:txBody>
      </p:sp>
      <p:pic>
        <p:nvPicPr>
          <p:cNvPr id="4" name="Picture 3" descr="Two parallel rows mapping a substrate trait to a problem to a method. Top row: finite working state leads to the representation problem, answered by Modeling — represent what agents reason through. Bottom row: probabilistic productive work with observable, interposable seams leads to the authority problem, answered by Alignment — give obligations authority." title="Two problems, two methods">
            <a:extLst>
              <a:ext uri="{FF2B5EF4-FFF2-40B4-BE49-F238E27FC236}">
                <a16:creationId xmlns:a16="http://schemas.microsoft.com/office/drawing/2014/main" id="{43C92BF4-42F9-DDE7-3A51-5B01F2B7D1C0}"/>
              </a:ext>
            </a:extLst>
          </p:cNvPr>
          <p:cNvPicPr>
            <a:picLocks noChangeAspect="1"/>
          </p:cNvPicPr>
          <p:nvPr/>
        </p:nvPicPr>
        <p:blipFill>
          <a:blip r:embed="rId3"/>
          <a:stretch>
            <a:fillRect/>
          </a:stretch>
        </p:blipFill>
        <p:spPr>
          <a:xfrm>
            <a:off x="89680" y="2048918"/>
            <a:ext cx="8964639" cy="2760164"/>
          </a:xfrm>
          <a:prstGeom prst="rect">
            <a:avLst/>
          </a:prstGeom>
        </p:spPr>
      </p:pic>
      <p:sp>
        <p:nvSpPr>
          <p:cNvPr id="7" name="Qualification">
            <a:extLst>
              <a:ext uri="{FF2B5EF4-FFF2-40B4-BE49-F238E27FC236}">
                <a16:creationId xmlns:a16="http://schemas.microsoft.com/office/drawing/2014/main" id="{C8D5439C-3E04-6C46-9553-97E72A97AB32}"/>
              </a:ext>
            </a:extLst>
          </p:cNvPr>
          <p:cNvSpPr txBox="1"/>
          <p:nvPr/>
        </p:nvSpPr>
        <p:spPr>
          <a:xfrm>
            <a:off x="279400" y="4978400"/>
            <a:ext cx="8585200" cy="707886"/>
          </a:xfrm>
          <a:prstGeom prst="rect">
            <a:avLst/>
          </a:prstGeom>
          <a:noFill/>
        </p:spPr>
        <p:txBody>
          <a:bodyPr vertOverflow="overflow" vert="horz" wrap="square" rtlCol="0" anchor="t">
            <a:spAutoFit/>
          </a:bodyPr>
          <a:lstStyle/>
          <a:p>
            <a:pPr marL="0" indent="0">
              <a:buNone/>
            </a:pPr>
            <a:r>
              <a:rPr lang="en-US" sz="2000" i="1" dirty="0"/>
              <a:t>A representation without authority may be ignored. Authority without sufficient representation may be unable to decide the property.</a:t>
            </a:r>
          </a:p>
        </p:txBody>
      </p:sp>
    </p:spTree>
    <p:extLst>
      <p:ext uri="{BB962C8B-B14F-4D97-AF65-F5344CB8AC3E}">
        <p14:creationId xmlns:p14="http://schemas.microsoft.com/office/powerpoint/2010/main" val="3939774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AA261F-EC8B-5507-2A0D-828C05FCA412}"/>
              </a:ext>
            </a:extLst>
          </p:cNvPr>
          <p:cNvSpPr>
            <a:spLocks noGrp="1"/>
          </p:cNvSpPr>
          <p:nvPr>
            <p:ph idx="1"/>
          </p:nvPr>
        </p:nvSpPr>
        <p:spPr/>
        <p:txBody>
          <a:bodyPr/>
          <a:lstStyle/>
          <a:p>
            <a:pPr marL="0" indent="0">
              <a:spcBef>
                <a:spcPts val="200"/>
              </a:spcBef>
              <a:buNone/>
            </a:pPr>
            <a:r>
              <a:rPr lang="en-US" sz="2400" b="1" dirty="0"/>
              <a:t>Same endpoint, same obligation. Four kinds of mechanism.</a:t>
            </a:r>
          </a:p>
          <a:p>
            <a:pPr marL="457200" indent="-457200">
              <a:spcBef>
                <a:spcPts val="900"/>
              </a:spcBef>
              <a:buFont typeface="Arial"/>
              <a:buChar char="•"/>
            </a:pPr>
            <a:r>
              <a:rPr lang="en-US" sz="2200" dirty="0"/>
              <a:t>Authentication middleware, permissions  →  </a:t>
            </a:r>
            <a:r>
              <a:rPr lang="en-US" sz="2200" b="1" dirty="0"/>
              <a:t>Constraint</a:t>
            </a:r>
          </a:p>
          <a:p>
            <a:pPr marL="457200" indent="-457200">
              <a:spcBef>
                <a:spcPts val="900"/>
              </a:spcBef>
              <a:buFont typeface="Arial"/>
              <a:buChar char="•"/>
            </a:pPr>
            <a:r>
              <a:rPr lang="en-US" sz="2200" dirty="0"/>
              <a:t>Request and access logging  →  </a:t>
            </a:r>
            <a:r>
              <a:rPr lang="en-US" sz="2200" b="1" dirty="0"/>
              <a:t>Sensor</a:t>
            </a:r>
          </a:p>
          <a:p>
            <a:pPr marL="457200" indent="-457200">
              <a:spcBef>
                <a:spcPts val="900"/>
              </a:spcBef>
              <a:buFont typeface="Arial"/>
              <a:buChar char="•"/>
            </a:pPr>
            <a:r>
              <a:rPr lang="en-US" sz="2200" dirty="0"/>
              <a:t>Security test  →  </a:t>
            </a:r>
            <a:r>
              <a:rPr lang="en-US" sz="2200" b="1" dirty="0"/>
              <a:t>Validator</a:t>
            </a:r>
          </a:p>
          <a:p>
            <a:pPr marL="457200" indent="-457200">
              <a:spcBef>
                <a:spcPts val="900"/>
              </a:spcBef>
              <a:buFont typeface="Arial"/>
              <a:buChar char="•"/>
            </a:pPr>
            <a:r>
              <a:rPr lang="en-US" sz="2200" dirty="0"/>
              <a:t>CI and release policy  →  </a:t>
            </a:r>
            <a:r>
              <a:rPr lang="en-US" sz="2200" b="1" dirty="0"/>
              <a:t>Gate</a:t>
            </a:r>
          </a:p>
          <a:p>
            <a:pPr marL="0" indent="0">
              <a:spcBef>
                <a:spcPts val="1200"/>
              </a:spcBef>
              <a:buNone/>
            </a:pPr>
            <a:r>
              <a:rPr lang="en-US" sz="2000" i="1" dirty="0"/>
              <a:t>Constraint restricts actions · Sensor produces evidence · Validator checks it · Gate admits work</a:t>
            </a:r>
          </a:p>
          <a:p>
            <a:pPr marL="0" indent="0">
              <a:spcBef>
                <a:spcPts val="1200"/>
              </a:spcBef>
              <a:buNone/>
            </a:pPr>
            <a:r>
              <a:rPr lang="en-US" sz="2200" b="1" dirty="0"/>
              <a:t>Roles, not products. One mechanism may play several.</a:t>
            </a:r>
          </a:p>
          <a:p>
            <a:pPr marL="0" indent="0">
              <a:spcBef>
                <a:spcPts val="700"/>
              </a:spcBef>
              <a:buNone/>
            </a:pPr>
            <a:r>
              <a:rPr lang="en-US" sz="2000" dirty="0"/>
              <a:t>Alignment does not require Modeling. Local rules can be governed directly; models matter when the obligation needs meaning the environment cannot observe.</a:t>
            </a:r>
          </a:p>
        </p:txBody>
      </p:sp>
      <p:sp>
        <p:nvSpPr>
          <p:cNvPr id="3" name="Title 2">
            <a:extLst>
              <a:ext uri="{FF2B5EF4-FFF2-40B4-BE49-F238E27FC236}">
                <a16:creationId xmlns:a16="http://schemas.microsoft.com/office/drawing/2014/main" id="{3C0CB5B5-C773-3E1D-3848-19D0BA867CDB}"/>
              </a:ext>
            </a:extLst>
          </p:cNvPr>
          <p:cNvSpPr>
            <a:spLocks noGrp="1"/>
          </p:cNvSpPr>
          <p:nvPr>
            <p:ph type="title"/>
          </p:nvPr>
        </p:nvSpPr>
        <p:spPr/>
        <p:txBody>
          <a:bodyPr>
            <a:normAutofit fontScale="90000"/>
          </a:bodyPr>
          <a:lstStyle/>
          <a:p>
            <a:r>
              <a:rPr lang="en-US"/>
              <a:t>Not every obligation needs the same mechanism</a:t>
            </a:r>
          </a:p>
        </p:txBody>
      </p:sp>
      <p:sp>
        <p:nvSpPr>
          <p:cNvPr id="4" name="Slide Number Placeholder 3">
            <a:extLst>
              <a:ext uri="{FF2B5EF4-FFF2-40B4-BE49-F238E27FC236}">
                <a16:creationId xmlns:a16="http://schemas.microsoft.com/office/drawing/2014/main" id="{38BE2A3D-FF4B-6E4C-B6E9-B097A3E77AC3}"/>
              </a:ext>
            </a:extLst>
          </p:cNvPr>
          <p:cNvSpPr>
            <a:spLocks noGrp="1"/>
          </p:cNvSpPr>
          <p:nvPr>
            <p:ph type="sldNum" sz="quarter" idx="4"/>
          </p:nvPr>
        </p:nvSpPr>
        <p:spPr/>
        <p:txBody>
          <a:bodyPr/>
          <a:lstStyle/>
          <a:p>
            <a:fld id="{B7EB45DA-9A0D-DC49-8E02-F30A5DDC21C3}" type="slidenum">
              <a:rPr lang="en-US" smtClean="0"/>
              <a:t>26</a:t>
            </a:fld>
            <a:endParaRPr lang="en-US"/>
          </a:p>
        </p:txBody>
      </p:sp>
    </p:spTree>
    <p:extLst>
      <p:ext uri="{BB962C8B-B14F-4D97-AF65-F5344CB8AC3E}">
        <p14:creationId xmlns:p14="http://schemas.microsoft.com/office/powerpoint/2010/main" val="2399022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148" y="1305004"/>
            <a:ext cx="8557768" cy="2123996"/>
          </a:xfrm>
        </p:spPr>
        <p:txBody>
          <a:bodyPr>
            <a:normAutofit/>
          </a:bodyPr>
          <a:lstStyle/>
          <a:p>
            <a:r>
              <a:rPr sz="2400" dirty="0"/>
              <a:t>“Use a blue navigation bar.”</a:t>
            </a:r>
          </a:p>
          <a:p>
            <a:r>
              <a:rPr sz="2400" dirty="0"/>
              <a:t>“API conforms to the pod OpenAPI specification.”</a:t>
            </a:r>
          </a:p>
          <a:p>
            <a:r>
              <a:rPr sz="2400" dirty="0"/>
              <a:t>“No SQL injection.”</a:t>
            </a:r>
          </a:p>
          <a:p>
            <a:r>
              <a:rPr sz="2400" dirty="0"/>
              <a:t>“The UI should feel intuitive.”</a:t>
            </a:r>
          </a:p>
        </p:txBody>
      </p:sp>
      <p:sp>
        <p:nvSpPr>
          <p:cNvPr id="3" name="Title 2"/>
          <p:cNvSpPr>
            <a:spLocks noGrp="1"/>
          </p:cNvSpPr>
          <p:nvPr>
            <p:ph type="title"/>
          </p:nvPr>
        </p:nvSpPr>
        <p:spPr>
          <a:xfrm>
            <a:off x="277148" y="118428"/>
            <a:ext cx="8557768" cy="638175"/>
          </a:xfrm>
        </p:spPr>
        <p:txBody>
          <a:bodyPr>
            <a:normAutofit fontScale="90000"/>
          </a:bodyPr>
          <a:lstStyle/>
          <a:p>
            <a:r>
              <a:rPr dirty="0"/>
              <a:t>Stage </a:t>
            </a:r>
            <a:r>
              <a:rPr lang="en-US" dirty="0"/>
              <a:t>2</a:t>
            </a:r>
            <a:r>
              <a:rPr dirty="0"/>
              <a:t> · Not every decision deserves the same authority</a:t>
            </a:r>
          </a:p>
        </p:txBody>
      </p:sp>
      <p:sp>
        <p:nvSpPr>
          <p:cNvPr id="5" name="TextBox 4">
            <a:extLst>
              <a:ext uri="{FF2B5EF4-FFF2-40B4-BE49-F238E27FC236}">
                <a16:creationId xmlns:a16="http://schemas.microsoft.com/office/drawing/2014/main" id="{0F985914-6263-E7AE-2896-ECF2E2698B88}"/>
              </a:ext>
            </a:extLst>
          </p:cNvPr>
          <p:cNvSpPr txBox="1"/>
          <p:nvPr/>
        </p:nvSpPr>
        <p:spPr>
          <a:xfrm>
            <a:off x="1237632" y="3737114"/>
            <a:ext cx="6122894" cy="1569660"/>
          </a:xfrm>
          <a:prstGeom prst="rect">
            <a:avLst/>
          </a:prstGeom>
          <a:noFill/>
        </p:spPr>
        <p:txBody>
          <a:bodyPr wrap="square">
            <a:spAutoFit/>
          </a:bodyPr>
          <a:lstStyle/>
          <a:p>
            <a:r>
              <a:rPr lang="en-US" sz="2400" b="1" dirty="0"/>
              <a:t>For each of these: </a:t>
            </a:r>
          </a:p>
          <a:p>
            <a:pPr marL="457200" indent="-457200">
              <a:buFont typeface="Wingdings" pitchFamily="2" charset="2"/>
              <a:buChar char="à"/>
            </a:pPr>
            <a:r>
              <a:rPr lang="en-US" sz="2400" dirty="0"/>
              <a:t>how settled is the intent?</a:t>
            </a:r>
          </a:p>
          <a:p>
            <a:pPr marL="457200" indent="-457200">
              <a:buFont typeface="Wingdings" pitchFamily="2" charset="2"/>
              <a:buChar char="à"/>
            </a:pPr>
            <a:r>
              <a:rPr lang="en-US" sz="2400" dirty="0"/>
              <a:t>how should it be represented?</a:t>
            </a:r>
          </a:p>
          <a:p>
            <a:pPr marL="457200" indent="-457200">
              <a:buFont typeface="Wingdings" pitchFamily="2" charset="2"/>
              <a:buChar char="à"/>
            </a:pPr>
            <a:r>
              <a:rPr lang="en-US" sz="2400" dirty="0"/>
              <a:t>how strongly should it be enforced?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spcBef>
                <a:spcPts val="900"/>
              </a:spcBef>
              <a:buFont typeface="Arial"/>
              <a:buChar char="•"/>
            </a:pPr>
            <a:r>
              <a:rPr lang="en-US" sz="2400" dirty="0"/>
              <a:t>Settled + machine-checkable → explicit model + strong automated authority.</a:t>
            </a:r>
          </a:p>
          <a:p>
            <a:pPr marL="457200" indent="-457200">
              <a:spcBef>
                <a:spcPts val="900"/>
              </a:spcBef>
              <a:buFont typeface="Arial"/>
              <a:buChar char="•"/>
            </a:pPr>
            <a:r>
              <a:rPr lang="en-US" sz="2400" dirty="0"/>
              <a:t>Settled + semantically difficult → explicit model + evidence and review.</a:t>
            </a:r>
          </a:p>
          <a:p>
            <a:pPr marL="457200" indent="-457200">
              <a:spcBef>
                <a:spcPts val="900"/>
              </a:spcBef>
              <a:buFont typeface="Arial"/>
              <a:buChar char="•"/>
            </a:pPr>
            <a:r>
              <a:rPr lang="en-US" sz="2400" dirty="0"/>
              <a:t>Unsettled → guidance, exploration, and preserved freedom.</a:t>
            </a:r>
          </a:p>
          <a:p>
            <a:pPr marL="0" indent="0">
              <a:spcBef>
                <a:spcPts val="1400"/>
              </a:spcBef>
              <a:buNone/>
            </a:pPr>
            <a:r>
              <a:rPr lang="en-US" sz="2400" dirty="0"/>
              <a:t>A tolerance bounds the variation an obligation permits. A degree of freedom is what may still vary within those bounds.</a:t>
            </a:r>
          </a:p>
          <a:p>
            <a:pPr marL="0" indent="0">
              <a:spcBef>
                <a:spcPts val="900"/>
              </a:spcBef>
              <a:buNone/>
            </a:pPr>
            <a:r>
              <a:rPr lang="en-US" sz="2400" b="1" dirty="0"/>
              <a:t>An unmodeled choice is not automatically a free one. It may conceal an obligation whose tolerance nobody has written down.</a:t>
            </a:r>
          </a:p>
        </p:txBody>
      </p:sp>
      <p:sp>
        <p:nvSpPr>
          <p:cNvPr id="3" name="Title 2"/>
          <p:cNvSpPr>
            <a:spLocks noGrp="1"/>
          </p:cNvSpPr>
          <p:nvPr>
            <p:ph type="title"/>
          </p:nvPr>
        </p:nvSpPr>
        <p:spPr/>
        <p:txBody>
          <a:bodyPr>
            <a:normAutofit fontScale="90000"/>
          </a:bodyPr>
          <a:lstStyle/>
          <a:p>
            <a:r>
              <a:rPr lang="en-US"/>
              <a:t>Govern what is settled; preserve what is free</a:t>
            </a:r>
            <a:endParaRPr/>
          </a:p>
        </p:txBody>
      </p:sp>
      <p:sp>
        <p:nvSpPr>
          <p:cNvPr id="4" name="TextBox 3">
            <a:extLst>
              <a:ext uri="{FF2B5EF4-FFF2-40B4-BE49-F238E27FC236}">
                <a16:creationId xmlns:a16="http://schemas.microsoft.com/office/drawing/2014/main" id="{936A52C6-7638-669C-A7A3-C8E3816D0E78}"/>
              </a:ext>
            </a:extLst>
          </p:cNvPr>
          <p:cNvSpPr txBox="1"/>
          <p:nvPr/>
        </p:nvSpPr>
        <p:spPr>
          <a:xfrm>
            <a:off x="824984" y="5749871"/>
            <a:ext cx="7496026" cy="523220"/>
          </a:xfrm>
          <a:prstGeom prst="rect">
            <a:avLst/>
          </a:prstGeom>
          <a:noFill/>
        </p:spPr>
        <p:txBody>
          <a:bodyPr wrap="none" rtlCol="0">
            <a:spAutoFit/>
          </a:bodyPr>
          <a:lstStyle/>
          <a:p>
            <a:r>
              <a:rPr lang="en-US" sz="2800" dirty="0"/>
              <a:t>What is a tacit obligation vs. a degree of freedom?</a:t>
            </a:r>
          </a:p>
        </p:txBody>
      </p:sp>
    </p:spTree>
    <p:extLst>
      <p:ext uri="{BB962C8B-B14F-4D97-AF65-F5344CB8AC3E}">
        <p14:creationId xmlns:p14="http://schemas.microsoft.com/office/powerpoint/2010/main" val="417244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FA65A3-9587-1506-990A-E9F706D57F9F}"/>
              </a:ext>
            </a:extLst>
          </p:cNvPr>
          <p:cNvSpPr>
            <a:spLocks noGrp="1"/>
          </p:cNvSpPr>
          <p:nvPr>
            <p:ph idx="1"/>
          </p:nvPr>
        </p:nvSpPr>
        <p:spPr/>
        <p:txBody>
          <a:bodyPr/>
          <a:lstStyle/>
          <a:p>
            <a:pPr marL="0" indent="0">
              <a:spcBef>
                <a:spcPts val="600"/>
              </a:spcBef>
              <a:buNone/>
            </a:pPr>
            <a:r>
              <a:rPr lang="en-US" sz="2600" b="1" dirty="0"/>
              <a:t>An agent violates an architectural rule. A reviewer catches it, fixes the pull request, and explains the mistake.</a:t>
            </a:r>
          </a:p>
          <a:p>
            <a:pPr marL="457200" indent="-457200">
              <a:spcBef>
                <a:spcPts val="1000"/>
              </a:spcBef>
              <a:buFont typeface="Arial"/>
              <a:buChar char="•"/>
            </a:pPr>
            <a:r>
              <a:rPr lang="en-US" sz="2400" dirty="0"/>
              <a:t>What happens tomorrow?</a:t>
            </a:r>
          </a:p>
          <a:p>
            <a:pPr marL="457200" indent="-457200">
              <a:spcBef>
                <a:spcPts val="1000"/>
              </a:spcBef>
              <a:buFont typeface="Arial"/>
              <a:buChar char="•"/>
            </a:pPr>
            <a:r>
              <a:rPr lang="en-US" sz="2400" dirty="0"/>
              <a:t>What happens when a different agent takes a similar task?</a:t>
            </a:r>
          </a:p>
          <a:p>
            <a:pPr marL="457200" indent="-457200">
              <a:spcBef>
                <a:spcPts val="1000"/>
              </a:spcBef>
              <a:buFont typeface="Arial"/>
              <a:buChar char="•"/>
            </a:pPr>
            <a:r>
              <a:rPr lang="en-US" sz="2400" dirty="0"/>
              <a:t>What happens when that reviewer is on vacation?</a:t>
            </a:r>
          </a:p>
          <a:p>
            <a:pPr marL="0" indent="0">
              <a:spcBef>
                <a:spcPts val="1400"/>
              </a:spcBef>
              <a:buNone/>
            </a:pPr>
            <a:r>
              <a:rPr lang="en-US" sz="2400" b="1" dirty="0"/>
              <a:t>You repaired the instance. Did you repair the engineering system?</a:t>
            </a:r>
          </a:p>
        </p:txBody>
      </p:sp>
      <p:sp>
        <p:nvSpPr>
          <p:cNvPr id="3" name="Title 2">
            <a:extLst>
              <a:ext uri="{FF2B5EF4-FFF2-40B4-BE49-F238E27FC236}">
                <a16:creationId xmlns:a16="http://schemas.microsoft.com/office/drawing/2014/main" id="{81516B28-B13A-7373-8CE5-1DA2493E0F30}"/>
              </a:ext>
            </a:extLst>
          </p:cNvPr>
          <p:cNvSpPr>
            <a:spLocks noGrp="1"/>
          </p:cNvSpPr>
          <p:nvPr>
            <p:ph type="title"/>
          </p:nvPr>
        </p:nvSpPr>
        <p:spPr/>
        <p:txBody>
          <a:bodyPr>
            <a:normAutofit fontScale="90000"/>
          </a:bodyPr>
          <a:lstStyle/>
          <a:p>
            <a:r>
              <a:rPr lang="en-US" dirty="0"/>
              <a:t>Stage 3 · You caught it. Are you done?</a:t>
            </a:r>
          </a:p>
        </p:txBody>
      </p:sp>
      <p:sp>
        <p:nvSpPr>
          <p:cNvPr id="4" name="Slide Number Placeholder 3">
            <a:extLst>
              <a:ext uri="{FF2B5EF4-FFF2-40B4-BE49-F238E27FC236}">
                <a16:creationId xmlns:a16="http://schemas.microsoft.com/office/drawing/2014/main" id="{F3DA94BE-DB03-9D27-5113-23E05D2DC4D5}"/>
              </a:ext>
            </a:extLst>
          </p:cNvPr>
          <p:cNvSpPr>
            <a:spLocks noGrp="1"/>
          </p:cNvSpPr>
          <p:nvPr>
            <p:ph type="sldNum" sz="quarter" idx="4"/>
          </p:nvPr>
        </p:nvSpPr>
        <p:spPr/>
        <p:txBody>
          <a:bodyPr/>
          <a:lstStyle/>
          <a:p>
            <a:fld id="{B7EB45DA-9A0D-DC49-8E02-F30A5DDC21C3}" type="slidenum">
              <a:rPr lang="en-US" smtClean="0"/>
              <a:t>29</a:t>
            </a:fld>
            <a:endParaRPr lang="en-US"/>
          </a:p>
        </p:txBody>
      </p:sp>
    </p:spTree>
    <p:extLst>
      <p:ext uri="{BB962C8B-B14F-4D97-AF65-F5344CB8AC3E}">
        <p14:creationId xmlns:p14="http://schemas.microsoft.com/office/powerpoint/2010/main" val="2180856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spcBef>
                <a:spcPts val="300"/>
              </a:spcBef>
              <a:buNone/>
            </a:pPr>
            <a:r>
              <a:rPr lang="en-US" sz="2800" b="1" dirty="0"/>
              <a:t>The new engineering problem</a:t>
            </a:r>
          </a:p>
          <a:p>
            <a:pPr marL="342900" indent="0">
              <a:spcBef>
                <a:spcPts val="200"/>
              </a:spcBef>
              <a:buNone/>
            </a:pPr>
            <a:r>
              <a:rPr lang="en-US" sz="2200" dirty="0"/>
              <a:t>What changes when implementation becomes abundant?</a:t>
            </a:r>
          </a:p>
          <a:p>
            <a:pPr marL="0" indent="0">
              <a:spcBef>
                <a:spcPts val="1600"/>
              </a:spcBef>
              <a:buNone/>
            </a:pPr>
            <a:r>
              <a:rPr lang="en-US" sz="2800" b="1" dirty="0"/>
              <a:t>Engineering for abundance</a:t>
            </a:r>
          </a:p>
          <a:p>
            <a:pPr marL="342900" indent="0">
              <a:spcBef>
                <a:spcPts val="200"/>
              </a:spcBef>
              <a:buNone/>
            </a:pPr>
            <a:r>
              <a:rPr lang="en-US" sz="2200" dirty="0"/>
              <a:t>What must the engineering environment provide?</a:t>
            </a:r>
          </a:p>
          <a:p>
            <a:pPr marL="0" indent="0">
              <a:spcBef>
                <a:spcPts val="1600"/>
              </a:spcBef>
              <a:buNone/>
            </a:pPr>
            <a:r>
              <a:rPr lang="en-US" sz="2800" b="1" dirty="0"/>
              <a:t>What engineering becomes</a:t>
            </a:r>
          </a:p>
          <a:p>
            <a:pPr marL="342900" indent="0">
              <a:spcBef>
                <a:spcPts val="200"/>
              </a:spcBef>
              <a:buNone/>
            </a:pPr>
            <a:r>
              <a:rPr lang="en-US" sz="2200" dirty="0"/>
              <a:t>Where does engineering work move?</a:t>
            </a:r>
          </a:p>
        </p:txBody>
      </p:sp>
      <p:sp>
        <p:nvSpPr>
          <p:cNvPr id="3" name="Title 2"/>
          <p:cNvSpPr>
            <a:spLocks noGrp="1"/>
          </p:cNvSpPr>
          <p:nvPr>
            <p:ph type="title"/>
          </p:nvPr>
        </p:nvSpPr>
        <p:spPr/>
        <p:txBody>
          <a:bodyPr>
            <a:noAutofit/>
          </a:bodyPr>
          <a:lstStyle/>
          <a:p>
            <a:r>
              <a:rPr lang="en-US" sz="2400"/>
              <a:t>What changes when implementation is abundant?</a:t>
            </a:r>
            <a:endParaRPr sz="2400" dirty="0"/>
          </a:p>
        </p:txBody>
      </p:sp>
    </p:spTree>
    <p:extLst>
      <p:ext uri="{BB962C8B-B14F-4D97-AF65-F5344CB8AC3E}">
        <p14:creationId xmlns:p14="http://schemas.microsoft.com/office/powerpoint/2010/main" val="63791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4C79CA-F935-B1F0-A304-F58DE3130A28}"/>
              </a:ext>
            </a:extLst>
          </p:cNvPr>
          <p:cNvSpPr>
            <a:spLocks noGrp="1"/>
          </p:cNvSpPr>
          <p:nvPr>
            <p:ph idx="1"/>
          </p:nvPr>
        </p:nvSpPr>
        <p:spPr/>
        <p:txBody>
          <a:bodyPr/>
          <a:lstStyle/>
          <a:p>
            <a:pPr marL="0" indent="0">
              <a:spcBef>
                <a:spcPts val="600"/>
              </a:spcBef>
              <a:buNone/>
            </a:pPr>
            <a:r>
              <a:rPr lang="en-US" sz="2600" b="1" dirty="0"/>
              <a:t>You do not want to pay for that judgment twice. What would you build?</a:t>
            </a:r>
          </a:p>
          <a:p>
            <a:pPr marL="457200" indent="-457200">
              <a:spcBef>
                <a:spcPts val="700"/>
              </a:spcBef>
              <a:buFont typeface="Arial"/>
              <a:buChar char="•"/>
            </a:pPr>
            <a:r>
              <a:rPr lang="en-US" sz="2200" dirty="0"/>
              <a:t>An architecture model the agent can read</a:t>
            </a:r>
          </a:p>
          <a:p>
            <a:pPr marL="457200" indent="-457200">
              <a:spcBef>
                <a:spcPts val="700"/>
              </a:spcBef>
              <a:buFont typeface="Arial"/>
              <a:buChar char="•"/>
            </a:pPr>
            <a:r>
              <a:rPr lang="en-US" sz="2200" dirty="0"/>
              <a:t>A lint rule or static check</a:t>
            </a:r>
          </a:p>
          <a:p>
            <a:pPr marL="457200" indent="-457200">
              <a:spcBef>
                <a:spcPts val="700"/>
              </a:spcBef>
              <a:buFont typeface="Arial"/>
              <a:buChar char="•"/>
            </a:pPr>
            <a:r>
              <a:rPr lang="en-US" sz="2200" dirty="0"/>
              <a:t>A test that fails on the violation</a:t>
            </a:r>
          </a:p>
          <a:p>
            <a:pPr marL="457200" indent="-457200">
              <a:spcBef>
                <a:spcPts val="700"/>
              </a:spcBef>
              <a:buFont typeface="Arial"/>
              <a:buChar char="•"/>
            </a:pPr>
            <a:r>
              <a:rPr lang="en-US" sz="2200" dirty="0"/>
              <a:t>A reusable skill or packaged procedure</a:t>
            </a:r>
          </a:p>
          <a:p>
            <a:pPr marL="457200" indent="-457200">
              <a:spcBef>
                <a:spcPts val="700"/>
              </a:spcBef>
              <a:buFont typeface="Arial"/>
              <a:buChar char="•"/>
            </a:pPr>
            <a:r>
              <a:rPr lang="en-US" sz="2200" dirty="0"/>
              <a:t>A gate at the merge boundary</a:t>
            </a:r>
          </a:p>
          <a:p>
            <a:pPr marL="457200" indent="-457200">
              <a:spcBef>
                <a:spcPts val="700"/>
              </a:spcBef>
              <a:buFont typeface="Arial"/>
              <a:buChar char="•"/>
            </a:pPr>
            <a:r>
              <a:rPr lang="en-US" sz="2200" dirty="0"/>
              <a:t>Canonical documentation, or an ownership registry</a:t>
            </a:r>
          </a:p>
          <a:p>
            <a:pPr marL="0" indent="0">
              <a:spcBef>
                <a:spcPts val="1200"/>
              </a:spcBef>
              <a:buNone/>
            </a:pPr>
            <a:r>
              <a:rPr lang="en-US" sz="2200" b="1" dirty="0"/>
              <a:t>For each one: what does it cost to build, and what does it cost to keep true?</a:t>
            </a:r>
          </a:p>
        </p:txBody>
      </p:sp>
      <p:sp>
        <p:nvSpPr>
          <p:cNvPr id="3" name="Title 2">
            <a:extLst>
              <a:ext uri="{FF2B5EF4-FFF2-40B4-BE49-F238E27FC236}">
                <a16:creationId xmlns:a16="http://schemas.microsoft.com/office/drawing/2014/main" id="{9C8CA1FF-8F23-BFE3-21DA-72E23E554761}"/>
              </a:ext>
            </a:extLst>
          </p:cNvPr>
          <p:cNvSpPr>
            <a:spLocks noGrp="1"/>
          </p:cNvSpPr>
          <p:nvPr>
            <p:ph type="title"/>
          </p:nvPr>
        </p:nvSpPr>
        <p:spPr/>
        <p:txBody>
          <a:bodyPr>
            <a:normAutofit fontScale="90000"/>
          </a:bodyPr>
          <a:lstStyle/>
          <a:p>
            <a:r>
              <a:rPr lang="en-US"/>
              <a:t>What should the next task inherit?</a:t>
            </a:r>
          </a:p>
        </p:txBody>
      </p:sp>
      <p:sp>
        <p:nvSpPr>
          <p:cNvPr id="4" name="Slide Number Placeholder 3">
            <a:extLst>
              <a:ext uri="{FF2B5EF4-FFF2-40B4-BE49-F238E27FC236}">
                <a16:creationId xmlns:a16="http://schemas.microsoft.com/office/drawing/2014/main" id="{53EC84C3-4BC2-A419-2FDB-1E7278186220}"/>
              </a:ext>
            </a:extLst>
          </p:cNvPr>
          <p:cNvSpPr>
            <a:spLocks noGrp="1"/>
          </p:cNvSpPr>
          <p:nvPr>
            <p:ph type="sldNum" sz="quarter" idx="4"/>
          </p:nvPr>
        </p:nvSpPr>
        <p:spPr/>
        <p:txBody>
          <a:bodyPr/>
          <a:lstStyle/>
          <a:p>
            <a:fld id="{B7EB45DA-9A0D-DC49-8E02-F30A5DDC21C3}" type="slidenum">
              <a:rPr lang="en-US" smtClean="0"/>
              <a:t>30</a:t>
            </a:fld>
            <a:endParaRPr lang="en-US"/>
          </a:p>
        </p:txBody>
      </p:sp>
    </p:spTree>
    <p:extLst>
      <p:ext uri="{BB962C8B-B14F-4D97-AF65-F5344CB8AC3E}">
        <p14:creationId xmlns:p14="http://schemas.microsoft.com/office/powerpoint/2010/main" val="2543470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67B885-83A2-C267-A0EC-6F73006C3D31}"/>
              </a:ext>
            </a:extLst>
          </p:cNvPr>
          <p:cNvSpPr>
            <a:spLocks noGrp="1"/>
          </p:cNvSpPr>
          <p:nvPr>
            <p:ph idx="1"/>
          </p:nvPr>
        </p:nvSpPr>
        <p:spPr/>
        <p:txBody>
          <a:bodyPr/>
          <a:lstStyle/>
          <a:p>
            <a:pPr marL="0" indent="0">
              <a:spcBef>
                <a:spcPts val="600"/>
              </a:spcBef>
              <a:buNone/>
            </a:pPr>
            <a:r>
              <a:rPr lang="en-US" sz="2800" b="1" dirty="0"/>
              <a:t>Governance conversion</a:t>
            </a:r>
          </a:p>
          <a:p>
            <a:pPr marL="0" indent="0">
              <a:spcBef>
                <a:spcPts val="600"/>
              </a:spcBef>
              <a:buNone/>
            </a:pPr>
            <a:r>
              <a:rPr lang="en-US" sz="2200" dirty="0"/>
              <a:t>When a recurring failure, repeated judgment, or observed gap reveals something future work should inherit, encode the lesson in durable structure.</a:t>
            </a:r>
          </a:p>
          <a:p>
            <a:pPr marL="457200" indent="-457200">
              <a:spcBef>
                <a:spcPts val="900"/>
              </a:spcBef>
              <a:buFont typeface="Arial"/>
              <a:buChar char="•"/>
            </a:pPr>
            <a:r>
              <a:rPr lang="en-US" sz="2400" dirty="0"/>
              <a:t>a model</a:t>
            </a:r>
          </a:p>
          <a:p>
            <a:pPr marL="457200" indent="-457200">
              <a:spcBef>
                <a:spcPts val="900"/>
              </a:spcBef>
              <a:buFont typeface="Arial"/>
              <a:buChar char="•"/>
            </a:pPr>
            <a:r>
              <a:rPr lang="en-US" sz="2400" dirty="0"/>
              <a:t>a packaged procedure</a:t>
            </a:r>
          </a:p>
          <a:p>
            <a:pPr marL="457200" indent="-457200">
              <a:spcBef>
                <a:spcPts val="900"/>
              </a:spcBef>
              <a:buFont typeface="Arial"/>
              <a:buChar char="•"/>
            </a:pPr>
            <a:r>
              <a:rPr lang="en-US" sz="2400" dirty="0"/>
              <a:t>an authoritative mechanism</a:t>
            </a:r>
          </a:p>
          <a:p>
            <a:pPr marL="0" indent="0">
              <a:spcBef>
                <a:spcPts val="1400"/>
              </a:spcBef>
              <a:buNone/>
            </a:pPr>
            <a:r>
              <a:rPr lang="en-US" sz="2400" b="1" dirty="0"/>
              <a:t>Repair the instance. Then change what the next task inherits.</a:t>
            </a:r>
          </a:p>
        </p:txBody>
      </p:sp>
      <p:sp>
        <p:nvSpPr>
          <p:cNvPr id="3" name="Title 2">
            <a:extLst>
              <a:ext uri="{FF2B5EF4-FFF2-40B4-BE49-F238E27FC236}">
                <a16:creationId xmlns:a16="http://schemas.microsoft.com/office/drawing/2014/main" id="{851C9A52-7A1A-558B-11FD-63D615CDFE97}"/>
              </a:ext>
            </a:extLst>
          </p:cNvPr>
          <p:cNvSpPr>
            <a:spLocks noGrp="1"/>
          </p:cNvSpPr>
          <p:nvPr>
            <p:ph type="title"/>
          </p:nvPr>
        </p:nvSpPr>
        <p:spPr/>
        <p:txBody>
          <a:bodyPr>
            <a:normAutofit fontScale="90000"/>
          </a:bodyPr>
          <a:lstStyle/>
          <a:p>
            <a:r>
              <a:rPr lang="en-US"/>
              <a:t>Convert judgment into durable structure</a:t>
            </a:r>
          </a:p>
        </p:txBody>
      </p:sp>
      <p:sp>
        <p:nvSpPr>
          <p:cNvPr id="4" name="Slide Number Placeholder 3">
            <a:extLst>
              <a:ext uri="{FF2B5EF4-FFF2-40B4-BE49-F238E27FC236}">
                <a16:creationId xmlns:a16="http://schemas.microsoft.com/office/drawing/2014/main" id="{45851AAF-5434-A409-B6A9-993E5A4C7ADA}"/>
              </a:ext>
            </a:extLst>
          </p:cNvPr>
          <p:cNvSpPr>
            <a:spLocks noGrp="1"/>
          </p:cNvSpPr>
          <p:nvPr>
            <p:ph type="sldNum" sz="quarter" idx="4"/>
          </p:nvPr>
        </p:nvSpPr>
        <p:spPr/>
        <p:txBody>
          <a:bodyPr/>
          <a:lstStyle/>
          <a:p>
            <a:fld id="{B7EB45DA-9A0D-DC49-8E02-F30A5DDC21C3}" type="slidenum">
              <a:rPr lang="en-US" smtClean="0"/>
              <a:t>31</a:t>
            </a:fld>
            <a:endParaRPr lang="en-US"/>
          </a:p>
        </p:txBody>
      </p:sp>
    </p:spTree>
    <p:extLst>
      <p:ext uri="{BB962C8B-B14F-4D97-AF65-F5344CB8AC3E}">
        <p14:creationId xmlns:p14="http://schemas.microsoft.com/office/powerpoint/2010/main" val="1452390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AE88EA-BA7E-2D91-7BF3-0016D9DD8163}"/>
              </a:ext>
            </a:extLst>
          </p:cNvPr>
          <p:cNvSpPr>
            <a:spLocks noGrp="1"/>
          </p:cNvSpPr>
          <p:nvPr>
            <p:ph type="title"/>
          </p:nvPr>
        </p:nvSpPr>
        <p:spPr/>
        <p:txBody>
          <a:bodyPr>
            <a:normAutofit fontScale="90000"/>
          </a:bodyPr>
          <a:lstStyle/>
          <a:p>
            <a:r>
              <a:rPr lang="en-US"/>
              <a:t>Or you pay for the same engineering again</a:t>
            </a:r>
          </a:p>
        </p:txBody>
      </p:sp>
      <p:sp>
        <p:nvSpPr>
          <p:cNvPr id="2" name="Text Placeholder 1">
            <a:extLst>
              <a:ext uri="{FF2B5EF4-FFF2-40B4-BE49-F238E27FC236}">
                <a16:creationId xmlns:a16="http://schemas.microsoft.com/office/drawing/2014/main" id="{F07E9B89-EEB9-5EE5-AE02-ED96B130D4EF}"/>
              </a:ext>
            </a:extLst>
          </p:cNvPr>
          <p:cNvSpPr>
            <a:spLocks noGrp="1"/>
          </p:cNvSpPr>
          <p:nvPr>
            <p:ph type="body" idx="1"/>
          </p:nvPr>
        </p:nvSpPr>
        <p:spPr>
          <a:xfrm>
            <a:off x="494506" y="984018"/>
            <a:ext cx="4040188" cy="639762"/>
          </a:xfrm>
        </p:spPr>
        <p:txBody>
          <a:bodyPr>
            <a:normAutofit/>
          </a:bodyPr>
          <a:lstStyle/>
          <a:p>
            <a:pPr marL="0" indent="0">
              <a:spcBef>
                <a:spcPts val="600"/>
              </a:spcBef>
              <a:buNone/>
            </a:pPr>
            <a:r>
              <a:rPr lang="en-US" sz="2800" b="1" dirty="0"/>
              <a:t>Engineering churn</a:t>
            </a:r>
          </a:p>
        </p:txBody>
      </p:sp>
      <p:sp>
        <p:nvSpPr>
          <p:cNvPr id="3" name="Content Placeholder 2">
            <a:extLst>
              <a:ext uri="{FF2B5EF4-FFF2-40B4-BE49-F238E27FC236}">
                <a16:creationId xmlns:a16="http://schemas.microsoft.com/office/drawing/2014/main" id="{C384CE21-5865-2789-7FCD-24321F2492A9}"/>
              </a:ext>
            </a:extLst>
          </p:cNvPr>
          <p:cNvSpPr>
            <a:spLocks noGrp="1"/>
          </p:cNvSpPr>
          <p:nvPr>
            <p:ph sz="half" idx="2"/>
          </p:nvPr>
        </p:nvSpPr>
        <p:spPr>
          <a:xfrm>
            <a:off x="494506" y="1623779"/>
            <a:ext cx="3797559" cy="4457933"/>
          </a:xfrm>
        </p:spPr>
        <p:txBody>
          <a:bodyPr>
            <a:noAutofit/>
          </a:bodyPr>
          <a:lstStyle/>
          <a:p>
            <a:pPr marL="342900" indent="-342900">
              <a:spcBef>
                <a:spcPts val="800"/>
              </a:spcBef>
              <a:buFont typeface="Arial"/>
              <a:buChar char="•"/>
            </a:pPr>
            <a:r>
              <a:rPr lang="en-US" sz="2400" dirty="0"/>
              <a:t>Rediscover context</a:t>
            </a:r>
          </a:p>
          <a:p>
            <a:pPr marL="342900" indent="-342900">
              <a:spcBef>
                <a:spcPts val="800"/>
              </a:spcBef>
              <a:buFont typeface="Arial"/>
              <a:buChar char="•"/>
            </a:pPr>
            <a:r>
              <a:rPr lang="en-US" sz="2400" dirty="0"/>
              <a:t>Undo recent changes</a:t>
            </a:r>
          </a:p>
          <a:p>
            <a:pPr marL="342900" indent="-342900">
              <a:spcBef>
                <a:spcPts val="800"/>
              </a:spcBef>
              <a:buFont typeface="Arial"/>
              <a:buChar char="•"/>
            </a:pPr>
            <a:r>
              <a:rPr lang="en-US" sz="2400" dirty="0"/>
              <a:t>Repair regressions</a:t>
            </a:r>
          </a:p>
          <a:p>
            <a:pPr marL="342900" indent="-342900">
              <a:spcBef>
                <a:spcPts val="800"/>
              </a:spcBef>
              <a:buFont typeface="Arial"/>
              <a:buChar char="•"/>
            </a:pPr>
            <a:r>
              <a:rPr lang="en-US" sz="2400" dirty="0"/>
              <a:t>Reconcile inconsistencies</a:t>
            </a:r>
          </a:p>
          <a:p>
            <a:pPr marL="342900" indent="-342900">
              <a:spcBef>
                <a:spcPts val="800"/>
              </a:spcBef>
              <a:buFont typeface="Arial"/>
              <a:buChar char="•"/>
            </a:pPr>
            <a:r>
              <a:rPr lang="en-US" sz="2400" dirty="0"/>
              <a:t>Re-adjudicate settled questions</a:t>
            </a:r>
          </a:p>
          <a:p>
            <a:pPr marL="0" indent="0">
              <a:spcBef>
                <a:spcPts val="1400"/>
              </a:spcBef>
              <a:buNone/>
            </a:pPr>
            <a:r>
              <a:rPr lang="en-US" sz="2400" i="1" dirty="0"/>
              <a:t>Weak representation forces reconstruction. </a:t>
            </a:r>
          </a:p>
          <a:p>
            <a:pPr marL="0" indent="0">
              <a:spcBef>
                <a:spcPts val="1400"/>
              </a:spcBef>
              <a:buNone/>
            </a:pPr>
            <a:r>
              <a:rPr lang="en-US" sz="2400" i="1" dirty="0"/>
              <a:t>Weak authority forces repeated adjudication.</a:t>
            </a:r>
          </a:p>
        </p:txBody>
      </p:sp>
      <p:sp>
        <p:nvSpPr>
          <p:cNvPr id="4" name="Text Placeholder 3">
            <a:extLst>
              <a:ext uri="{FF2B5EF4-FFF2-40B4-BE49-F238E27FC236}">
                <a16:creationId xmlns:a16="http://schemas.microsoft.com/office/drawing/2014/main" id="{1ACA9319-0AD2-10DC-C55E-983D497F64FE}"/>
              </a:ext>
            </a:extLst>
          </p:cNvPr>
          <p:cNvSpPr>
            <a:spLocks noGrp="1"/>
          </p:cNvSpPr>
          <p:nvPr>
            <p:ph type="body" sz="quarter" idx="3"/>
          </p:nvPr>
        </p:nvSpPr>
        <p:spPr>
          <a:xfrm>
            <a:off x="4682331" y="984018"/>
            <a:ext cx="4041775" cy="639762"/>
          </a:xfrm>
        </p:spPr>
        <p:txBody>
          <a:bodyPr>
            <a:normAutofit/>
          </a:bodyPr>
          <a:lstStyle/>
          <a:p>
            <a:pPr marL="0" indent="0">
              <a:spcBef>
                <a:spcPts val="600"/>
              </a:spcBef>
              <a:buNone/>
            </a:pPr>
            <a:r>
              <a:rPr lang="en-US" sz="2800" b="1" dirty="0"/>
              <a:t>Engineering capital</a:t>
            </a:r>
          </a:p>
        </p:txBody>
      </p:sp>
      <p:sp>
        <p:nvSpPr>
          <p:cNvPr id="5" name="Content Placeholder 4">
            <a:extLst>
              <a:ext uri="{FF2B5EF4-FFF2-40B4-BE49-F238E27FC236}">
                <a16:creationId xmlns:a16="http://schemas.microsoft.com/office/drawing/2014/main" id="{D40A6458-0F1E-AE40-D759-78B8C8C036A4}"/>
              </a:ext>
            </a:extLst>
          </p:cNvPr>
          <p:cNvSpPr>
            <a:spLocks noGrp="1"/>
          </p:cNvSpPr>
          <p:nvPr>
            <p:ph sz="quarter" idx="4"/>
          </p:nvPr>
        </p:nvSpPr>
        <p:spPr>
          <a:xfrm>
            <a:off x="4682331" y="1623780"/>
            <a:ext cx="4200395" cy="3951288"/>
          </a:xfrm>
        </p:spPr>
        <p:txBody>
          <a:bodyPr>
            <a:normAutofit/>
          </a:bodyPr>
          <a:lstStyle/>
          <a:p>
            <a:pPr marL="342900" indent="-342900">
              <a:spcBef>
                <a:spcPts val="800"/>
              </a:spcBef>
              <a:buFont typeface="Arial"/>
              <a:buChar char="•"/>
            </a:pPr>
            <a:r>
              <a:rPr lang="en-US" sz="2400" dirty="0"/>
              <a:t>Models</a:t>
            </a:r>
          </a:p>
          <a:p>
            <a:pPr marL="342900" indent="-342900">
              <a:spcBef>
                <a:spcPts val="800"/>
              </a:spcBef>
              <a:buFont typeface="Arial"/>
              <a:buChar char="•"/>
            </a:pPr>
            <a:r>
              <a:rPr lang="en-US" sz="2400" dirty="0"/>
              <a:t>Packaged procedures</a:t>
            </a:r>
          </a:p>
          <a:p>
            <a:pPr marL="342900" indent="-342900">
              <a:spcBef>
                <a:spcPts val="800"/>
              </a:spcBef>
              <a:buFont typeface="Arial"/>
              <a:buChar char="•"/>
            </a:pPr>
            <a:r>
              <a:rPr lang="en-US" sz="2400" dirty="0"/>
              <a:t>Mechanisms</a:t>
            </a:r>
          </a:p>
          <a:p>
            <a:pPr marL="342900" indent="-342900">
              <a:spcBef>
                <a:spcPts val="800"/>
              </a:spcBef>
              <a:buFont typeface="Arial"/>
              <a:buChar char="•"/>
            </a:pPr>
            <a:r>
              <a:rPr lang="en-US" sz="2400" dirty="0"/>
              <a:t>Canonical documentation</a:t>
            </a:r>
          </a:p>
          <a:p>
            <a:pPr marL="0" indent="0">
              <a:spcBef>
                <a:spcPts val="1400"/>
              </a:spcBef>
              <a:buNone/>
            </a:pPr>
            <a:r>
              <a:rPr lang="en-US" sz="2400" i="1" dirty="0"/>
              <a:t>Makes later work cheaper or less uncertain — and depreciates when it stops fitting the system.</a:t>
            </a:r>
          </a:p>
        </p:txBody>
      </p:sp>
      <p:sp>
        <p:nvSpPr>
          <p:cNvPr id="7" name="Slide Number Placeholder 6">
            <a:extLst>
              <a:ext uri="{FF2B5EF4-FFF2-40B4-BE49-F238E27FC236}">
                <a16:creationId xmlns:a16="http://schemas.microsoft.com/office/drawing/2014/main" id="{1E16CC7D-41F2-B21D-730D-90E67822C574}"/>
              </a:ext>
            </a:extLst>
          </p:cNvPr>
          <p:cNvSpPr>
            <a:spLocks noGrp="1"/>
          </p:cNvSpPr>
          <p:nvPr>
            <p:ph type="sldNum" sz="quarter" idx="11"/>
          </p:nvPr>
        </p:nvSpPr>
        <p:spPr/>
        <p:txBody>
          <a:bodyPr/>
          <a:lstStyle/>
          <a:p>
            <a:fld id="{B7EB45DA-9A0D-DC49-8E02-F30A5DDC21C3}" type="slidenum">
              <a:rPr lang="en-US" smtClean="0"/>
              <a:t>32</a:t>
            </a:fld>
            <a:endParaRPr lang="en-US"/>
          </a:p>
        </p:txBody>
      </p:sp>
    </p:spTree>
    <p:extLst>
      <p:ext uri="{BB962C8B-B14F-4D97-AF65-F5344CB8AC3E}">
        <p14:creationId xmlns:p14="http://schemas.microsoft.com/office/powerpoint/2010/main" val="2224967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Bef>
                <a:spcPts val="300"/>
              </a:spcBef>
              <a:buNone/>
            </a:pPr>
            <a:r>
              <a:rPr lang="en-US" sz="2400" b="1" dirty="0"/>
              <a:t>Neither principle is MAGE by itself. The method is the cycle they create:</a:t>
            </a:r>
          </a:p>
          <a:p>
            <a:pPr marL="457200" indent="-457200">
              <a:spcBef>
                <a:spcPts val="700"/>
              </a:spcBef>
              <a:buFont typeface="+mj-lt"/>
              <a:buAutoNum type="arabicPeriod"/>
            </a:pPr>
            <a:r>
              <a:rPr lang="en-US" sz="2200" dirty="0"/>
              <a:t>Model the consequential knowledge.</a:t>
            </a:r>
          </a:p>
          <a:p>
            <a:pPr marL="457200" indent="-457200">
              <a:spcBef>
                <a:spcPts val="700"/>
              </a:spcBef>
              <a:buFont typeface="+mj-lt"/>
              <a:buAutoNum type="arabicPeriod"/>
            </a:pPr>
            <a:r>
              <a:rPr lang="en-US" sz="2200" dirty="0"/>
              <a:t>Give obligations authority.</a:t>
            </a:r>
          </a:p>
          <a:p>
            <a:pPr marL="457200" indent="-457200">
              <a:spcBef>
                <a:spcPts val="700"/>
              </a:spcBef>
              <a:buFont typeface="+mj-lt"/>
              <a:buAutoNum type="arabicPeriod"/>
            </a:pPr>
            <a:r>
              <a:rPr lang="en-US" sz="2200" dirty="0"/>
              <a:t>Do the governed work.</a:t>
            </a:r>
          </a:p>
          <a:p>
            <a:pPr marL="457200" indent="-457200">
              <a:spcBef>
                <a:spcPts val="700"/>
              </a:spcBef>
              <a:buFont typeface="+mj-lt"/>
              <a:buAutoNum type="arabicPeriod"/>
            </a:pPr>
            <a:r>
              <a:rPr lang="en-US" sz="2200" dirty="0"/>
              <a:t>Convert recurring failures and judgment into durable structure.</a:t>
            </a:r>
          </a:p>
          <a:p>
            <a:pPr marL="457200" indent="-457200">
              <a:spcBef>
                <a:spcPts val="700"/>
              </a:spcBef>
              <a:buFont typeface="+mj-lt"/>
              <a:buAutoNum type="arabicPeriod"/>
            </a:pPr>
            <a:r>
              <a:rPr lang="en-US" sz="2200" dirty="0"/>
              <a:t>Repeat.</a:t>
            </a:r>
          </a:p>
          <a:p>
            <a:pPr marL="0" indent="0">
              <a:spcBef>
                <a:spcPts val="1200"/>
              </a:spcBef>
              <a:buNone/>
            </a:pPr>
            <a:r>
              <a:rPr lang="en-US" sz="2200" dirty="0"/>
              <a:t>Useful structure becomes engineering capital when later work keeps benefiting from it.</a:t>
            </a:r>
          </a:p>
          <a:p>
            <a:pPr marL="0" indent="0">
              <a:spcBef>
                <a:spcPts val="900"/>
              </a:spcBef>
              <a:buNone/>
            </a:pPr>
            <a:r>
              <a:rPr lang="en-US" sz="2200" b="1" dirty="0"/>
              <a:t>The six claims are the argument. Model, align, work, convert is the method.</a:t>
            </a:r>
          </a:p>
        </p:txBody>
      </p:sp>
      <p:sp>
        <p:nvSpPr>
          <p:cNvPr id="3" name="Title 2"/>
          <p:cNvSpPr>
            <a:spLocks noGrp="1"/>
          </p:cNvSpPr>
          <p:nvPr>
            <p:ph type="title"/>
          </p:nvPr>
        </p:nvSpPr>
        <p:spPr/>
        <p:txBody>
          <a:bodyPr>
            <a:normAutofit fontScale="90000"/>
          </a:bodyPr>
          <a:lstStyle/>
          <a:p>
            <a:r>
              <a:rPr lang="en-US"/>
              <a:t>MAGE is the cycle, not either principle alone</a:t>
            </a:r>
            <a:endParaRPr/>
          </a:p>
        </p:txBody>
      </p:sp>
    </p:spTree>
    <p:extLst>
      <p:ext uri="{BB962C8B-B14F-4D97-AF65-F5344CB8AC3E}">
        <p14:creationId xmlns:p14="http://schemas.microsoft.com/office/powerpoint/2010/main" val="1893541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Bef>
                <a:spcPts val="300"/>
              </a:spcBef>
              <a:buNone/>
            </a:pPr>
            <a:r>
              <a:rPr lang="en-US" sz="2400" b="1" dirty="0"/>
              <a:t>GEE: An environment where selected engineering obligations have durable authority — instead of depending on people to remember or inspect them.</a:t>
            </a:r>
          </a:p>
          <a:p>
            <a:pPr marL="457200" indent="-457200">
              <a:spcBef>
                <a:spcPts val="900"/>
              </a:spcBef>
              <a:buFont typeface="Arial"/>
              <a:buChar char="•"/>
            </a:pPr>
            <a:r>
              <a:rPr lang="en-US" sz="2200" dirty="0"/>
              <a:t>Models extend what the environment can reason about.</a:t>
            </a:r>
          </a:p>
          <a:p>
            <a:pPr marL="457200" indent="-457200">
              <a:spcBef>
                <a:spcPts val="900"/>
              </a:spcBef>
              <a:buFont typeface="Arial"/>
              <a:buChar char="•"/>
            </a:pPr>
            <a:r>
              <a:rPr lang="en-US" sz="2200" dirty="0"/>
              <a:t>Mechanisms make obligations consequential.</a:t>
            </a:r>
          </a:p>
          <a:p>
            <a:pPr marL="457200" indent="-457200">
              <a:spcBef>
                <a:spcPts val="900"/>
              </a:spcBef>
              <a:buFont typeface="Arial"/>
              <a:buChar char="•"/>
            </a:pPr>
            <a:r>
              <a:rPr lang="en-US" sz="2200" dirty="0"/>
              <a:t>Human attention moves to questions that require judgment.</a:t>
            </a:r>
          </a:p>
        </p:txBody>
      </p:sp>
      <p:sp>
        <p:nvSpPr>
          <p:cNvPr id="3" name="Title 2"/>
          <p:cNvSpPr>
            <a:spLocks noGrp="1"/>
          </p:cNvSpPr>
          <p:nvPr>
            <p:ph type="title"/>
          </p:nvPr>
        </p:nvSpPr>
        <p:spPr>
          <a:xfrm>
            <a:off x="277148" y="118428"/>
            <a:ext cx="8427940" cy="638175"/>
          </a:xfrm>
        </p:spPr>
        <p:txBody>
          <a:bodyPr>
            <a:normAutofit fontScale="90000"/>
          </a:bodyPr>
          <a:lstStyle/>
          <a:p>
            <a:r>
              <a:rPr lang="en-US" dirty="0"/>
              <a:t>The goal is a </a:t>
            </a:r>
            <a:r>
              <a:rPr lang="en-US" b="1" dirty="0"/>
              <a:t>Governed Engineering Environment (GEE)</a:t>
            </a:r>
          </a:p>
        </p:txBody>
      </p:sp>
      <p:pic>
        <p:nvPicPr>
          <p:cNvPr id="4" name="Picture 3">
            <a:extLst>
              <a:ext uri="{FF2B5EF4-FFF2-40B4-BE49-F238E27FC236}">
                <a16:creationId xmlns:a16="http://schemas.microsoft.com/office/drawing/2014/main" id="{C3B6CCC8-943D-96D6-072E-730109CAFF61}"/>
              </a:ext>
            </a:extLst>
          </p:cNvPr>
          <p:cNvPicPr>
            <a:picLocks noChangeAspect="1"/>
          </p:cNvPicPr>
          <p:nvPr/>
        </p:nvPicPr>
        <p:blipFill>
          <a:blip r:embed="rId2"/>
          <a:srcRect t="14355"/>
          <a:stretch>
            <a:fillRect/>
          </a:stretch>
        </p:blipFill>
        <p:spPr>
          <a:xfrm>
            <a:off x="2007866" y="3985956"/>
            <a:ext cx="5128268" cy="2625600"/>
          </a:xfrm>
          <a:prstGeom prst="rect">
            <a:avLst/>
          </a:prstGeom>
        </p:spPr>
      </p:pic>
    </p:spTree>
    <p:extLst>
      <p:ext uri="{BB962C8B-B14F-4D97-AF65-F5344CB8AC3E}">
        <p14:creationId xmlns:p14="http://schemas.microsoft.com/office/powerpoint/2010/main" val="2245689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E3638-0F2D-04F4-E663-53409EF5D019}"/>
              </a:ext>
            </a:extLst>
          </p:cNvPr>
          <p:cNvSpPr>
            <a:spLocks noGrp="1"/>
          </p:cNvSpPr>
          <p:nvPr>
            <p:ph type="title"/>
          </p:nvPr>
        </p:nvSpPr>
        <p:spPr/>
        <p:txBody>
          <a:bodyPr>
            <a:normAutofit fontScale="90000"/>
          </a:bodyPr>
          <a:lstStyle/>
          <a:p>
            <a:r>
              <a:rPr lang="en-US"/>
              <a:t>Part 3: What engineering becomes</a:t>
            </a:r>
          </a:p>
        </p:txBody>
      </p:sp>
      <p:sp>
        <p:nvSpPr>
          <p:cNvPr id="3" name="Slide Number Placeholder 2">
            <a:extLst>
              <a:ext uri="{FF2B5EF4-FFF2-40B4-BE49-F238E27FC236}">
                <a16:creationId xmlns:a16="http://schemas.microsoft.com/office/drawing/2014/main" id="{B1714C07-F967-EA70-EC80-1AEFA979707A}"/>
              </a:ext>
            </a:extLst>
          </p:cNvPr>
          <p:cNvSpPr>
            <a:spLocks noGrp="1"/>
          </p:cNvSpPr>
          <p:nvPr>
            <p:ph type="sldNum" sz="quarter" idx="4"/>
          </p:nvPr>
        </p:nvSpPr>
        <p:spPr/>
        <p:txBody>
          <a:bodyPr/>
          <a:lstStyle/>
          <a:p>
            <a:fld id="{B7EB45DA-9A0D-DC49-8E02-F30A5DDC21C3}" type="slidenum">
              <a:rPr lang="en-US" smtClean="0"/>
              <a:t>35</a:t>
            </a:fld>
            <a:endParaRPr lang="en-US"/>
          </a:p>
        </p:txBody>
      </p:sp>
    </p:spTree>
    <p:extLst>
      <p:ext uri="{BB962C8B-B14F-4D97-AF65-F5344CB8AC3E}">
        <p14:creationId xmlns:p14="http://schemas.microsoft.com/office/powerpoint/2010/main" val="1521154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78233-136E-71B3-CA65-6DCF76BD87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CCE2EE-11A7-18DC-FF3E-C84FAA1832B8}"/>
              </a:ext>
            </a:extLst>
          </p:cNvPr>
          <p:cNvSpPr>
            <a:spLocks noGrp="1"/>
          </p:cNvSpPr>
          <p:nvPr>
            <p:ph type="sldNum" sz="quarter" idx="4"/>
          </p:nvPr>
        </p:nvSpPr>
        <p:spPr/>
        <p:txBody>
          <a:bodyPr/>
          <a:lstStyle/>
          <a:p>
            <a:fld id="{B7EB45DA-9A0D-DC49-8E02-F30A5DDC21C3}" type="slidenum">
              <a:rPr lang="en-US" smtClean="0"/>
              <a:t>36</a:t>
            </a:fld>
            <a:endParaRPr lang="en-US"/>
          </a:p>
        </p:txBody>
      </p:sp>
      <p:pic>
        <p:nvPicPr>
          <p:cNvPr id="6" name="Picture 5" descr="Diagram of the MAGE method. Scale and finite reasoning mean large systems exceed any one reasoner, so relevant state must be abstracted or reconstructed. Commodity intelligence makes implementation cheap and abundant relative to judgment, changing the economics and producing a new engineering imbalance: implementation is abundant while judgment, representation, evidence and authority stay scarce. The Modeling Principle makes consequential knowledge and intent explicit at useful scales, which expands the semantic surface that the Alignment Principle can act on through constraints, sensors, validators and gates. Together the two principles form a governed engineering environment. Governance conversion feeds recurring failures and judgment back into the models and controls, and greater scope reopens the reasoning problem. Where effort compounds it becomes engineering capital; where representation is weak it causes reconstruction and where authority is weak it causes repeated adjudication, both producing engineering churn in which the same work is paid for again." title="The MAGE method">
            <a:extLst>
              <a:ext uri="{FF2B5EF4-FFF2-40B4-BE49-F238E27FC236}">
                <a16:creationId xmlns:a16="http://schemas.microsoft.com/office/drawing/2014/main" id="{AFF467A3-1495-10D3-4DF3-5709C9407761}"/>
              </a:ext>
            </a:extLst>
          </p:cNvPr>
          <p:cNvPicPr>
            <a:picLocks noChangeAspect="1"/>
          </p:cNvPicPr>
          <p:nvPr/>
        </p:nvPicPr>
        <p:blipFill>
          <a:blip r:embed="rId3"/>
          <a:stretch>
            <a:fillRect/>
          </a:stretch>
        </p:blipFill>
        <p:spPr>
          <a:xfrm>
            <a:off x="1834702" y="0"/>
            <a:ext cx="7284806" cy="6858000"/>
          </a:xfrm>
          <a:prstGeom prst="rect">
            <a:avLst/>
          </a:prstGeom>
        </p:spPr>
      </p:pic>
      <p:sp>
        <p:nvSpPr>
          <p:cNvPr id="2" name="Title 1">
            <a:extLst>
              <a:ext uri="{FF2B5EF4-FFF2-40B4-BE49-F238E27FC236}">
                <a16:creationId xmlns:a16="http://schemas.microsoft.com/office/drawing/2014/main" id="{0A0FF048-A015-86D3-EED0-EEB458CF8E9B}"/>
              </a:ext>
            </a:extLst>
          </p:cNvPr>
          <p:cNvSpPr txBox="1">
            <a:spLocks noGrp="1"/>
          </p:cNvSpPr>
          <p:nvPr>
            <p:ph type="title"/>
          </p:nvPr>
        </p:nvSpPr>
        <p:spPr>
          <a:xfrm>
            <a:off x="152400" y="139700"/>
            <a:ext cx="2017219" cy="923330"/>
          </a:xfrm>
          <a:prstGeom prst="rect">
            <a:avLst/>
          </a:prstGeom>
          <a:noFill/>
        </p:spPr>
        <p:txBody>
          <a:bodyPr wrap="square" lIns="0" tIns="0" rIns="0" bIns="0" rtlCol="0" anchor="t"/>
          <a:lstStyle/>
          <a:p>
            <a:pPr algn="ctr"/>
            <a:r>
              <a:rPr lang="en-US" sz="2800" b="1" dirty="0"/>
              <a:t>MAGE</a:t>
            </a:r>
          </a:p>
          <a:p>
            <a:pPr algn="ctr"/>
            <a:r>
              <a:rPr lang="en-US" sz="2000" b="1" dirty="0"/>
              <a:t>in one picture</a:t>
            </a:r>
          </a:p>
        </p:txBody>
      </p:sp>
    </p:spTree>
    <p:extLst>
      <p:ext uri="{BB962C8B-B14F-4D97-AF65-F5344CB8AC3E}">
        <p14:creationId xmlns:p14="http://schemas.microsoft.com/office/powerpoint/2010/main" val="855363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EB4BF1-3B4B-C08C-7A59-705E04013EFB}"/>
              </a:ext>
            </a:extLst>
          </p:cNvPr>
          <p:cNvSpPr>
            <a:spLocks noGrp="1"/>
          </p:cNvSpPr>
          <p:nvPr>
            <p:ph idx="1"/>
          </p:nvPr>
        </p:nvSpPr>
        <p:spPr/>
        <p:txBody>
          <a:bodyPr/>
          <a:lstStyle/>
          <a:p>
            <a:pPr marL="0" indent="0">
              <a:spcBef>
                <a:spcPts val="600"/>
              </a:spcBef>
              <a:buNone/>
            </a:pPr>
            <a:r>
              <a:rPr lang="en-US" sz="2600" b="1" dirty="0"/>
              <a:t>Better representations and appropriate authority let more work be delegated safely.</a:t>
            </a:r>
          </a:p>
          <a:p>
            <a:pPr marL="457200" indent="-457200">
              <a:spcBef>
                <a:spcPts val="1000"/>
              </a:spcBef>
              <a:buFont typeface="Arial"/>
              <a:buChar char="•"/>
            </a:pPr>
            <a:r>
              <a:rPr lang="en-US" sz="2400" dirty="0"/>
              <a:t>Autonomy is what you get — not what you aim at.</a:t>
            </a:r>
          </a:p>
          <a:p>
            <a:pPr marL="457200" indent="-457200">
              <a:spcBef>
                <a:spcPts val="1000"/>
              </a:spcBef>
              <a:buFont typeface="Arial"/>
              <a:buChar char="•"/>
            </a:pPr>
            <a:r>
              <a:rPr lang="en-US" sz="2400" dirty="0"/>
              <a:t>Greater scope reopens the reasoning problem: the loop in the figure.</a:t>
            </a:r>
          </a:p>
          <a:p>
            <a:pPr marL="0" indent="0">
              <a:spcBef>
                <a:spcPts val="1400"/>
              </a:spcBef>
              <a:buNone/>
            </a:pPr>
            <a:r>
              <a:rPr lang="en-US" sz="2400" b="1" dirty="0"/>
              <a:t>MAGE is not “automate everything,” and it is not “maximize autonomy.”</a:t>
            </a:r>
          </a:p>
        </p:txBody>
      </p:sp>
      <p:sp>
        <p:nvSpPr>
          <p:cNvPr id="3" name="Title 2">
            <a:extLst>
              <a:ext uri="{FF2B5EF4-FFF2-40B4-BE49-F238E27FC236}">
                <a16:creationId xmlns:a16="http://schemas.microsoft.com/office/drawing/2014/main" id="{C219D315-E806-549E-5A5D-347B657EFE87}"/>
              </a:ext>
            </a:extLst>
          </p:cNvPr>
          <p:cNvSpPr>
            <a:spLocks noGrp="1"/>
          </p:cNvSpPr>
          <p:nvPr>
            <p:ph type="title"/>
          </p:nvPr>
        </p:nvSpPr>
        <p:spPr/>
        <p:txBody>
          <a:bodyPr>
            <a:normAutofit fontScale="90000"/>
          </a:bodyPr>
          <a:lstStyle/>
          <a:p>
            <a:r>
              <a:rPr lang="en-US"/>
              <a:t>Autonomy is an outcome, not the objective</a:t>
            </a:r>
          </a:p>
        </p:txBody>
      </p:sp>
      <p:sp>
        <p:nvSpPr>
          <p:cNvPr id="4" name="Slide Number Placeholder 3">
            <a:extLst>
              <a:ext uri="{FF2B5EF4-FFF2-40B4-BE49-F238E27FC236}">
                <a16:creationId xmlns:a16="http://schemas.microsoft.com/office/drawing/2014/main" id="{54542018-A095-1959-6C58-2E1AFCFE6368}"/>
              </a:ext>
            </a:extLst>
          </p:cNvPr>
          <p:cNvSpPr>
            <a:spLocks noGrp="1"/>
          </p:cNvSpPr>
          <p:nvPr>
            <p:ph type="sldNum" sz="quarter" idx="4"/>
          </p:nvPr>
        </p:nvSpPr>
        <p:spPr/>
        <p:txBody>
          <a:bodyPr/>
          <a:lstStyle/>
          <a:p>
            <a:fld id="{B7EB45DA-9A0D-DC49-8E02-F30A5DDC21C3}" type="slidenum">
              <a:rPr lang="en-US" smtClean="0"/>
              <a:t>37</a:t>
            </a:fld>
            <a:endParaRPr lang="en-US"/>
          </a:p>
        </p:txBody>
      </p:sp>
    </p:spTree>
    <p:extLst>
      <p:ext uri="{BB962C8B-B14F-4D97-AF65-F5344CB8AC3E}">
        <p14:creationId xmlns:p14="http://schemas.microsoft.com/office/powerpoint/2010/main" val="799934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56EC14-E61C-8CAB-5F6B-ED5127C91F08}"/>
              </a:ext>
            </a:extLst>
          </p:cNvPr>
          <p:cNvSpPr>
            <a:spLocks noGrp="1"/>
          </p:cNvSpPr>
          <p:nvPr>
            <p:ph idx="1"/>
          </p:nvPr>
        </p:nvSpPr>
        <p:spPr/>
        <p:txBody>
          <a:bodyPr/>
          <a:lstStyle/>
          <a:p>
            <a:pPr marL="0" indent="0">
              <a:spcBef>
                <a:spcPts val="600"/>
              </a:spcBef>
              <a:buNone/>
            </a:pPr>
            <a:r>
              <a:rPr lang="en-US" sz="2600" b="1" dirty="0"/>
              <a:t>Engineers increasingly design the models, evidence, policies, mechanisms, and environments through which implementation happens.</a:t>
            </a:r>
          </a:p>
          <a:p>
            <a:pPr marL="457200" indent="-457200">
              <a:spcBef>
                <a:spcPts val="1000"/>
              </a:spcBef>
              <a:buFont typeface="Arial"/>
              <a:buChar char="•"/>
            </a:pPr>
            <a:r>
              <a:rPr lang="en-US" sz="2400" dirty="0"/>
              <a:t>What must hold, and how would we know?</a:t>
            </a:r>
          </a:p>
          <a:p>
            <a:pPr marL="457200" indent="-457200">
              <a:spcBef>
                <a:spcPts val="1000"/>
              </a:spcBef>
              <a:buFont typeface="Arial"/>
              <a:buChar char="•"/>
            </a:pPr>
            <a:r>
              <a:rPr lang="en-US" sz="2400" dirty="0"/>
              <a:t>What should be represented, at what scale?</a:t>
            </a:r>
          </a:p>
          <a:p>
            <a:pPr marL="457200" indent="-457200">
              <a:spcBef>
                <a:spcPts val="1000"/>
              </a:spcBef>
              <a:buFont typeface="Arial"/>
              <a:buChar char="•"/>
            </a:pPr>
            <a:r>
              <a:rPr lang="en-US" sz="2400" dirty="0"/>
              <a:t>Which obligations get authority, and by what mechanism?</a:t>
            </a:r>
          </a:p>
          <a:p>
            <a:pPr marL="0" indent="0">
              <a:spcBef>
                <a:spcPts val="1400"/>
              </a:spcBef>
              <a:buNone/>
            </a:pPr>
            <a:r>
              <a:rPr lang="en-US" sz="2400" b="1" dirty="0"/>
              <a:t>Implementation remains engineering work. It stops being the center of the role.</a:t>
            </a:r>
          </a:p>
        </p:txBody>
      </p:sp>
      <p:sp>
        <p:nvSpPr>
          <p:cNvPr id="3" name="Title 2">
            <a:extLst>
              <a:ext uri="{FF2B5EF4-FFF2-40B4-BE49-F238E27FC236}">
                <a16:creationId xmlns:a16="http://schemas.microsoft.com/office/drawing/2014/main" id="{094480E9-9FB5-EFA2-04EC-F037247A811E}"/>
              </a:ext>
            </a:extLst>
          </p:cNvPr>
          <p:cNvSpPr>
            <a:spLocks noGrp="1"/>
          </p:cNvSpPr>
          <p:nvPr>
            <p:ph type="title"/>
          </p:nvPr>
        </p:nvSpPr>
        <p:spPr/>
        <p:txBody>
          <a:bodyPr>
            <a:normAutofit fontScale="90000"/>
          </a:bodyPr>
          <a:lstStyle/>
          <a:p>
            <a:r>
              <a:rPr lang="en-US"/>
              <a:t>Engineering work moves to higher abstraction</a:t>
            </a:r>
          </a:p>
        </p:txBody>
      </p:sp>
      <p:sp>
        <p:nvSpPr>
          <p:cNvPr id="4" name="Slide Number Placeholder 3">
            <a:extLst>
              <a:ext uri="{FF2B5EF4-FFF2-40B4-BE49-F238E27FC236}">
                <a16:creationId xmlns:a16="http://schemas.microsoft.com/office/drawing/2014/main" id="{563B28D4-C36F-FC29-CC0A-53807FCECC45}"/>
              </a:ext>
            </a:extLst>
          </p:cNvPr>
          <p:cNvSpPr>
            <a:spLocks noGrp="1"/>
          </p:cNvSpPr>
          <p:nvPr>
            <p:ph type="sldNum" sz="quarter" idx="4"/>
          </p:nvPr>
        </p:nvSpPr>
        <p:spPr/>
        <p:txBody>
          <a:bodyPr/>
          <a:lstStyle/>
          <a:p>
            <a:fld id="{B7EB45DA-9A0D-DC49-8E02-F30A5DDC21C3}" type="slidenum">
              <a:rPr lang="en-US" smtClean="0"/>
              <a:t>38</a:t>
            </a:fld>
            <a:endParaRPr lang="en-US"/>
          </a:p>
        </p:txBody>
      </p:sp>
    </p:spTree>
    <p:extLst>
      <p:ext uri="{BB962C8B-B14F-4D97-AF65-F5344CB8AC3E}">
        <p14:creationId xmlns:p14="http://schemas.microsoft.com/office/powerpoint/2010/main" val="1401538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7147" y="118428"/>
            <a:ext cx="8557767" cy="638175"/>
          </a:xfrm>
        </p:spPr>
        <p:txBody>
          <a:bodyPr>
            <a:normAutofit fontScale="90000"/>
          </a:bodyPr>
          <a:lstStyle/>
          <a:p>
            <a:r>
              <a:rPr dirty="0"/>
              <a:t>This is why software engineering matters more, not less</a:t>
            </a:r>
          </a:p>
        </p:txBody>
      </p:sp>
      <p:pic>
        <p:nvPicPr>
          <p:cNvPr id="6" name="Picture 5">
            <a:extLst>
              <a:ext uri="{FF2B5EF4-FFF2-40B4-BE49-F238E27FC236}">
                <a16:creationId xmlns:a16="http://schemas.microsoft.com/office/drawing/2014/main" id="{5A9F7246-C6B0-B0C2-ADF3-F06522C5F3BB}"/>
              </a:ext>
            </a:extLst>
          </p:cNvPr>
          <p:cNvPicPr>
            <a:picLocks noChangeAspect="1"/>
          </p:cNvPicPr>
          <p:nvPr/>
        </p:nvPicPr>
        <p:blipFill>
          <a:blip r:embed="rId3"/>
          <a:stretch>
            <a:fillRect/>
          </a:stretch>
        </p:blipFill>
        <p:spPr>
          <a:xfrm>
            <a:off x="277147" y="959115"/>
            <a:ext cx="8070540" cy="54790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Part 1: The new engineering problem</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3E4B6E-AF3D-2192-517A-D1B90C27F577}"/>
              </a:ext>
            </a:extLst>
          </p:cNvPr>
          <p:cNvSpPr>
            <a:spLocks noGrp="1"/>
          </p:cNvSpPr>
          <p:nvPr>
            <p:ph idx="1"/>
          </p:nvPr>
        </p:nvSpPr>
        <p:spPr/>
        <p:txBody>
          <a:bodyPr/>
          <a:lstStyle/>
          <a:p>
            <a:pPr marL="0" indent="0">
              <a:spcBef>
                <a:spcPts val="400"/>
              </a:spcBef>
              <a:buNone/>
            </a:pPr>
            <a:r>
              <a:rPr lang="en-US" sz="2200" dirty="0"/>
              <a:t>This course opens with one question: how do we safely grant autonomy to commodity intelligence?</a:t>
            </a:r>
          </a:p>
          <a:p>
            <a:pPr marL="0" indent="0">
              <a:spcBef>
                <a:spcPts val="1600"/>
              </a:spcBef>
              <a:buNone/>
            </a:pPr>
            <a:r>
              <a:rPr lang="en-US" sz="2800" b="1" dirty="0"/>
              <a:t>Not by trusting agents more.</a:t>
            </a:r>
          </a:p>
          <a:p>
            <a:pPr marL="0" indent="0">
              <a:spcBef>
                <a:spcPts val="1000"/>
              </a:spcBef>
              <a:buNone/>
            </a:pPr>
            <a:r>
              <a:rPr lang="en-US" sz="2800" b="1" dirty="0"/>
              <a:t>Not by reviewing everything they do.</a:t>
            </a:r>
          </a:p>
          <a:p>
            <a:pPr marL="0" indent="0">
              <a:spcBef>
                <a:spcPts val="1000"/>
              </a:spcBef>
              <a:buNone/>
            </a:pPr>
            <a:r>
              <a:rPr lang="en-US" sz="2800" b="1" dirty="0"/>
              <a:t>By engineering the environment in which autonomy operates.</a:t>
            </a:r>
          </a:p>
          <a:p>
            <a:pPr marL="0" indent="0">
              <a:spcBef>
                <a:spcPts val="1800"/>
              </a:spcBef>
              <a:buNone/>
            </a:pPr>
            <a:r>
              <a:rPr lang="en-US" sz="2000" i="1" dirty="0"/>
              <a:t>The rest of the course asks the converse: what cannot be delegated?</a:t>
            </a:r>
          </a:p>
        </p:txBody>
      </p:sp>
      <p:sp>
        <p:nvSpPr>
          <p:cNvPr id="3" name="Title 2">
            <a:extLst>
              <a:ext uri="{FF2B5EF4-FFF2-40B4-BE49-F238E27FC236}">
                <a16:creationId xmlns:a16="http://schemas.microsoft.com/office/drawing/2014/main" id="{9B040871-A6C3-86A1-8EB6-2CFFEDF8D8E2}"/>
              </a:ext>
            </a:extLst>
          </p:cNvPr>
          <p:cNvSpPr>
            <a:spLocks noGrp="1"/>
          </p:cNvSpPr>
          <p:nvPr>
            <p:ph type="title"/>
          </p:nvPr>
        </p:nvSpPr>
        <p:spPr/>
        <p:txBody>
          <a:bodyPr>
            <a:normAutofit fontScale="90000"/>
          </a:bodyPr>
          <a:lstStyle/>
          <a:p>
            <a:r>
              <a:rPr lang="en-US"/>
              <a:t>How do we safely grant autonomy?</a:t>
            </a:r>
          </a:p>
        </p:txBody>
      </p:sp>
      <p:sp>
        <p:nvSpPr>
          <p:cNvPr id="4" name="Slide Number Placeholder 3">
            <a:extLst>
              <a:ext uri="{FF2B5EF4-FFF2-40B4-BE49-F238E27FC236}">
                <a16:creationId xmlns:a16="http://schemas.microsoft.com/office/drawing/2014/main" id="{30C2BC6A-E28B-189A-F759-BC2CB2E3310C}"/>
              </a:ext>
            </a:extLst>
          </p:cNvPr>
          <p:cNvSpPr>
            <a:spLocks noGrp="1"/>
          </p:cNvSpPr>
          <p:nvPr>
            <p:ph type="sldNum" sz="quarter" idx="4"/>
          </p:nvPr>
        </p:nvSpPr>
        <p:spPr/>
        <p:txBody>
          <a:bodyPr/>
          <a:lstStyle/>
          <a:p>
            <a:fld id="{B7EB45DA-9A0D-DC49-8E02-F30A5DDC21C3}" type="slidenum">
              <a:rPr lang="en-US" smtClean="0"/>
              <a:t>40</a:t>
            </a:fld>
            <a:endParaRPr lang="en-US"/>
          </a:p>
        </p:txBody>
      </p:sp>
    </p:spTree>
    <p:extLst>
      <p:ext uri="{BB962C8B-B14F-4D97-AF65-F5344CB8AC3E}">
        <p14:creationId xmlns:p14="http://schemas.microsoft.com/office/powerpoint/2010/main" val="3782624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2389-AA43-6D04-8B80-02DCEFAA660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509266-F3AF-0C71-D4EA-81AB5F32149E}"/>
              </a:ext>
            </a:extLst>
          </p:cNvPr>
          <p:cNvSpPr>
            <a:spLocks noGrp="1"/>
          </p:cNvSpPr>
          <p:nvPr>
            <p:ph idx="1"/>
          </p:nvPr>
        </p:nvSpPr>
        <p:spPr/>
        <p:txBody>
          <a:bodyPr/>
          <a:lstStyle/>
          <a:p>
            <a:pPr marL="0" indent="0">
              <a:spcAft>
                <a:spcPts val="1200"/>
              </a:spcAft>
              <a:buNone/>
            </a:pPr>
            <a:r>
              <a:rPr lang="en-US" sz="2400" dirty="0"/>
              <a:t>Suppose any implementation you can specify appears instantly, at no cost.</a:t>
            </a:r>
          </a:p>
          <a:p>
            <a:pPr marL="457200" indent="-457200">
              <a:spcBef>
                <a:spcPts val="600"/>
              </a:spcBef>
              <a:buFont typeface="Arial"/>
              <a:buChar char="•"/>
            </a:pPr>
            <a:r>
              <a:rPr lang="en-US" sz="2800" b="1" dirty="0"/>
              <a:t>Would we still need software engineering?</a:t>
            </a:r>
          </a:p>
          <a:p>
            <a:pPr marL="457200" indent="-457200">
              <a:spcBef>
                <a:spcPts val="600"/>
              </a:spcBef>
              <a:buFont typeface="Arial"/>
              <a:buChar char="•"/>
            </a:pPr>
            <a:r>
              <a:rPr lang="en-US" sz="2800" b="1" dirty="0"/>
              <a:t>What work would remain?</a:t>
            </a:r>
          </a:p>
          <a:p>
            <a:pPr marL="457200" indent="-457200">
              <a:spcBef>
                <a:spcPts val="600"/>
              </a:spcBef>
              <a:buFont typeface="Arial"/>
              <a:buChar char="•"/>
            </a:pPr>
            <a:r>
              <a:rPr lang="en-US" sz="2800" b="1" dirty="0"/>
              <a:t>What would become more valuable?</a:t>
            </a:r>
          </a:p>
        </p:txBody>
      </p:sp>
      <p:sp>
        <p:nvSpPr>
          <p:cNvPr id="3" name="Title 2">
            <a:extLst>
              <a:ext uri="{FF2B5EF4-FFF2-40B4-BE49-F238E27FC236}">
                <a16:creationId xmlns:a16="http://schemas.microsoft.com/office/drawing/2014/main" id="{C4C9C1EC-0F53-B4A0-268E-93B43EBF4606}"/>
              </a:ext>
            </a:extLst>
          </p:cNvPr>
          <p:cNvSpPr>
            <a:spLocks noGrp="1"/>
          </p:cNvSpPr>
          <p:nvPr>
            <p:ph type="title"/>
          </p:nvPr>
        </p:nvSpPr>
        <p:spPr>
          <a:xfrm>
            <a:off x="277147" y="118428"/>
            <a:ext cx="9409293" cy="638175"/>
          </a:xfrm>
        </p:spPr>
        <p:txBody>
          <a:bodyPr>
            <a:noAutofit/>
          </a:bodyPr>
          <a:lstStyle/>
          <a:p>
            <a:r>
              <a:rPr lang="en-US" sz="2200" dirty="0"/>
              <a:t>Revisiting “Suppose implementation became essentially free”</a:t>
            </a:r>
          </a:p>
        </p:txBody>
      </p:sp>
      <p:sp>
        <p:nvSpPr>
          <p:cNvPr id="4" name="Slide Number Placeholder 3">
            <a:extLst>
              <a:ext uri="{FF2B5EF4-FFF2-40B4-BE49-F238E27FC236}">
                <a16:creationId xmlns:a16="http://schemas.microsoft.com/office/drawing/2014/main" id="{7776D196-D6ED-DBCD-8294-C1C812C3460E}"/>
              </a:ext>
            </a:extLst>
          </p:cNvPr>
          <p:cNvSpPr>
            <a:spLocks noGrp="1"/>
          </p:cNvSpPr>
          <p:nvPr>
            <p:ph type="sldNum" sz="quarter" idx="4"/>
          </p:nvPr>
        </p:nvSpPr>
        <p:spPr/>
        <p:txBody>
          <a:bodyPr/>
          <a:lstStyle/>
          <a:p>
            <a:fld id="{B7EB45DA-9A0D-DC49-8E02-F30A5DDC21C3}" type="slidenum">
              <a:rPr lang="en-US" smtClean="0"/>
              <a:t>41</a:t>
            </a:fld>
            <a:endParaRPr lang="en-US"/>
          </a:p>
        </p:txBody>
      </p:sp>
    </p:spTree>
    <p:extLst>
      <p:ext uri="{BB962C8B-B14F-4D97-AF65-F5344CB8AC3E}">
        <p14:creationId xmlns:p14="http://schemas.microsoft.com/office/powerpoint/2010/main" val="1778414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D42FED-0D5A-CABF-FCB1-064BF0F7C164}"/>
              </a:ext>
            </a:extLst>
          </p:cNvPr>
          <p:cNvSpPr>
            <a:spLocks noGrp="1"/>
          </p:cNvSpPr>
          <p:nvPr>
            <p:ph idx="1"/>
          </p:nvPr>
        </p:nvSpPr>
        <p:spPr/>
        <p:txBody>
          <a:bodyPr/>
          <a:lstStyle/>
          <a:p>
            <a:pPr marL="0" indent="0">
              <a:spcAft>
                <a:spcPts val="1200"/>
              </a:spcAft>
              <a:buNone/>
            </a:pPr>
            <a:r>
              <a:rPr lang="en-US" sz="2400" dirty="0"/>
              <a:t>Suppose any implementation you can specify appears instantly, at no cost.</a:t>
            </a:r>
          </a:p>
          <a:p>
            <a:pPr marL="457200" indent="-457200">
              <a:spcBef>
                <a:spcPts val="600"/>
              </a:spcBef>
              <a:buFont typeface="Arial"/>
              <a:buChar char="•"/>
            </a:pPr>
            <a:r>
              <a:rPr lang="en-US" sz="2800" b="1" dirty="0"/>
              <a:t>Would we still need software engineering?</a:t>
            </a:r>
          </a:p>
          <a:p>
            <a:pPr marL="457200" indent="-457200">
              <a:spcBef>
                <a:spcPts val="600"/>
              </a:spcBef>
              <a:buFont typeface="Arial"/>
              <a:buChar char="•"/>
            </a:pPr>
            <a:r>
              <a:rPr lang="en-US" sz="2800" b="1" dirty="0"/>
              <a:t>What work would remain?</a:t>
            </a:r>
          </a:p>
          <a:p>
            <a:pPr marL="457200" indent="-457200">
              <a:spcBef>
                <a:spcPts val="600"/>
              </a:spcBef>
              <a:buFont typeface="Arial"/>
              <a:buChar char="•"/>
            </a:pPr>
            <a:r>
              <a:rPr lang="en-US" sz="2800" b="1" dirty="0"/>
              <a:t>What would become more valuable?</a:t>
            </a:r>
          </a:p>
        </p:txBody>
      </p:sp>
      <p:sp>
        <p:nvSpPr>
          <p:cNvPr id="3" name="Title 2">
            <a:extLst>
              <a:ext uri="{FF2B5EF4-FFF2-40B4-BE49-F238E27FC236}">
                <a16:creationId xmlns:a16="http://schemas.microsoft.com/office/drawing/2014/main" id="{4CFEDDDE-02FE-51BC-2997-F9CFE24D3FF2}"/>
              </a:ext>
            </a:extLst>
          </p:cNvPr>
          <p:cNvSpPr>
            <a:spLocks noGrp="1"/>
          </p:cNvSpPr>
          <p:nvPr>
            <p:ph type="title"/>
          </p:nvPr>
        </p:nvSpPr>
        <p:spPr/>
        <p:txBody>
          <a:bodyPr>
            <a:normAutofit fontScale="90000"/>
          </a:bodyPr>
          <a:lstStyle/>
          <a:p>
            <a:r>
              <a:rPr lang="en-US"/>
              <a:t>Suppose implementation became essentially free</a:t>
            </a:r>
          </a:p>
        </p:txBody>
      </p:sp>
      <p:sp>
        <p:nvSpPr>
          <p:cNvPr id="4" name="Slide Number Placeholder 3">
            <a:extLst>
              <a:ext uri="{FF2B5EF4-FFF2-40B4-BE49-F238E27FC236}">
                <a16:creationId xmlns:a16="http://schemas.microsoft.com/office/drawing/2014/main" id="{C83FB5DE-F4B4-DD71-086A-7ECD727A012D}"/>
              </a:ext>
            </a:extLst>
          </p:cNvPr>
          <p:cNvSpPr>
            <a:spLocks noGrp="1"/>
          </p:cNvSpPr>
          <p:nvPr>
            <p:ph type="sldNum" sz="quarter" idx="4"/>
          </p:nvPr>
        </p:nvSpPr>
        <p:spPr/>
        <p:txBody>
          <a:bodyPr/>
          <a:lstStyle/>
          <a:p>
            <a:fld id="{B7EB45DA-9A0D-DC49-8E02-F30A5DDC21C3}" type="slidenum">
              <a:rPr lang="en-US" smtClean="0"/>
              <a:t>5</a:t>
            </a:fld>
            <a:endParaRPr lang="en-US"/>
          </a:p>
        </p:txBody>
      </p:sp>
    </p:spTree>
    <p:extLst>
      <p:ext uri="{BB962C8B-B14F-4D97-AF65-F5344CB8AC3E}">
        <p14:creationId xmlns:p14="http://schemas.microsoft.com/office/powerpoint/2010/main" val="3872267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5B85-8AC4-8514-732A-CC5B1ED5B0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BC1632-F0CC-406D-B34A-8DA05A79719A}"/>
              </a:ext>
            </a:extLst>
          </p:cNvPr>
          <p:cNvSpPr>
            <a:spLocks noGrp="1"/>
          </p:cNvSpPr>
          <p:nvPr>
            <p:ph type="title"/>
          </p:nvPr>
        </p:nvSpPr>
        <p:spPr/>
        <p:txBody>
          <a:bodyPr>
            <a:noAutofit/>
          </a:bodyPr>
          <a:lstStyle/>
          <a:p>
            <a:r>
              <a:rPr lang="en-US" sz="2400" dirty="0"/>
              <a:t>Technology moves engineering bottlenecks</a:t>
            </a:r>
            <a:endParaRPr lang="en-US" sz="2400" i="1" dirty="0"/>
          </a:p>
        </p:txBody>
      </p:sp>
      <p:sp>
        <p:nvSpPr>
          <p:cNvPr id="4" name="Slide Number Placeholder 3">
            <a:extLst>
              <a:ext uri="{FF2B5EF4-FFF2-40B4-BE49-F238E27FC236}">
                <a16:creationId xmlns:a16="http://schemas.microsoft.com/office/drawing/2014/main" id="{B20EA069-073A-4014-70A0-DC299C2AEB96}"/>
              </a:ext>
            </a:extLst>
          </p:cNvPr>
          <p:cNvSpPr>
            <a:spLocks noGrp="1"/>
          </p:cNvSpPr>
          <p:nvPr>
            <p:ph type="sldNum" sz="quarter" idx="4"/>
          </p:nvPr>
        </p:nvSpPr>
        <p:spPr/>
        <p:txBody>
          <a:bodyPr/>
          <a:lstStyle/>
          <a:p>
            <a:fld id="{B7EB45DA-9A0D-DC49-8E02-F30A5DDC21C3}" type="slidenum">
              <a:rPr lang="en-US" smtClean="0"/>
              <a:t>6</a:t>
            </a:fld>
            <a:endParaRPr lang="en-US"/>
          </a:p>
        </p:txBody>
      </p:sp>
      <p:graphicFrame>
        <p:nvGraphicFramePr>
          <p:cNvPr id="9" name="Table 8">
            <a:extLst>
              <a:ext uri="{FF2B5EF4-FFF2-40B4-BE49-F238E27FC236}">
                <a16:creationId xmlns:a16="http://schemas.microsoft.com/office/drawing/2014/main" id="{D191F144-8388-8372-1D1F-F59041DDBE1D}"/>
              </a:ext>
            </a:extLst>
          </p:cNvPr>
          <p:cNvGraphicFramePr>
            <a:graphicFrameLocks noGrp="1"/>
          </p:cNvGraphicFramePr>
          <p:nvPr/>
        </p:nvGraphicFramePr>
        <p:xfrm>
          <a:off x="277148" y="1585216"/>
          <a:ext cx="8353504" cy="4860756"/>
        </p:xfrm>
        <a:graphic>
          <a:graphicData uri="http://schemas.openxmlformats.org/drawingml/2006/table">
            <a:tbl>
              <a:tblPr firstRow="1" bandRow="1">
                <a:tableStyleId>{21E4AEA4-8DFA-4A89-87EB-49C32662AFE0}</a:tableStyleId>
              </a:tblPr>
              <a:tblGrid>
                <a:gridCol w="2556064">
                  <a:extLst>
                    <a:ext uri="{9D8B030D-6E8A-4147-A177-3AD203B41FA5}">
                      <a16:colId xmlns:a16="http://schemas.microsoft.com/office/drawing/2014/main" val="523707895"/>
                    </a:ext>
                  </a:extLst>
                </a:gridCol>
                <a:gridCol w="3012939">
                  <a:extLst>
                    <a:ext uri="{9D8B030D-6E8A-4147-A177-3AD203B41FA5}">
                      <a16:colId xmlns:a16="http://schemas.microsoft.com/office/drawing/2014/main" val="3057521312"/>
                    </a:ext>
                  </a:extLst>
                </a:gridCol>
                <a:gridCol w="2784501">
                  <a:extLst>
                    <a:ext uri="{9D8B030D-6E8A-4147-A177-3AD203B41FA5}">
                      <a16:colId xmlns:a16="http://schemas.microsoft.com/office/drawing/2014/main" val="1644799581"/>
                    </a:ext>
                  </a:extLst>
                </a:gridCol>
              </a:tblGrid>
              <a:tr h="1031964">
                <a:tc>
                  <a:txBody>
                    <a:bodyPr/>
                    <a:lstStyle/>
                    <a:p>
                      <a:pPr algn="ctr"/>
                      <a:r>
                        <a:rPr lang="en-US" sz="2400" dirty="0">
                          <a:solidFill>
                            <a:schemeClr val="accent4"/>
                          </a:solidFill>
                        </a:rPr>
                        <a:t>Technology</a:t>
                      </a:r>
                    </a:p>
                  </a:txBody>
                  <a:tcPr anchor="ctr"/>
                </a:tc>
                <a:tc>
                  <a:txBody>
                    <a:bodyPr/>
                    <a:lstStyle/>
                    <a:p>
                      <a:pPr algn="ctr"/>
                      <a:r>
                        <a:rPr lang="en-US" sz="2400" dirty="0">
                          <a:solidFill>
                            <a:schemeClr val="accent4"/>
                          </a:solidFill>
                        </a:rPr>
                        <a:t>Makes abundant</a:t>
                      </a:r>
                    </a:p>
                  </a:txBody>
                  <a:tcPr anchor="ctr"/>
                </a:tc>
                <a:tc>
                  <a:txBody>
                    <a:bodyPr/>
                    <a:lstStyle/>
                    <a:p>
                      <a:pPr algn="ctr"/>
                      <a:r>
                        <a:rPr lang="en-US" sz="2400" dirty="0">
                          <a:solidFill>
                            <a:schemeClr val="accent4"/>
                          </a:solidFill>
                        </a:rPr>
                        <a:t>Relatively scarce resource</a:t>
                      </a:r>
                    </a:p>
                  </a:txBody>
                  <a:tcPr anchor="ctr"/>
                </a:tc>
                <a:extLst>
                  <a:ext uri="{0D108BD9-81ED-4DB2-BD59-A6C34878D82A}">
                    <a16:rowId xmlns:a16="http://schemas.microsoft.com/office/drawing/2014/main" val="3479732520"/>
                  </a:ext>
                </a:extLst>
              </a:tr>
              <a:tr h="957198">
                <a:tc>
                  <a:txBody>
                    <a:bodyPr/>
                    <a:lstStyle/>
                    <a:p>
                      <a:pPr algn="l"/>
                      <a:r>
                        <a:rPr lang="en-US" sz="2400" dirty="0"/>
                        <a:t>Steam engine</a:t>
                      </a:r>
                    </a:p>
                  </a:txBody>
                  <a:tcPr anchor="ctr"/>
                </a:tc>
                <a:tc>
                  <a:txBody>
                    <a:bodyPr/>
                    <a:lstStyle/>
                    <a:p>
                      <a:pPr algn="l"/>
                      <a:r>
                        <a:rPr lang="en-US" sz="2400" dirty="0"/>
                        <a:t>Mechanical power</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781815113"/>
                  </a:ext>
                </a:extLst>
              </a:tr>
              <a:tr h="957198">
                <a:tc>
                  <a:txBody>
                    <a:bodyPr/>
                    <a:lstStyle/>
                    <a:p>
                      <a:pPr algn="l"/>
                      <a:r>
                        <a:rPr lang="en-US" sz="2400" dirty="0"/>
                        <a:t>Factory</a:t>
                      </a:r>
                    </a:p>
                  </a:txBody>
                  <a:tcPr anchor="ctr"/>
                </a:tc>
                <a:tc>
                  <a:txBody>
                    <a:bodyPr/>
                    <a:lstStyle/>
                    <a:p>
                      <a:pPr algn="l"/>
                      <a:r>
                        <a:rPr lang="en-US" sz="2400" dirty="0"/>
                        <a:t>Physical production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2128134710"/>
                  </a:ext>
                </a:extLst>
              </a:tr>
              <a:tr h="957198">
                <a:tc>
                  <a:txBody>
                    <a:bodyPr/>
                    <a:lstStyle/>
                    <a:p>
                      <a:pPr algn="l"/>
                      <a:r>
                        <a:rPr lang="en-US" sz="2400" dirty="0"/>
                        <a:t>Integrated circuit</a:t>
                      </a:r>
                    </a:p>
                  </a:txBody>
                  <a:tcPr anchor="ctr"/>
                </a:tc>
                <a:tc>
                  <a:txBody>
                    <a:bodyPr/>
                    <a:lstStyle/>
                    <a:p>
                      <a:pPr algn="l"/>
                      <a:r>
                        <a:rPr lang="en-US" sz="2400" dirty="0"/>
                        <a:t>Computation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2064043440"/>
                  </a:ext>
                </a:extLst>
              </a:tr>
              <a:tr h="957198">
                <a:tc>
                  <a:txBody>
                    <a:bodyPr/>
                    <a:lstStyle/>
                    <a:p>
                      <a:pPr algn="l"/>
                      <a:r>
                        <a:rPr lang="en-US" sz="2400" dirty="0"/>
                        <a:t>Coding agents</a:t>
                      </a:r>
                    </a:p>
                  </a:txBody>
                  <a:tcPr anchor="ctr"/>
                </a:tc>
                <a:tc>
                  <a:txBody>
                    <a:bodyPr/>
                    <a:lstStyle/>
                    <a:p>
                      <a:pPr algn="l"/>
                      <a:r>
                        <a:rPr lang="en-US" sz="2400" dirty="0"/>
                        <a:t>Knowledge-work implementation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768153019"/>
                  </a:ext>
                </a:extLst>
              </a:tr>
            </a:tbl>
          </a:graphicData>
        </a:graphic>
      </p:graphicFrame>
      <p:sp>
        <p:nvSpPr>
          <p:cNvPr id="10" name="TextBox 9">
            <a:extLst>
              <a:ext uri="{FF2B5EF4-FFF2-40B4-BE49-F238E27FC236}">
                <a16:creationId xmlns:a16="http://schemas.microsoft.com/office/drawing/2014/main" id="{C481B5BA-3AC2-7640-7C21-C3E04813D641}"/>
              </a:ext>
            </a:extLst>
          </p:cNvPr>
          <p:cNvSpPr txBox="1"/>
          <p:nvPr/>
        </p:nvSpPr>
        <p:spPr>
          <a:xfrm>
            <a:off x="1270334" y="814468"/>
            <a:ext cx="6216316" cy="738664"/>
          </a:xfrm>
          <a:prstGeom prst="rect">
            <a:avLst/>
          </a:prstGeom>
          <a:noFill/>
        </p:spPr>
        <p:txBody>
          <a:bodyPr wrap="square" rtlCol="0">
            <a:spAutoFit/>
          </a:bodyPr>
          <a:lstStyle/>
          <a:p>
            <a:r>
              <a:rPr lang="en-US" u="sng" dirty="0"/>
              <a:t>Goldratt’s Theory of Constraints / Amdahl’s Law</a:t>
            </a:r>
            <a:r>
              <a:rPr lang="en-US" dirty="0"/>
              <a:t>:</a:t>
            </a:r>
          </a:p>
          <a:p>
            <a:r>
              <a:rPr lang="en-US" b="1" i="1" dirty="0"/>
              <a:t>	</a:t>
            </a:r>
            <a:r>
              <a:rPr lang="en-US" sz="2400" b="1" i="1" dirty="0"/>
              <a:t>Removing one constraint exposes the next</a:t>
            </a:r>
            <a:endParaRPr lang="en-US" sz="2400" b="1" dirty="0"/>
          </a:p>
        </p:txBody>
      </p:sp>
      <p:sp>
        <p:nvSpPr>
          <p:cNvPr id="11" name="Reveal mask row 1"/>
          <p:cNvSpPr/>
          <p:nvPr/>
        </p:nvSpPr>
        <p:spPr>
          <a:xfrm>
            <a:off x="277148" y="2617180"/>
            <a:ext cx="8353504" cy="95719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veal mask row 2"/>
          <p:cNvSpPr/>
          <p:nvPr/>
        </p:nvSpPr>
        <p:spPr>
          <a:xfrm>
            <a:off x="277148" y="3524503"/>
            <a:ext cx="8353504" cy="95719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veal mask row 3"/>
          <p:cNvSpPr/>
          <p:nvPr/>
        </p:nvSpPr>
        <p:spPr>
          <a:xfrm>
            <a:off x="277148" y="4531576"/>
            <a:ext cx="8353504" cy="95719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veal mask row 4"/>
          <p:cNvSpPr/>
          <p:nvPr/>
        </p:nvSpPr>
        <p:spPr>
          <a:xfrm>
            <a:off x="277148" y="5488774"/>
            <a:ext cx="8353504" cy="95719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54055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clickEffect">
                            <p:stCondLst>
                              <p:cond delay="0"/>
                            </p:stCondLst>
                            <p:childTnLst>
                              <p:set>
                                <p:cBhvr>
                                  <p:cTn id="5" dur="1" fill="hold"/>
                                  <p:tgtEl>
                                    <p:spTgt spid="11"/>
                                  </p:tgtEl>
                                  <p:attrNameLst>
                                    <p:attrName>style.visibility</p:attrName>
                                  </p:attrNameLst>
                                </p:cBhvr>
                                <p:to>
                                  <p:strVal val="hidden"/>
                                </p:to>
                              </p:set>
                            </p:childTnLst>
                          </p:cTn>
                        </p:par>
                      </p:childTnLst>
                    </p:cTn>
                  </p:par>
                  <p:par>
                    <p:cTn id="6" fill="hold">
                      <p:stCondLst>
                        <p:cond delay="indefinite"/>
                      </p:stCondLst>
                      <p:childTnLst>
                        <p:par>
                          <p:cTn id="7" fill="hold" nodeType="clickEffect">
                            <p:stCondLst>
                              <p:cond delay="0"/>
                            </p:stCondLst>
                            <p:childTnLst>
                              <p:set>
                                <p:cBhvr>
                                  <p:cTn id="8" dur="1" fill="hold"/>
                                  <p:tgtEl>
                                    <p:spTgt spid="12"/>
                                  </p:tgtEl>
                                  <p:attrNameLst>
                                    <p:attrName>style.visibility</p:attrName>
                                  </p:attrNameLst>
                                </p:cBhvr>
                                <p:to>
                                  <p:strVal val="hidden"/>
                                </p:to>
                              </p:set>
                            </p:childTnLst>
                          </p:cTn>
                        </p:par>
                      </p:childTnLst>
                    </p:cTn>
                  </p:par>
                  <p:par>
                    <p:cTn id="9" fill="hold">
                      <p:stCondLst>
                        <p:cond delay="indefinite"/>
                      </p:stCondLst>
                      <p:childTnLst>
                        <p:par>
                          <p:cTn id="10" fill="hold" nodeType="clickEffect">
                            <p:stCondLst>
                              <p:cond delay="0"/>
                            </p:stCondLst>
                            <p:childTnLst>
                              <p:set>
                                <p:cBhvr>
                                  <p:cTn id="11" dur="1" fill="hold"/>
                                  <p:tgtEl>
                                    <p:spTgt spid="13"/>
                                  </p:tgtEl>
                                  <p:attrNameLst>
                                    <p:attrName>style.visibility</p:attrName>
                                  </p:attrNameLst>
                                </p:cBhvr>
                                <p:to>
                                  <p:strVal val="hidden"/>
                                </p:to>
                              </p:set>
                            </p:childTnLst>
                          </p:cTn>
                        </p:par>
                      </p:childTnLst>
                    </p:cTn>
                  </p:par>
                  <p:par>
                    <p:cTn id="12" fill="hold">
                      <p:stCondLst>
                        <p:cond delay="indefinite"/>
                      </p:stCondLst>
                      <p:childTnLst>
                        <p:par>
                          <p:cTn id="13" fill="hold" nodeType="clickEffect">
                            <p:stCondLst>
                              <p:cond delay="0"/>
                            </p:stCondLst>
                            <p:childTnLst>
                              <p:set>
                                <p:cBhvr>
                                  <p:cTn id="14" dur="1" fill="hold"/>
                                  <p:tgtEl>
                                    <p:spTgt spid="14"/>
                                  </p:tgtEl>
                                  <p:attrNameLst>
                                    <p:attrName>style.visibility</p:attrName>
                                  </p:attrNameLst>
                                </p:cBhvr>
                                <p:to>
                                  <p:strVal val="hidden"/>
                                </p:to>
                              </p:set>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148" y="2241710"/>
            <a:ext cx="8557768" cy="4027791"/>
          </a:xfrm>
        </p:spPr>
        <p:txBody>
          <a:bodyPr/>
          <a:lstStyle/>
          <a:p>
            <a:pPr marL="0" indent="0">
              <a:spcBef>
                <a:spcPts val="400"/>
              </a:spcBef>
              <a:buNone/>
            </a:pPr>
            <a:r>
              <a:rPr lang="en-US" sz="2600" dirty="0"/>
              <a:t>You have watched it write code. Where else in software engineering could it do the work?</a:t>
            </a:r>
          </a:p>
          <a:p>
            <a:pPr marL="0" indent="0">
              <a:spcBef>
                <a:spcPts val="400"/>
              </a:spcBef>
              <a:buNone/>
            </a:pPr>
            <a:endParaRPr lang="en-US" sz="2600" dirty="0"/>
          </a:p>
          <a:p>
            <a:pPr marL="457200" indent="-457200">
              <a:spcBef>
                <a:spcPts val="1100"/>
              </a:spcBef>
              <a:buFont typeface="Arial"/>
              <a:buChar char="•"/>
            </a:pPr>
            <a:r>
              <a:rPr lang="en-US" sz="2400" b="1" dirty="0"/>
              <a:t>Think</a:t>
            </a:r>
            <a:r>
              <a:rPr lang="en-US" sz="2400" dirty="0"/>
              <a:t>  ·  1 min  ·  jot down three places and notes</a:t>
            </a:r>
          </a:p>
          <a:p>
            <a:pPr marL="457200" indent="-457200">
              <a:spcBef>
                <a:spcPts val="1100"/>
              </a:spcBef>
              <a:buFont typeface="Arial"/>
              <a:buChar char="•"/>
            </a:pPr>
            <a:r>
              <a:rPr lang="en-US" sz="2400" b="1" dirty="0"/>
              <a:t>Pair</a:t>
            </a:r>
            <a:r>
              <a:rPr lang="en-US" sz="2400" dirty="0"/>
              <a:t>  ·  2 min  ·  compare lists. Keep the overlap, argue about the rest.</a:t>
            </a:r>
          </a:p>
          <a:p>
            <a:pPr marL="457200" indent="-457200">
              <a:spcBef>
                <a:spcPts val="1100"/>
              </a:spcBef>
              <a:buFont typeface="Arial"/>
              <a:buChar char="•"/>
            </a:pPr>
            <a:r>
              <a:rPr lang="en-US" sz="2400" b="1" dirty="0"/>
              <a:t>Share</a:t>
            </a:r>
            <a:r>
              <a:rPr lang="en-US" sz="2400" dirty="0"/>
              <a:t>  ·  3 min  ·  one place, and what “help” would actually mean there.</a:t>
            </a:r>
          </a:p>
        </p:txBody>
      </p:sp>
      <p:pic>
        <p:nvPicPr>
          <p:cNvPr id="5" name="Picture 4">
            <a:extLst>
              <a:ext uri="{FF2B5EF4-FFF2-40B4-BE49-F238E27FC236}">
                <a16:creationId xmlns:a16="http://schemas.microsoft.com/office/drawing/2014/main" id="{C8AF0B30-890F-9F70-A98E-73843B1CC700}"/>
              </a:ext>
            </a:extLst>
          </p:cNvPr>
          <p:cNvPicPr>
            <a:picLocks noChangeAspect="1"/>
          </p:cNvPicPr>
          <p:nvPr/>
        </p:nvPicPr>
        <p:blipFill>
          <a:blip r:embed="rId3"/>
          <a:stretch>
            <a:fillRect/>
          </a:stretch>
        </p:blipFill>
        <p:spPr>
          <a:xfrm>
            <a:off x="2455951" y="1027283"/>
            <a:ext cx="4232098" cy="1214427"/>
          </a:xfrm>
          <a:prstGeom prst="rect">
            <a:avLst/>
          </a:prstGeom>
        </p:spPr>
      </p:pic>
      <p:sp>
        <p:nvSpPr>
          <p:cNvPr id="3" name="Title 2"/>
          <p:cNvSpPr>
            <a:spLocks noGrp="1"/>
          </p:cNvSpPr>
          <p:nvPr>
            <p:ph type="title"/>
          </p:nvPr>
        </p:nvSpPr>
        <p:spPr/>
        <p:txBody>
          <a:bodyPr>
            <a:normAutofit fontScale="90000"/>
          </a:bodyPr>
          <a:lstStyle/>
          <a:p>
            <a:pPr marL="0" indent="0">
              <a:spcBef>
                <a:spcPts val="400"/>
              </a:spcBef>
              <a:buNone/>
            </a:pPr>
            <a:r>
              <a:rPr lang="en-US" sz="2800" dirty="0"/>
              <a:t>Where in SE can we apply GenAI?</a:t>
            </a:r>
          </a:p>
        </p:txBody>
      </p:sp>
    </p:spTree>
    <p:extLst>
      <p:ext uri="{BB962C8B-B14F-4D97-AF65-F5344CB8AC3E}">
        <p14:creationId xmlns:p14="http://schemas.microsoft.com/office/powerpoint/2010/main" val="2064560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E2421-DFFD-18F7-F7C6-DE2D7C5D6FB3}"/>
              </a:ext>
            </a:extLst>
          </p:cNvPr>
          <p:cNvSpPr>
            <a:spLocks noGrp="1"/>
          </p:cNvSpPr>
          <p:nvPr>
            <p:ph type="title"/>
          </p:nvPr>
        </p:nvSpPr>
        <p:spPr>
          <a:xfrm>
            <a:off x="277147" y="118428"/>
            <a:ext cx="8686979" cy="638175"/>
          </a:xfrm>
        </p:spPr>
        <p:txBody>
          <a:bodyPr>
            <a:normAutofit fontScale="90000"/>
          </a:bodyPr>
          <a:lstStyle/>
          <a:p>
            <a:r>
              <a:rPr lang="en-US" dirty="0"/>
              <a:t>Shall we “vibe” our systems?</a:t>
            </a:r>
          </a:p>
        </p:txBody>
      </p:sp>
      <p:sp>
        <p:nvSpPr>
          <p:cNvPr id="4" name="Slide Number Placeholder 3">
            <a:extLst>
              <a:ext uri="{FF2B5EF4-FFF2-40B4-BE49-F238E27FC236}">
                <a16:creationId xmlns:a16="http://schemas.microsoft.com/office/drawing/2014/main" id="{C5C054CC-1007-E7CB-75E0-E2131C208D9F}"/>
              </a:ext>
            </a:extLst>
          </p:cNvPr>
          <p:cNvSpPr>
            <a:spLocks noGrp="1"/>
          </p:cNvSpPr>
          <p:nvPr>
            <p:ph type="sldNum" sz="quarter" idx="4"/>
          </p:nvPr>
        </p:nvSpPr>
        <p:spPr/>
        <p:txBody>
          <a:bodyPr/>
          <a:lstStyle/>
          <a:p>
            <a:fld id="{B7EB45DA-9A0D-DC49-8E02-F30A5DDC21C3}" type="slidenum">
              <a:rPr lang="en-US" smtClean="0"/>
              <a:t>8</a:t>
            </a:fld>
            <a:endParaRPr lang="en-US"/>
          </a:p>
        </p:txBody>
      </p:sp>
      <p:pic>
        <p:nvPicPr>
          <p:cNvPr id="9" name="Picture 8">
            <a:extLst>
              <a:ext uri="{FF2B5EF4-FFF2-40B4-BE49-F238E27FC236}">
                <a16:creationId xmlns:a16="http://schemas.microsoft.com/office/drawing/2014/main" id="{F0A2D042-AA2A-F75C-8120-E42DFC9ECBDF}"/>
              </a:ext>
            </a:extLst>
          </p:cNvPr>
          <p:cNvPicPr>
            <a:picLocks noChangeAspect="1"/>
          </p:cNvPicPr>
          <p:nvPr/>
        </p:nvPicPr>
        <p:blipFill>
          <a:blip r:embed="rId2"/>
          <a:stretch>
            <a:fillRect/>
          </a:stretch>
        </p:blipFill>
        <p:spPr>
          <a:xfrm>
            <a:off x="80210" y="833078"/>
            <a:ext cx="6644932" cy="1242183"/>
          </a:xfrm>
          <a:prstGeom prst="rect">
            <a:avLst/>
          </a:prstGeom>
        </p:spPr>
      </p:pic>
      <p:pic>
        <p:nvPicPr>
          <p:cNvPr id="2" name="Picture 1">
            <a:extLst>
              <a:ext uri="{FF2B5EF4-FFF2-40B4-BE49-F238E27FC236}">
                <a16:creationId xmlns:a16="http://schemas.microsoft.com/office/drawing/2014/main" id="{7309B1E8-DDF8-7074-7DEB-81EF4233AF18}"/>
              </a:ext>
            </a:extLst>
          </p:cNvPr>
          <p:cNvPicPr>
            <a:picLocks noChangeAspect="1"/>
          </p:cNvPicPr>
          <p:nvPr/>
        </p:nvPicPr>
        <p:blipFill>
          <a:blip r:embed="rId3"/>
          <a:stretch>
            <a:fillRect/>
          </a:stretch>
        </p:blipFill>
        <p:spPr>
          <a:xfrm>
            <a:off x="208297" y="1453050"/>
            <a:ext cx="7278353" cy="4385208"/>
          </a:xfrm>
          <a:prstGeom prst="rect">
            <a:avLst/>
          </a:prstGeom>
        </p:spPr>
      </p:pic>
      <p:sp>
        <p:nvSpPr>
          <p:cNvPr id="6" name="TextBox 5">
            <a:extLst>
              <a:ext uri="{FF2B5EF4-FFF2-40B4-BE49-F238E27FC236}">
                <a16:creationId xmlns:a16="http://schemas.microsoft.com/office/drawing/2014/main" id="{41030181-88D8-017F-EC9D-6421652380B6}"/>
              </a:ext>
            </a:extLst>
          </p:cNvPr>
          <p:cNvSpPr txBox="1"/>
          <p:nvPr/>
        </p:nvSpPr>
        <p:spPr>
          <a:xfrm>
            <a:off x="0" y="6277907"/>
            <a:ext cx="6492611" cy="646331"/>
          </a:xfrm>
          <a:prstGeom prst="rect">
            <a:avLst/>
          </a:prstGeom>
          <a:noFill/>
        </p:spPr>
        <p:txBody>
          <a:bodyPr wrap="none" rtlCol="0">
            <a:spAutoFit/>
          </a:bodyPr>
          <a:lstStyle/>
          <a:p>
            <a:r>
              <a:rPr lang="en-US" sz="1200" dirty="0">
                <a:hlinkClick r:id="rId4"/>
              </a:rPr>
              <a:t>https://daplab.cs.columbia.edu/general/2026/01/07/why-vibe-coding-fails-and-how-to-fix-it.html</a:t>
            </a:r>
            <a:endParaRPr lang="en-US" sz="1200" dirty="0"/>
          </a:p>
          <a:p>
            <a:r>
              <a:rPr lang="en-US" sz="1200" dirty="0">
                <a:hlinkClick r:id="rId5"/>
              </a:rPr>
              <a:t>https://daplab.cs.columbia.edu/general/2026/01/08/9-critical-failure-patterns-of-coding-agents.html</a:t>
            </a:r>
            <a:endParaRPr lang="en-US" sz="1200" dirty="0"/>
          </a:p>
          <a:p>
            <a:r>
              <a:rPr lang="en-US" sz="1200" dirty="0">
                <a:hlinkClick r:id="rId6"/>
              </a:rPr>
              <a:t>https://www.wsj.com/tech/ai/vibe-coding-slop-ai-tools-e6a99394</a:t>
            </a:r>
            <a:endParaRPr lang="en-US" sz="1200" dirty="0"/>
          </a:p>
        </p:txBody>
      </p:sp>
      <p:pic>
        <p:nvPicPr>
          <p:cNvPr id="7" name="Picture 6">
            <a:extLst>
              <a:ext uri="{FF2B5EF4-FFF2-40B4-BE49-F238E27FC236}">
                <a16:creationId xmlns:a16="http://schemas.microsoft.com/office/drawing/2014/main" id="{C8E84372-E108-C8AB-3100-41B7663D3189}"/>
              </a:ext>
            </a:extLst>
          </p:cNvPr>
          <p:cNvPicPr>
            <a:picLocks noChangeAspect="1"/>
          </p:cNvPicPr>
          <p:nvPr/>
        </p:nvPicPr>
        <p:blipFill>
          <a:blip r:embed="rId7"/>
          <a:stretch>
            <a:fillRect/>
          </a:stretch>
        </p:blipFill>
        <p:spPr>
          <a:xfrm>
            <a:off x="2481943" y="5087382"/>
            <a:ext cx="6033407" cy="937540"/>
          </a:xfrm>
          <a:prstGeom prst="rect">
            <a:avLst/>
          </a:prstGeom>
          <a:ln>
            <a:solidFill>
              <a:schemeClr val="accent1"/>
            </a:solidFill>
          </a:ln>
        </p:spPr>
      </p:pic>
      <p:sp>
        <p:nvSpPr>
          <p:cNvPr id="8" name="TextBox 7">
            <a:extLst>
              <a:ext uri="{FF2B5EF4-FFF2-40B4-BE49-F238E27FC236}">
                <a16:creationId xmlns:a16="http://schemas.microsoft.com/office/drawing/2014/main" id="{6544F38B-8714-1384-D908-691DE16AE33E}"/>
              </a:ext>
            </a:extLst>
          </p:cNvPr>
          <p:cNvSpPr txBox="1"/>
          <p:nvPr/>
        </p:nvSpPr>
        <p:spPr>
          <a:xfrm>
            <a:off x="6866021" y="897054"/>
            <a:ext cx="1404872" cy="461665"/>
          </a:xfrm>
          <a:prstGeom prst="rect">
            <a:avLst/>
          </a:prstGeom>
          <a:noFill/>
        </p:spPr>
        <p:txBody>
          <a:bodyPr wrap="none" rtlCol="0">
            <a:spAutoFit/>
          </a:bodyPr>
          <a:lstStyle/>
          <a:p>
            <a:r>
              <a:rPr lang="en-US" sz="2400" dirty="0"/>
              <a:t>Feb. 2025</a:t>
            </a:r>
          </a:p>
        </p:txBody>
      </p:sp>
      <p:sp>
        <p:nvSpPr>
          <p:cNvPr id="10" name="TextBox 9">
            <a:extLst>
              <a:ext uri="{FF2B5EF4-FFF2-40B4-BE49-F238E27FC236}">
                <a16:creationId xmlns:a16="http://schemas.microsoft.com/office/drawing/2014/main" id="{270E2CA1-DC1B-9004-7BD8-DD2C7CFAE708}"/>
              </a:ext>
            </a:extLst>
          </p:cNvPr>
          <p:cNvSpPr txBox="1"/>
          <p:nvPr/>
        </p:nvSpPr>
        <p:spPr>
          <a:xfrm>
            <a:off x="7574450" y="1928437"/>
            <a:ext cx="1359668" cy="461665"/>
          </a:xfrm>
          <a:prstGeom prst="rect">
            <a:avLst/>
          </a:prstGeom>
          <a:noFill/>
        </p:spPr>
        <p:txBody>
          <a:bodyPr wrap="none" rtlCol="0">
            <a:spAutoFit/>
          </a:bodyPr>
          <a:lstStyle/>
          <a:p>
            <a:r>
              <a:rPr lang="en-US" sz="2400" dirty="0"/>
              <a:t>Jan. 2026</a:t>
            </a:r>
          </a:p>
        </p:txBody>
      </p:sp>
      <p:sp>
        <p:nvSpPr>
          <p:cNvPr id="11" name="TextBox 10">
            <a:extLst>
              <a:ext uri="{FF2B5EF4-FFF2-40B4-BE49-F238E27FC236}">
                <a16:creationId xmlns:a16="http://schemas.microsoft.com/office/drawing/2014/main" id="{95225309-C4B7-5FE4-6C3A-427E7DD6E3C3}"/>
              </a:ext>
            </a:extLst>
          </p:cNvPr>
          <p:cNvSpPr txBox="1"/>
          <p:nvPr/>
        </p:nvSpPr>
        <p:spPr>
          <a:xfrm>
            <a:off x="7544442" y="4625717"/>
            <a:ext cx="1419684" cy="461665"/>
          </a:xfrm>
          <a:prstGeom prst="rect">
            <a:avLst/>
          </a:prstGeom>
          <a:noFill/>
        </p:spPr>
        <p:txBody>
          <a:bodyPr wrap="none" rtlCol="0">
            <a:spAutoFit/>
          </a:bodyPr>
          <a:lstStyle/>
          <a:p>
            <a:r>
              <a:rPr lang="en-US" sz="2400" dirty="0"/>
              <a:t>May 2026</a:t>
            </a:r>
          </a:p>
        </p:txBody>
      </p:sp>
    </p:spTree>
    <p:extLst>
      <p:ext uri="{BB962C8B-B14F-4D97-AF65-F5344CB8AC3E}">
        <p14:creationId xmlns:p14="http://schemas.microsoft.com/office/powerpoint/2010/main" val="307920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dirty="0"/>
              <a:t>Vibe coding is cheap fabrication</a:t>
            </a:r>
          </a:p>
        </p:txBody>
      </p:sp>
      <p:sp>
        <p:nvSpPr>
          <p:cNvPr id="2" name="Content Placeholder 1"/>
          <p:cNvSpPr>
            <a:spLocks noGrp="1"/>
          </p:cNvSpPr>
          <p:nvPr>
            <p:ph idx="1"/>
          </p:nvPr>
        </p:nvSpPr>
        <p:spPr>
          <a:xfrm>
            <a:off x="279400" y="1422400"/>
            <a:ext cx="3581400" cy="4775200"/>
          </a:xfrm>
        </p:spPr>
        <p:txBody>
          <a:bodyPr/>
          <a:lstStyle/>
          <a:p>
            <a:pPr marL="342900" indent="-342900">
              <a:spcBef>
                <a:spcPts val="1200"/>
              </a:spcBef>
              <a:buFont typeface="Arial"/>
              <a:buChar char="•"/>
            </a:pPr>
            <a:r>
              <a:rPr lang="en-US" sz="2800" dirty="0"/>
              <a:t>Describe</a:t>
            </a:r>
          </a:p>
          <a:p>
            <a:pPr marL="342900" indent="-342900">
              <a:spcBef>
                <a:spcPts val="1200"/>
              </a:spcBef>
              <a:buFont typeface="Arial"/>
              <a:buChar char="•"/>
            </a:pPr>
            <a:r>
              <a:rPr lang="en-US" sz="2800" dirty="0"/>
              <a:t>Fabricate</a:t>
            </a:r>
          </a:p>
          <a:p>
            <a:pPr marL="342900" indent="-342900">
              <a:spcBef>
                <a:spcPts val="1200"/>
              </a:spcBef>
              <a:buFont typeface="Arial"/>
              <a:buChar char="•"/>
            </a:pPr>
            <a:r>
              <a:rPr lang="en-US" sz="2800" dirty="0"/>
              <a:t>Discard</a:t>
            </a:r>
          </a:p>
          <a:p>
            <a:pPr marL="342900" indent="-342900">
              <a:spcBef>
                <a:spcPts val="1200"/>
              </a:spcBef>
              <a:buFont typeface="Arial"/>
              <a:buChar char="•"/>
            </a:pPr>
            <a:r>
              <a:rPr lang="en-US" sz="2800" dirty="0"/>
              <a:t>Regenerate</a:t>
            </a:r>
          </a:p>
          <a:p>
            <a:pPr marL="342900" indent="-342900">
              <a:spcBef>
                <a:spcPts val="1200"/>
              </a:spcBef>
              <a:buFont typeface="Arial"/>
              <a:buChar char="•"/>
            </a:pPr>
            <a:r>
              <a:rPr lang="en-US" sz="2800" dirty="0"/>
              <a:t>Explore</a:t>
            </a:r>
          </a:p>
          <a:p>
            <a:pPr marL="0" indent="0">
              <a:spcBef>
                <a:spcPts val="1800"/>
              </a:spcBef>
              <a:buNone/>
            </a:pPr>
            <a:r>
              <a:rPr lang="en-US" sz="2800" b="1" dirty="0"/>
              <a:t>Part of engineering.</a:t>
            </a:r>
          </a:p>
          <a:p>
            <a:pPr marL="0" indent="0">
              <a:spcBef>
                <a:spcPts val="1800"/>
              </a:spcBef>
              <a:buNone/>
            </a:pPr>
            <a:r>
              <a:rPr lang="en-US" sz="2800" b="1" dirty="0"/>
              <a:t>Not all of engineering.</a:t>
            </a:r>
          </a:p>
        </p:txBody>
      </p:sp>
      <p:pic>
        <p:nvPicPr>
          <p:cNvPr id="4" name="Picture 3" descr="A desktop 3D printer mid-print, used as an analogy: describing an outcome and rapidly fabricating a physical object is cheap, and a failed print is simply discarded and reprinted — fabrication capacity, not design judgment." title="Desktop 3D printer">
            <a:extLst>
              <a:ext uri="{FF2B5EF4-FFF2-40B4-BE49-F238E27FC236}">
                <a16:creationId xmlns:a16="http://schemas.microsoft.com/office/drawing/2014/main" id="{3783ADBF-79AD-23D4-A75B-30C007BA464F}"/>
              </a:ext>
            </a:extLst>
          </p:cNvPr>
          <p:cNvPicPr>
            <a:picLocks noChangeAspect="1"/>
          </p:cNvPicPr>
          <p:nvPr/>
        </p:nvPicPr>
        <p:blipFill>
          <a:blip r:embed="rId3"/>
          <a:stretch>
            <a:fillRect/>
          </a:stretch>
        </p:blipFill>
        <p:spPr>
          <a:xfrm>
            <a:off x="4089400" y="1320800"/>
            <a:ext cx="4851400" cy="4851400"/>
          </a:xfrm>
          <a:prstGeom prst="rect">
            <a:avLst/>
          </a:prstGeom>
        </p:spPr>
      </p:pic>
    </p:spTree>
    <p:extLst>
      <p:ext uri="{BB962C8B-B14F-4D97-AF65-F5344CB8AC3E}">
        <p14:creationId xmlns:p14="http://schemas.microsoft.com/office/powerpoint/2010/main" val="3787260380"/>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8CCF0DE-B6DA-E949-A45F-A0E53C143DBB}">
  <we:reference id="WA200010001" version="1.0.0.1" store="Omex" storeType="OMEX"/>
  <we:alternateReferences>
    <we:reference id="WA200010001" version="1.0.0.1" store="WA200010001" storeType="OMEX"/>
  </we:alternateReferences>
  <we:properties>
    <we:property name="claude.fileId" value="&quot;fac5c355-6686-45a7-9552-c1a3742be62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adatool-attribution xmlns="https://scholaccess.com/ns/adatool/attribution/v1" schema-version="1">
  <entry mutator="PptxInkMutator" verb="WrapInkClusterIntoGroup" pass="PptxDiyPictureGrouper" runId="01M0WJZ8YQY8QC7A8VBD4C03WW" action="INSERT" callsite="PptxDiyPictureGrouper.cs:315" timestamp="2026-08-25T13:50:18.5836475Z" buildInfo="2026-08-24T21:14:14Z@7de108e" target-kind="GroupShape" target-ref="groupId=42 name=a11y_grp_7 count=22"/>
  <entry mutator="PptxInkMutator" verb="WrapInkClusterIntoGroup" pass="PptxDiyPictureGrouper" runId="01M0WJZ8YQY8QC7A8VBD4C03WW" action="INSERT" callsite="PptxDiyPictureGrouper.cs:315" timestamp="2026-08-25T13:50:22.8359699Z" buildInfo="2026-08-24T21:14:14Z@7de108e" target-kind="GroupShape" target-ref="groupId=8 name=a11y_grp_15 count=4"/>
  <entry mutator="PptxInkMutator" verb="WrapInkClusterIntoGroup" pass="PptxDiyPictureGrouper" runId="01M0WJZ8YQY8QC7A8VBD4C03WW" action="INSERT" callsite="PptxDiyPictureGrouper.cs:315" timestamp="2026-08-25T13:50:26.4541163Z" buildInfo="2026-08-24T21:14:14Z@7de108e" target-kind="GroupShape" target-ref="groupId=8 name=a11y_grp_16 count=4"/>
  <entry mutator="PptxShapeInserter" verb="InsertOffCanvasShape" pass="LongDescriptionInserter" runId="01M0WJZ8YQY8QC7A8VBD4C03WW" action="INSERT" callsite="PptxShapeInserter.cs:319" timestamp="2026-08-25T13:50:34.1922456Z" buildInfo="2026-08-24T21:14:14Z@7de108e" target-kind="P.NonVisualDrawingProperties" target-ref="name=a11y_slide_longdesc_3"/>
  <entry mutator="PptxAltTextMutator" verb="SetAltText" pass="PptxSlideCompositionRemediator" runId="01M0WJZ8YQY8QC7A8VBD4C03WW" action="MODIFY" callsite="PptxAltTextMutator.cs:277" timestamp="2026-08-25T13:50:34.2005095Z" buildInfo="2026-08-24T21:14:14Z@7de108e" target-kind="P.NonVisualDrawingProperties" target-ref="cNvPrId=5"/>
  <entry mutator="PptxShapeInserter" verb="InsertOffCanvasShape" pass="LongDescriptionInserter" runId="01M0WJZ8YQY8QC7A8VBD4C03WW" action="INSERT" callsite="PptxShapeInserter.cs:319" timestamp="2026-08-25T13:50:34.2020645Z" buildInfo="2026-08-24T21:14:14Z@7de108e" target-kind="P.NonVisualDrawingProperties" target-ref="name=a11y_slide_longdesc_13"/>
  <entry mutator="PptxPresentationLanguageMutator" verb="SetDefaultLanguage" pass="PptxLanguageRemediator" runId="01M0WJZ8YQY8QC7A8VBD4C03WW" action="MODIFY" callsite="OoxmlEditorEditRunner.cs:282" timestamp="2026-08-25T13:50:34.7859279Z" buildInfo="2026-08-24T21:14:14Z@7de108e" target-kind="Presentation" target-ref="bcp47=en-US"/>
  <entry mutator="PptxShapeTreeReorderMutator" verb="ApplyOrder" pass="PptxShapeTreeReorderMutator" runId="01M0WJZ8YQY8QC7A8VBD4C03WW" action="MODIFY" callsite="PptxReadingOrderRemediator.cs:660" timestamp="2026-08-25T13:50:35.0048014Z" buildInfo="2026-08-24T21:14:14Z@7de108e" target-kind="ShapeTree" target-ref="slide=1 count=3"/>
  <entry mutator="PptxCNvPrIdRenumberer" verb="RenumberToDocumentOrder" pass="PptxReadingOrderRemediator" runId="01M0WJZ8YQY8QC7A8VBD4C03WW" action="MODIFY" callsite="PptxReadingOrderRemediator.cs:218" timestamp="2026-08-25T13:50:35.0254013Z" buildInfo="2026-08-24T21:14:14Z@7de108e" target-kind="Slide" target-ref="slide=/ppt/slides/slide1.xml shapes=2 refs=0"/>
  <entry mutator="PptxShapeTreeReorderMutator" verb="ApplyOrder" pass="PptxShapeTreeReorderMutator" runId="01M0WJZ8YQY8QC7A8VBD4C03WW" action="MODIFY" callsite="PptxReadingOrderRemediator.cs:660" timestamp="2026-08-25T13:50:35.0553709Z" buildInfo="2026-08-24T21:14:14Z@7de108e" target-kind="ShapeTree" target-ref="slide=3 count=5"/>
  <entry mutator="PptxCNvPrIdRenumberer" verb="RenumberToDocumentOrder" pass="PptxReadingOrderRemediator" runId="01M0WJZ8YQY8QC7A8VBD4C03WW" action="MODIFY" callsite="PptxReadingOrderRemediator.cs:218" timestamp="2026-08-25T13:50:35.0564153Z" buildInfo="2026-08-24T21:14:14Z@7de108e" target-kind="Slide" target-ref="slide=/ppt/slides/slide3.xml shapes=5 refs=2"/>
  <entry mutator="PptxShapeTreeReorderMutator" verb="ApplyOrder" pass="PptxShapeTreeReorderMutator" runId="01M0WJZ8YQY8QC7A8VBD4C03WW" action="MODIFY" callsite="PptxReadingOrderRemediator.cs:660" timestamp="2026-08-25T13:50:35.0571198Z" buildInfo="2026-08-24T21:14:14Z@7de108e" target-kind="ShapeTree" target-ref="slide=4 count=3"/>
  <entry mutator="PptxCNvPrIdRenumberer" verb="RenumberToDocumentOrder" pass="PptxReadingOrderRemediator" runId="01M0WJZ8YQY8QC7A8VBD4C03WW" action="MODIFY" callsite="PptxReadingOrderRemediator.cs:218" timestamp="2026-08-25T13:50:35.0573555Z" buildInfo="2026-08-24T21:14:14Z@7de108e" target-kind="Slide" target-ref="slide=/ppt/slides/slide4.xml shapes=2 refs=0"/>
  <entry mutator="PptxShapeTreeReorderMutator" verb="ApplyOrder" pass="PptxShapeTreeReorderMutator" runId="01M0WJZ8YQY8QC7A8VBD4C03WW" action="MODIFY" callsite="PptxReadingOrderRemediator.cs:660" timestamp="2026-08-25T13:50:35.0578553Z" buildInfo="2026-08-24T21:14:14Z@7de108e" target-kind="ShapeTree" target-ref="slide=5 count=3"/>
  <entry mutator="PptxCNvPrIdRenumberer" verb="RenumberToDocumentOrder" pass="PptxReadingOrderRemediator" runId="01M0WJZ8YQY8QC7A8VBD4C03WW" action="MODIFY" callsite="PptxReadingOrderRemediator.cs:218" timestamp="2026-08-25T13:50:35.0580428Z" buildInfo="2026-08-24T21:14:14Z@7de108e" target-kind="Slide" target-ref="slide=/ppt/slides/slide5.xml shapes=2 refs=0"/>
  <entry mutator="PptxShapeTreeReorderMutator" verb="ApplyOrder" pass="PptxShapeTreeReorderMutator" runId="01M0WJZ8YQY8QC7A8VBD4C03WW" action="MODIFY" callsite="PptxReadingOrderRemediator.cs:660" timestamp="2026-08-25T13:50:35.0594068Z" buildInfo="2026-08-24T21:14:14Z@7de108e" target-kind="ShapeTree" target-ref="slide=7 count=3"/>
  <entry mutator="PptxCNvPrIdRenumberer" verb="RenumberToDocumentOrder" pass="PptxReadingOrderRemediator" runId="01M0WJZ8YQY8QC7A8VBD4C03WW" action="MODIFY" callsite="PptxReadingOrderRemediator.cs:218" timestamp="2026-08-25T13:50:35.0597199Z" buildInfo="2026-08-24T21:14:14Z@7de108e" target-kind="Slide" target-ref="slide=/ppt/slides/slide7.xml shapes=2 refs=0"/>
  <entry mutator="PptxShapeTreeReorderMutator" verb="ApplyOrder" pass="PptxShapeTreeReorderMutator" runId="01M0WJZ8YQY8QC7A8VBD4C03WW" action="MODIFY" callsite="PptxReadingOrderRemediator.cs:660" timestamp="2026-08-25T13:50:35.0607521Z" buildInfo="2026-08-24T21:14:14Z@7de108e" target-kind="ShapeTree" target-ref="slide=8 count=3"/>
  <entry mutator="PptxCNvPrIdRenumberer" verb="RenumberToDocumentOrder" pass="PptxReadingOrderRemediator" runId="01M0WJZ8YQY8QC7A8VBD4C03WW" action="MODIFY" callsite="PptxReadingOrderRemediator.cs:218" timestamp="2026-08-25T13:50:35.0610140Z" buildInfo="2026-08-24T21:14:14Z@7de108e" target-kind="Slide" target-ref="slide=/ppt/slides/slide8.xml shapes=2 refs=0"/>
  <entry mutator="PptxShapeTreeReorderMutator" verb="ApplyOrder" pass="PptxShapeTreeReorderMutator" runId="01M0WJZ8YQY8QC7A8VBD4C03WW" action="MODIFY" callsite="PptxReadingOrderRemediator.cs:660" timestamp="2026-08-25T13:50:35.0616771Z" buildInfo="2026-08-24T21:14:14Z@7de108e" target-kind="ShapeTree" target-ref="slide=9 count=3"/>
  <entry mutator="PptxCNvPrIdRenumberer" verb="RenumberToDocumentOrder" pass="PptxReadingOrderRemediator" runId="01M0WJZ8YQY8QC7A8VBD4C03WW" action="MODIFY" callsite="PptxReadingOrderRemediator.cs:218" timestamp="2026-08-25T13:50:35.0619692Z" buildInfo="2026-08-24T21:14:14Z@7de108e" target-kind="Slide" target-ref="slide=/ppt/slides/slide9.xml shapes=2 refs=0"/>
  <entry mutator="PptxShapeTreeReorderMutator" verb="ApplyOrder" pass="PptxShapeTreeReorderMutator" runId="01M0WJZ8YQY8QC7A8VBD4C03WW" action="MODIFY" callsite="PptxReadingOrderRemediator.cs:660" timestamp="2026-08-25T13:50:35.0648273Z" buildInfo="2026-08-24T21:14:14Z@7de108e" target-kind="ShapeTree" target-ref="slide=10 count=3"/>
  <entry mutator="PptxCNvPrIdRenumberer" verb="RenumberToDocumentOrder" pass="PptxReadingOrderRemediator" runId="01M0WJZ8YQY8QC7A8VBD4C03WW" action="MODIFY" callsite="PptxReadingOrderRemediator.cs:218" timestamp="2026-08-25T13:50:35.0651049Z" buildInfo="2026-08-24T21:14:14Z@7de108e" target-kind="Slide" target-ref="slide=/ppt/slides/slide10.xml shapes=2 refs=0"/>
  <entry mutator="PptxShapeTreeReorderMutator" verb="ApplyOrder" pass="PptxShapeTreeReorderMutator" runId="01M0WJZ8YQY8QC7A8VBD4C03WW" action="MODIFY" callsite="PptxReadingOrderRemediator.cs:660" timestamp="2026-08-25T13:50:35.0656244Z" buildInfo="2026-08-24T21:14:14Z@7de108e" target-kind="ShapeTree" target-ref="slide=11 count=3"/>
  <entry mutator="PptxCNvPrIdRenumberer" verb="RenumberToDocumentOrder" pass="PptxReadingOrderRemediator" runId="01M0WJZ8YQY8QC7A8VBD4C03WW" action="MODIFY" callsite="PptxReadingOrderRemediator.cs:218" timestamp="2026-08-25T13:50:35.0658718Z" buildInfo="2026-08-24T21:14:14Z@7de108e" target-kind="Slide" target-ref="slide=/ppt/slides/slide11.xml shapes=2 refs=0"/>
  <entry mutator="PptxShapeTreeReorderMutator" verb="ApplyOrder" pass="PptxShapeTreeReorderMutator" runId="01M0WJZ8YQY8QC7A8VBD4C03WW" action="MODIFY" callsite="PptxReadingOrderRemediator.cs:660" timestamp="2026-08-25T13:50:35.0663497Z" buildInfo="2026-08-24T21:14:14Z@7de108e" target-kind="ShapeTree" target-ref="slide=12 count=3"/>
  <entry mutator="PptxCNvPrIdRenumberer" verb="RenumberToDocumentOrder" pass="PptxReadingOrderRemediator" runId="01M0WJZ8YQY8QC7A8VBD4C03WW" action="MODIFY" callsite="PptxReadingOrderRemediator.cs:218" timestamp="2026-08-25T13:50:35.0665956Z" buildInfo="2026-08-24T21:14:14Z@7de108e" target-kind="Slide" target-ref="slide=/ppt/slides/slide12.xml shapes=2 refs=0"/>
  <entry mutator="PptxShapeTreeReorderMutator" verb="ApplyOrder" pass="PptxShapeTreeReorderMutator" runId="01M0WJZ8YQY8QC7A8VBD4C03WW" action="MODIFY" callsite="PptxReadingOrderRemediator.cs:660" timestamp="2026-08-25T13:50:35.0680929Z" buildInfo="2026-08-24T21:14:14Z@7de108e" target-kind="ShapeTree" target-ref="slide=13 count=7"/>
  <entry mutator="PptxCNvPrIdRenumberer" verb="RenumberToDocumentOrder" pass="PptxReadingOrderRemediator" runId="01M0WJZ8YQY8QC7A8VBD4C03WW" action="MODIFY" callsite="PptxReadingOrderRemediator.cs:218" timestamp="2026-08-25T13:50:35.0684169Z" buildInfo="2026-08-24T21:14:14Z@7de108e" target-kind="Slide" target-ref="slide=/ppt/slides/slide13.xml shapes=6 refs=0"/>
  <entry mutator="PptxShapeTreeReorderMutator" verb="ApplyOrder" pass="PptxShapeTreeReorderMutator" runId="01M0WJZ8YQY8QC7A8VBD4C03WW" action="MODIFY" callsite="PptxReadingOrderRemediator.cs:660" timestamp="2026-08-25T13:50:35.0692067Z" buildInfo="2026-08-24T21:14:14Z@7de108e" target-kind="ShapeTree" target-ref="slide=15 count=3"/>
  <entry mutator="PptxCNvPrIdRenumberer" verb="RenumberToDocumentOrder" pass="PptxReadingOrderRemediator" runId="01M0WJZ8YQY8QC7A8VBD4C03WW" action="MODIFY" callsite="PptxReadingOrderRemediator.cs:218" timestamp="2026-08-25T13:50:35.0695064Z" buildInfo="2026-08-24T21:14:14Z@7de108e" target-kind="Slide" target-ref="slide=/ppt/slides/slide15.xml shapes=2 refs=0"/>
  <entry mutator="PptxShapeTreeReorderMutator" verb="ApplyOrder" pass="PptxShapeTreeReorderMutator" runId="01M0WJZ8YQY8QC7A8VBD4C03WW" action="MODIFY" callsite="PptxReadingOrderRemediator.cs:660" timestamp="2026-08-25T13:50:35.0700952Z" buildInfo="2026-08-24T21:14:14Z@7de108e" target-kind="ShapeTree" target-ref="slide=16 count=3"/>
  <entry mutator="PptxCNvPrIdRenumberer" verb="RenumberToDocumentOrder" pass="PptxReadingOrderRemediator" runId="01M0WJZ8YQY8QC7A8VBD4C03WW" action="MODIFY" callsite="PptxReadingOrderRemediator.cs:218" timestamp="2026-08-25T13:50:35.0704070Z" buildInfo="2026-08-24T21:14:14Z@7de108e" target-kind="Slide" target-ref="slide=/ppt/slides/slide16.xml shapes=2 refs=0"/>
  <entry mutator="PptxShapeTreeReorderMutator" verb="ApplyOrder" pass="PptxShapeTreeReorderMutator" runId="01M0WJZ8YQY8QC7A8VBD4C03WW" action="MODIFY" callsite="PptxReadingOrderRemediator.cs:660" timestamp="2026-08-25T13:50:35.0709643Z" buildInfo="2026-08-24T21:14:14Z@7de108e" target-kind="ShapeTree" target-ref="slide=17 count=3"/>
  <entry mutator="PptxCNvPrIdRenumberer" verb="RenumberToDocumentOrder" pass="PptxReadingOrderRemediator" runId="01M0WJZ8YQY8QC7A8VBD4C03WW" action="MODIFY" callsite="PptxReadingOrderRemediator.cs:218" timestamp="2026-08-25T13:50:35.0712326Z" buildInfo="2026-08-24T21:14:14Z@7de108e" target-kind="Slide" target-ref="slide=/ppt/slides/slide17.xml shapes=3 refs=0"/>
  <entry mutator="PptxInkMutator" verb="UnwrapGroupIntoShapeTree" pass="RunStripAttribution" runId="01M0WK0MEZ6A0SYQYWTB60KM88" action="TAG" callsite="RunStripAttribution.cs:235" timestamp="2026-08-25T13:51:03.1457798Z" buildInfo="2026-08-24T21:14:14Z@7de108e" target-kind="GroupShape" target-ref="dissolved count=22"/>
  <entry mutator="PptxInkMutator" verb="UnwrapGroupIntoShapeTree" pass="RunStripAttribution" runId="01M0WK0MEZ6A0SYQYWTB60KM88" action="TAG" callsite="RunStripAttribution.cs:235" timestamp="2026-08-25T13:51:03.1768134Z" buildInfo="2026-08-24T21:14:14Z@7de108e" target-kind="GroupShape" target-ref="dissolved count=4"/>
  <entry mutator="PptxInkMutator" verb="UnwrapGroupIntoShapeTree" pass="RunStripAttribution" runId="01M0WK0MEZ6A0SYQYWTB60KM88" action="TAG" callsite="RunStripAttribution.cs:235" timestamp="2026-08-25T13:51:03.1789792Z" buildInfo="2026-08-24T21:14:14Z@7de108e" target-kind="GroupShape" target-ref="dissolved count=4"/>
</adatool-attribution>
</file>

<file path=customXml/itemProps1.xml><?xml version="1.0" encoding="utf-8"?>
<ds:datastoreItem xmlns:ds="http://schemas.openxmlformats.org/officeDocument/2006/customXml" ds:itemID="{9B6EC69A-2563-124E-A9A2-627FA6E3C1F8}">
  <ds:schemaRefs>
    <ds:schemaRef ds:uri="https://scholaccess.com/ns/adatool/attribution/v1"/>
  </ds:schemaRefs>
</ds:datastoreItem>
</file>

<file path=docProps/app.xml><?xml version="1.0" encoding="utf-8"?>
<Properties xmlns="http://schemas.openxmlformats.org/officeDocument/2006/extended-properties" xmlns:vt="http://schemas.openxmlformats.org/officeDocument/2006/docPropsVTypes">
  <Template>PU-CoBrand_Template_Gold_Theme_Std_Screen_2</Template>
  <TotalTime>9467</TotalTime>
  <Words>9253</Words>
  <Application>Microsoft Macintosh PowerPoint</Application>
  <PresentationFormat>On-screen Show (4:3)</PresentationFormat>
  <Paragraphs>804</Paragraphs>
  <Slides>41</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Acumin Pro</vt:lpstr>
      <vt:lpstr>Arial</vt:lpstr>
      <vt:lpstr>Calibri</vt:lpstr>
      <vt:lpstr>Consolas</vt:lpstr>
      <vt:lpstr>Times</vt:lpstr>
      <vt:lpstr>Wingdings</vt:lpstr>
      <vt:lpstr>Purdue1</vt:lpstr>
      <vt:lpstr>Software Engineering  ECE 30861 / CSCI 45000</vt:lpstr>
      <vt:lpstr>DON’T PANIC  Today’s material is quite conceptual, and we will use the vocabulary for the whole course.</vt:lpstr>
      <vt:lpstr>What changes when implementation is abundant?</vt:lpstr>
      <vt:lpstr>Part 1: The new engineering problem</vt:lpstr>
      <vt:lpstr>Suppose implementation became essentially free</vt:lpstr>
      <vt:lpstr>Technology moves engineering bottlenecks</vt:lpstr>
      <vt:lpstr>Where in SE can we apply GenAI?</vt:lpstr>
      <vt:lpstr>Shall we “vibe” our systems?</vt:lpstr>
      <vt:lpstr>Vibe coding is cheap fabrication</vt:lpstr>
      <vt:lpstr>What changes when you care whether the result is correct?</vt:lpstr>
      <vt:lpstr>Vibe coding fails because engineering has a large reasoning horizon</vt:lpstr>
      <vt:lpstr>More oversight does not solve scaling</vt:lpstr>
      <vt:lpstr>However, each improvement moves the failure boundary</vt:lpstr>
      <vt:lpstr>Implementation speed is no longer the constraint</vt:lpstr>
      <vt:lpstr>What is scarce now?</vt:lpstr>
      <vt:lpstr>Stretch break</vt:lpstr>
      <vt:lpstr>Part 2: Engineering for abundance</vt:lpstr>
      <vt:lpstr>Your task: design the engineering environment</vt:lpstr>
      <vt:lpstr>Stage 1 · What does the agent need to know?</vt:lpstr>
      <vt:lpstr>What would you make explicit?</vt:lpstr>
      <vt:lpstr>You are building models</vt:lpstr>
      <vt:lpstr>Different questions need different models</vt:lpstr>
      <vt:lpstr>An agent adds a new API endpoint</vt:lpstr>
      <vt:lpstr>How much authority should this have?</vt:lpstr>
      <vt:lpstr>Representation and authority differ</vt:lpstr>
      <vt:lpstr>Not every obligation needs the same mechanism</vt:lpstr>
      <vt:lpstr>Stage 2 · Not every decision deserves the same authority</vt:lpstr>
      <vt:lpstr>Govern what is settled; preserve what is free</vt:lpstr>
      <vt:lpstr>Stage 3 · You caught it. Are you done?</vt:lpstr>
      <vt:lpstr>What should the next task inherit?</vt:lpstr>
      <vt:lpstr>Convert judgment into durable structure</vt:lpstr>
      <vt:lpstr>Or you pay for the same engineering again</vt:lpstr>
      <vt:lpstr>MAGE is the cycle, not either principle alone</vt:lpstr>
      <vt:lpstr>The goal is a Governed Engineering Environment (GEE)</vt:lpstr>
      <vt:lpstr>Part 3: What engineering becomes</vt:lpstr>
      <vt:lpstr>MAGE in one picture</vt:lpstr>
      <vt:lpstr>Autonomy is an outcome, not the objective</vt:lpstr>
      <vt:lpstr>Engineering work moves to higher abstraction</vt:lpstr>
      <vt:lpstr>This is why software engineering matters more, not less</vt:lpstr>
      <vt:lpstr>How do we safely grant autonomy?</vt:lpstr>
      <vt:lpstr>Revisiting “Suppose implementation became essentially free”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EngineeringECE 30861 / CSCI 45000</dc:title>
  <dc:creator>Bowers, Anna K</dc:creator>
  <cp:lastModifiedBy>James C Davis</cp:lastModifiedBy>
  <cp:revision>223</cp:revision>
  <dcterms:created xsi:type="dcterms:W3CDTF">2020-02-21T23:00:33Z</dcterms:created>
  <dcterms:modified xsi:type="dcterms:W3CDTF">2026-08-27T17:17:41Z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daToolMarkerV1">
    <vt:lpwstr>2026-08-24T21:14:14Z@7de108e</vt:lpwstr>
  </property>
</Properties>
</file>