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7"/>
  </p:notesMasterIdLst>
  <p:sldIdLst>
    <p:sldId id="263" r:id="rId2"/>
    <p:sldId id="550" r:id="rId3"/>
    <p:sldId id="549" r:id="rId4"/>
    <p:sldId id="547" r:id="rId5"/>
    <p:sldId id="548" r:id="rId6"/>
    <p:sldId id="546" r:id="rId7"/>
    <p:sldId id="518" r:id="rId8"/>
    <p:sldId id="551" r:id="rId9"/>
    <p:sldId id="541" r:id="rId10"/>
    <p:sldId id="553" r:id="rId11"/>
    <p:sldId id="554" r:id="rId12"/>
    <p:sldId id="556" r:id="rId13"/>
    <p:sldId id="555" r:id="rId14"/>
    <p:sldId id="526" r:id="rId15"/>
    <p:sldId id="527" r:id="rId16"/>
    <p:sldId id="528" r:id="rId17"/>
    <p:sldId id="529" r:id="rId18"/>
    <p:sldId id="531" r:id="rId19"/>
    <p:sldId id="562" r:id="rId20"/>
    <p:sldId id="559" r:id="rId21"/>
    <p:sldId id="558" r:id="rId22"/>
    <p:sldId id="560" r:id="rId23"/>
    <p:sldId id="536" r:id="rId24"/>
    <p:sldId id="563" r:id="rId25"/>
    <p:sldId id="539" r:id="rId26"/>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E3E6C61-E6A7-CF43-A819-E5C67BD69DD7}">
          <p14:sldIdLst>
            <p14:sldId id="263"/>
            <p14:sldId id="550"/>
          </p14:sldIdLst>
        </p14:section>
        <p14:section name="Definitions" id="{248B5A0C-6DB2-C14A-AC84-95C714111AA7}">
          <p14:sldIdLst>
            <p14:sldId id="549"/>
            <p14:sldId id="547"/>
            <p14:sldId id="548"/>
          </p14:sldIdLst>
        </p14:section>
        <p14:section name="Process" id="{26F74C19-8F39-4A40-91FD-000F7CBD1CE8}">
          <p14:sldIdLst>
            <p14:sldId id="546"/>
            <p14:sldId id="518"/>
            <p14:sldId id="551"/>
            <p14:sldId id="541"/>
            <p14:sldId id="553"/>
            <p14:sldId id="554"/>
          </p14:sldIdLst>
        </p14:section>
        <p14:section name="Process factors" id="{32C03AE7-34AB-B34E-8AE7-69DA6524B682}">
          <p14:sldIdLst>
            <p14:sldId id="556"/>
            <p14:sldId id="555"/>
            <p14:sldId id="526"/>
            <p14:sldId id="527"/>
            <p14:sldId id="528"/>
            <p14:sldId id="529"/>
            <p14:sldId id="531"/>
          </p14:sldIdLst>
        </p14:section>
        <p14:section name="Worked examples" id="{2CE1AC20-F3E7-5944-A412-6ABDBC04FBE4}">
          <p14:sldIdLst>
            <p14:sldId id="562"/>
            <p14:sldId id="559"/>
            <p14:sldId id="558"/>
          </p14:sldIdLst>
        </p14:section>
        <p14:section name="Controlling process factors" id="{7B457670-E1C7-7C43-80C4-EBAA97558E01}">
          <p14:sldIdLst>
            <p14:sldId id="560"/>
            <p14:sldId id="536"/>
          </p14:sldIdLst>
        </p14:section>
        <p14:section name="Project team discussion of process" id="{42850693-BC76-214E-A429-5B94ECE06594}">
          <p14:sldIdLst>
            <p14:sldId id="563"/>
            <p14:sldId id="53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FFB2F9-B20B-F3D9-E2CF-8A1B6FB546FE}" name="James C Davis" initials="JCD" userId="S::davisjam@purdue.edu::84778d94-b1cc-4a48-87ce-749e1d7d6e7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21" autoAdjust="0"/>
    <p:restoredTop sz="81233"/>
  </p:normalViewPr>
  <p:slideViewPr>
    <p:cSldViewPr snapToGrid="0" snapToObjects="1">
      <p:cViewPr varScale="1">
        <p:scale>
          <a:sx n="97" d="100"/>
          <a:sy n="97" d="100"/>
        </p:scale>
        <p:origin x="1848" y="200"/>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27E8B4C4-0720-F64E-9EEE-9472CF165DC6}" type="datetimeFigureOut">
              <a:rPr lang="en-US"/>
              <a:t>9/3/26</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FF209F92-05EE-6F4A-AD9C-ED35F0F76927}" type="slidenum">
              <a:rPr/>
              <a:t>‹#›</a:t>
            </a:fld>
            <a:endParaRPr lang="en-US" dirty="0"/>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a:t>
            </a:fld>
            <a:endParaRPr lang="en-US" dirty="0"/>
          </a:p>
        </p:txBody>
      </p:sp>
    </p:spTree>
    <p:extLst>
      <p:ext uri="{BB962C8B-B14F-4D97-AF65-F5344CB8AC3E}">
        <p14:creationId xmlns:p14="http://schemas.microsoft.com/office/powerpoint/2010/main" val="939063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13 — Why might you choose one model over another?</a:t>
            </a:r>
          </a:p>
          <a:p>
            <a:pPr lvl="0"/>
            <a:r>
              <a:rPr lang="en-US" dirty="0"/>
              <a:t>**4 minutes — </a:t>
            </a:r>
            <a:r>
              <a:rPr lang="en-US" i="1" dirty="0"/>
              <a:t>Have students generate hypotheses about process choice, then challenge those hypotheses by changing the engineered medium.</a:t>
            </a:r>
            <a:r>
              <a:rPr lang="en-US" dirty="0"/>
              <a:t> ** Think–pair–share: Why choose plan-based versus iterative/incremental development?</a:t>
            </a:r>
          </a:p>
          <a:p>
            <a:pPr lvl="0"/>
            <a:r>
              <a:rPr lang="en-US" dirty="0"/>
              <a:t>Prompt for </a:t>
            </a:r>
            <a:r>
              <a:rPr lang="en-US" b="1" dirty="0"/>
              <a:t>costs and benefits</a:t>
            </a:r>
            <a:r>
              <a:rPr lang="en-US" dirty="0"/>
              <a:t>, not methodology preferences.</a:t>
            </a:r>
          </a:p>
          <a:p>
            <a:pPr lvl="0"/>
            <a:r>
              <a:rPr lang="en-US" dirty="0"/>
              <a:t>Accept and collect hypotheses: uncertainty, feedback, changing requirements, cost of rework, risk, ability to deliver pieces, coordination, etc.</a:t>
            </a:r>
          </a:p>
          <a:p>
            <a:pPr lvl="0"/>
            <a:r>
              <a:rPr lang="en-US" dirty="0"/>
              <a:t>Do </a:t>
            </a:r>
            <a:r>
              <a:rPr lang="en-US" b="1" dirty="0"/>
              <a:t>not</a:t>
            </a:r>
            <a:r>
              <a:rPr lang="en-US" dirty="0"/>
              <a:t> organize their answers into the course’s dimensions yet.</a:t>
            </a:r>
          </a:p>
          <a:p>
            <a:pPr lvl="0"/>
            <a:r>
              <a:rPr lang="en-US" dirty="0"/>
              <a:t>Reveal the bridge and ask the same question again.</a:t>
            </a:r>
          </a:p>
          <a:p>
            <a:pPr lvl="0"/>
            <a:r>
              <a:rPr lang="en-US" dirty="0"/>
              <a:t>Transition: process choice depends on properties of the engineering problem—not merely on a preferred methodology.</a:t>
            </a:r>
          </a:p>
          <a:p>
            <a:r>
              <a:rPr lang="en-US" dirty="0"/>
              <a:t>=====</a:t>
            </a:r>
          </a:p>
          <a:p>
            <a:endParaRPr lang="en-US" dirty="0"/>
          </a:p>
          <a:p>
            <a:r>
              <a:rPr lang="en-US" dirty="0"/>
              <a:t>We’ve now seen two substantially different ways to organize the same engineering activities.</a:t>
            </a:r>
          </a:p>
          <a:p>
            <a:r>
              <a:rPr lang="en-US" dirty="0"/>
              <a:t>So, I want you to make the engineering decision.</a:t>
            </a:r>
          </a:p>
          <a:p>
            <a:r>
              <a:rPr lang="en-US" b="1" dirty="0"/>
              <a:t>Why might you choose one of these models over the other? What does each one cost you? What does each one give you?</a:t>
            </a:r>
            <a:endParaRPr lang="en-US" dirty="0"/>
          </a:p>
          <a:p>
            <a:r>
              <a:rPr lang="en-US" dirty="0"/>
              <a:t>Take about thirty seconds on your own first. Come up with at least one reason why you might prefer a more plan-based process and one reason why you might prefer a more iterative one.</a:t>
            </a:r>
          </a:p>
          <a:p>
            <a:r>
              <a:rPr lang="en-US" dirty="0"/>
              <a:t>Then compare with the person next to you.</a:t>
            </a:r>
          </a:p>
          <a:p>
            <a:r>
              <a:rPr lang="en-US" dirty="0"/>
              <a:t>[THINK — ~30 seconds]</a:t>
            </a:r>
          </a:p>
          <a:p>
            <a:r>
              <a:rPr lang="en-US" dirty="0"/>
              <a:t>[PAIR — ~45 seconds]</a:t>
            </a:r>
          </a:p>
          <a:p>
            <a:r>
              <a:rPr lang="en-US" dirty="0"/>
              <a:t>Okay. What did you come up with?</a:t>
            </a:r>
          </a:p>
          <a:p>
            <a:r>
              <a:rPr lang="en-US" dirty="0"/>
              <a:t>[SHARE — take several answers. Put them on the board if convenient. Probe rather than classify.]</a:t>
            </a:r>
          </a:p>
          <a:p>
            <a:r>
              <a:rPr lang="en-US" dirty="0"/>
              <a:t>If someone says </a:t>
            </a:r>
            <a:r>
              <a:rPr lang="en-US" i="1" dirty="0"/>
              <a:t>requirements change</a:t>
            </a:r>
            <a:r>
              <a:rPr lang="en-US" dirty="0"/>
              <a:t>, ask: </a:t>
            </a:r>
            <a:r>
              <a:rPr lang="en-US" b="1" dirty="0"/>
              <a:t>Why does that favor one process?</a:t>
            </a:r>
            <a:r>
              <a:rPr lang="en-US" dirty="0"/>
              <a:t> </a:t>
            </a:r>
          </a:p>
          <a:p>
            <a:r>
              <a:rPr lang="en-US" dirty="0"/>
              <a:t>If someone says </a:t>
            </a:r>
            <a:r>
              <a:rPr lang="en-US" i="1" dirty="0"/>
              <a:t>iteration is faster</a:t>
            </a:r>
            <a:r>
              <a:rPr lang="en-US" dirty="0"/>
              <a:t>, ask: </a:t>
            </a:r>
            <a:r>
              <a:rPr lang="en-US" b="1" dirty="0"/>
              <a:t>Faster in what sense? What are we avoiding or learning sooner?</a:t>
            </a:r>
            <a:r>
              <a:rPr lang="en-US" dirty="0"/>
              <a:t> </a:t>
            </a:r>
          </a:p>
          <a:p>
            <a:r>
              <a:rPr lang="en-US" dirty="0"/>
              <a:t>If someone says </a:t>
            </a:r>
            <a:r>
              <a:rPr lang="en-US" i="1" dirty="0"/>
              <a:t>Waterfall is safer</a:t>
            </a:r>
            <a:r>
              <a:rPr lang="en-US" dirty="0"/>
              <a:t>, ask: </a:t>
            </a:r>
            <a:r>
              <a:rPr lang="en-US" b="1" dirty="0"/>
              <a:t>What about it would make it safer? Under what conditions?</a:t>
            </a:r>
            <a:r>
              <a:rPr lang="en-US" dirty="0"/>
              <a:t> </a:t>
            </a:r>
          </a:p>
          <a:p>
            <a:r>
              <a:rPr lang="en-US" dirty="0"/>
              <a:t>If someone says </a:t>
            </a:r>
            <a:r>
              <a:rPr lang="en-US" i="1" dirty="0"/>
              <a:t>Agile gives feedback</a:t>
            </a:r>
            <a:r>
              <a:rPr lang="en-US" dirty="0"/>
              <a:t>, ask: </a:t>
            </a:r>
            <a:r>
              <a:rPr lang="en-US" b="1" dirty="0"/>
              <a:t>What can you learn from that feedback, and when is it available?</a:t>
            </a:r>
            <a:r>
              <a:rPr lang="en-US" dirty="0"/>
              <a:t> </a:t>
            </a:r>
          </a:p>
          <a:p>
            <a:r>
              <a:rPr lang="en-US" dirty="0"/>
              <a:t>The point isn’t to find the magic correct answer yet. We are generating candidate reasons why rational engineers might organize the same work differently.</a:t>
            </a:r>
          </a:p>
          <a:p>
            <a:endParaRPr lang="en-US" dirty="0"/>
          </a:p>
          <a:p>
            <a:r>
              <a:rPr lang="en-US" dirty="0"/>
              <a:t>ANIMATE</a:t>
            </a:r>
          </a:p>
          <a:p>
            <a:r>
              <a:rPr lang="en-US" dirty="0"/>
              <a:t>Now I’m going to change one thing.</a:t>
            </a:r>
          </a:p>
          <a:p>
            <a:r>
              <a:rPr lang="en-US" b="1" dirty="0"/>
              <a:t>Suppose we’re not building software. Suppose we’re building this bridge.</a:t>
            </a:r>
            <a:endParaRPr lang="en-US" dirty="0"/>
          </a:p>
          <a:p>
            <a:r>
              <a:rPr lang="en-US" dirty="0"/>
              <a:t>Do your answers change?</a:t>
            </a:r>
          </a:p>
          <a:p>
            <a:r>
              <a:rPr lang="en-US" dirty="0"/>
              <a:t>Would you build one span, put some cars on it, see what users think, and then decide how to design the next span?</a:t>
            </a:r>
          </a:p>
          <a:p>
            <a:r>
              <a:rPr lang="en-US" dirty="0"/>
              <a:t>Probably not.</a:t>
            </a:r>
          </a:p>
          <a:p>
            <a:r>
              <a:rPr lang="en-US" dirty="0"/>
              <a:t>But why not? The fundamental engineering activities haven’t disappeared. We still have requirements. We still design. We still build. We still validate. Yet some ways of arranging those activities suddenly seem much more or less attractive.</a:t>
            </a:r>
          </a:p>
          <a:p>
            <a:r>
              <a:rPr lang="en-US" b="1" dirty="0"/>
              <a:t>That tells us something important: process choice depends on properties of what we’re engineering and the environment in which we’re engineering it.</a:t>
            </a:r>
            <a:endParaRPr lang="en-US" dirty="0"/>
          </a:p>
          <a:p>
            <a:r>
              <a:rPr lang="en-US" dirty="0"/>
              <a:t>So rather than asking </a:t>
            </a:r>
            <a:r>
              <a:rPr lang="en-US" b="1" dirty="0"/>
              <a:t>“Which process is best?”</a:t>
            </a:r>
            <a:r>
              <a:rPr lang="en-US" dirty="0"/>
              <a:t>, we need a better question:</a:t>
            </a:r>
          </a:p>
          <a:p>
            <a:r>
              <a:rPr lang="en-US" b="1" dirty="0"/>
              <a:t>What properties of the engineering problem should drive our choice of process?</a:t>
            </a:r>
            <a:endParaRPr lang="en-US" dirty="0"/>
          </a:p>
          <a:p>
            <a:r>
              <a:rPr lang="en-US" dirty="0"/>
              <a:t>And that’s where we’re going next.</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13</a:t>
            </a:fld>
            <a:endParaRPr lang="en-US" dirty="0"/>
          </a:p>
        </p:txBody>
      </p:sp>
    </p:spTree>
    <p:extLst>
      <p:ext uri="{BB962C8B-B14F-4D97-AF65-F5344CB8AC3E}">
        <p14:creationId xmlns:p14="http://schemas.microsoft.com/office/powerpoint/2010/main" val="1740636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think we can summarize the discussion as follows: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Three plain-English questions:
1. What do we know before we build?
2. How hard is it to change what we build?
3. Can part of the system be validated, or deliver value?
</a:t>
            </a:r>
          </a:p>
        </p:txBody>
      </p:sp>
      <p:sp>
        <p:nvSpPr>
          <p:cNvPr id="4" name="Slide Number Placeholder 3"/>
          <p:cNvSpPr>
            <a:spLocks noGrp="1"/>
          </p:cNvSpPr>
          <p:nvPr>
            <p:ph type="sldNum" sz="quarter" idx="5"/>
          </p:nvPr>
        </p:nvSpPr>
        <p:spPr/>
        <p:txBody>
          <a:bodyPr/>
          <a:lstStyle/>
          <a:p>
            <a:fld id="{FF209F92-05EE-6F4A-AD9C-ED35F0F76927}" type="slidenum">
              <a:rPr lang="en-US" smtClean="0"/>
              <a:t>14</a:t>
            </a:fld>
            <a:endParaRPr lang="en-US" dirty="0"/>
          </a:p>
        </p:txBody>
      </p:sp>
    </p:spTree>
    <p:extLst>
      <p:ext uri="{BB962C8B-B14F-4D97-AF65-F5344CB8AC3E}">
        <p14:creationId xmlns:p14="http://schemas.microsoft.com/office/powerpoint/2010/main" val="3044022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**2 minutes — </a:t>
            </a:r>
            <a:r>
              <a:rPr lang="en-US" i="1" dirty="0"/>
              <a:t>Establish that the value of planning depends on how much consequential knowledge is available before implementation.</a:t>
            </a:r>
            <a:r>
              <a:rPr lang="en-US" dirty="0"/>
              <a:t> ** Certainty concerns what we can know </a:t>
            </a:r>
            <a:r>
              <a:rPr lang="en-US" b="1" dirty="0"/>
              <a:t>before building</a:t>
            </a:r>
            <a:r>
              <a:rPr lang="en-US" dirty="0"/>
              <a:t>: requirements, constraints, and important design implications.</a:t>
            </a:r>
          </a:p>
          <a:p>
            <a:pPr lvl="0"/>
            <a:r>
              <a:rPr lang="en-US" dirty="0"/>
              <a:t>At the stable end, requirements are sufficiently clear that substantial specification and planning can happen up front.</a:t>
            </a:r>
          </a:p>
          <a:p>
            <a:pPr lvl="0"/>
            <a:r>
              <a:rPr lang="en-US" dirty="0"/>
              <a:t>At the emergent end, some requirements can only be discovered through building, use, and feedback.</a:t>
            </a:r>
          </a:p>
          <a:p>
            <a:pPr lvl="0"/>
            <a:r>
              <a:rPr lang="en-US" dirty="0"/>
              <a:t>Most projects lie between the endpoints.</a:t>
            </a:r>
          </a:p>
          <a:p>
            <a:pPr lvl="0"/>
            <a:r>
              <a:rPr lang="en-US" dirty="0"/>
              <a:t>Uncertainty is not inherently bad; the process must provide a mechanism for resolving it.</a:t>
            </a:r>
          </a:p>
          <a:p>
            <a:pPr lvl="0"/>
            <a:r>
              <a:rPr lang="en-US" dirty="0"/>
              <a:t>Process implication: </a:t>
            </a:r>
            <a:r>
              <a:rPr lang="en-US" b="1" dirty="0"/>
              <a:t>the more we can know up front, the more useful up-front planning can be; the more knowledge emerges through use, the more we need feedback.</a:t>
            </a:r>
            <a:endParaRPr lang="en-US" dirty="0"/>
          </a:p>
          <a:p>
            <a:r>
              <a:rPr lang="en-US" dirty="0"/>
              <a:t>=====</a:t>
            </a:r>
          </a:p>
          <a:p>
            <a:r>
              <a:rPr lang="en-US" dirty="0"/>
              <a:t>Our first factor is </a:t>
            </a:r>
            <a:r>
              <a:rPr lang="en-US" b="1" dirty="0"/>
              <a:t>certainty: what do we know before we build?</a:t>
            </a:r>
            <a:endParaRPr lang="en-US" dirty="0"/>
          </a:p>
          <a:p>
            <a:r>
              <a:rPr lang="en-US" dirty="0"/>
              <a:t>At one extreme, the problem is stable and well understood. The requirements are clear and consistent. Change is relatively uncommon and predictable.</a:t>
            </a:r>
          </a:p>
          <a:p>
            <a:r>
              <a:rPr lang="en-US" dirty="0"/>
              <a:t>In that world, there is real value in doing substantial work up front. If I can determine what the system needs to do before I build it, then I can specify it, reason about it, and design around those requirements before making implementation decisions.</a:t>
            </a:r>
          </a:p>
          <a:p>
            <a:r>
              <a:rPr lang="en-US" b="1" dirty="0"/>
              <a:t>If you know what to build up front, just build it.</a:t>
            </a:r>
            <a:endParaRPr lang="en-US" dirty="0"/>
          </a:p>
          <a:p>
            <a:r>
              <a:rPr lang="en-US" dirty="0"/>
              <a:t>But now start moving to the right.</a:t>
            </a:r>
          </a:p>
          <a:p>
            <a:r>
              <a:rPr lang="en-US" dirty="0"/>
              <a:t>Maybe some things are uncertain, but we can resolve them through analysis. Maybe we need to talk to stakeholders, build a prototype, or get some feedback before committing.</a:t>
            </a:r>
          </a:p>
          <a:p>
            <a:r>
              <a:rPr lang="en-US" dirty="0"/>
              <a:t>Farther to the right, we expect requirements to change as people interact with the system.</a:t>
            </a:r>
          </a:p>
          <a:p>
            <a:r>
              <a:rPr lang="en-US" dirty="0"/>
              <a:t>And at the extreme, the requirement itself is </a:t>
            </a:r>
            <a:r>
              <a:rPr lang="en-US" b="1" dirty="0"/>
              <a:t>emergent</a:t>
            </a:r>
            <a:r>
              <a:rPr lang="en-US" dirty="0"/>
              <a:t>. We cannot completely specify the right system in advance because using the system is part of how we discover what the right system is.</a:t>
            </a:r>
          </a:p>
          <a:p>
            <a:r>
              <a:rPr lang="en-US" dirty="0"/>
              <a:t>Think about a new consumer product. You can interview users and make informed predictions, but sometimes the only way to discover whether a feature is actually useful is to put something in front of people and observe what happens.</a:t>
            </a:r>
          </a:p>
          <a:p>
            <a:r>
              <a:rPr lang="en-US" dirty="0"/>
              <a:t>That changes what we should want from the process.</a:t>
            </a:r>
          </a:p>
          <a:p>
            <a:r>
              <a:rPr lang="en-US" dirty="0"/>
              <a:t>If important knowledge is available </a:t>
            </a:r>
            <a:r>
              <a:rPr lang="en-US" b="1" dirty="0"/>
              <a:t>before</a:t>
            </a:r>
            <a:r>
              <a:rPr lang="en-US" dirty="0"/>
              <a:t> implementation, a process can exploit that knowledge through planning.</a:t>
            </a:r>
          </a:p>
          <a:p>
            <a:r>
              <a:rPr lang="en-US" dirty="0"/>
              <a:t>If important knowledge becomes available </a:t>
            </a:r>
            <a:r>
              <a:rPr lang="en-US" b="1" dirty="0"/>
              <a:t>because of</a:t>
            </a:r>
            <a:r>
              <a:rPr lang="en-US" dirty="0"/>
              <a:t> implementation and use, then the process needs to create opportunities to build something, observe what happens, learn, and revise.</a:t>
            </a:r>
          </a:p>
          <a:p>
            <a:r>
              <a:rPr lang="en-US" dirty="0"/>
              <a:t>So certainty gives us our first reason for choosing different processes:</a:t>
            </a:r>
          </a:p>
          <a:p>
            <a:r>
              <a:rPr lang="en-US" b="1" dirty="0"/>
              <a:t>How much do we already know—and how much can we only learn by building?</a:t>
            </a: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15</a:t>
            </a:fld>
            <a:endParaRPr lang="en-US" dirty="0"/>
          </a:p>
        </p:txBody>
      </p:sp>
    </p:spTree>
    <p:extLst>
      <p:ext uri="{BB962C8B-B14F-4D97-AF65-F5344CB8AC3E}">
        <p14:creationId xmlns:p14="http://schemas.microsoft.com/office/powerpoint/2010/main" val="2167656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**2 minutes — </a:t>
            </a:r>
            <a:r>
              <a:rPr lang="en-US" i="1" dirty="0"/>
              <a:t>Establish that planning becomes more valuable as decisions become expensive or irreversible to change.</a:t>
            </a:r>
            <a:r>
              <a:rPr lang="en-US" dirty="0"/>
              <a:t> ** Changeability concerns the </a:t>
            </a:r>
            <a:r>
              <a:rPr lang="en-US" b="1" dirty="0"/>
              <a:t>cost of changing a decision after commitment</a:t>
            </a:r>
            <a:r>
              <a:rPr lang="en-US" dirty="0"/>
              <a:t>.</a:t>
            </a:r>
          </a:p>
          <a:p>
            <a:pPr lvl="0"/>
            <a:r>
              <a:rPr lang="en-US" dirty="0"/>
              <a:t>Many software decisions are cheap and reversible: code, UI copy, configuration, some APIs and components.</a:t>
            </a:r>
          </a:p>
          <a:p>
            <a:pPr lvl="0"/>
            <a:r>
              <a:rPr lang="en-US" dirty="0"/>
              <a:t>Others create substantial commitment: architecture, data models, certification, deployed dependencies, migrations.</a:t>
            </a:r>
          </a:p>
          <a:p>
            <a:pPr lvl="0"/>
            <a:r>
              <a:rPr lang="en-US" dirty="0"/>
              <a:t>The key question is not simply “is this software?” but </a:t>
            </a:r>
            <a:r>
              <a:rPr lang="en-US" b="1" dirty="0"/>
              <a:t>which decisions are cheap to revisit, and which are not?</a:t>
            </a:r>
            <a:endParaRPr lang="en-US" dirty="0"/>
          </a:p>
          <a:p>
            <a:pPr lvl="0"/>
            <a:r>
              <a:rPr lang="en-US" dirty="0"/>
              <a:t>Process implication: expensive commitments justify more reasoning before commitment; cheap decisions permit experimentation and correction.</a:t>
            </a:r>
          </a:p>
          <a:p>
            <a:pPr lvl="0"/>
            <a:r>
              <a:rPr lang="en-US" dirty="0"/>
              <a:t>Punchline: </a:t>
            </a:r>
            <a:r>
              <a:rPr lang="en-US" b="1" dirty="0"/>
              <a:t>If it’s expensive to change, get it right the first time. If it’s cheap to change, don’t sweat it.</a:t>
            </a:r>
            <a:endParaRPr lang="en-US" dirty="0"/>
          </a:p>
          <a:p>
            <a:r>
              <a:rPr lang="en-US" dirty="0"/>
              <a:t>=====</a:t>
            </a:r>
          </a:p>
          <a:p>
            <a:r>
              <a:rPr lang="en-US" dirty="0"/>
              <a:t>Our second factor is </a:t>
            </a:r>
            <a:r>
              <a:rPr lang="en-US" b="1" dirty="0"/>
              <a:t>changeability: how hard is it to re-work something after we’ve committed to it?</a:t>
            </a:r>
            <a:endParaRPr lang="en-US" dirty="0"/>
          </a:p>
          <a:p>
            <a:r>
              <a:rPr lang="en-US" dirty="0"/>
              <a:t>This is where software is unusual as an engineered medium.</a:t>
            </a:r>
          </a:p>
          <a:p>
            <a:r>
              <a:rPr lang="en-US" dirty="0"/>
              <a:t>A lot of software decisions are extraordinarily cheap to change. I can change some logic, a configuration value, or a piece of UI text, run the tests, and deploy a new version. I haven’t poured concrete. I haven’t manufactured ten thousand parts.</a:t>
            </a:r>
          </a:p>
          <a:p>
            <a:r>
              <a:rPr lang="en-US" dirty="0"/>
              <a:t>That makes experimentation economically reasonable. If getting a decision slightly wrong costs me twenty minutes tomorrow, spending three days proving that it is right today probably doesn’t make sense.</a:t>
            </a:r>
          </a:p>
          <a:p>
            <a:r>
              <a:rPr lang="en-US" dirty="0"/>
              <a:t>But don’t make the mistake of concluding that </a:t>
            </a:r>
            <a:r>
              <a:rPr lang="en-US" b="1" dirty="0"/>
              <a:t>all software decisions are cheap to change</a:t>
            </a:r>
            <a:r>
              <a:rPr lang="en-US" dirty="0"/>
              <a:t>.</a:t>
            </a:r>
          </a:p>
          <a:p>
            <a:r>
              <a:rPr lang="en-US" dirty="0"/>
              <a:t>Move across this spectrum and commitments begin to accumulate. Components acquire users. APIs acquire clients. Data models accumulate data. Architecture constrains subsequent design. External systems become integrated. Certification may depend on specific decisions. A deployed data migration may be extremely difficult to reverse.</a:t>
            </a:r>
          </a:p>
          <a:p>
            <a:r>
              <a:rPr lang="en-US" dirty="0"/>
              <a:t>At the far end, a decision may be effectively final—or at least so expensive and risky to change that we should treat it that way.</a:t>
            </a:r>
          </a:p>
          <a:p>
            <a:r>
              <a:rPr lang="en-US" dirty="0"/>
              <a:t>So, process should respond to the </a:t>
            </a:r>
            <a:r>
              <a:rPr lang="en-US" b="1" dirty="0"/>
              <a:t>cost of commitment</a:t>
            </a:r>
            <a:r>
              <a:rPr lang="en-US" dirty="0"/>
              <a:t>.</a:t>
            </a:r>
          </a:p>
          <a:p>
            <a:r>
              <a:rPr lang="en-US" dirty="0"/>
              <a:t>If a decision is expensive to reverse, we have a reason to analyze, design, review, and validate it </a:t>
            </a:r>
            <a:r>
              <a:rPr lang="en-US" b="1" dirty="0"/>
              <a:t>before</a:t>
            </a:r>
            <a:r>
              <a:rPr lang="en-US" dirty="0"/>
              <a:t> making the commitment.</a:t>
            </a:r>
          </a:p>
          <a:p>
            <a:r>
              <a:rPr lang="en-US" dirty="0"/>
              <a:t>If it is cheap to reverse, we can often make the decision, observe the result, and correct it later.</a:t>
            </a:r>
          </a:p>
          <a:p>
            <a:r>
              <a:rPr lang="en-US" dirty="0"/>
              <a:t>That’s our second dimension:</a:t>
            </a:r>
          </a:p>
          <a:p>
            <a:r>
              <a:rPr lang="en-US" b="1" dirty="0"/>
              <a:t>If it’s expensive to change, get it right the first time. If it’s cheap to change, don’t sweat it.</a:t>
            </a: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16</a:t>
            </a:fld>
            <a:endParaRPr lang="en-US" dirty="0"/>
          </a:p>
        </p:txBody>
      </p:sp>
    </p:spTree>
    <p:extLst>
      <p:ext uri="{BB962C8B-B14F-4D97-AF65-F5344CB8AC3E}">
        <p14:creationId xmlns:p14="http://schemas.microsoft.com/office/powerpoint/2010/main" val="4048664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**2 minutes — </a:t>
            </a:r>
            <a:r>
              <a:rPr lang="en-US" i="1" dirty="0"/>
              <a:t>Distinguish whether partial systems permit learning from whether they can actually deliver value.</a:t>
            </a:r>
            <a:r>
              <a:rPr lang="en-US" dirty="0"/>
              <a:t> ** Decomposability asks whether a meaningful part of the system can stand on its own.</a:t>
            </a:r>
          </a:p>
          <a:p>
            <a:pPr lvl="0"/>
            <a:r>
              <a:rPr lang="en-US" dirty="0"/>
              <a:t>Lowest decomposability: the whole system is required before meaningful validation is possible.</a:t>
            </a:r>
          </a:p>
          <a:p>
            <a:pPr lvl="0"/>
            <a:r>
              <a:rPr lang="en-US" dirty="0"/>
              <a:t>Intermediate: a partial system cannot yet deliver value but </a:t>
            </a:r>
            <a:r>
              <a:rPr lang="en-US" b="1" dirty="0"/>
              <a:t>can be validated</a:t>
            </a:r>
            <a:r>
              <a:rPr lang="en-US" dirty="0"/>
              <a:t>—so building it creates information.</a:t>
            </a:r>
          </a:p>
          <a:p>
            <a:pPr lvl="0"/>
            <a:r>
              <a:rPr lang="en-US" dirty="0"/>
              <a:t>Highest: a partial system can both be validated </a:t>
            </a:r>
            <a:r>
              <a:rPr lang="en-US" b="1" dirty="0"/>
              <a:t>and deliver useful value</a:t>
            </a:r>
            <a:r>
              <a:rPr lang="en-US" dirty="0"/>
              <a:t>.</a:t>
            </a:r>
          </a:p>
          <a:p>
            <a:pPr lvl="0"/>
            <a:r>
              <a:rPr lang="en-US" dirty="0"/>
              <a:t>Validation and delivery are different thresholds.</a:t>
            </a:r>
          </a:p>
          <a:p>
            <a:pPr lvl="0"/>
            <a:r>
              <a:rPr lang="en-US" dirty="0"/>
              <a:t>Process implication: incremental development becomes more attractive as useful learning or value can be obtained from smaller slices.</a:t>
            </a:r>
          </a:p>
          <a:p>
            <a:r>
              <a:rPr lang="en-US" dirty="0"/>
              <a:t>=====</a:t>
            </a:r>
          </a:p>
          <a:p>
            <a:r>
              <a:rPr lang="en-US" dirty="0"/>
              <a:t>Our third factor is </a:t>
            </a:r>
            <a:r>
              <a:rPr lang="en-US" b="1" dirty="0"/>
              <a:t>decomposability: can part of the system stand on its own?</a:t>
            </a:r>
            <a:endParaRPr lang="en-US" dirty="0"/>
          </a:p>
          <a:p>
            <a:r>
              <a:rPr lang="en-US" dirty="0"/>
              <a:t>Or less formally: </a:t>
            </a:r>
            <a:r>
              <a:rPr lang="en-US" b="1" dirty="0"/>
              <a:t>does anyone want half a system?</a:t>
            </a:r>
            <a:endParaRPr lang="en-US" dirty="0"/>
          </a:p>
          <a:p>
            <a:r>
              <a:rPr lang="en-US" dirty="0"/>
              <a:t>At the left is a system where the answer is basically no. We have to build nearly the whole thing before we can meaningfully judge whether it works.</a:t>
            </a:r>
          </a:p>
          <a:p>
            <a:r>
              <a:rPr lang="en-US" dirty="0"/>
              <a:t>Think back to the bridge. Half a bridge is not half as valuable as a bridge. Nobody gets halfway across the bay and says, “Great first increment.”</a:t>
            </a:r>
          </a:p>
          <a:p>
            <a:endParaRPr lang="en-US" dirty="0"/>
          </a:p>
          <a:p>
            <a:r>
              <a:rPr lang="en-US" dirty="0"/>
              <a:t>But there is an important middle case.</a:t>
            </a:r>
          </a:p>
          <a:p>
            <a:r>
              <a:rPr lang="en-US" dirty="0"/>
              <a:t>A partial system might not be useful to its eventual users, but it might still be </a:t>
            </a:r>
            <a:r>
              <a:rPr lang="en-US" b="1" dirty="0"/>
              <a:t>validatable</a:t>
            </a:r>
            <a:r>
              <a:rPr lang="en-US" dirty="0"/>
              <a:t>.</a:t>
            </a:r>
          </a:p>
          <a:p>
            <a:r>
              <a:rPr lang="en-US" dirty="0"/>
              <a:t>I can build part of something, test it, measure it, put it in a realistic environment, and learn whether my assumptions were right. That partial system has produced no customer value yet—but it has produced </a:t>
            </a:r>
            <a:r>
              <a:rPr lang="en-US" b="1" dirty="0"/>
              <a:t>information</a:t>
            </a:r>
            <a:r>
              <a:rPr lang="en-US" dirty="0"/>
              <a:t>.</a:t>
            </a:r>
          </a:p>
          <a:p>
            <a:endParaRPr lang="en-US" dirty="0"/>
          </a:p>
          <a:p>
            <a:r>
              <a:rPr lang="en-US" dirty="0"/>
              <a:t>Then we get to the highly decomposable case: a partial system can </a:t>
            </a:r>
            <a:r>
              <a:rPr lang="en-US" b="1" dirty="0"/>
              <a:t>deliver value</a:t>
            </a:r>
            <a:r>
              <a:rPr lang="en-US" dirty="0"/>
              <a:t>.</a:t>
            </a:r>
          </a:p>
          <a:p>
            <a:r>
              <a:rPr lang="en-US" dirty="0"/>
              <a:t>Maybe I am building an online store. Search can become useful before recommendations exist. Basic checkout can work before I add every payment method. Each increment can pass through requirements, design, implementation, and validation—and somebody can actually use the result.</a:t>
            </a:r>
          </a:p>
          <a:p>
            <a:r>
              <a:rPr lang="en-US" dirty="0"/>
              <a:t>That distinction matters because </a:t>
            </a:r>
            <a:r>
              <a:rPr lang="en-US" b="1" dirty="0"/>
              <a:t>learning and delivery are not the same threshold</a:t>
            </a:r>
            <a:r>
              <a:rPr lang="en-US" dirty="0"/>
              <a:t>.</a:t>
            </a:r>
          </a:p>
          <a:p>
            <a:r>
              <a:rPr lang="en-US" dirty="0"/>
              <a:t>A process can benefit from incremental construction even when the increments aren’t independently shippable, provided they let us validate important assumptions. If the increments also deliver value, the economic case for incremental development becomes stronger still.</a:t>
            </a:r>
          </a:p>
          <a:p>
            <a:endParaRPr lang="en-US" dirty="0"/>
          </a:p>
          <a:p>
            <a:r>
              <a:rPr lang="en-US" dirty="0"/>
              <a:t>So, our third question is:</a:t>
            </a:r>
          </a:p>
          <a:p>
            <a:r>
              <a:rPr lang="en-US" b="1" dirty="0"/>
              <a:t>How much of the system must we build before we can learn something meaningful—or deliver something useful?</a:t>
            </a:r>
            <a:endParaRPr lang="en-US" dirty="0"/>
          </a:p>
          <a:p>
            <a:r>
              <a:rPr lang="en-US" dirty="0"/>
              <a:t>And now we have our three dimensions: </a:t>
            </a:r>
            <a:r>
              <a:rPr lang="en-US" b="1" dirty="0"/>
              <a:t>certainty, changeability, and decomposability.</a:t>
            </a:r>
            <a:r>
              <a:rPr lang="en-US" dirty="0"/>
              <a:t> Together, they give us a much better basis for choosing a process than simply asking whether Waterfall or Agile is fashionable.</a:t>
            </a:r>
          </a:p>
        </p:txBody>
      </p:sp>
      <p:sp>
        <p:nvSpPr>
          <p:cNvPr id="4" name="Slide Number Placeholder 3"/>
          <p:cNvSpPr>
            <a:spLocks noGrp="1"/>
          </p:cNvSpPr>
          <p:nvPr>
            <p:ph type="sldNum" sz="quarter" idx="5"/>
          </p:nvPr>
        </p:nvSpPr>
        <p:spPr/>
        <p:txBody>
          <a:bodyPr/>
          <a:lstStyle/>
          <a:p>
            <a:fld id="{FF209F92-05EE-6F4A-AD9C-ED35F0F76927}" type="slidenum">
              <a:rPr lang="en-US" smtClean="0"/>
              <a:t>17</a:t>
            </a:fld>
            <a:endParaRPr lang="en-US" dirty="0"/>
          </a:p>
        </p:txBody>
      </p:sp>
    </p:spTree>
    <p:extLst>
      <p:ext uri="{BB962C8B-B14F-4D97-AF65-F5344CB8AC3E}">
        <p14:creationId xmlns:p14="http://schemas.microsoft.com/office/powerpoint/2010/main" val="439266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one obvious thing missing from this picture.</a:t>
            </a:r>
          </a:p>
          <a:p>
            <a:r>
              <a:rPr lang="en-US" b="1" dirty="0"/>
              <a:t>Where is consequence of failure?</a:t>
            </a:r>
            <a:endParaRPr lang="en-US" dirty="0"/>
          </a:p>
          <a:p>
            <a:r>
              <a:rPr lang="en-US" dirty="0"/>
              <a:t>If we’re building an operating system vs. a hackathon entry, surely that matters. So why isn’t it one of these dimensions?</a:t>
            </a:r>
          </a:p>
          <a:p>
            <a:r>
              <a:rPr lang="en-US" dirty="0"/>
              <a:t>[Take answers.]</a:t>
            </a:r>
          </a:p>
          <a:p>
            <a:endParaRPr lang="en-US" dirty="0"/>
          </a:p>
          <a:p>
            <a:r>
              <a:rPr lang="en-US" dirty="0"/>
              <a:t>The reason is that I think it answers a </a:t>
            </a:r>
            <a:r>
              <a:rPr lang="en-US" b="1" dirty="0"/>
              <a:t>different engineering question</a:t>
            </a:r>
            <a:r>
              <a:rPr lang="en-US" dirty="0"/>
              <a:t>.</a:t>
            </a:r>
          </a:p>
          <a:p>
            <a:r>
              <a:rPr lang="en-US" dirty="0"/>
              <a:t>Suppose failure could kill somebody. Does that tell me whether I know the requirements before I build?</a:t>
            </a:r>
          </a:p>
          <a:p>
            <a:r>
              <a:rPr lang="en-US" dirty="0"/>
              <a:t>Not necessarily.</a:t>
            </a:r>
          </a:p>
          <a:p>
            <a:r>
              <a:rPr lang="en-US" dirty="0"/>
              <a:t>Does it tell me whether the system is cheap or expensive to change?</a:t>
            </a:r>
          </a:p>
          <a:p>
            <a:r>
              <a:rPr lang="en-US" dirty="0"/>
              <a:t>No.</a:t>
            </a:r>
          </a:p>
          <a:p>
            <a:r>
              <a:rPr lang="en-US" dirty="0"/>
              <a:t>Does it tell me whether I can meaningfully build and validate part of the system?</a:t>
            </a:r>
          </a:p>
          <a:p>
            <a:r>
              <a:rPr lang="en-US" dirty="0"/>
              <a:t>Again, no.</a:t>
            </a:r>
          </a:p>
          <a:p>
            <a:r>
              <a:rPr lang="en-US" dirty="0"/>
              <a:t>A highly consequential system could be anywhere on each of these three dimensions.</a:t>
            </a:r>
          </a:p>
          <a:p>
            <a:endParaRPr lang="en-US" b="0" dirty="0"/>
          </a:p>
          <a:p>
            <a:r>
              <a:rPr lang="en-US" b="0" dirty="0"/>
              <a:t>What consequence changes is </a:t>
            </a:r>
            <a:r>
              <a:rPr lang="en-US" b="1" dirty="0"/>
              <a:t>how much evidence I require before I say the system is good enough.</a:t>
            </a:r>
            <a:endParaRPr lang="en-US" dirty="0"/>
          </a:p>
          <a:p>
            <a:r>
              <a:rPr lang="en-US" dirty="0"/>
              <a:t>If I’m making a game and a feature occasionally behaves strangely, perhaps I ship it and learn from what happens.</a:t>
            </a:r>
          </a:p>
          <a:p>
            <a:r>
              <a:rPr lang="en-US" dirty="0"/>
              <a:t>If I’m making flight-control software, “let’s ship it and see what happens” is not an acceptable validation strategy.</a:t>
            </a:r>
          </a:p>
          <a:p>
            <a:r>
              <a:rPr lang="en-US" dirty="0"/>
              <a:t>So, keep these two questions separate.</a:t>
            </a:r>
          </a:p>
          <a:p>
            <a:endParaRPr lang="en-US" b="1" dirty="0"/>
          </a:p>
          <a:p>
            <a:r>
              <a:rPr lang="en-US" b="1" dirty="0"/>
              <a:t>These three dimensions help us reason about how to organize the engineering work.</a:t>
            </a:r>
            <a:endParaRPr lang="en-US" dirty="0"/>
          </a:p>
          <a:p>
            <a:r>
              <a:rPr lang="en-US" b="1" dirty="0"/>
              <a:t>Consequence of failure helps determine how much assurance we demand before accepting that work.</a:t>
            </a:r>
            <a:endParaRPr lang="en-US" dirty="0"/>
          </a:p>
          <a:p>
            <a:r>
              <a:rPr lang="en-US" dirty="0"/>
              <a:t>We’ll have much more to say later in the course about how you obtain that evidence.</a:t>
            </a:r>
          </a:p>
          <a:p>
            <a:r>
              <a:rPr lang="en-US" dirty="0"/>
              <a:t>And with that distinction in place, stretch break.</a:t>
            </a:r>
          </a:p>
        </p:txBody>
      </p:sp>
      <p:sp>
        <p:nvSpPr>
          <p:cNvPr id="4" name="Slide Number Placeholder 3"/>
          <p:cNvSpPr>
            <a:spLocks noGrp="1"/>
          </p:cNvSpPr>
          <p:nvPr>
            <p:ph type="sldNum" sz="quarter" idx="5"/>
          </p:nvPr>
        </p:nvSpPr>
        <p:spPr/>
        <p:txBody>
          <a:bodyPr/>
          <a:lstStyle/>
          <a:p>
            <a:fld id="{FF209F92-05EE-6F4A-AD9C-ED35F0F76927}" type="slidenum">
              <a:rPr lang="en-US" smtClean="0"/>
              <a:t>18</a:t>
            </a:fld>
            <a:endParaRPr lang="en-US" dirty="0"/>
          </a:p>
        </p:txBody>
      </p:sp>
    </p:spTree>
    <p:extLst>
      <p:ext uri="{BB962C8B-B14F-4D97-AF65-F5344CB8AC3E}">
        <p14:creationId xmlns:p14="http://schemas.microsoft.com/office/powerpoint/2010/main" val="2543993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 — Apply the three dimensions to a consumer software product where user behavior creates substantial uncertainty.</a:t>
            </a:r>
            <a:endParaRPr lang="en-US" dirty="0"/>
          </a:p>
          <a:p>
            <a:pPr lvl="0"/>
            <a:r>
              <a:rPr lang="en-US" b="1" dirty="0"/>
              <a:t>Certainty:</a:t>
            </a:r>
            <a:r>
              <a:rPr lang="en-US" dirty="0"/>
              <a:t> relatively low. We can specify functionality, but cannot reliably predict what users will enjoy, adopt, ignore, or abandon.</a:t>
            </a:r>
          </a:p>
          <a:p>
            <a:pPr lvl="0"/>
            <a:r>
              <a:rPr lang="en-US" dirty="0"/>
              <a:t>Consumer preferences are fickle; actual use generates information that requirements analysis cannot fully provide.</a:t>
            </a:r>
          </a:p>
          <a:p>
            <a:pPr lvl="0"/>
            <a:r>
              <a:rPr lang="en-US" b="1" dirty="0"/>
              <a:t>Changeability:</a:t>
            </a:r>
            <a:r>
              <a:rPr lang="en-US" dirty="0"/>
              <a:t> much of the software is comparatively cheap to change and redeploy, although some architectural and platform commitments are less reversible.</a:t>
            </a:r>
          </a:p>
          <a:p>
            <a:pPr lvl="0"/>
            <a:r>
              <a:rPr lang="en-US" b="1" dirty="0"/>
              <a:t>Decomposability:</a:t>
            </a:r>
            <a:r>
              <a:rPr lang="en-US" dirty="0"/>
              <a:t> high. Features and experiences can often be released, observed, measured, and revised independently.</a:t>
            </a:r>
          </a:p>
          <a:p>
            <a:pPr lvl="0"/>
            <a:r>
              <a:rPr lang="en-US" dirty="0"/>
              <a:t>Therefore, favor short feedback loops and incremental delivery—not because the software is unimportant, but because </a:t>
            </a:r>
            <a:r>
              <a:rPr lang="en-US" b="1" dirty="0"/>
              <a:t>the product itself must be learned through use</a:t>
            </a:r>
            <a:r>
              <a:rPr lang="en-US" dirty="0"/>
              <a:t>.</a:t>
            </a:r>
          </a:p>
          <a:p>
            <a:pPr lvl="0"/>
            <a:r>
              <a:rPr lang="en-US" dirty="0"/>
              <a:t>Active feedback matters: telemetry, experiments, user reports, retention/engagement measures, operational data.</a:t>
            </a:r>
          </a:p>
          <a:p>
            <a:pPr lvl="0"/>
            <a:r>
              <a:rPr lang="en-US" dirty="0"/>
              <a:t>Connect back to process: iteration is valuable when each cycle produces information that changes what you should do next.</a:t>
            </a:r>
          </a:p>
          <a:p>
            <a:r>
              <a:rPr lang="en-US" dirty="0"/>
              <a:t>=====</a:t>
            </a:r>
          </a:p>
          <a:p>
            <a:r>
              <a:rPr lang="en-US" dirty="0"/>
              <a:t>Let’s apply our three dimensions to something very different.</a:t>
            </a:r>
          </a:p>
          <a:p>
            <a:r>
              <a:rPr lang="en-US" dirty="0"/>
              <a:t>Suppose we’re building a mobile application—something like Pokémon Go.</a:t>
            </a:r>
          </a:p>
          <a:p>
            <a:r>
              <a:rPr lang="en-US" dirty="0"/>
              <a:t>Start with </a:t>
            </a:r>
            <a:r>
              <a:rPr lang="en-US" b="1" dirty="0"/>
              <a:t>certainty</a:t>
            </a:r>
            <a:r>
              <a:rPr lang="en-US" dirty="0"/>
              <a:t>. How much do we know before we build?</a:t>
            </a:r>
          </a:p>
          <a:p>
            <a:r>
              <a:rPr lang="en-US" dirty="0"/>
              <a:t>We can know quite a lot technically. We can specify that the application needs a map, accounts, location services, particular game mechanics, and so forth.</a:t>
            </a:r>
          </a:p>
          <a:p>
            <a:r>
              <a:rPr lang="en-US" dirty="0"/>
              <a:t>But there is something extremely consequential that we </a:t>
            </a:r>
            <a:r>
              <a:rPr lang="en-US" i="1" dirty="0"/>
              <a:t>cannot</a:t>
            </a:r>
            <a:r>
              <a:rPr lang="en-US" dirty="0"/>
              <a:t> specify with much confidence: </a:t>
            </a:r>
            <a:r>
              <a:rPr lang="en-US" b="1" dirty="0"/>
              <a:t>what will people actually want to do?</a:t>
            </a:r>
            <a:endParaRPr lang="en-US" dirty="0"/>
          </a:p>
          <a:p>
            <a:r>
              <a:rPr lang="en-US" dirty="0"/>
              <a:t>People are fickle. A feature that sounds wonderful in a requirements meeting may be ignored. Something you thought was minor may become the reason people use the product. Users may interact with the system in ways you never anticipated. And their preferences can change as the product and the community around it evolve.</a:t>
            </a:r>
          </a:p>
          <a:p>
            <a:r>
              <a:rPr lang="en-US" dirty="0"/>
              <a:t>So, this is a case where use itself produces important requirements information.</a:t>
            </a:r>
          </a:p>
          <a:p>
            <a:r>
              <a:rPr lang="en-US" dirty="0"/>
              <a:t>What about </a:t>
            </a:r>
            <a:r>
              <a:rPr lang="en-US" b="1" dirty="0"/>
              <a:t>changeability?</a:t>
            </a:r>
            <a:r>
              <a:rPr lang="en-US" dirty="0"/>
              <a:t> </a:t>
            </a:r>
          </a:p>
          <a:p>
            <a:r>
              <a:rPr lang="en-US" dirty="0"/>
              <a:t>A lot of this system is relatively changeable. We can modify game mechanics, interfaces, parameters, content, and many other behaviors and distribute another software release. That doesn’t mean </a:t>
            </a:r>
            <a:r>
              <a:rPr lang="en-US" i="1" dirty="0"/>
              <a:t>everything</a:t>
            </a:r>
            <a:r>
              <a:rPr lang="en-US" dirty="0"/>
              <a:t> is cheap to change—architecture, data models, platform dependencies, and commitments to millions of existing users can become quite expensive—but many product decisions remain reversible.</a:t>
            </a:r>
          </a:p>
          <a:p>
            <a:r>
              <a:rPr lang="en-US" dirty="0"/>
              <a:t>And finally, </a:t>
            </a:r>
            <a:r>
              <a:rPr lang="en-US" b="1" dirty="0"/>
              <a:t>decomposability</a:t>
            </a:r>
            <a:r>
              <a:rPr lang="en-US" dirty="0"/>
              <a:t>. </a:t>
            </a:r>
          </a:p>
          <a:p>
            <a:r>
              <a:rPr lang="en-US" dirty="0"/>
              <a:t>Very high. We don’t need to invent every feature Pokémon Go will ever have before anybody can use version 1. We can deliver a coherent experience, observe what happens, add another capability, and observe again.</a:t>
            </a:r>
          </a:p>
          <a:p>
            <a:r>
              <a:rPr lang="en-US" dirty="0"/>
              <a:t>And notice how these three properties reinforce each other.</a:t>
            </a:r>
          </a:p>
          <a:p>
            <a:r>
              <a:rPr lang="en-US" b="1" dirty="0"/>
              <a:t>We don’t completely know what users will want. We can change much of the product relatively cheaply. And partial versions can be used.</a:t>
            </a:r>
            <a:endParaRPr lang="en-US" dirty="0"/>
          </a:p>
          <a:p>
            <a:r>
              <a:rPr lang="en-US" dirty="0"/>
              <a:t>That makes frequent iteration extremely valuable.</a:t>
            </a:r>
          </a:p>
          <a:p>
            <a:r>
              <a:rPr lang="en-US" dirty="0"/>
              <a:t>But iteration only helps if we close the feedback loop. We need telemetry. We need experiments. We need user reports. We need to watch what people use, where they struggle, what keeps them engaged, and what causes them to leave.</a:t>
            </a:r>
          </a:p>
          <a:p>
            <a:r>
              <a:rPr lang="en-US" dirty="0"/>
              <a:t>The point isn’t that mobile apps are somehow less important and therefore we can afford to be sloppy.</a:t>
            </a:r>
          </a:p>
          <a:p>
            <a:r>
              <a:rPr lang="en-US" dirty="0"/>
              <a:t>It is almost the opposite: </a:t>
            </a:r>
            <a:r>
              <a:rPr lang="en-US" b="1" dirty="0"/>
              <a:t>when user behavior is part of what determines whether you’ve built the right system, careful and active feedback is part of the engineering process.</a:t>
            </a:r>
            <a:endParaRPr lang="en-US" dirty="0"/>
          </a:p>
          <a:p>
            <a:r>
              <a:rPr lang="en-US" dirty="0"/>
              <a:t>So, for this project, I would strongly favor an incremental process with short feedback loops—not because “Agile is for apps,” but because the properties of this engineering problem make iteration informative.</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20</a:t>
            </a:fld>
            <a:endParaRPr lang="en-US" dirty="0"/>
          </a:p>
        </p:txBody>
      </p:sp>
    </p:spTree>
    <p:extLst>
      <p:ext uri="{BB962C8B-B14F-4D97-AF65-F5344CB8AC3E}">
        <p14:creationId xmlns:p14="http://schemas.microsoft.com/office/powerpoint/2010/main" val="3540545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B0D94-3189-B34C-7789-42A695AA7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619C5-2AF6-8AB8-1B7A-361F44A352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18FF54-BAD2-2942-C578-82DF64A932C2}"/>
              </a:ext>
            </a:extLst>
          </p:cNvPr>
          <p:cNvSpPr>
            <a:spLocks noGrp="1"/>
          </p:cNvSpPr>
          <p:nvPr>
            <p:ph type="body" idx="1"/>
          </p:nvPr>
        </p:nvSpPr>
        <p:spPr/>
        <p:txBody>
          <a:bodyPr/>
          <a:lstStyle/>
          <a:p>
            <a:r>
              <a:rPr lang="en-US" b="1" dirty="0"/>
              <a:t>3 minutes — Apply the same dimensions to a safety-critical cyber-physical system and show why they imply a different balance of planning, evidence, and iteration.</a:t>
            </a:r>
            <a:endParaRPr lang="en-US" dirty="0"/>
          </a:p>
          <a:p>
            <a:pPr lvl="0"/>
            <a:r>
              <a:rPr lang="en-US" b="1" dirty="0"/>
              <a:t>Certainty:</a:t>
            </a:r>
            <a:r>
              <a:rPr lang="en-US" dirty="0"/>
              <a:t> substantial obligations can be known up front—mission requirements, interfaces, safety constraints, certification requirements—but a complex system still contains uncertainty.</a:t>
            </a:r>
          </a:p>
          <a:p>
            <a:pPr lvl="0"/>
            <a:r>
              <a:rPr lang="en-US" b="1" dirty="0"/>
              <a:t>Changeability:</a:t>
            </a:r>
            <a:r>
              <a:rPr lang="en-US" dirty="0"/>
              <a:t> many commitments are expensive to reverse, especially hardware interfaces, deployed equipment, integration decisions, and certified software.</a:t>
            </a:r>
          </a:p>
          <a:p>
            <a:pPr lvl="0"/>
            <a:r>
              <a:rPr lang="en-US" b="1" dirty="0"/>
              <a:t>Decomposability:</a:t>
            </a:r>
            <a:r>
              <a:rPr lang="en-US" dirty="0"/>
              <a:t> subsystems can certainly be developed and validated independently, but useful operational capability depends on integration across aircraft, communications, ground stations, and control systems.</a:t>
            </a:r>
          </a:p>
          <a:p>
            <a:pPr lvl="0"/>
            <a:r>
              <a:rPr lang="en-US" dirty="0"/>
              <a:t>DO-178C makes evidence consequential: higher assurance levels impose substantially greater development and verification obligations.</a:t>
            </a:r>
          </a:p>
          <a:p>
            <a:pPr lvl="0"/>
            <a:r>
              <a:rPr lang="en-US" dirty="0"/>
              <a:t>Therefore, expect more explicit requirements, controlled interfaces, traceability, verification, reviews, and carefully managed change.</a:t>
            </a:r>
          </a:p>
          <a:p>
            <a:pPr lvl="0"/>
            <a:r>
              <a:rPr lang="en-US" dirty="0"/>
              <a:t>Contrast with the app: iteration still occurs, but </a:t>
            </a:r>
            <a:r>
              <a:rPr lang="en-US" b="1" dirty="0"/>
              <a:t>the cost of learning by changing the deployed system is much higher</a:t>
            </a:r>
            <a:r>
              <a:rPr lang="en-US" dirty="0"/>
              <a:t>.</a:t>
            </a:r>
          </a:p>
          <a:p>
            <a:r>
              <a:rPr lang="en-US" dirty="0"/>
              <a:t>=====</a:t>
            </a:r>
          </a:p>
          <a:p>
            <a:r>
              <a:rPr lang="en-US" dirty="0"/>
              <a:t>Now let’s take the same three questions and apply them here.</a:t>
            </a:r>
          </a:p>
          <a:p>
            <a:r>
              <a:rPr lang="en-US" dirty="0"/>
              <a:t>This is the MQ-9 program. And notice immediately that we’re not talking about one piece of software. We have an aircraft, ground-control stations, launch and recovery systems, communications links, support equipment, and many hardware and software components that must operate together.</a:t>
            </a:r>
          </a:p>
          <a:p>
            <a:r>
              <a:rPr lang="en-US" dirty="0"/>
              <a:t>Start with </a:t>
            </a:r>
            <a:r>
              <a:rPr lang="en-US" b="1" dirty="0"/>
              <a:t>certainty</a:t>
            </a:r>
            <a:r>
              <a:rPr lang="en-US" dirty="0"/>
              <a:t>. </a:t>
            </a:r>
          </a:p>
          <a:p>
            <a:r>
              <a:rPr lang="en-US" dirty="0"/>
              <a:t>There are important things we can—and must—know before we build. What does the aircraft have to do? What are the interfaces between components? What safety properties must hold? What evidence will regulators require?</a:t>
            </a:r>
          </a:p>
          <a:p>
            <a:r>
              <a:rPr lang="en-US" dirty="0"/>
              <a:t>That doesn’t mean there is no uncertainty. This is a complex engineered system. But there is a substantial body of consequential knowledge that we can establish before committing to implementation.</a:t>
            </a:r>
          </a:p>
          <a:p>
            <a:r>
              <a:rPr lang="en-US" dirty="0"/>
              <a:t>Now </a:t>
            </a:r>
            <a:r>
              <a:rPr lang="en-US" b="1" dirty="0"/>
              <a:t>changeability</a:t>
            </a:r>
            <a:r>
              <a:rPr lang="en-US" dirty="0"/>
              <a:t>. </a:t>
            </a:r>
          </a:p>
          <a:p>
            <a:r>
              <a:rPr lang="en-US" dirty="0"/>
              <a:t>Suppose I discover that a button label in our mobile app is confusing. I can change it.</a:t>
            </a:r>
          </a:p>
          <a:p>
            <a:r>
              <a:rPr lang="en-US" dirty="0"/>
              <a:t>Suppose instead that I discover late in this program that I’ve chosen the wrong interface between two major subsystems.</a:t>
            </a:r>
          </a:p>
          <a:p>
            <a:r>
              <a:rPr lang="en-US" dirty="0"/>
              <a:t>That’s a very different problem.</a:t>
            </a:r>
          </a:p>
          <a:p>
            <a:r>
              <a:rPr lang="en-US" dirty="0"/>
              <a:t>Hardware has been built. Other components depend on that interface. Integration has occurred. Software may have been certified against specific requirements and designs. Changing one decision can trigger changes—and new evidence requirements—throughout the system.</a:t>
            </a:r>
          </a:p>
          <a:p>
            <a:r>
              <a:rPr lang="en-US" dirty="0"/>
              <a:t>So many of these commitments are much farther toward the expensive end of our changeability spectrum.</a:t>
            </a:r>
          </a:p>
          <a:p>
            <a:r>
              <a:rPr lang="en-US" dirty="0"/>
              <a:t>Finally, </a:t>
            </a:r>
            <a:r>
              <a:rPr lang="en-US" b="1" dirty="0"/>
              <a:t>decomposability</a:t>
            </a:r>
            <a:r>
              <a:rPr lang="en-US" dirty="0"/>
              <a:t>. </a:t>
            </a:r>
          </a:p>
          <a:p>
            <a:r>
              <a:rPr lang="en-US" dirty="0"/>
              <a:t>We absolutely can decompose this system. In fact, we must. Individual components and subsystems can be developed and tested independently.</a:t>
            </a:r>
          </a:p>
          <a:p>
            <a:r>
              <a:rPr lang="en-US" dirty="0"/>
              <a:t>But decomposability has limits. A ground-control station sitting by itself isn’t the mission capability. Neither is the aircraft, the communications system, or one software component. Eventually we need evidence that these pieces work correctly </a:t>
            </a:r>
            <a:r>
              <a:rPr lang="en-US" b="1" dirty="0"/>
              <a:t>together</a:t>
            </a:r>
            <a:r>
              <a:rPr lang="en-US" dirty="0"/>
              <a:t>.</a:t>
            </a:r>
          </a:p>
          <a:p>
            <a:r>
              <a:rPr lang="en-US" b="1" dirty="0"/>
              <a:t>ANIMATE</a:t>
            </a:r>
          </a:p>
          <a:p>
            <a:r>
              <a:rPr lang="en-US" dirty="0"/>
              <a:t>And now add the regulatory environment.</a:t>
            </a:r>
          </a:p>
          <a:p>
            <a:r>
              <a:rPr lang="en-US" dirty="0"/>
              <a:t>Software used in airborne systems may be subject to DO-178C. The required rigor depends on its Design Assurance Level. As the consequences of software failure become more serious, the development and verification obligations become correspondingly demanding.</a:t>
            </a:r>
          </a:p>
          <a:p>
            <a:r>
              <a:rPr lang="en-US" dirty="0"/>
              <a:t>So, compare this with Pokémon Go.</a:t>
            </a:r>
          </a:p>
          <a:p>
            <a:r>
              <a:rPr lang="en-US" dirty="0"/>
              <a:t>Both projects iterate. Both learn. Both change software.</a:t>
            </a:r>
          </a:p>
          <a:p>
            <a:r>
              <a:rPr lang="en-US" dirty="0"/>
              <a:t>But here, </a:t>
            </a:r>
            <a:r>
              <a:rPr lang="en-US" b="1" dirty="0"/>
              <a:t>many important commitments are expensive to reverse, substantial obligations are knowable in advance, and final behavior depends on integration across a complex physical system.</a:t>
            </a:r>
            <a:r>
              <a:rPr lang="en-US" dirty="0"/>
              <a:t> </a:t>
            </a:r>
          </a:p>
          <a:p>
            <a:r>
              <a:rPr lang="en-US" dirty="0"/>
              <a:t>That pushes us toward more deliberate up-front reasoning, explicit requirements and interfaces, controlled changes, traceability, and substantial verification evidence.</a:t>
            </a:r>
          </a:p>
          <a:p>
            <a:r>
              <a:rPr lang="en-US" dirty="0"/>
              <a:t>And that’s the point of these two examples.</a:t>
            </a:r>
          </a:p>
          <a:p>
            <a:endParaRPr lang="en-US" dirty="0"/>
          </a:p>
          <a:p>
            <a:r>
              <a:rPr lang="en-US" dirty="0"/>
              <a:t>We didn’t say: </a:t>
            </a:r>
            <a:r>
              <a:rPr lang="en-US" b="1" dirty="0"/>
              <a:t>“apps use Agile and aircraft use Waterfall.”</a:t>
            </a:r>
            <a:r>
              <a:rPr lang="en-US" dirty="0"/>
              <a:t> </a:t>
            </a:r>
          </a:p>
          <a:p>
            <a:r>
              <a:rPr lang="en-US" dirty="0"/>
              <a:t>We asked the same three engineering questions—and the answers pushed us toward different ways of organizing the work.</a:t>
            </a:r>
          </a:p>
        </p:txBody>
      </p:sp>
      <p:sp>
        <p:nvSpPr>
          <p:cNvPr id="4" name="Slide Number Placeholder 3">
            <a:extLst>
              <a:ext uri="{FF2B5EF4-FFF2-40B4-BE49-F238E27FC236}">
                <a16:creationId xmlns:a16="http://schemas.microsoft.com/office/drawing/2014/main" id="{D08BFC96-114C-AC14-8589-4D6AE3F5C1E4}"/>
              </a:ext>
            </a:extLst>
          </p:cNvPr>
          <p:cNvSpPr>
            <a:spLocks noGrp="1"/>
          </p:cNvSpPr>
          <p:nvPr>
            <p:ph type="sldNum" sz="quarter" idx="5"/>
          </p:nvPr>
        </p:nvSpPr>
        <p:spPr/>
        <p:txBody>
          <a:bodyPr/>
          <a:lstStyle/>
          <a:p>
            <a:fld id="{FF209F92-05EE-6F4A-AD9C-ED35F0F76927}" type="slidenum">
              <a:rPr lang="en-US" smtClean="0"/>
              <a:t>21</a:t>
            </a:fld>
            <a:endParaRPr lang="en-US" dirty="0"/>
          </a:p>
        </p:txBody>
      </p:sp>
    </p:spTree>
    <p:extLst>
      <p:ext uri="{BB962C8B-B14F-4D97-AF65-F5344CB8AC3E}">
        <p14:creationId xmlns:p14="http://schemas.microsoft.com/office/powerpoint/2010/main" val="116234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ROOM: are these factors we’ve been discussing static?</a:t>
            </a:r>
          </a:p>
          <a:p>
            <a:r>
              <a:rPr lang="en-US" dirty="0"/>
              <a:t>No.</a:t>
            </a:r>
          </a:p>
          <a:p>
            <a:r>
              <a:rPr lang="en-US" dirty="0"/>
              <a:t>The last topic we’ll consider today is how we might influence these factors, and the implications thereof.</a:t>
            </a:r>
          </a:p>
        </p:txBody>
      </p:sp>
      <p:sp>
        <p:nvSpPr>
          <p:cNvPr id="4" name="Slide Number Placeholder 3"/>
          <p:cNvSpPr>
            <a:spLocks noGrp="1"/>
          </p:cNvSpPr>
          <p:nvPr>
            <p:ph type="sldNum" sz="quarter" idx="5"/>
          </p:nvPr>
        </p:nvSpPr>
        <p:spPr/>
        <p:txBody>
          <a:bodyPr/>
          <a:lstStyle/>
          <a:p>
            <a:fld id="{FF209F92-05EE-6F4A-AD9C-ED35F0F76927}" type="slidenum">
              <a:rPr lang="en-US" smtClean="0"/>
              <a:t>22</a:t>
            </a:fld>
            <a:endParaRPr lang="en-US" dirty="0"/>
          </a:p>
        </p:txBody>
      </p:sp>
    </p:spTree>
    <p:extLst>
      <p:ext uri="{BB962C8B-B14F-4D97-AF65-F5344CB8AC3E}">
        <p14:creationId xmlns:p14="http://schemas.microsoft.com/office/powerpoint/2010/main" val="1738878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**4 minutes — </a:t>
            </a:r>
            <a:r>
              <a:rPr lang="en-US" i="1" dirty="0"/>
              <a:t>Shift from treating the three dimensions as properties we observe to properties engineers can deliberately influence.</a:t>
            </a:r>
            <a:r>
              <a:rPr lang="en-US" dirty="0"/>
              <a:t> ** The dimensions constrain process choice, but they are not necessarily fixed.</a:t>
            </a:r>
          </a:p>
          <a:p>
            <a:pPr lvl="0"/>
            <a:r>
              <a:rPr lang="en-US" dirty="0"/>
              <a:t>Ask the room for ways engineers can move a project along each dimension.</a:t>
            </a:r>
          </a:p>
          <a:p>
            <a:pPr lvl="0"/>
            <a:r>
              <a:rPr lang="en-US" b="1" dirty="0"/>
              <a:t>Certainty:</a:t>
            </a:r>
            <a:r>
              <a:rPr lang="en-US" dirty="0"/>
              <a:t> elicitation, research, prototypes, experiments, modeling, early validation.</a:t>
            </a:r>
          </a:p>
          <a:p>
            <a:pPr lvl="0"/>
            <a:r>
              <a:rPr lang="en-US" b="1" dirty="0"/>
              <a:t>Changeability:</a:t>
            </a:r>
            <a:r>
              <a:rPr lang="en-US" dirty="0"/>
              <a:t> modularity, abstraction, automation, tests, CI, loose coupling, reversible decisions.</a:t>
            </a:r>
          </a:p>
          <a:p>
            <a:pPr lvl="0"/>
            <a:r>
              <a:rPr lang="en-US" b="1" dirty="0"/>
              <a:t>Decomposability:</a:t>
            </a:r>
            <a:r>
              <a:rPr lang="en-US" dirty="0"/>
              <a:t> vertical slicing, interfaces, modular architecture, feature flags, independently testable/deliverable capabilities.</a:t>
            </a:r>
          </a:p>
          <a:p>
            <a:pPr lvl="0"/>
            <a:r>
              <a:rPr lang="en-US" dirty="0"/>
              <a:t>Important qualification: moving a dimension has a cost. We do it when the resulting process flexibility is worth that investment.</a:t>
            </a:r>
          </a:p>
          <a:p>
            <a:pPr lvl="0"/>
            <a:r>
              <a:rPr lang="en-US" dirty="0"/>
              <a:t>Transition: apply both questions to the course project—</a:t>
            </a:r>
            <a:r>
              <a:rPr lang="en-US" i="1" dirty="0"/>
              <a:t>where are we on each dimension, and can/should we move?</a:t>
            </a:r>
            <a:endParaRPr lang="en-US" dirty="0"/>
          </a:p>
          <a:p>
            <a:r>
              <a:rPr lang="en-US" dirty="0"/>
              <a:t>=====</a:t>
            </a:r>
          </a:p>
          <a:p>
            <a:r>
              <a:rPr lang="en-US" dirty="0"/>
              <a:t>So far, I’ve presented these three dimensions as though they are facts about the project.</a:t>
            </a:r>
          </a:p>
          <a:p>
            <a:r>
              <a:rPr lang="en-US" b="1" dirty="0"/>
              <a:t>How certain are we? How expensive is change? How decomposable is the system?</a:t>
            </a:r>
            <a:endParaRPr lang="en-US" dirty="0"/>
          </a:p>
          <a:p>
            <a:r>
              <a:rPr lang="en-US" dirty="0"/>
              <a:t>But engineers don’t merely observe those properties. </a:t>
            </a:r>
            <a:r>
              <a:rPr lang="en-US" b="1" dirty="0"/>
              <a:t>Sometimes we can change them.</a:t>
            </a:r>
            <a:endParaRPr lang="en-US" dirty="0"/>
          </a:p>
          <a:p>
            <a:r>
              <a:rPr lang="en-US" dirty="0"/>
              <a:t>Let’s take them one at a time.</a:t>
            </a:r>
          </a:p>
          <a:p>
            <a:r>
              <a:rPr lang="en-US" b="1" dirty="0"/>
              <a:t>How could you increase certainty?</a:t>
            </a:r>
            <a:endParaRPr lang="en-US" dirty="0"/>
          </a:p>
          <a:p>
            <a:r>
              <a:rPr lang="en-US" dirty="0"/>
              <a:t>[Take answers.]</a:t>
            </a:r>
          </a:p>
          <a:p>
            <a:r>
              <a:rPr lang="en-US" dirty="0"/>
              <a:t>You can talk to stakeholders. Study the domain. Build a prototype. Run an experiment. Model the system. Validate assumptions before committing to a design.</a:t>
            </a:r>
          </a:p>
          <a:p>
            <a:r>
              <a:rPr lang="en-US" dirty="0"/>
              <a:t>All those activities cost something—but they can turn something we </a:t>
            </a:r>
            <a:r>
              <a:rPr lang="en-US" i="1" dirty="0"/>
              <a:t>don’t know</a:t>
            </a:r>
            <a:r>
              <a:rPr lang="en-US" dirty="0"/>
              <a:t> into something we </a:t>
            </a:r>
            <a:r>
              <a:rPr lang="en-US" i="1" dirty="0"/>
              <a:t>do know</a:t>
            </a:r>
            <a:r>
              <a:rPr lang="en-US" dirty="0"/>
              <a:t>.</a:t>
            </a:r>
          </a:p>
          <a:p>
            <a:r>
              <a:rPr lang="en-US" dirty="0"/>
              <a:t>What about </a:t>
            </a:r>
            <a:r>
              <a:rPr lang="en-US" b="1" dirty="0"/>
              <a:t>changeability? How can we make a system cheaper to change?</a:t>
            </a:r>
            <a:r>
              <a:rPr lang="en-US" dirty="0"/>
              <a:t> </a:t>
            </a:r>
          </a:p>
          <a:p>
            <a:r>
              <a:rPr lang="en-US" dirty="0"/>
              <a:t>[Take answers.]</a:t>
            </a:r>
          </a:p>
          <a:p>
            <a:r>
              <a:rPr lang="en-US" dirty="0"/>
              <a:t>This is a huge part of software design. Modularity. Good interfaces. Loose coupling. Automated tests. CI. Keeping decisions reversible until they actually need to be made. All of these can reduce the cost of changing our minds later.</a:t>
            </a:r>
          </a:p>
          <a:p>
            <a:r>
              <a:rPr lang="en-US" dirty="0"/>
              <a:t>And finally, </a:t>
            </a:r>
            <a:r>
              <a:rPr lang="en-US" b="1" dirty="0"/>
              <a:t>decomposability. How can we make it possible to build or validate smaller pieces independently?</a:t>
            </a:r>
            <a:r>
              <a:rPr lang="en-US" dirty="0"/>
              <a:t> </a:t>
            </a:r>
          </a:p>
          <a:p>
            <a:r>
              <a:rPr lang="en-US" dirty="0"/>
              <a:t>[Take answers.]</a:t>
            </a:r>
          </a:p>
          <a:p>
            <a:r>
              <a:rPr lang="en-US" dirty="0"/>
              <a:t>We can design around independently meaningful capabilities. Establish interfaces between components. Find vertical slices through the system. Separate things that need to evolve independently. Sometimes feature flags or deployment architecture let us put part of a capability into use before everything around it is finished.</a:t>
            </a:r>
          </a:p>
          <a:p>
            <a:r>
              <a:rPr lang="en-US" dirty="0"/>
              <a:t>So, these aren’t merely three knobs that nature sets for us.</a:t>
            </a:r>
          </a:p>
          <a:p>
            <a:r>
              <a:rPr lang="en-US" b="1" dirty="0"/>
              <a:t>Engineering can move the knobs.</a:t>
            </a:r>
            <a:endParaRPr lang="en-US" dirty="0"/>
          </a:p>
          <a:p>
            <a:r>
              <a:rPr lang="en-US" dirty="0"/>
              <a:t>But—and this is important—moving them isn’t free. More research costs time. More modularity can add complexity. Making something independently deployable can require infrastructure and architectural work.</a:t>
            </a:r>
          </a:p>
          <a:p>
            <a:r>
              <a:rPr lang="en-US" dirty="0"/>
              <a:t>Process selection is not just:</a:t>
            </a:r>
          </a:p>
          <a:p>
            <a:r>
              <a:rPr lang="en-US" b="1" dirty="0"/>
              <a:t>“What kind of project do I have?”</a:t>
            </a:r>
            <a:endParaRPr lang="en-US" dirty="0"/>
          </a:p>
          <a:p>
            <a:r>
              <a:rPr lang="en-US" dirty="0"/>
              <a:t>It is also:</a:t>
            </a:r>
          </a:p>
          <a:p>
            <a:r>
              <a:rPr lang="en-US" b="1" dirty="0"/>
              <a:t>“What kind of project is it worth engineering this into?”</a:t>
            </a:r>
            <a:endParaRPr lang="en-US" dirty="0"/>
          </a:p>
          <a:p>
            <a:r>
              <a:rPr lang="en-US" dirty="0"/>
              <a:t>And that brings us back to your project.</a:t>
            </a:r>
          </a:p>
          <a:p>
            <a:r>
              <a:rPr lang="en-US" dirty="0"/>
              <a:t>You should be able to look at it and ask two sets of questions: </a:t>
            </a:r>
          </a:p>
          <a:p>
            <a:r>
              <a:rPr lang="en-US" b="1" dirty="0"/>
              <a:t>Where are we on certainty, changeability, and decomposability? And what could we deliberately do to move those dimensions?</a:t>
            </a:r>
            <a:endParaRPr lang="en-US" dirty="0"/>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23</a:t>
            </a:fld>
            <a:endParaRPr lang="en-US" dirty="0"/>
          </a:p>
        </p:txBody>
      </p:sp>
    </p:spTree>
    <p:extLst>
      <p:ext uri="{BB962C8B-B14F-4D97-AF65-F5344CB8AC3E}">
        <p14:creationId xmlns:p14="http://schemas.microsoft.com/office/powerpoint/2010/main" val="2104053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 — Establish that software engineering begins when programming must survive over time.</a:t>
            </a:r>
            <a:endParaRPr lang="en-US" dirty="0"/>
          </a:p>
          <a:p>
            <a:pPr lvl="0"/>
            <a:r>
              <a:rPr lang="en-US" dirty="0"/>
              <a:t>Google (Winters et al.): software engineering is “programming integrated over time.”</a:t>
            </a:r>
          </a:p>
          <a:p>
            <a:pPr lvl="0"/>
            <a:r>
              <a:rPr lang="en-US" dirty="0"/>
              <a:t>Start from the definition, then establish the one-off programming case.</a:t>
            </a:r>
          </a:p>
          <a:p>
            <a:pPr lvl="0"/>
            <a:r>
              <a:rPr lang="en-US" dirty="0"/>
              <a:t>Contrast the act of programming with a system that must persist and evolve.</a:t>
            </a:r>
          </a:p>
          <a:p>
            <a:pPr lvl="0"/>
            <a:r>
              <a:rPr lang="en-US" dirty="0"/>
              <a:t>Time brings change: requirements, people, platforms, and dependencies move.</a:t>
            </a:r>
          </a:p>
          <a:p>
            <a:pPr lvl="0"/>
            <a:r>
              <a:rPr lang="en-US" dirty="0"/>
              <a:t>This distinction establishes the frame for the course.</a:t>
            </a:r>
          </a:p>
          <a:p>
            <a:pPr lvl="0"/>
            <a:r>
              <a:rPr lang="en-US" dirty="0"/>
              <a:t>Builds: Google quote/book up on entry; click 1 reveals the one-off program; click 2 reveals the maintained-system timeline.</a:t>
            </a:r>
          </a:p>
          <a:p>
            <a:r>
              <a:rPr lang="en-US" dirty="0"/>
              <a:t>=====</a:t>
            </a:r>
          </a:p>
          <a:p>
            <a:r>
              <a:rPr lang="en-US" dirty="0"/>
              <a:t>Google’s </a:t>
            </a:r>
            <a:r>
              <a:rPr lang="en-US" i="1" dirty="0"/>
              <a:t>Software Engineering at Google</a:t>
            </a:r>
            <a:r>
              <a:rPr lang="en-US" dirty="0"/>
              <a:t> gives us a wonderfully compact definition: </a:t>
            </a:r>
            <a:r>
              <a:rPr lang="en-US" b="1" dirty="0"/>
              <a:t>software engineering is “programming integrated over time.”</a:t>
            </a:r>
          </a:p>
          <a:p>
            <a:endParaRPr lang="en-US" dirty="0"/>
          </a:p>
          <a:p>
            <a:r>
              <a:rPr lang="en-US" dirty="0"/>
              <a:t>The word </a:t>
            </a:r>
            <a:r>
              <a:rPr lang="en-US" i="1" dirty="0"/>
              <a:t>integrated</a:t>
            </a:r>
            <a:r>
              <a:rPr lang="en-US" dirty="0"/>
              <a:t> is the key there. Think about what we normally mean by programming.</a:t>
            </a:r>
          </a:p>
          <a:p>
            <a:r>
              <a:rPr lang="en-US" dirty="0"/>
              <a:t>ANIMATE</a:t>
            </a:r>
          </a:p>
          <a:p>
            <a:r>
              <a:rPr lang="en-US" dirty="0"/>
              <a:t>You have an idea. You write some code. You run it. You get the output you wanted. That is a programming act. Much of the software you have written so far in your degree looks like this: there is a task to accomplish, you produce a program that accomplishes it, and the task ends.</a:t>
            </a:r>
          </a:p>
          <a:p>
            <a:r>
              <a:rPr lang="en-US" dirty="0"/>
              <a:t>But now take that programming act and integrate it over time.</a:t>
            </a:r>
          </a:p>
          <a:p>
            <a:r>
              <a:rPr lang="en-US" dirty="0"/>
              <a:t>ANIMATE</a:t>
            </a:r>
          </a:p>
          <a:p>
            <a:r>
              <a:rPr lang="en-US" dirty="0"/>
              <a:t>The picture changes. Version 1.0 ships, but that is no longer the end of the story. There is a 1.1, a 1.2, a 2.0, a 3.0. Between those versions are maintenance, fixes, performance work, security work, and improvements. </a:t>
            </a:r>
            <a:r>
              <a:rPr lang="en-US" b="1" dirty="0"/>
              <a:t>The artifact outlives the act of writing it.</a:t>
            </a:r>
            <a:endParaRPr lang="en-US" dirty="0"/>
          </a:p>
          <a:p>
            <a:r>
              <a:rPr lang="en-US" dirty="0"/>
              <a:t>And time creates a deeper problem: the world underneath the software moves. Requirements change. People join and leave. Platforms evolve. Dependencies change. Users find new uses for the system. The assumptions under which version 1.0 was written do not remain fixed.</a:t>
            </a:r>
          </a:p>
          <a:p>
            <a:r>
              <a:rPr lang="en-US" dirty="0"/>
              <a:t>So the distinction here is not that software engineering means writing a </a:t>
            </a:r>
            <a:r>
              <a:rPr lang="en-US" i="1" dirty="0"/>
              <a:t>bigger</a:t>
            </a:r>
            <a:r>
              <a:rPr lang="en-US" dirty="0"/>
              <a:t> program. It means engineering something that must remain useful as both the system and its environment change over time.</a:t>
            </a:r>
          </a:p>
          <a:p>
            <a:r>
              <a:rPr lang="en-US" dirty="0"/>
              <a:t>That is our first frame for the course. </a:t>
            </a:r>
            <a:r>
              <a:rPr lang="en-US" b="1" dirty="0"/>
              <a:t>Programming gives us the artifact. Software engineering has to contend with what happens to that artifact over time.</a:t>
            </a:r>
          </a:p>
          <a:p>
            <a:endParaRPr lang="en-US" b="1" dirty="0"/>
          </a:p>
          <a:p>
            <a:r>
              <a:rPr lang="en-US" dirty="0"/>
              <a:t>Time and change: Code will need to adapt over the length of its life</a:t>
            </a:r>
          </a:p>
          <a:p>
            <a:r>
              <a:rPr lang="en-US" dirty="0"/>
              <a:t>Scale and growth: As your ORGANIZATION grows, it will need to adapt as well</a:t>
            </a:r>
          </a:p>
          <a:p>
            <a:r>
              <a:rPr lang="en-US" dirty="0"/>
              <a:t>Trade-offs and costs: How do you make decisions about your code?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Definitions like this one from Google naturally lead to a more formal engineering discipline.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981D-11FE-0F4A-7D19-98E98F068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C736C-545C-D1AF-903A-81D2E19C2D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79AD5-FB9D-FEB7-2265-A5F7AE7CBE37}"/>
              </a:ext>
            </a:extLst>
          </p:cNvPr>
          <p:cNvSpPr>
            <a:spLocks noGrp="1"/>
          </p:cNvSpPr>
          <p:nvPr>
            <p:ph type="body" idx="1"/>
          </p:nvPr>
        </p:nvSpPr>
        <p:spPr/>
        <p:txBody>
          <a:bodyPr/>
          <a:lstStyle/>
          <a:p>
            <a:r>
              <a:rPr lang="en-US" dirty="0"/>
              <a:t>Ask the ROOM: are these factors we’ve been discussing static?</a:t>
            </a:r>
          </a:p>
          <a:p>
            <a:r>
              <a:rPr lang="en-US" dirty="0"/>
              <a:t>No.</a:t>
            </a:r>
          </a:p>
          <a:p>
            <a:r>
              <a:rPr lang="en-US" dirty="0"/>
              <a:t>The last topic we’ll consider today is how we might influence these factors, and the implications thereof.</a:t>
            </a:r>
          </a:p>
        </p:txBody>
      </p:sp>
      <p:sp>
        <p:nvSpPr>
          <p:cNvPr id="4" name="Slide Number Placeholder 3">
            <a:extLst>
              <a:ext uri="{FF2B5EF4-FFF2-40B4-BE49-F238E27FC236}">
                <a16:creationId xmlns:a16="http://schemas.microsoft.com/office/drawing/2014/main" id="{078EDD6A-3554-C39A-B31D-04D4309CB8C1}"/>
              </a:ext>
            </a:extLst>
          </p:cNvPr>
          <p:cNvSpPr>
            <a:spLocks noGrp="1"/>
          </p:cNvSpPr>
          <p:nvPr>
            <p:ph type="sldNum" sz="quarter" idx="5"/>
          </p:nvPr>
        </p:nvSpPr>
        <p:spPr/>
        <p:txBody>
          <a:bodyPr/>
          <a:lstStyle/>
          <a:p>
            <a:fld id="{FF209F92-05EE-6F4A-AD9C-ED35F0F76927}" type="slidenum">
              <a:rPr lang="en-US" smtClean="0"/>
              <a:t>24</a:t>
            </a:fld>
            <a:endParaRPr lang="en-US" dirty="0"/>
          </a:p>
        </p:txBody>
      </p:sp>
    </p:spTree>
    <p:extLst>
      <p:ext uri="{BB962C8B-B14F-4D97-AF65-F5344CB8AC3E}">
        <p14:creationId xmlns:p14="http://schemas.microsoft.com/office/powerpoint/2010/main" val="3600744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 — Broaden software engineering from programming over time to the whole system of production.</a:t>
            </a:r>
            <a:endParaRPr lang="en-US" dirty="0"/>
          </a:p>
          <a:p>
            <a:pPr lvl="0"/>
            <a:r>
              <a:rPr lang="en-US" dirty="0"/>
              <a:t>Slide 2 established the temporal distinction: the artifact persists and its environment changes.</a:t>
            </a:r>
          </a:p>
          <a:p>
            <a:pPr lvl="0"/>
            <a:r>
              <a:rPr lang="en-US" dirty="0"/>
              <a:t>Sommerville broadens the scope: software engineering concerns </a:t>
            </a:r>
            <a:r>
              <a:rPr lang="en-US" b="1" dirty="0"/>
              <a:t>all aspects of software production</a:t>
            </a:r>
            <a:r>
              <a:rPr lang="en-US" dirty="0"/>
              <a:t>.</a:t>
            </a:r>
          </a:p>
          <a:p>
            <a:pPr lvl="0"/>
            <a:r>
              <a:rPr lang="en-US" dirty="0"/>
              <a:t>People use tools to carry out </a:t>
            </a:r>
            <a:r>
              <a:rPr lang="en-US" b="1" dirty="0"/>
              <a:t>engineering processes</a:t>
            </a:r>
            <a:r>
              <a:rPr lang="en-US" dirty="0"/>
              <a:t> that produce and sustain software.</a:t>
            </a:r>
          </a:p>
          <a:p>
            <a:pPr lvl="0"/>
            <a:r>
              <a:rPr lang="en-US" dirty="0"/>
              <a:t>A process organizes engineering activities: requirements, design, implementation, validation, evolution, and coordination.</a:t>
            </a:r>
          </a:p>
          <a:p>
            <a:pPr lvl="0"/>
            <a:r>
              <a:rPr lang="en-US" dirty="0"/>
              <a:t>Transition: what activities belong in a software process, and how should we organize them?</a:t>
            </a:r>
          </a:p>
          <a:p>
            <a:r>
              <a:rPr lang="en-US" dirty="0"/>
              <a:t>=====</a:t>
            </a:r>
          </a:p>
          <a:p>
            <a:r>
              <a:rPr lang="en-US" dirty="0"/>
              <a:t>The previous slide gave us one way to distinguish software engineering from programming: </a:t>
            </a:r>
            <a:r>
              <a:rPr lang="en-US" b="1" dirty="0"/>
              <a:t>time</a:t>
            </a:r>
            <a:r>
              <a:rPr lang="en-US" dirty="0"/>
              <a:t>. We are responsible for an artifact that persists and must be adapted to emerging needs.</a:t>
            </a:r>
          </a:p>
          <a:p>
            <a:r>
              <a:rPr lang="en-US" dirty="0"/>
              <a:t>Sommerville gives us a complementary definition. Software engineering is </a:t>
            </a:r>
            <a:r>
              <a:rPr lang="en-US" b="1" dirty="0"/>
              <a:t>“an engineering discipline concerned with all aspects of software production.”</a:t>
            </a:r>
            <a:endParaRPr lang="en-US" dirty="0"/>
          </a:p>
          <a:p>
            <a:r>
              <a:rPr lang="en-US" dirty="0"/>
              <a:t>In Google’s definition “integrated over time” was the key phrase.</a:t>
            </a:r>
          </a:p>
          <a:p>
            <a:r>
              <a:rPr lang="en-US" dirty="0"/>
              <a:t>In Sommerville’s definition, “all aspects” is the key phrase.</a:t>
            </a:r>
          </a:p>
          <a:p>
            <a:endParaRPr lang="en-US" dirty="0"/>
          </a:p>
          <a:p>
            <a:r>
              <a:rPr lang="en-US" dirty="0"/>
              <a:t>Producing and sustaining software takes more than somebody sitting down and writing code.</a:t>
            </a:r>
          </a:p>
          <a:p>
            <a:endParaRPr lang="en-US" dirty="0"/>
          </a:p>
          <a:p>
            <a:r>
              <a:rPr lang="en-US" dirty="0"/>
              <a:t>Look at the picture.</a:t>
            </a:r>
          </a:p>
          <a:p>
            <a:r>
              <a:rPr lang="en-US" dirty="0"/>
              <a:t>We have </a:t>
            </a:r>
            <a:r>
              <a:rPr lang="en-US" b="1" dirty="0"/>
              <a:t>people</a:t>
            </a:r>
            <a:r>
              <a:rPr lang="en-US" dirty="0"/>
              <a:t>: engineers, users, customers, managers, domain experts.</a:t>
            </a:r>
          </a:p>
          <a:p>
            <a:r>
              <a:rPr lang="en-US" dirty="0"/>
              <a:t>And those people have </a:t>
            </a:r>
            <a:r>
              <a:rPr lang="en-US" b="1" dirty="0"/>
              <a:t>tools</a:t>
            </a:r>
            <a:r>
              <a:rPr lang="en-US" dirty="0"/>
              <a:t>: editors and compilers, version control, issue trackers, testing and CI infrastructure, and increasingly AI agents.</a:t>
            </a:r>
          </a:p>
          <a:p>
            <a:endParaRPr lang="en-US" dirty="0"/>
          </a:p>
          <a:p>
            <a:r>
              <a:rPr lang="en-US" dirty="0"/>
              <a:t>But people using tools does not by itself give us an engineered product. Their work has to be organized. They have to decide what should be built, design it, implement it, evaluate whether it works, deploy it, maintain it, and change it.</a:t>
            </a:r>
          </a:p>
          <a:p>
            <a:endParaRPr lang="en-US" dirty="0"/>
          </a:p>
          <a:p>
            <a:r>
              <a:rPr lang="en-US" b="1" dirty="0"/>
              <a:t>That organization of engineering activities is what we mean by a software process.</a:t>
            </a:r>
            <a:endParaRPr lang="en-US" dirty="0"/>
          </a:p>
          <a:p>
            <a:endParaRPr lang="en-US" dirty="0"/>
          </a:p>
          <a:p>
            <a:r>
              <a:rPr lang="en-US" dirty="0"/>
              <a:t>If you take nothing else away from this lecture, take this: There is not one right way to organize those activities in order to produce a given product.</a:t>
            </a:r>
          </a:p>
          <a:p>
            <a:endParaRPr lang="en-US" dirty="0"/>
          </a:p>
          <a:p>
            <a:r>
              <a:rPr lang="en-US" dirty="0"/>
              <a:t>Instead, the arrangement of people and tools into processes raises many questions and we must select contextually appropriate answers.</a:t>
            </a:r>
          </a:p>
          <a:p>
            <a:r>
              <a:rPr lang="en-US" dirty="0"/>
              <a:t>Do we determine all of our requirements before we design? Can design and implementation overlap? When do we test? When do users see the system? When do we revisit earlier decisions?</a:t>
            </a:r>
          </a:p>
          <a:p>
            <a:endParaRPr lang="en-US" dirty="0"/>
          </a:p>
          <a:p>
            <a:r>
              <a:rPr lang="en-US" dirty="0"/>
              <a:t>So that gives us the two questions for the next part of the lecture:</a:t>
            </a:r>
          </a:p>
          <a:p>
            <a:r>
              <a:rPr lang="en-US" b="1" dirty="0"/>
              <a:t>What activities have to happen to engineer software?</a:t>
            </a:r>
          </a:p>
          <a:p>
            <a:r>
              <a:rPr lang="en-US" b="1" dirty="0"/>
              <a:t>And how should we organize them?</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 class engagement activity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ROOM QUESTION </a:t>
            </a:r>
            <a:r>
              <a:rPr lang="en-US" dirty="0"/>
              <a:t>— students call them out; build the inventory live</a:t>
            </a:r>
          </a:p>
          <a:p>
            <a:endParaRPr lang="en-US" dirty="0"/>
          </a:p>
          <a:p>
            <a:r>
              <a:rPr lang="en-US" dirty="0"/>
              <a:t>Also: elicit requirements, prototype, manufacture / realize, repair, “decide when to burn it down and start again”</a:t>
            </a:r>
          </a:p>
          <a:p>
            <a:r>
              <a:rPr lang="en-US" dirty="0"/>
              <a:t>(see next slide)</a:t>
            </a:r>
          </a:p>
        </p:txBody>
      </p:sp>
      <p:sp>
        <p:nvSpPr>
          <p:cNvPr id="4" name="Slide Number Placeholder 3"/>
          <p:cNvSpPr>
            <a:spLocks noGrp="1"/>
          </p:cNvSpPr>
          <p:nvPr>
            <p:ph type="sldNum" sz="quarter" idx="5"/>
          </p:nvPr>
        </p:nvSpPr>
        <p:spPr/>
        <p:txBody>
          <a:bodyPr/>
          <a:lstStyle/>
          <a:p>
            <a:fld id="{FF209F92-05EE-6F4A-AD9C-ED35F0F76927}" type="slidenum">
              <a:rPr lang="en-US" smtClean="0"/>
              <a:t>7</a:t>
            </a:fld>
            <a:endParaRPr lang="en-US" dirty="0"/>
          </a:p>
        </p:txBody>
      </p:sp>
    </p:spTree>
    <p:extLst>
      <p:ext uri="{BB962C8B-B14F-4D97-AF65-F5344CB8AC3E}">
        <p14:creationId xmlns:p14="http://schemas.microsoft.com/office/powerpoint/2010/main" val="3931472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96DCE-7DCE-EBFC-49A7-2C4E11493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9E247-6C6B-D3C8-409D-EB11DD72DC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9FEDD-3A9B-BD82-53C3-C19A3F029662}"/>
              </a:ext>
            </a:extLst>
          </p:cNvPr>
          <p:cNvSpPr>
            <a:spLocks noGrp="1"/>
          </p:cNvSpPr>
          <p:nvPr>
            <p:ph type="body" idx="1"/>
          </p:nvPr>
        </p:nvSpPr>
        <p:spPr/>
        <p:txBody>
          <a:bodyPr/>
          <a:lstStyle/>
          <a:p>
            <a:r>
              <a:rPr lang="en-US" dirty="0"/>
              <a:t>Compare ROOM list to this one.</a:t>
            </a:r>
          </a:p>
        </p:txBody>
      </p:sp>
      <p:sp>
        <p:nvSpPr>
          <p:cNvPr id="4" name="Slide Number Placeholder 3">
            <a:extLst>
              <a:ext uri="{FF2B5EF4-FFF2-40B4-BE49-F238E27FC236}">
                <a16:creationId xmlns:a16="http://schemas.microsoft.com/office/drawing/2014/main" id="{F1C9BD61-A043-F97F-3467-BFC6685F60F3}"/>
              </a:ext>
            </a:extLst>
          </p:cNvPr>
          <p:cNvSpPr>
            <a:spLocks noGrp="1"/>
          </p:cNvSpPr>
          <p:nvPr>
            <p:ph type="sldNum" sz="quarter" idx="5"/>
          </p:nvPr>
        </p:nvSpPr>
        <p:spPr/>
        <p:txBody>
          <a:bodyPr/>
          <a:lstStyle/>
          <a:p>
            <a:fld id="{FF209F92-05EE-6F4A-AD9C-ED35F0F76927}" type="slidenum">
              <a:rPr lang="en-US"/>
              <a:t>8</a:t>
            </a:fld>
            <a:endParaRPr lang="en-US" dirty="0"/>
          </a:p>
        </p:txBody>
      </p:sp>
    </p:spTree>
    <p:extLst>
      <p:ext uri="{BB962C8B-B14F-4D97-AF65-F5344CB8AC3E}">
        <p14:creationId xmlns:p14="http://schemas.microsoft.com/office/powerpoint/2010/main" val="3571535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 — Introduce plan-based development as one plausible arrangement of engineering activities, without yet arguing when it is appropriate.</a:t>
            </a:r>
            <a:endParaRPr lang="en-US" dirty="0"/>
          </a:p>
          <a:p>
            <a:pPr lvl="0"/>
            <a:r>
              <a:rPr lang="en-US" dirty="0"/>
              <a:t>Arrange specification, design, implementation, validation, and release largely in stages.</a:t>
            </a:r>
          </a:p>
          <a:p>
            <a:pPr lvl="0"/>
            <a:r>
              <a:rPr lang="en-US" dirty="0"/>
              <a:t>Progress is gated: establish that one stage is sufficiently complete before committing heavily to the next.</a:t>
            </a:r>
          </a:p>
          <a:p>
            <a:pPr lvl="0"/>
            <a:r>
              <a:rPr lang="en-US" dirty="0"/>
              <a:t>“Waterfall” does </a:t>
            </a:r>
            <a:r>
              <a:rPr lang="en-US" b="1" dirty="0"/>
              <a:t>not</a:t>
            </a:r>
            <a:r>
              <a:rPr lang="en-US" dirty="0"/>
              <a:t> mean errors can never send us backward; show the back-edges.</a:t>
            </a:r>
          </a:p>
          <a:p>
            <a:pPr lvl="0"/>
            <a:r>
              <a:rPr lang="en-US" dirty="0"/>
              <a:t>Each stage therefore needs some criterion for being </a:t>
            </a:r>
            <a:r>
              <a:rPr lang="en-US" b="1" dirty="0"/>
              <a:t>done</a:t>
            </a:r>
            <a:r>
              <a:rPr lang="en-US" dirty="0"/>
              <a:t>.</a:t>
            </a:r>
          </a:p>
          <a:p>
            <a:pPr lvl="0"/>
            <a:r>
              <a:rPr lang="en-US" dirty="0"/>
              <a:t>Hold the question of </a:t>
            </a:r>
            <a:r>
              <a:rPr lang="en-US" i="1" dirty="0"/>
              <a:t>why</a:t>
            </a:r>
            <a:r>
              <a:rPr lang="en-US" dirty="0"/>
              <a:t> we might prefer this arrangement until after comparing alternatives.</a:t>
            </a:r>
          </a:p>
          <a:p>
            <a:r>
              <a:rPr lang="en-US" dirty="0"/>
              <a:t>=====</a:t>
            </a:r>
          </a:p>
          <a:p>
            <a:endParaRPr lang="en-US" dirty="0"/>
          </a:p>
          <a:p>
            <a:r>
              <a:rPr lang="en-US" dirty="0"/>
              <a:t>Here is one answer to our question: </a:t>
            </a:r>
            <a:r>
              <a:rPr lang="en-US" b="1" dirty="0"/>
              <a:t>arrange the activities largely in sequence.</a:t>
            </a:r>
            <a:endParaRPr lang="en-US" dirty="0"/>
          </a:p>
          <a:p>
            <a:r>
              <a:rPr lang="en-US" dirty="0"/>
              <a:t>We begin by figuring out what the system should do. Then we design a solution. Then we implement it. Then we validate what we built. Eventually, we release and maintain it.</a:t>
            </a:r>
          </a:p>
          <a:p>
            <a:endParaRPr lang="en-US" dirty="0"/>
          </a:p>
          <a:p>
            <a:r>
              <a:rPr lang="en-US" dirty="0"/>
              <a:t>This family of approaches is usually called </a:t>
            </a:r>
            <a:r>
              <a:rPr lang="en-US" b="1" dirty="0"/>
              <a:t>plan-based development</a:t>
            </a:r>
            <a:r>
              <a:rPr lang="en-US" dirty="0"/>
              <a:t>, and its simplest graphical representation is the waterfall.</a:t>
            </a:r>
          </a:p>
          <a:p>
            <a:r>
              <a:rPr lang="en-US" dirty="0"/>
              <a:t>But don’t take the picture too literally. It does </a:t>
            </a:r>
            <a:r>
              <a:rPr lang="en-US" b="1" dirty="0"/>
              <a:t>not</a:t>
            </a:r>
            <a:r>
              <a:rPr lang="en-US" dirty="0"/>
              <a:t> mean that engineers blindly march forward and are forbidden to go backward. Suppose I’m implementing something and discover that the design cannot work. I go back and revise the design. If testing exposes a misunderstanding of the requirements, I may have to go back even farther.</a:t>
            </a:r>
          </a:p>
          <a:p>
            <a:endParaRPr lang="en-US" dirty="0"/>
          </a:p>
          <a:p>
            <a:r>
              <a:rPr lang="en-US" dirty="0"/>
              <a:t>The important feature is that the activities are </a:t>
            </a:r>
            <a:r>
              <a:rPr lang="en-US" b="1" dirty="0"/>
              <a:t>relatively large stages</a:t>
            </a:r>
            <a:r>
              <a:rPr lang="en-US" dirty="0"/>
              <a:t>, and there is an expectation that we reach some meaningful degree of completion before proceeding.</a:t>
            </a:r>
          </a:p>
          <a:p>
            <a:endParaRPr lang="en-US" dirty="0"/>
          </a:p>
          <a:p>
            <a:r>
              <a:rPr lang="en-US" dirty="0"/>
              <a:t>That immediately creates another engineering question: </a:t>
            </a:r>
            <a:r>
              <a:rPr lang="en-US" b="1" dirty="0"/>
              <a:t>how do I know when a stage is done?</a:t>
            </a:r>
            <a:endParaRPr lang="en-US" dirty="0"/>
          </a:p>
          <a:p>
            <a:r>
              <a:rPr lang="en-US" dirty="0"/>
              <a:t>If I’m going to say “requirements are done; now we design,” I need some evidence that the requirements are good enough to proceed. Likewise for design, implementation, and validation. So a plan-based process usually has artifacts, reviews, or other completion criteria at these boundaries.</a:t>
            </a:r>
          </a:p>
          <a:p>
            <a:endParaRPr lang="en-US" dirty="0"/>
          </a:p>
          <a:p>
            <a:r>
              <a:rPr lang="en-US" dirty="0"/>
              <a:t>For now, don’t decide whether this is good or bad. It is simply </a:t>
            </a:r>
            <a:r>
              <a:rPr lang="en-US" b="1" dirty="0"/>
              <a:t>one reasonable way to arrange the work</a:t>
            </a:r>
            <a:r>
              <a:rPr lang="en-US" dirty="0"/>
              <a:t>.</a:t>
            </a:r>
          </a:p>
        </p:txBody>
      </p:sp>
      <p:sp>
        <p:nvSpPr>
          <p:cNvPr id="4" name="Slide Number Placeholder 3"/>
          <p:cNvSpPr>
            <a:spLocks noGrp="1"/>
          </p:cNvSpPr>
          <p:nvPr>
            <p:ph type="sldNum" sz="quarter" idx="5"/>
          </p:nvPr>
        </p:nvSpPr>
        <p:spPr/>
        <p:txBody>
          <a:bodyPr/>
          <a:lstStyle/>
          <a:p>
            <a:fld id="{FF209F92-05EE-6F4A-AD9C-ED35F0F76927}" type="slidenum">
              <a:rPr lang="en-US" smtClean="0"/>
              <a:t>9</a:t>
            </a:fld>
            <a:endParaRPr lang="en-US" dirty="0"/>
          </a:p>
        </p:txBody>
      </p:sp>
    </p:spTree>
    <p:extLst>
      <p:ext uri="{BB962C8B-B14F-4D97-AF65-F5344CB8AC3E}">
        <p14:creationId xmlns:p14="http://schemas.microsoft.com/office/powerpoint/2010/main" val="3131353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03F27-84B0-45E2-27D5-23C5BB2AD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D457F-E4C2-C9EA-CCF9-F07DEBDAF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B25A5E-6B70-F885-EDCE-BD4CAF20CB59}"/>
              </a:ext>
            </a:extLst>
          </p:cNvPr>
          <p:cNvSpPr>
            <a:spLocks noGrp="1"/>
          </p:cNvSpPr>
          <p:nvPr>
            <p:ph type="body" idx="1"/>
          </p:nvPr>
        </p:nvSpPr>
        <p:spPr/>
        <p:txBody>
          <a:bodyPr/>
          <a:lstStyle/>
          <a:p>
            <a:r>
              <a:rPr lang="en-US" b="1" dirty="0"/>
              <a:t>2 minutes — Contrast one large progression through the activities with repeated, smaller progressions that produce increments.</a:t>
            </a:r>
            <a:endParaRPr lang="en-US" dirty="0"/>
          </a:p>
          <a:p>
            <a:pPr lvl="0"/>
            <a:r>
              <a:rPr lang="en-US" dirty="0"/>
              <a:t>Perform many of the same engineering activities, but over a much smaller slice of the product.</a:t>
            </a:r>
          </a:p>
          <a:p>
            <a:pPr lvl="0"/>
            <a:r>
              <a:rPr lang="en-US" dirty="0"/>
              <a:t>Backlog → select work → specify/design/implement/validate → usable increment → repeat.</a:t>
            </a:r>
          </a:p>
          <a:p>
            <a:pPr lvl="0"/>
            <a:r>
              <a:rPr lang="en-US" dirty="0"/>
              <a:t>The increment is the conceptual point; don’t teach Scrum roles and ceremonies here.</a:t>
            </a:r>
          </a:p>
          <a:p>
            <a:pPr lvl="0"/>
            <a:r>
              <a:rPr lang="en-US" dirty="0"/>
              <a:t>Completion still matters: each increment needs a </a:t>
            </a:r>
            <a:r>
              <a:rPr lang="en-US" b="1" dirty="0"/>
              <a:t>Definition of Done</a:t>
            </a:r>
            <a:r>
              <a:rPr lang="en-US" dirty="0"/>
              <a:t>.</a:t>
            </a:r>
          </a:p>
          <a:p>
            <a:pPr lvl="0"/>
            <a:r>
              <a:rPr lang="en-US" dirty="0"/>
              <a:t>Establish the contrast: large commitments versus repeated smaller commitments.</a:t>
            </a:r>
          </a:p>
          <a:p>
            <a:r>
              <a:rPr lang="en-US" dirty="0"/>
              <a:t>=====</a:t>
            </a:r>
          </a:p>
          <a:p>
            <a:r>
              <a:rPr lang="en-US" dirty="0"/>
              <a:t>Here is a very different answer.</a:t>
            </a:r>
          </a:p>
          <a:p>
            <a:endParaRPr lang="en-US" dirty="0"/>
          </a:p>
          <a:p>
            <a:r>
              <a:rPr lang="en-US" dirty="0"/>
              <a:t>Instead of trying to move the </a:t>
            </a:r>
            <a:r>
              <a:rPr lang="en-US" b="1" dirty="0"/>
              <a:t>whole product</a:t>
            </a:r>
            <a:r>
              <a:rPr lang="en-US" dirty="0"/>
              <a:t> through those activities, take a smaller piece of the work and move </a:t>
            </a:r>
            <a:r>
              <a:rPr lang="en-US" b="1" dirty="0"/>
              <a:t>that piece</a:t>
            </a:r>
            <a:r>
              <a:rPr lang="en-US" dirty="0"/>
              <a:t> through them.</a:t>
            </a:r>
          </a:p>
          <a:p>
            <a:r>
              <a:rPr lang="en-US" dirty="0"/>
              <a:t>In Scrum, we maintain a backlog of things the product might need. We select some manageable subset for a sprint. During that sprint, we still have to understand what we’re building. We still design, implement, and validate it.</a:t>
            </a:r>
          </a:p>
          <a:p>
            <a:r>
              <a:rPr lang="en-US" dirty="0"/>
              <a:t>At the end of EVERY sprint, the goal is a </a:t>
            </a:r>
            <a:r>
              <a:rPr lang="en-US" b="1" dirty="0"/>
              <a:t>usable increment</a:t>
            </a:r>
            <a:r>
              <a:rPr lang="en-US" dirty="0"/>
              <a:t> of the product.</a:t>
            </a:r>
          </a:p>
          <a:p>
            <a:endParaRPr lang="en-US" dirty="0"/>
          </a:p>
          <a:p>
            <a:r>
              <a:rPr lang="en-US" dirty="0"/>
              <a:t>Then we do it again.</a:t>
            </a:r>
          </a:p>
          <a:p>
            <a:r>
              <a:rPr lang="en-US" dirty="0"/>
              <a:t>So, notice what has—and has not—changed. The fundamental engineering activities haven’t disappeared. We have changed </a:t>
            </a:r>
            <a:r>
              <a:rPr lang="en-US" b="1" dirty="0"/>
              <a:t>how much work passes through them at once and how frequently we repeat the cycle.</a:t>
            </a:r>
            <a:endParaRPr lang="en-US" dirty="0"/>
          </a:p>
          <a:p>
            <a:endParaRPr lang="en-US" dirty="0"/>
          </a:p>
          <a:p>
            <a:r>
              <a:rPr lang="en-US" dirty="0"/>
              <a:t>And just like the plan-based process, Scrum needs an answer to “when are we done?” Scrum makes that explicit with a “</a:t>
            </a:r>
            <a:r>
              <a:rPr lang="en-US" b="1" dirty="0"/>
              <a:t>Definition of Done” </a:t>
            </a:r>
            <a:r>
              <a:rPr lang="en-US" b="0" dirty="0"/>
              <a:t>for the work items</a:t>
            </a:r>
            <a:r>
              <a:rPr lang="en-US" dirty="0"/>
              <a:t> The team needs evidence that an increment actually meets its quality expectations before treating it as complete.</a:t>
            </a:r>
          </a:p>
          <a:p>
            <a:r>
              <a:rPr lang="en-US" dirty="0"/>
              <a:t>So, these aren’t “organized engineering” versus “just start coding.” Both organize the work. Both require decisions about completion.</a:t>
            </a:r>
          </a:p>
          <a:p>
            <a:r>
              <a:rPr lang="en-US" dirty="0"/>
              <a:t>They make very different choices about </a:t>
            </a:r>
            <a:r>
              <a:rPr lang="en-US" b="1" dirty="0"/>
              <a:t>the size and frequency of the commitments we make.</a:t>
            </a:r>
            <a:endParaRPr lang="en-US" dirty="0"/>
          </a:p>
          <a:p>
            <a:r>
              <a:rPr lang="en-US" dirty="0"/>
              <a:t>Why would we want one arrangement rather than the other? Hold that thought.</a:t>
            </a:r>
          </a:p>
        </p:txBody>
      </p:sp>
      <p:sp>
        <p:nvSpPr>
          <p:cNvPr id="4" name="Slide Number Placeholder 3">
            <a:extLst>
              <a:ext uri="{FF2B5EF4-FFF2-40B4-BE49-F238E27FC236}">
                <a16:creationId xmlns:a16="http://schemas.microsoft.com/office/drawing/2014/main" id="{8D0C14F2-B250-6BA4-0D6E-7C8AA1F8526A}"/>
              </a:ext>
            </a:extLst>
          </p:cNvPr>
          <p:cNvSpPr>
            <a:spLocks noGrp="1"/>
          </p:cNvSpPr>
          <p:nvPr>
            <p:ph type="sldNum" sz="quarter" idx="5"/>
          </p:nvPr>
        </p:nvSpPr>
        <p:spPr/>
        <p:txBody>
          <a:bodyPr/>
          <a:lstStyle/>
          <a:p>
            <a:fld id="{FF209F92-05EE-6F4A-AD9C-ED35F0F76927}" type="slidenum">
              <a:rPr lang="en-US" smtClean="0"/>
              <a:t>10</a:t>
            </a:fld>
            <a:endParaRPr lang="en-US" dirty="0"/>
          </a:p>
        </p:txBody>
      </p:sp>
    </p:spTree>
    <p:extLst>
      <p:ext uri="{BB962C8B-B14F-4D97-AF65-F5344CB8AC3E}">
        <p14:creationId xmlns:p14="http://schemas.microsoft.com/office/powerpoint/2010/main" val="3198193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4782D-307E-B8FF-E26E-9BD00480C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D8D4A4-80E2-7BE9-F551-C51FAAC09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1DB92-9FC7-59AB-669D-93FDAA81BF88}"/>
              </a:ext>
            </a:extLst>
          </p:cNvPr>
          <p:cNvSpPr>
            <a:spLocks noGrp="1"/>
          </p:cNvSpPr>
          <p:nvPr>
            <p:ph type="body" idx="1"/>
          </p:nvPr>
        </p:nvSpPr>
        <p:spPr/>
        <p:txBody>
          <a:bodyPr/>
          <a:lstStyle/>
          <a:p>
            <a:r>
              <a:rPr lang="en-US" b="1" dirty="0"/>
              <a:t>Slide 11 — Plan vs. Increment: Organizing by activity vs. by feature</a:t>
            </a:r>
          </a:p>
          <a:p>
            <a:pPr lvl="0"/>
            <a:r>
              <a:rPr lang="en-US" dirty="0"/>
              <a:t>**2 minutes — </a:t>
            </a:r>
            <a:r>
              <a:rPr lang="en-US" i="1" dirty="0"/>
              <a:t>Show that plan-based and incremental development differ fundamentally in how they partition the engineering work.</a:t>
            </a:r>
            <a:r>
              <a:rPr lang="en-US" dirty="0"/>
              <a:t> ** The same engineering activities appear in both approaches: requirements, design, implementation, validation.</a:t>
            </a:r>
          </a:p>
          <a:p>
            <a:pPr lvl="0"/>
            <a:r>
              <a:rPr lang="en-US" b="1" dirty="0"/>
              <a:t>Plan-based:</a:t>
            </a:r>
            <a:r>
              <a:rPr lang="en-US" dirty="0"/>
              <a:t> organize primarily by activity—requirements across the product, then design across the product, etc.</a:t>
            </a:r>
          </a:p>
          <a:p>
            <a:pPr lvl="0"/>
            <a:r>
              <a:rPr lang="en-US" b="1" dirty="0"/>
              <a:t>Incremental:</a:t>
            </a:r>
            <a:r>
              <a:rPr lang="en-US" dirty="0"/>
              <a:t> organize primarily by product slice—take Increment 1 through the activities, then Increment 2, and so on.</a:t>
            </a:r>
          </a:p>
          <a:p>
            <a:pPr lvl="0"/>
            <a:r>
              <a:rPr lang="en-US" dirty="0"/>
              <a:t>Each increment should be a coherent slice that can be handled separately.</a:t>
            </a:r>
          </a:p>
          <a:p>
            <a:pPr lvl="0"/>
            <a:r>
              <a:rPr lang="en-US" dirty="0"/>
              <a:t>This is a spectrum rather than a binary: real processes can mix both forms of decomposition.</a:t>
            </a:r>
          </a:p>
          <a:p>
            <a:pPr lvl="0"/>
            <a:r>
              <a:rPr lang="en-US" dirty="0"/>
              <a:t>Transition: what properties of the project determine which decomposition makes sense?</a:t>
            </a:r>
          </a:p>
          <a:p>
            <a:r>
              <a:rPr lang="en-US" dirty="0"/>
              <a:t>=====</a:t>
            </a:r>
          </a:p>
          <a:p>
            <a:r>
              <a:rPr lang="en-US" dirty="0"/>
              <a:t>The last two slides showed us two very different-looking processes. But I want to pull out the more fundamental difference between them.</a:t>
            </a:r>
          </a:p>
          <a:p>
            <a:r>
              <a:rPr lang="en-US" b="1" dirty="0"/>
              <a:t>They don’t disagree about whether we need requirements, design, implementation, and validation. We need those engineering activities either way.</a:t>
            </a:r>
            <a:endParaRPr lang="en-US" dirty="0"/>
          </a:p>
          <a:p>
            <a:endParaRPr lang="en-US" dirty="0"/>
          </a:p>
          <a:p>
            <a:r>
              <a:rPr lang="en-US" dirty="0"/>
              <a:t>What changes is </a:t>
            </a:r>
            <a:r>
              <a:rPr lang="en-US" b="1" dirty="0"/>
              <a:t>how we partition the project.</a:t>
            </a:r>
            <a:r>
              <a:rPr lang="en-US" dirty="0"/>
              <a:t> </a:t>
            </a:r>
          </a:p>
          <a:p>
            <a:endParaRPr lang="en-US" dirty="0"/>
          </a:p>
          <a:p>
            <a:r>
              <a:rPr lang="en-US" dirty="0"/>
              <a:t>ANIMATE</a:t>
            </a:r>
          </a:p>
          <a:p>
            <a:r>
              <a:rPr lang="en-US" dirty="0"/>
              <a:t>Look first from left to right.</a:t>
            </a:r>
          </a:p>
          <a:p>
            <a:endParaRPr lang="en-US" dirty="0"/>
          </a:p>
          <a:p>
            <a:r>
              <a:rPr lang="en-US" dirty="0"/>
              <a:t>In a strongly plan-based process, we organize primarily </a:t>
            </a:r>
            <a:r>
              <a:rPr lang="en-US" b="1" dirty="0"/>
              <a:t>by engineering activity</a:t>
            </a:r>
            <a:r>
              <a:rPr lang="en-US" dirty="0"/>
              <a:t>. We work out the requirements for the product. Then we design the product. Then we implement it. Then we validate it.</a:t>
            </a:r>
          </a:p>
          <a:p>
            <a:r>
              <a:rPr lang="en-US" dirty="0"/>
              <a:t>So, we’re effectively taking a </a:t>
            </a:r>
            <a:r>
              <a:rPr lang="en-US" b="1" dirty="0"/>
              <a:t>horizontal slice through the engineering work</a:t>
            </a:r>
            <a:r>
              <a:rPr lang="en-US" dirty="0"/>
              <a:t>: do this kind of work across the system, then move on to the next kind.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ANIMATE</a:t>
            </a:r>
          </a:p>
          <a:p>
            <a:r>
              <a:rPr lang="en-US" dirty="0"/>
              <a:t>Now look from top to bottom.</a:t>
            </a:r>
          </a:p>
          <a:p>
            <a:r>
              <a:rPr lang="en-US" dirty="0"/>
              <a:t>Incremental development introduces another way to partition the work: </a:t>
            </a:r>
            <a:r>
              <a:rPr lang="en-US" b="1" dirty="0"/>
              <a:t>by product increment or feature</a:t>
            </a:r>
            <a:r>
              <a:rPr lang="en-US" dirty="0"/>
              <a:t>. Take Increment 1 and move </a:t>
            </a:r>
            <a:r>
              <a:rPr lang="en-US" i="1" dirty="0"/>
              <a:t>that</a:t>
            </a:r>
            <a:r>
              <a:rPr lang="en-US" dirty="0"/>
              <a:t> through requirements, design, implementation, and validation. Then take Increment 2 through those activities. Then Increment 3.</a:t>
            </a:r>
          </a:p>
          <a:p>
            <a:endParaRPr lang="en-US" dirty="0"/>
          </a:p>
          <a:p>
            <a:r>
              <a:rPr lang="en-US" dirty="0"/>
              <a:t>The important idea is that each increment can be </a:t>
            </a:r>
            <a:r>
              <a:rPr lang="en-US" b="1" dirty="0"/>
              <a:t>handled separately</a:t>
            </a:r>
            <a:r>
              <a:rPr lang="en-US" dirty="0"/>
              <a:t>. We don’t have to wait until we’ve specified or built the entire product before taking some coherent portion of it through the engineering process.</a:t>
            </a:r>
          </a:p>
          <a:p>
            <a:endParaRPr lang="en-US" dirty="0"/>
          </a:p>
          <a:p>
            <a:r>
              <a:rPr lang="en-US" dirty="0"/>
              <a:t>Also, note that these processes are not mutually exclusive.</a:t>
            </a:r>
          </a:p>
          <a:p>
            <a:r>
              <a:rPr lang="en-US" dirty="0"/>
              <a:t>A real project can do substantial up-front requirements or architecture work and still implement and validate features incrementally.</a:t>
            </a:r>
          </a:p>
          <a:p>
            <a:r>
              <a:rPr lang="en-US" dirty="0"/>
              <a:t>So, think of this as a question of </a:t>
            </a:r>
            <a:r>
              <a:rPr lang="en-US" b="1" dirty="0"/>
              <a:t>how strongly we organize the work along each axis</a:t>
            </a:r>
            <a:r>
              <a:rPr lang="en-US" dirty="0"/>
              <a:t>, not “Waterfall or Scrum?”</a:t>
            </a:r>
          </a:p>
          <a:p>
            <a:r>
              <a:rPr lang="en-US" dirty="0"/>
              <a:t>That gives us a much more interesting question.</a:t>
            </a:r>
          </a:p>
          <a:p>
            <a:r>
              <a:rPr lang="en-US" b="1" dirty="0"/>
              <a:t>When does it make sense to organize primarily by activity, and when does it make sense to organize primarily by increment?</a:t>
            </a:r>
            <a:endParaRPr lang="en-US" dirty="0"/>
          </a:p>
          <a:p>
            <a:r>
              <a:rPr lang="en-US" dirty="0"/>
              <a:t>What properties of the system, the project, or its environment should drive that choice?</a:t>
            </a:r>
          </a:p>
          <a:p>
            <a:r>
              <a:rPr lang="en-US" dirty="0"/>
              <a:t>That is what we’re going to explain next.</a:t>
            </a:r>
          </a:p>
        </p:txBody>
      </p:sp>
      <p:sp>
        <p:nvSpPr>
          <p:cNvPr id="4" name="Slide Number Placeholder 3">
            <a:extLst>
              <a:ext uri="{FF2B5EF4-FFF2-40B4-BE49-F238E27FC236}">
                <a16:creationId xmlns:a16="http://schemas.microsoft.com/office/drawing/2014/main" id="{E4AC7047-799F-BAE2-B02D-63292C8C5E78}"/>
              </a:ext>
            </a:extLst>
          </p:cNvPr>
          <p:cNvSpPr>
            <a:spLocks noGrp="1"/>
          </p:cNvSpPr>
          <p:nvPr>
            <p:ph type="sldNum" sz="quarter" idx="5"/>
          </p:nvPr>
        </p:nvSpPr>
        <p:spPr/>
        <p:txBody>
          <a:bodyPr/>
          <a:lstStyle/>
          <a:p>
            <a:fld id="{FF209F92-05EE-6F4A-AD9C-ED35F0F76927}" type="slidenum">
              <a:rPr lang="en-US"/>
              <a:t>11</a:t>
            </a:fld>
            <a:endParaRPr lang="en-US" dirty="0"/>
          </a:p>
        </p:txBody>
      </p:sp>
    </p:spTree>
    <p:extLst>
      <p:ext uri="{BB962C8B-B14F-4D97-AF65-F5344CB8AC3E}">
        <p14:creationId xmlns:p14="http://schemas.microsoft.com/office/powerpoint/2010/main" val="4249734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1</a:t>
            </a:r>
            <a:r>
              <a:rPr lang="en-US" baseline="30000" dirty="0"/>
              <a:t>st</a:t>
            </a:r>
            <a:r>
              <a:rPr lang="en-US" dirty="0"/>
              <a:t> process question was: </a:t>
            </a:r>
            <a:r>
              <a:rPr lang="en-US" b="0" dirty="0"/>
              <a:t>“What work do we do, and how do we arrange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Now we want to consider the factors that shape the processes we choose for software engineering efforts.</a:t>
            </a:r>
          </a:p>
        </p:txBody>
      </p:sp>
      <p:sp>
        <p:nvSpPr>
          <p:cNvPr id="4" name="Slide Number Placeholder 3"/>
          <p:cNvSpPr>
            <a:spLocks noGrp="1"/>
          </p:cNvSpPr>
          <p:nvPr>
            <p:ph type="sldNum" sz="quarter" idx="5"/>
          </p:nvPr>
        </p:nvSpPr>
        <p:spPr/>
        <p:txBody>
          <a:bodyPr/>
          <a:lstStyle/>
          <a:p>
            <a:fld id="{FF209F92-05EE-6F4A-AD9C-ED35F0F76927}" type="slidenum">
              <a:rPr lang="en-US" smtClean="0"/>
              <a:t>12</a:t>
            </a:fld>
            <a:endParaRPr lang="en-US" dirty="0"/>
          </a:p>
        </p:txBody>
      </p:sp>
    </p:spTree>
    <p:extLst>
      <p:ext uri="{BB962C8B-B14F-4D97-AF65-F5344CB8AC3E}">
        <p14:creationId xmlns:p14="http://schemas.microsoft.com/office/powerpoint/2010/main" val="2110056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dirty="0"/>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dirty="0"/>
          </a:p>
        </p:txBody>
      </p:sp>
      <p:pic>
        <p:nvPicPr>
          <p:cNvPr id="12" name="Purdue CoBrand">
            <a:extLst>
              <a:ext uri="{FF2B5EF4-FFF2-40B4-BE49-F238E27FC236}">
                <a16:creationId xmlns:a16="http://schemas.microsoft.com/office/drawing/2014/main" id="{BCBD89D8-43BD-5D41-99C6-91B0B6A5190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97131" y="5715964"/>
            <a:ext cx="5091026" cy="542584"/>
          </a:xfrm>
          <a:prstGeom prst="rect">
            <a:avLst/>
          </a:prstGeom>
        </p:spPr>
      </p:pic>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laceholder 4">
            <a:extLst>
              <a:ext uri="{FF2B5EF4-FFF2-40B4-BE49-F238E27FC236}">
                <a16:creationId xmlns:a16="http://schemas.microsoft.com/office/drawing/2014/main" id="{B9D6C85B-3217-C348-9016-4234B383851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userDrawn="1"/>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B26B2E09-9A81-1042-9C6F-C9616B2F54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ECE 595 – Spring’21</a:t>
            </a:r>
          </a:p>
        </p:txBody>
      </p:sp>
      <p:sp>
        <p:nvSpPr>
          <p:cNvPr id="9" name="Slide Number Placeholder 4">
            <a:extLst>
              <a:ext uri="{FF2B5EF4-FFF2-40B4-BE49-F238E27FC236}">
                <a16:creationId xmlns:a16="http://schemas.microsoft.com/office/drawing/2014/main" id="{44A82EC6-E211-BD41-BE03-BC086B8288C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604E88AE-4DDB-7848-8BFC-689AB08950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ECE 595 – Spring’21</a:t>
            </a:r>
          </a:p>
        </p:txBody>
      </p:sp>
      <p:sp>
        <p:nvSpPr>
          <p:cNvPr id="11" name="Slide Number Placeholder 4">
            <a:extLst>
              <a:ext uri="{FF2B5EF4-FFF2-40B4-BE49-F238E27FC236}">
                <a16:creationId xmlns:a16="http://schemas.microsoft.com/office/drawing/2014/main" id="{A80B4ADB-F607-2245-8FB1-ECFA5F9282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2A56429C-6FAE-3948-90B5-12153EA6B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ECE 595 – Spring’21</a:t>
            </a:r>
          </a:p>
        </p:txBody>
      </p:sp>
      <p:sp>
        <p:nvSpPr>
          <p:cNvPr id="8" name="Slide Number Placeholder 4">
            <a:extLst>
              <a:ext uri="{FF2B5EF4-FFF2-40B4-BE49-F238E27FC236}">
                <a16:creationId xmlns:a16="http://schemas.microsoft.com/office/drawing/2014/main" id="{9E2E1FAD-26E8-1347-8D53-549E835DE2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D069DDFF-7A5A-2F4E-B4E3-860E92D12B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ECE 595 – Spring’21</a:t>
            </a:r>
          </a:p>
        </p:txBody>
      </p:sp>
      <p:sp>
        <p:nvSpPr>
          <p:cNvPr id="11" name="Slide Number Placeholder 4">
            <a:extLst>
              <a:ext uri="{FF2B5EF4-FFF2-40B4-BE49-F238E27FC236}">
                <a16:creationId xmlns:a16="http://schemas.microsoft.com/office/drawing/2014/main" id="{014B5E51-5508-B040-A7DB-BEB27306C8C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9A77649-773F-A440-9DB2-280E1D970BD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ECE 595 – Spring’21</a:t>
            </a:r>
          </a:p>
        </p:txBody>
      </p:sp>
      <p:sp>
        <p:nvSpPr>
          <p:cNvPr id="9" name="Slide Number Placeholder 4">
            <a:extLst>
              <a:ext uri="{FF2B5EF4-FFF2-40B4-BE49-F238E27FC236}">
                <a16:creationId xmlns:a16="http://schemas.microsoft.com/office/drawing/2014/main" id="{ED0EF5FB-C2A8-AC4E-A6D4-F04BB1C8DA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dirty="0"/>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dirty="0"/>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dirty="0"/>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dirty="0"/>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dirty="0"/>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dirty="0"/>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dirty="0"/>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dirty="0"/>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dirty="0"/>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8746670" y="6562249"/>
            <a:ext cx="292555" cy="156273"/>
          </a:xfrm>
          <a:prstGeom prst="rect">
            <a:avLst/>
          </a:prstGeom>
        </p:spPr>
      </p:pic>
      <p:sp>
        <p:nvSpPr>
          <p:cNvPr id="4" name="Footer Placeholder 3">
            <a:extLst>
              <a:ext uri="{FF2B5EF4-FFF2-40B4-BE49-F238E27FC236}">
                <a16:creationId xmlns:a16="http://schemas.microsoft.com/office/drawing/2014/main" id="{ED2C2BF6-1E4A-5E43-AD74-73E00B5111F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ECE 595 – Spring’21</a:t>
            </a:r>
          </a:p>
        </p:txBody>
      </p:sp>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r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25" r:id="rId10"/>
    <p:sldLayoutId id="2147483709" r:id="rId11"/>
    <p:sldLayoutId id="2147483720" r:id="rId12"/>
    <p:sldLayoutId id="2147483721" r:id="rId13"/>
    <p:sldLayoutId id="2147483722" r:id="rId14"/>
    <p:sldLayoutId id="2147483723" r:id="rId15"/>
    <p:sldLayoutId id="2147483724" r:id="rId16"/>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1.png"/><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9D1F61-B74F-FD46-9676-D29849AD2577}"/>
              </a:ext>
            </a:extLst>
          </p:cNvPr>
          <p:cNvSpPr>
            <a:spLocks noGrp="1"/>
          </p:cNvSpPr>
          <p:nvPr>
            <p:ph type="ctrTitle"/>
          </p:nvPr>
        </p:nvSpPr>
        <p:spPr>
          <a:xfrm>
            <a:off x="439339" y="565150"/>
            <a:ext cx="8265319" cy="874712"/>
          </a:xfrm>
        </p:spPr>
        <p:txBody>
          <a:bodyPr>
            <a:normAutofit/>
          </a:bodyPr>
          <a:lstStyle/>
          <a:p>
            <a:r>
              <a:rPr lang="en-US" sz="2000" i="1" dirty="0"/>
              <a:t>ECE 30861/46100: Software Engineering</a:t>
            </a:r>
          </a:p>
        </p:txBody>
      </p:sp>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dirty="0"/>
          </a:p>
        </p:txBody>
      </p:sp>
      <p:sp>
        <p:nvSpPr>
          <p:cNvPr id="4" name="Title 2">
            <a:extLst>
              <a:ext uri="{FF2B5EF4-FFF2-40B4-BE49-F238E27FC236}">
                <a16:creationId xmlns:a16="http://schemas.microsoft.com/office/drawing/2014/main" id="{F2F9A52C-F853-CD0A-1AF9-B4507E6A004F}"/>
              </a:ext>
            </a:extLst>
          </p:cNvPr>
          <p:cNvSpPr txBox="1">
            <a:spLocks/>
          </p:cNvSpPr>
          <p:nvPr/>
        </p:nvSpPr>
        <p:spPr bwMode="black">
          <a:xfrm>
            <a:off x="439339" y="565149"/>
            <a:ext cx="8265319" cy="1195411"/>
          </a:xfrm>
          <a:prstGeom prst="rect">
            <a:avLst/>
          </a:prstGeom>
          <a:solidFill>
            <a:srgbClr val="FFFFFF"/>
          </a:solidFill>
          <a:ln w="31750" cap="sq">
            <a:no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3600" kern="1200" cap="none" spc="200" baseline="0">
                <a:solidFill>
                  <a:srgbClr val="000000"/>
                </a:solidFill>
                <a:latin typeface="Calibri" panose="020F0502020204030204" pitchFamily="34" charset="0"/>
                <a:ea typeface="+mj-ea"/>
                <a:cs typeface="Calibri" panose="020F0502020204030204" pitchFamily="34" charset="0"/>
              </a:defRPr>
            </a:lvl1pPr>
          </a:lstStyle>
          <a:p>
            <a:r>
              <a:rPr lang="en-US" sz="2000" i="1" dirty="0"/>
              <a:t>Software Engineering</a:t>
            </a:r>
            <a:br>
              <a:rPr lang="en-US" sz="2000" i="1" dirty="0"/>
            </a:br>
            <a:br>
              <a:rPr lang="en-US" sz="2000" i="1" dirty="0"/>
            </a:br>
            <a:r>
              <a:rPr lang="en-US" sz="1600" i="1" dirty="0"/>
              <a:t>ECE 30861 / CSCI 45000</a:t>
            </a:r>
            <a:endParaRPr lang="en-US" sz="2000" i="1" dirty="0"/>
          </a:p>
        </p:txBody>
      </p:sp>
      <p:sp>
        <p:nvSpPr>
          <p:cNvPr id="5" name="Subtitle 1">
            <a:extLst>
              <a:ext uri="{FF2B5EF4-FFF2-40B4-BE49-F238E27FC236}">
                <a16:creationId xmlns:a16="http://schemas.microsoft.com/office/drawing/2014/main" id="{A3395138-D395-49AC-B06C-128C6ACA55D1}"/>
              </a:ext>
            </a:extLst>
          </p:cNvPr>
          <p:cNvSpPr txBox="1">
            <a:spLocks/>
          </p:cNvSpPr>
          <p:nvPr/>
        </p:nvSpPr>
        <p:spPr>
          <a:xfrm>
            <a:off x="1371598" y="2743198"/>
            <a:ext cx="6797041" cy="2388359"/>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Times" pitchFamily="18" charset="0"/>
              <a:buNone/>
              <a:defRPr sz="1800" kern="1200">
                <a:solidFill>
                  <a:srgbClr val="000000"/>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sz="4000" dirty="0"/>
              <a:t>Software engineering processes</a:t>
            </a:r>
          </a:p>
          <a:p>
            <a:endParaRPr lang="en-US" dirty="0"/>
          </a:p>
          <a:p>
            <a:r>
              <a:rPr lang="en-US" i="1" dirty="0"/>
              <a:t>Prof. James Davis</a:t>
            </a:r>
          </a:p>
          <a:p>
            <a:r>
              <a:rPr lang="en-US" i="1" dirty="0"/>
              <a:t>Prof. Steve France</a:t>
            </a:r>
          </a:p>
        </p:txBody>
      </p:sp>
    </p:spTree>
    <p:extLst>
      <p:ext uri="{BB962C8B-B14F-4D97-AF65-F5344CB8AC3E}">
        <p14:creationId xmlns:p14="http://schemas.microsoft.com/office/powerpoint/2010/main" val="681153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77258-B001-60CF-BB6C-006A3C0F66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774146-D003-A426-049D-7A91E1954989}"/>
              </a:ext>
            </a:extLst>
          </p:cNvPr>
          <p:cNvSpPr>
            <a:spLocks noGrp="1"/>
          </p:cNvSpPr>
          <p:nvPr>
            <p:ph type="title"/>
          </p:nvPr>
        </p:nvSpPr>
        <p:spPr>
          <a:xfrm>
            <a:off x="277148" y="118428"/>
            <a:ext cx="8720548" cy="638175"/>
          </a:xfrm>
        </p:spPr>
        <p:txBody>
          <a:bodyPr>
            <a:normAutofit fontScale="90000"/>
          </a:bodyPr>
          <a:lstStyle/>
          <a:p>
            <a:r>
              <a:rPr lang="en-US" dirty="0"/>
              <a:t>Arrangement #2: Incremental, Iterative, “Scrum”</a:t>
            </a:r>
          </a:p>
        </p:txBody>
      </p:sp>
      <p:sp>
        <p:nvSpPr>
          <p:cNvPr id="4" name="Slide Number Placeholder 3">
            <a:extLst>
              <a:ext uri="{FF2B5EF4-FFF2-40B4-BE49-F238E27FC236}">
                <a16:creationId xmlns:a16="http://schemas.microsoft.com/office/drawing/2014/main" id="{2BAFCC51-DF52-E9AD-08CA-019790F96F4B}"/>
              </a:ext>
            </a:extLst>
          </p:cNvPr>
          <p:cNvSpPr>
            <a:spLocks noGrp="1"/>
          </p:cNvSpPr>
          <p:nvPr>
            <p:ph type="sldNum" sz="quarter" idx="4"/>
          </p:nvPr>
        </p:nvSpPr>
        <p:spPr/>
        <p:txBody>
          <a:bodyPr/>
          <a:lstStyle/>
          <a:p>
            <a:fld id="{B7EB45DA-9A0D-DC49-8E02-F30A5DDC21C3}" type="slidenum">
              <a:rPr lang="en-US" smtClean="0"/>
              <a:t>10</a:t>
            </a:fld>
            <a:endParaRPr lang="en-US" dirty="0"/>
          </a:p>
        </p:txBody>
      </p:sp>
      <p:pic>
        <p:nvPicPr>
          <p:cNvPr id="7" name="Picture 6">
            <a:extLst>
              <a:ext uri="{FF2B5EF4-FFF2-40B4-BE49-F238E27FC236}">
                <a16:creationId xmlns:a16="http://schemas.microsoft.com/office/drawing/2014/main" id="{A0C96C91-0D52-19D6-02D7-009BC623EC7E}"/>
              </a:ext>
            </a:extLst>
          </p:cNvPr>
          <p:cNvPicPr>
            <a:picLocks noChangeAspect="1"/>
          </p:cNvPicPr>
          <p:nvPr/>
        </p:nvPicPr>
        <p:blipFill>
          <a:blip r:embed="rId3"/>
          <a:srcRect b="7520"/>
          <a:stretch>
            <a:fillRect/>
          </a:stretch>
        </p:blipFill>
        <p:spPr>
          <a:xfrm>
            <a:off x="277148" y="1168917"/>
            <a:ext cx="8651742" cy="5130464"/>
          </a:xfrm>
          <a:prstGeom prst="rect">
            <a:avLst/>
          </a:prstGeom>
        </p:spPr>
      </p:pic>
    </p:spTree>
    <p:extLst>
      <p:ext uri="{BB962C8B-B14F-4D97-AF65-F5344CB8AC3E}">
        <p14:creationId xmlns:p14="http://schemas.microsoft.com/office/powerpoint/2010/main" val="300959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A03EB-B775-913E-E6CF-E9FC66BC5C3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94F3EC7-9E2C-A221-F499-EF058D56FD34}"/>
              </a:ext>
            </a:extLst>
          </p:cNvPr>
          <p:cNvSpPr>
            <a:spLocks noGrp="1"/>
          </p:cNvSpPr>
          <p:nvPr>
            <p:ph type="title"/>
          </p:nvPr>
        </p:nvSpPr>
        <p:spPr>
          <a:xfrm>
            <a:off x="149131" y="91242"/>
            <a:ext cx="9143999" cy="638175"/>
          </a:xfrm>
        </p:spPr>
        <p:txBody>
          <a:bodyPr>
            <a:normAutofit fontScale="90000"/>
          </a:bodyPr>
          <a:lstStyle/>
          <a:p>
            <a:r>
              <a:rPr lang="en-US" dirty="0"/>
              <a:t>Plan vs. Increment: Organizing by activity vs. by feature</a:t>
            </a:r>
          </a:p>
        </p:txBody>
      </p:sp>
      <p:sp>
        <p:nvSpPr>
          <p:cNvPr id="5" name="Slide Number Placeholder 4">
            <a:extLst>
              <a:ext uri="{FF2B5EF4-FFF2-40B4-BE49-F238E27FC236}">
                <a16:creationId xmlns:a16="http://schemas.microsoft.com/office/drawing/2014/main" id="{77E3942E-BE31-428A-262C-3105FACF63C2}"/>
              </a:ext>
            </a:extLst>
          </p:cNvPr>
          <p:cNvSpPr>
            <a:spLocks noGrp="1"/>
          </p:cNvSpPr>
          <p:nvPr>
            <p:ph type="sldNum" sz="quarter" idx="4"/>
          </p:nvPr>
        </p:nvSpPr>
        <p:spPr/>
        <p:txBody>
          <a:bodyPr/>
          <a:lstStyle/>
          <a:p>
            <a:fld id="{B7EB45DA-9A0D-DC49-8E02-F30A5DDC21C3}" type="slidenum">
              <a:rPr lang="en-US"/>
              <a:t>11</a:t>
            </a:fld>
            <a:endParaRPr lang="en-US" dirty="0"/>
          </a:p>
        </p:txBody>
      </p:sp>
      <p:pic>
        <p:nvPicPr>
          <p:cNvPr id="2" name="Picture 1">
            <a:extLst>
              <a:ext uri="{FF2B5EF4-FFF2-40B4-BE49-F238E27FC236}">
                <a16:creationId xmlns:a16="http://schemas.microsoft.com/office/drawing/2014/main" id="{7BDCC567-9C0D-C46F-D776-BFACA6612FC0}"/>
              </a:ext>
            </a:extLst>
          </p:cNvPr>
          <p:cNvPicPr>
            <a:picLocks noChangeAspect="1"/>
          </p:cNvPicPr>
          <p:nvPr/>
        </p:nvPicPr>
        <p:blipFill>
          <a:blip r:embed="rId3"/>
          <a:srcRect l="2511" t="5172"/>
          <a:stretch>
            <a:fillRect/>
          </a:stretch>
        </p:blipFill>
        <p:spPr>
          <a:xfrm>
            <a:off x="707892" y="1755120"/>
            <a:ext cx="8355644" cy="4407936"/>
          </a:xfrm>
          <a:prstGeom prst="rect">
            <a:avLst/>
          </a:prstGeom>
        </p:spPr>
      </p:pic>
      <p:sp>
        <p:nvSpPr>
          <p:cNvPr id="7" name="TextBox 6">
            <a:extLst>
              <a:ext uri="{FF2B5EF4-FFF2-40B4-BE49-F238E27FC236}">
                <a16:creationId xmlns:a16="http://schemas.microsoft.com/office/drawing/2014/main" id="{87558C28-74FF-E499-1399-933A8B98C971}"/>
              </a:ext>
            </a:extLst>
          </p:cNvPr>
          <p:cNvSpPr txBox="1"/>
          <p:nvPr/>
        </p:nvSpPr>
        <p:spPr>
          <a:xfrm>
            <a:off x="149131" y="1061083"/>
            <a:ext cx="9523826" cy="461665"/>
          </a:xfrm>
          <a:prstGeom prst="rect">
            <a:avLst/>
          </a:prstGeom>
          <a:noFill/>
        </p:spPr>
        <p:txBody>
          <a:bodyPr wrap="none" rtlCol="0">
            <a:spAutoFit/>
          </a:bodyPr>
          <a:lstStyle/>
          <a:p>
            <a:r>
              <a:rPr lang="en-US" sz="2400" b="1" dirty="0"/>
              <a:t>Plan-based organizes by activity</a:t>
            </a:r>
            <a:r>
              <a:rPr lang="en-US" sz="2400" dirty="0"/>
              <a:t> – All requirements, then design, then…</a:t>
            </a:r>
          </a:p>
        </p:txBody>
      </p:sp>
      <p:sp>
        <p:nvSpPr>
          <p:cNvPr id="9" name="TextBox 8">
            <a:extLst>
              <a:ext uri="{FF2B5EF4-FFF2-40B4-BE49-F238E27FC236}">
                <a16:creationId xmlns:a16="http://schemas.microsoft.com/office/drawing/2014/main" id="{124FAC40-013A-70EA-C44B-3188F46B0921}"/>
              </a:ext>
            </a:extLst>
          </p:cNvPr>
          <p:cNvSpPr txBox="1"/>
          <p:nvPr/>
        </p:nvSpPr>
        <p:spPr>
          <a:xfrm rot="16200000">
            <a:off x="-1482997" y="3537282"/>
            <a:ext cx="3673891" cy="707886"/>
          </a:xfrm>
          <a:prstGeom prst="rect">
            <a:avLst/>
          </a:prstGeom>
          <a:noFill/>
        </p:spPr>
        <p:txBody>
          <a:bodyPr wrap="none" rtlCol="0">
            <a:spAutoFit/>
          </a:bodyPr>
          <a:lstStyle/>
          <a:p>
            <a:r>
              <a:rPr lang="en-US" sz="2000" b="1" dirty="0"/>
              <a:t>Incremental organizes by feature</a:t>
            </a:r>
          </a:p>
          <a:p>
            <a:r>
              <a:rPr lang="en-US" sz="2000" dirty="0"/>
              <a:t>each feature handled separately</a:t>
            </a:r>
          </a:p>
        </p:txBody>
      </p:sp>
      <p:cxnSp>
        <p:nvCxnSpPr>
          <p:cNvPr id="11" name="Straight Arrow Connector 10">
            <a:extLst>
              <a:ext uri="{FF2B5EF4-FFF2-40B4-BE49-F238E27FC236}">
                <a16:creationId xmlns:a16="http://schemas.microsoft.com/office/drawing/2014/main" id="{0171C2A5-36C4-6340-182B-D7B6FC2CF748}"/>
              </a:ext>
            </a:extLst>
          </p:cNvPr>
          <p:cNvCxnSpPr/>
          <p:nvPr/>
        </p:nvCxnSpPr>
        <p:spPr>
          <a:xfrm>
            <a:off x="1609344" y="1595900"/>
            <a:ext cx="534009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E5F08FC-BEA8-9AE9-D9AD-51D0D43BE975}"/>
              </a:ext>
            </a:extLst>
          </p:cNvPr>
          <p:cNvCxnSpPr>
            <a:cxnSpLocks/>
          </p:cNvCxnSpPr>
          <p:nvPr/>
        </p:nvCxnSpPr>
        <p:spPr>
          <a:xfrm>
            <a:off x="695700" y="2296940"/>
            <a:ext cx="0" cy="34637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787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3E7BE-0CB2-5A0B-ABCC-DD90EF1230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2BEF3-C4B7-DE01-0F90-895E1CBD3B56}"/>
              </a:ext>
            </a:extLst>
          </p:cNvPr>
          <p:cNvSpPr>
            <a:spLocks noGrp="1"/>
          </p:cNvSpPr>
          <p:nvPr>
            <p:ph type="title"/>
          </p:nvPr>
        </p:nvSpPr>
        <p:spPr>
          <a:xfrm>
            <a:off x="452252" y="2973617"/>
            <a:ext cx="8239496" cy="1842796"/>
          </a:xfrm>
        </p:spPr>
        <p:txBody>
          <a:bodyPr>
            <a:normAutofit/>
          </a:bodyPr>
          <a:lstStyle/>
          <a:p>
            <a:r>
              <a:rPr lang="en-US" dirty="0"/>
              <a:t>Factors that Shape Process</a:t>
            </a:r>
            <a:br>
              <a:rPr lang="en-US" sz="2200" dirty="0">
                <a:solidFill>
                  <a:srgbClr val="555960"/>
                </a:solidFill>
              </a:rPr>
            </a:br>
            <a:br>
              <a:rPr lang="en-US" sz="2200" dirty="0">
                <a:solidFill>
                  <a:srgbClr val="555960"/>
                </a:solidFill>
              </a:rPr>
            </a:br>
            <a:r>
              <a:rPr lang="en-US" sz="2200" dirty="0">
                <a:solidFill>
                  <a:srgbClr val="555960"/>
                </a:solidFill>
              </a:rPr>
              <a:t>What factors should influence our decisions?</a:t>
            </a:r>
            <a:endParaRPr lang="en-US" dirty="0"/>
          </a:p>
        </p:txBody>
      </p:sp>
      <p:sp>
        <p:nvSpPr>
          <p:cNvPr id="3" name="Slide Number Placeholder 2">
            <a:extLst>
              <a:ext uri="{FF2B5EF4-FFF2-40B4-BE49-F238E27FC236}">
                <a16:creationId xmlns:a16="http://schemas.microsoft.com/office/drawing/2014/main" id="{CFAB52DE-5DF1-78FB-ABB1-2CAC0416B951}"/>
              </a:ext>
            </a:extLst>
          </p:cNvPr>
          <p:cNvSpPr>
            <a:spLocks noGrp="1"/>
          </p:cNvSpPr>
          <p:nvPr>
            <p:ph type="sldNum" sz="quarter" idx="4"/>
          </p:nvPr>
        </p:nvSpPr>
        <p:spPr/>
        <p:txBody>
          <a:bodyPr/>
          <a:lstStyle/>
          <a:p>
            <a:fld id="{B7EB45DA-9A0D-DC49-8E02-F30A5DDC21C3}" type="slidenum">
              <a:rPr lang="en-US" smtClean="0"/>
              <a:t>12</a:t>
            </a:fld>
            <a:endParaRPr lang="en-US" dirty="0"/>
          </a:p>
        </p:txBody>
      </p:sp>
      <p:sp>
        <p:nvSpPr>
          <p:cNvPr id="13" name="Rectangle 12">
            <a:extLst>
              <a:ext uri="{FF2B5EF4-FFF2-40B4-BE49-F238E27FC236}">
                <a16:creationId xmlns:a16="http://schemas.microsoft.com/office/drawing/2014/main" id="{CB33822A-6D40-B929-8A7F-8D73F6941E4E}"/>
              </a:ext>
            </a:extLst>
          </p:cNvPr>
          <p:cNvSpPr/>
          <p:nvPr/>
        </p:nvSpPr>
        <p:spPr>
          <a:xfrm>
            <a:off x="2639957" y="837382"/>
            <a:ext cx="2638262" cy="120419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Engineering process</a:t>
            </a:r>
          </a:p>
        </p:txBody>
      </p:sp>
      <p:sp>
        <p:nvSpPr>
          <p:cNvPr id="14" name="Rectangle 13">
            <a:extLst>
              <a:ext uri="{FF2B5EF4-FFF2-40B4-BE49-F238E27FC236}">
                <a16:creationId xmlns:a16="http://schemas.microsoft.com/office/drawing/2014/main" id="{4DE2BB4A-5887-9A41-9905-45554988B2E9}"/>
              </a:ext>
            </a:extLst>
          </p:cNvPr>
          <p:cNvSpPr/>
          <p:nvPr/>
        </p:nvSpPr>
        <p:spPr>
          <a:xfrm>
            <a:off x="611410" y="1682304"/>
            <a:ext cx="1433137" cy="8400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Tools</a:t>
            </a:r>
          </a:p>
        </p:txBody>
      </p:sp>
      <p:sp>
        <p:nvSpPr>
          <p:cNvPr id="15" name="Rectangle 14">
            <a:extLst>
              <a:ext uri="{FF2B5EF4-FFF2-40B4-BE49-F238E27FC236}">
                <a16:creationId xmlns:a16="http://schemas.microsoft.com/office/drawing/2014/main" id="{71911A55-2F22-1BBC-C926-ACAE33815D99}"/>
              </a:ext>
            </a:extLst>
          </p:cNvPr>
          <p:cNvSpPr/>
          <p:nvPr/>
        </p:nvSpPr>
        <p:spPr>
          <a:xfrm>
            <a:off x="434856" y="501651"/>
            <a:ext cx="1609691" cy="8400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People</a:t>
            </a:r>
          </a:p>
        </p:txBody>
      </p:sp>
      <p:sp>
        <p:nvSpPr>
          <p:cNvPr id="16" name="Rectangle 15">
            <a:extLst>
              <a:ext uri="{FF2B5EF4-FFF2-40B4-BE49-F238E27FC236}">
                <a16:creationId xmlns:a16="http://schemas.microsoft.com/office/drawing/2014/main" id="{F050A559-CBF6-39DC-F45F-0EEE1BA028A9}"/>
              </a:ext>
            </a:extLst>
          </p:cNvPr>
          <p:cNvSpPr/>
          <p:nvPr/>
        </p:nvSpPr>
        <p:spPr>
          <a:xfrm>
            <a:off x="5763692" y="589877"/>
            <a:ext cx="3161604" cy="169921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Engineered product (</a:t>
            </a:r>
            <a:r>
              <a:rPr lang="en-US" sz="2800" b="1" i="1" dirty="0"/>
              <a:t>e.g.</a:t>
            </a:r>
            <a:r>
              <a:rPr lang="en-US" sz="2800" b="1" dirty="0"/>
              <a:t>, software)</a:t>
            </a:r>
          </a:p>
        </p:txBody>
      </p:sp>
      <p:cxnSp>
        <p:nvCxnSpPr>
          <p:cNvPr id="17" name="Straight Arrow Connector 16">
            <a:extLst>
              <a:ext uri="{FF2B5EF4-FFF2-40B4-BE49-F238E27FC236}">
                <a16:creationId xmlns:a16="http://schemas.microsoft.com/office/drawing/2014/main" id="{9124164E-6E67-CA0B-AE29-00CF60A9E691}"/>
              </a:ext>
            </a:extLst>
          </p:cNvPr>
          <p:cNvCxnSpPr>
            <a:cxnSpLocks/>
            <a:stCxn id="13" idx="3"/>
            <a:endCxn id="16" idx="1"/>
          </p:cNvCxnSpPr>
          <p:nvPr/>
        </p:nvCxnSpPr>
        <p:spPr>
          <a:xfrm>
            <a:off x="5278219" y="1439482"/>
            <a:ext cx="48547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a:extLst>
              <a:ext uri="{FF2B5EF4-FFF2-40B4-BE49-F238E27FC236}">
                <a16:creationId xmlns:a16="http://schemas.microsoft.com/office/drawing/2014/main" id="{852EE455-C443-AA13-16BC-360FE7DA83F7}"/>
              </a:ext>
            </a:extLst>
          </p:cNvPr>
          <p:cNvCxnSpPr>
            <a:cxnSpLocks/>
            <a:stCxn id="15" idx="3"/>
            <a:endCxn id="13" idx="1"/>
          </p:cNvCxnSpPr>
          <p:nvPr/>
        </p:nvCxnSpPr>
        <p:spPr>
          <a:xfrm>
            <a:off x="2044547" y="921654"/>
            <a:ext cx="595410" cy="517828"/>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a:extLst>
              <a:ext uri="{FF2B5EF4-FFF2-40B4-BE49-F238E27FC236}">
                <a16:creationId xmlns:a16="http://schemas.microsoft.com/office/drawing/2014/main" id="{D3F59DDA-1C33-61FC-361F-7A1C6706B15B}"/>
              </a:ext>
            </a:extLst>
          </p:cNvPr>
          <p:cNvCxnSpPr>
            <a:cxnSpLocks/>
            <a:stCxn id="14" idx="3"/>
            <a:endCxn id="13" idx="1"/>
          </p:cNvCxnSpPr>
          <p:nvPr/>
        </p:nvCxnSpPr>
        <p:spPr>
          <a:xfrm flipV="1">
            <a:off x="2044547" y="1439482"/>
            <a:ext cx="595410" cy="662825"/>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99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14"/>
                                        </p:tgtEl>
                                        <p:attrNameLst>
                                          <p:attrName>style.opacity</p:attrName>
                                        </p:attrNameLst>
                                      </p:cBhvr>
                                      <p:to>
                                        <p:strVal val="0.5"/>
                                      </p:to>
                                    </p:set>
                                    <p:animEffect filter="image" prLst="opacity: 0.5">
                                      <p:cBhvr rctx="IE">
                                        <p:cTn id="7" dur="indefinite"/>
                                        <p:tgtEl>
                                          <p:spTgt spid="14"/>
                                        </p:tgtEl>
                                      </p:cBhvr>
                                    </p:animEffect>
                                  </p:childTnLst>
                                </p:cTn>
                              </p:par>
                              <p:par>
                                <p:cTn id="8" presetID="9" presetClass="emph" presetSubtype="0" grpId="0" nodeType="withEffect">
                                  <p:stCondLst>
                                    <p:cond delay="0"/>
                                  </p:stCondLst>
                                  <p:childTnLst>
                                    <p:set>
                                      <p:cBhvr>
                                        <p:cTn id="9" dur="indefinite"/>
                                        <p:tgtEl>
                                          <p:spTgt spid="15"/>
                                        </p:tgtEl>
                                        <p:attrNameLst>
                                          <p:attrName>style.opacity</p:attrName>
                                        </p:attrNameLst>
                                      </p:cBhvr>
                                      <p:to>
                                        <p:strVal val="0.5"/>
                                      </p:to>
                                    </p:set>
                                    <p:animEffect filter="image" prLst="opacity: 0.5">
                                      <p:cBhvr rctx="IE">
                                        <p:cTn id="10" dur="indefinite"/>
                                        <p:tgtEl>
                                          <p:spTgt spid="15"/>
                                        </p:tgtEl>
                                      </p:cBhvr>
                                    </p:animEffect>
                                  </p:childTnLst>
                                </p:cTn>
                              </p:par>
                              <p:par>
                                <p:cTn id="11" presetID="9" presetClass="emph" presetSubtype="0" grpId="0" nodeType="withEffect">
                                  <p:stCondLst>
                                    <p:cond delay="0"/>
                                  </p:stCondLst>
                                  <p:childTnLst>
                                    <p:set>
                                      <p:cBhvr>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par>
                                <p:cTn id="14" presetID="9" presetClass="emph" presetSubtype="0" nodeType="withEffect">
                                  <p:stCondLst>
                                    <p:cond delay="0"/>
                                  </p:stCondLst>
                                  <p:childTnLst>
                                    <p:set>
                                      <p:cBhvr>
                                        <p:cTn id="15" dur="indefinite"/>
                                        <p:tgtEl>
                                          <p:spTgt spid="17"/>
                                        </p:tgtEl>
                                        <p:attrNameLst>
                                          <p:attrName>style.opacity</p:attrName>
                                        </p:attrNameLst>
                                      </p:cBhvr>
                                      <p:to>
                                        <p:strVal val="0.5"/>
                                      </p:to>
                                    </p:set>
                                    <p:animEffect filter="image" prLst="opacity: 0.5">
                                      <p:cBhvr rctx="IE">
                                        <p:cTn id="16" dur="indefinite"/>
                                        <p:tgtEl>
                                          <p:spTgt spid="17"/>
                                        </p:tgtEl>
                                      </p:cBhvr>
                                    </p:animEffect>
                                  </p:childTnLst>
                                </p:cTn>
                              </p:par>
                              <p:par>
                                <p:cTn id="17" presetID="9" presetClass="emph" presetSubtype="0" nodeType="withEffect">
                                  <p:stCondLst>
                                    <p:cond delay="0"/>
                                  </p:stCondLst>
                                  <p:childTnLst>
                                    <p:set>
                                      <p:cBhvr>
                                        <p:cTn id="18" dur="indefinite"/>
                                        <p:tgtEl>
                                          <p:spTgt spid="18"/>
                                        </p:tgtEl>
                                        <p:attrNameLst>
                                          <p:attrName>style.opacity</p:attrName>
                                        </p:attrNameLst>
                                      </p:cBhvr>
                                      <p:to>
                                        <p:strVal val="0.5"/>
                                      </p:to>
                                    </p:set>
                                    <p:animEffect filter="image" prLst="opacity: 0.5">
                                      <p:cBhvr rctx="IE">
                                        <p:cTn id="19" dur="indefinite"/>
                                        <p:tgtEl>
                                          <p:spTgt spid="18"/>
                                        </p:tgtEl>
                                      </p:cBhvr>
                                    </p:animEffect>
                                  </p:childTnLst>
                                </p:cTn>
                              </p:par>
                              <p:par>
                                <p:cTn id="20" presetID="9" presetClass="emph" presetSubtype="0" nodeType="withEffect">
                                  <p:stCondLst>
                                    <p:cond delay="0"/>
                                  </p:stCondLst>
                                  <p:childTnLst>
                                    <p:set>
                                      <p:cBhvr>
                                        <p:cTn id="21" dur="indefinite"/>
                                        <p:tgtEl>
                                          <p:spTgt spid="19"/>
                                        </p:tgtEl>
                                        <p:attrNameLst>
                                          <p:attrName>style.opacity</p:attrName>
                                        </p:attrNameLst>
                                      </p:cBhvr>
                                      <p:to>
                                        <p:strVal val="0.5"/>
                                      </p:to>
                                    </p:set>
                                    <p:animEffect filter="image" prLst="opacity: 0.5">
                                      <p:cBhvr rctx="IE">
                                        <p:cTn id="22" dur="indefinite"/>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F25EEA-2FE8-9C03-466B-EC9A3BC01C5B}"/>
              </a:ext>
            </a:extLst>
          </p:cNvPr>
          <p:cNvSpPr>
            <a:spLocks noGrp="1"/>
          </p:cNvSpPr>
          <p:nvPr>
            <p:ph type="title"/>
          </p:nvPr>
        </p:nvSpPr>
        <p:spPr>
          <a:xfrm>
            <a:off x="-15460" y="136525"/>
            <a:ext cx="9159460" cy="638175"/>
          </a:xfrm>
        </p:spPr>
        <p:txBody>
          <a:bodyPr>
            <a:normAutofit fontScale="90000"/>
          </a:bodyPr>
          <a:lstStyle/>
          <a:p>
            <a:r>
              <a:rPr lang="en-US" dirty="0"/>
              <a:t>Why might you choose one of these models over another?</a:t>
            </a:r>
            <a:br>
              <a:rPr lang="en-US" dirty="0"/>
            </a:br>
            <a:r>
              <a:rPr lang="en-US" dirty="0"/>
              <a:t>What do the models cost and offer, and on what dimensions?</a:t>
            </a:r>
          </a:p>
        </p:txBody>
      </p:sp>
      <p:sp>
        <p:nvSpPr>
          <p:cNvPr id="4" name="Slide Number Placeholder 3">
            <a:extLst>
              <a:ext uri="{FF2B5EF4-FFF2-40B4-BE49-F238E27FC236}">
                <a16:creationId xmlns:a16="http://schemas.microsoft.com/office/drawing/2014/main" id="{597F1432-DDE0-503E-86D0-2E97051E252C}"/>
              </a:ext>
            </a:extLst>
          </p:cNvPr>
          <p:cNvSpPr>
            <a:spLocks noGrp="1"/>
          </p:cNvSpPr>
          <p:nvPr>
            <p:ph type="sldNum" sz="quarter" idx="4"/>
          </p:nvPr>
        </p:nvSpPr>
        <p:spPr/>
        <p:txBody>
          <a:bodyPr/>
          <a:lstStyle/>
          <a:p>
            <a:fld id="{B7EB45DA-9A0D-DC49-8E02-F30A5DDC21C3}" type="slidenum">
              <a:rPr lang="en-US" smtClean="0"/>
              <a:t>13</a:t>
            </a:fld>
            <a:endParaRPr lang="en-US" dirty="0"/>
          </a:p>
        </p:txBody>
      </p:sp>
      <p:pic>
        <p:nvPicPr>
          <p:cNvPr id="6" name="Picture 5">
            <a:extLst>
              <a:ext uri="{FF2B5EF4-FFF2-40B4-BE49-F238E27FC236}">
                <a16:creationId xmlns:a16="http://schemas.microsoft.com/office/drawing/2014/main" id="{E1D053BE-7A7E-15E6-75C8-D8724221EEE0}"/>
              </a:ext>
            </a:extLst>
          </p:cNvPr>
          <p:cNvPicPr>
            <a:picLocks noChangeAspect="1"/>
          </p:cNvPicPr>
          <p:nvPr/>
        </p:nvPicPr>
        <p:blipFill>
          <a:blip r:embed="rId3"/>
          <a:stretch>
            <a:fillRect/>
          </a:stretch>
        </p:blipFill>
        <p:spPr>
          <a:xfrm>
            <a:off x="2455951" y="796841"/>
            <a:ext cx="4232098" cy="1214427"/>
          </a:xfrm>
          <a:prstGeom prst="rect">
            <a:avLst/>
          </a:prstGeom>
        </p:spPr>
      </p:pic>
      <p:pic>
        <p:nvPicPr>
          <p:cNvPr id="2" name="Picture 1" descr="2.1.Waterfall-model.eps">
            <a:extLst>
              <a:ext uri="{FF2B5EF4-FFF2-40B4-BE49-F238E27FC236}">
                <a16:creationId xmlns:a16="http://schemas.microsoft.com/office/drawing/2014/main" id="{106B28D1-2C2C-092C-9345-4B8A6B021160}"/>
              </a:ext>
            </a:extLst>
          </p:cNvPr>
          <p:cNvPicPr>
            <a:picLocks noChangeAspect="1"/>
          </p:cNvPicPr>
          <p:nvPr/>
        </p:nvPicPr>
        <p:blipFill>
          <a:blip r:embed="rId4"/>
          <a:stretch>
            <a:fillRect/>
          </a:stretch>
        </p:blipFill>
        <p:spPr>
          <a:xfrm>
            <a:off x="329184" y="2694014"/>
            <a:ext cx="4876038" cy="2741846"/>
          </a:xfrm>
          <a:prstGeom prst="rect">
            <a:avLst/>
          </a:prstGeom>
        </p:spPr>
      </p:pic>
      <p:sp>
        <p:nvSpPr>
          <p:cNvPr id="7" name="TextBox 6">
            <a:extLst>
              <a:ext uri="{FF2B5EF4-FFF2-40B4-BE49-F238E27FC236}">
                <a16:creationId xmlns:a16="http://schemas.microsoft.com/office/drawing/2014/main" id="{5919A67D-A951-3E87-CC5D-2349344AC268}"/>
              </a:ext>
            </a:extLst>
          </p:cNvPr>
          <p:cNvSpPr txBox="1"/>
          <p:nvPr/>
        </p:nvSpPr>
        <p:spPr>
          <a:xfrm>
            <a:off x="329184" y="2011268"/>
            <a:ext cx="2061783" cy="584775"/>
          </a:xfrm>
          <a:prstGeom prst="rect">
            <a:avLst/>
          </a:prstGeom>
          <a:noFill/>
        </p:spPr>
        <p:txBody>
          <a:bodyPr wrap="none" rtlCol="0">
            <a:spAutoFit/>
          </a:bodyPr>
          <a:lstStyle/>
          <a:p>
            <a:r>
              <a:rPr lang="en-US" sz="3200" b="1" dirty="0"/>
              <a:t>Plan-based</a:t>
            </a:r>
          </a:p>
        </p:txBody>
      </p:sp>
      <p:pic>
        <p:nvPicPr>
          <p:cNvPr id="8" name="Picture 7">
            <a:extLst>
              <a:ext uri="{FF2B5EF4-FFF2-40B4-BE49-F238E27FC236}">
                <a16:creationId xmlns:a16="http://schemas.microsoft.com/office/drawing/2014/main" id="{27260C73-1E89-C232-2080-B2FC1D1FF675}"/>
              </a:ext>
            </a:extLst>
          </p:cNvPr>
          <p:cNvPicPr>
            <a:picLocks noChangeAspect="1"/>
          </p:cNvPicPr>
          <p:nvPr/>
        </p:nvPicPr>
        <p:blipFill>
          <a:blip r:embed="rId5"/>
          <a:srcRect b="7520"/>
          <a:stretch>
            <a:fillRect/>
          </a:stretch>
        </p:blipFill>
        <p:spPr>
          <a:xfrm>
            <a:off x="5072860" y="2620862"/>
            <a:ext cx="4009418" cy="2377576"/>
          </a:xfrm>
          <a:prstGeom prst="rect">
            <a:avLst/>
          </a:prstGeom>
        </p:spPr>
      </p:pic>
      <p:sp>
        <p:nvSpPr>
          <p:cNvPr id="9" name="TextBox 8">
            <a:extLst>
              <a:ext uri="{FF2B5EF4-FFF2-40B4-BE49-F238E27FC236}">
                <a16:creationId xmlns:a16="http://schemas.microsoft.com/office/drawing/2014/main" id="{0C5718C5-C52C-B3BE-F03E-13E53D18CF3E}"/>
              </a:ext>
            </a:extLst>
          </p:cNvPr>
          <p:cNvSpPr txBox="1"/>
          <p:nvPr/>
        </p:nvSpPr>
        <p:spPr>
          <a:xfrm>
            <a:off x="5205222" y="2011268"/>
            <a:ext cx="1613775" cy="584775"/>
          </a:xfrm>
          <a:prstGeom prst="rect">
            <a:avLst/>
          </a:prstGeom>
          <a:noFill/>
        </p:spPr>
        <p:txBody>
          <a:bodyPr wrap="none" rtlCol="0">
            <a:spAutoFit/>
          </a:bodyPr>
          <a:lstStyle/>
          <a:p>
            <a:r>
              <a:rPr lang="en-US" sz="3200" b="1" dirty="0"/>
              <a:t>Iterative</a:t>
            </a:r>
          </a:p>
        </p:txBody>
      </p:sp>
      <p:pic>
        <p:nvPicPr>
          <p:cNvPr id="10" name="Picture 2" descr="Golden Gate Bridge - Length, Facts &amp;amp; Height - HISTORY">
            <a:extLst>
              <a:ext uri="{FF2B5EF4-FFF2-40B4-BE49-F238E27FC236}">
                <a16:creationId xmlns:a16="http://schemas.microsoft.com/office/drawing/2014/main" id="{21541939-A020-6087-8BDD-1B5C2271FA8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64125" y="2971853"/>
            <a:ext cx="4921831" cy="276853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8DD479B-2BAD-2579-4F30-EA26D3314B71}"/>
              </a:ext>
            </a:extLst>
          </p:cNvPr>
          <p:cNvSpPr txBox="1"/>
          <p:nvPr/>
        </p:nvSpPr>
        <p:spPr>
          <a:xfrm>
            <a:off x="1092539" y="5959023"/>
            <a:ext cx="7960641" cy="461665"/>
          </a:xfrm>
          <a:prstGeom prst="rect">
            <a:avLst/>
          </a:prstGeom>
          <a:noFill/>
        </p:spPr>
        <p:txBody>
          <a:bodyPr wrap="none" rtlCol="0">
            <a:spAutoFit/>
          </a:bodyPr>
          <a:lstStyle/>
          <a:p>
            <a:r>
              <a:rPr lang="en-US" sz="2400" i="1" dirty="0"/>
              <a:t>And does your answer change if we’re trying to build a bridge?</a:t>
            </a:r>
          </a:p>
        </p:txBody>
      </p:sp>
    </p:spTree>
    <p:extLst>
      <p:ext uri="{BB962C8B-B14F-4D97-AF65-F5344CB8AC3E}">
        <p14:creationId xmlns:p14="http://schemas.microsoft.com/office/powerpoint/2010/main" val="22163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par>
                                <p:cTn id="8" presetID="9" presetClass="emph" presetSubtype="0" nodeType="withEffect">
                                  <p:stCondLst>
                                    <p:cond delay="0"/>
                                  </p:stCondLst>
                                  <p:childTnLst>
                                    <p:set>
                                      <p:cBhvr>
                                        <p:cTn id="9" dur="indefinite"/>
                                        <p:tgtEl>
                                          <p:spTgt spid="8"/>
                                        </p:tgtEl>
                                        <p:attrNameLst>
                                          <p:attrName>style.opacity</p:attrName>
                                        </p:attrNameLst>
                                      </p:cBhvr>
                                      <p:to>
                                        <p:strVal val="0.5"/>
                                      </p:to>
                                    </p:set>
                                    <p:animEffect filter="image" prLst="opacity: 0.5">
                                      <p:cBhvr rctx="IE">
                                        <p:cTn id="10" dur="indefinite"/>
                                        <p:tgtEl>
                                          <p:spTgt spid="8"/>
                                        </p:tgtEl>
                                      </p:cBhvr>
                                    </p:animEffec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EF7A02-0087-F1FE-61A5-7C66D8391C61}"/>
              </a:ext>
            </a:extLst>
          </p:cNvPr>
          <p:cNvSpPr>
            <a:spLocks noGrp="1"/>
          </p:cNvSpPr>
          <p:nvPr>
            <p:ph type="title"/>
          </p:nvPr>
        </p:nvSpPr>
        <p:spPr/>
        <p:txBody>
          <a:bodyPr>
            <a:normAutofit fontScale="90000"/>
          </a:bodyPr>
          <a:lstStyle/>
          <a:p>
            <a:r>
              <a:rPr lang="en-US" dirty="0"/>
              <a:t>What should determine the process?</a:t>
            </a:r>
          </a:p>
        </p:txBody>
      </p:sp>
      <p:sp>
        <p:nvSpPr>
          <p:cNvPr id="4" name="Slide Number Placeholder 3">
            <a:extLst>
              <a:ext uri="{FF2B5EF4-FFF2-40B4-BE49-F238E27FC236}">
                <a16:creationId xmlns:a16="http://schemas.microsoft.com/office/drawing/2014/main" id="{0D818701-D932-BA31-B70A-C12A8A6323DE}"/>
              </a:ext>
            </a:extLst>
          </p:cNvPr>
          <p:cNvSpPr>
            <a:spLocks noGrp="1"/>
          </p:cNvSpPr>
          <p:nvPr>
            <p:ph type="sldNum" sz="quarter" idx="4"/>
          </p:nvPr>
        </p:nvSpPr>
        <p:spPr/>
        <p:txBody>
          <a:bodyPr/>
          <a:lstStyle/>
          <a:p>
            <a:fld id="{B7EB45DA-9A0D-DC49-8E02-F30A5DDC21C3}" type="slidenum">
              <a:rPr lang="en-US" smtClean="0"/>
              <a:t>14</a:t>
            </a:fld>
            <a:endParaRPr lang="en-US" dirty="0"/>
          </a:p>
        </p:txBody>
      </p:sp>
      <p:pic>
        <p:nvPicPr>
          <p:cNvPr id="6" name="Picture 5">
            <a:extLst>
              <a:ext uri="{FF2B5EF4-FFF2-40B4-BE49-F238E27FC236}">
                <a16:creationId xmlns:a16="http://schemas.microsoft.com/office/drawing/2014/main" id="{8618FBDD-A7A4-9052-80E2-A580E90881EF}"/>
              </a:ext>
            </a:extLst>
          </p:cNvPr>
          <p:cNvPicPr>
            <a:picLocks noChangeAspect="1"/>
          </p:cNvPicPr>
          <p:nvPr/>
        </p:nvPicPr>
        <p:blipFill>
          <a:blip r:embed="rId3"/>
          <a:stretch>
            <a:fillRect/>
          </a:stretch>
        </p:blipFill>
        <p:spPr>
          <a:xfrm>
            <a:off x="277148" y="1709654"/>
            <a:ext cx="8693116" cy="3716241"/>
          </a:xfrm>
          <a:prstGeom prst="rect">
            <a:avLst/>
          </a:prstGeom>
        </p:spPr>
      </p:pic>
      <p:sp>
        <p:nvSpPr>
          <p:cNvPr id="2" name="TextBox 1">
            <a:extLst>
              <a:ext uri="{FF2B5EF4-FFF2-40B4-BE49-F238E27FC236}">
                <a16:creationId xmlns:a16="http://schemas.microsoft.com/office/drawing/2014/main" id="{9B2A52D2-06B5-819F-BD0D-C691F66D447A}"/>
              </a:ext>
            </a:extLst>
          </p:cNvPr>
          <p:cNvSpPr txBox="1"/>
          <p:nvPr/>
        </p:nvSpPr>
        <p:spPr>
          <a:xfrm>
            <a:off x="1844866" y="6148113"/>
            <a:ext cx="5557675" cy="461665"/>
          </a:xfrm>
          <a:prstGeom prst="rect">
            <a:avLst/>
          </a:prstGeom>
          <a:noFill/>
        </p:spPr>
        <p:txBody>
          <a:bodyPr wrap="none" rtlCol="0">
            <a:spAutoFit/>
          </a:bodyPr>
          <a:lstStyle/>
          <a:p>
            <a:r>
              <a:rPr lang="en-US" sz="2400" i="1" dirty="0"/>
              <a:t>Which of these is most impacted by GenAI?</a:t>
            </a:r>
          </a:p>
        </p:txBody>
      </p:sp>
      <p:sp>
        <p:nvSpPr>
          <p:cNvPr id="7" name="TextBox 6">
            <a:extLst>
              <a:ext uri="{FF2B5EF4-FFF2-40B4-BE49-F238E27FC236}">
                <a16:creationId xmlns:a16="http://schemas.microsoft.com/office/drawing/2014/main" id="{9458CDFE-92C0-CD05-D4A3-E27AF01FD495}"/>
              </a:ext>
            </a:extLst>
          </p:cNvPr>
          <p:cNvSpPr txBox="1"/>
          <p:nvPr/>
        </p:nvSpPr>
        <p:spPr>
          <a:xfrm>
            <a:off x="3264516" y="5471244"/>
            <a:ext cx="2718373" cy="830997"/>
          </a:xfrm>
          <a:prstGeom prst="rect">
            <a:avLst/>
          </a:prstGeom>
          <a:noFill/>
        </p:spPr>
        <p:txBody>
          <a:bodyPr wrap="none" rtlCol="0">
            <a:spAutoFit/>
          </a:bodyPr>
          <a:lstStyle/>
          <a:p>
            <a:r>
              <a:rPr lang="en-US" sz="4800" dirty="0"/>
              <a:t>🧙</a:t>
            </a:r>
            <a:r>
              <a:rPr lang="en-US" sz="2400" i="1" dirty="0"/>
              <a:t>MAGE Moment</a:t>
            </a:r>
          </a:p>
        </p:txBody>
      </p:sp>
    </p:spTree>
    <p:extLst>
      <p:ext uri="{BB962C8B-B14F-4D97-AF65-F5344CB8AC3E}">
        <p14:creationId xmlns:p14="http://schemas.microsoft.com/office/powerpoint/2010/main" val="319893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1D1DD9-BBF2-6FA5-9B8E-13DEA52B00CE}"/>
              </a:ext>
            </a:extLst>
          </p:cNvPr>
          <p:cNvSpPr>
            <a:spLocks noGrp="1"/>
          </p:cNvSpPr>
          <p:nvPr>
            <p:ph type="title"/>
          </p:nvPr>
        </p:nvSpPr>
        <p:spPr>
          <a:xfrm>
            <a:off x="277148" y="118428"/>
            <a:ext cx="8621920" cy="638175"/>
          </a:xfrm>
        </p:spPr>
        <p:txBody>
          <a:bodyPr>
            <a:normAutofit fontScale="90000"/>
          </a:bodyPr>
          <a:lstStyle/>
          <a:p>
            <a:r>
              <a:rPr lang="en-US" dirty="0"/>
              <a:t>Factor 1: </a:t>
            </a:r>
            <a:r>
              <a:rPr lang="en-US" b="1" dirty="0"/>
              <a:t>Certainty</a:t>
            </a:r>
            <a:r>
              <a:rPr lang="en-US" dirty="0"/>
              <a:t>. What do we know before we build?</a:t>
            </a:r>
          </a:p>
        </p:txBody>
      </p:sp>
      <p:sp>
        <p:nvSpPr>
          <p:cNvPr id="4" name="Slide Number Placeholder 3">
            <a:extLst>
              <a:ext uri="{FF2B5EF4-FFF2-40B4-BE49-F238E27FC236}">
                <a16:creationId xmlns:a16="http://schemas.microsoft.com/office/drawing/2014/main" id="{4F48B605-1974-616B-9541-6ACCB7EC9F44}"/>
              </a:ext>
            </a:extLst>
          </p:cNvPr>
          <p:cNvSpPr>
            <a:spLocks noGrp="1"/>
          </p:cNvSpPr>
          <p:nvPr>
            <p:ph type="sldNum" sz="quarter" idx="4"/>
          </p:nvPr>
        </p:nvSpPr>
        <p:spPr/>
        <p:txBody>
          <a:bodyPr/>
          <a:lstStyle/>
          <a:p>
            <a:fld id="{B7EB45DA-9A0D-DC49-8E02-F30A5DDC21C3}" type="slidenum">
              <a:rPr lang="en-US" smtClean="0"/>
              <a:t>15</a:t>
            </a:fld>
            <a:endParaRPr lang="en-US" dirty="0"/>
          </a:p>
        </p:txBody>
      </p:sp>
      <p:sp>
        <p:nvSpPr>
          <p:cNvPr id="2" name="TextBox 1">
            <a:extLst>
              <a:ext uri="{FF2B5EF4-FFF2-40B4-BE49-F238E27FC236}">
                <a16:creationId xmlns:a16="http://schemas.microsoft.com/office/drawing/2014/main" id="{67710382-C179-92E2-BA36-94314E4F673B}"/>
              </a:ext>
            </a:extLst>
          </p:cNvPr>
          <p:cNvSpPr txBox="1"/>
          <p:nvPr/>
        </p:nvSpPr>
        <p:spPr>
          <a:xfrm>
            <a:off x="277148" y="6352143"/>
            <a:ext cx="4563301" cy="369332"/>
          </a:xfrm>
          <a:prstGeom prst="rect">
            <a:avLst/>
          </a:prstGeom>
          <a:noFill/>
        </p:spPr>
        <p:txBody>
          <a:bodyPr wrap="none" rtlCol="0">
            <a:spAutoFit/>
          </a:bodyPr>
          <a:lstStyle/>
          <a:p>
            <a:r>
              <a:rPr lang="en-US" i="1" dirty="0"/>
              <a:t>If you know what to build up front, just build it.</a:t>
            </a:r>
          </a:p>
        </p:txBody>
      </p:sp>
      <p:pic>
        <p:nvPicPr>
          <p:cNvPr id="5" name="Picture 4">
            <a:extLst>
              <a:ext uri="{FF2B5EF4-FFF2-40B4-BE49-F238E27FC236}">
                <a16:creationId xmlns:a16="http://schemas.microsoft.com/office/drawing/2014/main" id="{9B1F4991-CF76-7F9A-E361-5DA6B9F51EDD}"/>
              </a:ext>
            </a:extLst>
          </p:cNvPr>
          <p:cNvPicPr>
            <a:picLocks noChangeAspect="1"/>
          </p:cNvPicPr>
          <p:nvPr/>
        </p:nvPicPr>
        <p:blipFill>
          <a:blip r:embed="rId3"/>
          <a:stretch>
            <a:fillRect/>
          </a:stretch>
        </p:blipFill>
        <p:spPr>
          <a:xfrm>
            <a:off x="685800" y="1083796"/>
            <a:ext cx="7772400" cy="4690407"/>
          </a:xfrm>
          <a:prstGeom prst="rect">
            <a:avLst/>
          </a:prstGeom>
        </p:spPr>
      </p:pic>
    </p:spTree>
    <p:extLst>
      <p:ext uri="{BB962C8B-B14F-4D97-AF65-F5344CB8AC3E}">
        <p14:creationId xmlns:p14="http://schemas.microsoft.com/office/powerpoint/2010/main" val="323645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642A09-7814-C9CF-0BDF-DD70F7C26EB8}"/>
              </a:ext>
            </a:extLst>
          </p:cNvPr>
          <p:cNvSpPr>
            <a:spLocks noGrp="1"/>
          </p:cNvSpPr>
          <p:nvPr>
            <p:ph type="title"/>
          </p:nvPr>
        </p:nvSpPr>
        <p:spPr>
          <a:xfrm>
            <a:off x="0" y="136525"/>
            <a:ext cx="10201876" cy="638175"/>
          </a:xfrm>
        </p:spPr>
        <p:txBody>
          <a:bodyPr>
            <a:normAutofit fontScale="90000"/>
          </a:bodyPr>
          <a:lstStyle/>
          <a:p>
            <a:r>
              <a:rPr lang="en-US" dirty="0"/>
              <a:t>Factor 2: </a:t>
            </a:r>
            <a:r>
              <a:rPr lang="en-US" b="1" dirty="0"/>
              <a:t>Changeability</a:t>
            </a:r>
            <a:r>
              <a:rPr lang="en-US" dirty="0"/>
              <a:t>. How hard is it to re-work?</a:t>
            </a:r>
          </a:p>
        </p:txBody>
      </p:sp>
      <p:sp>
        <p:nvSpPr>
          <p:cNvPr id="4" name="Slide Number Placeholder 3">
            <a:extLst>
              <a:ext uri="{FF2B5EF4-FFF2-40B4-BE49-F238E27FC236}">
                <a16:creationId xmlns:a16="http://schemas.microsoft.com/office/drawing/2014/main" id="{032F79AB-B98A-A8B1-D6C7-E4C0DEF7A7E5}"/>
              </a:ext>
            </a:extLst>
          </p:cNvPr>
          <p:cNvSpPr>
            <a:spLocks noGrp="1"/>
          </p:cNvSpPr>
          <p:nvPr>
            <p:ph type="sldNum" sz="quarter" idx="4"/>
          </p:nvPr>
        </p:nvSpPr>
        <p:spPr/>
        <p:txBody>
          <a:bodyPr/>
          <a:lstStyle/>
          <a:p>
            <a:fld id="{B7EB45DA-9A0D-DC49-8E02-F30A5DDC21C3}" type="slidenum">
              <a:rPr lang="en-US" smtClean="0"/>
              <a:t>16</a:t>
            </a:fld>
            <a:endParaRPr lang="en-US" dirty="0"/>
          </a:p>
        </p:txBody>
      </p:sp>
      <p:sp>
        <p:nvSpPr>
          <p:cNvPr id="2" name="TextBox 1">
            <a:extLst>
              <a:ext uri="{FF2B5EF4-FFF2-40B4-BE49-F238E27FC236}">
                <a16:creationId xmlns:a16="http://schemas.microsoft.com/office/drawing/2014/main" id="{0D97C41E-2E81-240E-0CAE-7AD3030ABCB7}"/>
              </a:ext>
            </a:extLst>
          </p:cNvPr>
          <p:cNvSpPr txBox="1"/>
          <p:nvPr/>
        </p:nvSpPr>
        <p:spPr>
          <a:xfrm>
            <a:off x="114573" y="6203795"/>
            <a:ext cx="4986365" cy="646331"/>
          </a:xfrm>
          <a:prstGeom prst="rect">
            <a:avLst/>
          </a:prstGeom>
          <a:noFill/>
        </p:spPr>
        <p:txBody>
          <a:bodyPr wrap="none" rtlCol="0">
            <a:spAutoFit/>
          </a:bodyPr>
          <a:lstStyle/>
          <a:p>
            <a:r>
              <a:rPr lang="en-US" i="1" dirty="0"/>
              <a:t>If it’s expensive to change, get it right the first time.</a:t>
            </a:r>
          </a:p>
          <a:p>
            <a:r>
              <a:rPr lang="en-US" i="1" dirty="0"/>
              <a:t>If it’s cheap to change, don’t sweat it.</a:t>
            </a:r>
          </a:p>
        </p:txBody>
      </p:sp>
      <p:pic>
        <p:nvPicPr>
          <p:cNvPr id="7" name="Picture 6">
            <a:extLst>
              <a:ext uri="{FF2B5EF4-FFF2-40B4-BE49-F238E27FC236}">
                <a16:creationId xmlns:a16="http://schemas.microsoft.com/office/drawing/2014/main" id="{FBD266AB-71DD-2D9A-4BC2-143B2D2F7FF8}"/>
              </a:ext>
            </a:extLst>
          </p:cNvPr>
          <p:cNvPicPr>
            <a:picLocks noChangeAspect="1"/>
          </p:cNvPicPr>
          <p:nvPr/>
        </p:nvPicPr>
        <p:blipFill>
          <a:blip r:embed="rId3"/>
          <a:stretch>
            <a:fillRect/>
          </a:stretch>
        </p:blipFill>
        <p:spPr>
          <a:xfrm>
            <a:off x="685800" y="1370804"/>
            <a:ext cx="7772400" cy="4116392"/>
          </a:xfrm>
          <a:prstGeom prst="rect">
            <a:avLst/>
          </a:prstGeom>
        </p:spPr>
      </p:pic>
    </p:spTree>
    <p:extLst>
      <p:ext uri="{BB962C8B-B14F-4D97-AF65-F5344CB8AC3E}">
        <p14:creationId xmlns:p14="http://schemas.microsoft.com/office/powerpoint/2010/main" val="3409097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CB5746-C3DE-12C9-C6D6-CA41D58B9706}"/>
              </a:ext>
            </a:extLst>
          </p:cNvPr>
          <p:cNvSpPr>
            <a:spLocks noGrp="1"/>
          </p:cNvSpPr>
          <p:nvPr>
            <p:ph type="title"/>
          </p:nvPr>
        </p:nvSpPr>
        <p:spPr>
          <a:xfrm>
            <a:off x="149132" y="136525"/>
            <a:ext cx="9159460" cy="638175"/>
          </a:xfrm>
        </p:spPr>
        <p:txBody>
          <a:bodyPr>
            <a:normAutofit fontScale="90000"/>
          </a:bodyPr>
          <a:lstStyle/>
          <a:p>
            <a:r>
              <a:rPr lang="en-US" dirty="0"/>
              <a:t>Factor 3: </a:t>
            </a:r>
            <a:r>
              <a:rPr lang="en-US" b="1" dirty="0"/>
              <a:t>Decomposability</a:t>
            </a:r>
            <a:r>
              <a:rPr lang="en-US" dirty="0"/>
              <a:t>. Does anyone want half a system?</a:t>
            </a:r>
          </a:p>
        </p:txBody>
      </p:sp>
      <p:sp>
        <p:nvSpPr>
          <p:cNvPr id="4" name="Slide Number Placeholder 3">
            <a:extLst>
              <a:ext uri="{FF2B5EF4-FFF2-40B4-BE49-F238E27FC236}">
                <a16:creationId xmlns:a16="http://schemas.microsoft.com/office/drawing/2014/main" id="{FFC9BFEC-FAC8-0EED-0255-0AD11D8B078A}"/>
              </a:ext>
            </a:extLst>
          </p:cNvPr>
          <p:cNvSpPr>
            <a:spLocks noGrp="1"/>
          </p:cNvSpPr>
          <p:nvPr>
            <p:ph type="sldNum" sz="quarter" idx="4"/>
          </p:nvPr>
        </p:nvSpPr>
        <p:spPr/>
        <p:txBody>
          <a:bodyPr/>
          <a:lstStyle/>
          <a:p>
            <a:fld id="{B7EB45DA-9A0D-DC49-8E02-F30A5DDC21C3}" type="slidenum">
              <a:rPr lang="en-US" smtClean="0"/>
              <a:t>17</a:t>
            </a:fld>
            <a:endParaRPr lang="en-US" dirty="0"/>
          </a:p>
        </p:txBody>
      </p:sp>
      <p:sp>
        <p:nvSpPr>
          <p:cNvPr id="2" name="TextBox 1">
            <a:extLst>
              <a:ext uri="{FF2B5EF4-FFF2-40B4-BE49-F238E27FC236}">
                <a16:creationId xmlns:a16="http://schemas.microsoft.com/office/drawing/2014/main" id="{CA17888A-3101-3E64-D2D4-50459216F20F}"/>
              </a:ext>
            </a:extLst>
          </p:cNvPr>
          <p:cNvSpPr txBox="1"/>
          <p:nvPr/>
        </p:nvSpPr>
        <p:spPr>
          <a:xfrm>
            <a:off x="0" y="6433804"/>
            <a:ext cx="8398966" cy="369332"/>
          </a:xfrm>
          <a:prstGeom prst="rect">
            <a:avLst/>
          </a:prstGeom>
          <a:noFill/>
        </p:spPr>
        <p:txBody>
          <a:bodyPr wrap="none" rtlCol="0">
            <a:spAutoFit/>
          </a:bodyPr>
          <a:lstStyle/>
          <a:p>
            <a:r>
              <a:rPr lang="en-US" i="1" dirty="0"/>
              <a:t>I’d rather sell half a system now than a whole system in 3 years with 2 more competitors.</a:t>
            </a:r>
          </a:p>
        </p:txBody>
      </p:sp>
      <p:pic>
        <p:nvPicPr>
          <p:cNvPr id="6" name="Picture 5">
            <a:extLst>
              <a:ext uri="{FF2B5EF4-FFF2-40B4-BE49-F238E27FC236}">
                <a16:creationId xmlns:a16="http://schemas.microsoft.com/office/drawing/2014/main" id="{88C1AE3A-E580-0E06-1D41-958F2621FD6A}"/>
              </a:ext>
            </a:extLst>
          </p:cNvPr>
          <p:cNvPicPr>
            <a:picLocks noChangeAspect="1"/>
          </p:cNvPicPr>
          <p:nvPr/>
        </p:nvPicPr>
        <p:blipFill>
          <a:blip r:embed="rId3"/>
          <a:srcRect b="8882"/>
          <a:stretch>
            <a:fillRect/>
          </a:stretch>
        </p:blipFill>
        <p:spPr>
          <a:xfrm>
            <a:off x="685800" y="838200"/>
            <a:ext cx="7772400" cy="4721352"/>
          </a:xfrm>
          <a:prstGeom prst="rect">
            <a:avLst/>
          </a:prstGeom>
        </p:spPr>
      </p:pic>
    </p:spTree>
    <p:extLst>
      <p:ext uri="{BB962C8B-B14F-4D97-AF65-F5344CB8AC3E}">
        <p14:creationId xmlns:p14="http://schemas.microsoft.com/office/powerpoint/2010/main" val="1551286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6BD7D4-36A3-1643-2493-F31A06DF2654}"/>
              </a:ext>
            </a:extLst>
          </p:cNvPr>
          <p:cNvSpPr>
            <a:spLocks noGrp="1"/>
          </p:cNvSpPr>
          <p:nvPr>
            <p:ph type="title"/>
          </p:nvPr>
        </p:nvSpPr>
        <p:spPr/>
        <p:txBody>
          <a:bodyPr>
            <a:normAutofit fontScale="90000"/>
          </a:bodyPr>
          <a:lstStyle/>
          <a:p>
            <a:r>
              <a:rPr lang="en-US" dirty="0"/>
              <a:t>One more question, and then a stretch break</a:t>
            </a:r>
          </a:p>
        </p:txBody>
      </p:sp>
      <p:sp>
        <p:nvSpPr>
          <p:cNvPr id="4" name="Slide Number Placeholder 3">
            <a:extLst>
              <a:ext uri="{FF2B5EF4-FFF2-40B4-BE49-F238E27FC236}">
                <a16:creationId xmlns:a16="http://schemas.microsoft.com/office/drawing/2014/main" id="{0B45AF48-66EF-8F92-0980-BAAFA961FDD6}"/>
              </a:ext>
            </a:extLst>
          </p:cNvPr>
          <p:cNvSpPr>
            <a:spLocks noGrp="1"/>
          </p:cNvSpPr>
          <p:nvPr>
            <p:ph type="sldNum" sz="quarter" idx="4"/>
          </p:nvPr>
        </p:nvSpPr>
        <p:spPr/>
        <p:txBody>
          <a:bodyPr/>
          <a:lstStyle/>
          <a:p>
            <a:fld id="{B7EB45DA-9A0D-DC49-8E02-F30A5DDC21C3}" type="slidenum">
              <a:rPr lang="en-US" smtClean="0"/>
              <a:t>18</a:t>
            </a:fld>
            <a:endParaRPr lang="en-US" dirty="0"/>
          </a:p>
        </p:txBody>
      </p:sp>
      <p:pic>
        <p:nvPicPr>
          <p:cNvPr id="7" name="Content Placeholder 6">
            <a:extLst>
              <a:ext uri="{FF2B5EF4-FFF2-40B4-BE49-F238E27FC236}">
                <a16:creationId xmlns:a16="http://schemas.microsoft.com/office/drawing/2014/main" id="{2A16E423-2CC2-83F4-1C30-A29C56C13412}"/>
              </a:ext>
            </a:extLst>
          </p:cNvPr>
          <p:cNvPicPr>
            <a:picLocks noGrp="1" noChangeAspect="1"/>
          </p:cNvPicPr>
          <p:nvPr>
            <p:ph idx="1"/>
          </p:nvPr>
        </p:nvPicPr>
        <p:blipFill>
          <a:blip r:embed="rId3"/>
          <a:stretch>
            <a:fillRect/>
          </a:stretch>
        </p:blipFill>
        <p:spPr>
          <a:xfrm>
            <a:off x="368300" y="2148631"/>
            <a:ext cx="8407400" cy="3594100"/>
          </a:xfrm>
          <a:prstGeom prst="rect">
            <a:avLst/>
          </a:prstGeom>
        </p:spPr>
      </p:pic>
      <p:sp>
        <p:nvSpPr>
          <p:cNvPr id="2" name="TextBox 1">
            <a:extLst>
              <a:ext uri="{FF2B5EF4-FFF2-40B4-BE49-F238E27FC236}">
                <a16:creationId xmlns:a16="http://schemas.microsoft.com/office/drawing/2014/main" id="{86BECEB2-4DE8-BD4E-4CCE-02D986F21C24}"/>
              </a:ext>
            </a:extLst>
          </p:cNvPr>
          <p:cNvSpPr txBox="1"/>
          <p:nvPr/>
        </p:nvSpPr>
        <p:spPr>
          <a:xfrm>
            <a:off x="547914" y="1073348"/>
            <a:ext cx="7870360" cy="461665"/>
          </a:xfrm>
          <a:prstGeom prst="rect">
            <a:avLst/>
          </a:prstGeom>
          <a:noFill/>
        </p:spPr>
        <p:txBody>
          <a:bodyPr wrap="none" rtlCol="0">
            <a:spAutoFit/>
          </a:bodyPr>
          <a:lstStyle/>
          <a:p>
            <a:r>
              <a:rPr lang="en-US" sz="2400" b="1" dirty="0"/>
              <a:t>Why isn’t ”consequence of failure” in here? Where to put it?</a:t>
            </a:r>
          </a:p>
        </p:txBody>
      </p:sp>
    </p:spTree>
    <p:extLst>
      <p:ext uri="{BB962C8B-B14F-4D97-AF65-F5344CB8AC3E}">
        <p14:creationId xmlns:p14="http://schemas.microsoft.com/office/powerpoint/2010/main" val="2193513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E5987-3462-7211-C06D-F48DC7E169C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2F4B12-B930-54DB-1FBF-BDA650DE3C83}"/>
              </a:ext>
            </a:extLst>
          </p:cNvPr>
          <p:cNvSpPr>
            <a:spLocks noGrp="1"/>
          </p:cNvSpPr>
          <p:nvPr>
            <p:ph type="title"/>
          </p:nvPr>
        </p:nvSpPr>
        <p:spPr/>
        <p:txBody>
          <a:bodyPr>
            <a:normAutofit/>
          </a:bodyPr>
          <a:lstStyle/>
          <a:p>
            <a:r>
              <a:rPr lang="en-US" dirty="0"/>
              <a:t>Two worked examples</a:t>
            </a:r>
          </a:p>
        </p:txBody>
      </p:sp>
      <p:sp>
        <p:nvSpPr>
          <p:cNvPr id="4" name="Slide Number Placeholder 3">
            <a:extLst>
              <a:ext uri="{FF2B5EF4-FFF2-40B4-BE49-F238E27FC236}">
                <a16:creationId xmlns:a16="http://schemas.microsoft.com/office/drawing/2014/main" id="{F07045EA-91AB-1C86-5710-FE3282BC83A4}"/>
              </a:ext>
            </a:extLst>
          </p:cNvPr>
          <p:cNvSpPr>
            <a:spLocks noGrp="1"/>
          </p:cNvSpPr>
          <p:nvPr>
            <p:ph type="sldNum" sz="quarter" idx="4"/>
          </p:nvPr>
        </p:nvSpPr>
        <p:spPr/>
        <p:txBody>
          <a:bodyPr/>
          <a:lstStyle/>
          <a:p>
            <a:fld id="{B7EB45DA-9A0D-DC49-8E02-F30A5DDC21C3}" type="slidenum">
              <a:rPr lang="en-US" smtClean="0"/>
              <a:t>19</a:t>
            </a:fld>
            <a:endParaRPr lang="en-US" dirty="0"/>
          </a:p>
        </p:txBody>
      </p:sp>
    </p:spTree>
    <p:extLst>
      <p:ext uri="{BB962C8B-B14F-4D97-AF65-F5344CB8AC3E}">
        <p14:creationId xmlns:p14="http://schemas.microsoft.com/office/powerpoint/2010/main" val="77116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73FCC7-F656-635A-89A8-247437624505}"/>
              </a:ext>
            </a:extLst>
          </p:cNvPr>
          <p:cNvSpPr>
            <a:spLocks noGrp="1"/>
          </p:cNvSpPr>
          <p:nvPr>
            <p:ph idx="1"/>
          </p:nvPr>
        </p:nvSpPr>
        <p:spPr/>
        <p:txBody>
          <a:bodyPr>
            <a:normAutofit/>
          </a:bodyPr>
          <a:lstStyle/>
          <a:p>
            <a:r>
              <a:rPr lang="en-US" sz="2800" dirty="0"/>
              <a:t>Activities and ordering</a:t>
            </a:r>
          </a:p>
          <a:p>
            <a:r>
              <a:rPr lang="en-US" sz="2800" dirty="0"/>
              <a:t>The engineered medium</a:t>
            </a:r>
          </a:p>
          <a:p>
            <a:r>
              <a:rPr lang="en-US" sz="2800" dirty="0"/>
              <a:t>Feedback and uncertainty</a:t>
            </a:r>
          </a:p>
          <a:p>
            <a:r>
              <a:rPr lang="en-US" sz="2800" dirty="0"/>
              <a:t>Choosing a process</a:t>
            </a:r>
          </a:p>
          <a:p>
            <a:endParaRPr lang="en-US" sz="2800" dirty="0"/>
          </a:p>
        </p:txBody>
      </p:sp>
      <p:sp>
        <p:nvSpPr>
          <p:cNvPr id="3" name="Title 2">
            <a:extLst>
              <a:ext uri="{FF2B5EF4-FFF2-40B4-BE49-F238E27FC236}">
                <a16:creationId xmlns:a16="http://schemas.microsoft.com/office/drawing/2014/main" id="{84C414A1-F8A0-2738-810E-6BE00C7254FC}"/>
              </a:ext>
            </a:extLst>
          </p:cNvPr>
          <p:cNvSpPr>
            <a:spLocks noGrp="1"/>
          </p:cNvSpPr>
          <p:nvPr>
            <p:ph type="title"/>
          </p:nvPr>
        </p:nvSpPr>
        <p:spPr/>
        <p:txBody>
          <a:bodyPr>
            <a:normAutofit fontScale="90000"/>
          </a:bodyPr>
          <a:lstStyle/>
          <a:p>
            <a:r>
              <a:rPr lang="en-US" dirty="0"/>
              <a:t>Lecture outline</a:t>
            </a:r>
          </a:p>
        </p:txBody>
      </p:sp>
      <p:sp>
        <p:nvSpPr>
          <p:cNvPr id="4" name="Slide Number Placeholder 3">
            <a:extLst>
              <a:ext uri="{FF2B5EF4-FFF2-40B4-BE49-F238E27FC236}">
                <a16:creationId xmlns:a16="http://schemas.microsoft.com/office/drawing/2014/main" id="{0BA0C817-85BD-D023-AB6C-6E8AD5B7881B}"/>
              </a:ext>
            </a:extLst>
          </p:cNvPr>
          <p:cNvSpPr>
            <a:spLocks noGrp="1"/>
          </p:cNvSpPr>
          <p:nvPr>
            <p:ph type="sldNum" sz="quarter" idx="4"/>
          </p:nvPr>
        </p:nvSpPr>
        <p:spPr/>
        <p:txBody>
          <a:bodyPr/>
          <a:lstStyle/>
          <a:p>
            <a:fld id="{B7EB45DA-9A0D-DC49-8E02-F30A5DDC21C3}" type="slidenum">
              <a:rPr lang="en-US" smtClean="0"/>
              <a:t>2</a:t>
            </a:fld>
            <a:endParaRPr lang="en-US" dirty="0"/>
          </a:p>
        </p:txBody>
      </p:sp>
    </p:spTree>
    <p:extLst>
      <p:ext uri="{BB962C8B-B14F-4D97-AF65-F5344CB8AC3E}">
        <p14:creationId xmlns:p14="http://schemas.microsoft.com/office/powerpoint/2010/main" val="712348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50C5E9-94A4-22A5-9CF5-EF1001844404}"/>
              </a:ext>
            </a:extLst>
          </p:cNvPr>
          <p:cNvSpPr>
            <a:spLocks noGrp="1"/>
          </p:cNvSpPr>
          <p:nvPr>
            <p:ph type="title"/>
          </p:nvPr>
        </p:nvSpPr>
        <p:spPr>
          <a:xfrm>
            <a:off x="277148" y="118428"/>
            <a:ext cx="8557768" cy="638175"/>
          </a:xfrm>
        </p:spPr>
        <p:txBody>
          <a:bodyPr>
            <a:normAutofit fontScale="90000"/>
          </a:bodyPr>
          <a:lstStyle/>
          <a:p>
            <a:r>
              <a:rPr lang="en-US" dirty="0"/>
              <a:t>What process would you recommend for a mobile app?</a:t>
            </a:r>
          </a:p>
        </p:txBody>
      </p:sp>
      <p:sp>
        <p:nvSpPr>
          <p:cNvPr id="4" name="Slide Number Placeholder 3">
            <a:extLst>
              <a:ext uri="{FF2B5EF4-FFF2-40B4-BE49-F238E27FC236}">
                <a16:creationId xmlns:a16="http://schemas.microsoft.com/office/drawing/2014/main" id="{DC010357-FD15-9DD4-9917-42D680FA0EF8}"/>
              </a:ext>
            </a:extLst>
          </p:cNvPr>
          <p:cNvSpPr>
            <a:spLocks noGrp="1"/>
          </p:cNvSpPr>
          <p:nvPr>
            <p:ph type="sldNum" sz="quarter" idx="4"/>
          </p:nvPr>
        </p:nvSpPr>
        <p:spPr/>
        <p:txBody>
          <a:bodyPr/>
          <a:lstStyle/>
          <a:p>
            <a:fld id="{B7EB45DA-9A0D-DC49-8E02-F30A5DDC21C3}" type="slidenum">
              <a:rPr lang="en-US" smtClean="0"/>
              <a:t>20</a:t>
            </a:fld>
            <a:endParaRPr lang="en-US" dirty="0"/>
          </a:p>
        </p:txBody>
      </p:sp>
      <p:pic>
        <p:nvPicPr>
          <p:cNvPr id="5" name="Picture 4" descr="Pika-Who? How Pokémon Go Confused the Canadian Military - The New York Times">
            <a:extLst>
              <a:ext uri="{FF2B5EF4-FFF2-40B4-BE49-F238E27FC236}">
                <a16:creationId xmlns:a16="http://schemas.microsoft.com/office/drawing/2014/main" id="{DAC5DFA8-F285-3051-E0DF-B47D55601FF3}"/>
              </a:ext>
            </a:extLst>
          </p:cNvPr>
          <p:cNvPicPr>
            <a:picLocks noChangeAspect="1"/>
          </p:cNvPicPr>
          <p:nvPr/>
        </p:nvPicPr>
        <p:blipFill>
          <a:blip r:embed="rId3"/>
          <a:stretch>
            <a:fillRect/>
          </a:stretch>
        </p:blipFill>
        <p:spPr>
          <a:xfrm>
            <a:off x="2228850" y="2114550"/>
            <a:ext cx="4686300" cy="2628900"/>
          </a:xfrm>
          <a:prstGeom prst="rect">
            <a:avLst/>
          </a:prstGeom>
        </p:spPr>
      </p:pic>
    </p:spTree>
    <p:extLst>
      <p:ext uri="{BB962C8B-B14F-4D97-AF65-F5344CB8AC3E}">
        <p14:creationId xmlns:p14="http://schemas.microsoft.com/office/powerpoint/2010/main" val="3520810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36F3A-2B75-DFFC-E3D5-80C0EA0FA2C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3B087D3-6EC7-4FD4-8A05-F80C8AC8D2A8}"/>
              </a:ext>
            </a:extLst>
          </p:cNvPr>
          <p:cNvSpPr>
            <a:spLocks noGrp="1"/>
          </p:cNvSpPr>
          <p:nvPr>
            <p:ph idx="1"/>
          </p:nvPr>
        </p:nvSpPr>
        <p:spPr>
          <a:xfrm>
            <a:off x="277148" y="1003271"/>
            <a:ext cx="4656802" cy="2578129"/>
          </a:xfrm>
        </p:spPr>
        <p:txBody>
          <a:bodyPr>
            <a:normAutofit/>
          </a:bodyPr>
          <a:lstStyle/>
          <a:p>
            <a:r>
              <a:rPr lang="en-US" dirty="0"/>
              <a:t>RPAs </a:t>
            </a:r>
            <a:r>
              <a:rPr lang="mr-IN" dirty="0"/>
              <a:t>–</a:t>
            </a:r>
            <a:r>
              <a:rPr lang="en-US" dirty="0"/>
              <a:t> MQ-9A / B</a:t>
            </a:r>
          </a:p>
          <a:p>
            <a:r>
              <a:rPr lang="en-US" dirty="0"/>
              <a:t>Remote Split Ops (LOS, SATCOM)</a:t>
            </a:r>
          </a:p>
          <a:p>
            <a:r>
              <a:rPr lang="en-US" dirty="0"/>
              <a:t>Ground Support Equipment</a:t>
            </a:r>
          </a:p>
          <a:p>
            <a:r>
              <a:rPr lang="en-US" dirty="0"/>
              <a:t>Ground Control Stations</a:t>
            </a:r>
          </a:p>
          <a:p>
            <a:pPr lvl="1"/>
            <a:r>
              <a:rPr lang="en-US" dirty="0"/>
              <a:t>Mission Control</a:t>
            </a:r>
          </a:p>
          <a:p>
            <a:pPr lvl="1"/>
            <a:r>
              <a:rPr lang="en-US" dirty="0"/>
              <a:t>Launch &amp; Recovery</a:t>
            </a:r>
          </a:p>
          <a:p>
            <a:pPr marL="0" indent="0">
              <a:buNone/>
            </a:pPr>
            <a:endParaRPr lang="en-US" dirty="0"/>
          </a:p>
        </p:txBody>
      </p:sp>
      <p:sp>
        <p:nvSpPr>
          <p:cNvPr id="3" name="Title 2">
            <a:extLst>
              <a:ext uri="{FF2B5EF4-FFF2-40B4-BE49-F238E27FC236}">
                <a16:creationId xmlns:a16="http://schemas.microsoft.com/office/drawing/2014/main" id="{AD1C6BB8-34B5-3D09-9372-F136EE3733D1}"/>
              </a:ext>
            </a:extLst>
          </p:cNvPr>
          <p:cNvSpPr>
            <a:spLocks noGrp="1"/>
          </p:cNvSpPr>
          <p:nvPr>
            <p:ph type="title"/>
          </p:nvPr>
        </p:nvSpPr>
        <p:spPr/>
        <p:txBody>
          <a:bodyPr>
            <a:normAutofit fontScale="90000"/>
          </a:bodyPr>
          <a:lstStyle/>
          <a:p>
            <a:r>
              <a:rPr lang="en-US" dirty="0"/>
              <a:t>And for MQ-9 program?</a:t>
            </a:r>
          </a:p>
        </p:txBody>
      </p:sp>
      <p:sp>
        <p:nvSpPr>
          <p:cNvPr id="6" name="Slide Number Placeholder 5">
            <a:extLst>
              <a:ext uri="{FF2B5EF4-FFF2-40B4-BE49-F238E27FC236}">
                <a16:creationId xmlns:a16="http://schemas.microsoft.com/office/drawing/2014/main" id="{4F2D3DD4-D085-1D0D-A5B1-B86D9FBBC804}"/>
              </a:ext>
            </a:extLst>
          </p:cNvPr>
          <p:cNvSpPr>
            <a:spLocks noGrp="1"/>
          </p:cNvSpPr>
          <p:nvPr>
            <p:ph type="sldNum" sz="quarter" idx="4"/>
          </p:nvPr>
        </p:nvSpPr>
        <p:spPr/>
        <p:txBody>
          <a:bodyPr/>
          <a:lstStyle/>
          <a:p>
            <a:fld id="{B7EB45DA-9A0D-DC49-8E02-F30A5DDC21C3}" type="slidenum">
              <a:rPr/>
              <a:t>21</a:t>
            </a:fld>
            <a:endParaRPr lang="en-US" dirty="0"/>
          </a:p>
        </p:txBody>
      </p:sp>
      <p:pic>
        <p:nvPicPr>
          <p:cNvPr id="5" name="Picture 4">
            <a:extLst>
              <a:ext uri="{FF2B5EF4-FFF2-40B4-BE49-F238E27FC236}">
                <a16:creationId xmlns:a16="http://schemas.microsoft.com/office/drawing/2014/main" id="{D05D4C88-04B7-19F4-A8AC-D9FCFD0EC6D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34635" y="194265"/>
            <a:ext cx="5091802" cy="2039676"/>
          </a:xfrm>
          <a:prstGeom prst="rect">
            <a:avLst/>
          </a:prstGeom>
        </p:spPr>
      </p:pic>
      <p:pic>
        <p:nvPicPr>
          <p:cNvPr id="9" name="Picture 2" descr="https://www.ga-asi.com/ground-control-stations/img/certifiable-gcs-1000x667.jpg">
            <a:extLst>
              <a:ext uri="{FF2B5EF4-FFF2-40B4-BE49-F238E27FC236}">
                <a16:creationId xmlns:a16="http://schemas.microsoft.com/office/drawing/2014/main" id="{1069467B-EB75-EB54-037E-C548A75366A3}"/>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218818" y="2439912"/>
            <a:ext cx="3422751" cy="22829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E42921C-EF32-19F6-1FD9-97A7F53A9185}"/>
              </a:ext>
            </a:extLst>
          </p:cNvPr>
          <p:cNvPicPr>
            <a:picLocks noChangeAspect="1"/>
          </p:cNvPicPr>
          <p:nvPr/>
        </p:nvPicPr>
        <p:blipFill>
          <a:blip r:embed="rId5"/>
          <a:stretch>
            <a:fillRect/>
          </a:stretch>
        </p:blipFill>
        <p:spPr>
          <a:xfrm>
            <a:off x="837476" y="3429000"/>
            <a:ext cx="2994747" cy="3313126"/>
          </a:xfrm>
          <a:prstGeom prst="rect">
            <a:avLst/>
          </a:prstGeom>
        </p:spPr>
      </p:pic>
      <p:sp>
        <p:nvSpPr>
          <p:cNvPr id="7" name="Content Placeholder 2">
            <a:extLst>
              <a:ext uri="{FF2B5EF4-FFF2-40B4-BE49-F238E27FC236}">
                <a16:creationId xmlns:a16="http://schemas.microsoft.com/office/drawing/2014/main" id="{7410CB7F-563B-F7E9-CCB1-CF4D58247ED8}"/>
              </a:ext>
            </a:extLst>
          </p:cNvPr>
          <p:cNvSpPr txBox="1">
            <a:spLocks/>
          </p:cNvSpPr>
          <p:nvPr/>
        </p:nvSpPr>
        <p:spPr>
          <a:xfrm>
            <a:off x="3927616" y="5085563"/>
            <a:ext cx="4656803" cy="157817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dirty="0"/>
              <a:t>DO-178C - Software Considerations in Airborne Systems and Equipment Certification</a:t>
            </a:r>
          </a:p>
          <a:p>
            <a:r>
              <a:rPr lang="en-US" dirty="0"/>
              <a:t>Design Assurance Levels</a:t>
            </a:r>
          </a:p>
          <a:p>
            <a:endParaRPr lang="en-US" dirty="0"/>
          </a:p>
        </p:txBody>
      </p:sp>
    </p:spTree>
    <p:extLst>
      <p:ext uri="{BB962C8B-B14F-4D97-AF65-F5344CB8AC3E}">
        <p14:creationId xmlns:p14="http://schemas.microsoft.com/office/powerpoint/2010/main" val="237108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A9B4C-92E3-0FE3-8CB2-BF9FA8AED2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EE455E-1882-2B93-0C98-B9FA674E6C78}"/>
              </a:ext>
            </a:extLst>
          </p:cNvPr>
          <p:cNvSpPr>
            <a:spLocks noGrp="1"/>
          </p:cNvSpPr>
          <p:nvPr>
            <p:ph type="title"/>
          </p:nvPr>
        </p:nvSpPr>
        <p:spPr>
          <a:xfrm>
            <a:off x="406908" y="2480405"/>
            <a:ext cx="8330184" cy="1897189"/>
          </a:xfrm>
        </p:spPr>
        <p:txBody>
          <a:bodyPr>
            <a:normAutofit fontScale="90000"/>
          </a:bodyPr>
          <a:lstStyle/>
          <a:p>
            <a:r>
              <a:rPr lang="en-US" dirty="0"/>
              <a:t>How might you influence an engineering project’s certainty, changeability, and decomposability?</a:t>
            </a:r>
          </a:p>
        </p:txBody>
      </p:sp>
      <p:sp>
        <p:nvSpPr>
          <p:cNvPr id="4" name="Slide Number Placeholder 3">
            <a:extLst>
              <a:ext uri="{FF2B5EF4-FFF2-40B4-BE49-F238E27FC236}">
                <a16:creationId xmlns:a16="http://schemas.microsoft.com/office/drawing/2014/main" id="{3EAF672E-5889-453A-F546-19121796770A}"/>
              </a:ext>
            </a:extLst>
          </p:cNvPr>
          <p:cNvSpPr>
            <a:spLocks noGrp="1"/>
          </p:cNvSpPr>
          <p:nvPr>
            <p:ph type="sldNum" sz="quarter" idx="4"/>
          </p:nvPr>
        </p:nvSpPr>
        <p:spPr/>
        <p:txBody>
          <a:bodyPr/>
          <a:lstStyle/>
          <a:p>
            <a:fld id="{B7EB45DA-9A0D-DC49-8E02-F30A5DDC21C3}" type="slidenum">
              <a:rPr lang="en-US" smtClean="0"/>
              <a:t>22</a:t>
            </a:fld>
            <a:endParaRPr lang="en-US" dirty="0"/>
          </a:p>
        </p:txBody>
      </p:sp>
    </p:spTree>
    <p:extLst>
      <p:ext uri="{BB962C8B-B14F-4D97-AF65-F5344CB8AC3E}">
        <p14:creationId xmlns:p14="http://schemas.microsoft.com/office/powerpoint/2010/main" val="1213644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557EA8-92AD-D66B-667B-C62C13B87A8B}"/>
              </a:ext>
            </a:extLst>
          </p:cNvPr>
          <p:cNvSpPr>
            <a:spLocks noGrp="1"/>
          </p:cNvSpPr>
          <p:nvPr>
            <p:ph idx="1"/>
          </p:nvPr>
        </p:nvSpPr>
        <p:spPr>
          <a:xfrm>
            <a:off x="673391" y="1184182"/>
            <a:ext cx="1635075" cy="638175"/>
          </a:xfrm>
        </p:spPr>
        <p:txBody>
          <a:bodyPr>
            <a:normAutofit/>
          </a:bodyPr>
          <a:lstStyle/>
          <a:p>
            <a:pPr marL="0" indent="0">
              <a:buNone/>
            </a:pPr>
            <a:r>
              <a:rPr lang="en-US" sz="2800" b="1" dirty="0"/>
              <a:t>Certainty</a:t>
            </a:r>
          </a:p>
        </p:txBody>
      </p:sp>
      <p:sp>
        <p:nvSpPr>
          <p:cNvPr id="3" name="Title 2">
            <a:extLst>
              <a:ext uri="{FF2B5EF4-FFF2-40B4-BE49-F238E27FC236}">
                <a16:creationId xmlns:a16="http://schemas.microsoft.com/office/drawing/2014/main" id="{5996A9AC-F808-A2C8-884E-9B34500EED92}"/>
              </a:ext>
            </a:extLst>
          </p:cNvPr>
          <p:cNvSpPr>
            <a:spLocks noGrp="1"/>
          </p:cNvSpPr>
          <p:nvPr>
            <p:ph type="title"/>
          </p:nvPr>
        </p:nvSpPr>
        <p:spPr/>
        <p:txBody>
          <a:bodyPr>
            <a:normAutofit fontScale="90000"/>
          </a:bodyPr>
          <a:lstStyle/>
          <a:p>
            <a:r>
              <a:rPr lang="en-US" dirty="0"/>
              <a:t>How can you increase your:</a:t>
            </a:r>
          </a:p>
        </p:txBody>
      </p:sp>
      <p:sp>
        <p:nvSpPr>
          <p:cNvPr id="4" name="Slide Number Placeholder 3">
            <a:extLst>
              <a:ext uri="{FF2B5EF4-FFF2-40B4-BE49-F238E27FC236}">
                <a16:creationId xmlns:a16="http://schemas.microsoft.com/office/drawing/2014/main" id="{3775D78F-0173-0800-09AD-F6374A4B3CA6}"/>
              </a:ext>
            </a:extLst>
          </p:cNvPr>
          <p:cNvSpPr>
            <a:spLocks noGrp="1"/>
          </p:cNvSpPr>
          <p:nvPr>
            <p:ph type="sldNum" sz="quarter" idx="4"/>
          </p:nvPr>
        </p:nvSpPr>
        <p:spPr/>
        <p:txBody>
          <a:bodyPr/>
          <a:lstStyle/>
          <a:p>
            <a:fld id="{B7EB45DA-9A0D-DC49-8E02-F30A5DDC21C3}" type="slidenum">
              <a:rPr lang="en-US" smtClean="0"/>
              <a:t>23</a:t>
            </a:fld>
            <a:endParaRPr lang="en-US" dirty="0"/>
          </a:p>
        </p:txBody>
      </p:sp>
      <p:sp>
        <p:nvSpPr>
          <p:cNvPr id="11" name="Content Placeholder 1">
            <a:extLst>
              <a:ext uri="{FF2B5EF4-FFF2-40B4-BE49-F238E27FC236}">
                <a16:creationId xmlns:a16="http://schemas.microsoft.com/office/drawing/2014/main" id="{762EBA42-3600-624D-3366-31EE32DE60DB}"/>
              </a:ext>
            </a:extLst>
          </p:cNvPr>
          <p:cNvSpPr txBox="1">
            <a:spLocks/>
          </p:cNvSpPr>
          <p:nvPr/>
        </p:nvSpPr>
        <p:spPr>
          <a:xfrm>
            <a:off x="2987272" y="1184182"/>
            <a:ext cx="2623613" cy="73358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2800" b="1" dirty="0"/>
              <a:t>Changeability</a:t>
            </a:r>
          </a:p>
        </p:txBody>
      </p:sp>
      <p:sp>
        <p:nvSpPr>
          <p:cNvPr id="12" name="Content Placeholder 1">
            <a:extLst>
              <a:ext uri="{FF2B5EF4-FFF2-40B4-BE49-F238E27FC236}">
                <a16:creationId xmlns:a16="http://schemas.microsoft.com/office/drawing/2014/main" id="{948AC47D-D4FE-B2F4-CF94-5757E8CDB87A}"/>
              </a:ext>
            </a:extLst>
          </p:cNvPr>
          <p:cNvSpPr txBox="1">
            <a:spLocks/>
          </p:cNvSpPr>
          <p:nvPr/>
        </p:nvSpPr>
        <p:spPr>
          <a:xfrm>
            <a:off x="6110822" y="1184182"/>
            <a:ext cx="2817953" cy="73358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2800" b="1" dirty="0"/>
              <a:t>Decomposability</a:t>
            </a:r>
          </a:p>
        </p:txBody>
      </p:sp>
      <p:pic>
        <p:nvPicPr>
          <p:cNvPr id="13" name="Picture 12">
            <a:extLst>
              <a:ext uri="{FF2B5EF4-FFF2-40B4-BE49-F238E27FC236}">
                <a16:creationId xmlns:a16="http://schemas.microsoft.com/office/drawing/2014/main" id="{EB11A5E6-7E2D-E6EE-2FB9-63B599607831}"/>
              </a:ext>
            </a:extLst>
          </p:cNvPr>
          <p:cNvPicPr>
            <a:picLocks noChangeAspect="1"/>
          </p:cNvPicPr>
          <p:nvPr/>
        </p:nvPicPr>
        <p:blipFill>
          <a:blip r:embed="rId3"/>
          <a:stretch>
            <a:fillRect/>
          </a:stretch>
        </p:blipFill>
        <p:spPr>
          <a:xfrm>
            <a:off x="332557" y="1917764"/>
            <a:ext cx="2535625" cy="2840541"/>
          </a:xfrm>
          <a:prstGeom prst="rect">
            <a:avLst/>
          </a:prstGeom>
        </p:spPr>
      </p:pic>
      <p:pic>
        <p:nvPicPr>
          <p:cNvPr id="15" name="Picture 14">
            <a:extLst>
              <a:ext uri="{FF2B5EF4-FFF2-40B4-BE49-F238E27FC236}">
                <a16:creationId xmlns:a16="http://schemas.microsoft.com/office/drawing/2014/main" id="{438333FB-3390-C4C3-D5D4-1F93FE2FA2E4}"/>
              </a:ext>
            </a:extLst>
          </p:cNvPr>
          <p:cNvPicPr>
            <a:picLocks noChangeAspect="1"/>
          </p:cNvPicPr>
          <p:nvPr/>
        </p:nvPicPr>
        <p:blipFill>
          <a:blip r:embed="rId4"/>
          <a:stretch>
            <a:fillRect/>
          </a:stretch>
        </p:blipFill>
        <p:spPr>
          <a:xfrm>
            <a:off x="3138941" y="2010885"/>
            <a:ext cx="2553484" cy="2747420"/>
          </a:xfrm>
          <a:prstGeom prst="rect">
            <a:avLst/>
          </a:prstGeom>
        </p:spPr>
      </p:pic>
      <p:pic>
        <p:nvPicPr>
          <p:cNvPr id="17" name="Picture 16">
            <a:extLst>
              <a:ext uri="{FF2B5EF4-FFF2-40B4-BE49-F238E27FC236}">
                <a16:creationId xmlns:a16="http://schemas.microsoft.com/office/drawing/2014/main" id="{FA56670D-C227-959C-5295-6825CC7C6B2B}"/>
              </a:ext>
            </a:extLst>
          </p:cNvPr>
          <p:cNvPicPr>
            <a:picLocks noChangeAspect="1"/>
          </p:cNvPicPr>
          <p:nvPr/>
        </p:nvPicPr>
        <p:blipFill>
          <a:blip r:embed="rId5"/>
          <a:stretch>
            <a:fillRect/>
          </a:stretch>
        </p:blipFill>
        <p:spPr>
          <a:xfrm>
            <a:off x="5930605" y="2010884"/>
            <a:ext cx="2998170" cy="2822745"/>
          </a:xfrm>
          <a:prstGeom prst="rect">
            <a:avLst/>
          </a:prstGeom>
        </p:spPr>
      </p:pic>
      <p:sp>
        <p:nvSpPr>
          <p:cNvPr id="18" name="TextBox 17">
            <a:extLst>
              <a:ext uri="{FF2B5EF4-FFF2-40B4-BE49-F238E27FC236}">
                <a16:creationId xmlns:a16="http://schemas.microsoft.com/office/drawing/2014/main" id="{E40804FC-FD23-DDF3-B4F6-7A61FB64D7FB}"/>
              </a:ext>
            </a:extLst>
          </p:cNvPr>
          <p:cNvSpPr txBox="1"/>
          <p:nvPr/>
        </p:nvSpPr>
        <p:spPr>
          <a:xfrm>
            <a:off x="2615952" y="5256913"/>
            <a:ext cx="4399922" cy="830997"/>
          </a:xfrm>
          <a:prstGeom prst="rect">
            <a:avLst/>
          </a:prstGeom>
          <a:noFill/>
        </p:spPr>
        <p:txBody>
          <a:bodyPr wrap="none" rtlCol="0">
            <a:spAutoFit/>
          </a:bodyPr>
          <a:lstStyle/>
          <a:p>
            <a:pPr algn="ctr"/>
            <a:r>
              <a:rPr lang="en-US" sz="2400" b="1" dirty="0"/>
              <a:t>Engineering can move the knobs.</a:t>
            </a:r>
          </a:p>
          <a:p>
            <a:pPr algn="ctr"/>
            <a:r>
              <a:rPr lang="en-US" sz="2400" b="1" dirty="0"/>
              <a:t>But moving them isn’t free.</a:t>
            </a:r>
          </a:p>
        </p:txBody>
      </p:sp>
    </p:spTree>
    <p:extLst>
      <p:ext uri="{BB962C8B-B14F-4D97-AF65-F5344CB8AC3E}">
        <p14:creationId xmlns:p14="http://schemas.microsoft.com/office/powerpoint/2010/main" val="353319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DB58E-B669-9DDF-439E-22878C0CEB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1E859CB-23CD-16E7-E5AF-CA266C36C10A}"/>
              </a:ext>
            </a:extLst>
          </p:cNvPr>
          <p:cNvSpPr>
            <a:spLocks noGrp="1"/>
          </p:cNvSpPr>
          <p:nvPr>
            <p:ph type="title"/>
          </p:nvPr>
        </p:nvSpPr>
        <p:spPr>
          <a:xfrm>
            <a:off x="1813593" y="2480405"/>
            <a:ext cx="5516814" cy="1897189"/>
          </a:xfrm>
        </p:spPr>
        <p:txBody>
          <a:bodyPr>
            <a:normAutofit/>
          </a:bodyPr>
          <a:lstStyle/>
          <a:p>
            <a:r>
              <a:rPr lang="en-US" dirty="0"/>
              <a:t>What does it mean for your project?</a:t>
            </a:r>
          </a:p>
        </p:txBody>
      </p:sp>
      <p:sp>
        <p:nvSpPr>
          <p:cNvPr id="4" name="Slide Number Placeholder 3">
            <a:extLst>
              <a:ext uri="{FF2B5EF4-FFF2-40B4-BE49-F238E27FC236}">
                <a16:creationId xmlns:a16="http://schemas.microsoft.com/office/drawing/2014/main" id="{08295B05-DF39-7B57-9B0D-F079F7B20B8A}"/>
              </a:ext>
            </a:extLst>
          </p:cNvPr>
          <p:cNvSpPr>
            <a:spLocks noGrp="1"/>
          </p:cNvSpPr>
          <p:nvPr>
            <p:ph type="sldNum" sz="quarter" idx="4"/>
          </p:nvPr>
        </p:nvSpPr>
        <p:spPr/>
        <p:txBody>
          <a:bodyPr/>
          <a:lstStyle/>
          <a:p>
            <a:fld id="{B7EB45DA-9A0D-DC49-8E02-F30A5DDC21C3}" type="slidenum">
              <a:rPr lang="en-US" smtClean="0"/>
              <a:t>24</a:t>
            </a:fld>
            <a:endParaRPr lang="en-US" dirty="0"/>
          </a:p>
        </p:txBody>
      </p:sp>
    </p:spTree>
    <p:extLst>
      <p:ext uri="{BB962C8B-B14F-4D97-AF65-F5344CB8AC3E}">
        <p14:creationId xmlns:p14="http://schemas.microsoft.com/office/powerpoint/2010/main" val="2952162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54E75-8E8E-39F7-0ABC-81AD8EBB8C5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8B110F-0EF5-7955-9A3D-B99ACD4DE8D3}"/>
              </a:ext>
            </a:extLst>
          </p:cNvPr>
          <p:cNvSpPr>
            <a:spLocks noGrp="1"/>
          </p:cNvSpPr>
          <p:nvPr>
            <p:ph idx="1"/>
          </p:nvPr>
        </p:nvSpPr>
        <p:spPr>
          <a:xfrm>
            <a:off x="277149" y="1092061"/>
            <a:ext cx="5610084" cy="5166916"/>
          </a:xfrm>
        </p:spPr>
        <p:txBody>
          <a:bodyPr>
            <a:normAutofit/>
          </a:bodyPr>
          <a:lstStyle/>
          <a:p>
            <a:r>
              <a:rPr lang="en-US" sz="2400" b="1" dirty="0"/>
              <a:t>Organize</a:t>
            </a:r>
          </a:p>
          <a:p>
            <a:pPr lvl="1"/>
            <a:r>
              <a:rPr lang="en-US" sz="2200" dirty="0"/>
              <a:t>Move physically to sit with your team.</a:t>
            </a:r>
          </a:p>
          <a:p>
            <a:pPr lvl="1"/>
            <a:r>
              <a:rPr lang="en-US" sz="2200" dirty="0"/>
              <a:t>Introduce yourselves briefly.</a:t>
            </a:r>
          </a:p>
          <a:p>
            <a:r>
              <a:rPr lang="en-US" sz="2400" b="1" dirty="0"/>
              <a:t>Discuss</a:t>
            </a:r>
          </a:p>
          <a:p>
            <a:pPr lvl="1"/>
            <a:r>
              <a:rPr lang="en-US" sz="2000" dirty="0"/>
              <a:t>Discuss what type of software engineering process you will use for your project.</a:t>
            </a:r>
          </a:p>
          <a:p>
            <a:pPr lvl="1"/>
            <a:r>
              <a:rPr lang="en-US" sz="2000" dirty="0"/>
              <a:t>Assess your project on the dimensions of certainty, changeability, and decomposability.</a:t>
            </a:r>
          </a:p>
          <a:p>
            <a:r>
              <a:rPr lang="en-US" sz="2400" b="1" dirty="0"/>
              <a:t>Submit</a:t>
            </a:r>
          </a:p>
          <a:p>
            <a:pPr lvl="1"/>
            <a:r>
              <a:rPr lang="en-US" sz="2000" dirty="0"/>
              <a:t>Submit a summary of your analysis for the 3 dimensions and a (non-binding) recommendation for your process.</a:t>
            </a:r>
          </a:p>
        </p:txBody>
      </p:sp>
      <p:sp>
        <p:nvSpPr>
          <p:cNvPr id="3" name="Title 2">
            <a:extLst>
              <a:ext uri="{FF2B5EF4-FFF2-40B4-BE49-F238E27FC236}">
                <a16:creationId xmlns:a16="http://schemas.microsoft.com/office/drawing/2014/main" id="{A810B705-83E0-431A-620E-F20D6BA94637}"/>
              </a:ext>
            </a:extLst>
          </p:cNvPr>
          <p:cNvSpPr>
            <a:spLocks noGrp="1"/>
          </p:cNvSpPr>
          <p:nvPr>
            <p:ph type="title"/>
          </p:nvPr>
        </p:nvSpPr>
        <p:spPr/>
        <p:txBody>
          <a:bodyPr>
            <a:normAutofit fontScale="90000"/>
          </a:bodyPr>
          <a:lstStyle/>
          <a:p>
            <a:r>
              <a:rPr lang="en-US" dirty="0"/>
              <a:t>Final activity: Discuss the process for your project</a:t>
            </a:r>
          </a:p>
        </p:txBody>
      </p:sp>
      <p:sp>
        <p:nvSpPr>
          <p:cNvPr id="4" name="Slide Number Placeholder 3">
            <a:extLst>
              <a:ext uri="{FF2B5EF4-FFF2-40B4-BE49-F238E27FC236}">
                <a16:creationId xmlns:a16="http://schemas.microsoft.com/office/drawing/2014/main" id="{2DA8FF90-92C0-27A4-5FFD-0B77C1833366}"/>
              </a:ext>
            </a:extLst>
          </p:cNvPr>
          <p:cNvSpPr>
            <a:spLocks noGrp="1"/>
          </p:cNvSpPr>
          <p:nvPr>
            <p:ph type="sldNum" sz="quarter" idx="4"/>
          </p:nvPr>
        </p:nvSpPr>
        <p:spPr/>
        <p:txBody>
          <a:bodyPr/>
          <a:lstStyle/>
          <a:p>
            <a:fld id="{B7EB45DA-9A0D-DC49-8E02-F30A5DDC21C3}" type="slidenum">
              <a:rPr lang="en-US" smtClean="0"/>
              <a:t>25</a:t>
            </a:fld>
            <a:endParaRPr lang="en-US" dirty="0"/>
          </a:p>
        </p:txBody>
      </p:sp>
      <p:sp>
        <p:nvSpPr>
          <p:cNvPr id="6" name="TextBox 5">
            <a:extLst>
              <a:ext uri="{FF2B5EF4-FFF2-40B4-BE49-F238E27FC236}">
                <a16:creationId xmlns:a16="http://schemas.microsoft.com/office/drawing/2014/main" id="{5DCE7ADC-C67C-3B06-ED69-C798EBB3968A}"/>
              </a:ext>
            </a:extLst>
          </p:cNvPr>
          <p:cNvSpPr txBox="1"/>
          <p:nvPr/>
        </p:nvSpPr>
        <p:spPr>
          <a:xfrm>
            <a:off x="6263610" y="2951946"/>
            <a:ext cx="2057400" cy="954107"/>
          </a:xfrm>
          <a:prstGeom prst="rect">
            <a:avLst/>
          </a:prstGeom>
          <a:solidFill>
            <a:schemeClr val="accent3">
              <a:lumMod val="40000"/>
              <a:lumOff val="60000"/>
            </a:schemeClr>
          </a:solidFill>
          <a:ln>
            <a:solidFill>
              <a:schemeClr val="bg1"/>
            </a:solidFill>
          </a:ln>
        </p:spPr>
        <p:txBody>
          <a:bodyPr wrap="square" rtlCol="0">
            <a:spAutoFit/>
          </a:bodyPr>
          <a:lstStyle/>
          <a:p>
            <a:pPr algn="ctr"/>
            <a:r>
              <a:rPr lang="en-US" sz="2800" dirty="0"/>
              <a:t>You have 10 minutes.</a:t>
            </a:r>
          </a:p>
        </p:txBody>
      </p:sp>
      <p:sp>
        <p:nvSpPr>
          <p:cNvPr id="7" name="TextBox 6">
            <a:extLst>
              <a:ext uri="{FF2B5EF4-FFF2-40B4-BE49-F238E27FC236}">
                <a16:creationId xmlns:a16="http://schemas.microsoft.com/office/drawing/2014/main" id="{78B6EA30-C948-E29A-59D3-DD12630A6933}"/>
              </a:ext>
            </a:extLst>
          </p:cNvPr>
          <p:cNvSpPr txBox="1"/>
          <p:nvPr/>
        </p:nvSpPr>
        <p:spPr>
          <a:xfrm>
            <a:off x="5887233" y="1172800"/>
            <a:ext cx="2806794" cy="369332"/>
          </a:xfrm>
          <a:prstGeom prst="rect">
            <a:avLst/>
          </a:prstGeom>
          <a:noFill/>
        </p:spPr>
        <p:txBody>
          <a:bodyPr wrap="none" rtlCol="0">
            <a:spAutoFit/>
          </a:bodyPr>
          <a:lstStyle/>
          <a:p>
            <a:r>
              <a:rPr lang="en-US" dirty="0"/>
              <a:t>Teams are posted on Piazza.</a:t>
            </a:r>
          </a:p>
        </p:txBody>
      </p:sp>
      <p:sp>
        <p:nvSpPr>
          <p:cNvPr id="11" name="TextBox 10">
            <a:extLst>
              <a:ext uri="{FF2B5EF4-FFF2-40B4-BE49-F238E27FC236}">
                <a16:creationId xmlns:a16="http://schemas.microsoft.com/office/drawing/2014/main" id="{6E54B41F-9573-866D-BC6A-845C709F38E4}"/>
              </a:ext>
            </a:extLst>
          </p:cNvPr>
          <p:cNvSpPr txBox="1"/>
          <p:nvPr/>
        </p:nvSpPr>
        <p:spPr>
          <a:xfrm>
            <a:off x="5549994" y="5581273"/>
            <a:ext cx="3144033" cy="369332"/>
          </a:xfrm>
          <a:prstGeom prst="rect">
            <a:avLst/>
          </a:prstGeom>
          <a:noFill/>
        </p:spPr>
        <p:txBody>
          <a:bodyPr wrap="square">
            <a:spAutoFit/>
          </a:bodyPr>
          <a:lstStyle/>
          <a:p>
            <a:r>
              <a:rPr lang="en-US" dirty="0"/>
              <a:t>https://</a:t>
            </a:r>
            <a:r>
              <a:rPr lang="en-US" dirty="0" err="1"/>
              <a:t>tinyurl.com</a:t>
            </a:r>
            <a:r>
              <a:rPr lang="en-US" dirty="0"/>
              <a:t>/4wz35rwj</a:t>
            </a:r>
          </a:p>
        </p:txBody>
      </p:sp>
    </p:spTree>
    <p:extLst>
      <p:ext uri="{BB962C8B-B14F-4D97-AF65-F5344CB8AC3E}">
        <p14:creationId xmlns:p14="http://schemas.microsoft.com/office/powerpoint/2010/main" val="52238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55412-48B5-5F87-AB45-7C7A4949A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57A65F-B19B-B51B-78FA-4C43E270E6E2}"/>
              </a:ext>
            </a:extLst>
          </p:cNvPr>
          <p:cNvSpPr>
            <a:spLocks noGrp="1"/>
          </p:cNvSpPr>
          <p:nvPr>
            <p:ph type="title"/>
          </p:nvPr>
        </p:nvSpPr>
        <p:spPr/>
        <p:txBody>
          <a:bodyPr/>
          <a:lstStyle/>
          <a:p>
            <a:r>
              <a:rPr lang="en-US" dirty="0"/>
              <a:t>Definition
</a:t>
            </a:r>
            <a:r>
              <a:rPr lang="en-US" sz="2200" dirty="0">
                <a:solidFill>
                  <a:srgbClr val="555960"/>
                </a:solidFill>
              </a:rPr>
              <a:t>What do we mean by “software engineering”?</a:t>
            </a:r>
            <a:endParaRPr lang="en-US" dirty="0"/>
          </a:p>
        </p:txBody>
      </p:sp>
      <p:sp>
        <p:nvSpPr>
          <p:cNvPr id="3" name="Slide Number Placeholder 2">
            <a:extLst>
              <a:ext uri="{FF2B5EF4-FFF2-40B4-BE49-F238E27FC236}">
                <a16:creationId xmlns:a16="http://schemas.microsoft.com/office/drawing/2014/main" id="{CC3C62EC-D7A1-5CF2-2EDB-710EC8A82B8B}"/>
              </a:ext>
            </a:extLst>
          </p:cNvPr>
          <p:cNvSpPr>
            <a:spLocks noGrp="1"/>
          </p:cNvSpPr>
          <p:nvPr>
            <p:ph type="sldNum" sz="quarter" idx="4"/>
          </p:nvPr>
        </p:nvSpPr>
        <p:spPr/>
        <p:txBody>
          <a:bodyPr/>
          <a:lstStyle/>
          <a:p>
            <a:fld id="{B7EB45DA-9A0D-DC49-8E02-F30A5DDC21C3}" type="slidenum">
              <a:rPr lang="en-US" smtClean="0"/>
              <a:t>3</a:t>
            </a:fld>
            <a:endParaRPr lang="en-US" dirty="0"/>
          </a:p>
        </p:txBody>
      </p:sp>
    </p:spTree>
    <p:extLst>
      <p:ext uri="{BB962C8B-B14F-4D97-AF65-F5344CB8AC3E}">
        <p14:creationId xmlns:p14="http://schemas.microsoft.com/office/powerpoint/2010/main" val="2487584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8E2628-285E-7465-7B63-8063200BA99D}"/>
              </a:ext>
            </a:extLst>
          </p:cNvPr>
          <p:cNvSpPr>
            <a:spLocks noGrp="1"/>
          </p:cNvSpPr>
          <p:nvPr>
            <p:ph type="title"/>
          </p:nvPr>
        </p:nvSpPr>
        <p:spPr>
          <a:xfrm>
            <a:off x="277148" y="118428"/>
            <a:ext cx="8495376" cy="638175"/>
          </a:xfrm>
        </p:spPr>
        <p:txBody>
          <a:bodyPr>
            <a:normAutofit fontScale="90000"/>
          </a:bodyPr>
          <a:lstStyle/>
          <a:p>
            <a:r>
              <a:rPr lang="en-US" dirty="0"/>
              <a:t>Software engineering ≅ programming over time</a:t>
            </a:r>
          </a:p>
        </p:txBody>
      </p:sp>
      <p:sp>
        <p:nvSpPr>
          <p:cNvPr id="4" name="Slide Number Placeholder 3">
            <a:extLst>
              <a:ext uri="{FF2B5EF4-FFF2-40B4-BE49-F238E27FC236}">
                <a16:creationId xmlns:a16="http://schemas.microsoft.com/office/drawing/2014/main" id="{150DBB96-0BFD-0867-3C5C-FD1CA7869E32}"/>
              </a:ext>
            </a:extLst>
          </p:cNvPr>
          <p:cNvSpPr>
            <a:spLocks noGrp="1"/>
          </p:cNvSpPr>
          <p:nvPr>
            <p:ph type="sldNum" sz="quarter" idx="4"/>
          </p:nvPr>
        </p:nvSpPr>
        <p:spPr/>
        <p:txBody>
          <a:bodyPr/>
          <a:lstStyle/>
          <a:p>
            <a:fld id="{B7EB45DA-9A0D-DC49-8E02-F30A5DDC21C3}" type="slidenum">
              <a:rPr lang="en-US" smtClean="0"/>
              <a:t>4</a:t>
            </a:fld>
            <a:endParaRPr lang="en-US" dirty="0"/>
          </a:p>
        </p:txBody>
      </p:sp>
      <p:pic>
        <p:nvPicPr>
          <p:cNvPr id="8" name="Picture 2" descr="Software Engineering at Google">
            <a:extLst>
              <a:ext uri="{FF2B5EF4-FFF2-40B4-BE49-F238E27FC236}">
                <a16:creationId xmlns:a16="http://schemas.microsoft.com/office/drawing/2014/main" id="{DE8E01C9-4146-DBE7-B869-39269BAD97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24138" y="1593252"/>
            <a:ext cx="1271460" cy="16681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028DEE2-4457-95A2-10DC-7DF5E8768F39}"/>
              </a:ext>
            </a:extLst>
          </p:cNvPr>
          <p:cNvSpPr txBox="1"/>
          <p:nvPr/>
        </p:nvSpPr>
        <p:spPr>
          <a:xfrm>
            <a:off x="4703064" y="1152442"/>
            <a:ext cx="3615029" cy="369332"/>
          </a:xfrm>
          <a:prstGeom prst="rect">
            <a:avLst/>
          </a:prstGeom>
          <a:noFill/>
        </p:spPr>
        <p:txBody>
          <a:bodyPr wrap="none" rtlCol="0">
            <a:spAutoFit/>
          </a:bodyPr>
          <a:lstStyle/>
          <a:p>
            <a:r>
              <a:rPr lang="en-US" i="1" dirty="0"/>
              <a:t>“Programming integrated over time”</a:t>
            </a:r>
          </a:p>
        </p:txBody>
      </p:sp>
      <p:pic>
        <p:nvPicPr>
          <p:cNvPr id="12" name="Picture 11">
            <a:extLst>
              <a:ext uri="{FF2B5EF4-FFF2-40B4-BE49-F238E27FC236}">
                <a16:creationId xmlns:a16="http://schemas.microsoft.com/office/drawing/2014/main" id="{65C45184-E57C-CA37-B770-B4821E4551E7}"/>
              </a:ext>
            </a:extLst>
          </p:cNvPr>
          <p:cNvPicPr>
            <a:picLocks noChangeAspect="1"/>
          </p:cNvPicPr>
          <p:nvPr/>
        </p:nvPicPr>
        <p:blipFill>
          <a:blip r:embed="rId4"/>
          <a:srcRect l="42555"/>
          <a:stretch>
            <a:fillRect/>
          </a:stretch>
        </p:blipFill>
        <p:spPr>
          <a:xfrm>
            <a:off x="3642085" y="3443969"/>
            <a:ext cx="5501915" cy="3094943"/>
          </a:xfrm>
          <a:prstGeom prst="rect">
            <a:avLst/>
          </a:prstGeom>
        </p:spPr>
      </p:pic>
      <p:pic>
        <p:nvPicPr>
          <p:cNvPr id="13" name="Picture 12">
            <a:extLst>
              <a:ext uri="{FF2B5EF4-FFF2-40B4-BE49-F238E27FC236}">
                <a16:creationId xmlns:a16="http://schemas.microsoft.com/office/drawing/2014/main" id="{5E3BE8AE-F5CF-20A0-6BA3-6C89E1E47BF5}"/>
              </a:ext>
            </a:extLst>
          </p:cNvPr>
          <p:cNvPicPr>
            <a:picLocks noChangeAspect="1"/>
          </p:cNvPicPr>
          <p:nvPr/>
        </p:nvPicPr>
        <p:blipFill>
          <a:blip r:embed="rId4"/>
          <a:srcRect r="57748"/>
          <a:stretch>
            <a:fillRect/>
          </a:stretch>
        </p:blipFill>
        <p:spPr>
          <a:xfrm>
            <a:off x="0" y="854610"/>
            <a:ext cx="3650924" cy="2792186"/>
          </a:xfrm>
          <a:prstGeom prst="rect">
            <a:avLst/>
          </a:prstGeom>
        </p:spPr>
      </p:pic>
    </p:spTree>
    <p:extLst>
      <p:ext uri="{BB962C8B-B14F-4D97-AF65-F5344CB8AC3E}">
        <p14:creationId xmlns:p14="http://schemas.microsoft.com/office/powerpoint/2010/main" val="127044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A19FF3-97BD-B1A3-20D8-341C10D7F621}"/>
              </a:ext>
            </a:extLst>
          </p:cNvPr>
          <p:cNvSpPr>
            <a:spLocks noGrp="1"/>
          </p:cNvSpPr>
          <p:nvPr>
            <p:ph type="title"/>
          </p:nvPr>
        </p:nvSpPr>
        <p:spPr>
          <a:xfrm>
            <a:off x="277147" y="118428"/>
            <a:ext cx="8745425" cy="638175"/>
          </a:xfrm>
        </p:spPr>
        <p:txBody>
          <a:bodyPr>
            <a:normAutofit fontScale="90000"/>
          </a:bodyPr>
          <a:lstStyle/>
          <a:p>
            <a:r>
              <a:rPr lang="en-US" dirty="0"/>
              <a:t>Software engineering considers all aspects of production</a:t>
            </a:r>
          </a:p>
        </p:txBody>
      </p:sp>
      <p:sp>
        <p:nvSpPr>
          <p:cNvPr id="4" name="Slide Number Placeholder 3">
            <a:extLst>
              <a:ext uri="{FF2B5EF4-FFF2-40B4-BE49-F238E27FC236}">
                <a16:creationId xmlns:a16="http://schemas.microsoft.com/office/drawing/2014/main" id="{1328EBBC-7582-FCC2-E1A6-D499AB2BF547}"/>
              </a:ext>
            </a:extLst>
          </p:cNvPr>
          <p:cNvSpPr>
            <a:spLocks noGrp="1"/>
          </p:cNvSpPr>
          <p:nvPr>
            <p:ph type="sldNum" sz="quarter" idx="4"/>
          </p:nvPr>
        </p:nvSpPr>
        <p:spPr/>
        <p:txBody>
          <a:bodyPr/>
          <a:lstStyle/>
          <a:p>
            <a:fld id="{B7EB45DA-9A0D-DC49-8E02-F30A5DDC21C3}" type="slidenum">
              <a:rPr lang="en-US" smtClean="0"/>
              <a:t>5</a:t>
            </a:fld>
            <a:endParaRPr lang="en-US" dirty="0"/>
          </a:p>
        </p:txBody>
      </p:sp>
      <p:sp>
        <p:nvSpPr>
          <p:cNvPr id="5" name="Rectangle 4">
            <a:extLst>
              <a:ext uri="{FF2B5EF4-FFF2-40B4-BE49-F238E27FC236}">
                <a16:creationId xmlns:a16="http://schemas.microsoft.com/office/drawing/2014/main" id="{13D86076-E967-7BEC-532A-B429E5C1EAF8}"/>
              </a:ext>
            </a:extLst>
          </p:cNvPr>
          <p:cNvSpPr/>
          <p:nvPr/>
        </p:nvSpPr>
        <p:spPr>
          <a:xfrm>
            <a:off x="2737233" y="1736092"/>
            <a:ext cx="2638262" cy="120419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Engineering process</a:t>
            </a:r>
          </a:p>
        </p:txBody>
      </p:sp>
      <p:sp>
        <p:nvSpPr>
          <p:cNvPr id="7" name="Rectangle 6">
            <a:extLst>
              <a:ext uri="{FF2B5EF4-FFF2-40B4-BE49-F238E27FC236}">
                <a16:creationId xmlns:a16="http://schemas.microsoft.com/office/drawing/2014/main" id="{C5EA14C9-A6AF-F875-A4E1-AA3D338D084D}"/>
              </a:ext>
            </a:extLst>
          </p:cNvPr>
          <p:cNvSpPr/>
          <p:nvPr/>
        </p:nvSpPr>
        <p:spPr>
          <a:xfrm>
            <a:off x="708686" y="2581014"/>
            <a:ext cx="1433137" cy="8400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Tools</a:t>
            </a:r>
          </a:p>
        </p:txBody>
      </p:sp>
      <p:sp>
        <p:nvSpPr>
          <p:cNvPr id="9" name="Rectangle 8">
            <a:extLst>
              <a:ext uri="{FF2B5EF4-FFF2-40B4-BE49-F238E27FC236}">
                <a16:creationId xmlns:a16="http://schemas.microsoft.com/office/drawing/2014/main" id="{CCD94F32-2AB1-9B2F-13F7-C2E885EE48AE}"/>
              </a:ext>
            </a:extLst>
          </p:cNvPr>
          <p:cNvSpPr/>
          <p:nvPr/>
        </p:nvSpPr>
        <p:spPr>
          <a:xfrm>
            <a:off x="532132" y="1400361"/>
            <a:ext cx="1609691" cy="8400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People</a:t>
            </a:r>
          </a:p>
        </p:txBody>
      </p:sp>
      <p:sp>
        <p:nvSpPr>
          <p:cNvPr id="10" name="Rectangle 9">
            <a:extLst>
              <a:ext uri="{FF2B5EF4-FFF2-40B4-BE49-F238E27FC236}">
                <a16:creationId xmlns:a16="http://schemas.microsoft.com/office/drawing/2014/main" id="{8303E1F7-C097-AAFF-6A7C-DA0921EFEE48}"/>
              </a:ext>
            </a:extLst>
          </p:cNvPr>
          <p:cNvSpPr/>
          <p:nvPr/>
        </p:nvSpPr>
        <p:spPr>
          <a:xfrm>
            <a:off x="5860968" y="1488587"/>
            <a:ext cx="3161604" cy="169921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Engineered product (</a:t>
            </a:r>
            <a:r>
              <a:rPr lang="en-US" sz="2800" b="1" i="1" dirty="0"/>
              <a:t>e.g.</a:t>
            </a:r>
            <a:r>
              <a:rPr lang="en-US" sz="2800" b="1" dirty="0"/>
              <a:t>, software)</a:t>
            </a:r>
          </a:p>
        </p:txBody>
      </p:sp>
      <p:cxnSp>
        <p:nvCxnSpPr>
          <p:cNvPr id="11" name="Straight Arrow Connector 10">
            <a:extLst>
              <a:ext uri="{FF2B5EF4-FFF2-40B4-BE49-F238E27FC236}">
                <a16:creationId xmlns:a16="http://schemas.microsoft.com/office/drawing/2014/main" id="{D82A48C6-4A92-A002-5B16-0B8A96DF794F}"/>
              </a:ext>
            </a:extLst>
          </p:cNvPr>
          <p:cNvCxnSpPr>
            <a:cxnSpLocks/>
            <a:stCxn id="5" idx="3"/>
            <a:endCxn id="10" idx="1"/>
          </p:cNvCxnSpPr>
          <p:nvPr/>
        </p:nvCxnSpPr>
        <p:spPr>
          <a:xfrm>
            <a:off x="5375495" y="2338192"/>
            <a:ext cx="48547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Elbow Connector 11">
            <a:extLst>
              <a:ext uri="{FF2B5EF4-FFF2-40B4-BE49-F238E27FC236}">
                <a16:creationId xmlns:a16="http://schemas.microsoft.com/office/drawing/2014/main" id="{CFAAAB69-A9DD-CFDC-1B38-81C30B8A9731}"/>
              </a:ext>
            </a:extLst>
          </p:cNvPr>
          <p:cNvCxnSpPr>
            <a:cxnSpLocks/>
            <a:stCxn id="9" idx="3"/>
            <a:endCxn id="5" idx="1"/>
          </p:cNvCxnSpPr>
          <p:nvPr/>
        </p:nvCxnSpPr>
        <p:spPr>
          <a:xfrm>
            <a:off x="2141823" y="1820364"/>
            <a:ext cx="595410" cy="517828"/>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Elbow Connector 13">
            <a:extLst>
              <a:ext uri="{FF2B5EF4-FFF2-40B4-BE49-F238E27FC236}">
                <a16:creationId xmlns:a16="http://schemas.microsoft.com/office/drawing/2014/main" id="{653A78D9-03CF-312A-DAC5-1D257EE3669A}"/>
              </a:ext>
            </a:extLst>
          </p:cNvPr>
          <p:cNvCxnSpPr>
            <a:cxnSpLocks/>
            <a:stCxn id="7" idx="3"/>
            <a:endCxn id="5" idx="1"/>
          </p:cNvCxnSpPr>
          <p:nvPr/>
        </p:nvCxnSpPr>
        <p:spPr>
          <a:xfrm flipV="1">
            <a:off x="2141823" y="2338192"/>
            <a:ext cx="595410" cy="662825"/>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7" name="Picture 4">
            <a:extLst>
              <a:ext uri="{FF2B5EF4-FFF2-40B4-BE49-F238E27FC236}">
                <a16:creationId xmlns:a16="http://schemas.microsoft.com/office/drawing/2014/main" id="{095AC740-C7B1-86BE-D9DA-DC7D8B78641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994225" y="5023238"/>
            <a:ext cx="1155549" cy="15251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B8006DD-EB5E-2BFB-CD32-B987E7EDE669}"/>
              </a:ext>
            </a:extLst>
          </p:cNvPr>
          <p:cNvSpPr txBox="1"/>
          <p:nvPr/>
        </p:nvSpPr>
        <p:spPr>
          <a:xfrm>
            <a:off x="1771743" y="4004052"/>
            <a:ext cx="5600511" cy="830997"/>
          </a:xfrm>
          <a:prstGeom prst="rect">
            <a:avLst/>
          </a:prstGeom>
          <a:noFill/>
        </p:spPr>
        <p:txBody>
          <a:bodyPr wrap="square" rtlCol="0">
            <a:spAutoFit/>
          </a:bodyPr>
          <a:lstStyle/>
          <a:p>
            <a:pPr algn="ctr"/>
            <a:r>
              <a:rPr lang="en-US" sz="2400" i="1" dirty="0"/>
              <a:t>“An engineering discipline concerned with all aspects of software production”</a:t>
            </a:r>
          </a:p>
        </p:txBody>
      </p:sp>
    </p:spTree>
    <p:extLst>
      <p:ext uri="{BB962C8B-B14F-4D97-AF65-F5344CB8AC3E}">
        <p14:creationId xmlns:p14="http://schemas.microsoft.com/office/powerpoint/2010/main" val="2300548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4629E-983B-2FC7-C707-62C673B0E933}"/>
              </a:ext>
            </a:extLst>
          </p:cNvPr>
          <p:cNvSpPr>
            <a:spLocks noGrp="1"/>
          </p:cNvSpPr>
          <p:nvPr>
            <p:ph type="title"/>
          </p:nvPr>
        </p:nvSpPr>
        <p:spPr>
          <a:xfrm>
            <a:off x="452252" y="2973617"/>
            <a:ext cx="8239496" cy="1842796"/>
          </a:xfrm>
        </p:spPr>
        <p:txBody>
          <a:bodyPr>
            <a:normAutofit/>
          </a:bodyPr>
          <a:lstStyle/>
          <a:p>
            <a:r>
              <a:rPr lang="en-US" dirty="0"/>
              <a:t>Process
</a:t>
            </a:r>
            <a:r>
              <a:rPr lang="en-US" sz="2200" dirty="0">
                <a:solidFill>
                  <a:srgbClr val="555960"/>
                </a:solidFill>
              </a:rPr>
              <a:t>What work do we do, and how do we arrange it?</a:t>
            </a:r>
            <a:endParaRPr lang="en-US" dirty="0"/>
          </a:p>
        </p:txBody>
      </p:sp>
      <p:sp>
        <p:nvSpPr>
          <p:cNvPr id="3" name="Slide Number Placeholder 2">
            <a:extLst>
              <a:ext uri="{FF2B5EF4-FFF2-40B4-BE49-F238E27FC236}">
                <a16:creationId xmlns:a16="http://schemas.microsoft.com/office/drawing/2014/main" id="{95DAD3D4-6372-9A0C-D2D0-AAE4A2B19F1D}"/>
              </a:ext>
            </a:extLst>
          </p:cNvPr>
          <p:cNvSpPr>
            <a:spLocks noGrp="1"/>
          </p:cNvSpPr>
          <p:nvPr>
            <p:ph type="sldNum" sz="quarter" idx="4"/>
          </p:nvPr>
        </p:nvSpPr>
        <p:spPr/>
        <p:txBody>
          <a:bodyPr/>
          <a:lstStyle/>
          <a:p>
            <a:fld id="{B7EB45DA-9A0D-DC49-8E02-F30A5DDC21C3}" type="slidenum">
              <a:rPr lang="en-US" smtClean="0"/>
              <a:t>6</a:t>
            </a:fld>
            <a:endParaRPr lang="en-US" dirty="0"/>
          </a:p>
        </p:txBody>
      </p:sp>
      <p:sp>
        <p:nvSpPr>
          <p:cNvPr id="13" name="Rectangle 12">
            <a:extLst>
              <a:ext uri="{FF2B5EF4-FFF2-40B4-BE49-F238E27FC236}">
                <a16:creationId xmlns:a16="http://schemas.microsoft.com/office/drawing/2014/main" id="{D0B3ADB9-AE76-5C35-94B6-223394F9E280}"/>
              </a:ext>
            </a:extLst>
          </p:cNvPr>
          <p:cNvSpPr/>
          <p:nvPr/>
        </p:nvSpPr>
        <p:spPr>
          <a:xfrm>
            <a:off x="2639957" y="837382"/>
            <a:ext cx="2638262" cy="120419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Engineering process</a:t>
            </a:r>
          </a:p>
        </p:txBody>
      </p:sp>
      <p:sp>
        <p:nvSpPr>
          <p:cNvPr id="14" name="Rectangle 13">
            <a:extLst>
              <a:ext uri="{FF2B5EF4-FFF2-40B4-BE49-F238E27FC236}">
                <a16:creationId xmlns:a16="http://schemas.microsoft.com/office/drawing/2014/main" id="{1A24FC72-CB95-3F29-4272-B79F930CFC99}"/>
              </a:ext>
            </a:extLst>
          </p:cNvPr>
          <p:cNvSpPr/>
          <p:nvPr/>
        </p:nvSpPr>
        <p:spPr>
          <a:xfrm>
            <a:off x="611410" y="1682304"/>
            <a:ext cx="1433137" cy="8400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Tools</a:t>
            </a:r>
          </a:p>
        </p:txBody>
      </p:sp>
      <p:sp>
        <p:nvSpPr>
          <p:cNvPr id="15" name="Rectangle 14">
            <a:extLst>
              <a:ext uri="{FF2B5EF4-FFF2-40B4-BE49-F238E27FC236}">
                <a16:creationId xmlns:a16="http://schemas.microsoft.com/office/drawing/2014/main" id="{DF6F8258-96DC-FBE8-A85A-C8850B9818D0}"/>
              </a:ext>
            </a:extLst>
          </p:cNvPr>
          <p:cNvSpPr/>
          <p:nvPr/>
        </p:nvSpPr>
        <p:spPr>
          <a:xfrm>
            <a:off x="434856" y="501651"/>
            <a:ext cx="1609691" cy="8400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People</a:t>
            </a:r>
          </a:p>
        </p:txBody>
      </p:sp>
      <p:sp>
        <p:nvSpPr>
          <p:cNvPr id="16" name="Rectangle 15">
            <a:extLst>
              <a:ext uri="{FF2B5EF4-FFF2-40B4-BE49-F238E27FC236}">
                <a16:creationId xmlns:a16="http://schemas.microsoft.com/office/drawing/2014/main" id="{7B942B7E-E3CF-0FD6-D84B-82645BD5B898}"/>
              </a:ext>
            </a:extLst>
          </p:cNvPr>
          <p:cNvSpPr/>
          <p:nvPr/>
        </p:nvSpPr>
        <p:spPr>
          <a:xfrm>
            <a:off x="5763692" y="589877"/>
            <a:ext cx="3161604" cy="169921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Engineered product (</a:t>
            </a:r>
            <a:r>
              <a:rPr lang="en-US" sz="2800" b="1" i="1" dirty="0"/>
              <a:t>e.g.</a:t>
            </a:r>
            <a:r>
              <a:rPr lang="en-US" sz="2800" b="1" dirty="0"/>
              <a:t>, software)</a:t>
            </a:r>
          </a:p>
        </p:txBody>
      </p:sp>
      <p:cxnSp>
        <p:nvCxnSpPr>
          <p:cNvPr id="17" name="Straight Arrow Connector 16">
            <a:extLst>
              <a:ext uri="{FF2B5EF4-FFF2-40B4-BE49-F238E27FC236}">
                <a16:creationId xmlns:a16="http://schemas.microsoft.com/office/drawing/2014/main" id="{6A55C408-AB1E-B9D5-FE1E-962EF8A51372}"/>
              </a:ext>
            </a:extLst>
          </p:cNvPr>
          <p:cNvCxnSpPr>
            <a:cxnSpLocks/>
            <a:stCxn id="13" idx="3"/>
            <a:endCxn id="16" idx="1"/>
          </p:cNvCxnSpPr>
          <p:nvPr/>
        </p:nvCxnSpPr>
        <p:spPr>
          <a:xfrm>
            <a:off x="5278219" y="1439482"/>
            <a:ext cx="48547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a:extLst>
              <a:ext uri="{FF2B5EF4-FFF2-40B4-BE49-F238E27FC236}">
                <a16:creationId xmlns:a16="http://schemas.microsoft.com/office/drawing/2014/main" id="{7018B21E-0B7A-B22A-4C11-EBD9CA0C758C}"/>
              </a:ext>
            </a:extLst>
          </p:cNvPr>
          <p:cNvCxnSpPr>
            <a:cxnSpLocks/>
            <a:stCxn id="15" idx="3"/>
            <a:endCxn id="13" idx="1"/>
          </p:cNvCxnSpPr>
          <p:nvPr/>
        </p:nvCxnSpPr>
        <p:spPr>
          <a:xfrm>
            <a:off x="2044547" y="921654"/>
            <a:ext cx="595410" cy="517828"/>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a:extLst>
              <a:ext uri="{FF2B5EF4-FFF2-40B4-BE49-F238E27FC236}">
                <a16:creationId xmlns:a16="http://schemas.microsoft.com/office/drawing/2014/main" id="{09DF69EE-AE8A-43C2-99D8-C37B23072309}"/>
              </a:ext>
            </a:extLst>
          </p:cNvPr>
          <p:cNvCxnSpPr>
            <a:cxnSpLocks/>
            <a:stCxn id="14" idx="3"/>
            <a:endCxn id="13" idx="1"/>
          </p:cNvCxnSpPr>
          <p:nvPr/>
        </p:nvCxnSpPr>
        <p:spPr>
          <a:xfrm flipV="1">
            <a:off x="2044547" y="1439482"/>
            <a:ext cx="595410" cy="662825"/>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528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14"/>
                                        </p:tgtEl>
                                        <p:attrNameLst>
                                          <p:attrName>style.opacity</p:attrName>
                                        </p:attrNameLst>
                                      </p:cBhvr>
                                      <p:to>
                                        <p:strVal val="0.5"/>
                                      </p:to>
                                    </p:set>
                                    <p:animEffect filter="image" prLst="opacity: 0.5">
                                      <p:cBhvr rctx="IE">
                                        <p:cTn id="7" dur="indefinite"/>
                                        <p:tgtEl>
                                          <p:spTgt spid="14"/>
                                        </p:tgtEl>
                                      </p:cBhvr>
                                    </p:animEffect>
                                  </p:childTnLst>
                                </p:cTn>
                              </p:par>
                              <p:par>
                                <p:cTn id="8" presetID="9" presetClass="emph" presetSubtype="0" grpId="0" nodeType="withEffect">
                                  <p:stCondLst>
                                    <p:cond delay="0"/>
                                  </p:stCondLst>
                                  <p:childTnLst>
                                    <p:set>
                                      <p:cBhvr>
                                        <p:cTn id="9" dur="indefinite"/>
                                        <p:tgtEl>
                                          <p:spTgt spid="15"/>
                                        </p:tgtEl>
                                        <p:attrNameLst>
                                          <p:attrName>style.opacity</p:attrName>
                                        </p:attrNameLst>
                                      </p:cBhvr>
                                      <p:to>
                                        <p:strVal val="0.5"/>
                                      </p:to>
                                    </p:set>
                                    <p:animEffect filter="image" prLst="opacity: 0.5">
                                      <p:cBhvr rctx="IE">
                                        <p:cTn id="10" dur="indefinite"/>
                                        <p:tgtEl>
                                          <p:spTgt spid="15"/>
                                        </p:tgtEl>
                                      </p:cBhvr>
                                    </p:animEffect>
                                  </p:childTnLst>
                                </p:cTn>
                              </p:par>
                              <p:par>
                                <p:cTn id="11" presetID="9" presetClass="emph" presetSubtype="0" grpId="0" nodeType="withEffect">
                                  <p:stCondLst>
                                    <p:cond delay="0"/>
                                  </p:stCondLst>
                                  <p:childTnLst>
                                    <p:set>
                                      <p:cBhvr>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par>
                                <p:cTn id="14" presetID="9" presetClass="emph" presetSubtype="0" nodeType="withEffect">
                                  <p:stCondLst>
                                    <p:cond delay="0"/>
                                  </p:stCondLst>
                                  <p:childTnLst>
                                    <p:set>
                                      <p:cBhvr>
                                        <p:cTn id="15" dur="indefinite"/>
                                        <p:tgtEl>
                                          <p:spTgt spid="17"/>
                                        </p:tgtEl>
                                        <p:attrNameLst>
                                          <p:attrName>style.opacity</p:attrName>
                                        </p:attrNameLst>
                                      </p:cBhvr>
                                      <p:to>
                                        <p:strVal val="0.5"/>
                                      </p:to>
                                    </p:set>
                                    <p:animEffect filter="image" prLst="opacity: 0.5">
                                      <p:cBhvr rctx="IE">
                                        <p:cTn id="16" dur="indefinite"/>
                                        <p:tgtEl>
                                          <p:spTgt spid="17"/>
                                        </p:tgtEl>
                                      </p:cBhvr>
                                    </p:animEffect>
                                  </p:childTnLst>
                                </p:cTn>
                              </p:par>
                              <p:par>
                                <p:cTn id="17" presetID="9" presetClass="emph" presetSubtype="0" nodeType="withEffect">
                                  <p:stCondLst>
                                    <p:cond delay="0"/>
                                  </p:stCondLst>
                                  <p:childTnLst>
                                    <p:set>
                                      <p:cBhvr>
                                        <p:cTn id="18" dur="indefinite"/>
                                        <p:tgtEl>
                                          <p:spTgt spid="18"/>
                                        </p:tgtEl>
                                        <p:attrNameLst>
                                          <p:attrName>style.opacity</p:attrName>
                                        </p:attrNameLst>
                                      </p:cBhvr>
                                      <p:to>
                                        <p:strVal val="0.5"/>
                                      </p:to>
                                    </p:set>
                                    <p:animEffect filter="image" prLst="opacity: 0.5">
                                      <p:cBhvr rctx="IE">
                                        <p:cTn id="19" dur="indefinite"/>
                                        <p:tgtEl>
                                          <p:spTgt spid="18"/>
                                        </p:tgtEl>
                                      </p:cBhvr>
                                    </p:animEffect>
                                  </p:childTnLst>
                                </p:cTn>
                              </p:par>
                              <p:par>
                                <p:cTn id="20" presetID="9" presetClass="emph" presetSubtype="0" nodeType="withEffect">
                                  <p:stCondLst>
                                    <p:cond delay="0"/>
                                  </p:stCondLst>
                                  <p:childTnLst>
                                    <p:set>
                                      <p:cBhvr>
                                        <p:cTn id="21" dur="indefinite"/>
                                        <p:tgtEl>
                                          <p:spTgt spid="19"/>
                                        </p:tgtEl>
                                        <p:attrNameLst>
                                          <p:attrName>style.opacity</p:attrName>
                                        </p:attrNameLst>
                                      </p:cBhvr>
                                      <p:to>
                                        <p:strVal val="0.5"/>
                                      </p:to>
                                    </p:set>
                                    <p:animEffect filter="image" prLst="opacity: 0.5">
                                      <p:cBhvr rctx="IE">
                                        <p:cTn id="22" dur="indefinite"/>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A067F3-E822-9D1F-8C1E-A108DAF86423}"/>
              </a:ext>
            </a:extLst>
          </p:cNvPr>
          <p:cNvSpPr>
            <a:spLocks noGrp="1"/>
          </p:cNvSpPr>
          <p:nvPr>
            <p:ph type="title"/>
          </p:nvPr>
        </p:nvSpPr>
        <p:spPr/>
        <p:txBody>
          <a:bodyPr>
            <a:normAutofit fontScale="90000"/>
          </a:bodyPr>
          <a:lstStyle/>
          <a:p>
            <a:r>
              <a:rPr lang="en-US" dirty="0"/>
              <a:t>What are the fundamental engineering activities?</a:t>
            </a:r>
          </a:p>
        </p:txBody>
      </p:sp>
      <p:sp>
        <p:nvSpPr>
          <p:cNvPr id="4" name="Slide Number Placeholder 3">
            <a:extLst>
              <a:ext uri="{FF2B5EF4-FFF2-40B4-BE49-F238E27FC236}">
                <a16:creationId xmlns:a16="http://schemas.microsoft.com/office/drawing/2014/main" id="{B8C15430-8102-54D7-8A2A-926C09404BA8}"/>
              </a:ext>
            </a:extLst>
          </p:cNvPr>
          <p:cNvSpPr>
            <a:spLocks noGrp="1"/>
          </p:cNvSpPr>
          <p:nvPr>
            <p:ph type="sldNum" sz="quarter" idx="4"/>
          </p:nvPr>
        </p:nvSpPr>
        <p:spPr/>
        <p:txBody>
          <a:bodyPr/>
          <a:lstStyle/>
          <a:p>
            <a:fld id="{B7EB45DA-9A0D-DC49-8E02-F30A5DDC21C3}" type="slidenum">
              <a:rPr lang="en-US" smtClean="0"/>
              <a:t>7</a:t>
            </a:fld>
            <a:endParaRPr lang="en-US" dirty="0"/>
          </a:p>
        </p:txBody>
      </p:sp>
      <p:sp>
        <p:nvSpPr>
          <p:cNvPr id="7" name="TextBox 6">
            <a:extLst>
              <a:ext uri="{FF2B5EF4-FFF2-40B4-BE49-F238E27FC236}">
                <a16:creationId xmlns:a16="http://schemas.microsoft.com/office/drawing/2014/main" id="{E93C0BB4-96B8-B5B9-C452-1AA4BD541FB5}"/>
              </a:ext>
            </a:extLst>
          </p:cNvPr>
          <p:cNvSpPr txBox="1"/>
          <p:nvPr/>
        </p:nvSpPr>
        <p:spPr>
          <a:xfrm>
            <a:off x="2553242" y="3233311"/>
            <a:ext cx="4037516" cy="646331"/>
          </a:xfrm>
          <a:prstGeom prst="rect">
            <a:avLst/>
          </a:prstGeom>
          <a:solidFill>
            <a:schemeClr val="accent3">
              <a:lumMod val="40000"/>
              <a:lumOff val="60000"/>
            </a:schemeClr>
          </a:solidFill>
        </p:spPr>
        <p:txBody>
          <a:bodyPr wrap="none" rtlCol="0">
            <a:spAutoFit/>
          </a:bodyPr>
          <a:lstStyle/>
          <a:p>
            <a:r>
              <a:rPr lang="en-US" sz="3600" dirty="0"/>
              <a:t>Let’s hear your ideas</a:t>
            </a:r>
          </a:p>
        </p:txBody>
      </p:sp>
    </p:spTree>
    <p:extLst>
      <p:ext uri="{BB962C8B-B14F-4D97-AF65-F5344CB8AC3E}">
        <p14:creationId xmlns:p14="http://schemas.microsoft.com/office/powerpoint/2010/main" val="641441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00511-8F0E-30B1-6C81-AE447B1A892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27A158B-FB46-3422-B36E-762E1B21C82A}"/>
              </a:ext>
            </a:extLst>
          </p:cNvPr>
          <p:cNvSpPr>
            <a:spLocks noGrp="1"/>
          </p:cNvSpPr>
          <p:nvPr>
            <p:ph type="title"/>
          </p:nvPr>
        </p:nvSpPr>
        <p:spPr/>
        <p:txBody>
          <a:bodyPr>
            <a:normAutofit fontScale="90000"/>
          </a:bodyPr>
          <a:lstStyle/>
          <a:p>
            <a:r>
              <a:rPr lang="en-US" dirty="0"/>
              <a:t>Engineering activities</a:t>
            </a:r>
          </a:p>
        </p:txBody>
      </p:sp>
      <p:sp>
        <p:nvSpPr>
          <p:cNvPr id="4" name="Slide Number Placeholder 3">
            <a:extLst>
              <a:ext uri="{FF2B5EF4-FFF2-40B4-BE49-F238E27FC236}">
                <a16:creationId xmlns:a16="http://schemas.microsoft.com/office/drawing/2014/main" id="{D761E81B-FE47-A661-C64A-5F90ED9F1C3E}"/>
              </a:ext>
            </a:extLst>
          </p:cNvPr>
          <p:cNvSpPr>
            <a:spLocks noGrp="1"/>
          </p:cNvSpPr>
          <p:nvPr>
            <p:ph type="sldNum" sz="quarter" idx="4"/>
          </p:nvPr>
        </p:nvSpPr>
        <p:spPr/>
        <p:txBody>
          <a:bodyPr/>
          <a:lstStyle/>
          <a:p>
            <a:fld id="{B7EB45DA-9A0D-DC49-8E02-F30A5DDC21C3}" type="slidenum">
              <a:rPr lang="en-US"/>
              <a:t>8</a:t>
            </a:fld>
            <a:endParaRPr lang="en-US" dirty="0"/>
          </a:p>
        </p:txBody>
      </p:sp>
      <p:sp>
        <p:nvSpPr>
          <p:cNvPr id="9" name="TextBox 8">
            <a:extLst>
              <a:ext uri="{FF2B5EF4-FFF2-40B4-BE49-F238E27FC236}">
                <a16:creationId xmlns:a16="http://schemas.microsoft.com/office/drawing/2014/main" id="{D591B397-BE01-0485-8107-07FEC32B8BB5}"/>
              </a:ext>
            </a:extLst>
          </p:cNvPr>
          <p:cNvSpPr txBox="1"/>
          <p:nvPr/>
        </p:nvSpPr>
        <p:spPr>
          <a:xfrm>
            <a:off x="3059629" y="3096395"/>
            <a:ext cx="1403333" cy="584775"/>
          </a:xfrm>
          <a:prstGeom prst="rect">
            <a:avLst/>
          </a:prstGeom>
          <a:noFill/>
        </p:spPr>
        <p:txBody>
          <a:bodyPr wrap="none" rtlCol="0">
            <a:spAutoFit/>
          </a:bodyPr>
          <a:lstStyle/>
          <a:p>
            <a:r>
              <a:rPr lang="en-US" sz="3200" b="1" dirty="0"/>
              <a:t>Specify</a:t>
            </a:r>
          </a:p>
        </p:txBody>
      </p:sp>
      <p:sp>
        <p:nvSpPr>
          <p:cNvPr id="10" name="TextBox 9">
            <a:extLst>
              <a:ext uri="{FF2B5EF4-FFF2-40B4-BE49-F238E27FC236}">
                <a16:creationId xmlns:a16="http://schemas.microsoft.com/office/drawing/2014/main" id="{EBD3892B-86A9-479F-B75D-FAE0D9368780}"/>
              </a:ext>
            </a:extLst>
          </p:cNvPr>
          <p:cNvSpPr txBox="1"/>
          <p:nvPr/>
        </p:nvSpPr>
        <p:spPr>
          <a:xfrm>
            <a:off x="1004750" y="3681170"/>
            <a:ext cx="1327608" cy="584775"/>
          </a:xfrm>
          <a:prstGeom prst="rect">
            <a:avLst/>
          </a:prstGeom>
          <a:noFill/>
        </p:spPr>
        <p:txBody>
          <a:bodyPr wrap="none" rtlCol="0">
            <a:spAutoFit/>
          </a:bodyPr>
          <a:lstStyle/>
          <a:p>
            <a:r>
              <a:rPr lang="en-US" sz="3200" b="1" dirty="0"/>
              <a:t>Design</a:t>
            </a:r>
          </a:p>
        </p:txBody>
      </p:sp>
      <p:sp>
        <p:nvSpPr>
          <p:cNvPr id="11" name="TextBox 10">
            <a:extLst>
              <a:ext uri="{FF2B5EF4-FFF2-40B4-BE49-F238E27FC236}">
                <a16:creationId xmlns:a16="http://schemas.microsoft.com/office/drawing/2014/main" id="{C517AE8E-48D6-63BD-1D9B-A591A3E7343E}"/>
              </a:ext>
            </a:extLst>
          </p:cNvPr>
          <p:cNvSpPr txBox="1"/>
          <p:nvPr/>
        </p:nvSpPr>
        <p:spPr>
          <a:xfrm>
            <a:off x="5553447" y="3429000"/>
            <a:ext cx="1570302" cy="584775"/>
          </a:xfrm>
          <a:prstGeom prst="rect">
            <a:avLst/>
          </a:prstGeom>
          <a:noFill/>
        </p:spPr>
        <p:txBody>
          <a:bodyPr wrap="none" rtlCol="0">
            <a:spAutoFit/>
          </a:bodyPr>
          <a:lstStyle/>
          <a:p>
            <a:r>
              <a:rPr lang="en-US" sz="3200" b="1" dirty="0"/>
              <a:t>Validate</a:t>
            </a:r>
          </a:p>
        </p:txBody>
      </p:sp>
      <p:sp>
        <p:nvSpPr>
          <p:cNvPr id="12" name="TextBox 11">
            <a:extLst>
              <a:ext uri="{FF2B5EF4-FFF2-40B4-BE49-F238E27FC236}">
                <a16:creationId xmlns:a16="http://schemas.microsoft.com/office/drawing/2014/main" id="{E756FA53-BFB4-5B45-7F32-77675A0B9F02}"/>
              </a:ext>
            </a:extLst>
          </p:cNvPr>
          <p:cNvSpPr txBox="1"/>
          <p:nvPr/>
        </p:nvSpPr>
        <p:spPr>
          <a:xfrm>
            <a:off x="1657813" y="5072545"/>
            <a:ext cx="3509872" cy="584775"/>
          </a:xfrm>
          <a:prstGeom prst="rect">
            <a:avLst/>
          </a:prstGeom>
          <a:noFill/>
        </p:spPr>
        <p:txBody>
          <a:bodyPr wrap="none" rtlCol="0">
            <a:spAutoFit/>
          </a:bodyPr>
          <a:lstStyle/>
          <a:p>
            <a:r>
              <a:rPr lang="en-US" sz="3200" b="1" dirty="0"/>
              <a:t>Release &amp; Maintain</a:t>
            </a:r>
          </a:p>
        </p:txBody>
      </p:sp>
      <p:sp>
        <p:nvSpPr>
          <p:cNvPr id="16" name="TextBox 15">
            <a:extLst>
              <a:ext uri="{FF2B5EF4-FFF2-40B4-BE49-F238E27FC236}">
                <a16:creationId xmlns:a16="http://schemas.microsoft.com/office/drawing/2014/main" id="{5B8AB309-15F5-FA93-F749-7487BF197C0A}"/>
              </a:ext>
            </a:extLst>
          </p:cNvPr>
          <p:cNvSpPr txBox="1"/>
          <p:nvPr/>
        </p:nvSpPr>
        <p:spPr>
          <a:xfrm>
            <a:off x="4684796" y="1634111"/>
            <a:ext cx="2053191" cy="584775"/>
          </a:xfrm>
          <a:prstGeom prst="rect">
            <a:avLst/>
          </a:prstGeom>
          <a:noFill/>
        </p:spPr>
        <p:txBody>
          <a:bodyPr wrap="none" rtlCol="0">
            <a:spAutoFit/>
          </a:bodyPr>
          <a:lstStyle/>
          <a:p>
            <a:r>
              <a:rPr lang="en-US" sz="3200" b="1" dirty="0"/>
              <a:t>Implement</a:t>
            </a:r>
          </a:p>
        </p:txBody>
      </p:sp>
      <p:sp>
        <p:nvSpPr>
          <p:cNvPr id="17" name="TextBox 16">
            <a:extLst>
              <a:ext uri="{FF2B5EF4-FFF2-40B4-BE49-F238E27FC236}">
                <a16:creationId xmlns:a16="http://schemas.microsoft.com/office/drawing/2014/main" id="{DE269271-9C33-156A-F4E5-AAA42A1A568D}"/>
              </a:ext>
            </a:extLst>
          </p:cNvPr>
          <p:cNvSpPr txBox="1"/>
          <p:nvPr/>
        </p:nvSpPr>
        <p:spPr>
          <a:xfrm>
            <a:off x="1100372" y="1377178"/>
            <a:ext cx="1887633" cy="584775"/>
          </a:xfrm>
          <a:prstGeom prst="rect">
            <a:avLst/>
          </a:prstGeom>
          <a:noFill/>
        </p:spPr>
        <p:txBody>
          <a:bodyPr wrap="none" rtlCol="0">
            <a:spAutoFit/>
          </a:bodyPr>
          <a:lstStyle/>
          <a:p>
            <a:r>
              <a:rPr lang="en-US" sz="3200" b="1" dirty="0"/>
              <a:t>Prototype</a:t>
            </a:r>
          </a:p>
        </p:txBody>
      </p:sp>
      <p:sp>
        <p:nvSpPr>
          <p:cNvPr id="19" name="TextBox 18">
            <a:extLst>
              <a:ext uri="{FF2B5EF4-FFF2-40B4-BE49-F238E27FC236}">
                <a16:creationId xmlns:a16="http://schemas.microsoft.com/office/drawing/2014/main" id="{2DF74DF6-8CAB-70D9-86D8-A354C12E91BD}"/>
              </a:ext>
            </a:extLst>
          </p:cNvPr>
          <p:cNvSpPr txBox="1"/>
          <p:nvPr/>
        </p:nvSpPr>
        <p:spPr>
          <a:xfrm>
            <a:off x="1100372" y="2289795"/>
            <a:ext cx="3440365" cy="584775"/>
          </a:xfrm>
          <a:prstGeom prst="rect">
            <a:avLst/>
          </a:prstGeom>
          <a:noFill/>
        </p:spPr>
        <p:txBody>
          <a:bodyPr wrap="none" rtlCol="0">
            <a:spAutoFit/>
          </a:bodyPr>
          <a:lstStyle/>
          <a:p>
            <a:r>
              <a:rPr lang="en-US" sz="3200" b="1" dirty="0"/>
              <a:t>Manufacture/Build</a:t>
            </a:r>
          </a:p>
        </p:txBody>
      </p:sp>
      <p:sp>
        <p:nvSpPr>
          <p:cNvPr id="20" name="TextBox 19">
            <a:extLst>
              <a:ext uri="{FF2B5EF4-FFF2-40B4-BE49-F238E27FC236}">
                <a16:creationId xmlns:a16="http://schemas.microsoft.com/office/drawing/2014/main" id="{2165134D-DCB2-DFBD-B464-09269CDF8D42}"/>
              </a:ext>
            </a:extLst>
          </p:cNvPr>
          <p:cNvSpPr txBox="1"/>
          <p:nvPr/>
        </p:nvSpPr>
        <p:spPr>
          <a:xfrm>
            <a:off x="5916348" y="4420417"/>
            <a:ext cx="1284711" cy="584775"/>
          </a:xfrm>
          <a:prstGeom prst="rect">
            <a:avLst/>
          </a:prstGeom>
          <a:noFill/>
        </p:spPr>
        <p:txBody>
          <a:bodyPr wrap="none" rtlCol="0">
            <a:spAutoFit/>
          </a:bodyPr>
          <a:lstStyle/>
          <a:p>
            <a:r>
              <a:rPr lang="en-US" sz="3200" b="1" dirty="0"/>
              <a:t>Repair</a:t>
            </a:r>
          </a:p>
        </p:txBody>
      </p:sp>
      <p:sp>
        <p:nvSpPr>
          <p:cNvPr id="2" name="TextBox 1">
            <a:extLst>
              <a:ext uri="{FF2B5EF4-FFF2-40B4-BE49-F238E27FC236}">
                <a16:creationId xmlns:a16="http://schemas.microsoft.com/office/drawing/2014/main" id="{5F6CCF1B-B0E7-ECB8-3BFE-E5DD34B2D47E}"/>
              </a:ext>
            </a:extLst>
          </p:cNvPr>
          <p:cNvSpPr txBox="1"/>
          <p:nvPr/>
        </p:nvSpPr>
        <p:spPr>
          <a:xfrm>
            <a:off x="1942941" y="4266290"/>
            <a:ext cx="3393686" cy="584775"/>
          </a:xfrm>
          <a:prstGeom prst="rect">
            <a:avLst/>
          </a:prstGeom>
          <a:noFill/>
        </p:spPr>
        <p:txBody>
          <a:bodyPr wrap="none" rtlCol="0">
            <a:spAutoFit/>
          </a:bodyPr>
          <a:lstStyle/>
          <a:p>
            <a:r>
              <a:rPr lang="en-US" sz="3200" b="1" dirty="0"/>
              <a:t>Elicit requirements</a:t>
            </a:r>
          </a:p>
        </p:txBody>
      </p:sp>
      <p:sp>
        <p:nvSpPr>
          <p:cNvPr id="3" name="TextBox 2">
            <a:extLst>
              <a:ext uri="{FF2B5EF4-FFF2-40B4-BE49-F238E27FC236}">
                <a16:creationId xmlns:a16="http://schemas.microsoft.com/office/drawing/2014/main" id="{F2219459-8F18-AE9D-FEFC-B60BB157E5F4}"/>
              </a:ext>
            </a:extLst>
          </p:cNvPr>
          <p:cNvSpPr txBox="1"/>
          <p:nvPr/>
        </p:nvSpPr>
        <p:spPr>
          <a:xfrm>
            <a:off x="2988005" y="5820862"/>
            <a:ext cx="2871492" cy="584775"/>
          </a:xfrm>
          <a:prstGeom prst="rect">
            <a:avLst/>
          </a:prstGeom>
          <a:noFill/>
        </p:spPr>
        <p:txBody>
          <a:bodyPr wrap="none" rtlCol="0">
            <a:spAutoFit/>
          </a:bodyPr>
          <a:lstStyle/>
          <a:p>
            <a:r>
              <a:rPr lang="en-US" sz="3200" b="1" dirty="0"/>
              <a:t>Burn it with fire</a:t>
            </a:r>
          </a:p>
        </p:txBody>
      </p:sp>
    </p:spTree>
    <p:extLst>
      <p:ext uri="{BB962C8B-B14F-4D97-AF65-F5344CB8AC3E}">
        <p14:creationId xmlns:p14="http://schemas.microsoft.com/office/powerpoint/2010/main" val="4286613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7AC491-EC0E-79EA-957C-47D9E83B2807}"/>
              </a:ext>
            </a:extLst>
          </p:cNvPr>
          <p:cNvSpPr>
            <a:spLocks noGrp="1"/>
          </p:cNvSpPr>
          <p:nvPr>
            <p:ph type="title"/>
          </p:nvPr>
        </p:nvSpPr>
        <p:spPr/>
        <p:txBody>
          <a:bodyPr>
            <a:normAutofit fontScale="90000"/>
          </a:bodyPr>
          <a:lstStyle/>
          <a:p>
            <a:r>
              <a:rPr lang="en-US" dirty="0"/>
              <a:t>Arrangement #1: “Waterfall” / “Plan-based”</a:t>
            </a:r>
          </a:p>
        </p:txBody>
      </p:sp>
      <p:sp>
        <p:nvSpPr>
          <p:cNvPr id="4" name="Slide Number Placeholder 3">
            <a:extLst>
              <a:ext uri="{FF2B5EF4-FFF2-40B4-BE49-F238E27FC236}">
                <a16:creationId xmlns:a16="http://schemas.microsoft.com/office/drawing/2014/main" id="{CD9F9F9E-94F6-35CF-C2B6-396F99D1E3BB}"/>
              </a:ext>
            </a:extLst>
          </p:cNvPr>
          <p:cNvSpPr>
            <a:spLocks noGrp="1"/>
          </p:cNvSpPr>
          <p:nvPr>
            <p:ph type="sldNum" sz="quarter" idx="4"/>
          </p:nvPr>
        </p:nvSpPr>
        <p:spPr/>
        <p:txBody>
          <a:bodyPr/>
          <a:lstStyle/>
          <a:p>
            <a:fld id="{B7EB45DA-9A0D-DC49-8E02-F30A5DDC21C3}" type="slidenum">
              <a:rPr lang="en-US" smtClean="0"/>
              <a:t>9</a:t>
            </a:fld>
            <a:endParaRPr lang="en-US" dirty="0"/>
          </a:p>
        </p:txBody>
      </p:sp>
      <p:pic>
        <p:nvPicPr>
          <p:cNvPr id="5" name="Picture 4" descr="2.1.Waterfall-model.eps">
            <a:extLst>
              <a:ext uri="{FF2B5EF4-FFF2-40B4-BE49-F238E27FC236}">
                <a16:creationId xmlns:a16="http://schemas.microsoft.com/office/drawing/2014/main" id="{ABE042B5-AD56-D63C-14CB-01EEB6E41130}"/>
              </a:ext>
            </a:extLst>
          </p:cNvPr>
          <p:cNvPicPr>
            <a:picLocks noChangeAspect="1"/>
          </p:cNvPicPr>
          <p:nvPr/>
        </p:nvPicPr>
        <p:blipFill>
          <a:blip r:embed="rId3"/>
          <a:stretch>
            <a:fillRect/>
          </a:stretch>
        </p:blipFill>
        <p:spPr>
          <a:xfrm>
            <a:off x="260628" y="1338460"/>
            <a:ext cx="8254722" cy="4641715"/>
          </a:xfrm>
          <a:prstGeom prst="rect">
            <a:avLst/>
          </a:prstGeom>
        </p:spPr>
      </p:pic>
      <p:sp>
        <p:nvSpPr>
          <p:cNvPr id="6" name="TextBox 5">
            <a:extLst>
              <a:ext uri="{FF2B5EF4-FFF2-40B4-BE49-F238E27FC236}">
                <a16:creationId xmlns:a16="http://schemas.microsoft.com/office/drawing/2014/main" id="{506BDE66-C2AF-D6CE-9867-924A0CFBB4EE}"/>
              </a:ext>
            </a:extLst>
          </p:cNvPr>
          <p:cNvSpPr txBox="1"/>
          <p:nvPr/>
        </p:nvSpPr>
        <p:spPr>
          <a:xfrm>
            <a:off x="1133856" y="5616640"/>
            <a:ext cx="4625369" cy="400110"/>
          </a:xfrm>
          <a:prstGeom prst="rect">
            <a:avLst/>
          </a:prstGeom>
          <a:noFill/>
        </p:spPr>
        <p:txBody>
          <a:bodyPr wrap="none" rtlCol="0">
            <a:spAutoFit/>
          </a:bodyPr>
          <a:lstStyle/>
          <a:p>
            <a:r>
              <a:rPr lang="en-US" sz="2000" b="1" i="1" dirty="0"/>
              <a:t>Not strictly linear – back-edges for rework</a:t>
            </a:r>
          </a:p>
        </p:txBody>
      </p:sp>
    </p:spTree>
    <p:extLst>
      <p:ext uri="{BB962C8B-B14F-4D97-AF65-F5344CB8AC3E}">
        <p14:creationId xmlns:p14="http://schemas.microsoft.com/office/powerpoint/2010/main" val="1757982375"/>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F4C9BC2C-8345-E34D-BC80-22EB9DF6434B}">
  <we:reference id="WA200010001" version="1.0.0.1" store="Omex" storeType="OMEX"/>
  <we:alternateReferences>
    <we:reference id="WA200010001" version="1.0.0.1" store="WA200010001" storeType="OMEX"/>
  </we:alternateReferences>
  <we:properties>
    <we:property name="claude.fileId" value="&quot;a144bf8b-5e74-43f4-aae5-961803fb307b&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10375</TotalTime>
  <Words>6847</Words>
  <Application>Microsoft Macintosh PowerPoint</Application>
  <PresentationFormat>On-screen Show (4:3)</PresentationFormat>
  <Paragraphs>500</Paragraphs>
  <Slides>25</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Acumin Pro</vt:lpstr>
      <vt:lpstr>Arial</vt:lpstr>
      <vt:lpstr>Calibri</vt:lpstr>
      <vt:lpstr>Times</vt:lpstr>
      <vt:lpstr>Wingdings</vt:lpstr>
      <vt:lpstr>Purdue1</vt:lpstr>
      <vt:lpstr>ECE 30861/46100: Software Engineering</vt:lpstr>
      <vt:lpstr>Lecture outline</vt:lpstr>
      <vt:lpstr>Definition
What do we mean by “software engineering”?</vt:lpstr>
      <vt:lpstr>Software engineering ≅ programming over time</vt:lpstr>
      <vt:lpstr>Software engineering considers all aspects of production</vt:lpstr>
      <vt:lpstr>Process
What work do we do, and how do we arrange it?</vt:lpstr>
      <vt:lpstr>What are the fundamental engineering activities?</vt:lpstr>
      <vt:lpstr>Engineering activities</vt:lpstr>
      <vt:lpstr>Arrangement #1: “Waterfall” / “Plan-based”</vt:lpstr>
      <vt:lpstr>Arrangement #2: Incremental, Iterative, “Scrum”</vt:lpstr>
      <vt:lpstr>Plan vs. Increment: Organizing by activity vs. by feature</vt:lpstr>
      <vt:lpstr>Factors that Shape Process  What factors should influence our decisions?</vt:lpstr>
      <vt:lpstr>Why might you choose one of these models over another? What do the models cost and offer, and on what dimensions?</vt:lpstr>
      <vt:lpstr>What should determine the process?</vt:lpstr>
      <vt:lpstr>Factor 1: Certainty. What do we know before we build?</vt:lpstr>
      <vt:lpstr>Factor 2: Changeability. How hard is it to re-work?</vt:lpstr>
      <vt:lpstr>Factor 3: Decomposability. Does anyone want half a system?</vt:lpstr>
      <vt:lpstr>One more question, and then a stretch break</vt:lpstr>
      <vt:lpstr>Two worked examples</vt:lpstr>
      <vt:lpstr>What process would you recommend for a mobile app?</vt:lpstr>
      <vt:lpstr>And for MQ-9 program?</vt:lpstr>
      <vt:lpstr>How might you influence an engineering project’s certainty, changeability, and decomposability?</vt:lpstr>
      <vt:lpstr>How can you increase your:</vt:lpstr>
      <vt:lpstr>What does it mean for your project?</vt:lpstr>
      <vt:lpstr>Final activity: Discuss the process for your project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Bowers, Anna K</dc:creator>
  <cp:keywords/>
  <dc:description/>
  <cp:lastModifiedBy>James C Davis</cp:lastModifiedBy>
  <cp:revision>317</cp:revision>
  <cp:lastPrinted>2025-09-01T21:14:34Z</cp:lastPrinted>
  <dcterms:created xsi:type="dcterms:W3CDTF">2020-02-21T23:00:33Z</dcterms:created>
  <dcterms:modified xsi:type="dcterms:W3CDTF">2026-09-03T17:29:52Z</dcterms:modified>
  <cp:category/>
</cp:coreProperties>
</file>