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8"/>
  </p:notesMasterIdLst>
  <p:sldIdLst>
    <p:sldId id="1291" r:id="rId2"/>
    <p:sldId id="1292" r:id="rId3"/>
    <p:sldId id="1293" r:id="rId4"/>
    <p:sldId id="1294" r:id="rId5"/>
    <p:sldId id="1295" r:id="rId6"/>
    <p:sldId id="1296" r:id="rId7"/>
    <p:sldId id="1297" r:id="rId8"/>
    <p:sldId id="1298" r:id="rId9"/>
    <p:sldId id="1299" r:id="rId10"/>
    <p:sldId id="1300" r:id="rId11"/>
    <p:sldId id="1301" r:id="rId12"/>
    <p:sldId id="1302" r:id="rId13"/>
    <p:sldId id="1303" r:id="rId14"/>
    <p:sldId id="1304" r:id="rId15"/>
    <p:sldId id="1305" r:id="rId16"/>
    <p:sldId id="1306" r:id="rId17"/>
    <p:sldId id="1307" r:id="rId18"/>
    <p:sldId id="1308" r:id="rId19"/>
    <p:sldId id="1332" r:id="rId20"/>
    <p:sldId id="1310" r:id="rId21"/>
    <p:sldId id="1311" r:id="rId22"/>
    <p:sldId id="1327" r:id="rId23"/>
    <p:sldId id="1313" r:id="rId24"/>
    <p:sldId id="1333" r:id="rId25"/>
    <p:sldId id="1314" r:id="rId26"/>
    <p:sldId id="1315" r:id="rId27"/>
    <p:sldId id="1330" r:id="rId28"/>
    <p:sldId id="1317" r:id="rId29"/>
    <p:sldId id="1318" r:id="rId30"/>
    <p:sldId id="1319" r:id="rId31"/>
    <p:sldId id="1320" r:id="rId32"/>
    <p:sldId id="1321" r:id="rId33"/>
    <p:sldId id="1322" r:id="rId34"/>
    <p:sldId id="1323" r:id="rId35"/>
    <p:sldId id="1324" r:id="rId36"/>
    <p:sldId id="1325"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s, James C" initials="JD" lastIdx="12" clrIdx="0">
    <p:extLst>
      <p:ext uri="{19B8F6BF-5375-455C-9EA6-DF929625EA0E}">
        <p15:presenceInfo xmlns:p15="http://schemas.microsoft.com/office/powerpoint/2012/main" userId="S::davisjam@purdue.edu::84778d94-b1cc-4a48-87ce-749e1d7d6e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934" autoAdjust="0"/>
    <p:restoredTop sz="70801"/>
  </p:normalViewPr>
  <p:slideViewPr>
    <p:cSldViewPr snapToGrid="0" snapToObjects="1">
      <p:cViewPr>
        <p:scale>
          <a:sx n="63" d="100"/>
          <a:sy n="63" d="100"/>
        </p:scale>
        <p:origin x="192" y="74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James C" userId="84778d94-b1cc-4a48-87ce-749e1d7d6e72" providerId="ADAL" clId="{C13BD2B9-3C33-A040-88F6-E3015F94DABB}"/>
    <pc:docChg chg="undo custSel addSld delSld modSld delMainMaster">
      <pc:chgData name="Davis, James C" userId="84778d94-b1cc-4a48-87ce-749e1d7d6e72" providerId="ADAL" clId="{C13BD2B9-3C33-A040-88F6-E3015F94DABB}" dt="2024-09-10T17:23:50.955" v="1523" actId="20577"/>
      <pc:docMkLst>
        <pc:docMk/>
      </pc:docMkLst>
      <pc:sldChg chg="addSp delSp modSp del mod modClrScheme chgLayout">
        <pc:chgData name="Davis, James C" userId="84778d94-b1cc-4a48-87ce-749e1d7d6e72" providerId="ADAL" clId="{C13BD2B9-3C33-A040-88F6-E3015F94DABB}" dt="2024-09-10T17:18:33.737" v="1001" actId="2696"/>
        <pc:sldMkLst>
          <pc:docMk/>
          <pc:sldMk cId="0" sldId="256"/>
        </pc:sldMkLst>
        <pc:spChg chg="add del mod ord">
          <ac:chgData name="Davis, James C" userId="84778d94-b1cc-4a48-87ce-749e1d7d6e72" providerId="ADAL" clId="{C13BD2B9-3C33-A040-88F6-E3015F94DABB}" dt="2024-09-10T17:18:05.049" v="932" actId="700"/>
          <ac:spMkLst>
            <pc:docMk/>
            <pc:sldMk cId="0" sldId="256"/>
            <ac:spMk id="2" creationId="{8CF10E70-7B52-A311-FA3B-623052ED54E8}"/>
          </ac:spMkLst>
        </pc:spChg>
        <pc:spChg chg="add del mod">
          <ac:chgData name="Davis, James C" userId="84778d94-b1cc-4a48-87ce-749e1d7d6e72" providerId="ADAL" clId="{C13BD2B9-3C33-A040-88F6-E3015F94DABB}" dt="2024-09-10T17:18:33.394" v="1000"/>
          <ac:spMkLst>
            <pc:docMk/>
            <pc:sldMk cId="0" sldId="256"/>
            <ac:spMk id="3" creationId="{63A90473-CEF2-F439-57A4-B207E5242BF7}"/>
          </ac:spMkLst>
        </pc:spChg>
      </pc:sldChg>
      <pc:sldChg chg="modSp mod modClrScheme chgLayout">
        <pc:chgData name="Davis, James C" userId="84778d94-b1cc-4a48-87ce-749e1d7d6e72" providerId="ADAL" clId="{C13BD2B9-3C33-A040-88F6-E3015F94DABB}" dt="2024-09-10T17:15:22.216" v="729" actId="20577"/>
        <pc:sldMkLst>
          <pc:docMk/>
          <pc:sldMk cId="0" sldId="258"/>
        </pc:sldMkLst>
        <pc:spChg chg="mod ord">
          <ac:chgData name="Davis, James C" userId="84778d94-b1cc-4a48-87ce-749e1d7d6e72" providerId="ADAL" clId="{C13BD2B9-3C33-A040-88F6-E3015F94DABB}" dt="2024-09-10T17:15:22.216" v="729" actId="20577"/>
          <ac:spMkLst>
            <pc:docMk/>
            <pc:sldMk cId="0" sldId="258"/>
            <ac:spMk id="49" creationId="{00000000-0000-0000-0000-000000000000}"/>
          </ac:spMkLst>
        </pc:spChg>
        <pc:spChg chg="mod ord">
          <ac:chgData name="Davis, James C" userId="84778d94-b1cc-4a48-87ce-749e1d7d6e72" providerId="ADAL" clId="{C13BD2B9-3C33-A040-88F6-E3015F94DABB}" dt="2024-09-10T17:14:25.106" v="698" actId="700"/>
          <ac:spMkLst>
            <pc:docMk/>
            <pc:sldMk cId="0" sldId="258"/>
            <ac:spMk id="50" creationId="{00000000-0000-0000-0000-000000000000}"/>
          </ac:spMkLst>
        </pc:spChg>
        <pc:spChg chg="mod ord">
          <ac:chgData name="Davis, James C" userId="84778d94-b1cc-4a48-87ce-749e1d7d6e72" providerId="ADAL" clId="{C13BD2B9-3C33-A040-88F6-E3015F94DABB}" dt="2024-09-10T17:15:17.688" v="727" actId="20577"/>
          <ac:spMkLst>
            <pc:docMk/>
            <pc:sldMk cId="0" sldId="258"/>
            <ac:spMk id="51" creationId="{00000000-0000-0000-0000-000000000000}"/>
          </ac:spMkLst>
        </pc:spChg>
      </pc:sldChg>
      <pc:sldChg chg="modSp mod modClrScheme chgLayout">
        <pc:chgData name="Davis, James C" userId="84778d94-b1cc-4a48-87ce-749e1d7d6e72" providerId="ADAL" clId="{C13BD2B9-3C33-A040-88F6-E3015F94DABB}" dt="2024-09-10T17:15:25.054" v="732" actId="6549"/>
        <pc:sldMkLst>
          <pc:docMk/>
          <pc:sldMk cId="0" sldId="259"/>
        </pc:sldMkLst>
        <pc:spChg chg="mod ord">
          <ac:chgData name="Davis, James C" userId="84778d94-b1cc-4a48-87ce-749e1d7d6e72" providerId="ADAL" clId="{C13BD2B9-3C33-A040-88F6-E3015F94DABB}" dt="2024-09-10T17:15:25.054" v="732" actId="6549"/>
          <ac:spMkLst>
            <pc:docMk/>
            <pc:sldMk cId="0" sldId="259"/>
            <ac:spMk id="56" creationId="{00000000-0000-0000-0000-000000000000}"/>
          </ac:spMkLst>
        </pc:spChg>
        <pc:spChg chg="mod ord">
          <ac:chgData name="Davis, James C" userId="84778d94-b1cc-4a48-87ce-749e1d7d6e72" providerId="ADAL" clId="{C13BD2B9-3C33-A040-88F6-E3015F94DABB}" dt="2024-09-10T17:14:29.655" v="699" actId="700"/>
          <ac:spMkLst>
            <pc:docMk/>
            <pc:sldMk cId="0" sldId="259"/>
            <ac:spMk id="57" creationId="{00000000-0000-0000-0000-000000000000}"/>
          </ac:spMkLst>
        </pc:spChg>
        <pc:spChg chg="mod ord">
          <ac:chgData name="Davis, James C" userId="84778d94-b1cc-4a48-87ce-749e1d7d6e72" providerId="ADAL" clId="{C13BD2B9-3C33-A040-88F6-E3015F94DABB}" dt="2024-09-10T17:14:47.760" v="708" actId="12"/>
          <ac:spMkLst>
            <pc:docMk/>
            <pc:sldMk cId="0" sldId="259"/>
            <ac:spMk id="58" creationId="{00000000-0000-0000-0000-000000000000}"/>
          </ac:spMkLst>
        </pc:spChg>
      </pc:sldChg>
      <pc:sldChg chg="modSp mod modClrScheme chgLayout">
        <pc:chgData name="Davis, James C" userId="84778d94-b1cc-4a48-87ce-749e1d7d6e72" providerId="ADAL" clId="{C13BD2B9-3C33-A040-88F6-E3015F94DABB}" dt="2024-09-10T17:17:35.486" v="926" actId="20577"/>
        <pc:sldMkLst>
          <pc:docMk/>
          <pc:sldMk cId="0" sldId="264"/>
        </pc:sldMkLst>
        <pc:spChg chg="mod ord">
          <ac:chgData name="Davis, James C" userId="84778d94-b1cc-4a48-87ce-749e1d7d6e72" providerId="ADAL" clId="{C13BD2B9-3C33-A040-88F6-E3015F94DABB}" dt="2024-09-10T17:17:33.773" v="923" actId="700"/>
          <ac:spMkLst>
            <pc:docMk/>
            <pc:sldMk cId="0" sldId="264"/>
            <ac:spMk id="92" creationId="{00000000-0000-0000-0000-000000000000}"/>
          </ac:spMkLst>
        </pc:spChg>
        <pc:spChg chg="mod ord">
          <ac:chgData name="Davis, James C" userId="84778d94-b1cc-4a48-87ce-749e1d7d6e72" providerId="ADAL" clId="{C13BD2B9-3C33-A040-88F6-E3015F94DABB}" dt="2024-09-10T17:17:35.486" v="926" actId="20577"/>
          <ac:spMkLst>
            <pc:docMk/>
            <pc:sldMk cId="0" sldId="264"/>
            <ac:spMk id="93" creationId="{00000000-0000-0000-0000-000000000000}"/>
          </ac:spMkLst>
        </pc:spChg>
        <pc:spChg chg="mod ord">
          <ac:chgData name="Davis, James C" userId="84778d94-b1cc-4a48-87ce-749e1d7d6e72" providerId="ADAL" clId="{C13BD2B9-3C33-A040-88F6-E3015F94DABB}" dt="2024-09-10T17:17:33.773" v="923" actId="700"/>
          <ac:spMkLst>
            <pc:docMk/>
            <pc:sldMk cId="0" sldId="264"/>
            <ac:spMk id="94" creationId="{00000000-0000-0000-0000-000000000000}"/>
          </ac:spMkLst>
        </pc:spChg>
      </pc:sldChg>
      <pc:sldChg chg="modSp mod modClrScheme chgLayout">
        <pc:chgData name="Davis, James C" userId="84778d94-b1cc-4a48-87ce-749e1d7d6e72" providerId="ADAL" clId="{C13BD2B9-3C33-A040-88F6-E3015F94DABB}" dt="2024-09-10T17:17:29.030" v="922" actId="20577"/>
        <pc:sldMkLst>
          <pc:docMk/>
          <pc:sldMk cId="721734051" sldId="269"/>
        </pc:sldMkLst>
        <pc:spChg chg="mod ord">
          <ac:chgData name="Davis, James C" userId="84778d94-b1cc-4a48-87ce-749e1d7d6e72" providerId="ADAL" clId="{C13BD2B9-3C33-A040-88F6-E3015F94DABB}" dt="2024-09-10T17:17:29.030" v="922" actId="20577"/>
          <ac:spMkLst>
            <pc:docMk/>
            <pc:sldMk cId="721734051" sldId="269"/>
            <ac:spMk id="130" creationId="{00000000-0000-0000-0000-000000000000}"/>
          </ac:spMkLst>
        </pc:spChg>
        <pc:spChg chg="mod ord">
          <ac:chgData name="Davis, James C" userId="84778d94-b1cc-4a48-87ce-749e1d7d6e72" providerId="ADAL" clId="{C13BD2B9-3C33-A040-88F6-E3015F94DABB}" dt="2024-09-10T17:15:27.928" v="735" actId="6549"/>
          <ac:spMkLst>
            <pc:docMk/>
            <pc:sldMk cId="721734051" sldId="269"/>
            <ac:spMk id="131" creationId="{00000000-0000-0000-0000-000000000000}"/>
          </ac:spMkLst>
        </pc:spChg>
        <pc:spChg chg="mod ord">
          <ac:chgData name="Davis, James C" userId="84778d94-b1cc-4a48-87ce-749e1d7d6e72" providerId="ADAL" clId="{C13BD2B9-3C33-A040-88F6-E3015F94DABB}" dt="2024-09-10T17:14:33.553" v="700" actId="700"/>
          <ac:spMkLst>
            <pc:docMk/>
            <pc:sldMk cId="721734051" sldId="269"/>
            <ac:spMk id="132" creationId="{00000000-0000-0000-0000-000000000000}"/>
          </ac:spMkLst>
        </pc:spChg>
      </pc:sldChg>
      <pc:sldChg chg="addSp modSp modNotesTx">
        <pc:chgData name="Davis, James C" userId="84778d94-b1cc-4a48-87ce-749e1d7d6e72" providerId="ADAL" clId="{C13BD2B9-3C33-A040-88F6-E3015F94DABB}" dt="2024-09-10T17:12:29.606" v="697" actId="1076"/>
        <pc:sldMkLst>
          <pc:docMk/>
          <pc:sldMk cId="2356357957" sldId="324"/>
        </pc:sldMkLst>
        <pc:graphicFrameChg chg="mod">
          <ac:chgData name="Davis, James C" userId="84778d94-b1cc-4a48-87ce-749e1d7d6e72" providerId="ADAL" clId="{C13BD2B9-3C33-A040-88F6-E3015F94DABB}" dt="2024-09-10T17:08:24.596" v="25" actId="20577"/>
          <ac:graphicFrameMkLst>
            <pc:docMk/>
            <pc:sldMk cId="2356357957" sldId="324"/>
            <ac:graphicFrameMk id="9" creationId="{6F34430E-D61F-B5B4-F87D-A9CC6A9196E9}"/>
          </ac:graphicFrameMkLst>
        </pc:graphicFrameChg>
        <pc:picChg chg="mod">
          <ac:chgData name="Davis, James C" userId="84778d94-b1cc-4a48-87ce-749e1d7d6e72" providerId="ADAL" clId="{C13BD2B9-3C33-A040-88F6-E3015F94DABB}" dt="2024-09-10T17:07:55.835" v="3" actId="1076"/>
          <ac:picMkLst>
            <pc:docMk/>
            <pc:sldMk cId="2356357957" sldId="324"/>
            <ac:picMk id="27" creationId="{007496A7-D126-DB03-2CC1-D255D221D80E}"/>
          </ac:picMkLst>
        </pc:picChg>
        <pc:picChg chg="add mod">
          <ac:chgData name="Davis, James C" userId="84778d94-b1cc-4a48-87ce-749e1d7d6e72" providerId="ADAL" clId="{C13BD2B9-3C33-A040-88F6-E3015F94DABB}" dt="2024-09-10T17:11:48.387" v="689" actId="1076"/>
          <ac:picMkLst>
            <pc:docMk/>
            <pc:sldMk cId="2356357957" sldId="324"/>
            <ac:picMk id="1026" creationId="{A0BB0FCD-11FF-9BA4-C331-6D2EF97504D5}"/>
          </ac:picMkLst>
        </pc:picChg>
        <pc:picChg chg="add mod">
          <ac:chgData name="Davis, James C" userId="84778d94-b1cc-4a48-87ce-749e1d7d6e72" providerId="ADAL" clId="{C13BD2B9-3C33-A040-88F6-E3015F94DABB}" dt="2024-09-10T17:12:09.928" v="694" actId="1076"/>
          <ac:picMkLst>
            <pc:docMk/>
            <pc:sldMk cId="2356357957" sldId="324"/>
            <ac:picMk id="1028" creationId="{78268FE0-887A-ED58-AD9C-C7C61ADFEEAA}"/>
          </ac:picMkLst>
        </pc:picChg>
        <pc:picChg chg="add mod">
          <ac:chgData name="Davis, James C" userId="84778d94-b1cc-4a48-87ce-749e1d7d6e72" providerId="ADAL" clId="{C13BD2B9-3C33-A040-88F6-E3015F94DABB}" dt="2024-09-10T17:12:29.606" v="697" actId="1076"/>
          <ac:picMkLst>
            <pc:docMk/>
            <pc:sldMk cId="2356357957" sldId="324"/>
            <ac:picMk id="1030" creationId="{ADEAA910-1C20-71C9-8E10-C44D28B0D653}"/>
          </ac:picMkLst>
        </pc:picChg>
      </pc:sldChg>
      <pc:sldChg chg="del">
        <pc:chgData name="Davis, James C" userId="84778d94-b1cc-4a48-87ce-749e1d7d6e72" providerId="ADAL" clId="{C13BD2B9-3C33-A040-88F6-E3015F94DABB}" dt="2024-09-10T17:21:48.904" v="1355" actId="2696"/>
        <pc:sldMkLst>
          <pc:docMk/>
          <pc:sldMk cId="2098679413" sldId="327"/>
        </pc:sldMkLst>
      </pc:sldChg>
      <pc:sldChg chg="modNotesTx">
        <pc:chgData name="Davis, James C" userId="84778d94-b1cc-4a48-87ce-749e1d7d6e72" providerId="ADAL" clId="{C13BD2B9-3C33-A040-88F6-E3015F94DABB}" dt="2024-09-10T17:20:57.064" v="1290" actId="20577"/>
        <pc:sldMkLst>
          <pc:docMk/>
          <pc:sldMk cId="2753838233" sldId="329"/>
        </pc:sldMkLst>
      </pc:sldChg>
      <pc:sldChg chg="modSp mod">
        <pc:chgData name="Davis, James C" userId="84778d94-b1cc-4a48-87ce-749e1d7d6e72" providerId="ADAL" clId="{C13BD2B9-3C33-A040-88F6-E3015F94DABB}" dt="2024-09-10T17:21:43.922" v="1354" actId="14100"/>
        <pc:sldMkLst>
          <pc:docMk/>
          <pc:sldMk cId="130123482" sldId="332"/>
        </pc:sldMkLst>
        <pc:spChg chg="mod">
          <ac:chgData name="Davis, James C" userId="84778d94-b1cc-4a48-87ce-749e1d7d6e72" providerId="ADAL" clId="{C13BD2B9-3C33-A040-88F6-E3015F94DABB}" dt="2024-09-10T17:21:43.922" v="1354" actId="14100"/>
          <ac:spMkLst>
            <pc:docMk/>
            <pc:sldMk cId="130123482" sldId="332"/>
            <ac:spMk id="11" creationId="{CD417314-A327-2FFB-4970-CAC5B7C898B2}"/>
          </ac:spMkLst>
        </pc:spChg>
      </pc:sldChg>
      <pc:sldChg chg="modSp mod modAnim modNotesTx">
        <pc:chgData name="Davis, James C" userId="84778d94-b1cc-4a48-87ce-749e1d7d6e72" providerId="ADAL" clId="{C13BD2B9-3C33-A040-88F6-E3015F94DABB}" dt="2024-09-10T17:23:12.723" v="1512" actId="20577"/>
        <pc:sldMkLst>
          <pc:docMk/>
          <pc:sldMk cId="4223715033" sldId="334"/>
        </pc:sldMkLst>
        <pc:spChg chg="mod">
          <ac:chgData name="Davis, James C" userId="84778d94-b1cc-4a48-87ce-749e1d7d6e72" providerId="ADAL" clId="{C13BD2B9-3C33-A040-88F6-E3015F94DABB}" dt="2024-09-10T17:23:04.980" v="1506" actId="20577"/>
          <ac:spMkLst>
            <pc:docMk/>
            <pc:sldMk cId="4223715033" sldId="334"/>
            <ac:spMk id="3" creationId="{448CD2FC-CA63-366E-8BC4-CC14DC032667}"/>
          </ac:spMkLst>
        </pc:spChg>
      </pc:sldChg>
      <pc:sldChg chg="modSp mod">
        <pc:chgData name="Davis, James C" userId="84778d94-b1cc-4a48-87ce-749e1d7d6e72" providerId="ADAL" clId="{C13BD2B9-3C33-A040-88F6-E3015F94DABB}" dt="2024-09-10T17:23:50.955" v="1523" actId="20577"/>
        <pc:sldMkLst>
          <pc:docMk/>
          <pc:sldMk cId="1553276905" sldId="1003"/>
        </pc:sldMkLst>
        <pc:spChg chg="mod">
          <ac:chgData name="Davis, James C" userId="84778d94-b1cc-4a48-87ce-749e1d7d6e72" providerId="ADAL" clId="{C13BD2B9-3C33-A040-88F6-E3015F94DABB}" dt="2024-09-10T17:23:50.955" v="1523" actId="20577"/>
          <ac:spMkLst>
            <pc:docMk/>
            <pc:sldMk cId="1553276905" sldId="1003"/>
            <ac:spMk id="6" creationId="{209AAC26-7A87-494B-B7B6-460B706AB487}"/>
          </ac:spMkLst>
        </pc:spChg>
      </pc:sldChg>
      <pc:sldChg chg="modSp mod">
        <pc:chgData name="Davis, James C" userId="84778d94-b1cc-4a48-87ce-749e1d7d6e72" providerId="ADAL" clId="{C13BD2B9-3C33-A040-88F6-E3015F94DABB}" dt="2024-09-10T17:23:46.264" v="1521" actId="20577"/>
        <pc:sldMkLst>
          <pc:docMk/>
          <pc:sldMk cId="75948423" sldId="1134"/>
        </pc:sldMkLst>
        <pc:spChg chg="mod">
          <ac:chgData name="Davis, James C" userId="84778d94-b1cc-4a48-87ce-749e1d7d6e72" providerId="ADAL" clId="{C13BD2B9-3C33-A040-88F6-E3015F94DABB}" dt="2024-09-10T17:23:46.264" v="1521" actId="20577"/>
          <ac:spMkLst>
            <pc:docMk/>
            <pc:sldMk cId="75948423" sldId="1134"/>
            <ac:spMk id="4" creationId="{50C20A41-0E61-6D4A-8122-96131287EFD4}"/>
          </ac:spMkLst>
        </pc:spChg>
      </pc:sldChg>
      <pc:sldChg chg="modSp mod">
        <pc:chgData name="Davis, James C" userId="84778d94-b1cc-4a48-87ce-749e1d7d6e72" providerId="ADAL" clId="{C13BD2B9-3C33-A040-88F6-E3015F94DABB}" dt="2024-09-10T17:17:49.633" v="928" actId="20577"/>
        <pc:sldMkLst>
          <pc:docMk/>
          <pc:sldMk cId="4267862517" sldId="1145"/>
        </pc:sldMkLst>
        <pc:spChg chg="mod">
          <ac:chgData name="Davis, James C" userId="84778d94-b1cc-4a48-87ce-749e1d7d6e72" providerId="ADAL" clId="{C13BD2B9-3C33-A040-88F6-E3015F94DABB}" dt="2024-09-10T17:17:49.633" v="928" actId="20577"/>
          <ac:spMkLst>
            <pc:docMk/>
            <pc:sldMk cId="4267862517" sldId="1145"/>
            <ac:spMk id="3" creationId="{E7BA0FA0-A0BF-419A-B9B7-DFD7C613B438}"/>
          </ac:spMkLst>
        </pc:spChg>
      </pc:sldChg>
      <pc:sldChg chg="modSp mod">
        <pc:chgData name="Davis, James C" userId="84778d94-b1cc-4a48-87ce-749e1d7d6e72" providerId="ADAL" clId="{C13BD2B9-3C33-A040-88F6-E3015F94DABB}" dt="2024-09-10T17:17:52.937" v="930" actId="20577"/>
        <pc:sldMkLst>
          <pc:docMk/>
          <pc:sldMk cId="2563549695" sldId="1146"/>
        </pc:sldMkLst>
        <pc:spChg chg="mod">
          <ac:chgData name="Davis, James C" userId="84778d94-b1cc-4a48-87ce-749e1d7d6e72" providerId="ADAL" clId="{C13BD2B9-3C33-A040-88F6-E3015F94DABB}" dt="2024-09-10T17:17:52.937" v="930" actId="20577"/>
          <ac:spMkLst>
            <pc:docMk/>
            <pc:sldMk cId="2563549695" sldId="1146"/>
            <ac:spMk id="3" creationId="{C8522642-81EF-FFD6-45A5-89339F0CF991}"/>
          </ac:spMkLst>
        </pc:spChg>
      </pc:sldChg>
      <pc:sldChg chg="modSp mod modAnim modNotesTx">
        <pc:chgData name="Davis, James C" userId="84778d94-b1cc-4a48-87ce-749e1d7d6e72" providerId="ADAL" clId="{C13BD2B9-3C33-A040-88F6-E3015F94DABB}" dt="2024-09-10T17:20:07.320" v="1186" actId="20577"/>
        <pc:sldMkLst>
          <pc:docMk/>
          <pc:sldMk cId="453514744" sldId="1150"/>
        </pc:sldMkLst>
        <pc:spChg chg="mod">
          <ac:chgData name="Davis, James C" userId="84778d94-b1cc-4a48-87ce-749e1d7d6e72" providerId="ADAL" clId="{C13BD2B9-3C33-A040-88F6-E3015F94DABB}" dt="2024-09-10T17:19:37.397" v="1121" actId="21"/>
          <ac:spMkLst>
            <pc:docMk/>
            <pc:sldMk cId="453514744" sldId="1150"/>
            <ac:spMk id="2" creationId="{CACEB0A1-C9A3-3BC0-CE2E-4F8A2FC73BCB}"/>
          </ac:spMkLst>
        </pc:spChg>
      </pc:sldChg>
      <pc:sldChg chg="addSp modSp new mod">
        <pc:chgData name="Davis, James C" userId="84778d94-b1cc-4a48-87ce-749e1d7d6e72" providerId="ADAL" clId="{C13BD2B9-3C33-A040-88F6-E3015F94DABB}" dt="2024-09-10T17:18:31.275" v="998" actId="1076"/>
        <pc:sldMkLst>
          <pc:docMk/>
          <pc:sldMk cId="3242672793" sldId="1166"/>
        </pc:sldMkLst>
        <pc:spChg chg="mod">
          <ac:chgData name="Davis, James C" userId="84778d94-b1cc-4a48-87ce-749e1d7d6e72" providerId="ADAL" clId="{C13BD2B9-3C33-A040-88F6-E3015F94DABB}" dt="2024-09-10T17:18:15.966" v="954" actId="20577"/>
          <ac:spMkLst>
            <pc:docMk/>
            <pc:sldMk cId="3242672793" sldId="1166"/>
            <ac:spMk id="2" creationId="{EC7ED86E-B265-D51F-4FFF-D5F2BEBA91B1}"/>
          </ac:spMkLst>
        </pc:spChg>
        <pc:spChg chg="add mod">
          <ac:chgData name="Davis, James C" userId="84778d94-b1cc-4a48-87ce-749e1d7d6e72" providerId="ADAL" clId="{C13BD2B9-3C33-A040-88F6-E3015F94DABB}" dt="2024-09-10T17:18:31.275" v="998" actId="1076"/>
          <ac:spMkLst>
            <pc:docMk/>
            <pc:sldMk cId="3242672793" sldId="1166"/>
            <ac:spMk id="4" creationId="{DCADB256-0785-8E1F-D8C4-C1F8CDC3A3E8}"/>
          </ac:spMkLst>
        </pc:spChg>
      </pc:sldChg>
      <pc:sldChg chg="delSp modSp add mod">
        <pc:chgData name="Davis, James C" userId="84778d94-b1cc-4a48-87ce-749e1d7d6e72" providerId="ADAL" clId="{C13BD2B9-3C33-A040-88F6-E3015F94DABB}" dt="2024-09-10T17:18:50.040" v="1039" actId="1076"/>
        <pc:sldMkLst>
          <pc:docMk/>
          <pc:sldMk cId="2513815116" sldId="1167"/>
        </pc:sldMkLst>
        <pc:spChg chg="mod">
          <ac:chgData name="Davis, James C" userId="84778d94-b1cc-4a48-87ce-749e1d7d6e72" providerId="ADAL" clId="{C13BD2B9-3C33-A040-88F6-E3015F94DABB}" dt="2024-09-10T17:18:50.040" v="1039" actId="1076"/>
          <ac:spMkLst>
            <pc:docMk/>
            <pc:sldMk cId="2513815116" sldId="1167"/>
            <ac:spMk id="2" creationId="{EC7ED86E-B265-D51F-4FFF-D5F2BEBA91B1}"/>
          </ac:spMkLst>
        </pc:spChg>
        <pc:spChg chg="del">
          <ac:chgData name="Davis, James C" userId="84778d94-b1cc-4a48-87ce-749e1d7d6e72" providerId="ADAL" clId="{C13BD2B9-3C33-A040-88F6-E3015F94DABB}" dt="2024-09-10T17:18:46.475" v="1037" actId="478"/>
          <ac:spMkLst>
            <pc:docMk/>
            <pc:sldMk cId="2513815116" sldId="1167"/>
            <ac:spMk id="4" creationId="{DCADB256-0785-8E1F-D8C4-C1F8CDC3A3E8}"/>
          </ac:spMkLst>
        </pc:spChg>
      </pc:sldChg>
      <pc:sldMasterChg chg="delSldLayout">
        <pc:chgData name="Davis, James C" userId="84778d94-b1cc-4a48-87ce-749e1d7d6e72" providerId="ADAL" clId="{C13BD2B9-3C33-A040-88F6-E3015F94DABB}" dt="2024-09-10T17:18:33.737" v="1001" actId="2696"/>
        <pc:sldMasterMkLst>
          <pc:docMk/>
          <pc:sldMasterMk cId="3595336832" sldId="2147483708"/>
        </pc:sldMasterMkLst>
        <pc:sldLayoutChg chg="del">
          <pc:chgData name="Davis, James C" userId="84778d94-b1cc-4a48-87ce-749e1d7d6e72" providerId="ADAL" clId="{C13BD2B9-3C33-A040-88F6-E3015F94DABB}" dt="2024-09-10T17:18:33.737" v="1001" actId="2696"/>
          <pc:sldLayoutMkLst>
            <pc:docMk/>
            <pc:sldMasterMk cId="3595336832" sldId="2147483708"/>
            <pc:sldLayoutMk cId="2360952061" sldId="2147483736"/>
          </pc:sldLayoutMkLst>
        </pc:sldLayoutChg>
      </pc:sldMasterChg>
      <pc:sldMasterChg chg="del delSldLayout">
        <pc:chgData name="Davis, James C" userId="84778d94-b1cc-4a48-87ce-749e1d7d6e72" providerId="ADAL" clId="{C13BD2B9-3C33-A040-88F6-E3015F94DABB}" dt="2024-09-10T17:17:33.773" v="923" actId="700"/>
        <pc:sldMasterMkLst>
          <pc:docMk/>
          <pc:sldMasterMk cId="3803880948" sldId="2147483737"/>
        </pc:sldMasterMkLst>
        <pc:sldLayoutChg chg="del">
          <pc:chgData name="Davis, James C" userId="84778d94-b1cc-4a48-87ce-749e1d7d6e72" providerId="ADAL" clId="{C13BD2B9-3C33-A040-88F6-E3015F94DABB}" dt="2024-09-10T17:17:33.773" v="923" actId="700"/>
          <pc:sldLayoutMkLst>
            <pc:docMk/>
            <pc:sldMasterMk cId="3803880948" sldId="2147483737"/>
            <pc:sldLayoutMk cId="3938558645" sldId="2147483738"/>
          </pc:sldLayoutMkLst>
        </pc:sldLayoutChg>
        <pc:sldLayoutChg chg="del">
          <pc:chgData name="Davis, James C" userId="84778d94-b1cc-4a48-87ce-749e1d7d6e72" providerId="ADAL" clId="{C13BD2B9-3C33-A040-88F6-E3015F94DABB}" dt="2024-09-10T17:17:33.773" v="923" actId="700"/>
          <pc:sldLayoutMkLst>
            <pc:docMk/>
            <pc:sldMasterMk cId="3803880948" sldId="2147483737"/>
            <pc:sldLayoutMk cId="219203019" sldId="2147483739"/>
          </pc:sldLayoutMkLst>
        </pc:sldLayoutChg>
        <pc:sldLayoutChg chg="del">
          <pc:chgData name="Davis, James C" userId="84778d94-b1cc-4a48-87ce-749e1d7d6e72" providerId="ADAL" clId="{C13BD2B9-3C33-A040-88F6-E3015F94DABB}" dt="2024-09-10T17:17:33.773" v="923" actId="700"/>
          <pc:sldLayoutMkLst>
            <pc:docMk/>
            <pc:sldMasterMk cId="3803880948" sldId="2147483737"/>
            <pc:sldLayoutMk cId="774631588" sldId="2147483740"/>
          </pc:sldLayoutMkLst>
        </pc:sldLayoutChg>
        <pc:sldLayoutChg chg="del">
          <pc:chgData name="Davis, James C" userId="84778d94-b1cc-4a48-87ce-749e1d7d6e72" providerId="ADAL" clId="{C13BD2B9-3C33-A040-88F6-E3015F94DABB}" dt="2024-09-10T17:17:33.773" v="923" actId="700"/>
          <pc:sldLayoutMkLst>
            <pc:docMk/>
            <pc:sldMasterMk cId="3803880948" sldId="2147483737"/>
            <pc:sldLayoutMk cId="3778413463" sldId="2147483741"/>
          </pc:sldLayoutMkLst>
        </pc:sldLayoutChg>
        <pc:sldLayoutChg chg="del">
          <pc:chgData name="Davis, James C" userId="84778d94-b1cc-4a48-87ce-749e1d7d6e72" providerId="ADAL" clId="{C13BD2B9-3C33-A040-88F6-E3015F94DABB}" dt="2024-09-10T17:17:33.773" v="923" actId="700"/>
          <pc:sldLayoutMkLst>
            <pc:docMk/>
            <pc:sldMasterMk cId="3803880948" sldId="2147483737"/>
            <pc:sldLayoutMk cId="1155270769" sldId="2147483742"/>
          </pc:sldLayoutMkLst>
        </pc:sldLayoutChg>
      </pc:sldMasterChg>
    </pc:docChg>
  </pc:docChgLst>
  <pc:docChgLst>
    <pc:chgData name="Davis, James C" userId="84778d94-b1cc-4a48-87ce-749e1d7d6e72" providerId="ADAL" clId="{9C5ED513-8454-B04F-9B3F-AAC1E9F861CE}"/>
    <pc:docChg chg="undo custSel addSld delSld modSld">
      <pc:chgData name="Davis, James C" userId="84778d94-b1cc-4a48-87ce-749e1d7d6e72" providerId="ADAL" clId="{9C5ED513-8454-B04F-9B3F-AAC1E9F861CE}" dt="2023-09-05T17:03:31.680" v="2020"/>
      <pc:docMkLst>
        <pc:docMk/>
      </pc:docMkLst>
      <pc:sldChg chg="addSp modSp add mod modAnim modNotesTx">
        <pc:chgData name="Davis, James C" userId="84778d94-b1cc-4a48-87ce-749e1d7d6e72" providerId="ADAL" clId="{9C5ED513-8454-B04F-9B3F-AAC1E9F861CE}" dt="2023-09-05T16:23:33.226" v="67" actId="20577"/>
        <pc:sldMkLst>
          <pc:docMk/>
          <pc:sldMk cId="3647315060" sldId="257"/>
        </pc:sldMkLst>
        <pc:spChg chg="add mod">
          <ac:chgData name="Davis, James C" userId="84778d94-b1cc-4a48-87ce-749e1d7d6e72" providerId="ADAL" clId="{9C5ED513-8454-B04F-9B3F-AAC1E9F861CE}" dt="2023-09-05T16:22:58.060" v="16" actId="1076"/>
          <ac:spMkLst>
            <pc:docMk/>
            <pc:sldMk cId="3647315060" sldId="257"/>
            <ac:spMk id="2" creationId="{47EF96D7-E122-1FE0-C29C-71F7D6A3142E}"/>
          </ac:spMkLst>
        </pc:spChg>
        <pc:picChg chg="mod">
          <ac:chgData name="Davis, James C" userId="84778d94-b1cc-4a48-87ce-749e1d7d6e72" providerId="ADAL" clId="{9C5ED513-8454-B04F-9B3F-AAC1E9F861CE}" dt="2023-09-05T16:20:21.677" v="4" actId="14100"/>
          <ac:picMkLst>
            <pc:docMk/>
            <pc:sldMk cId="3647315060" sldId="257"/>
            <ac:picMk id="6" creationId="{00000000-0000-0000-0000-000000000000}"/>
          </ac:picMkLst>
        </pc:picChg>
      </pc:sldChg>
      <pc:sldChg chg="addSp delSp modSp add mod modAnim modNotesTx">
        <pc:chgData name="Davis, James C" userId="84778d94-b1cc-4a48-87ce-749e1d7d6e72" providerId="ADAL" clId="{9C5ED513-8454-B04F-9B3F-AAC1E9F861CE}" dt="2023-09-05T16:34:10.829" v="683" actId="27636"/>
        <pc:sldMkLst>
          <pc:docMk/>
          <pc:sldMk cId="3432072090" sldId="275"/>
        </pc:sldMkLst>
        <pc:spChg chg="mod">
          <ac:chgData name="Davis, James C" userId="84778d94-b1cc-4a48-87ce-749e1d7d6e72" providerId="ADAL" clId="{9C5ED513-8454-B04F-9B3F-AAC1E9F861CE}" dt="2023-09-05T16:34:10.829" v="683" actId="27636"/>
          <ac:spMkLst>
            <pc:docMk/>
            <pc:sldMk cId="3432072090" sldId="275"/>
            <ac:spMk id="3" creationId="{00000000-0000-0000-0000-000000000000}"/>
          </ac:spMkLst>
        </pc:spChg>
        <pc:spChg chg="add del mod">
          <ac:chgData name="Davis, James C" userId="84778d94-b1cc-4a48-87ce-749e1d7d6e72" providerId="ADAL" clId="{9C5ED513-8454-B04F-9B3F-AAC1E9F861CE}" dt="2023-09-05T16:28:13.290" v="405"/>
          <ac:spMkLst>
            <pc:docMk/>
            <pc:sldMk cId="3432072090" sldId="275"/>
            <ac:spMk id="5" creationId="{384D3893-9452-03D3-D5A4-0AEBA1503AB7}"/>
          </ac:spMkLst>
        </pc:spChg>
        <pc:spChg chg="add mod">
          <ac:chgData name="Davis, James C" userId="84778d94-b1cc-4a48-87ce-749e1d7d6e72" providerId="ADAL" clId="{9C5ED513-8454-B04F-9B3F-AAC1E9F861CE}" dt="2023-09-05T16:28:08.343" v="401" actId="1076"/>
          <ac:spMkLst>
            <pc:docMk/>
            <pc:sldMk cId="3432072090" sldId="275"/>
            <ac:spMk id="6" creationId="{CF123A28-98C8-09AE-E4EC-3991B769032D}"/>
          </ac:spMkLst>
        </pc:spChg>
        <pc:grpChg chg="mod">
          <ac:chgData name="Davis, James C" userId="84778d94-b1cc-4a48-87ce-749e1d7d6e72" providerId="ADAL" clId="{9C5ED513-8454-B04F-9B3F-AAC1E9F861CE}" dt="2023-09-05T16:28:11.310" v="403" actId="1076"/>
          <ac:grpSpMkLst>
            <pc:docMk/>
            <pc:sldMk cId="3432072090" sldId="275"/>
            <ac:grpSpMk id="4" creationId="{00000000-0000-0000-0000-000000000000}"/>
          </ac:grpSpMkLst>
        </pc:grpChg>
      </pc:sldChg>
      <pc:sldChg chg="addSp delSp modSp add mod modAnim modNotesTx">
        <pc:chgData name="Davis, James C" userId="84778d94-b1cc-4a48-87ce-749e1d7d6e72" providerId="ADAL" clId="{9C5ED513-8454-B04F-9B3F-AAC1E9F861CE}" dt="2023-09-05T16:42:50.405" v="1699" actId="20577"/>
        <pc:sldMkLst>
          <pc:docMk/>
          <pc:sldMk cId="1447991947" sldId="281"/>
        </pc:sldMkLst>
        <pc:spChg chg="mod">
          <ac:chgData name="Davis, James C" userId="84778d94-b1cc-4a48-87ce-749e1d7d6e72" providerId="ADAL" clId="{9C5ED513-8454-B04F-9B3F-AAC1E9F861CE}" dt="2023-09-05T16:24:03.558" v="72" actId="27636"/>
          <ac:spMkLst>
            <pc:docMk/>
            <pc:sldMk cId="1447991947" sldId="281"/>
            <ac:spMk id="3" creationId="{00000000-0000-0000-0000-000000000000}"/>
          </ac:spMkLst>
        </pc:spChg>
        <pc:spChg chg="add del mod">
          <ac:chgData name="Davis, James C" userId="84778d94-b1cc-4a48-87ce-749e1d7d6e72" providerId="ADAL" clId="{9C5ED513-8454-B04F-9B3F-AAC1E9F861CE}" dt="2023-09-05T16:26:09.256" v="91" actId="478"/>
          <ac:spMkLst>
            <pc:docMk/>
            <pc:sldMk cId="1447991947" sldId="281"/>
            <ac:spMk id="6" creationId="{15F49889-3F11-04B6-CA6E-5C5BAA3E080C}"/>
          </ac:spMkLst>
        </pc:spChg>
        <pc:spChg chg="add del mod">
          <ac:chgData name="Davis, James C" userId="84778d94-b1cc-4a48-87ce-749e1d7d6e72" providerId="ADAL" clId="{9C5ED513-8454-B04F-9B3F-AAC1E9F861CE}" dt="2023-09-05T16:26:09.256" v="91" actId="478"/>
          <ac:spMkLst>
            <pc:docMk/>
            <pc:sldMk cId="1447991947" sldId="281"/>
            <ac:spMk id="7" creationId="{52865D87-6813-EE7C-DAF7-8E8485E5375C}"/>
          </ac:spMkLst>
        </pc:spChg>
        <pc:spChg chg="add mod">
          <ac:chgData name="Davis, James C" userId="84778d94-b1cc-4a48-87ce-749e1d7d6e72" providerId="ADAL" clId="{9C5ED513-8454-B04F-9B3F-AAC1E9F861CE}" dt="2023-09-05T16:39:12.115" v="1115" actId="1076"/>
          <ac:spMkLst>
            <pc:docMk/>
            <pc:sldMk cId="1447991947" sldId="281"/>
            <ac:spMk id="9" creationId="{3303B4FF-A9B4-BBEA-C496-3276E6DE130C}"/>
          </ac:spMkLst>
        </pc:spChg>
        <pc:grpChg chg="del mod">
          <ac:chgData name="Davis, James C" userId="84778d94-b1cc-4a48-87ce-749e1d7d6e72" providerId="ADAL" clId="{9C5ED513-8454-B04F-9B3F-AAC1E9F861CE}" dt="2023-09-05T16:26:09.256" v="91" actId="478"/>
          <ac:grpSpMkLst>
            <pc:docMk/>
            <pc:sldMk cId="1447991947" sldId="281"/>
            <ac:grpSpMk id="4" creationId="{00000000-0000-0000-0000-000000000000}"/>
          </ac:grpSpMkLst>
        </pc:grpChg>
        <pc:picChg chg="add del mod">
          <ac:chgData name="Davis, James C" userId="84778d94-b1cc-4a48-87ce-749e1d7d6e72" providerId="ADAL" clId="{9C5ED513-8454-B04F-9B3F-AAC1E9F861CE}" dt="2023-09-05T16:25:42.301" v="82" actId="478"/>
          <ac:picMkLst>
            <pc:docMk/>
            <pc:sldMk cId="1447991947" sldId="281"/>
            <ac:picMk id="5" creationId="{6BE5AF6B-D53E-9F11-1596-9719E392E950}"/>
          </ac:picMkLst>
        </pc:picChg>
        <pc:picChg chg="add mod">
          <ac:chgData name="Davis, James C" userId="84778d94-b1cc-4a48-87ce-749e1d7d6e72" providerId="ADAL" clId="{9C5ED513-8454-B04F-9B3F-AAC1E9F861CE}" dt="2023-09-05T16:26:17.908" v="99" actId="1076"/>
          <ac:picMkLst>
            <pc:docMk/>
            <pc:sldMk cId="1447991947" sldId="281"/>
            <ac:picMk id="8" creationId="{ADC610B1-7F97-C005-B5D7-AE58AED671FC}"/>
          </ac:picMkLst>
        </pc:picChg>
        <pc:picChg chg="add mod">
          <ac:chgData name="Davis, James C" userId="84778d94-b1cc-4a48-87ce-749e1d7d6e72" providerId="ADAL" clId="{9C5ED513-8454-B04F-9B3F-AAC1E9F861CE}" dt="2023-09-05T16:35:52.918" v="771" actId="1076"/>
          <ac:picMkLst>
            <pc:docMk/>
            <pc:sldMk cId="1447991947" sldId="281"/>
            <ac:picMk id="1026" creationId="{21666C29-8400-407C-4EF3-65DAAB2623AC}"/>
          </ac:picMkLst>
        </pc:picChg>
      </pc:sldChg>
      <pc:sldChg chg="delCm">
        <pc:chgData name="Davis, James C" userId="84778d94-b1cc-4a48-87ce-749e1d7d6e72" providerId="ADAL" clId="{9C5ED513-8454-B04F-9B3F-AAC1E9F861CE}" dt="2023-09-05T17:02:07.190" v="1918" actId="1592"/>
        <pc:sldMkLst>
          <pc:docMk/>
          <pc:sldMk cId="2950048565" sldId="325"/>
        </pc:sldMkLst>
      </pc:sldChg>
      <pc:sldChg chg="delCm">
        <pc:chgData name="Davis, James C" userId="84778d94-b1cc-4a48-87ce-749e1d7d6e72" providerId="ADAL" clId="{9C5ED513-8454-B04F-9B3F-AAC1E9F861CE}" dt="2023-09-05T17:02:04.041" v="1917" actId="1592"/>
        <pc:sldMkLst>
          <pc:docMk/>
          <pc:sldMk cId="2098679413" sldId="327"/>
        </pc:sldMkLst>
      </pc:sldChg>
      <pc:sldChg chg="delCm">
        <pc:chgData name="Davis, James C" userId="84778d94-b1cc-4a48-87ce-749e1d7d6e72" providerId="ADAL" clId="{9C5ED513-8454-B04F-9B3F-AAC1E9F861CE}" dt="2023-09-05T17:01:59.591" v="1915" actId="1592"/>
        <pc:sldMkLst>
          <pc:docMk/>
          <pc:sldMk cId="4223715033" sldId="334"/>
        </pc:sldMkLst>
      </pc:sldChg>
      <pc:sldChg chg="modSp mod delCm">
        <pc:chgData name="Davis, James C" userId="84778d94-b1cc-4a48-87ce-749e1d7d6e72" providerId="ADAL" clId="{9C5ED513-8454-B04F-9B3F-AAC1E9F861CE}" dt="2023-09-05T17:01:46.863" v="1913" actId="1592"/>
        <pc:sldMkLst>
          <pc:docMk/>
          <pc:sldMk cId="1553276905" sldId="1003"/>
        </pc:sldMkLst>
        <pc:spChg chg="mod">
          <ac:chgData name="Davis, James C" userId="84778d94-b1cc-4a48-87ce-749e1d7d6e72" providerId="ADAL" clId="{9C5ED513-8454-B04F-9B3F-AAC1E9F861CE}" dt="2023-09-05T17:01:40.517" v="1912" actId="20577"/>
          <ac:spMkLst>
            <pc:docMk/>
            <pc:sldMk cId="1553276905" sldId="1003"/>
            <ac:spMk id="3" creationId="{11B5184E-6F9A-9073-831D-F20D6BBF893E}"/>
          </ac:spMkLst>
        </pc:spChg>
      </pc:sldChg>
      <pc:sldChg chg="modSp mod">
        <pc:chgData name="Davis, James C" userId="84778d94-b1cc-4a48-87ce-749e1d7d6e72" providerId="ADAL" clId="{9C5ED513-8454-B04F-9B3F-AAC1E9F861CE}" dt="2023-09-05T17:01:28.732" v="1893" actId="20577"/>
        <pc:sldMkLst>
          <pc:docMk/>
          <pc:sldMk cId="515247330" sldId="1063"/>
        </pc:sldMkLst>
        <pc:spChg chg="mod">
          <ac:chgData name="Davis, James C" userId="84778d94-b1cc-4a48-87ce-749e1d7d6e72" providerId="ADAL" clId="{9C5ED513-8454-B04F-9B3F-AAC1E9F861CE}" dt="2023-09-05T17:01:28.732" v="1893" actId="20577"/>
          <ac:spMkLst>
            <pc:docMk/>
            <pc:sldMk cId="515247330" sldId="1063"/>
            <ac:spMk id="4" creationId="{F3A41ADD-D632-F640-9E6E-CB51A14A569D}"/>
          </ac:spMkLst>
        </pc:spChg>
      </pc:sldChg>
      <pc:sldChg chg="delCm">
        <pc:chgData name="Davis, James C" userId="84778d94-b1cc-4a48-87ce-749e1d7d6e72" providerId="ADAL" clId="{9C5ED513-8454-B04F-9B3F-AAC1E9F861CE}" dt="2023-09-05T17:01:56.908" v="1914" actId="1592"/>
        <pc:sldMkLst>
          <pc:docMk/>
          <pc:sldMk cId="341093619" sldId="1133"/>
        </pc:sldMkLst>
      </pc:sldChg>
      <pc:sldChg chg="modSp mod modAnim modNotesTx">
        <pc:chgData name="Davis, James C" userId="84778d94-b1cc-4a48-87ce-749e1d7d6e72" providerId="ADAL" clId="{9C5ED513-8454-B04F-9B3F-AAC1E9F861CE}" dt="2023-09-05T16:43:00.802" v="1753" actId="5793"/>
        <pc:sldMkLst>
          <pc:docMk/>
          <pc:sldMk cId="3724867023" sldId="1135"/>
        </pc:sldMkLst>
        <pc:spChg chg="mod">
          <ac:chgData name="Davis, James C" userId="84778d94-b1cc-4a48-87ce-749e1d7d6e72" providerId="ADAL" clId="{9C5ED513-8454-B04F-9B3F-AAC1E9F861CE}" dt="2023-09-05T16:28:39.363" v="505" actId="20577"/>
          <ac:spMkLst>
            <pc:docMk/>
            <pc:sldMk cId="3724867023" sldId="1135"/>
            <ac:spMk id="3" creationId="{66FEFD99-5DBF-4543-9B1B-FB68C5126B91}"/>
          </ac:spMkLst>
        </pc:spChg>
      </pc:sldChg>
      <pc:sldChg chg="modNotesTx">
        <pc:chgData name="Davis, James C" userId="84778d94-b1cc-4a48-87ce-749e1d7d6e72" providerId="ADAL" clId="{9C5ED513-8454-B04F-9B3F-AAC1E9F861CE}" dt="2023-09-05T16:43:25.065" v="1757" actId="20577"/>
        <pc:sldMkLst>
          <pc:docMk/>
          <pc:sldMk cId="712715287" sldId="1138"/>
        </pc:sldMkLst>
      </pc:sldChg>
      <pc:sldChg chg="modNotesTx">
        <pc:chgData name="Davis, James C" userId="84778d94-b1cc-4a48-87ce-749e1d7d6e72" providerId="ADAL" clId="{9C5ED513-8454-B04F-9B3F-AAC1E9F861CE}" dt="2023-09-05T16:43:08.402" v="1754"/>
        <pc:sldMkLst>
          <pc:docMk/>
          <pc:sldMk cId="493487757" sldId="1139"/>
        </pc:sldMkLst>
      </pc:sldChg>
      <pc:sldChg chg="del">
        <pc:chgData name="Davis, James C" userId="84778d94-b1cc-4a48-87ce-749e1d7d6e72" providerId="ADAL" clId="{9C5ED513-8454-B04F-9B3F-AAC1E9F861CE}" dt="2023-09-05T16:21:04.044" v="5" actId="2696"/>
        <pc:sldMkLst>
          <pc:docMk/>
          <pc:sldMk cId="1482715331" sldId="1140"/>
        </pc:sldMkLst>
      </pc:sldChg>
      <pc:sldChg chg="del">
        <pc:chgData name="Davis, James C" userId="84778d94-b1cc-4a48-87ce-749e1d7d6e72" providerId="ADAL" clId="{9C5ED513-8454-B04F-9B3F-AAC1E9F861CE}" dt="2023-09-05T16:21:04.044" v="5" actId="2696"/>
        <pc:sldMkLst>
          <pc:docMk/>
          <pc:sldMk cId="4069056437" sldId="1141"/>
        </pc:sldMkLst>
      </pc:sldChg>
      <pc:sldChg chg="modNotesTx">
        <pc:chgData name="Davis, James C" userId="84778d94-b1cc-4a48-87ce-749e1d7d6e72" providerId="ADAL" clId="{9C5ED513-8454-B04F-9B3F-AAC1E9F861CE}" dt="2023-09-05T16:43:16.939" v="1755"/>
        <pc:sldMkLst>
          <pc:docMk/>
          <pc:sldMk cId="1316394215" sldId="1142"/>
        </pc:sldMkLst>
      </pc:sldChg>
      <pc:sldChg chg="delSp mod">
        <pc:chgData name="Davis, James C" userId="84778d94-b1cc-4a48-87ce-749e1d7d6e72" providerId="ADAL" clId="{9C5ED513-8454-B04F-9B3F-AAC1E9F861CE}" dt="2023-09-05T16:43:45.652" v="1758" actId="478"/>
        <pc:sldMkLst>
          <pc:docMk/>
          <pc:sldMk cId="738863382" sldId="1143"/>
        </pc:sldMkLst>
        <pc:cxnChg chg="del">
          <ac:chgData name="Davis, James C" userId="84778d94-b1cc-4a48-87ce-749e1d7d6e72" providerId="ADAL" clId="{9C5ED513-8454-B04F-9B3F-AAC1E9F861CE}" dt="2023-09-05T16:43:45.652" v="1758" actId="478"/>
          <ac:cxnSpMkLst>
            <pc:docMk/>
            <pc:sldMk cId="738863382" sldId="1143"/>
            <ac:cxnSpMk id="14" creationId="{113CF4ED-A40B-0448-B6AB-1FBB76A668A9}"/>
          </ac:cxnSpMkLst>
        </pc:cxnChg>
      </pc:sldChg>
      <pc:sldChg chg="delCm">
        <pc:chgData name="Davis, James C" userId="84778d94-b1cc-4a48-87ce-749e1d7d6e72" providerId="ADAL" clId="{9C5ED513-8454-B04F-9B3F-AAC1E9F861CE}" dt="2023-09-05T17:02:01.807" v="1916" actId="1592"/>
        <pc:sldMkLst>
          <pc:docMk/>
          <pc:sldMk cId="426033810" sldId="1144"/>
        </pc:sldMkLst>
      </pc:sldChg>
      <pc:sldChg chg="del">
        <pc:chgData name="Davis, James C" userId="84778d94-b1cc-4a48-87ce-749e1d7d6e72" providerId="ADAL" clId="{9C5ED513-8454-B04F-9B3F-AAC1E9F861CE}" dt="2023-09-05T17:03:09.696" v="2017" actId="2696"/>
        <pc:sldMkLst>
          <pc:docMk/>
          <pc:sldMk cId="1013194619" sldId="1155"/>
        </pc:sldMkLst>
      </pc:sldChg>
      <pc:sldChg chg="add">
        <pc:chgData name="Davis, James C" userId="84778d94-b1cc-4a48-87ce-749e1d7d6e72" providerId="ADAL" clId="{9C5ED513-8454-B04F-9B3F-AAC1E9F861CE}" dt="2023-09-05T17:03:10.349" v="2018"/>
        <pc:sldMkLst>
          <pc:docMk/>
          <pc:sldMk cId="3186081912" sldId="1155"/>
        </pc:sldMkLst>
      </pc:sldChg>
      <pc:sldChg chg="modSp mod">
        <pc:chgData name="Davis, James C" userId="84778d94-b1cc-4a48-87ce-749e1d7d6e72" providerId="ADAL" clId="{9C5ED513-8454-B04F-9B3F-AAC1E9F861CE}" dt="2023-09-05T17:02:53.213" v="2016" actId="20577"/>
        <pc:sldMkLst>
          <pc:docMk/>
          <pc:sldMk cId="3417227811" sldId="1156"/>
        </pc:sldMkLst>
        <pc:spChg chg="mod">
          <ac:chgData name="Davis, James C" userId="84778d94-b1cc-4a48-87ce-749e1d7d6e72" providerId="ADAL" clId="{9C5ED513-8454-B04F-9B3F-AAC1E9F861CE}" dt="2023-09-05T17:02:53.213" v="2016" actId="20577"/>
          <ac:spMkLst>
            <pc:docMk/>
            <pc:sldMk cId="3417227811" sldId="1156"/>
            <ac:spMk id="2" creationId="{05CA1040-B356-CB42-2294-5F00E5F5B0B1}"/>
          </ac:spMkLst>
        </pc:spChg>
      </pc:sldChg>
      <pc:sldChg chg="del">
        <pc:chgData name="Davis, James C" userId="84778d94-b1cc-4a48-87ce-749e1d7d6e72" providerId="ADAL" clId="{9C5ED513-8454-B04F-9B3F-AAC1E9F861CE}" dt="2023-09-05T17:03:29.229" v="2019" actId="2696"/>
        <pc:sldMkLst>
          <pc:docMk/>
          <pc:sldMk cId="88672692" sldId="1159"/>
        </pc:sldMkLst>
      </pc:sldChg>
      <pc:sldChg chg="add">
        <pc:chgData name="Davis, James C" userId="84778d94-b1cc-4a48-87ce-749e1d7d6e72" providerId="ADAL" clId="{9C5ED513-8454-B04F-9B3F-AAC1E9F861CE}" dt="2023-09-05T17:03:31.680" v="2020"/>
        <pc:sldMkLst>
          <pc:docMk/>
          <pc:sldMk cId="296290924" sldId="1159"/>
        </pc:sldMkLst>
      </pc:sldChg>
      <pc:sldChg chg="modSp mod">
        <pc:chgData name="Davis, James C" userId="84778d94-b1cc-4a48-87ce-749e1d7d6e72" providerId="ADAL" clId="{9C5ED513-8454-B04F-9B3F-AAC1E9F861CE}" dt="2023-09-05T16:44:14.168" v="1764" actId="14100"/>
        <pc:sldMkLst>
          <pc:docMk/>
          <pc:sldMk cId="3532773906" sldId="1160"/>
        </pc:sldMkLst>
        <pc:picChg chg="mod modCrop">
          <ac:chgData name="Davis, James C" userId="84778d94-b1cc-4a48-87ce-749e1d7d6e72" providerId="ADAL" clId="{9C5ED513-8454-B04F-9B3F-AAC1E9F861CE}" dt="2023-09-05T16:44:14.168" v="1764" actId="14100"/>
          <ac:picMkLst>
            <pc:docMk/>
            <pc:sldMk cId="3532773906" sldId="1160"/>
            <ac:picMk id="6" creationId="{B139A215-3513-0CDE-19D3-0BEDF8481599}"/>
          </ac:picMkLst>
        </pc:picChg>
      </pc:sldChg>
      <pc:sldChg chg="modSp del mod modAnim">
        <pc:chgData name="Davis, James C" userId="84778d94-b1cc-4a48-87ce-749e1d7d6e72" providerId="ADAL" clId="{9C5ED513-8454-B04F-9B3F-AAC1E9F861CE}" dt="2023-09-05T16:56:58.104" v="1822" actId="2696"/>
        <pc:sldMkLst>
          <pc:docMk/>
          <pc:sldMk cId="2729783942" sldId="1163"/>
        </pc:sldMkLst>
        <pc:spChg chg="mod">
          <ac:chgData name="Davis, James C" userId="84778d94-b1cc-4a48-87ce-749e1d7d6e72" providerId="ADAL" clId="{9C5ED513-8454-B04F-9B3F-AAC1E9F861CE}" dt="2023-09-05T16:56:43.968" v="1820" actId="5793"/>
          <ac:spMkLst>
            <pc:docMk/>
            <pc:sldMk cId="2729783942" sldId="1163"/>
            <ac:spMk id="2" creationId="{17D40B2F-BF49-E742-333E-01B3B16A0F55}"/>
          </ac:spMkLst>
        </pc:spChg>
        <pc:picChg chg="mod modCrop">
          <ac:chgData name="Davis, James C" userId="84778d94-b1cc-4a48-87ce-749e1d7d6e72" providerId="ADAL" clId="{9C5ED513-8454-B04F-9B3F-AAC1E9F861CE}" dt="2023-09-05T16:56:47.039" v="1821" actId="14100"/>
          <ac:picMkLst>
            <pc:docMk/>
            <pc:sldMk cId="2729783942" sldId="1163"/>
            <ac:picMk id="6" creationId="{351528BE-8666-DBAA-9C87-2E7A30324278}"/>
          </ac:picMkLst>
        </pc:picChg>
        <pc:picChg chg="mod">
          <ac:chgData name="Davis, James C" userId="84778d94-b1cc-4a48-87ce-749e1d7d6e72" providerId="ADAL" clId="{9C5ED513-8454-B04F-9B3F-AAC1E9F861CE}" dt="2023-09-05T16:56:11.461" v="1809"/>
          <ac:picMkLst>
            <pc:docMk/>
            <pc:sldMk cId="2729783942" sldId="1163"/>
            <ac:picMk id="10" creationId="{6C3615CA-775A-717D-6964-D00866AF0C11}"/>
          </ac:picMkLst>
        </pc:picChg>
      </pc:sldChg>
      <pc:sldChg chg="modSp add mod">
        <pc:chgData name="Davis, James C" userId="84778d94-b1cc-4a48-87ce-749e1d7d6e72" providerId="ADAL" clId="{9C5ED513-8454-B04F-9B3F-AAC1E9F861CE}" dt="2023-09-05T16:57:24.057" v="1863" actId="20577"/>
        <pc:sldMkLst>
          <pc:docMk/>
          <pc:sldMk cId="3882480052" sldId="1163"/>
        </pc:sldMkLst>
        <pc:spChg chg="mod">
          <ac:chgData name="Davis, James C" userId="84778d94-b1cc-4a48-87ce-749e1d7d6e72" providerId="ADAL" clId="{9C5ED513-8454-B04F-9B3F-AAC1E9F861CE}" dt="2023-09-05T16:57:24.057" v="1863" actId="20577"/>
          <ac:spMkLst>
            <pc:docMk/>
            <pc:sldMk cId="3882480052" sldId="1163"/>
            <ac:spMk id="3" creationId="{1DFFE6EE-7170-E4C3-9867-DFB1213B32EF}"/>
          </ac:spMkLst>
        </pc:spChg>
      </pc:sldChg>
      <pc:sldChg chg="modSp add mod">
        <pc:chgData name="Davis, James C" userId="84778d94-b1cc-4a48-87ce-749e1d7d6e72" providerId="ADAL" clId="{9C5ED513-8454-B04F-9B3F-AAC1E9F861CE}" dt="2023-09-05T16:57:28.112" v="1876" actId="20577"/>
        <pc:sldMkLst>
          <pc:docMk/>
          <pc:sldMk cId="225576999" sldId="1164"/>
        </pc:sldMkLst>
        <pc:spChg chg="mod">
          <ac:chgData name="Davis, James C" userId="84778d94-b1cc-4a48-87ce-749e1d7d6e72" providerId="ADAL" clId="{9C5ED513-8454-B04F-9B3F-AAC1E9F861CE}" dt="2023-09-05T16:57:28.112" v="1876" actId="20577"/>
          <ac:spMkLst>
            <pc:docMk/>
            <pc:sldMk cId="225576999" sldId="1164"/>
            <ac:spMk id="3" creationId="{024184A4-F7CA-800F-C8AD-3E402E8A4E65}"/>
          </ac:spMkLst>
        </pc:spChg>
      </pc:sldChg>
      <pc:sldChg chg="modSp del modAnim">
        <pc:chgData name="Davis, James C" userId="84778d94-b1cc-4a48-87ce-749e1d7d6e72" providerId="ADAL" clId="{9C5ED513-8454-B04F-9B3F-AAC1E9F861CE}" dt="2023-09-05T16:56:58.104" v="1822" actId="2696"/>
        <pc:sldMkLst>
          <pc:docMk/>
          <pc:sldMk cId="3018992613" sldId="1164"/>
        </pc:sldMkLst>
        <pc:spChg chg="mod">
          <ac:chgData name="Davis, James C" userId="84778d94-b1cc-4a48-87ce-749e1d7d6e72" providerId="ADAL" clId="{9C5ED513-8454-B04F-9B3F-AAC1E9F861CE}" dt="2023-09-05T16:55:01.824" v="1765" actId="6549"/>
          <ac:spMkLst>
            <pc:docMk/>
            <pc:sldMk cId="3018992613" sldId="1164"/>
            <ac:spMk id="2" creationId="{1489D49C-3338-D48C-5F08-7F0AB63FA553}"/>
          </ac:spMkLst>
        </pc:spChg>
      </pc:sldChg>
      <pc:sldChg chg="addSp delSp modSp new mod modShow">
        <pc:chgData name="Davis, James C" userId="84778d94-b1cc-4a48-87ce-749e1d7d6e72" providerId="ADAL" clId="{9C5ED513-8454-B04F-9B3F-AAC1E9F861CE}" dt="2023-09-05T16:39:24.286" v="1117" actId="729"/>
        <pc:sldMkLst>
          <pc:docMk/>
          <pc:sldMk cId="3148386254" sldId="1165"/>
        </pc:sldMkLst>
        <pc:spChg chg="del">
          <ac:chgData name="Davis, James C" userId="84778d94-b1cc-4a48-87ce-749e1d7d6e72" providerId="ADAL" clId="{9C5ED513-8454-B04F-9B3F-AAC1E9F861CE}" dt="2023-09-05T16:37:23.390" v="837" actId="478"/>
          <ac:spMkLst>
            <pc:docMk/>
            <pc:sldMk cId="3148386254" sldId="1165"/>
            <ac:spMk id="2" creationId="{3D1ABFBF-1A3B-DEDD-BFB1-CCA0894C7A43}"/>
          </ac:spMkLst>
        </pc:spChg>
        <pc:picChg chg="add mod modCrop">
          <ac:chgData name="Davis, James C" userId="84778d94-b1cc-4a48-87ce-749e1d7d6e72" providerId="ADAL" clId="{9C5ED513-8454-B04F-9B3F-AAC1E9F861CE}" dt="2023-09-05T16:37:55.552" v="853" actId="1076"/>
          <ac:picMkLst>
            <pc:docMk/>
            <pc:sldMk cId="3148386254" sldId="1165"/>
            <ac:picMk id="4" creationId="{E213F758-8B4E-0642-E966-C4A182B93884}"/>
          </ac:picMkLst>
        </pc:picChg>
        <pc:picChg chg="add mod modCrop">
          <ac:chgData name="Davis, James C" userId="84778d94-b1cc-4a48-87ce-749e1d7d6e72" providerId="ADAL" clId="{9C5ED513-8454-B04F-9B3F-AAC1E9F861CE}" dt="2023-09-05T16:37:53.903" v="852" actId="1076"/>
          <ac:picMkLst>
            <pc:docMk/>
            <pc:sldMk cId="3148386254" sldId="1165"/>
            <ac:picMk id="5" creationId="{7F804F46-E296-9BC0-5F00-EA33B998AA22}"/>
          </ac:picMkLst>
        </pc:picChg>
      </pc:sldChg>
      <pc:sldChg chg="addSp delSp new del mod">
        <pc:chgData name="Davis, James C" userId="84778d94-b1cc-4a48-87ce-749e1d7d6e72" providerId="ADAL" clId="{9C5ED513-8454-B04F-9B3F-AAC1E9F861CE}" dt="2023-09-05T16:23:01.086" v="17" actId="2696"/>
        <pc:sldMkLst>
          <pc:docMk/>
          <pc:sldMk cId="3468637290" sldId="1165"/>
        </pc:sldMkLst>
        <pc:spChg chg="add del">
          <ac:chgData name="Davis, James C" userId="84778d94-b1cc-4a48-87ce-749e1d7d6e72" providerId="ADAL" clId="{9C5ED513-8454-B04F-9B3F-AAC1E9F861CE}" dt="2023-09-05T16:22:35.308" v="8" actId="22"/>
          <ac:spMkLst>
            <pc:docMk/>
            <pc:sldMk cId="3468637290" sldId="1165"/>
            <ac:spMk id="7" creationId="{B1748F47-7874-EE33-D056-C34E9CDF6C42}"/>
          </ac:spMkLst>
        </pc:spChg>
      </pc:sldChg>
    </pc:docChg>
  </pc:docChgLst>
</pc:chgInfo>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2000" b="1"/>
            </a:pPr>
            <a:r>
              <a:rPr lang="en-US" sz="2000" b="1"/>
              <a:t>As the organization grows</a:t>
            </a:r>
          </a:p>
        </c:rich>
      </c:tx>
      <c:overlay val="0"/>
    </c:title>
    <c:autoTitleDeleted val="0"/>
    <c:plotArea>
      <c:layout/>
      <c:lineChart>
        <c:grouping val="standard"/>
        <c:varyColors val="0"/>
        <c:ser>
          <c:idx val="0"/>
          <c:order val="0"/>
          <c:tx>
            <c:v>Engineering capacity</c:v>
          </c:tx>
          <c:spPr>
            <a:ln w="41275">
              <a:solidFill>
                <a:srgbClr val="8E6F3E"/>
              </a:solidFill>
            </a:ln>
          </c:spPr>
          <c:marker>
            <c:symbol val="none"/>
          </c:marker>
          <c:cat>
            <c:strLit>
              <c:ptCount val="10"/>
              <c:pt idx="0">
                <c:v>1</c:v>
              </c:pt>
              <c:pt idx="1">
                <c:v>2</c:v>
              </c:pt>
              <c:pt idx="2">
                <c:v>3</c:v>
              </c:pt>
              <c:pt idx="3">
                <c:v>4</c:v>
              </c:pt>
              <c:pt idx="4">
                <c:v>5</c:v>
              </c:pt>
              <c:pt idx="5">
                <c:v>6</c:v>
              </c:pt>
              <c:pt idx="6">
                <c:v>7</c:v>
              </c:pt>
              <c:pt idx="7">
                <c:v>8</c:v>
              </c:pt>
              <c:pt idx="8">
                <c:v>9</c:v>
              </c:pt>
              <c:pt idx="9">
                <c:v>10</c:v>
              </c:pt>
            </c:strLit>
          </c:cat>
          <c:val>
            <c:numLit>
              <c:formatCode>General</c:formatCode>
              <c:ptCount val="10"/>
              <c:pt idx="0">
                <c:v>1</c:v>
              </c:pt>
              <c:pt idx="1">
                <c:v>2</c:v>
              </c:pt>
              <c:pt idx="2">
                <c:v>3</c:v>
              </c:pt>
              <c:pt idx="3">
                <c:v>4</c:v>
              </c:pt>
              <c:pt idx="4">
                <c:v>5</c:v>
              </c:pt>
              <c:pt idx="5">
                <c:v>6</c:v>
              </c:pt>
              <c:pt idx="6">
                <c:v>7</c:v>
              </c:pt>
              <c:pt idx="7">
                <c:v>8</c:v>
              </c:pt>
              <c:pt idx="8">
                <c:v>9</c:v>
              </c:pt>
              <c:pt idx="9">
                <c:v>10</c:v>
              </c:pt>
            </c:numLit>
          </c:val>
          <c:smooth val="1"/>
          <c:extLst>
            <c:ext xmlns:c16="http://schemas.microsoft.com/office/drawing/2014/chart" uri="{C3380CC4-5D6E-409C-BE32-E72D297353CC}">
              <c16:uniqueId val="{00000000-D9B0-274C-B85B-894A85B67675}"/>
            </c:ext>
          </c:extLst>
        </c:ser>
        <c:ser>
          <c:idx val="1"/>
          <c:order val="1"/>
          <c:tx>
            <c:v>Coordination cost (the goal)</c:v>
          </c:tx>
          <c:spPr>
            <a:ln w="41275">
              <a:solidFill>
                <a:srgbClr val="555960"/>
              </a:solidFill>
              <a:prstDash val="dash"/>
            </a:ln>
          </c:spPr>
          <c:marker>
            <c:symbol val="none"/>
          </c:marker>
          <c:cat>
            <c:strLit>
              <c:ptCount val="10"/>
              <c:pt idx="0">
                <c:v>1</c:v>
              </c:pt>
              <c:pt idx="1">
                <c:v>2</c:v>
              </c:pt>
              <c:pt idx="2">
                <c:v>3</c:v>
              </c:pt>
              <c:pt idx="3">
                <c:v>4</c:v>
              </c:pt>
              <c:pt idx="4">
                <c:v>5</c:v>
              </c:pt>
              <c:pt idx="5">
                <c:v>6</c:v>
              </c:pt>
              <c:pt idx="6">
                <c:v>7</c:v>
              </c:pt>
              <c:pt idx="7">
                <c:v>8</c:v>
              </c:pt>
              <c:pt idx="8">
                <c:v>9</c:v>
              </c:pt>
              <c:pt idx="9">
                <c:v>10</c:v>
              </c:pt>
            </c:strLit>
          </c:cat>
          <c:val>
            <c:numLit>
              <c:formatCode>General</c:formatCode>
              <c:ptCount val="10"/>
              <c:pt idx="0">
                <c:v>1</c:v>
              </c:pt>
              <c:pt idx="1">
                <c:v>1.7</c:v>
              </c:pt>
              <c:pt idx="2">
                <c:v>2.2000000000000002</c:v>
              </c:pt>
              <c:pt idx="3">
                <c:v>2.6</c:v>
              </c:pt>
              <c:pt idx="4">
                <c:v>2.9</c:v>
              </c:pt>
              <c:pt idx="5">
                <c:v>3.1</c:v>
              </c:pt>
              <c:pt idx="6">
                <c:v>3.3</c:v>
              </c:pt>
              <c:pt idx="7">
                <c:v>3.5</c:v>
              </c:pt>
              <c:pt idx="8">
                <c:v>3.6</c:v>
              </c:pt>
              <c:pt idx="9">
                <c:v>3.8</c:v>
              </c:pt>
            </c:numLit>
          </c:val>
          <c:smooth val="1"/>
          <c:extLst>
            <c:ext xmlns:c16="http://schemas.microsoft.com/office/drawing/2014/chart" uri="{C3380CC4-5D6E-409C-BE32-E72D297353CC}">
              <c16:uniqueId val="{00000001-D9B0-274C-B85B-894A85B67675}"/>
            </c:ext>
          </c:extLst>
        </c:ser>
        <c:dLbls>
          <c:showLegendKey val="0"/>
          <c:showVal val="0"/>
          <c:showCatName val="0"/>
          <c:showSerName val="0"/>
          <c:showPercent val="0"/>
          <c:showBubbleSize val="0"/>
        </c:dLbls>
        <c:smooth val="0"/>
        <c:axId val="1"/>
        <c:axId val="2"/>
      </c:lineChart>
      <c:catAx>
        <c:axId val="1"/>
        <c:scaling>
          <c:orientation val="minMax"/>
        </c:scaling>
        <c:delete val="0"/>
        <c:axPos val="b"/>
        <c:title>
          <c:tx>
            <c:rich>
              <a:bodyPr/>
              <a:lstStyle/>
              <a:p>
                <a:pPr>
                  <a:defRPr sz="1600"/>
                </a:pPr>
                <a:r>
                  <a:rPr lang="en-US" sz="2400" dirty="0"/>
                  <a:t>Engineers in the organization</a:t>
                </a:r>
              </a:p>
            </c:rich>
          </c:tx>
          <c:overlay val="0"/>
        </c:title>
        <c:numFmt formatCode="General" sourceLinked="0"/>
        <c:majorTickMark val="none"/>
        <c:minorTickMark val="none"/>
        <c:tickLblPos val="none"/>
        <c:crossAx val="2"/>
        <c:crosses val="autoZero"/>
        <c:auto val="1"/>
        <c:lblAlgn val="ctr"/>
        <c:lblOffset val="100"/>
        <c:noMultiLvlLbl val="1"/>
      </c:catAx>
      <c:valAx>
        <c:axId val="2"/>
        <c:scaling>
          <c:orientation val="minMax"/>
        </c:scaling>
        <c:delete val="0"/>
        <c:axPos val="l"/>
        <c:majorGridlines>
          <c:spPr>
            <a:ln>
              <a:noFill/>
            </a:ln>
          </c:spPr>
        </c:majorGridlines>
        <c:title>
          <c:tx>
            <c:rich>
              <a:bodyPr rot="-5400000" vert="horz"/>
              <a:lstStyle/>
              <a:p>
                <a:pPr>
                  <a:defRPr sz="2000"/>
                </a:pPr>
                <a:r>
                  <a:rPr lang="en-US" sz="2000"/>
                  <a:t>Relative magnitude</a:t>
                </a:r>
              </a:p>
            </c:rich>
          </c:tx>
          <c:overlay val="0"/>
        </c:title>
        <c:numFmt formatCode="General" sourceLinked="1"/>
        <c:majorTickMark val="none"/>
        <c:minorTickMark val="none"/>
        <c:tickLblPos val="none"/>
        <c:crossAx val="1"/>
        <c:crosses val="autoZero"/>
        <c:crossBetween val="between"/>
      </c:valAx>
    </c:plotArea>
    <c:legend>
      <c:legendPos val="t"/>
      <c:overlay val="0"/>
      <c:txPr>
        <a:bodyPr/>
        <a:lstStyle/>
        <a:p>
          <a:pPr>
            <a:defRPr sz="1800"/>
          </a:pPr>
          <a:endParaRPr lang="en-US"/>
        </a:p>
      </c:txPr>
    </c:legend>
    <c:plotVisOnly val="1"/>
    <c:dispBlanksAs val="zero"/>
    <c:showDLblsOverMax val="1"/>
  </c:chart>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9/3/26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20 seconds — </a:t>
            </a:r>
            <a:r>
              <a:rPr lang="en-US" sz="1200" i="1" dirty="0"/>
              <a:t>Frame teamwork as an engineering problem, not a soft-skills interlude.</a:t>
            </a:r>
          </a:p>
          <a:p>
            <a:pPr marL="0" indent="0">
              <a:buNone/>
            </a:pPr>
            <a:endParaRPr lang="en-US" sz="1200"/>
          </a:p>
          <a:p>
            <a:pPr marL="171450" indent="-171450">
              <a:buFont typeface="Arial"/>
              <a:buChar char="•"/>
            </a:pPr>
            <a:r>
              <a:rPr lang="en-US" sz="1200" dirty="0"/>
              <a:t>Today is about how individual engineering capability becomes team capability.</a:t>
            </a:r>
          </a:p>
          <a:p>
            <a:pPr marL="171450" indent="-171450">
              <a:buFont typeface="Arial"/>
              <a:buChar char="•"/>
            </a:pPr>
            <a:r>
              <a:rPr lang="en-US" sz="1200" dirty="0"/>
              <a:t>Central idea: interaction creates both capability and cost.</a:t>
            </a:r>
          </a:p>
          <a:p>
            <a:pPr marL="171450" indent="-171450">
              <a:buFont typeface="Arial"/>
              <a:buChar char="•"/>
            </a:pPr>
            <a:r>
              <a:rPr lang="en-US" sz="1200" dirty="0"/>
              <a:t>We will eventually apply the model directly to the semester project.</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Today we’re talking about software engineering teamwork.</a:t>
            </a:r>
          </a:p>
          <a:p>
            <a:pPr marL="0" indent="0">
              <a:buNone/>
            </a:pPr>
            <a:endParaRPr lang="en-US" sz="1200"/>
          </a:p>
          <a:p>
            <a:pPr marL="0" indent="0">
              <a:buNone/>
            </a:pPr>
            <a:r>
              <a:rPr lang="en-US" sz="1200" dirty="0"/>
              <a:t>But I don’t want to treat teamwork as a collection of advice about being nice to your colleagues or using Slack correctly. We’re going to treat the team itself as an engineering system.</a:t>
            </a:r>
          </a:p>
          <a:p>
            <a:pPr marL="0" indent="0">
              <a:buNone/>
            </a:pPr>
            <a:endParaRPr lang="en-US" sz="1200"/>
          </a:p>
          <a:p>
            <a:pPr marL="0" indent="0">
              <a:buNone/>
            </a:pPr>
            <a:r>
              <a:rPr lang="en-US" sz="1200" dirty="0"/>
              <a:t>The question is: how do we combine the capabilities of several engineers without losing the benefit to the interactions required among them?</a:t>
            </a:r>
          </a:p>
          <a:p>
            <a:pPr marL="0" indent="0">
              <a:buNone/>
            </a:pPr>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Treat trust as an information-quality requirement for teamwork.</a:t>
            </a:r>
          </a:p>
          <a:p>
            <a:pPr marL="0" indent="0">
              <a:buNone/>
            </a:pPr>
            <a:endParaRPr lang="en-US" sz="1200" dirty="0"/>
          </a:p>
          <a:p>
            <a:pPr marL="171450" indent="-171450">
              <a:buFont typeface="Arial"/>
              <a:buChar char="•"/>
            </a:pPr>
            <a:r>
              <a:rPr lang="en-US" sz="1200" dirty="0"/>
              <a:t>Avoid treating trust as vague sentiment.</a:t>
            </a:r>
          </a:p>
          <a:p>
            <a:pPr marL="171450" indent="-171450">
              <a:buFont typeface="Arial"/>
              <a:buChar char="•"/>
            </a:pPr>
            <a:r>
              <a:rPr lang="en-US" sz="1200" dirty="0"/>
              <a:t>Credibility affects whether coordination information is usable.</a:t>
            </a:r>
          </a:p>
          <a:p>
            <a:pPr marL="171450" indent="-171450">
              <a:buFont typeface="Arial"/>
              <a:buChar char="•"/>
            </a:pPr>
            <a:r>
              <a:rPr lang="en-US" sz="1200" dirty="0"/>
              <a:t>Psychological safety supports surfacing uncertainty and failure.</a:t>
            </a:r>
          </a:p>
          <a:p>
            <a:pPr marL="0" indent="0">
              <a:buNone/>
            </a:pPr>
            <a:endParaRPr lang="en-US" sz="1200" dirty="0"/>
          </a:p>
          <a:p>
            <a:pPr marL="0" indent="0">
              <a:buNone/>
            </a:pPr>
            <a:r>
              <a:rPr lang="en-US" sz="1200" dirty="0"/>
              <a:t>=====</a:t>
            </a:r>
          </a:p>
          <a:p>
            <a:pPr marL="0" indent="0">
              <a:buNone/>
            </a:pPr>
            <a:endParaRPr lang="en-US" sz="1200" dirty="0"/>
          </a:p>
          <a:p>
            <a:pPr marL="0" indent="0">
              <a:buNone/>
            </a:pPr>
            <a:r>
              <a:rPr lang="en-US" sz="1200" dirty="0"/>
              <a:t>Second: trust.</a:t>
            </a:r>
          </a:p>
          <a:p>
            <a:pPr marL="0" indent="0">
              <a:buNone/>
            </a:pPr>
            <a:endParaRPr lang="en-US" sz="1200" dirty="0"/>
          </a:p>
          <a:p>
            <a:pPr marL="0" indent="0">
              <a:buNone/>
            </a:pPr>
            <a:r>
              <a:rPr lang="en-US" sz="1200" dirty="0"/>
              <a:t>I’m using “trust” in a fairly operational sense here.</a:t>
            </a:r>
          </a:p>
          <a:p>
            <a:pPr marL="0" indent="0">
              <a:buNone/>
            </a:pPr>
            <a:endParaRPr lang="en-US" sz="1200" dirty="0"/>
          </a:p>
          <a:p>
            <a:pPr marL="0" indent="0">
              <a:buNone/>
            </a:pPr>
            <a:r>
              <a:rPr lang="en-US" sz="1200" dirty="0"/>
              <a:t>Suppose someone tells you, “This component will be ready Friday.” Can you plan based on that statement?</a:t>
            </a:r>
          </a:p>
          <a:p>
            <a:pPr marL="0" indent="0">
              <a:buNone/>
            </a:pPr>
            <a:endParaRPr lang="en-US" sz="1200" dirty="0"/>
          </a:p>
          <a:p>
            <a:pPr marL="0" indent="0">
              <a:buNone/>
            </a:pPr>
            <a:r>
              <a:rPr lang="en-US" sz="1200" dirty="0"/>
              <a:t>Suppose they discover a serious mistake. Will they tell you immediately, or hide it because reporting it is dangerous?</a:t>
            </a:r>
          </a:p>
          <a:p>
            <a:pPr marL="0" indent="0">
              <a:buNone/>
            </a:pPr>
            <a:endParaRPr lang="en-US" sz="1200" dirty="0"/>
          </a:p>
          <a:p>
            <a:pPr marL="0" indent="0">
              <a:buNone/>
            </a:pPr>
            <a:r>
              <a:rPr lang="en-US" sz="1200" dirty="0"/>
              <a:t>Can somebody say, “I don’t understand this,” or “I think we’re wrong,” without paying a social penalty?</a:t>
            </a:r>
          </a:p>
          <a:p>
            <a:pPr marL="0" indent="0">
              <a:buNone/>
            </a:pPr>
            <a:endParaRPr lang="en-US" sz="1200" dirty="0"/>
          </a:p>
          <a:p>
            <a:pPr marL="0" indent="0">
              <a:buNone/>
            </a:pPr>
            <a:r>
              <a:rPr lang="en-US" sz="1200" dirty="0"/>
              <a:t>ANIMATE</a:t>
            </a:r>
          </a:p>
          <a:p>
            <a:pPr marL="0" indent="0">
              <a:buNone/>
            </a:pPr>
            <a:r>
              <a:rPr lang="en-US" sz="1200" dirty="0"/>
              <a:t>A team with low trust can still produce lots of status reports. The reports simply stop carrying reliable information.</a:t>
            </a:r>
          </a:p>
          <a:p>
            <a:pPr marL="0" indent="0">
              <a:buNone/>
            </a:pPr>
            <a:endParaRPr lang="en-US" sz="1200" dirty="0"/>
          </a:p>
          <a:p>
            <a:pPr marL="0" indent="0">
              <a:buNone/>
            </a:pPr>
            <a:r>
              <a:rPr lang="en-US" sz="1200" dirty="0"/>
              <a:t>Without trust, a status report becomes a work of fiction.</a:t>
            </a:r>
          </a:p>
          <a:p>
            <a:pPr marL="0" indent="0">
              <a:buNone/>
            </a:pPr>
            <a:r>
              <a:rPr lang="en-US" sz="1200" dirty="0"/>
              <a:t>Teams cannot make decisions, they promise things to customers they cannot deliver, etc.</a:t>
            </a:r>
          </a:p>
          <a:p>
            <a:pPr marL="0" indent="0">
              <a:buNone/>
            </a:pPr>
            <a:endParaRPr 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Complete the team model with the machinery that turns context and trust into collective action.</a:t>
            </a:r>
          </a:p>
          <a:p>
            <a:pPr marL="0" indent="0">
              <a:buNone/>
            </a:pPr>
            <a:endParaRPr lang="en-US" sz="1200"/>
          </a:p>
          <a:p>
            <a:pPr marL="171450" indent="-171450">
              <a:buFont typeface="Arial"/>
              <a:buChar char="•"/>
            </a:pPr>
            <a:r>
              <a:rPr lang="en-US" sz="1200" dirty="0"/>
              <a:t>Ownership, dependencies, division of work, integration.</a:t>
            </a:r>
          </a:p>
          <a:p>
            <a:pPr marL="171450" indent="-171450">
              <a:buFont typeface="Arial"/>
              <a:buChar char="•"/>
            </a:pPr>
            <a:r>
              <a:rPr lang="en-US" sz="1200" dirty="0"/>
              <a:t>These are distinct from simply communicating.</a:t>
            </a:r>
          </a:p>
          <a:p>
            <a:pPr marL="171450" indent="-171450">
              <a:buFont typeface="Arial"/>
              <a:buChar char="•"/>
            </a:pPr>
            <a:r>
              <a:rPr lang="en-US" sz="1200" dirty="0"/>
              <a:t>Establish that later mechanisms should serve shared context, trust, or coordination.</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Third: coordinated action.</a:t>
            </a:r>
          </a:p>
          <a:p>
            <a:pPr marL="0" indent="0">
              <a:buNone/>
            </a:pPr>
            <a:endParaRPr lang="en-US" sz="1200"/>
          </a:p>
          <a:p>
            <a:pPr marL="0" indent="0">
              <a:buNone/>
            </a:pPr>
            <a:r>
              <a:rPr lang="en-US" sz="1200" dirty="0"/>
              <a:t>Somebody has to know who decides. Work has dependencies. We divide work so that things can happen in parallel. Then the pieces have to come back together.</a:t>
            </a:r>
          </a:p>
          <a:p>
            <a:pPr marL="0" indent="0">
              <a:buNone/>
            </a:pPr>
            <a:endParaRPr lang="en-US" sz="1200"/>
          </a:p>
          <a:p>
            <a:pPr marL="0" indent="0">
              <a:buNone/>
            </a:pPr>
            <a:r>
              <a:rPr lang="en-US" sz="1200" dirty="0"/>
              <a:t>Notice that communication alone doesn’t solve this.</a:t>
            </a:r>
          </a:p>
          <a:p>
            <a:pPr marL="0" indent="0">
              <a:buNone/>
            </a:pPr>
            <a:endParaRPr lang="en-US" sz="1200"/>
          </a:p>
          <a:p>
            <a:pPr marL="0" indent="0">
              <a:buNone/>
            </a:pPr>
            <a:r>
              <a:rPr lang="en-US" sz="1200" dirty="0"/>
              <a:t>I can communicate wonderfully with you and still have no idea which of us owns a decision.</a:t>
            </a:r>
          </a:p>
          <a:p>
            <a:pPr marL="0" indent="0">
              <a:buNone/>
            </a:pPr>
            <a:endParaRPr lang="en-US" sz="1200"/>
          </a:p>
          <a:p>
            <a:pPr marL="0" indent="0">
              <a:buNone/>
            </a:pPr>
            <a:r>
              <a:rPr lang="en-US" sz="1200" dirty="0"/>
              <a:t>So our working model is now: effective teams create shared context, trust, and coordination.</a:t>
            </a:r>
          </a:p>
          <a:p>
            <a:pPr marL="0" indent="0">
              <a:buNone/>
            </a:pPr>
            <a:endParaRPr lang="en-US" sz="1200"/>
          </a:p>
          <a:p>
            <a:pPr marL="0" indent="0">
              <a:buNone/>
            </a:pPr>
            <a:r>
              <a:rPr lang="en-US" sz="1200" dirty="0"/>
              <a:t>Keep those three in mind. Everything else we discuss today should ultimately serve one or more of them.</a:t>
            </a:r>
          </a:p>
          <a:p>
            <a:pPr marL="0" indent="0">
              <a:buNone/>
            </a:pPr>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Expose the central scaling puzzle before giving Brooks’s explanation.</a:t>
            </a:r>
          </a:p>
          <a:p>
            <a:pPr marL="0" indent="0">
              <a:buNone/>
            </a:pPr>
            <a:endParaRPr lang="en-US" sz="1200"/>
          </a:p>
          <a:p>
            <a:pPr marL="171450" indent="-171450">
              <a:buFont typeface="Arial"/>
              <a:buChar char="•"/>
            </a:pPr>
            <a:r>
              <a:rPr lang="en-US" sz="1200" dirty="0"/>
              <a:t>Pose before resolving.</a:t>
            </a:r>
          </a:p>
          <a:p>
            <a:pPr marL="171450" indent="-171450">
              <a:buFont typeface="Arial"/>
              <a:buChar char="•"/>
            </a:pPr>
            <a:r>
              <a:rPr lang="en-US" sz="1200" dirty="0"/>
              <a:t>Ask why 50 productive engineers are not 10× five productive engineers.</a:t>
            </a:r>
          </a:p>
          <a:p>
            <a:pPr marL="171450" indent="-171450">
              <a:buFont typeface="Arial"/>
              <a:buChar char="•"/>
            </a:pPr>
            <a:r>
              <a:rPr lang="en-US" sz="1200" dirty="0"/>
              <a:t>Likely answers: communication, dependencies, management, integration.</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Now suppose we’ve solved the individual problem. We have productive engineers.</a:t>
            </a:r>
          </a:p>
          <a:p>
            <a:pPr marL="0" indent="0">
              <a:buNone/>
            </a:pPr>
            <a:endParaRPr lang="en-US" sz="1200"/>
          </a:p>
          <a:p>
            <a:pPr marL="0" indent="0">
              <a:buNone/>
            </a:pPr>
            <a:r>
              <a:rPr lang="en-US" sz="1200" dirty="0"/>
              <a:t>Five of them can accomplish some amount of work.</a:t>
            </a:r>
          </a:p>
          <a:p>
            <a:pPr marL="0" indent="0">
              <a:buNone/>
            </a:pPr>
            <a:endParaRPr lang="en-US" sz="1200"/>
          </a:p>
          <a:p>
            <a:pPr marL="0" indent="0">
              <a:buNone/>
            </a:pPr>
            <a:r>
              <a:rPr lang="en-US" sz="1200" dirty="0"/>
              <a:t>Why aren’t fifty engineers simply ten times as productive?</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Something grows when we add people besides capability.</a:t>
            </a:r>
          </a:p>
          <a:p>
            <a:pPr marL="0" indent="0">
              <a:buNone/>
            </a:pPr>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Make the combinatorial source of coordination cost concrete.</a:t>
            </a:r>
          </a:p>
          <a:p>
            <a:pPr marL="0" indent="0">
              <a:buNone/>
            </a:pPr>
            <a:endParaRPr lang="en-US" sz="1200"/>
          </a:p>
          <a:p>
            <a:pPr marL="171450" indent="-171450">
              <a:buFont typeface="Arial"/>
              <a:buChar char="•"/>
            </a:pPr>
            <a:r>
              <a:rPr lang="en-US" sz="1200" dirty="0"/>
              <a:t>Brooks: communication paths are a useful upper-bound intuition, not a literal claim that all pairs communicate.</a:t>
            </a:r>
          </a:p>
          <a:p>
            <a:pPr marL="171450" indent="-171450">
              <a:buFont typeface="Arial"/>
              <a:buChar char="•"/>
            </a:pPr>
            <a:r>
              <a:rPr lang="en-US" sz="1200" dirty="0"/>
              <a:t>5 → 10 pairs; 15 → 105.</a:t>
            </a:r>
          </a:p>
          <a:p>
            <a:pPr marL="171450" indent="-171450">
              <a:buFont typeface="Arial"/>
              <a:buChar char="•"/>
            </a:pPr>
            <a:r>
              <a:rPr lang="en-US" sz="1200" dirty="0"/>
              <a:t>Other costs grow too: onboarding, dependencies, integration, context maintenance.</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Every engineer we add creates capability.</a:t>
            </a:r>
          </a:p>
          <a:p>
            <a:pPr marL="0" indent="0">
              <a:buNone/>
            </a:pPr>
            <a:endParaRPr lang="en-US" sz="1200"/>
          </a:p>
          <a:p>
            <a:pPr marL="0" indent="0">
              <a:buNone/>
            </a:pPr>
            <a:r>
              <a:rPr lang="en-US" sz="1200" dirty="0"/>
              <a:t>But they also create potential interactions.</a:t>
            </a:r>
          </a:p>
          <a:p>
            <a:pPr marL="0" indent="0">
              <a:buNone/>
            </a:pPr>
            <a:endParaRPr lang="en-US" sz="1200"/>
          </a:p>
          <a:p>
            <a:pPr marL="0" indent="0">
              <a:buNone/>
            </a:pPr>
            <a:r>
              <a:rPr lang="en-US" sz="1200" dirty="0"/>
              <a:t>With five people there are ten possible pairs. With fifteen, there are 105.</a:t>
            </a:r>
          </a:p>
          <a:p>
            <a:pPr marL="0" indent="0">
              <a:buNone/>
            </a:pPr>
            <a:endParaRPr lang="en-US" sz="1200"/>
          </a:p>
          <a:p>
            <a:pPr marL="0" indent="0">
              <a:buNone/>
            </a:pPr>
            <a:r>
              <a:rPr lang="en-US" sz="1200" dirty="0"/>
              <a:t>I’m not claiming that every person talks to every other person equally. They shouldn’t. That’s actually part of the solution.</a:t>
            </a:r>
          </a:p>
          <a:p>
            <a:pPr marL="0" indent="0">
              <a:buNone/>
            </a:pPr>
            <a:endParaRPr lang="en-US" sz="1200"/>
          </a:p>
          <a:p>
            <a:pPr marL="0" indent="0">
              <a:buNone/>
            </a:pPr>
            <a:r>
              <a:rPr lang="en-US" sz="1200" dirty="0"/>
              <a:t>The point is that unconstrained interaction has ugly scaling behavior.</a:t>
            </a:r>
          </a:p>
          <a:p>
            <a:pPr marL="0" indent="0">
              <a:buNone/>
            </a:pPr>
            <a:endParaRPr lang="en-US" sz="1200"/>
          </a:p>
          <a:p>
            <a:pPr marL="0" indent="0">
              <a:buNone/>
            </a:pPr>
            <a:r>
              <a:rPr lang="en-US" sz="1200" dirty="0"/>
              <a:t>And communication isn’t the only cost. More people create more dependencies, more onboarding, more independently changing work to integrate, and more difficulty maintaining shared context.</a:t>
            </a:r>
          </a:p>
          <a:p>
            <a:pPr marL="0" indent="0">
              <a:buNone/>
            </a:pPr>
            <a:endParaRPr lang="en-US" sz="1200"/>
          </a:p>
          <a:p>
            <a:pPr marL="0" indent="0">
              <a:buNone/>
            </a:pPr>
            <a:r>
              <a:rPr lang="en-US" sz="1200" dirty="0"/>
              <a:t>This is the heart of Brooks’s observation. Adding people adds capability, but it also changes the coordination problem.</a:t>
            </a:r>
          </a:p>
          <a:p>
            <a:pPr marL="0" indent="0">
              <a:buNone/>
            </a:pPr>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State the scalability criterion that turns teamwork into an engineering problem.</a:t>
            </a:r>
          </a:p>
          <a:p>
            <a:pPr marL="0" indent="0">
              <a:buNone/>
            </a:pPr>
            <a:endParaRPr lang="en-US" sz="1200"/>
          </a:p>
          <a:p>
            <a:pPr marL="171450" indent="-171450">
              <a:buFont typeface="Arial"/>
              <a:buChar char="•"/>
            </a:pPr>
            <a:r>
              <a:rPr lang="en-US" sz="1200" dirty="0"/>
              <a:t>Capacity should grow with organization size.</a:t>
            </a:r>
          </a:p>
          <a:p>
            <a:pPr marL="171450" indent="-171450">
              <a:buFont typeface="Arial"/>
              <a:buChar char="•"/>
            </a:pPr>
            <a:r>
              <a:rPr lang="en-US" sz="1200" dirty="0"/>
              <a:t>Coordination cannot grow comparably or faster forever.</a:t>
            </a:r>
          </a:p>
          <a:p>
            <a:pPr marL="171450" indent="-171450">
              <a:buFont typeface="Arial"/>
              <a:buChar char="•"/>
            </a:pPr>
            <a:r>
              <a:rPr lang="en-US" sz="1200" dirty="0"/>
              <a:t>The plotted curve is conceptual, not empirical data.</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So here is the engineering goal.</a:t>
            </a:r>
          </a:p>
          <a:p>
            <a:pPr marL="0" indent="0">
              <a:buNone/>
            </a:pPr>
            <a:endParaRPr lang="en-US" sz="1200"/>
          </a:p>
          <a:p>
            <a:pPr marL="0" indent="0">
              <a:buNone/>
            </a:pPr>
            <a:r>
              <a:rPr lang="en-US" sz="1200" dirty="0"/>
              <a:t>As we add people, we want useful engineering capacity to grow.</a:t>
            </a:r>
          </a:p>
          <a:p>
            <a:pPr marL="0" indent="0">
              <a:buNone/>
            </a:pPr>
            <a:endParaRPr lang="en-US" sz="1200"/>
          </a:p>
          <a:p>
            <a:pPr marL="0" indent="0">
              <a:buNone/>
            </a:pPr>
            <a:r>
              <a:rPr lang="en-US" sz="1200" dirty="0"/>
              <a:t>Coordination cost will grow too. There is no magic organization where adding people is free.</a:t>
            </a:r>
          </a:p>
          <a:p>
            <a:pPr marL="0" indent="0">
              <a:buNone/>
            </a:pPr>
            <a:endParaRPr lang="en-US" sz="1200"/>
          </a:p>
          <a:p>
            <a:pPr marL="0" indent="0">
              <a:buNone/>
            </a:pPr>
            <a:r>
              <a:rPr lang="en-US" sz="1200" dirty="0"/>
              <a:t>But if coordination cost grows as fast as—or faster than—the capability we’re adding, the organization stops scaling.</a:t>
            </a:r>
          </a:p>
          <a:p>
            <a:pPr marL="0" indent="0">
              <a:buNone/>
            </a:pPr>
            <a:endParaRPr lang="en-US" sz="1200"/>
          </a:p>
          <a:p>
            <a:pPr marL="0" indent="0">
              <a:buNone/>
            </a:pPr>
            <a:r>
              <a:rPr lang="en-US" sz="1200" dirty="0"/>
              <a:t>So the goal is to make coordination costs grow sublinearly.</a:t>
            </a:r>
          </a:p>
          <a:p>
            <a:pPr marL="0" indent="0">
              <a:buNone/>
            </a:pPr>
            <a:endParaRPr lang="en-US" sz="1200"/>
          </a:p>
          <a:p>
            <a:pPr marL="0" indent="0">
              <a:buNone/>
            </a:pPr>
            <a:r>
              <a:rPr lang="en-US" sz="1200" dirty="0"/>
              <a:t>This curve is conceptual, not a measurement. The important thing is the shape.</a:t>
            </a:r>
          </a:p>
          <a:p>
            <a:pPr marL="0" indent="0">
              <a:buNone/>
            </a:pPr>
            <a:endParaRPr lang="en-US" sz="1200"/>
          </a:p>
          <a:p>
            <a:pPr marL="0" indent="0">
              <a:buNone/>
            </a:pPr>
            <a:r>
              <a:rPr lang="en-US" sz="1200" dirty="0"/>
              <a:t>Now we can ask a useful engineering question: what mechanisms change that shape?</a:t>
            </a:r>
          </a:p>
          <a:p>
            <a:pPr marL="0" indent="0">
              <a:buNone/>
            </a:pPr>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Organize familiar SE practices by the coordination cost they reduce.</a:t>
            </a:r>
          </a:p>
          <a:p>
            <a:pPr marL="0" indent="0">
              <a:buNone/>
            </a:pPr>
            <a:endParaRPr lang="en-US" sz="1200"/>
          </a:p>
          <a:p>
            <a:pPr marL="171450" indent="-171450">
              <a:buFont typeface="Arial"/>
              <a:buChar char="•"/>
            </a:pPr>
            <a:r>
              <a:rPr lang="en-US" sz="1200" dirty="0"/>
              <a:t>Reduce dependencies.</a:t>
            </a:r>
          </a:p>
          <a:p>
            <a:pPr marL="171450" indent="-171450">
              <a:buFont typeface="Arial"/>
              <a:buChar char="•"/>
            </a:pPr>
            <a:r>
              <a:rPr lang="en-US" sz="1200" dirty="0"/>
              <a:t>Reuse knowledge.</a:t>
            </a:r>
          </a:p>
          <a:p>
            <a:pPr marL="171450" indent="-171450">
              <a:buFont typeface="Arial"/>
              <a:buChar char="•"/>
            </a:pPr>
            <a:r>
              <a:rPr lang="en-US" sz="1200" dirty="0"/>
              <a:t>Automate coordination.</a:t>
            </a:r>
          </a:p>
          <a:p>
            <a:pPr marL="171450" indent="-171450">
              <a:buFont typeface="Arial"/>
              <a:buChar char="•"/>
            </a:pPr>
            <a:r>
              <a:rPr lang="en-US" sz="1200" dirty="0"/>
              <a:t>Scale decision structures.</a:t>
            </a:r>
          </a:p>
          <a:p>
            <a:pPr marL="171450" indent="-171450">
              <a:buFont typeface="Arial"/>
              <a:buChar char="•"/>
            </a:pPr>
            <a:r>
              <a:rPr lang="en-US" sz="1200" dirty="0"/>
              <a:t>“One decision should serve many future interactions” is the unifying idea.</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Many things you already recognize as software engineering practices can now be understood as coordination mechanisms.</a:t>
            </a:r>
          </a:p>
          <a:p>
            <a:pPr marL="0" indent="0">
              <a:buNone/>
            </a:pPr>
            <a:endParaRPr lang="en-US" sz="1200"/>
          </a:p>
          <a:p>
            <a:pPr marL="0" indent="0">
              <a:buNone/>
            </a:pPr>
            <a:r>
              <a:rPr lang="en-US" sz="1200" dirty="0"/>
              <a:t>We reduce dependencies using modularity, stable interfaces, and clear ownership.</a:t>
            </a:r>
          </a:p>
          <a:p>
            <a:pPr marL="0" indent="0">
              <a:buNone/>
            </a:pPr>
            <a:endParaRPr lang="en-US" sz="1200"/>
          </a:p>
          <a:p>
            <a:pPr marL="0" indent="0">
              <a:buNone/>
            </a:pPr>
            <a:r>
              <a:rPr lang="en-US" sz="1200" dirty="0"/>
              <a:t>We make knowledge reusable. If I explain something once in durable documentation, perhaps fifty future engineers don’t each need a meeting with me.</a:t>
            </a:r>
          </a:p>
          <a:p>
            <a:pPr marL="0" indent="0">
              <a:buNone/>
            </a:pPr>
            <a:endParaRPr lang="en-US" sz="1200"/>
          </a:p>
          <a:p>
            <a:pPr marL="0" indent="0">
              <a:buNone/>
            </a:pPr>
            <a:r>
              <a:rPr lang="en-US" sz="1200" dirty="0"/>
              <a:t>We automate coordination. Version control, automated tests, CI, and tooling replace repeated human interactions with machinery.</a:t>
            </a:r>
          </a:p>
          <a:p>
            <a:pPr marL="0" indent="0">
              <a:buNone/>
            </a:pPr>
            <a:endParaRPr lang="en-US" sz="1200"/>
          </a:p>
          <a:p>
            <a:pPr marL="0" indent="0">
              <a:buNone/>
            </a:pPr>
            <a:r>
              <a:rPr lang="en-US" sz="1200" dirty="0"/>
              <a:t>And we scale decision structures. Code review rules, ownership rules, and team boundaries constrain who actually needs to participate in which decisions.</a:t>
            </a:r>
          </a:p>
          <a:p>
            <a:pPr marL="0" indent="0">
              <a:buNone/>
            </a:pPr>
            <a:endParaRPr lang="en-US" sz="1200"/>
          </a:p>
          <a:p>
            <a:pPr marL="0" indent="0">
              <a:buNone/>
            </a:pPr>
            <a:r>
              <a:rPr lang="en-US" sz="1200" dirty="0"/>
              <a:t>The common idea is leverage: one decision should serve many future interactions.</a:t>
            </a:r>
          </a:p>
          <a:p>
            <a:pPr marL="0" indent="0">
              <a:buNone/>
            </a:pPr>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Show that software architecture is simultaneously an organizational coordination mechanism.</a:t>
            </a:r>
          </a:p>
          <a:p>
            <a:pPr marL="0" indent="0">
              <a:buNone/>
            </a:pPr>
            <a:endParaRPr lang="en-US" sz="1200"/>
          </a:p>
          <a:p>
            <a:pPr marL="171450" indent="-171450">
              <a:buFont typeface="Arial"/>
              <a:buChar char="•"/>
            </a:pPr>
            <a:r>
              <a:rPr lang="en-US" sz="1200" dirty="0"/>
              <a:t>Everyone↔everyone is not inevitable.</a:t>
            </a:r>
          </a:p>
          <a:p>
            <a:pPr marL="171450" indent="-171450">
              <a:buFont typeface="Arial"/>
              <a:buChar char="•"/>
            </a:pPr>
            <a:r>
              <a:rPr lang="en-US" sz="1200" dirty="0"/>
              <a:t>Interfaces bound what teams need to know about one another.</a:t>
            </a:r>
          </a:p>
          <a:p>
            <a:pPr marL="171450" indent="-171450">
              <a:buFont typeface="Arial"/>
              <a:buChar char="•"/>
            </a:pPr>
            <a:r>
              <a:rPr lang="en-US" sz="1200" dirty="0"/>
              <a:t>Connect to Conway without overclaiming causality.</a:t>
            </a:r>
          </a:p>
          <a:p>
            <a:pPr marL="171450" indent="-171450">
              <a:buFont typeface="Arial"/>
              <a:buChar char="•"/>
            </a:pPr>
            <a:r>
              <a:rPr lang="en-US" sz="1200" dirty="0"/>
              <a:t>Architecture changes topology, not just code organization.</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Here’s a particularly important example.</a:t>
            </a:r>
          </a:p>
          <a:p>
            <a:pPr marL="0" indent="0">
              <a:buNone/>
            </a:pPr>
            <a:endParaRPr lang="en-US" sz="1200"/>
          </a:p>
          <a:p>
            <a:pPr marL="0" indent="0">
              <a:buNone/>
            </a:pPr>
            <a:r>
              <a:rPr lang="en-US" sz="1200" dirty="0"/>
              <a:t>Suppose eight people all need to coordinate directly with one another. There are 28 possible pairwise paths.</a:t>
            </a:r>
          </a:p>
          <a:p>
            <a:pPr marL="0" indent="0">
              <a:buNone/>
            </a:pPr>
            <a:endParaRPr lang="en-US" sz="1200"/>
          </a:p>
          <a:p>
            <a:pPr marL="0" indent="0">
              <a:buNone/>
            </a:pPr>
            <a:r>
              <a:rPr lang="en-US" sz="1200" dirty="0"/>
              <a:t>But now suppose the work is organized into teams behind stable module interfaces.</a:t>
            </a:r>
          </a:p>
          <a:p>
            <a:pPr marL="0" indent="0">
              <a:buNone/>
            </a:pPr>
            <a:endParaRPr lang="en-US" sz="1200"/>
          </a:p>
          <a:p>
            <a:pPr marL="0" indent="0">
              <a:buNone/>
            </a:pPr>
            <a:r>
              <a:rPr lang="en-US" sz="1200" dirty="0"/>
              <a:t>The important cross-team coordination can collapse to a much smaller number of interfaces.</a:t>
            </a:r>
          </a:p>
          <a:p>
            <a:pPr marL="0" indent="0">
              <a:buNone/>
            </a:pPr>
            <a:endParaRPr lang="en-US" sz="1200"/>
          </a:p>
          <a:p>
            <a:pPr marL="0" indent="0">
              <a:buNone/>
            </a:pPr>
            <a:r>
              <a:rPr lang="en-US" sz="1200" dirty="0"/>
              <a:t>This is one reason architecture matters organizationally. An interface doesn’t merely tell the computer how two components interact. It can tell teams how much they need to know about one another.</a:t>
            </a:r>
          </a:p>
          <a:p>
            <a:pPr marL="0" indent="0">
              <a:buNone/>
            </a:pPr>
            <a:endParaRPr lang="en-US" sz="1200"/>
          </a:p>
          <a:p>
            <a:pPr marL="0" indent="0">
              <a:buNone/>
            </a:pPr>
            <a:r>
              <a:rPr lang="en-US" sz="1200" dirty="0"/>
              <a:t>Good boundaries allow bounded knowledge and bounded coordination.</a:t>
            </a:r>
          </a:p>
          <a:p>
            <a:pPr marL="0" indent="0">
              <a:buNone/>
            </a:pPr>
            <a:endParaRPr lang="en-US" sz="1200"/>
          </a:p>
          <a:p>
            <a:pPr marL="0" indent="0">
              <a:buNone/>
            </a:pPr>
            <a:r>
              <a:rPr lang="en-US" sz="1200" dirty="0"/>
              <a:t>This is closely related to Conway’s observation that communication structures and system structures tend to mirror one another.</a:t>
            </a:r>
          </a:p>
          <a:p>
            <a:pPr marL="0" indent="0">
              <a:buNone/>
            </a:pPr>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Use geographic distribution to make ordinary coordination costs impossible to ignore.</a:t>
            </a:r>
          </a:p>
          <a:p>
            <a:pPr marL="0" indent="0">
              <a:buNone/>
            </a:pPr>
            <a:endParaRPr lang="en-US" sz="1200"/>
          </a:p>
          <a:p>
            <a:pPr marL="171450" indent="-171450">
              <a:buFont typeface="Arial"/>
              <a:buChar char="•"/>
            </a:pPr>
            <a:r>
              <a:rPr lang="en-US" sz="1200" dirty="0"/>
              <a:t>Ask what becomes harder across the sites.</a:t>
            </a:r>
          </a:p>
          <a:p>
            <a:pPr marL="171450" indent="-171450">
              <a:buFont typeface="Arial"/>
              <a:buChar char="•"/>
            </a:pPr>
            <a:r>
              <a:rPr lang="en-US" sz="1200" dirty="0"/>
              <a:t>Draw on IBM experience in notes.</a:t>
            </a:r>
          </a:p>
          <a:p>
            <a:pPr marL="171450" indent="-171450">
              <a:buFont typeface="Arial"/>
              <a:buChar char="•"/>
            </a:pPr>
            <a:r>
              <a:rPr lang="en-US" sz="1200" dirty="0"/>
              <a:t>Reasons for global teams are mostly business reasons: skills, acquisitions, customer proximity, economics.</a:t>
            </a:r>
          </a:p>
          <a:p>
            <a:pPr marL="171450" indent="-171450">
              <a:buFont typeface="Arial"/>
              <a:buChar char="•"/>
            </a:pPr>
            <a:r>
              <a:rPr lang="en-US" sz="1200" dirty="0"/>
              <a:t>Emphasize time zones and reduced synchronous overlap.</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Let’s make the coordination problem nastier.</a:t>
            </a:r>
          </a:p>
          <a:p>
            <a:pPr marL="0" indent="0">
              <a:buNone/>
            </a:pPr>
            <a:endParaRPr lang="en-US" sz="1200"/>
          </a:p>
          <a:p>
            <a:pPr marL="0" indent="0">
              <a:buNone/>
            </a:pPr>
            <a:r>
              <a:rPr lang="en-US" sz="1200" dirty="0"/>
              <a:t>These are sites involved in a project while I was at IBM: multiple US locations, Beijing, Pune, Bangalore, Zurich, and later other locations.</a:t>
            </a:r>
          </a:p>
          <a:p>
            <a:pPr marL="0" indent="0">
              <a:buNone/>
            </a:pPr>
            <a:endParaRPr lang="en-US" sz="1200"/>
          </a:p>
          <a:p>
            <a:pPr marL="0" indent="0">
              <a:buNone/>
            </a:pPr>
            <a:r>
              <a:rPr lang="en-US" sz="1200" dirty="0"/>
              <a:t>Why would a company do this?</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Usually the reasons are business reasons. Access to specialized skills. An acquisition leaves expertise in a particular location. Proximity to customers. Sometimes labor economics.</a:t>
            </a:r>
          </a:p>
          <a:p>
            <a:pPr marL="0" indent="0">
              <a:buNone/>
            </a:pPr>
            <a:endParaRPr lang="en-US" sz="1200"/>
          </a:p>
          <a:p>
            <a:pPr marL="0" indent="0">
              <a:buNone/>
            </a:pPr>
            <a:r>
              <a:rPr lang="en-US" sz="1200" dirty="0"/>
              <a:t>You don’t get to say, “Coordination would be easier if everyone lived in West Lafayette.” The organization exists for reasons larger than your convenience.</a:t>
            </a:r>
          </a:p>
          <a:p>
            <a:pPr marL="0" indent="0">
              <a:buNone/>
            </a:pPr>
            <a:endParaRPr lang="en-US" sz="1200"/>
          </a:p>
          <a:p>
            <a:pPr marL="0" indent="0">
              <a:buNone/>
            </a:pPr>
            <a:r>
              <a:rPr lang="en-US" sz="1200" dirty="0"/>
              <a:t>So what becomes harder?</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Time zones are the obvious one. California, Europe, and China can give you remarkably little convenient synchronous overlap.</a:t>
            </a:r>
          </a:p>
          <a:p>
            <a:pPr marL="0" indent="0">
              <a:buNone/>
            </a:pPr>
            <a:endParaRPr lang="en-US" sz="1200"/>
          </a:p>
          <a:p>
            <a:pPr marL="0" indent="0">
              <a:buNone/>
            </a:pPr>
            <a:r>
              <a:rPr lang="en-US" sz="1200" dirty="0"/>
              <a:t>But distribution also makes informal context transfer harder. You can’t overhear the conversation. You can’t walk over to someone’s desk. Handoffs become explicit.</a:t>
            </a:r>
          </a:p>
          <a:p>
            <a:pPr marL="0" indent="0">
              <a:buNone/>
            </a:pPr>
            <a:endParaRPr lang="en-US" sz="1200"/>
          </a:p>
          <a:p>
            <a:pPr marL="0" indent="0">
              <a:buNone/>
            </a:pPr>
            <a:r>
              <a:rPr lang="en-US" sz="1200" dirty="0"/>
              <a:t>Global engineering is useful to us because it takes coordination costs that exist in every team and turns the gain up until they’re impossible to miss.</a:t>
            </a:r>
          </a:p>
          <a:p>
            <a:pPr marL="0" indent="0">
              <a:buNone/>
            </a:pPr>
            <a:endParaRPr lang="en-US" sz="1200"/>
          </a:p>
          <a:p>
            <a:pPr marL="0" indent="0">
              <a:buNone/>
            </a:pPr>
            <a:r>
              <a:rPr lang="en-US" sz="1200" dirty="0"/>
              <a:t>— Retained from previous notes —</a:t>
            </a:r>
          </a:p>
          <a:p>
            <a:pPr marL="0" indent="0">
              <a:buNone/>
            </a:pPr>
            <a:endParaRPr lang="en-US" sz="1200"/>
          </a:p>
          <a:p>
            <a:pPr marL="0" indent="0">
              <a:buNone/>
            </a:pPr>
            <a:r>
              <a:rPr lang="en-US" sz="1200" dirty="0"/>
              <a:t>These are the sites involved in the project while I was there. US employees in Poughkeepsie/NY, Austin/TX, Beaverton/OR, and Silicon Valley, CA. 2012-2014 Beijing/CN, two sites in India (Pune and Bangalore), as well as Zurich/Switzerland 2015 + Mexico, UK, Germany And just look at all of those time zones! California, UK, and Beijing are “evenly spaced”, each 8 hours apart from the next. Why global teams? Access to skills, e.g: Specialized technologies (experience with a particular HW component), specialized skills (experience adapting a product to meet a particular regulatory requirement – or, e.g., Israel has a huge cybersecurity scene because of the mandatory military service and active threats to that country) Acquisitions – expanding a product family by buying a company with an appropriate product. Later the products might neeed to collaborate. Proximity to customer – face-to-face feedback, on-site support It can be cheaper. If a company is funded in USD and pays in Rupees, the exchange rate is favorable (These are almost all BUSINESS reasons. Ours is not to question why…) Unavoidable US colleagues: American, Brazil, India, China, Egypt Team meetings: microcosm of the world Collaboration strategies: Module (works well) Phase-Based (requirements -&gt; Design -&gt;) – Handoffs are hard. Huge team / Follow-the-sun Hand-offs are hard! Can work well for customer support, not so good for design/impl.</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573E8D-CDDD-407E-8DC4-91F8096B23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472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Expose the tradeoff between temporal parallelism and context-transfer cost.</a:t>
            </a:r>
          </a:p>
          <a:p>
            <a:pPr marL="0" indent="0">
              <a:buNone/>
            </a:pPr>
            <a:endParaRPr lang="en-US" sz="1200"/>
          </a:p>
          <a:p>
            <a:pPr marL="171450" indent="-171450">
              <a:buFont typeface="Arial"/>
              <a:buChar char="•"/>
            </a:pPr>
            <a:r>
              <a:rPr lang="en-US" sz="1200" dirty="0"/>
              <a:t>Promise: 24 hours of progress.</a:t>
            </a:r>
          </a:p>
          <a:p>
            <a:pPr marL="171450" indent="-171450">
              <a:buFont typeface="Arial"/>
              <a:buChar char="•"/>
            </a:pPr>
            <a:r>
              <a:rPr lang="en-US" sz="1200" dirty="0"/>
              <a:t>Cost: every handoff transfers state and intent.</a:t>
            </a:r>
          </a:p>
          <a:p>
            <a:pPr marL="171450" indent="-171450">
              <a:buFont typeface="Arial"/>
              <a:buChar char="•"/>
            </a:pPr>
            <a:r>
              <a:rPr lang="en-US" sz="1200" dirty="0"/>
              <a:t>Works better for decomposable work/support than tightly coupled design.</a:t>
            </a:r>
          </a:p>
          <a:p>
            <a:pPr marL="171450" indent="-171450">
              <a:buFont typeface="Arial"/>
              <a:buChar char="•"/>
            </a:pPr>
            <a:r>
              <a:rPr lang="en-US" sz="1200" dirty="0"/>
              <a:t>Handoff quality affects reliability.</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Here’s the seductive version of global engineering.</a:t>
            </a:r>
          </a:p>
          <a:p>
            <a:pPr marL="0" indent="0">
              <a:buNone/>
            </a:pPr>
            <a:endParaRPr lang="en-US" sz="1200"/>
          </a:p>
          <a:p>
            <a:pPr marL="0" indent="0">
              <a:buNone/>
            </a:pPr>
            <a:r>
              <a:rPr lang="en-US" sz="1200" dirty="0"/>
              <a:t>Put three sites eight hours apart. Site A works for eight hours, hands the work to Site B, which hands it to Site C.</a:t>
            </a:r>
          </a:p>
          <a:p>
            <a:pPr marL="0" indent="0">
              <a:buNone/>
            </a:pPr>
            <a:endParaRPr lang="en-US" sz="1200"/>
          </a:p>
          <a:p>
            <a:pPr marL="0" indent="0">
              <a:buNone/>
            </a:pPr>
            <a:r>
              <a:rPr lang="en-US" sz="1200" dirty="0"/>
              <a:t>Twenty-four-hour development! The project never sleeps.</a:t>
            </a:r>
          </a:p>
          <a:p>
            <a:pPr marL="0" indent="0">
              <a:buNone/>
            </a:pPr>
            <a:endParaRPr lang="en-US" sz="1200"/>
          </a:p>
          <a:p>
            <a:pPr marL="0" indent="0">
              <a:buNone/>
            </a:pPr>
            <a:r>
              <a:rPr lang="en-US" sz="1200" dirty="0"/>
              <a:t>And sometimes this works.</a:t>
            </a:r>
          </a:p>
          <a:p>
            <a:pPr marL="0" indent="0">
              <a:buNone/>
            </a:pPr>
            <a:endParaRPr lang="en-US" sz="1200"/>
          </a:p>
          <a:p>
            <a:pPr marL="0" indent="0">
              <a:buNone/>
            </a:pPr>
            <a:r>
              <a:rPr lang="en-US" sz="1200" dirty="0"/>
              <a:t>But every handoff has to transfer enough context for another engineer to continue correctly.</a:t>
            </a:r>
          </a:p>
          <a:p>
            <a:pPr marL="0" indent="0">
              <a:buNone/>
            </a:pPr>
            <a:endParaRPr lang="en-US" sz="1200"/>
          </a:p>
          <a:p>
            <a:pPr marL="0" indent="0">
              <a:buNone/>
            </a:pPr>
            <a:r>
              <a:rPr lang="en-US" sz="1200" dirty="0"/>
              <a:t>What changed? What remains uncertain? What did I try? Why did I make this decision? What should happen next?</a:t>
            </a:r>
          </a:p>
          <a:p>
            <a:pPr marL="0" indent="0">
              <a:buNone/>
            </a:pPr>
            <a:endParaRPr lang="en-US" sz="1200"/>
          </a:p>
          <a:p>
            <a:pPr marL="0" indent="0">
              <a:buNone/>
            </a:pPr>
            <a:r>
              <a:rPr lang="en-US" sz="1200" dirty="0"/>
              <a:t>The more tightly coupled and judgment-heavy the work is, the harder that transfer becomes.</a:t>
            </a:r>
          </a:p>
          <a:p>
            <a:pPr marL="0" indent="0">
              <a:buNone/>
            </a:pPr>
            <a:endParaRPr lang="en-US" sz="1200"/>
          </a:p>
          <a:p>
            <a:pPr marL="0" indent="0">
              <a:buNone/>
            </a:pPr>
            <a:r>
              <a:rPr lang="en-US" sz="1200" dirty="0"/>
              <a:t>So follow-the-sun exposes a general tradeoff: parallelism has a handoff cost.</a:t>
            </a:r>
          </a:p>
          <a:p>
            <a:pPr marL="0" indent="0">
              <a:buNone/>
            </a:pPr>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5 minutes — </a:t>
            </a:r>
            <a:r>
              <a:rPr lang="en-US" sz="1200" i="1" dirty="0"/>
              <a:t>Show that context transfer is difficult because teammates may interpret the same interaction through different assumptions.</a:t>
            </a:r>
          </a:p>
          <a:p>
            <a:pPr marL="0" indent="0">
              <a:buNone/>
            </a:pPr>
            <a:endParaRPr lang="en-US" sz="1200"/>
          </a:p>
          <a:p>
            <a:pPr marL="171450" indent="-171450">
              <a:buFont typeface="Arial"/>
              <a:buChar char="•"/>
            </a:pPr>
            <a:r>
              <a:rPr lang="en-US" sz="1200" dirty="0"/>
              <a:t>Use war stories here.</a:t>
            </a:r>
          </a:p>
          <a:p>
            <a:pPr marL="171450" indent="-171450">
              <a:buFont typeface="Arial"/>
              <a:buChar char="•"/>
            </a:pPr>
            <a:r>
              <a:rPr lang="en-US" sz="1200" dirty="0"/>
              <a:t>IBM business travel; India versus China adoption experiences.</a:t>
            </a:r>
          </a:p>
          <a:p>
            <a:pPr marL="171450" indent="-171450">
              <a:buFont typeface="Arial"/>
              <a:buChar char="•"/>
            </a:pPr>
            <a:r>
              <a:rPr lang="en-US" sz="1200" dirty="0"/>
              <a:t>Hofstede only as a population-level lens; do not treat nationality as individual prediction.</a:t>
            </a:r>
          </a:p>
          <a:p>
            <a:pPr marL="171450" indent="-171450">
              <a:buFont typeface="Arial"/>
              <a:buChar char="•"/>
            </a:pPr>
            <a:r>
              <a:rPr lang="en-US" sz="1200" dirty="0"/>
              <a:t>Hofstede dimensions retained in full below — power distance, individualism, long-term orientation are the useful three here.</a:t>
            </a:r>
          </a:p>
          <a:p>
            <a:pPr marL="171450" indent="-171450">
              <a:buFont typeface="Arial"/>
              <a:buChar char="•"/>
            </a:pPr>
            <a:r>
              <a:rPr lang="en-US" sz="1200" dirty="0"/>
              <a:t>Tie directly back to shared context and coordination reliability.</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There’s another source of coordination cost that is easy to underestimate: other people don’t share all of your assumptions.</a:t>
            </a:r>
          </a:p>
          <a:p>
            <a:pPr marL="0" indent="0">
              <a:buNone/>
            </a:pPr>
            <a:endParaRPr lang="en-US" sz="1200"/>
          </a:p>
          <a:p>
            <a:pPr marL="0" indent="0">
              <a:buNone/>
            </a:pPr>
            <a:r>
              <a:rPr lang="en-US" sz="1200" dirty="0"/>
              <a:t>Language is the obvious example, but it’s much broader than language.</a:t>
            </a:r>
          </a:p>
          <a:p>
            <a:pPr marL="0" indent="0">
              <a:buNone/>
            </a:pPr>
            <a:endParaRPr lang="en-US" sz="1200"/>
          </a:p>
          <a:p>
            <a:pPr marL="0" indent="0">
              <a:buNone/>
            </a:pPr>
            <a:r>
              <a:rPr lang="en-US" sz="1200" dirty="0"/>
              <a:t>How willing are you to contradict somebody senior in public? Does silence mean agreement? Is direct criticism helpful or rude? Is a verbal agreement enough, or does the decision need to be written? What professional experiences are you assuming everyone else has had?</a:t>
            </a:r>
          </a:p>
          <a:p>
            <a:pPr marL="0" indent="0">
              <a:buNone/>
            </a:pPr>
            <a:endParaRPr lang="en-US" sz="1200"/>
          </a:p>
          <a:p>
            <a:pPr marL="0" indent="0">
              <a:buNone/>
            </a:pPr>
            <a:r>
              <a:rPr lang="en-US" sz="1200" dirty="0"/>
              <a:t>[WAR STORIES: IBM business trips; experience getting adoption in India versus China; use whichever stories fit the room and time.]</a:t>
            </a:r>
          </a:p>
          <a:p>
            <a:pPr marL="0" indent="0">
              <a:buNone/>
            </a:pPr>
            <a:endParaRPr lang="en-US" sz="1200"/>
          </a:p>
          <a:p>
            <a:pPr marL="0" indent="0">
              <a:buNone/>
            </a:pPr>
            <a:r>
              <a:rPr lang="en-US" sz="1200" dirty="0"/>
              <a:t>This is where models such as Hofstede can sometimes be useful—but with a giant warning label.</a:t>
            </a:r>
          </a:p>
          <a:p>
            <a:pPr marL="0" indent="0">
              <a:buNone/>
            </a:pPr>
            <a:endParaRPr lang="en-US" sz="1200"/>
          </a:p>
          <a:p>
            <a:pPr marL="0" indent="0">
              <a:buNone/>
            </a:pPr>
            <a:r>
              <a:rPr lang="en-US" sz="1200" dirty="0"/>
              <a:t>These are population-level tendencies. They are not predictions about the individual standing in front of you.</a:t>
            </a:r>
          </a:p>
          <a:p>
            <a:pPr marL="0" indent="0">
              <a:buNone/>
            </a:pPr>
            <a:endParaRPr lang="en-US" sz="1200"/>
          </a:p>
          <a:p>
            <a:pPr marL="0" indent="0">
              <a:buNone/>
            </a:pPr>
            <a:r>
              <a:rPr lang="en-US" sz="1200" dirty="0"/>
              <a:t>The engineering consequence is what matters: assumptions that aren’t shared increase the cost of creating shared context and can reduce the reliability of coordination.</a:t>
            </a:r>
          </a:p>
          <a:p>
            <a:pPr marL="0" indent="0">
              <a:buNone/>
            </a:pPr>
            <a:endParaRPr lang="en-US" sz="1200"/>
          </a:p>
          <a:p>
            <a:pPr marL="0" indent="0">
              <a:buNone/>
            </a:pPr>
            <a:r>
              <a:rPr lang="en-US" sz="1200" dirty="0"/>
              <a:t>So don’t assume that because a message was clear to you, the relevant context was transferred.</a:t>
            </a:r>
          </a:p>
          <a:p>
            <a:pPr marL="0" indent="0">
              <a:buNone/>
            </a:pPr>
            <a:endParaRPr lang="en-US" sz="1200"/>
          </a:p>
          <a:p>
            <a:pPr marL="0" indent="0">
              <a:buNone/>
            </a:pPr>
            <a:r>
              <a:rPr lang="en-US" sz="1200" dirty="0"/>
              <a:t>— Retained from previous notes (Hofstede detail and war stories) —</a:t>
            </a:r>
          </a:p>
          <a:p>
            <a:pPr marL="0" indent="0">
              <a:buNone/>
            </a:pPr>
            <a:endParaRPr lang="en-US" sz="1200"/>
          </a:p>
          <a:p>
            <a:pPr marL="0" indent="0">
              <a:buNone/>
            </a:pPr>
            <a:r>
              <a:rPr lang="en-US" sz="1200" dirty="0"/>
              <a:t>REMINDER: WAR STORIES ( eg Jamie’s IBM business trips and experience in India vs China at getting adoption) Now, back to our regularly scheduled programming… (Write definitions on the board) Power distance : This dimension deals with the fact that all individuals in societies are not equal, and it expresses the attitude of the culture toward these power inequalities amongst us . Power distance is defined as the extent to which the less powerful members of institutions and organisations within a country expect and accept that power is distributed unequally. A high score means that you accept power hierarchies; a lower score means that you are more willing to cross the perceived power hierarchies. Long-term orientation is when you are focused on the future. You are willing to delay short-term material or social success or even short-term emotional gratification in order to prepare for the future. If you have this cultural perspective, you value persistence, perseverance, and adaptability. Short-term orientation is when you are focused on the present or past and consider them more important than the future. You care more about immediate gratification than long-term fulfillment. Individualism : The fundamental issue addressed by this dimension is the degree of interdependence a society maintains among its members . It has to do with whether people´s self-image is defined in terms of “I” or “We”. A high score means that the individuals are relatively independent from one another. In contrast, a low score reflects a more collective society, where people view themselves in terms of their relationship to others and more as part of a team. REMEMBER: This is a model , and scores are averaged across nationalities. Models are useful for interpreting and predicting, and for working with trends, but they may not describe any one individual. But if you’re working with an international team, those ‘averages’ will probably show up. === Other attributes of the model that are hard to connect directly to engineering work === “ Masculinity stands for a society in which social gender roles are clearly distinct: Men are supposed to be assertive, tough, and focused on material success; women are supposed to be more modest, tender, and concerned with the quality of life.”“Femininity stands for a society in which social gender roles overlap: Both men and women are supposed to be modest, tender, and concerned with the quality of life.” Uncertainty is a state wherein outcomes and conditions are unknown or unpredictable. Some people are more comfortable with uncertainty than others, and the degree to which individuals participate in certain behaviors to stay in comfortable situations is called uncertainty avoidance . Uncertainty avoidance is one of the five cultural dimensions presented by Geert Hofstede in his 1980 book on the subject, Culture's Consequences .</a:t>
            </a:r>
          </a:p>
        </p:txBody>
      </p:sp>
      <p:sp>
        <p:nvSpPr>
          <p:cNvPr id="4" name="Slide Number Placeholder 3"/>
          <p:cNvSpPr>
            <a:spLocks noGrp="1"/>
          </p:cNvSpPr>
          <p:nvPr>
            <p:ph type="sldNum" sz="quarter" idx="5"/>
          </p:nvPr>
        </p:nvSpPr>
        <p:spPr/>
        <p:txBody>
          <a:bodyPr/>
          <a:lstStyle/>
          <a:p>
            <a:fld id="{FF209F92-05EE-6F4A-AD9C-ED35F0F76927}" type="slidenum">
              <a:rPr lang="en-US"/>
              <a:t>19</a:t>
            </a:fld>
            <a:endParaRPr lang="en-US"/>
          </a:p>
        </p:txBody>
      </p:sp>
    </p:spTree>
    <p:extLst>
      <p:ext uri="{BB962C8B-B14F-4D97-AF65-F5344CB8AC3E}">
        <p14:creationId xmlns:p14="http://schemas.microsoft.com/office/powerpoint/2010/main" val="2139731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1 minute — </a:t>
            </a:r>
            <a:r>
              <a:rPr lang="en-US" sz="1200" i="1" dirty="0"/>
              <a:t>Establish the model that organizes the entire lecture.</a:t>
            </a:r>
          </a:p>
          <a:p>
            <a:pPr marL="0" indent="0">
              <a:buNone/>
            </a:pPr>
            <a:endParaRPr lang="en-US" sz="1200"/>
          </a:p>
          <a:p>
            <a:pPr marL="171450" indent="-171450">
              <a:buFont typeface="Arial"/>
              <a:buChar char="•"/>
            </a:pPr>
            <a:r>
              <a:rPr lang="en-US" sz="1200" dirty="0"/>
              <a:t>Individual capability combines through interactions.</a:t>
            </a:r>
          </a:p>
          <a:p>
            <a:pPr marL="171450" indent="-171450">
              <a:buFont typeface="Arial"/>
              <a:buChar char="•"/>
            </a:pPr>
            <a:r>
              <a:rPr lang="en-US" sz="1200" dirty="0"/>
              <a:t>Structures and mechanisms shape those interactions.</a:t>
            </a:r>
          </a:p>
          <a:p>
            <a:pPr marL="171450" indent="-171450">
              <a:buFont typeface="Arial"/>
              <a:buChar char="•"/>
            </a:pPr>
            <a:r>
              <a:rPr lang="en-US" sz="1200" dirty="0"/>
              <a:t>Interactions create coordination costs.</a:t>
            </a:r>
          </a:p>
          <a:p>
            <a:pPr marL="171450" indent="-171450">
              <a:buFont typeface="Arial"/>
              <a:buChar char="•"/>
            </a:pPr>
            <a:r>
              <a:rPr lang="en-US" sz="1200" dirty="0"/>
              <a:t>Return to this model throughout the lecture.</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Here is the model for today.</a:t>
            </a:r>
          </a:p>
          <a:p>
            <a:pPr marL="0" indent="0">
              <a:buNone/>
            </a:pPr>
            <a:endParaRPr lang="en-US" sz="1200"/>
          </a:p>
          <a:p>
            <a:pPr marL="0" indent="0">
              <a:buNone/>
            </a:pPr>
            <a:r>
              <a:rPr lang="en-US" sz="1200" dirty="0"/>
              <a:t>We start with individual capability. Put several engineers together, and their capabilities can combine into something much greater than any one engineer can accomplish.</a:t>
            </a:r>
          </a:p>
          <a:p>
            <a:pPr marL="0" indent="0">
              <a:buNone/>
            </a:pPr>
            <a:endParaRPr lang="en-US" sz="1200"/>
          </a:p>
          <a:p>
            <a:pPr marL="0" indent="0">
              <a:buNone/>
            </a:pPr>
            <a:r>
              <a:rPr lang="en-US" sz="1200" dirty="0"/>
              <a:t>But they don’t combine automatically. People have to interact. And those interactions have costs: communication, dependencies, integration, maintaining shared context.</a:t>
            </a:r>
          </a:p>
          <a:p>
            <a:pPr marL="0" indent="0">
              <a:buNone/>
            </a:pPr>
            <a:endParaRPr lang="en-US" sz="1200"/>
          </a:p>
          <a:p>
            <a:pPr marL="0" indent="0">
              <a:buNone/>
            </a:pPr>
            <a:r>
              <a:rPr lang="en-US" sz="1200" dirty="0"/>
              <a:t>So teams introduce structures and mechanisms to shape those interactions.</a:t>
            </a:r>
          </a:p>
          <a:p>
            <a:pPr marL="0" indent="0">
              <a:buNone/>
            </a:pPr>
            <a:endParaRPr lang="en-US" sz="1200"/>
          </a:p>
          <a:p>
            <a:pPr marL="0" indent="0">
              <a:buNone/>
            </a:pPr>
            <a:r>
              <a:rPr lang="en-US" sz="1200" dirty="0"/>
              <a:t>That’s our subject. We’re going to understand individual capability, team capability, what happens when capability is amplified, and then how we deliberately engineer coordination.</a:t>
            </a:r>
          </a:p>
          <a:p>
            <a:pPr marL="0" indent="0">
              <a:buNone/>
            </a:pPr>
            <a:endParaRPr lang="en-US" sz="1200"/>
          </a:p>
          <a:p>
            <a:pPr marL="0" indent="0">
              <a:buNone/>
            </a:pPr>
            <a:r>
              <a:rPr lang="en-US" sz="1200" dirty="0"/>
              <a:t>— Retained from previous notes —</a:t>
            </a:r>
          </a:p>
          <a:p>
            <a:pPr marL="0" indent="0">
              <a:buNone/>
            </a:pPr>
            <a:endParaRPr lang="en-US" sz="1200"/>
          </a:p>
          <a:p>
            <a:pPr marL="0" indent="0">
              <a:buNone/>
            </a:pPr>
            <a:r>
              <a:rPr lang="en-US" sz="1200" dirty="0"/>
              <a:t>Why are we talking about this today? (Project part 1 spec released tonight) Team endeavor Job roles What makes a great software engineer? Social Some personal and organizational factors that can lead to challenges Technical - HW on this</a:t>
            </a:r>
          </a:p>
        </p:txBody>
      </p:sp>
      <p:sp>
        <p:nvSpPr>
          <p:cNvPr id="4" name="Slide Number Placeholder 3"/>
          <p:cNvSpPr>
            <a:spLocks noGrp="1"/>
          </p:cNvSpPr>
          <p:nvPr>
            <p:ph type="sldNum" sz="quarter" idx="5"/>
          </p:nvPr>
        </p:nvSpPr>
        <p:spPr/>
        <p:txBody>
          <a:bodyPr/>
          <a:lstStyle/>
          <a:p>
            <a:fld id="{FF209F92-05EE-6F4A-AD9C-ED35F0F76927}" type="slidenum">
              <a:rPr lang="en-US"/>
              <a:t>2</a:t>
            </a:fld>
            <a:endParaRPr lang="en-US"/>
          </a:p>
        </p:txBody>
      </p:sp>
    </p:spTree>
    <p:extLst>
      <p:ext uri="{BB962C8B-B14F-4D97-AF65-F5344CB8AC3E}">
        <p14:creationId xmlns:p14="http://schemas.microsoft.com/office/powerpoint/2010/main" val="1657399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30 seconds — </a:t>
            </a:r>
            <a:r>
              <a:rPr lang="en-US" sz="1200" i="1" dirty="0"/>
              <a:t>Perturb the model: dramatically increase individual capability and ask what happens to coordination.</a:t>
            </a:r>
          </a:p>
          <a:p>
            <a:pPr marL="0" indent="0">
              <a:buNone/>
            </a:pPr>
            <a:endParaRPr lang="en-US" sz="1200"/>
          </a:p>
          <a:p>
            <a:pPr marL="171450" indent="-171450">
              <a:buFont typeface="Arial"/>
              <a:buChar char="•"/>
            </a:pPr>
            <a:r>
              <a:rPr lang="en-US" sz="1200" dirty="0"/>
              <a:t>Section transition.</a:t>
            </a:r>
          </a:p>
          <a:p>
            <a:pPr marL="171450" indent="-171450">
              <a:buFont typeface="Arial"/>
              <a:buChar char="•"/>
            </a:pPr>
            <a:r>
              <a:rPr lang="en-US" sz="1200" dirty="0"/>
              <a:t>We have established the classical scaling problem.</a:t>
            </a:r>
          </a:p>
          <a:p>
            <a:pPr marL="171450" indent="-171450">
              <a:buFont typeface="Arial"/>
              <a:buChar char="•"/>
            </a:pPr>
            <a:r>
              <a:rPr lang="en-US" sz="1200" dirty="0"/>
              <a:t>Now change one variable.</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We now have a model of ordinary teamwork.</a:t>
            </a:r>
          </a:p>
          <a:p>
            <a:pPr marL="0" indent="0">
              <a:buNone/>
            </a:pPr>
            <a:endParaRPr lang="en-US" sz="1200"/>
          </a:p>
          <a:p>
            <a:pPr marL="0" indent="0">
              <a:buNone/>
            </a:pPr>
            <a:r>
              <a:rPr lang="en-US" sz="1200" dirty="0"/>
              <a:t>So let’s perturb it.</a:t>
            </a:r>
          </a:p>
          <a:p>
            <a:pPr marL="0" indent="0">
              <a:buNone/>
            </a:pPr>
            <a:endParaRPr lang="en-US" sz="1200"/>
          </a:p>
          <a:p>
            <a:pPr marL="0" indent="0">
              <a:buNone/>
            </a:pPr>
            <a:r>
              <a:rPr lang="en-US" sz="1200" dirty="0"/>
              <a:t>What happens if individual engineers suddenly become capable of producing much more?</a:t>
            </a:r>
          </a:p>
          <a:p>
            <a:pPr marL="0" indent="0">
              <a:buNone/>
            </a:pPr>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Have students predict the coordination consequence of a 10× increase in individual throughput.</a:t>
            </a:r>
          </a:p>
          <a:p>
            <a:pPr marL="0" indent="0">
              <a:buNone/>
            </a:pPr>
            <a:endParaRPr lang="en-US" sz="1200" dirty="0"/>
          </a:p>
          <a:p>
            <a:pPr marL="171450" indent="-171450">
              <a:buFont typeface="Arial"/>
              <a:buChar char="•"/>
            </a:pPr>
            <a:r>
              <a:rPr lang="en-US" sz="1200" dirty="0"/>
              <a:t>MAGE Moment.</a:t>
            </a:r>
          </a:p>
          <a:p>
            <a:pPr marL="171450" indent="-171450">
              <a:buFont typeface="Arial"/>
              <a:buChar char="•"/>
            </a:pPr>
            <a:r>
              <a:rPr lang="en-US" sz="1200" dirty="0"/>
              <a:t>Think–pair–share.</a:t>
            </a:r>
          </a:p>
          <a:p>
            <a:pPr marL="171450" indent="-171450">
              <a:buFont typeface="Arial"/>
              <a:buChar char="•"/>
            </a:pPr>
            <a:r>
              <a:rPr lang="en-US" sz="1200" dirty="0"/>
              <a:t>Prompt: every engineer becomes 10× more productive.</a:t>
            </a:r>
          </a:p>
          <a:p>
            <a:pPr marL="171450" indent="-171450">
              <a:buFont typeface="Arial"/>
              <a:buChar char="•"/>
            </a:pPr>
            <a:r>
              <a:rPr lang="en-US" sz="1200" dirty="0"/>
              <a:t>Choices are shared context, trust, coordination.</a:t>
            </a:r>
          </a:p>
          <a:p>
            <a:pPr marL="171450" indent="-171450">
              <a:buFont typeface="Arial"/>
              <a:buChar char="•"/>
            </a:pPr>
            <a:r>
              <a:rPr lang="en-US" sz="1200" dirty="0"/>
              <a:t>There isn’t necessarily one universally correct answer; require mechanism.</a:t>
            </a:r>
          </a:p>
          <a:p>
            <a:pPr marL="171450" indent="-171450">
              <a:buFont typeface="Arial"/>
              <a:buChar char="•"/>
            </a:pPr>
            <a:r>
              <a:rPr lang="en-US" sz="1200" dirty="0"/>
              <a:t>Likely emphasis: coordination/shared context become stressed by increased change volume.</a:t>
            </a:r>
          </a:p>
          <a:p>
            <a:pPr marL="0" indent="0">
              <a:buNone/>
            </a:pPr>
            <a:endParaRPr lang="en-US" sz="1200" dirty="0"/>
          </a:p>
          <a:p>
            <a:pPr lvl="0"/>
            <a:r>
              <a:rPr lang="en-US" b="1" dirty="0"/>
              <a:t>Shared context:</a:t>
            </a:r>
            <a:r>
              <a:rPr lang="en-US" dirty="0"/>
              <a:t> People need a common understanding of the system, goals, constraints, and current state; faster individual work can make that shared understanding harder to maintain.</a:t>
            </a:r>
          </a:p>
          <a:p>
            <a:pPr lvl="0"/>
            <a:r>
              <a:rPr lang="en-US" b="1" dirty="0"/>
              <a:t>Trust:</a:t>
            </a:r>
            <a:r>
              <a:rPr lang="en-US" dirty="0"/>
              <a:t> Teammates need confidence in one another’s work and judgment; when output accelerates, there is more work to review and less time to build that confidence.</a:t>
            </a:r>
          </a:p>
          <a:p>
            <a:pPr lvl="0"/>
            <a:r>
              <a:rPr lang="en-US" b="1" dirty="0"/>
              <a:t>Coordination:</a:t>
            </a:r>
            <a:r>
              <a:rPr lang="en-US" dirty="0"/>
              <a:t> Individual productivity does not eliminate dependencies; faster engineers can actually create more decisions, changes, and integration points that must be coordinated.</a:t>
            </a:r>
            <a:endParaRPr lang="en-US" sz="1200" dirty="0"/>
          </a:p>
          <a:p>
            <a:pPr marL="0" indent="0">
              <a:buNone/>
            </a:pPr>
            <a:endParaRPr lang="en-US" sz="1200" dirty="0"/>
          </a:p>
          <a:p>
            <a:pPr marL="0" indent="0">
              <a:buNone/>
            </a:pPr>
            <a:r>
              <a:rPr lang="en-US" sz="1200" dirty="0"/>
              <a:t>=====</a:t>
            </a:r>
          </a:p>
          <a:p>
            <a:pPr marL="0" indent="0">
              <a:buNone/>
            </a:pPr>
            <a:endParaRPr lang="en-US" sz="1200" dirty="0"/>
          </a:p>
          <a:p>
            <a:pPr marL="0" indent="0">
              <a:buNone/>
            </a:pPr>
            <a:r>
              <a:rPr lang="en-US" sz="1200" dirty="0"/>
              <a:t>MAGE Moment.</a:t>
            </a:r>
          </a:p>
          <a:p>
            <a:pPr marL="0" indent="0">
              <a:buNone/>
            </a:pPr>
            <a:endParaRPr lang="en-US" sz="1200" dirty="0"/>
          </a:p>
          <a:p>
            <a:pPr marL="0" indent="0">
              <a:buNone/>
            </a:pPr>
            <a:r>
              <a:rPr lang="en-US" sz="1200" dirty="0"/>
              <a:t>Suppose every engineer becomes ten times more productive.</a:t>
            </a:r>
          </a:p>
          <a:p>
            <a:pPr marL="0" indent="0">
              <a:buNone/>
            </a:pPr>
            <a:endParaRPr lang="en-US" sz="1200" dirty="0"/>
          </a:p>
          <a:p>
            <a:pPr marL="0" indent="0">
              <a:buNone/>
            </a:pPr>
            <a:r>
              <a:rPr lang="en-US" sz="1200" dirty="0"/>
              <a:t>Not ten percent. Ten times.</a:t>
            </a:r>
          </a:p>
          <a:p>
            <a:pPr marL="0" indent="0">
              <a:buNone/>
            </a:pPr>
            <a:endParaRPr lang="en-US" sz="1200" dirty="0"/>
          </a:p>
          <a:p>
            <a:pPr marL="0" indent="0">
              <a:buNone/>
            </a:pPr>
            <a:r>
              <a:rPr lang="en-US" sz="1200" dirty="0"/>
              <a:t>What breaks in teamwork first: shared context, trust, or coordination?</a:t>
            </a:r>
          </a:p>
          <a:p>
            <a:pPr marL="0" indent="0">
              <a:buNone/>
            </a:pPr>
            <a:endParaRPr lang="en-US" sz="1200" dirty="0"/>
          </a:p>
          <a:p>
            <a:pPr marL="0" indent="0">
              <a:buNone/>
            </a:pPr>
            <a:r>
              <a:rPr lang="en-US" sz="1200" dirty="0"/>
              <a:t>Take a moment individually. Pick one and decide why. Then compare with the person next to you.</a:t>
            </a:r>
          </a:p>
          <a:p>
            <a:pPr marL="0" indent="0">
              <a:buNone/>
            </a:pPr>
            <a:endParaRPr lang="en-US" sz="1200" dirty="0"/>
          </a:p>
          <a:p>
            <a:pPr marL="0" indent="0">
              <a:buNone/>
            </a:pPr>
            <a:r>
              <a:rPr lang="en-US" sz="1200" dirty="0"/>
              <a:t>[Think–pair–share.]</a:t>
            </a:r>
          </a:p>
          <a:p>
            <a:pPr marL="0" indent="0">
              <a:buNone/>
            </a:pPr>
            <a:endParaRPr lang="en-US" sz="1200" dirty="0"/>
          </a:p>
          <a:p>
            <a:pPr marL="0" indent="0">
              <a:buNone/>
            </a:pPr>
            <a:r>
              <a:rPr lang="en-US" sz="1200" dirty="0"/>
              <a:t>[Take several answers.]</a:t>
            </a:r>
          </a:p>
          <a:p>
            <a:pPr marL="0" indent="0">
              <a:buNone/>
            </a:pPr>
            <a:endParaRPr lang="en-US" sz="1200" dirty="0"/>
          </a:p>
          <a:p>
            <a:pPr marL="0" indent="0">
              <a:buNone/>
            </a:pPr>
            <a:r>
              <a:rPr lang="en-US" sz="1200" dirty="0"/>
              <a:t>The important thing isn’t guessing the word I have in mind. I want the mechanism.</a:t>
            </a:r>
          </a:p>
          <a:p>
            <a:pPr marL="0" indent="0">
              <a:buNone/>
            </a:pPr>
            <a:endParaRPr lang="en-US" sz="1200" dirty="0"/>
          </a:p>
          <a:p>
            <a:pPr marL="0" indent="0">
              <a:buNone/>
            </a:pPr>
            <a:r>
              <a:rPr lang="en-US" sz="1200" dirty="0"/>
              <a:t>If engineers can generate dramatically more change, what happens to the system around them?</a:t>
            </a:r>
          </a:p>
          <a:p>
            <a:pPr marL="0" indent="0">
              <a:buNone/>
            </a:pPr>
            <a:endParaRPr lang="en-US" sz="1200" dirty="0"/>
          </a:p>
          <a:p>
            <a:pPr marL="0" indent="0">
              <a:buNone/>
            </a:pPr>
            <a:r>
              <a:rPr lang="en-US" sz="1200" dirty="0"/>
              <a:t>Let’s look at both sides.</a:t>
            </a:r>
          </a:p>
          <a:p>
            <a:pPr marL="0" indent="0">
              <a:buNone/>
            </a:pPr>
            <a:endParaRPr 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Establish the genuine coordination benefit of increasing the surface one engineer can own.</a:t>
            </a:r>
          </a:p>
          <a:p>
            <a:pPr marL="0" indent="0">
              <a:buNone/>
            </a:pPr>
            <a:endParaRPr lang="en-US" sz="1200" dirty="0"/>
          </a:p>
          <a:p>
            <a:pPr marL="171450" indent="-171450">
              <a:buFont typeface="Arial"/>
              <a:buChar char="•"/>
            </a:pPr>
            <a:r>
              <a:rPr lang="en-US" sz="1200" dirty="0"/>
              <a:t>Don’t frame GenAI only as “more code.”</a:t>
            </a:r>
          </a:p>
          <a:p>
            <a:pPr marL="171450" indent="-171450">
              <a:buFont typeface="Arial"/>
              <a:buChar char="•"/>
            </a:pPr>
            <a:r>
              <a:rPr lang="en-US" sz="1200" dirty="0"/>
              <a:t>Faster comprehension, implementation/testing, exploration.</a:t>
            </a:r>
          </a:p>
          <a:p>
            <a:pPr marL="171450" indent="-171450">
              <a:buFont typeface="Arial"/>
              <a:buChar char="•"/>
            </a:pPr>
            <a:r>
              <a:rPr lang="en-US" sz="1200" dirty="0"/>
              <a:t>Larger owned surface can reduce team size or cross-person dependencies.</a:t>
            </a:r>
          </a:p>
          <a:p>
            <a:pPr marL="171450" indent="-171450">
              <a:buFont typeface="Arial"/>
              <a:buChar char="•"/>
            </a:pPr>
            <a:r>
              <a:rPr lang="en-US" sz="1200" dirty="0"/>
              <a:t>Some coordination disappears rather than becoming more efficient.</a:t>
            </a:r>
          </a:p>
          <a:p>
            <a:pPr marL="0" indent="0">
              <a:buNone/>
            </a:pPr>
            <a:endParaRPr lang="en-US" sz="1200" dirty="0"/>
          </a:p>
          <a:p>
            <a:pPr marL="0" indent="0">
              <a:buNone/>
            </a:pPr>
            <a:r>
              <a:rPr lang="en-US" sz="1200" dirty="0"/>
              <a:t>=====</a:t>
            </a:r>
          </a:p>
          <a:p>
            <a:pPr marL="0" indent="0">
              <a:buNone/>
            </a:pPr>
            <a:endParaRPr lang="en-US" sz="1200" dirty="0"/>
          </a:p>
          <a:p>
            <a:pPr marL="0" indent="0">
              <a:buNone/>
            </a:pPr>
            <a:r>
              <a:rPr lang="en-US" sz="1200" dirty="0"/>
              <a:t>First, the optimistic side.</a:t>
            </a:r>
          </a:p>
          <a:p>
            <a:pPr marL="0" indent="0">
              <a:buNone/>
            </a:pPr>
            <a:endParaRPr lang="en-US" sz="1200" dirty="0"/>
          </a:p>
          <a:p>
            <a:pPr marL="0" indent="0">
              <a:buNone/>
            </a:pPr>
            <a:r>
              <a:rPr lang="en-US" sz="1200" dirty="0"/>
              <a:t>GenAI can increase the surface that one engineer can meaningfully own.</a:t>
            </a:r>
          </a:p>
          <a:p>
            <a:pPr marL="0" indent="0">
              <a:buNone/>
            </a:pPr>
            <a:endParaRPr lang="en-US" sz="1200" dirty="0"/>
          </a:p>
          <a:p>
            <a:pPr marL="0" indent="0">
              <a:buNone/>
            </a:pPr>
            <a:r>
              <a:rPr lang="en-US" sz="1200" dirty="0"/>
              <a:t>That isn’t just typing code faster. An engineer can understand unfamiliar code faster, produce and test more, and explore more alternatives before committing.</a:t>
            </a:r>
          </a:p>
          <a:p>
            <a:pPr marL="0" indent="0">
              <a:buNone/>
            </a:pPr>
            <a:endParaRPr lang="en-US" sz="1200" dirty="0"/>
          </a:p>
          <a:p>
            <a:pPr marL="0" indent="0">
              <a:buNone/>
            </a:pPr>
            <a:r>
              <a:rPr lang="en-US" sz="1200" dirty="0"/>
              <a:t>And this has an important teamwork consequence.</a:t>
            </a:r>
          </a:p>
          <a:p>
            <a:pPr marL="0" indent="0">
              <a:buNone/>
            </a:pPr>
            <a:endParaRPr lang="en-US" sz="1200" dirty="0"/>
          </a:p>
          <a:p>
            <a:pPr marL="0" indent="0">
              <a:buNone/>
            </a:pPr>
            <a:r>
              <a:rPr lang="en-US" sz="1200" dirty="0"/>
              <a:t>If work that previously required three people can genuinely be owned by one, some coordination doesn’t become more efficient.</a:t>
            </a:r>
          </a:p>
          <a:p>
            <a:pPr marL="0" indent="0">
              <a:buNone/>
            </a:pPr>
            <a:endParaRPr lang="en-US" sz="1200" dirty="0"/>
          </a:p>
          <a:p>
            <a:pPr marL="0" indent="0">
              <a:buNone/>
            </a:pPr>
            <a:r>
              <a:rPr lang="en-US" sz="1200" dirty="0"/>
              <a:t>It disappears.</a:t>
            </a:r>
          </a:p>
          <a:p>
            <a:pPr marL="0" indent="0">
              <a:buNone/>
            </a:pPr>
            <a:endParaRPr lang="en-US" sz="1200" dirty="0"/>
          </a:p>
          <a:p>
            <a:pPr marL="0" indent="0">
              <a:buNone/>
            </a:pPr>
            <a:r>
              <a:rPr lang="en-US" sz="1200" dirty="0"/>
              <a:t>No handoff. No status meeting. No cross-person dependency.</a:t>
            </a:r>
          </a:p>
          <a:p>
            <a:pPr marL="0" indent="0">
              <a:buNone/>
            </a:pPr>
            <a:endParaRPr lang="en-US" sz="1200" dirty="0"/>
          </a:p>
          <a:p>
            <a:pPr marL="0" indent="0">
              <a:buNone/>
            </a:pPr>
            <a:r>
              <a:rPr lang="en-US" sz="1200" dirty="0"/>
              <a:t>This is a real advantage of amplified individual capability.</a:t>
            </a:r>
          </a:p>
          <a:p>
            <a:pPr marL="0" indent="0">
              <a:buNone/>
            </a:pPr>
            <a:endParaRPr lang="en-US" sz="1200" dirty="0"/>
          </a:p>
          <a:p>
            <a:pPr marL="0" indent="0">
              <a:buNone/>
            </a:pPr>
            <a:endParaRPr lang="en-US" sz="1200" dirty="0"/>
          </a:p>
          <a:p>
            <a:pPr marL="0" indent="0">
              <a:buNone/>
            </a:pPr>
            <a:r>
              <a:rPr lang="en-US" sz="1200" b="1" dirty="0"/>
              <a:t>[ANIMATE] Click to reveal the question, then take answers (~60–90 seconds).</a:t>
            </a:r>
          </a:p>
          <a:p>
            <a:pPr marL="0" indent="0">
              <a:buNone/>
            </a:pPr>
            <a:endParaRPr lang="en-US" sz="1200" dirty="0"/>
          </a:p>
          <a:p>
            <a:pPr marL="0" indent="0">
              <a:buNone/>
            </a:pPr>
            <a:r>
              <a:rPr lang="en-US" sz="1200" dirty="0"/>
              <a:t>Likely answers: social connection, mentorship, shared understanding, learning, belonging, morale.</a:t>
            </a:r>
          </a:p>
          <a:p>
            <a:pPr marL="0" indent="0">
              <a:buNone/>
            </a:pPr>
            <a:endParaRPr lang="en-US" sz="1200" dirty="0"/>
          </a:p>
          <a:p>
            <a:pPr marL="0" indent="0">
              <a:buNone/>
            </a:pPr>
            <a:r>
              <a:rPr lang="en-US" sz="1200" dirty="0"/>
              <a:t>Coordination is expensive, and GenAI may genuinely eliminate some of it rather than merely making it cheaper. But interaction among engineers is not only coordination overhead. Teams are also social and learning structures. They transmit tacit knowledge, provide mentorship, create shared identity, and make work less isolating. If agents let one engineer own a much larger surface, we may improve productivity while weakening some of those functions. That can plausibly affect morale, retention, learning, and ultimately engineering quality.</a:t>
            </a:r>
          </a:p>
          <a:p>
            <a:pPr marL="0" indent="0">
              <a:buNone/>
            </a:pPr>
            <a:endParaRPr lang="en-US" sz="1200" dirty="0"/>
          </a:p>
          <a:p>
            <a:pPr marL="0" indent="0">
              <a:buNone/>
            </a:pPr>
            <a:r>
              <a:rPr lang="en-US" sz="1200" i="1" dirty="0"/>
              <a:t>Punchline: The goal is not necessarily to minimize human interaction. It is to eliminate interaction whose purpose is merely transferring work state, while preserving interaction that creates human or organizational value.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Show why amplified production can move rather than eliminate the bottleneck.</a:t>
            </a:r>
          </a:p>
          <a:p>
            <a:pPr marL="0" indent="0">
              <a:buNone/>
            </a:pPr>
            <a:endParaRPr lang="en-US" sz="1200"/>
          </a:p>
          <a:p>
            <a:pPr marL="171450" indent="-171450">
              <a:buFont typeface="Arial"/>
              <a:buChar char="•"/>
            </a:pPr>
            <a:r>
              <a:rPr lang="en-US" sz="1200" dirty="0"/>
              <a:t>More production creates more review, decisions, documentation, integration.</a:t>
            </a:r>
          </a:p>
          <a:p>
            <a:pPr marL="171450" indent="-171450">
              <a:buFont typeface="Arial"/>
              <a:buChar char="•"/>
            </a:pPr>
            <a:r>
              <a:rPr lang="en-US" sz="1200" dirty="0"/>
              <a:t>The surrounding coordination system may become limiting.</a:t>
            </a:r>
          </a:p>
          <a:p>
            <a:pPr marL="171450" indent="-171450">
              <a:buFont typeface="Arial"/>
              <a:buChar char="•"/>
            </a:pPr>
            <a:r>
              <a:rPr lang="en-US" sz="1200" dirty="0"/>
              <a:t>Tie directly to the 10× thought experiment.</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But now the other side.</a:t>
            </a:r>
          </a:p>
          <a:p>
            <a:pPr marL="0" indent="0">
              <a:buNone/>
            </a:pPr>
            <a:endParaRPr lang="en-US" sz="1200"/>
          </a:p>
          <a:p>
            <a:pPr marL="0" indent="0">
              <a:buNone/>
            </a:pPr>
            <a:r>
              <a:rPr lang="en-US" sz="1200" dirty="0"/>
              <a:t>Suppose everyone really does produce ten times as many changes.</a:t>
            </a:r>
          </a:p>
          <a:p>
            <a:pPr marL="0" indent="0">
              <a:buNone/>
            </a:pPr>
            <a:endParaRPr lang="en-US" sz="1200"/>
          </a:p>
          <a:p>
            <a:pPr marL="0" indent="0">
              <a:buNone/>
            </a:pPr>
            <a:r>
              <a:rPr lang="en-US" sz="1200" dirty="0"/>
              <a:t>Who reviews them?</a:t>
            </a:r>
          </a:p>
          <a:p>
            <a:pPr marL="0" indent="0">
              <a:buNone/>
            </a:pPr>
            <a:endParaRPr lang="en-US" sz="1200"/>
          </a:p>
          <a:p>
            <a:pPr marL="0" indent="0">
              <a:buNone/>
            </a:pPr>
            <a:r>
              <a:rPr lang="en-US" sz="1200" dirty="0"/>
              <a:t>Who decides among alternatives?</a:t>
            </a:r>
          </a:p>
          <a:p>
            <a:pPr marL="0" indent="0">
              <a:buNone/>
            </a:pPr>
            <a:endParaRPr lang="en-US" sz="1200"/>
          </a:p>
          <a:p>
            <a:pPr marL="0" indent="0">
              <a:buNone/>
            </a:pPr>
            <a:r>
              <a:rPr lang="en-US" sz="1200" dirty="0"/>
              <a:t>Who records the decisions?</a:t>
            </a:r>
          </a:p>
          <a:p>
            <a:pPr marL="0" indent="0">
              <a:buNone/>
            </a:pPr>
            <a:endParaRPr lang="en-US" sz="1200"/>
          </a:p>
          <a:p>
            <a:pPr marL="0" indent="0">
              <a:buNone/>
            </a:pPr>
            <a:r>
              <a:rPr lang="en-US" sz="1200" dirty="0"/>
              <a:t>Who integrates everything?</a:t>
            </a:r>
          </a:p>
          <a:p>
            <a:pPr marL="0" indent="0">
              <a:buNone/>
            </a:pPr>
            <a:endParaRPr lang="en-US" sz="1200"/>
          </a:p>
          <a:p>
            <a:pPr marL="0" indent="0">
              <a:buNone/>
            </a:pPr>
            <a:r>
              <a:rPr lang="en-US" sz="1200" dirty="0"/>
              <a:t>If the surrounding coordination system has not changed, individual throughput can simply flood it.</a:t>
            </a:r>
          </a:p>
          <a:p>
            <a:pPr marL="0" indent="0">
              <a:buNone/>
            </a:pPr>
            <a:endParaRPr lang="en-US" sz="1200"/>
          </a:p>
          <a:p>
            <a:pPr marL="0" indent="0">
              <a:buNone/>
            </a:pPr>
            <a:r>
              <a:rPr lang="en-US" sz="1200" dirty="0"/>
              <a:t>This is why individual throughput and team throughput are not the same thing.</a:t>
            </a:r>
          </a:p>
          <a:p>
            <a:pPr marL="0" indent="0">
              <a:buNone/>
            </a:pPr>
            <a:endParaRPr lang="en-US" sz="1200"/>
          </a:p>
          <a:p>
            <a:pPr marL="0" indent="0">
              <a:buNone/>
            </a:pPr>
            <a:r>
              <a:rPr lang="en-US" sz="1200" dirty="0"/>
              <a:t>An amplifier amplifies a well-designed coordination system—or overwhelms a bad one.</a:t>
            </a:r>
          </a:p>
          <a:p>
            <a:pPr marL="0" indent="0">
              <a:buNone/>
            </a:pPr>
            <a:endParaRPr lang="en-US" sz="1200"/>
          </a:p>
          <a:p>
            <a:pPr marL="0" indent="0">
              <a:buNone/>
            </a:pPr>
            <a:r>
              <a:rPr lang="en-US" sz="1200" dirty="0"/>
              <a:t>So we need a better vocabulary for engineering the coordination itself.</a:t>
            </a:r>
          </a:p>
          <a:p>
            <a:pPr marL="0" indent="0">
              <a:buNone/>
            </a:pPr>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01756-1FEE-329F-2B27-C47E38951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7CFE2D-B429-D899-2B45-7AA043968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B2EB5-0E9F-ED0D-DB80-1002CCCB5FB6}"/>
              </a:ext>
            </a:extLst>
          </p:cNvPr>
          <p:cNvSpPr>
            <a:spLocks noGrp="1"/>
          </p:cNvSpPr>
          <p:nvPr>
            <p:ph type="body" idx="1"/>
          </p:nvPr>
        </p:nvSpPr>
        <p:spPr/>
        <p:txBody>
          <a:bodyPr/>
          <a:lstStyle/>
          <a:p>
            <a:pPr marL="0" indent="0">
              <a:buNone/>
            </a:pPr>
            <a:r>
              <a:rPr lang="en-US" sz="1200" dirty="0"/>
              <a:t>3 minutes — </a:t>
            </a:r>
            <a:r>
              <a:rPr lang="en-US" sz="1200" i="1" dirty="0"/>
              <a:t>Show why amplified production can move rather than eliminate the bottleneck.</a:t>
            </a:r>
          </a:p>
          <a:p>
            <a:pPr marL="0" indent="0">
              <a:buNone/>
            </a:pPr>
            <a:endParaRPr lang="en-US" sz="1200"/>
          </a:p>
          <a:p>
            <a:pPr marL="171450" indent="-171450">
              <a:buFont typeface="Arial"/>
              <a:buChar char="•"/>
            </a:pPr>
            <a:r>
              <a:rPr lang="en-US" sz="1200" dirty="0"/>
              <a:t>More production creates more review, decisions, documentation, integration.</a:t>
            </a:r>
          </a:p>
          <a:p>
            <a:pPr marL="171450" indent="-171450">
              <a:buFont typeface="Arial"/>
              <a:buChar char="•"/>
            </a:pPr>
            <a:r>
              <a:rPr lang="en-US" sz="1200" dirty="0"/>
              <a:t>The surrounding coordination system may become limiting.</a:t>
            </a:r>
          </a:p>
          <a:p>
            <a:pPr marL="171450" indent="-171450">
              <a:buFont typeface="Arial"/>
              <a:buChar char="•"/>
            </a:pPr>
            <a:r>
              <a:rPr lang="en-US" sz="1200" dirty="0"/>
              <a:t>Tie directly to the 10× thought experiment.</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But now the other side.</a:t>
            </a:r>
          </a:p>
          <a:p>
            <a:pPr marL="0" indent="0">
              <a:buNone/>
            </a:pPr>
            <a:endParaRPr lang="en-US" sz="1200"/>
          </a:p>
          <a:p>
            <a:pPr marL="0" indent="0">
              <a:buNone/>
            </a:pPr>
            <a:r>
              <a:rPr lang="en-US" sz="1200" dirty="0"/>
              <a:t>Suppose everyone really does produce ten times as many changes.</a:t>
            </a:r>
          </a:p>
          <a:p>
            <a:pPr marL="0" indent="0">
              <a:buNone/>
            </a:pPr>
            <a:endParaRPr lang="en-US" sz="1200"/>
          </a:p>
          <a:p>
            <a:pPr marL="0" indent="0">
              <a:buNone/>
            </a:pPr>
            <a:r>
              <a:rPr lang="en-US" sz="1200" dirty="0"/>
              <a:t>Who reviews them?</a:t>
            </a:r>
          </a:p>
          <a:p>
            <a:pPr marL="0" indent="0">
              <a:buNone/>
            </a:pPr>
            <a:endParaRPr lang="en-US" sz="1200"/>
          </a:p>
          <a:p>
            <a:pPr marL="0" indent="0">
              <a:buNone/>
            </a:pPr>
            <a:r>
              <a:rPr lang="en-US" sz="1200" dirty="0"/>
              <a:t>Who decides among alternatives?</a:t>
            </a:r>
          </a:p>
          <a:p>
            <a:pPr marL="0" indent="0">
              <a:buNone/>
            </a:pPr>
            <a:endParaRPr lang="en-US" sz="1200"/>
          </a:p>
          <a:p>
            <a:pPr marL="0" indent="0">
              <a:buNone/>
            </a:pPr>
            <a:r>
              <a:rPr lang="en-US" sz="1200" dirty="0"/>
              <a:t>Who records the decisions?</a:t>
            </a:r>
          </a:p>
          <a:p>
            <a:pPr marL="0" indent="0">
              <a:buNone/>
            </a:pPr>
            <a:endParaRPr lang="en-US" sz="1200"/>
          </a:p>
          <a:p>
            <a:pPr marL="0" indent="0">
              <a:buNone/>
            </a:pPr>
            <a:r>
              <a:rPr lang="en-US" sz="1200" dirty="0"/>
              <a:t>Who integrates everything?</a:t>
            </a:r>
          </a:p>
          <a:p>
            <a:pPr marL="0" indent="0">
              <a:buNone/>
            </a:pPr>
            <a:endParaRPr lang="en-US" sz="1200"/>
          </a:p>
          <a:p>
            <a:pPr marL="0" indent="0">
              <a:buNone/>
            </a:pPr>
            <a:r>
              <a:rPr lang="en-US" sz="1200" dirty="0"/>
              <a:t>If the surrounding coordination system has not changed, individual throughput can simply flood it.</a:t>
            </a:r>
          </a:p>
          <a:p>
            <a:pPr marL="0" indent="0">
              <a:buNone/>
            </a:pPr>
            <a:endParaRPr lang="en-US" sz="1200"/>
          </a:p>
          <a:p>
            <a:pPr marL="0" indent="0">
              <a:buNone/>
            </a:pPr>
            <a:r>
              <a:rPr lang="en-US" sz="1200" dirty="0"/>
              <a:t>This is why individual throughput and team throughput are not the same thing.</a:t>
            </a:r>
          </a:p>
          <a:p>
            <a:pPr marL="0" indent="0">
              <a:buNone/>
            </a:pPr>
            <a:endParaRPr lang="en-US" sz="1200"/>
          </a:p>
          <a:p>
            <a:pPr marL="0" indent="0">
              <a:buNone/>
            </a:pPr>
            <a:r>
              <a:rPr lang="en-US" sz="1200" dirty="0"/>
              <a:t>An amplifier amplifies a well-designed coordination system—or overwhelms a bad one.</a:t>
            </a:r>
          </a:p>
          <a:p>
            <a:pPr marL="0" indent="0">
              <a:buNone/>
            </a:pPr>
            <a:endParaRPr lang="en-US" sz="1200"/>
          </a:p>
          <a:p>
            <a:pPr marL="0" indent="0">
              <a:buNone/>
            </a:pPr>
            <a:r>
              <a:rPr lang="en-US" sz="1200" dirty="0"/>
              <a:t>So we need a better vocabulary for engineering the coordination itself.</a:t>
            </a:r>
          </a:p>
          <a:p>
            <a:pPr marL="0" indent="0">
              <a:buNone/>
            </a:pPr>
            <a:endParaRPr lang="en-US" sz="1200"/>
          </a:p>
        </p:txBody>
      </p:sp>
    </p:spTree>
    <p:extLst>
      <p:ext uri="{BB962C8B-B14F-4D97-AF65-F5344CB8AC3E}">
        <p14:creationId xmlns:p14="http://schemas.microsoft.com/office/powerpoint/2010/main" val="469546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Give students a reusable design space for reasoning about coordination mechanisms.</a:t>
            </a:r>
          </a:p>
          <a:p>
            <a:pPr marL="0" indent="0">
              <a:buNone/>
            </a:pPr>
            <a:endParaRPr lang="en-US" sz="1200"/>
          </a:p>
          <a:p>
            <a:pPr marL="171450" indent="-171450">
              <a:buFont typeface="Arial"/>
              <a:buChar char="•"/>
            </a:pPr>
            <a:r>
              <a:rPr lang="en-US" sz="1200" dirty="0"/>
              <a:t>Topology: who interacts.</a:t>
            </a:r>
          </a:p>
          <a:p>
            <a:pPr marL="171450" indent="-171450">
              <a:buFont typeface="Arial"/>
              <a:buChar char="•"/>
            </a:pPr>
            <a:r>
              <a:rPr lang="en-US" sz="1200" dirty="0"/>
              <a:t>Frequency: how often.</a:t>
            </a:r>
          </a:p>
          <a:p>
            <a:pPr marL="171450" indent="-171450">
              <a:buFont typeface="Arial"/>
              <a:buChar char="•"/>
            </a:pPr>
            <a:r>
              <a:rPr lang="en-US" sz="1200" dirty="0"/>
              <a:t>Cost: resources consumed per interaction.</a:t>
            </a:r>
          </a:p>
          <a:p>
            <a:pPr marL="171450" indent="-171450">
              <a:buFont typeface="Arial"/>
              <a:buChar char="•"/>
            </a:pPr>
            <a:r>
              <a:rPr lang="en-US" sz="1200" dirty="0"/>
              <a:t>Reliability: whether necessary coordination happens correctly.</a:t>
            </a:r>
          </a:p>
          <a:p>
            <a:pPr marL="171450" indent="-171450">
              <a:buFont typeface="Arial"/>
              <a:buChar char="•"/>
            </a:pPr>
            <a:r>
              <a:rPr lang="en-US" sz="1200" dirty="0"/>
              <a:t>Reuse these dimensions for subsequent mechanisms.</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Here’s the framework I want you to carry forward.</a:t>
            </a:r>
          </a:p>
          <a:p>
            <a:pPr marL="0" indent="0">
              <a:buNone/>
            </a:pPr>
            <a:endParaRPr lang="en-US" sz="1200"/>
          </a:p>
          <a:p>
            <a:pPr marL="0" indent="0">
              <a:buNone/>
            </a:pPr>
            <a:r>
              <a:rPr lang="en-US" sz="1200" dirty="0"/>
              <a:t>There are at least four useful dimensions of a coordination mechanism.</a:t>
            </a:r>
          </a:p>
          <a:p>
            <a:pPr marL="0" indent="0">
              <a:buNone/>
            </a:pPr>
            <a:endParaRPr lang="en-US" sz="1200"/>
          </a:p>
          <a:p>
            <a:pPr marL="0" indent="0">
              <a:buNone/>
            </a:pPr>
            <a:r>
              <a:rPr lang="en-US" sz="1200" dirty="0"/>
              <a:t>Topology: who has to coordinate with whom? Architecture changed this.</a:t>
            </a:r>
          </a:p>
          <a:p>
            <a:pPr marL="0" indent="0">
              <a:buNone/>
            </a:pPr>
            <a:endParaRPr lang="en-US" sz="1200"/>
          </a:p>
          <a:p>
            <a:pPr marL="0" indent="0">
              <a:buNone/>
            </a:pPr>
            <a:r>
              <a:rPr lang="en-US" sz="1200" dirty="0"/>
              <a:t>Frequency: how often must coordination occur? A stable interface may let teams coordinate once rather than on every change.</a:t>
            </a:r>
          </a:p>
          <a:p>
            <a:pPr marL="0" indent="0">
              <a:buNone/>
            </a:pPr>
            <a:endParaRPr lang="en-US" sz="1200"/>
          </a:p>
          <a:p>
            <a:pPr marL="0" indent="0">
              <a:buNone/>
            </a:pPr>
            <a:r>
              <a:rPr lang="en-US" sz="1200" dirty="0"/>
              <a:t>Cost: how expensive is each interaction? A meeting involving eight engineers is much more expensive than an asynchronous update one person can inspect when needed.</a:t>
            </a:r>
          </a:p>
          <a:p>
            <a:pPr marL="0" indent="0">
              <a:buNone/>
            </a:pPr>
            <a:endParaRPr lang="en-US" sz="1200"/>
          </a:p>
          <a:p>
            <a:pPr marL="0" indent="0">
              <a:buNone/>
            </a:pPr>
            <a:r>
              <a:rPr lang="en-US" sz="1200" dirty="0"/>
              <a:t>And reliability: does the coordination actually happen correctly? Did the right person see the change? Did the test run? Did we record the decision?</a:t>
            </a:r>
          </a:p>
          <a:p>
            <a:pPr marL="0" indent="0">
              <a:buNone/>
            </a:pPr>
            <a:endParaRPr lang="en-US" sz="1200"/>
          </a:p>
          <a:p>
            <a:pPr marL="0" indent="0">
              <a:buNone/>
            </a:pPr>
            <a:r>
              <a:rPr lang="en-US" sz="1200" dirty="0"/>
              <a:t>We cannot eliminate coordination.</a:t>
            </a:r>
          </a:p>
          <a:p>
            <a:pPr marL="0" indent="0">
              <a:buNone/>
            </a:pPr>
            <a:endParaRPr lang="en-US" sz="1200"/>
          </a:p>
          <a:p>
            <a:pPr marL="0" indent="0">
              <a:buNone/>
            </a:pPr>
            <a:r>
              <a:rPr lang="en-US" sz="1200" dirty="0"/>
              <a:t>But we can engineer it.</a:t>
            </a:r>
          </a:p>
          <a:p>
            <a:pPr marL="0" indent="0">
              <a:buNone/>
            </a:pPr>
            <a:endParaRPr lang="en-US" sz="1200"/>
          </a:p>
          <a:p>
            <a:pPr marL="0" indent="0">
              <a:buNone/>
            </a:pPr>
            <a:r>
              <a:rPr lang="en-US" sz="1200" dirty="0"/>
              <a:t>For every mechanism in the next section, ask which of these dimensions it changes.</a:t>
            </a:r>
          </a:p>
          <a:p>
            <a:pPr marL="0" indent="0">
              <a:buNone/>
            </a:pPr>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30 seconds — </a:t>
            </a:r>
            <a:r>
              <a:rPr lang="en-US" sz="1200" i="1" dirty="0"/>
              <a:t>Shift from explaining coordination costs to deliberately designing them.</a:t>
            </a:r>
          </a:p>
          <a:p>
            <a:pPr marL="0" indent="0">
              <a:buNone/>
            </a:pPr>
            <a:endParaRPr lang="en-US" sz="1200"/>
          </a:p>
          <a:p>
            <a:pPr marL="171450" indent="-171450">
              <a:buFont typeface="Arial"/>
              <a:buChar char="•"/>
            </a:pPr>
            <a:r>
              <a:rPr lang="en-US" sz="1200" dirty="0"/>
              <a:t>Section transition.</a:t>
            </a:r>
          </a:p>
          <a:p>
            <a:pPr marL="171450" indent="-171450">
              <a:buFont typeface="Arial"/>
              <a:buChar char="•"/>
            </a:pPr>
            <a:r>
              <a:rPr lang="en-US" sz="1200" dirty="0"/>
              <a:t>Students now have the four-dimensional model.</a:t>
            </a:r>
          </a:p>
          <a:p>
            <a:pPr marL="171450" indent="-171450">
              <a:buFont typeface="Arial"/>
              <a:buChar char="•"/>
            </a:pPr>
            <a:r>
              <a:rPr lang="en-US" sz="1200" dirty="0"/>
              <a:t>Next: communication, meetings, durable decisions, project management, Git, automation.</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Now we turn from diagnosis to construction.</a:t>
            </a:r>
          </a:p>
          <a:p>
            <a:pPr marL="0" indent="0">
              <a:buNone/>
            </a:pPr>
            <a:endParaRPr lang="en-US" sz="1200"/>
          </a:p>
          <a:p>
            <a:pPr marL="0" indent="0">
              <a:buNone/>
            </a:pPr>
            <a:r>
              <a:rPr lang="en-US" sz="1200" dirty="0"/>
              <a:t>How can we deliberately change the cost and structure of interaction?</a:t>
            </a:r>
          </a:p>
          <a:p>
            <a:pPr marL="0" indent="0">
              <a:buNone/>
            </a:pPr>
            <a:endParaRPr lang="en-US" sz="1200"/>
          </a:p>
        </p:txBody>
      </p:sp>
      <p:sp>
        <p:nvSpPr>
          <p:cNvPr id="4" name="Slide Number Placeholder 3"/>
          <p:cNvSpPr>
            <a:spLocks noGrp="1"/>
          </p:cNvSpPr>
          <p:nvPr>
            <p:ph type="sldNum" sz="quarter" idx="5"/>
          </p:nvPr>
        </p:nvSpPr>
        <p:spPr/>
        <p:txBody>
          <a:bodyPr/>
          <a:lstStyle/>
          <a:p>
            <a:fld id="{FF209F92-05EE-6F4A-AD9C-ED35F0F76927}" type="slidenum">
              <a:rPr lang="en-US"/>
              <a:t>26</a:t>
            </a:fld>
            <a:endParaRPr lang="en-US"/>
          </a:p>
        </p:txBody>
      </p:sp>
    </p:spTree>
    <p:extLst>
      <p:ext uri="{BB962C8B-B14F-4D97-AF65-F5344CB8AC3E}">
        <p14:creationId xmlns:p14="http://schemas.microsoft.com/office/powerpoint/2010/main" val="1004803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Replace “which communication tool is best?” with requirements-driven communication design.</a:t>
            </a:r>
          </a:p>
          <a:p>
            <a:pPr marL="0" indent="0">
              <a:buNone/>
            </a:pPr>
            <a:endParaRPr lang="en-US" sz="1200"/>
          </a:p>
          <a:p>
            <a:pPr marL="171450" indent="-171450">
              <a:buFont typeface="Arial"/>
              <a:buChar char="•"/>
            </a:pPr>
            <a:r>
              <a:rPr lang="en-US" sz="1200" dirty="0"/>
              <a:t>Start from information requirements, not Slack/email/meeting preference.</a:t>
            </a:r>
          </a:p>
          <a:p>
            <a:pPr marL="171450" indent="-171450">
              <a:buFont typeface="Arial"/>
              <a:buChar char="•"/>
            </a:pPr>
            <a:r>
              <a:rPr lang="en-US" sz="1200" dirty="0"/>
              <a:t>What, whom, speed, durability.</a:t>
            </a:r>
          </a:p>
          <a:p>
            <a:pPr marL="171450" indent="-171450">
              <a:buFont typeface="Arial"/>
              <a:buChar char="•"/>
            </a:pPr>
            <a:r>
              <a:rPr lang="en-US" sz="1200" dirty="0"/>
              <a:t>Then choose synchronous/asynchronous and ephemeral/durable media.</a:t>
            </a:r>
          </a:p>
          <a:p>
            <a:pPr marL="171450" indent="-171450">
              <a:buFont typeface="Arial"/>
              <a:buChar char="•"/>
            </a:pPr>
            <a:r>
              <a:rPr lang="en-US" sz="1200" dirty="0"/>
              <a:t>Invite a couple of examples.</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A common way to discuss communication is to ask, “Should we use Slack? Email? Teams? Meetings?”</a:t>
            </a:r>
          </a:p>
          <a:p>
            <a:pPr marL="0" indent="0">
              <a:buNone/>
            </a:pPr>
            <a:endParaRPr lang="en-US" sz="1200"/>
          </a:p>
          <a:p>
            <a:pPr marL="0" indent="0">
              <a:buNone/>
            </a:pPr>
            <a:r>
              <a:rPr lang="en-US" sz="1200" dirty="0"/>
              <a:t>That’s backwards.</a:t>
            </a:r>
          </a:p>
          <a:p>
            <a:pPr marL="0" indent="0">
              <a:buNone/>
            </a:pPr>
            <a:endParaRPr lang="en-US" sz="1200"/>
          </a:p>
          <a:p>
            <a:pPr marL="0" indent="0">
              <a:buNone/>
            </a:pPr>
            <a:r>
              <a:rPr lang="en-US" sz="1200" dirty="0"/>
              <a:t>Start with the engineering requirements.</a:t>
            </a:r>
          </a:p>
          <a:p>
            <a:pPr marL="0" indent="0">
              <a:buNone/>
            </a:pPr>
            <a:endParaRPr lang="en-US" sz="1200"/>
          </a:p>
          <a:p>
            <a:pPr marL="0" indent="0">
              <a:buNone/>
            </a:pPr>
            <a:r>
              <a:rPr lang="en-US" sz="1200" dirty="0"/>
              <a:t>What information must move?</a:t>
            </a:r>
          </a:p>
          <a:p>
            <a:pPr marL="0" indent="0">
              <a:buNone/>
            </a:pPr>
            <a:endParaRPr lang="en-US" sz="1200"/>
          </a:p>
          <a:p>
            <a:pPr marL="0" indent="0">
              <a:buNone/>
            </a:pPr>
            <a:r>
              <a:rPr lang="en-US" sz="1200" dirty="0"/>
              <a:t>Between whom?</a:t>
            </a:r>
          </a:p>
          <a:p>
            <a:pPr marL="0" indent="0">
              <a:buNone/>
            </a:pPr>
            <a:endParaRPr lang="en-US" sz="1200"/>
          </a:p>
          <a:p>
            <a:pPr marL="0" indent="0">
              <a:buNone/>
            </a:pPr>
            <a:r>
              <a:rPr lang="en-US" sz="1200" dirty="0"/>
              <a:t>How quickly?</a:t>
            </a:r>
          </a:p>
          <a:p>
            <a:pPr marL="0" indent="0">
              <a:buNone/>
            </a:pPr>
            <a:endParaRPr lang="en-US" sz="1200"/>
          </a:p>
          <a:p>
            <a:pPr marL="0" indent="0">
              <a:buNone/>
            </a:pPr>
            <a:r>
              <a:rPr lang="en-US" sz="1200" dirty="0"/>
              <a:t>And how long must it last?</a:t>
            </a:r>
          </a:p>
          <a:p>
            <a:pPr marL="0" indent="0">
              <a:buNone/>
            </a:pPr>
            <a:endParaRPr lang="en-US" sz="1200"/>
          </a:p>
          <a:p>
            <a:pPr marL="0" indent="0">
              <a:buNone/>
            </a:pPr>
            <a:r>
              <a:rPr lang="en-US" sz="1200" dirty="0"/>
              <a:t>Only then choose the medium.</a:t>
            </a:r>
          </a:p>
          <a:p>
            <a:pPr marL="0" indent="0">
              <a:buNone/>
            </a:pPr>
            <a:endParaRPr lang="en-US" sz="1200"/>
          </a:p>
          <a:p>
            <a:pPr marL="0" indent="0">
              <a:buNone/>
            </a:pPr>
            <a:r>
              <a:rPr lang="en-US" sz="1200" dirty="0"/>
              <a:t>If I need a two-minute answer from one person right now, synchronous communication may be appropriate.</a:t>
            </a:r>
          </a:p>
          <a:p>
            <a:pPr marL="0" indent="0">
              <a:buNone/>
            </a:pPr>
            <a:endParaRPr lang="en-US" sz="1200"/>
          </a:p>
          <a:p>
            <a:pPr marL="0" indent="0">
              <a:buNone/>
            </a:pPr>
            <a:r>
              <a:rPr lang="en-US" sz="1200" dirty="0"/>
              <a:t>If I’m recording an architectural decision that a new engineer must understand eighteen months from now, an ephemeral chat message is a terrible representation.</a:t>
            </a:r>
          </a:p>
          <a:p>
            <a:pPr marL="0" indent="0">
              <a:buNone/>
            </a:pPr>
            <a:endParaRPr lang="en-US" sz="1200"/>
          </a:p>
          <a:p>
            <a:pPr marL="0" indent="0">
              <a:buNone/>
            </a:pPr>
            <a:r>
              <a:rPr lang="en-US" sz="1200" dirty="0"/>
              <a:t>A meeting, a message, a document, and a ticket make different tradeoffs on these dimensions.</a:t>
            </a:r>
          </a:p>
          <a:p>
            <a:pPr marL="0" indent="0">
              <a:buNone/>
            </a:pPr>
            <a:endParaRPr lang="en-US" sz="1200"/>
          </a:p>
          <a:p>
            <a:pPr marL="0" indent="0">
              <a:buNone/>
            </a:pPr>
            <a:r>
              <a:rPr lang="en-US" sz="1200" dirty="0"/>
              <a:t>The medium follows from the coordination problem.</a:t>
            </a:r>
          </a:p>
          <a:p>
            <a:pPr marL="0" indent="0">
              <a:buNone/>
            </a:pPr>
            <a:endParaRPr lang="en-US" sz="1200"/>
          </a:p>
          <a:p>
            <a:pPr marL="0" indent="0">
              <a:buNone/>
            </a:pPr>
            <a:endParaRPr lang="en-US" sz="1200"/>
          </a:p>
          <a:p>
            <a:pPr marL="0" indent="0">
              <a:buNone/>
            </a:pPr>
            <a:r>
              <a:rPr lang="en-US" sz="1200" i="1" dirty="0"/>
              <a:t>Don’t start with “Should we have a meeting?” Start with what the communication needs to accomplish: what has to be shared, who needs it, whether it has to happen live, and whether anyone will need it later.</a:t>
            </a:r>
          </a:p>
          <a:p>
            <a:pPr marL="0" indent="0">
              <a:buNone/>
            </a:pPr>
            <a:endParaRPr lang="en-US" sz="1200"/>
          </a:p>
          <a:p>
            <a:pPr marL="0" indent="0">
              <a:buNone/>
            </a:pPr>
            <a:r>
              <a:rPr lang="en-US" sz="1200" dirty="0"/>
              <a:t>Then pick the simplest tool that satisfies those answers — a message beats a meeting when nobody needs to talk live; a document or ticket beats a chat thread when someone will need it in six months.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Teach students to justify meetings by the coordination value of simultaneous attention.</a:t>
            </a:r>
          </a:p>
          <a:p>
            <a:pPr marL="0" indent="0">
              <a:buNone/>
            </a:pPr>
            <a:endParaRPr lang="en-US" sz="1200"/>
          </a:p>
          <a:p>
            <a:pPr marL="171450" indent="-171450">
              <a:buFont typeface="Arial"/>
              <a:buChar char="•"/>
            </a:pPr>
            <a:r>
              <a:rPr lang="en-US" sz="1200" dirty="0"/>
              <a:t>Draw from Greg Wilson.</a:t>
            </a:r>
          </a:p>
          <a:p>
            <a:pPr marL="171450" indent="-171450">
              <a:buFont typeface="Arial"/>
              <a:buChar char="•"/>
            </a:pPr>
            <a:r>
              <a:rPr lang="en-US" sz="1200" dirty="0"/>
              <a:t>Meeting cost scales with simultaneous participants.</a:t>
            </a:r>
          </a:p>
          <a:p>
            <a:pPr marL="171450" indent="-171450">
              <a:buFont typeface="Arial"/>
              <a:buChar char="•"/>
            </a:pPr>
            <a:r>
              <a:rPr lang="en-US" sz="1200" dirty="0"/>
              <a:t>Purpose: inform, consult, decide.</a:t>
            </a:r>
          </a:p>
          <a:p>
            <a:pPr marL="171450" indent="-171450">
              <a:buFont typeface="Arial"/>
              <a:buChar char="•"/>
            </a:pPr>
            <a:r>
              <a:rPr lang="en-US" sz="1200" dirty="0"/>
              <a:t>Agenda, fixed time, written decisions/actions.</a:t>
            </a:r>
          </a:p>
          <a:p>
            <a:pPr marL="171450" indent="-171450">
              <a:buFont typeface="Arial"/>
              <a:buChar char="•"/>
            </a:pPr>
            <a:r>
              <a:rPr lang="en-US" sz="1200" dirty="0"/>
              <a:t>Ask: “Is this meeting worth the attention it costs?”</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Meetings are a particularly expensive communication mechanism because they synchronize attention.</a:t>
            </a:r>
          </a:p>
          <a:p>
            <a:pPr marL="0" indent="0">
              <a:buNone/>
            </a:pPr>
            <a:endParaRPr lang="en-US" sz="1200"/>
          </a:p>
          <a:p>
            <a:pPr marL="0" indent="0">
              <a:buNone/>
            </a:pPr>
            <a:r>
              <a:rPr lang="en-US" sz="1200" dirty="0"/>
              <a:t>If eight engineers attend a one-hour meeting, the organization didn’t spend one hour. It spent eight engineer-hours.</a:t>
            </a:r>
          </a:p>
          <a:p>
            <a:pPr marL="0" indent="0">
              <a:buNone/>
            </a:pPr>
            <a:endParaRPr lang="en-US" sz="1200"/>
          </a:p>
          <a:p>
            <a:pPr marL="0" indent="0">
              <a:buNone/>
            </a:pPr>
            <a:r>
              <a:rPr lang="en-US" sz="1200" dirty="0"/>
              <a:t>That can absolutely be worthwhile.</a:t>
            </a:r>
          </a:p>
          <a:p>
            <a:pPr marL="0" indent="0">
              <a:buNone/>
            </a:pPr>
            <a:endParaRPr lang="en-US" sz="1200"/>
          </a:p>
          <a:p>
            <a:pPr marL="0" indent="0">
              <a:buNone/>
            </a:pPr>
            <a:r>
              <a:rPr lang="en-US" sz="1200" dirty="0"/>
              <a:t>The advantage is rapid shared context, rapid feedback, and the ability to make decisions interactively.</a:t>
            </a:r>
          </a:p>
          <a:p>
            <a:pPr marL="0" indent="0">
              <a:buNone/>
            </a:pPr>
            <a:endParaRPr lang="en-US" sz="1200"/>
          </a:p>
          <a:p>
            <a:pPr marL="0" indent="0">
              <a:buNone/>
            </a:pPr>
            <a:r>
              <a:rPr lang="en-US" sz="1200" dirty="0"/>
              <a:t>But be clear about the purpose. Are we informing? Consulting? Deciding?</a:t>
            </a:r>
          </a:p>
          <a:p>
            <a:pPr marL="0" indent="0">
              <a:buNone/>
            </a:pPr>
            <a:endParaRPr lang="en-US" sz="1200"/>
          </a:p>
          <a:p>
            <a:pPr marL="0" indent="0">
              <a:buNone/>
            </a:pPr>
            <a:r>
              <a:rPr lang="en-US" sz="1200" dirty="0"/>
              <a:t>If you don’t care enough to make an agenda, you probably don’t need the meeting.</a:t>
            </a:r>
          </a:p>
          <a:p>
            <a:pPr marL="0" indent="0">
              <a:buNone/>
            </a:pPr>
            <a:endParaRPr lang="en-US" sz="1200"/>
          </a:p>
          <a:p>
            <a:pPr marL="0" indent="0">
              <a:buNone/>
            </a:pPr>
            <a:r>
              <a:rPr lang="en-US" sz="1200" dirty="0"/>
              <a:t>Fix the length. Plan to end early.</a:t>
            </a:r>
          </a:p>
          <a:p>
            <a:pPr marL="0" indent="0">
              <a:buNone/>
            </a:pPr>
            <a:endParaRPr lang="en-US" sz="1200"/>
          </a:p>
          <a:p>
            <a:pPr marL="0" indent="0">
              <a:buNone/>
            </a:pPr>
            <a:r>
              <a:rPr lang="en-US" sz="1200" dirty="0"/>
              <a:t>And if the meeting makes decisions, record the decisions and actions. Otherwise you paid for synchronization and then threw away part of what it produced.</a:t>
            </a:r>
          </a:p>
          <a:p>
            <a:pPr marL="0" indent="0">
              <a:buNone/>
            </a:pPr>
            <a:endParaRPr lang="en-US" sz="1200"/>
          </a:p>
          <a:p>
            <a:pPr marL="0" indent="0">
              <a:buNone/>
            </a:pPr>
            <a:r>
              <a:rPr lang="en-US" sz="1200" dirty="0"/>
              <a:t>The question isn’t “Are meetings good?”</a:t>
            </a:r>
          </a:p>
          <a:p>
            <a:pPr marL="0" indent="0">
              <a:buNone/>
            </a:pPr>
            <a:endParaRPr lang="en-US" sz="1200"/>
          </a:p>
          <a:p>
            <a:pPr marL="0" indent="0">
              <a:buNone/>
            </a:pPr>
            <a:r>
              <a:rPr lang="en-US" sz="1200" dirty="0"/>
              <a:t>It’s: is this meeting worth the attention it costs?</a:t>
            </a:r>
          </a:p>
          <a:p>
            <a:pPr marL="0" indent="0">
              <a:buNone/>
            </a:pPr>
            <a:endParaRPr 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Show durability as a mechanism for amortizing coordination over future interactions.</a:t>
            </a:r>
          </a:p>
          <a:p>
            <a:pPr marL="0" indent="0">
              <a:buNone/>
            </a:pPr>
            <a:endParaRPr lang="en-US" sz="1200"/>
          </a:p>
          <a:p>
            <a:pPr marL="171450" indent="-171450">
              <a:buFont typeface="Arial"/>
              <a:buChar char="•"/>
            </a:pPr>
            <a:r>
              <a:rPr lang="en-US" sz="1200" dirty="0"/>
              <a:t>Contrast memory versus durable artifact.</a:t>
            </a:r>
          </a:p>
          <a:p>
            <a:pPr marL="171450" indent="-171450">
              <a:buFont typeface="Arial"/>
              <a:buChar char="•"/>
            </a:pPr>
            <a:r>
              <a:rPr lang="en-US" sz="1200" dirty="0"/>
              <a:t>Minutes, ADRs, tickets, documentation.</a:t>
            </a:r>
          </a:p>
          <a:p>
            <a:pPr marL="171450" indent="-171450">
              <a:buFont typeface="Arial"/>
              <a:buChar char="•"/>
            </a:pPr>
            <a:r>
              <a:rPr lang="en-US" sz="1200" dirty="0"/>
              <a:t>Connect directly to “one decision serves many future interactions.”</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This is the durability dimension from the communication slide made concrete.</a:t>
            </a:r>
          </a:p>
          <a:p>
            <a:pPr marL="0" indent="0">
              <a:buNone/>
            </a:pPr>
            <a:endParaRPr lang="en-US" sz="1200"/>
          </a:p>
          <a:p>
            <a:pPr marL="0" indent="0">
              <a:buNone/>
            </a:pPr>
            <a:r>
              <a:rPr lang="en-US" sz="1200" dirty="0"/>
              <a:t>Suppose we make a decision and leave it in somebody’s memory.</a:t>
            </a:r>
          </a:p>
          <a:p>
            <a:pPr marL="0" indent="0">
              <a:buNone/>
            </a:pPr>
            <a:endParaRPr lang="en-US" sz="1200"/>
          </a:p>
          <a:p>
            <a:pPr marL="0" indent="0">
              <a:buNone/>
            </a:pPr>
            <a:r>
              <a:rPr lang="en-US" sz="1200" dirty="0"/>
              <a:t>Three months later another engineer encounters the consequence. They have to find somebody who remembers, reconstruct the rationale, or simply guess.</a:t>
            </a:r>
          </a:p>
          <a:p>
            <a:pPr marL="0" indent="0">
              <a:buNone/>
            </a:pPr>
            <a:endParaRPr lang="en-US" sz="1200"/>
          </a:p>
          <a:p>
            <a:pPr marL="0" indent="0">
              <a:buNone/>
            </a:pPr>
            <a:r>
              <a:rPr lang="en-US" sz="1200" dirty="0"/>
              <a:t>Now suppose the decision is written down somewhere discoverable.</a:t>
            </a:r>
          </a:p>
          <a:p>
            <a:pPr marL="0" indent="0">
              <a:buNone/>
            </a:pPr>
            <a:endParaRPr lang="en-US" sz="1200"/>
          </a:p>
          <a:p>
            <a:pPr marL="0" indent="0">
              <a:buNone/>
            </a:pPr>
            <a:r>
              <a:rPr lang="en-US" sz="1200" dirty="0"/>
              <a:t>The coordination happens once, but the result can be consumed repeatedly.</a:t>
            </a:r>
          </a:p>
          <a:p>
            <a:pPr marL="0" indent="0">
              <a:buNone/>
            </a:pPr>
            <a:endParaRPr lang="en-US" sz="1200"/>
          </a:p>
          <a:p>
            <a:pPr marL="0" indent="0">
              <a:buNone/>
            </a:pPr>
            <a:r>
              <a:rPr lang="en-US" sz="1200" dirty="0"/>
              <a:t>Minutes, decision records, tickets, documentation—different artifacts, same basic leverage.</a:t>
            </a:r>
          </a:p>
          <a:p>
            <a:pPr marL="0" indent="0">
              <a:buNone/>
            </a:pPr>
            <a:endParaRPr lang="en-US" sz="1200"/>
          </a:p>
          <a:p>
            <a:pPr marL="0" indent="0">
              <a:buNone/>
            </a:pPr>
            <a:r>
              <a:rPr lang="en-US" sz="1200" dirty="0"/>
              <a:t>A durable decision turns one act of coordination into many future uses.</a:t>
            </a:r>
          </a:p>
          <a:p>
            <a:pPr marL="0" indent="0">
              <a:buNone/>
            </a:pPr>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Make students articulate why coordination cost is worth paying at all.</a:t>
            </a:r>
          </a:p>
          <a:p>
            <a:pPr marL="0" indent="0">
              <a:buNone/>
            </a:pPr>
            <a:endParaRPr lang="en-US" sz="1200"/>
          </a:p>
          <a:p>
            <a:pPr marL="171450" indent="-171450">
              <a:buFont typeface="Arial"/>
              <a:buChar char="•"/>
            </a:pPr>
            <a:r>
              <a:rPr lang="en-US" sz="1200" dirty="0"/>
              <a:t>Ask the room before answering.</a:t>
            </a:r>
          </a:p>
          <a:p>
            <a:pPr marL="171450" indent="-171450">
              <a:buFont typeface="Arial"/>
              <a:buChar char="•"/>
            </a:pPr>
            <a:r>
              <a:rPr lang="en-US" sz="1200" dirty="0"/>
              <a:t>Expected: scale of work, diverse expertise, parallelism, review/checking, continuity.</a:t>
            </a:r>
          </a:p>
          <a:p>
            <a:pPr marL="171450" indent="-171450">
              <a:buFont typeface="Arial"/>
              <a:buChar char="•"/>
            </a:pPr>
            <a:r>
              <a:rPr lang="en-US" sz="1200" dirty="0"/>
              <a:t>Distinguish “more labor” from complementary capability.</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Here’s the first puzzle.</a:t>
            </a:r>
          </a:p>
          <a:p>
            <a:pPr marL="0" indent="0">
              <a:buNone/>
            </a:pPr>
            <a:endParaRPr lang="en-US" sz="1200"/>
          </a:p>
          <a:p>
            <a:pPr marL="0" indent="0">
              <a:buNone/>
            </a:pPr>
            <a:r>
              <a:rPr lang="en-US" sz="1200" dirty="0"/>
              <a:t>If interactions impose costs, why not avoid those costs and just use one engineer?</a:t>
            </a:r>
          </a:p>
          <a:p>
            <a:pPr marL="0" indent="0">
              <a:buNone/>
            </a:pPr>
            <a:endParaRPr lang="en-US" sz="1200"/>
          </a:p>
          <a:p>
            <a:pPr marL="0" indent="0">
              <a:buNone/>
            </a:pPr>
            <a:r>
              <a:rPr lang="en-US" sz="1200" dirty="0"/>
              <a:t>Why do we need teams?</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There are obvious capacity reasons: one person only has so much time. But that’s not the whole answer.</a:t>
            </a:r>
          </a:p>
          <a:p>
            <a:pPr marL="0" indent="0">
              <a:buNone/>
            </a:pPr>
            <a:endParaRPr lang="en-US" sz="1200"/>
          </a:p>
          <a:p>
            <a:pPr marL="0" indent="0">
              <a:buNone/>
            </a:pPr>
            <a:r>
              <a:rPr lang="en-US" sz="1200" dirty="0"/>
              <a:t>Different engineers bring different expertise. Work can sometimes proceed in parallel. People catch one another’s mistakes. Systems outlive individual employees. And large systems simply exceed what one person can understand and maintain.</a:t>
            </a:r>
          </a:p>
          <a:p>
            <a:pPr marL="0" indent="0">
              <a:buNone/>
            </a:pPr>
            <a:endParaRPr lang="en-US" sz="1200"/>
          </a:p>
          <a:p>
            <a:pPr marL="0" indent="0">
              <a:buNone/>
            </a:pPr>
            <a:r>
              <a:rPr lang="en-US" sz="1200" dirty="0"/>
              <a:t>So teams buy us capability. The question for the rest of the lecture is what we have to pay to obtain it.</a:t>
            </a:r>
          </a:p>
          <a:p>
            <a:pPr marL="0" indent="0">
              <a:buNone/>
            </a:pPr>
            <a:endParaRPr 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 minutes — </a:t>
            </a:r>
            <a:r>
              <a:rPr lang="en-US" sz="1200" i="1" dirty="0"/>
              <a:t>Explain project management as externalized shared state rather than administrative overhead.</a:t>
            </a:r>
          </a:p>
          <a:p>
            <a:pPr marL="0" indent="0">
              <a:buNone/>
            </a:pPr>
            <a:endParaRPr lang="en-US" sz="1200"/>
          </a:p>
          <a:p>
            <a:pPr marL="171450" indent="-171450">
              <a:buFont typeface="Arial"/>
              <a:buChar char="•"/>
            </a:pPr>
            <a:r>
              <a:rPr lang="en-US" sz="1200" dirty="0"/>
              <a:t>What exists, owner, state, blockers, next.</a:t>
            </a:r>
          </a:p>
          <a:p>
            <a:pPr marL="171450" indent="-171450">
              <a:buFont typeface="Arial"/>
              <a:buChar char="•"/>
            </a:pPr>
            <a:r>
              <a:rPr lang="en-US" sz="1200" dirty="0"/>
              <a:t>Visibility reduces repeated status queries.</a:t>
            </a:r>
          </a:p>
          <a:p>
            <a:pPr marL="171450" indent="-171450">
              <a:buFont typeface="Arial"/>
              <a:buChar char="•"/>
            </a:pPr>
            <a:r>
              <a:rPr lang="en-US" sz="1200" dirty="0"/>
              <a:t>Connect to project use.</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Project management systems are often taught as bureaucracy: here is Jira, here is a Kanban board, move the ticket.</a:t>
            </a:r>
          </a:p>
          <a:p>
            <a:pPr marL="0" indent="0">
              <a:buNone/>
            </a:pPr>
            <a:endParaRPr lang="en-US" sz="1200"/>
          </a:p>
          <a:p>
            <a:pPr marL="0" indent="0">
              <a:buNone/>
            </a:pPr>
            <a:r>
              <a:rPr lang="en-US" sz="1200" dirty="0"/>
              <a:t>The more useful interpretation is that they make work state visible.</a:t>
            </a:r>
          </a:p>
          <a:p>
            <a:pPr marL="0" indent="0">
              <a:buNone/>
            </a:pPr>
            <a:endParaRPr lang="en-US" sz="1200"/>
          </a:p>
          <a:p>
            <a:pPr marL="0" indent="0">
              <a:buNone/>
            </a:pPr>
            <a:r>
              <a:rPr lang="en-US" sz="1200" dirty="0"/>
              <a:t>What work exists?</a:t>
            </a:r>
          </a:p>
          <a:p>
            <a:pPr marL="0" indent="0">
              <a:buNone/>
            </a:pPr>
            <a:endParaRPr lang="en-US" sz="1200"/>
          </a:p>
          <a:p>
            <a:pPr marL="0" indent="0">
              <a:buNone/>
            </a:pPr>
            <a:r>
              <a:rPr lang="en-US" sz="1200" dirty="0"/>
              <a:t>Who owns it?</a:t>
            </a:r>
          </a:p>
          <a:p>
            <a:pPr marL="0" indent="0">
              <a:buNone/>
            </a:pPr>
            <a:endParaRPr lang="en-US" sz="1200"/>
          </a:p>
          <a:p>
            <a:pPr marL="0" indent="0">
              <a:buNone/>
            </a:pPr>
            <a:r>
              <a:rPr lang="en-US" sz="1200" dirty="0"/>
              <a:t>What state is it in?</a:t>
            </a:r>
          </a:p>
          <a:p>
            <a:pPr marL="0" indent="0">
              <a:buNone/>
            </a:pPr>
            <a:endParaRPr lang="en-US" sz="1200"/>
          </a:p>
          <a:p>
            <a:pPr marL="0" indent="0">
              <a:buNone/>
            </a:pPr>
            <a:r>
              <a:rPr lang="en-US" sz="1200" dirty="0"/>
              <a:t>What’s blocking it?</a:t>
            </a:r>
          </a:p>
          <a:p>
            <a:pPr marL="0" indent="0">
              <a:buNone/>
            </a:pPr>
            <a:endParaRPr lang="en-US" sz="1200"/>
          </a:p>
          <a:p>
            <a:pPr marL="0" indent="0">
              <a:buNone/>
            </a:pPr>
            <a:r>
              <a:rPr lang="en-US" sz="1200" dirty="0"/>
              <a:t>What happens next?</a:t>
            </a:r>
          </a:p>
          <a:p>
            <a:pPr marL="0" indent="0">
              <a:buNone/>
            </a:pPr>
            <a:endParaRPr lang="en-US" sz="1200"/>
          </a:p>
          <a:p>
            <a:pPr marL="0" indent="0">
              <a:buNone/>
            </a:pPr>
            <a:r>
              <a:rPr lang="en-US" sz="1200" dirty="0"/>
              <a:t>If that information exists only in people’s heads, everybody has to keep asking everybody else.</a:t>
            </a:r>
          </a:p>
          <a:p>
            <a:pPr marL="0" indent="0">
              <a:buNone/>
            </a:pPr>
            <a:endParaRPr lang="en-US" sz="1200"/>
          </a:p>
          <a:p>
            <a:pPr marL="0" indent="0">
              <a:buNone/>
            </a:pPr>
            <a:r>
              <a:rPr lang="en-US" sz="1200" dirty="0"/>
              <a:t>A visible work state is shared context that the team doesn’t have to reconstruct continuously.</a:t>
            </a:r>
          </a:p>
          <a:p>
            <a:pPr marL="0" indent="0">
              <a:buNone/>
            </a:pPr>
            <a:endParaRPr 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Reframe familiar Git operations as explicit coordination semantics.</a:t>
            </a:r>
          </a:p>
          <a:p>
            <a:pPr marL="0" indent="0">
              <a:buNone/>
            </a:pPr>
            <a:endParaRPr lang="en-US" sz="1200"/>
          </a:p>
          <a:p>
            <a:pPr marL="171450" indent="-171450">
              <a:buFont typeface="Arial"/>
              <a:buChar char="•"/>
            </a:pPr>
            <a:r>
              <a:rPr lang="en-US" sz="1200" dirty="0"/>
              <a:t>Branch isolates work.</a:t>
            </a:r>
          </a:p>
          <a:p>
            <a:pPr marL="171450" indent="-171450">
              <a:buFont typeface="Arial"/>
              <a:buChar char="•"/>
            </a:pPr>
            <a:r>
              <a:rPr lang="en-US" sz="1200" dirty="0"/>
              <a:t>Commit records a discrete state transition/history.</a:t>
            </a:r>
          </a:p>
          <a:p>
            <a:pPr marL="171450" indent="-171450">
              <a:buFont typeface="Arial"/>
              <a:buChar char="•"/>
            </a:pPr>
            <a:r>
              <a:rPr lang="en-US" sz="1200" dirty="0"/>
              <a:t>PR exposes proposed integration.</a:t>
            </a:r>
          </a:p>
          <a:p>
            <a:pPr marL="171450" indent="-171450">
              <a:buFont typeface="Arial"/>
              <a:buChar char="•"/>
            </a:pPr>
            <a:r>
              <a:rPr lang="en-US" sz="1200" dirty="0"/>
              <a:t>Review/merge creates decision point and shared state.</a:t>
            </a:r>
          </a:p>
          <a:p>
            <a:pPr marL="171450" indent="-171450">
              <a:buFont typeface="Arial"/>
              <a:buChar char="•"/>
            </a:pPr>
            <a:r>
              <a:rPr lang="en-US" sz="1200" dirty="0"/>
              <a:t>Git matters because it encodes coordination, not because “industry uses Git.”</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You already know some Git.</a:t>
            </a:r>
          </a:p>
          <a:p>
            <a:pPr marL="0" indent="0">
              <a:buNone/>
            </a:pPr>
            <a:endParaRPr lang="en-US" sz="1200"/>
          </a:p>
          <a:p>
            <a:pPr marL="0" indent="0">
              <a:buNone/>
            </a:pPr>
            <a:r>
              <a:rPr lang="en-US" sz="1200" dirty="0"/>
              <a:t>I want you to see it differently.</a:t>
            </a:r>
          </a:p>
          <a:p>
            <a:pPr marL="0" indent="0">
              <a:buNone/>
            </a:pPr>
            <a:endParaRPr lang="en-US" sz="1200"/>
          </a:p>
          <a:p>
            <a:pPr marL="0" indent="0">
              <a:buNone/>
            </a:pPr>
            <a:r>
              <a:rPr lang="en-US" sz="1200" dirty="0"/>
              <a:t>Git is a protocol for concurrent change.</a:t>
            </a:r>
          </a:p>
          <a:p>
            <a:pPr marL="0" indent="0">
              <a:buNone/>
            </a:pPr>
            <a:endParaRPr lang="en-US" sz="1200"/>
          </a:p>
          <a:p>
            <a:pPr marL="0" indent="0">
              <a:buNone/>
            </a:pPr>
            <a:r>
              <a:rPr lang="en-US" sz="1200" dirty="0"/>
              <a:t>A branch isolates work in progress from the shared integration state.</a:t>
            </a:r>
          </a:p>
          <a:p>
            <a:pPr marL="0" indent="0">
              <a:buNone/>
            </a:pPr>
            <a:endParaRPr lang="en-US" sz="1200"/>
          </a:p>
          <a:p>
            <a:pPr marL="0" indent="0">
              <a:buNone/>
            </a:pPr>
            <a:r>
              <a:rPr lang="en-US" sz="1200" dirty="0"/>
              <a:t>A commit records a discrete change and gives it history.</a:t>
            </a:r>
          </a:p>
          <a:p>
            <a:pPr marL="0" indent="0">
              <a:buNone/>
            </a:pPr>
            <a:endParaRPr lang="en-US" sz="1200"/>
          </a:p>
          <a:p>
            <a:pPr marL="0" indent="0">
              <a:buNone/>
            </a:pPr>
            <a:r>
              <a:rPr lang="en-US" sz="1200" dirty="0"/>
              <a:t>A pull request says, “Here is a proposed integration. This is now available for inspection.”</a:t>
            </a:r>
          </a:p>
          <a:p>
            <a:pPr marL="0" indent="0">
              <a:buNone/>
            </a:pPr>
            <a:endParaRPr lang="en-US" sz="1200"/>
          </a:p>
          <a:p>
            <a:pPr marL="0" indent="0">
              <a:buNone/>
            </a:pPr>
            <a:r>
              <a:rPr lang="en-US" sz="1200" dirty="0"/>
              <a:t>Review supplies a decision point.</a:t>
            </a:r>
          </a:p>
          <a:p>
            <a:pPr marL="0" indent="0">
              <a:buNone/>
            </a:pPr>
            <a:endParaRPr lang="en-US" sz="1200"/>
          </a:p>
          <a:p>
            <a:pPr marL="0" indent="0">
              <a:buNone/>
            </a:pPr>
            <a:r>
              <a:rPr lang="en-US" sz="1200" dirty="0"/>
              <a:t>Merge establishes a new shared state.</a:t>
            </a:r>
          </a:p>
          <a:p>
            <a:pPr marL="0" indent="0">
              <a:buNone/>
            </a:pPr>
            <a:endParaRPr lang="en-US" sz="1200"/>
          </a:p>
          <a:p>
            <a:pPr marL="0" indent="0">
              <a:buNone/>
            </a:pPr>
            <a:r>
              <a:rPr lang="en-US" sz="1200" dirty="0"/>
              <a:t>Those aren’t merely commands in a version-control tutorial. They are coordination semantics.</a:t>
            </a:r>
          </a:p>
          <a:p>
            <a:pPr marL="0" indent="0">
              <a:buNone/>
            </a:pPr>
            <a:endParaRPr lang="en-US" sz="1200"/>
          </a:p>
          <a:p>
            <a:pPr marL="0" indent="0">
              <a:buNone/>
            </a:pPr>
            <a:r>
              <a:rPr lang="en-US" sz="1200" dirty="0"/>
              <a:t>Git is valuable partly because important conventions about concurrent work become explicit and inspectable instead of existing as social convention alone.</a:t>
            </a:r>
          </a:p>
          <a:p>
            <a:pPr marL="0" indent="0">
              <a:buNone/>
            </a:pPr>
            <a:endParaRPr 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Show how a modern development workflow mixes human judgment with automated coordination.</a:t>
            </a:r>
          </a:p>
          <a:p>
            <a:pPr marL="0" indent="0">
              <a:buNone/>
            </a:pPr>
            <a:endParaRPr lang="en-US" sz="1200"/>
          </a:p>
          <a:p>
            <a:pPr marL="171450" indent="-171450">
              <a:buFont typeface="Arial"/>
              <a:buChar char="•"/>
            </a:pPr>
            <a:r>
              <a:rPr lang="en-US" sz="1200" dirty="0"/>
              <a:t>Walk left-to-right.</a:t>
            </a:r>
          </a:p>
          <a:p>
            <a:pPr marL="171450" indent="-171450">
              <a:buFont typeface="Arial"/>
              <a:buChar char="•"/>
            </a:pPr>
            <a:r>
              <a:rPr lang="en-US" sz="1200" dirty="0"/>
              <a:t>Issue→owner→branch→code→PR→checks→review→merge.</a:t>
            </a:r>
          </a:p>
          <a:p>
            <a:pPr marL="171450" indent="-171450">
              <a:buFont typeface="Arial"/>
              <a:buChar char="•"/>
            </a:pPr>
            <a:r>
              <a:rPr lang="en-US" sz="1200" dirty="0"/>
              <a:t>Human decisions remain where judgment matters.</a:t>
            </a:r>
          </a:p>
          <a:p>
            <a:pPr marL="171450" indent="-171450">
              <a:buFont typeface="Arial"/>
              <a:buChar char="•"/>
            </a:pPr>
            <a:r>
              <a:rPr lang="en-US" sz="1200" dirty="0"/>
              <a:t>Automated checks enforce repeatable obligations.</a:t>
            </a:r>
          </a:p>
          <a:p>
            <a:pPr marL="171450" indent="-171450">
              <a:buFont typeface="Arial"/>
              <a:buChar char="•"/>
            </a:pPr>
            <a:r>
              <a:rPr lang="en-US" sz="1200" dirty="0"/>
              <a:t>Connect back to reliability and cost.</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Now put several of these mechanisms together.</a:t>
            </a:r>
          </a:p>
          <a:p>
            <a:pPr marL="0" indent="0">
              <a:buNone/>
            </a:pPr>
            <a:endParaRPr lang="en-US" sz="1200"/>
          </a:p>
          <a:p>
            <a:pPr marL="0" indent="0">
              <a:buNone/>
            </a:pPr>
            <a:r>
              <a:rPr lang="en-US" sz="1200" dirty="0"/>
              <a:t>A change begins as an issue. Somebody owns it. They isolate work on a branch, produce code, and propose integration through a pull request.</a:t>
            </a:r>
          </a:p>
          <a:p>
            <a:pPr marL="0" indent="0">
              <a:buNone/>
            </a:pPr>
            <a:endParaRPr lang="en-US" sz="1200"/>
          </a:p>
          <a:p>
            <a:pPr marL="0" indent="0">
              <a:buNone/>
            </a:pPr>
            <a:r>
              <a:rPr lang="en-US" sz="1200" dirty="0"/>
              <a:t>Then notice what happens around the boundary.</a:t>
            </a:r>
          </a:p>
          <a:p>
            <a:pPr marL="0" indent="0">
              <a:buNone/>
            </a:pPr>
            <a:endParaRPr lang="en-US" sz="1200"/>
          </a:p>
          <a:p>
            <a:pPr marL="0" indent="0">
              <a:buNone/>
            </a:pPr>
            <a:r>
              <a:rPr lang="en-US" sz="1200" dirty="0"/>
              <a:t>Some coordination is automated. Tests run. Linters run. CI checks properties that we’ve decided should hold every time.</a:t>
            </a:r>
          </a:p>
          <a:p>
            <a:pPr marL="0" indent="0">
              <a:buNone/>
            </a:pPr>
            <a:endParaRPr lang="en-US" sz="1200"/>
          </a:p>
          <a:p>
            <a:pPr marL="0" indent="0">
              <a:buNone/>
            </a:pPr>
            <a:r>
              <a:rPr lang="en-US" sz="1200" dirty="0"/>
              <a:t>Other coordination remains human. Somebody may need to decide whether the design is appropriate, whether the tradeoff is acceptable, whether the change belongs.</a:t>
            </a:r>
          </a:p>
          <a:p>
            <a:pPr marL="0" indent="0">
              <a:buNone/>
            </a:pPr>
            <a:endParaRPr lang="en-US" sz="1200"/>
          </a:p>
          <a:p>
            <a:pPr marL="0" indent="0">
              <a:buNone/>
            </a:pPr>
            <a:r>
              <a:rPr lang="en-US" sz="1200" dirty="0"/>
              <a:t>Then merge establishes the new shared state.</a:t>
            </a:r>
          </a:p>
          <a:p>
            <a:pPr marL="0" indent="0">
              <a:buNone/>
            </a:pPr>
            <a:endParaRPr lang="en-US" sz="1200"/>
          </a:p>
          <a:p>
            <a:pPr marL="0" indent="0">
              <a:buNone/>
            </a:pPr>
            <a:r>
              <a:rPr lang="en-US" sz="1200" dirty="0"/>
              <a:t>Every one of these boundaries is a place where coordination happens.</a:t>
            </a:r>
          </a:p>
          <a:p>
            <a:pPr marL="0" indent="0">
              <a:buNone/>
            </a:pPr>
            <a:endParaRPr lang="en-US" sz="1200"/>
          </a:p>
          <a:p>
            <a:pPr marL="0" indent="0">
              <a:buNone/>
            </a:pPr>
            <a:r>
              <a:rPr lang="en-US" sz="1200" dirty="0"/>
              <a:t>Automation can move repeated coordination from “remember to ask a human” into enforced machinery.</a:t>
            </a:r>
          </a:p>
          <a:p>
            <a:pPr marL="0" indent="0">
              <a:buNone/>
            </a:pPr>
            <a:endParaRPr lang="en-US" sz="1200"/>
          </a:p>
          <a:p>
            <a:pPr marL="0" indent="0">
              <a:buNone/>
            </a:pPr>
            <a:r>
              <a:rPr lang="en-US" sz="1200" dirty="0"/>
              <a:t>That can reduce cost and increase reliability.</a:t>
            </a:r>
          </a:p>
          <a:p>
            <a:pPr marL="0" indent="0">
              <a:buNone/>
            </a:pPr>
            <a:endParaRPr 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30 seconds — </a:t>
            </a:r>
            <a:r>
              <a:rPr lang="en-US" sz="1200" i="1" dirty="0"/>
              <a:t>Turn the coordination model into a design problem students must solve in their own project.</a:t>
            </a:r>
          </a:p>
          <a:p>
            <a:pPr marL="0" indent="0">
              <a:buNone/>
            </a:pPr>
            <a:endParaRPr lang="en-US" sz="1200"/>
          </a:p>
          <a:p>
            <a:pPr marL="171450" indent="-171450">
              <a:buFont typeface="Arial"/>
              <a:buChar char="•"/>
            </a:pPr>
            <a:r>
              <a:rPr lang="en-US" sz="1200" dirty="0"/>
              <a:t>Section transition.</a:t>
            </a:r>
          </a:p>
          <a:p>
            <a:pPr marL="171450" indent="-171450">
              <a:buFont typeface="Arial"/>
              <a:buChar char="•"/>
            </a:pPr>
            <a:r>
              <a:rPr lang="en-US" sz="1200" dirty="0"/>
              <a:t>Team contract is not paperwork; it is an engineered coordination system.</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Now let’s apply this directly to your project.</a:t>
            </a:r>
          </a:p>
          <a:p>
            <a:pPr marL="0" indent="0">
              <a:buNone/>
            </a:pPr>
            <a:endParaRPr lang="en-US" sz="1200"/>
          </a:p>
          <a:p>
            <a:pPr marL="0" indent="0">
              <a:buNone/>
            </a:pPr>
            <a:r>
              <a:rPr lang="en-US" sz="1200" dirty="0"/>
              <a:t>You’re about to make choices about how your team and your pod coordinate.</a:t>
            </a:r>
          </a:p>
          <a:p>
            <a:pPr marL="0" indent="0">
              <a:buNone/>
            </a:pPr>
            <a:endParaRPr lang="en-US" sz="1200"/>
          </a:p>
          <a:p>
            <a:pPr marL="0" indent="0">
              <a:buNone/>
            </a:pPr>
            <a:r>
              <a:rPr lang="en-US" sz="1200" dirty="0"/>
              <a:t>Those choices are part of the engineering.</a:t>
            </a:r>
          </a:p>
          <a:p>
            <a:pPr marL="0" indent="0">
              <a:buNone/>
            </a:pPr>
            <a:endParaRPr 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Make students distinguish intra-team coordination from inter-team/pod coordination.</a:t>
            </a:r>
          </a:p>
          <a:p>
            <a:pPr marL="0" indent="0">
              <a:buNone/>
            </a:pPr>
            <a:endParaRPr lang="en-US" sz="1200"/>
          </a:p>
          <a:p>
            <a:pPr marL="171450" indent="-171450">
              <a:buFont typeface="Arial"/>
              <a:buChar char="•"/>
            </a:pPr>
            <a:r>
              <a:rPr lang="en-US" sz="1200" dirty="0"/>
              <a:t>Inside team: ownership, branches, review, meetings.</a:t>
            </a:r>
          </a:p>
          <a:p>
            <a:pPr marL="171450" indent="-171450">
              <a:buFont typeface="Arial"/>
              <a:buChar char="•"/>
            </a:pPr>
            <a:r>
              <a:rPr lang="en-US" sz="1200" dirty="0"/>
              <a:t>Across pod: interfaces, dependencies, integration, schedule.</a:t>
            </a:r>
          </a:p>
          <a:p>
            <a:pPr marL="171450" indent="-171450">
              <a:buFont typeface="Arial"/>
              <a:buChar char="•"/>
            </a:pPr>
            <a:r>
              <a:rPr lang="en-US" sz="1200" dirty="0"/>
              <a:t>Ask students which problems from today can occur at each level.</a:t>
            </a:r>
          </a:p>
          <a:p>
            <a:pPr marL="171450" indent="-171450">
              <a:buFont typeface="Arial"/>
              <a:buChar char="•"/>
            </a:pPr>
            <a:r>
              <a:rPr lang="en-US" sz="1200" dirty="0"/>
              <a:t>Stress that mechanisms appropriate at one scale may be wrong at another.</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Your project has coordination at two scales.</a:t>
            </a:r>
          </a:p>
          <a:p>
            <a:pPr marL="0" indent="0">
              <a:buNone/>
            </a:pPr>
            <a:endParaRPr lang="en-US" sz="1200"/>
          </a:p>
          <a:p>
            <a:pPr marL="0" indent="0">
              <a:buNone/>
            </a:pPr>
            <a:r>
              <a:rPr lang="en-US" sz="1200" dirty="0"/>
              <a:t>Inside your team, you’re going to deal with ownership, branches, reviews, meetings, blockers, and work tracking.</a:t>
            </a:r>
          </a:p>
          <a:p>
            <a:pPr marL="0" indent="0">
              <a:buNone/>
            </a:pPr>
            <a:endParaRPr lang="en-US" sz="1200"/>
          </a:p>
          <a:p>
            <a:pPr marL="0" indent="0">
              <a:buNone/>
            </a:pPr>
            <a:r>
              <a:rPr lang="en-US" sz="1200" dirty="0"/>
              <a:t>But your team is also part of a pod.</a:t>
            </a:r>
          </a:p>
          <a:p>
            <a:pPr marL="0" indent="0">
              <a:buNone/>
            </a:pPr>
            <a:endParaRPr lang="en-US" sz="1200"/>
          </a:p>
          <a:p>
            <a:pPr marL="0" indent="0">
              <a:buNone/>
            </a:pPr>
            <a:r>
              <a:rPr lang="en-US" sz="1200" dirty="0"/>
              <a:t>Across the pod you have interfaces between systems, dependencies, integration decisions, and schedule coordination.</a:t>
            </a:r>
          </a:p>
          <a:p>
            <a:pPr marL="0" indent="0">
              <a:buNone/>
            </a:pPr>
            <a:endParaRPr lang="en-US" sz="1200"/>
          </a:p>
          <a:p>
            <a:pPr marL="0" indent="0">
              <a:buNone/>
            </a:pPr>
            <a:r>
              <a:rPr lang="en-US" sz="1200" dirty="0"/>
              <a:t>What problems from today’s lecture can occur inside your team?</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What problems occur across teams?</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These aren’t necessarily solved with the same mechanisms.</a:t>
            </a:r>
          </a:p>
          <a:p>
            <a:pPr marL="0" indent="0">
              <a:buNone/>
            </a:pPr>
            <a:endParaRPr lang="en-US" sz="1200"/>
          </a:p>
          <a:p>
            <a:pPr marL="0" indent="0">
              <a:buNone/>
            </a:pPr>
            <a:r>
              <a:rPr lang="en-US" sz="1200" dirty="0"/>
              <a:t>You might want frequent informal communication among four teammates. You probably don’t want every member of every pod team involved in every cross-team decision.</a:t>
            </a:r>
          </a:p>
          <a:p>
            <a:pPr marL="0" indent="0">
              <a:buNone/>
            </a:pPr>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5 minutes — </a:t>
            </a:r>
            <a:r>
              <a:rPr lang="en-US" sz="1200" i="1" dirty="0"/>
              <a:t>Have students reason explicitly about a coordination-topology tradeoff in their own project.</a:t>
            </a:r>
          </a:p>
          <a:p>
            <a:pPr marL="0" indent="0">
              <a:buNone/>
            </a:pPr>
            <a:endParaRPr lang="en-US" sz="1200"/>
          </a:p>
          <a:p>
            <a:pPr marL="171450" indent="-171450">
              <a:buFont typeface="Arial"/>
              <a:buChar char="•"/>
            </a:pPr>
            <a:r>
              <a:rPr lang="en-US" sz="1200" dirty="0"/>
              <a:t>Compare everyone↔everyone with designated POCs.</a:t>
            </a:r>
          </a:p>
          <a:p>
            <a:pPr marL="171450" indent="-171450">
              <a:buFont typeface="Arial"/>
              <a:buChar char="•"/>
            </a:pPr>
            <a:r>
              <a:rPr lang="en-US" sz="1200" dirty="0"/>
              <a:t>Stable POC: context accumulation but bottleneck/key-person risk.</a:t>
            </a:r>
          </a:p>
          <a:p>
            <a:pPr marL="171450" indent="-171450">
              <a:buFont typeface="Arial"/>
              <a:buChar char="•"/>
            </a:pPr>
            <a:r>
              <a:rPr lang="en-US" sz="1200" dirty="0"/>
              <a:t>Rotating POC: distributed knowledge but handoff/context-transfer cost.</a:t>
            </a:r>
          </a:p>
          <a:p>
            <a:pPr marL="171450" indent="-171450">
              <a:buFont typeface="Arial"/>
              <a:buChar char="•"/>
            </a:pPr>
            <a:r>
              <a:rPr lang="en-US" sz="1200" dirty="0"/>
              <a:t>Ask whether their team should designate one and whether it should rotate.</a:t>
            </a:r>
          </a:p>
          <a:p>
            <a:pPr marL="171450" indent="-171450">
              <a:buFont typeface="Arial"/>
              <a:buChar char="•"/>
            </a:pPr>
            <a:r>
              <a:rPr lang="en-US" sz="1200" dirty="0"/>
              <a:t>No universal answer.</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Here’s a concrete design choice.</a:t>
            </a:r>
          </a:p>
          <a:p>
            <a:pPr marL="0" indent="0">
              <a:buNone/>
            </a:pPr>
            <a:endParaRPr lang="en-US" sz="1200"/>
          </a:p>
          <a:p>
            <a:pPr marL="0" indent="0">
              <a:buNone/>
            </a:pPr>
            <a:r>
              <a:rPr lang="en-US" sz="1200" dirty="0"/>
              <a:t>Suppose three teams all coordinate directly with one another through arbitrary team members. There are many possible cross-team relationships.</a:t>
            </a:r>
          </a:p>
          <a:p>
            <a:pPr marL="0" indent="0">
              <a:buNone/>
            </a:pPr>
            <a:endParaRPr lang="en-US" sz="1200"/>
          </a:p>
          <a:p>
            <a:pPr marL="0" indent="0">
              <a:buNone/>
            </a:pPr>
            <a:r>
              <a:rPr lang="en-US" sz="1200" dirty="0"/>
              <a:t>What if each team designates a point of contact?</a:t>
            </a:r>
          </a:p>
          <a:p>
            <a:pPr marL="0" indent="0">
              <a:buNone/>
            </a:pPr>
            <a:endParaRPr lang="en-US" sz="1200"/>
          </a:p>
          <a:p>
            <a:pPr marL="0" indent="0">
              <a:buNone/>
            </a:pPr>
            <a:r>
              <a:rPr lang="en-US" sz="1200" dirty="0"/>
              <a:t>Now we’ve deliberately changed the coordination topology.</a:t>
            </a:r>
          </a:p>
          <a:p>
            <a:pPr marL="0" indent="0">
              <a:buNone/>
            </a:pPr>
            <a:endParaRPr lang="en-US" sz="1200"/>
          </a:p>
          <a:p>
            <a:pPr marL="0" indent="0">
              <a:buNone/>
            </a:pPr>
            <a:r>
              <a:rPr lang="en-US" sz="1200" dirty="0"/>
              <a:t>But we’ve introduced a new tradeoff.</a:t>
            </a:r>
          </a:p>
          <a:p>
            <a:pPr marL="0" indent="0">
              <a:buNone/>
            </a:pPr>
            <a:endParaRPr lang="en-US" sz="1200"/>
          </a:p>
          <a:p>
            <a:pPr marL="0" indent="0">
              <a:buNone/>
            </a:pPr>
            <a:r>
              <a:rPr lang="en-US" sz="1200" dirty="0"/>
              <a:t>A stable POC accumulates context. They know the history. Fewer handoffs are necessary. But they can become a bottleneck, and now we have key-person risk.</a:t>
            </a:r>
          </a:p>
          <a:p>
            <a:pPr marL="0" indent="0">
              <a:buNone/>
            </a:pPr>
            <a:endParaRPr lang="en-US" sz="1200"/>
          </a:p>
          <a:p>
            <a:pPr marL="0" indent="0">
              <a:buNone/>
            </a:pPr>
            <a:r>
              <a:rPr lang="en-US" sz="1200" dirty="0"/>
              <a:t>A rotating POC distributes knowledge and avoids making one person permanently central. But every rotation requires context transfer—which, as we saw with follow-the-sun, isn’t free.</a:t>
            </a:r>
          </a:p>
          <a:p>
            <a:pPr marL="0" indent="0">
              <a:buNone/>
            </a:pPr>
            <a:endParaRPr lang="en-US" sz="1200"/>
          </a:p>
          <a:p>
            <a:pPr marL="0" indent="0">
              <a:buNone/>
            </a:pPr>
            <a:r>
              <a:rPr lang="en-US" sz="1200" dirty="0"/>
              <a:t>So: should your team designate a pod point of contact?</a:t>
            </a:r>
          </a:p>
          <a:p>
            <a:pPr marL="0" indent="0">
              <a:buNone/>
            </a:pPr>
            <a:endParaRPr lang="en-US" sz="1200"/>
          </a:p>
          <a:p>
            <a:pPr marL="0" indent="0">
              <a:buNone/>
            </a:pPr>
            <a:r>
              <a:rPr lang="en-US" sz="1200" dirty="0"/>
              <a:t>Should it rotate?</a:t>
            </a:r>
          </a:p>
          <a:p>
            <a:pPr marL="0" indent="0">
              <a:buNone/>
            </a:pPr>
            <a:endParaRPr lang="en-US" sz="1200"/>
          </a:p>
          <a:p>
            <a:pPr marL="0" indent="0">
              <a:buNone/>
            </a:pPr>
            <a:r>
              <a:rPr lang="en-US" sz="1200" dirty="0"/>
              <a:t>[Take answers.]</a:t>
            </a:r>
          </a:p>
          <a:p>
            <a:pPr marL="0" indent="0">
              <a:buNone/>
            </a:pPr>
            <a:endParaRPr lang="en-US" sz="1200"/>
          </a:p>
          <a:p>
            <a:pPr marL="0" indent="0">
              <a:buNone/>
            </a:pPr>
            <a:r>
              <a:rPr lang="en-US" sz="1200" dirty="0"/>
              <a:t>There isn’t a universal correct answer. I care that you can identify the gains and costs and make the choice deliberately.</a:t>
            </a:r>
          </a:p>
          <a:p>
            <a:pPr marL="0" indent="0">
              <a:buNone/>
            </a:pPr>
            <a:endParaRPr 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Synthesize the lecture by making the project artifact an explicit design of team coordination.</a:t>
            </a:r>
          </a:p>
          <a:p>
            <a:pPr marL="0" indent="0">
              <a:buNone/>
            </a:pPr>
            <a:endParaRPr lang="en-US" sz="1200"/>
          </a:p>
          <a:p>
            <a:pPr marL="171450" indent="-171450">
              <a:buFont typeface="Arial"/>
              <a:buChar char="•"/>
            </a:pPr>
            <a:r>
              <a:rPr lang="en-US" sz="1200" dirty="0"/>
              <a:t>Revisit the whole model through the contract.</a:t>
            </a:r>
          </a:p>
          <a:p>
            <a:pPr marL="171450" indent="-171450">
              <a:buFont typeface="Arial"/>
              <a:buChar char="•"/>
            </a:pPr>
            <a:r>
              <a:rPr lang="en-US" sz="1200" dirty="0"/>
              <a:t>Every listed item should be a deliberate choice.</a:t>
            </a:r>
          </a:p>
          <a:p>
            <a:pPr marL="171450" indent="-171450">
              <a:buFont typeface="Arial"/>
              <a:buChar char="•"/>
            </a:pPr>
            <a:r>
              <a:rPr lang="en-US" sz="1200" dirty="0"/>
              <a:t>Avoid cargo-cult defaults.</a:t>
            </a:r>
          </a:p>
          <a:p>
            <a:pPr marL="171450" indent="-171450">
              <a:buFont typeface="Arial"/>
              <a:buChar char="•"/>
            </a:pPr>
            <a:r>
              <a:rPr lang="en-US" sz="1200" dirty="0"/>
              <a:t>Close on the governing claim: teams scale by engineering coordination.</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This is the point I want you to leave with.</a:t>
            </a:r>
          </a:p>
          <a:p>
            <a:pPr marL="0" indent="0">
              <a:buNone/>
            </a:pPr>
            <a:endParaRPr lang="en-US" sz="1200"/>
          </a:p>
          <a:p>
            <a:pPr marL="0" indent="0">
              <a:buNone/>
            </a:pPr>
            <a:r>
              <a:rPr lang="en-US" sz="1200" dirty="0"/>
              <a:t>Your Team Contract is not administrative paperwork.</a:t>
            </a:r>
          </a:p>
          <a:p>
            <a:pPr marL="0" indent="0">
              <a:buNone/>
            </a:pPr>
            <a:endParaRPr lang="en-US" sz="1200"/>
          </a:p>
          <a:p>
            <a:pPr marL="0" indent="0">
              <a:buNone/>
            </a:pPr>
            <a:r>
              <a:rPr lang="en-US" sz="1200" dirty="0"/>
              <a:t>It is a coordination design.</a:t>
            </a:r>
          </a:p>
          <a:p>
            <a:pPr marL="0" indent="0">
              <a:buNone/>
            </a:pPr>
            <a:endParaRPr lang="en-US" sz="1200"/>
          </a:p>
          <a:p>
            <a:pPr marL="0" indent="0">
              <a:buNone/>
            </a:pPr>
            <a:r>
              <a:rPr lang="en-US" sz="1200" dirty="0"/>
              <a:t>How will information move? When are meetings worth their cost? Who owns what? Where is work state recorded? What does your Git workflow mean? How do you surface blockers? How do you coordinate with the other teams in your pod?</a:t>
            </a:r>
          </a:p>
          <a:p>
            <a:pPr marL="0" indent="0">
              <a:buNone/>
            </a:pPr>
            <a:endParaRPr lang="en-US" sz="1200"/>
          </a:p>
          <a:p>
            <a:pPr marL="0" indent="0">
              <a:buNone/>
            </a:pPr>
            <a:r>
              <a:rPr lang="en-US" sz="1200" dirty="0"/>
              <a:t>For each one, don’t write down whatever sounds conventional.</a:t>
            </a:r>
          </a:p>
          <a:p>
            <a:pPr marL="0" indent="0">
              <a:buNone/>
            </a:pPr>
            <a:endParaRPr lang="en-US" sz="1200"/>
          </a:p>
          <a:p>
            <a:pPr marL="0" indent="0">
              <a:buNone/>
            </a:pPr>
            <a:r>
              <a:rPr lang="en-US" sz="1200" dirty="0"/>
              <a:t>Make a deliberate choice.</a:t>
            </a:r>
          </a:p>
          <a:p>
            <a:pPr marL="0" indent="0">
              <a:buNone/>
            </a:pPr>
            <a:endParaRPr lang="en-US" sz="1200"/>
          </a:p>
          <a:p>
            <a:pPr marL="0" indent="0">
              <a:buNone/>
            </a:pPr>
            <a:r>
              <a:rPr lang="en-US" sz="1200" dirty="0"/>
              <a:t>Ask what coordination problem you’re solving. Ask about topology, frequency, cost, and reliability. Ask what needs human judgment and what can be made durable or automated.</a:t>
            </a:r>
          </a:p>
          <a:p>
            <a:pPr marL="0" indent="0">
              <a:buNone/>
            </a:pPr>
            <a:endParaRPr lang="en-US" sz="1200"/>
          </a:p>
          <a:p>
            <a:pPr marL="0" indent="0">
              <a:buNone/>
            </a:pPr>
            <a:r>
              <a:rPr lang="en-US" sz="1200" dirty="0"/>
              <a:t>We started today with individual capability and asked why we need teams at all.</a:t>
            </a:r>
          </a:p>
          <a:p>
            <a:pPr marL="0" indent="0">
              <a:buNone/>
            </a:pPr>
            <a:endParaRPr lang="en-US" sz="1200"/>
          </a:p>
          <a:p>
            <a:pPr marL="0" indent="0">
              <a:buNone/>
            </a:pPr>
            <a:r>
              <a:rPr lang="en-US" sz="1200" dirty="0"/>
              <a:t>Teams let us combine capability—but interaction imposes costs.</a:t>
            </a:r>
          </a:p>
          <a:p>
            <a:pPr marL="0" indent="0">
              <a:buNone/>
            </a:pPr>
            <a:endParaRPr lang="en-US" sz="1200"/>
          </a:p>
          <a:p>
            <a:pPr marL="0" indent="0">
              <a:buNone/>
            </a:pPr>
            <a:r>
              <a:rPr lang="en-US" sz="1200" dirty="0"/>
              <a:t>Teams don’t scale simply by adding capability.</a:t>
            </a:r>
          </a:p>
          <a:p>
            <a:pPr marL="0" indent="0">
              <a:buNone/>
            </a:pPr>
            <a:endParaRPr lang="en-US" sz="1200"/>
          </a:p>
          <a:p>
            <a:pPr marL="0" indent="0">
              <a:buNone/>
            </a:pPr>
            <a:r>
              <a:rPr lang="en-US" sz="1200" dirty="0"/>
              <a:t>They scale by engineering coordination.</a:t>
            </a:r>
          </a:p>
          <a:p>
            <a:pPr marL="0" indent="0">
              <a:buNone/>
            </a:pPr>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20 seconds — </a:t>
            </a:r>
            <a:r>
              <a:rPr lang="en-US" sz="1200" i="1" dirty="0"/>
              <a:t>Begin with the unit from which team capability is constructed.</a:t>
            </a:r>
          </a:p>
          <a:p>
            <a:pPr marL="0" indent="0">
              <a:buNone/>
            </a:pPr>
            <a:endParaRPr lang="en-US" sz="1200"/>
          </a:p>
          <a:p>
            <a:pPr marL="171450" indent="-171450">
              <a:buFont typeface="Arial"/>
              <a:buChar char="•"/>
            </a:pPr>
            <a:r>
              <a:rPr lang="en-US" sz="1200" dirty="0"/>
              <a:t>Section transition.</a:t>
            </a:r>
          </a:p>
          <a:p>
            <a:pPr marL="171450" indent="-171450">
              <a:buFont typeface="Arial"/>
              <a:buChar char="•"/>
            </a:pPr>
            <a:r>
              <a:rPr lang="en-US" sz="1200" dirty="0"/>
              <a:t>Ask what effectiveness means on a large engineering effort.</a:t>
            </a:r>
          </a:p>
          <a:p>
            <a:pPr marL="171450" indent="-171450">
              <a:buFont typeface="Arial"/>
              <a:buChar char="•"/>
            </a:pPr>
            <a:r>
              <a:rPr lang="en-US" sz="1200" dirty="0"/>
              <a:t>“Good programmer” is intentionally too narrow.</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Let’s start with the individual.</a:t>
            </a:r>
          </a:p>
          <a:p>
            <a:pPr marL="0" indent="0">
              <a:buNone/>
            </a:pPr>
            <a:endParaRPr lang="en-US" sz="1200"/>
          </a:p>
          <a:p>
            <a:pPr marL="0" indent="0">
              <a:buNone/>
            </a:pPr>
            <a:r>
              <a:rPr lang="en-US" sz="1200" dirty="0"/>
              <a:t>What makes an engineer effective on a large engineering effort?</a:t>
            </a:r>
          </a:p>
          <a:p>
            <a:pPr marL="0" indent="0">
              <a:buNone/>
            </a:pPr>
            <a:endParaRPr lang="en-US" sz="1200"/>
          </a:p>
          <a:p>
            <a:pPr marL="0" indent="0">
              <a:buNone/>
            </a:pPr>
            <a:r>
              <a:rPr lang="en-US" sz="1200" dirty="0"/>
              <a:t>Notice that I didn’t ask, “What makes somebody a good programmer?”</a:t>
            </a:r>
          </a:p>
          <a:p>
            <a:pPr marL="0" indent="0">
              <a:buNone/>
            </a:pPr>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4 minutes — </a:t>
            </a:r>
            <a:r>
              <a:rPr lang="en-US" sz="1200" i="1" dirty="0"/>
              <a:t>Broaden students’ model of engineering effectiveness beyond writing code.</a:t>
            </a:r>
          </a:p>
          <a:p>
            <a:pPr marL="0" indent="0">
              <a:buNone/>
            </a:pPr>
            <a:endParaRPr lang="en-US" sz="1200"/>
          </a:p>
          <a:p>
            <a:pPr marL="171450" indent="-171450">
              <a:buFont typeface="Arial"/>
              <a:buChar char="•"/>
            </a:pPr>
            <a:r>
              <a:rPr lang="en-US" sz="1200" dirty="0"/>
              <a:t>Based on Li, Ko &amp; Zhu.</a:t>
            </a:r>
          </a:p>
          <a:p>
            <a:pPr marL="171450" indent="-171450">
              <a:buFont typeface="Arial"/>
              <a:buChar char="•"/>
            </a:pPr>
            <a:r>
              <a:rPr lang="en-US" sz="1200" dirty="0"/>
              <a:t>Baseline competence is implementation; greatness extends beyond it.</a:t>
            </a:r>
          </a:p>
          <a:p>
            <a:pPr marL="171450" indent="-171450">
              <a:buFont typeface="Arial"/>
              <a:buChar char="•"/>
            </a:pPr>
            <a:r>
              <a:rPr lang="en-US" sz="1200" dirty="0"/>
              <a:t>Four useful clusters: learn/adapt, judgment, system understanding, enabling others.</a:t>
            </a:r>
          </a:p>
          <a:p>
            <a:pPr marL="171450" indent="-171450">
              <a:buFont typeface="Arial"/>
              <a:buChar char="•"/>
            </a:pPr>
            <a:r>
              <a:rPr lang="en-US" sz="1200" dirty="0"/>
              <a:t>Preserve IBM “not invented here” story if useful.</a:t>
            </a:r>
          </a:p>
          <a:p>
            <a:pPr marL="171450" indent="-171450">
              <a:buFont typeface="Arial"/>
              <a:buChar char="•"/>
            </a:pPr>
            <a:r>
              <a:rPr lang="en-US" sz="1200" dirty="0"/>
              <a:t>Emphasize updating mental models as conditions change.</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Li, Ko, and Zhu asked experienced engineers at Microsoft what makes a great software engineer.</a:t>
            </a:r>
          </a:p>
          <a:p>
            <a:pPr marL="0" indent="0">
              <a:buNone/>
            </a:pPr>
            <a:endParaRPr lang="en-US" sz="1200"/>
          </a:p>
          <a:p>
            <a:pPr marL="0" indent="0">
              <a:buNone/>
            </a:pPr>
            <a:r>
              <a:rPr lang="en-US" sz="1200" dirty="0"/>
              <a:t>An important result is almost what isn’t here. Writing, implementing, and debugging software is baseline competence. Of course you need to be able to do it. But it doesn’t distinguish the engineers who become unusually effective on large efforts.</a:t>
            </a:r>
          </a:p>
          <a:p>
            <a:pPr marL="0" indent="0">
              <a:buNone/>
            </a:pPr>
            <a:endParaRPr lang="en-US" sz="1200"/>
          </a:p>
          <a:p>
            <a:pPr marL="0" indent="0">
              <a:buNone/>
            </a:pPr>
            <a:r>
              <a:rPr lang="en-US" sz="1200" dirty="0"/>
              <a:t>One cluster is learning and adapting. Great engineers don’t merely accumulate knowledge. They update their mental models as the environment changes.</a:t>
            </a:r>
          </a:p>
          <a:p>
            <a:pPr marL="0" indent="0">
              <a:buNone/>
            </a:pPr>
            <a:endParaRPr lang="en-US" sz="1200"/>
          </a:p>
          <a:p>
            <a:pPr marL="0" indent="0">
              <a:buNone/>
            </a:pPr>
            <a:r>
              <a:rPr lang="en-US" sz="1200" dirty="0"/>
              <a:t>There’s a wonderful example in the study about performance optimization. At one point you counted instructions. Then processors became much faster relative to memory, and memory references became more important. A rule that had once been useful stopped describing the important constraint.</a:t>
            </a:r>
          </a:p>
          <a:p>
            <a:pPr marL="0" indent="0">
              <a:buNone/>
            </a:pPr>
            <a:endParaRPr lang="en-US" sz="1200"/>
          </a:p>
          <a:p>
            <a:pPr marL="0" indent="0">
              <a:buNone/>
            </a:pPr>
            <a:r>
              <a:rPr lang="en-US" sz="1200" dirty="0"/>
              <a:t>Another cluster is judgment. Book knowledge tells you what should happen under clean assumptions. Engineering judgment includes understanding what can and probably will happen in the actual organization and system.</a:t>
            </a:r>
          </a:p>
          <a:p>
            <a:pPr marL="0" indent="0">
              <a:buNone/>
            </a:pPr>
            <a:endParaRPr lang="en-US" sz="1200"/>
          </a:p>
          <a:p>
            <a:pPr marL="0" indent="0">
              <a:buNone/>
            </a:pPr>
            <a:r>
              <a:rPr lang="en-US" sz="1200" dirty="0"/>
              <a:t>They also understand the system at several levels: the code, the product, the customer, the organization, the tools and materials they’re building with.</a:t>
            </a:r>
          </a:p>
          <a:p>
            <a:pPr marL="0" indent="0">
              <a:buNone/>
            </a:pPr>
            <a:endParaRPr lang="en-US" sz="1200"/>
          </a:p>
          <a:p>
            <a:pPr marL="0" indent="0">
              <a:buNone/>
            </a:pPr>
            <a:r>
              <a:rPr lang="en-US" sz="1200" dirty="0"/>
              <a:t>And finally, they enable other people. They create shared context. They communicate according to what the other person knows. They are credible. They create an environment where mistakes can be surfaced and learned from rather than hidden.</a:t>
            </a:r>
          </a:p>
          <a:p>
            <a:pPr marL="0" indent="0">
              <a:buNone/>
            </a:pPr>
            <a:endParaRPr lang="en-US" sz="1200"/>
          </a:p>
          <a:p>
            <a:pPr marL="0" indent="0">
              <a:buNone/>
            </a:pPr>
            <a:r>
              <a:rPr lang="en-US" sz="1200" dirty="0"/>
              <a:t>[Optional IBM story: “not invented here” / competition between teams.]</a:t>
            </a:r>
          </a:p>
          <a:p>
            <a:pPr marL="0" indent="0">
              <a:buNone/>
            </a:pPr>
            <a:endParaRPr lang="en-US" sz="1200"/>
          </a:p>
          <a:p>
            <a:pPr marL="0" indent="0">
              <a:buNone/>
            </a:pPr>
            <a:r>
              <a:rPr lang="en-US" sz="1200" dirty="0"/>
              <a:t>That last cluster is where we make the transition to teamwork.</a:t>
            </a:r>
          </a:p>
          <a:p>
            <a:pPr marL="0" indent="0">
              <a:buNone/>
            </a:pPr>
            <a:endParaRPr lang="en-US" sz="1200"/>
          </a:p>
          <a:p>
            <a:pPr marL="0" indent="0">
              <a:buNone/>
            </a:pPr>
            <a:r>
              <a:rPr lang="en-US" sz="1200" dirty="0"/>
              <a:t>— Retained from previous notes —</a:t>
            </a:r>
          </a:p>
          <a:p>
            <a:pPr marL="0" indent="0">
              <a:buNone/>
            </a:pPr>
            <a:endParaRPr lang="en-US" sz="1200"/>
          </a:p>
          <a:p>
            <a:pPr marL="0" indent="0">
              <a:buNone/>
            </a:pPr>
            <a:r>
              <a:rPr lang="en-US" sz="1200" dirty="0"/>
              <a:t>Baseline: Write, implement, and debug software Personal characteristics Improving—not satisfied with the status quo: constantly looking to improve themselves, their product, and/or their surroundings Adaptable—adapting to changes in their environment, including changes in what they do (e.g. the software product) and how they do it (e.g. people, processes, and tools). Self-reliant—getting things done independently (i.e. not always going to their manager for help); removing roadblocks by leveraging their abilities and resources (e.g. asking experts for help) Focused—allocating and prioritizing their time for the most impactful work . Open-minded—willing to judiciously let new information change how they think Example: “Not invented here” – story from IBM (inter-team competition) Data-driven T aking and evaluating measurements of their actions and of the product, creating behavioral feedback loops for optimizing software and processes. ======= Decision-making Informants felt strongly that having book knowledge was not sufficient; great engineers understood how decisions play-out in complicated real-world conditions. Great engineers not only knew what should happen, but also what can and likely will happen Knowledgeable about people and the organization —informed about the people around them: their responsibilities (i.e. organizational structure), their knowledge, and their tendencies . For example, knowing ownership enabled great engineers to determine key stakeholders for decisions and to communicate with the right people to align their work. This alignment commonly meant their management chain, but informants also discussed aligning with key partner teams (e.g. other parts of a product offering): Sees the forest and the trees—considering situations at multiple levels, including technical details, industry trends, company vision, and customer/business needs Update Their Mental Models Informants described great engineers as continuously updating their mental models at all levels of abstraction— ranging from technical details to industry trends—by explicitly evaluating changes in their context. “You can always follow patterns too much... It's worked in the past, but conditions have changed.”. For example, “ Sometimes what used to be a second or third order effect comes to dominate. So way back in the day, if you wanted to performance optimize something you counted instructions. Processors got faster and faster, but memory references didn't. There became a day when it made more sense to count memory references than it did to count instructions" Knowledgeable about customers and business—conversant about the role their software product plays in the lives of their customer and the business proposition that entails Knowledgeable about tools and building materials—versed in strengths and limitations of the tools and building materials used to construct their software product ====== Teammates Create shared context Adapting to another person’s understanding of a situation, was the most important aspect of “communicating effectively”. This involved tailoring the message to another person’s perspective: One person can only accomplish so much so you've always got to be working as part of the bigger group. People who can't communicate are only going to be sort of so-so effective...” great engineers, especially ones at higher-levels, often had to communicate with people that do not have a complete (or the same) understanding of the situation but are critical to success (e.g. partner teams, customers, or management). Therefore, crafting the message such that others can comprehend the situation was important: Creates A Safe Haven Many informants described great engineers as creating a safe haven where other engineers can learn and improve from mistakes and situations without negative consequences. Usually associated with leaders, informants felt that if engineers are afraid of mistakes, then their growth would slow: The lack of this attribute as a major contributing factor for talent loss. Safe haven != “no criticism”. People need to understand the impact of a mistake in order to learn from it – we learn from pain. But great engineers create a space where that kind of learning is possible and doesn’t compromise a career. Honest Informants felt that being honest was the most important attribute related to ‘trust’. This was about great engineers providing credible information. Engineers that presented a version of the situation that suited their own benefits were viewed negatively. Informants felt that they needed to be able to take action based on information that an engineer provided: “Influence comes to someone else trusting you” ====== Software product Elegant and Creative (when needed) Possessing simple and intuitive designs that another person (or themselves later) could easily understand. Great engineers knew of and knew when to apply existing solutions (and not be creative). This was important because informants felt that known solutions were generally preferable since they were less costly and less error-prone: “You are now using all of your creativity to reinvent things that are already invented and that is just basically wasteful. Understanding patterns and understanding how to apply something is very important so you don’t recreate wheels all the time ====== Be humble and open to improvement. You do not know everything! Your design is not perfect. Your implementation is not perfect. Your tests are not perfect. Part of the value of a team is to help everyone on it do their best for the customer. Respect others. Care about the other people you work with. Don’t focus on their weaknesses, but recognize their strengths and how you can learn from them. Take a default stance of trusting that everyone on your team wants what is best for the team, the customer, and the company. Never attribute to malice what can instead be attributed to a simple mistake . (There do exist dysfunctional teams where internal politics have come to dominate. If that happens to you, find a new team.)</a:t>
            </a:r>
          </a:p>
        </p:txBody>
      </p:sp>
      <p:sp>
        <p:nvSpPr>
          <p:cNvPr id="4" name="Slide Number Placeholder 3"/>
          <p:cNvSpPr>
            <a:spLocks noGrp="1"/>
          </p:cNvSpPr>
          <p:nvPr>
            <p:ph type="sldNum" sz="quarter" idx="5"/>
          </p:nvPr>
        </p:nvSpPr>
        <p:spPr/>
        <p:txBody>
          <a:bodyPr/>
          <a:lstStyle/>
          <a:p>
            <a:fld id="{FF209F92-05EE-6F4A-AD9C-ED35F0F76927}" type="slidenum">
              <a:rPr lang="en-US"/>
              <a:t>5</a:t>
            </a:fld>
            <a:endParaRPr lang="en-US"/>
          </a:p>
        </p:txBody>
      </p:sp>
    </p:spTree>
    <p:extLst>
      <p:ext uri="{BB962C8B-B14F-4D97-AF65-F5344CB8AC3E}">
        <p14:creationId xmlns:p14="http://schemas.microsoft.com/office/powerpoint/2010/main" val="2426863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Show that good engineers change the capability of the surrounding team.</a:t>
            </a:r>
          </a:p>
          <a:p>
            <a:pPr marL="0" indent="0">
              <a:buNone/>
            </a:pPr>
            <a:endParaRPr lang="en-US" sz="1200" dirty="0"/>
          </a:p>
          <a:p>
            <a:pPr marL="171450" indent="-171450">
              <a:buFont typeface="Arial"/>
              <a:buChar char="•"/>
            </a:pPr>
            <a:r>
              <a:rPr lang="en-US" sz="1200" dirty="0"/>
              <a:t>The key bridge in the lecture.</a:t>
            </a:r>
          </a:p>
          <a:p>
            <a:pPr marL="171450" indent="-171450">
              <a:buFont typeface="Arial"/>
              <a:buChar char="•"/>
            </a:pPr>
            <a:r>
              <a:rPr lang="en-US" sz="1200" dirty="0"/>
              <a:t>“Enable others” is not merely interpersonal virtue; it has system-level consequences.</a:t>
            </a:r>
          </a:p>
          <a:p>
            <a:pPr marL="171450" indent="-171450">
              <a:buFont typeface="Arial"/>
              <a:buChar char="•"/>
            </a:pPr>
            <a:r>
              <a:rPr lang="en-US" sz="1200" dirty="0"/>
              <a:t>Introduce shared context, trust, coordination as the emerging team properties.</a:t>
            </a:r>
          </a:p>
          <a:p>
            <a:pPr marL="0" indent="0">
              <a:buNone/>
            </a:pPr>
            <a:endParaRPr lang="en-US" sz="1200" dirty="0"/>
          </a:p>
          <a:p>
            <a:pPr marL="0" indent="0">
              <a:buNone/>
            </a:pPr>
            <a:r>
              <a:rPr lang="en-US" sz="1200" dirty="0"/>
              <a:t>=====</a:t>
            </a:r>
          </a:p>
          <a:p>
            <a:pPr marL="0" indent="0">
              <a:buNone/>
            </a:pPr>
            <a:endParaRPr lang="en-US" sz="1200" dirty="0"/>
          </a:p>
          <a:p>
            <a:pPr marL="0" indent="0">
              <a:buNone/>
            </a:pPr>
            <a:r>
              <a:rPr lang="en-US" sz="1200" dirty="0"/>
              <a:t>This is the important bridge.</a:t>
            </a:r>
          </a:p>
          <a:p>
            <a:pPr marL="0" indent="0">
              <a:buNone/>
            </a:pPr>
            <a:endParaRPr lang="en-US" sz="1200" dirty="0"/>
          </a:p>
          <a:p>
            <a:pPr marL="0" indent="0">
              <a:buNone/>
            </a:pPr>
            <a:r>
              <a:rPr lang="en-US" sz="1200" dirty="0"/>
              <a:t>A good engineer doesn’t merely produce more output personally. They increase the effectiveness of the system around them.</a:t>
            </a:r>
          </a:p>
          <a:p>
            <a:pPr marL="0" indent="0">
              <a:buNone/>
            </a:pPr>
            <a:endParaRPr lang="en-US" sz="1200" dirty="0"/>
          </a:p>
          <a:p>
            <a:pPr marL="0" indent="0">
              <a:buNone/>
            </a:pPr>
            <a:r>
              <a:rPr lang="en-US" sz="1200" dirty="0"/>
              <a:t>If I create shared context, other people make better decisions. If my status reports are credible, other people can safely act on them. If I make ownership clear, other engineers spend less time discovering whom to ask.</a:t>
            </a:r>
          </a:p>
          <a:p>
            <a:pPr marL="0" indent="0">
              <a:buNone/>
            </a:pPr>
            <a:endParaRPr lang="en-US" sz="1200" dirty="0"/>
          </a:p>
          <a:p>
            <a:pPr marL="0" indent="0">
              <a:buNone/>
            </a:pPr>
            <a:r>
              <a:rPr lang="en-US" sz="1200" dirty="0"/>
              <a:t>So individual effectiveness begins to produce properties at the team level.</a:t>
            </a:r>
          </a:p>
          <a:p>
            <a:pPr marL="0" indent="0">
              <a:buNone/>
            </a:pPr>
            <a:endParaRPr lang="en-US" sz="1200" dirty="0"/>
          </a:p>
          <a:p>
            <a:pPr marL="0" indent="0">
              <a:buNone/>
            </a:pPr>
            <a:r>
              <a:rPr lang="en-US" sz="1200" dirty="0"/>
              <a:t>Three of those properties will organize the next part of the lecture: shared context, trust, and coordination.</a:t>
            </a:r>
          </a:p>
          <a:p>
            <a:pPr marL="0" indent="0">
              <a:buNone/>
            </a:pPr>
            <a:endParaRPr 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20 seconds — </a:t>
            </a:r>
            <a:r>
              <a:rPr lang="en-US" sz="1200" i="1" dirty="0"/>
              <a:t>Shift the unit of analysis from engineer to team.</a:t>
            </a:r>
          </a:p>
          <a:p>
            <a:pPr marL="0" indent="0">
              <a:buNone/>
            </a:pPr>
            <a:endParaRPr lang="en-US" sz="1200"/>
          </a:p>
          <a:p>
            <a:pPr marL="171450" indent="-171450">
              <a:buFont typeface="Arial"/>
              <a:buChar char="•"/>
            </a:pPr>
            <a:r>
              <a:rPr lang="en-US" sz="1200" dirty="0"/>
              <a:t>Section transition.</a:t>
            </a:r>
          </a:p>
          <a:p>
            <a:pPr marL="171450" indent="-171450">
              <a:buFont typeface="Arial"/>
              <a:buChar char="•"/>
            </a:pPr>
            <a:r>
              <a:rPr lang="en-US" sz="1200" dirty="0"/>
              <a:t>The question is now about emergent properties.</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Now change the unit of analysis.</a:t>
            </a:r>
          </a:p>
          <a:p>
            <a:pPr marL="0" indent="0">
              <a:buNone/>
            </a:pPr>
            <a:endParaRPr lang="en-US" sz="1200"/>
          </a:p>
          <a:p>
            <a:pPr marL="0" indent="0">
              <a:buNone/>
            </a:pPr>
            <a:r>
              <a:rPr lang="en-US" sz="1200" dirty="0"/>
              <a:t>We know something about effective engineers. What makes a collection of those engineers into an effective team?</a:t>
            </a:r>
          </a:p>
          <a:p>
            <a:pPr marL="0" indent="0">
              <a:buNone/>
            </a:pPr>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Force the distinction between individual attributes and team-level properties.</a:t>
            </a:r>
          </a:p>
          <a:p>
            <a:pPr marL="0" indent="0">
              <a:buNone/>
            </a:pPr>
            <a:endParaRPr lang="en-US" sz="1200"/>
          </a:p>
          <a:p>
            <a:pPr marL="171450" indent="-171450">
              <a:buFont typeface="Arial"/>
              <a:buChar char="•"/>
            </a:pPr>
            <a:r>
              <a:rPr lang="en-US" sz="1200" dirty="0"/>
              <a:t>Ask the room.</a:t>
            </a:r>
          </a:p>
          <a:p>
            <a:pPr marL="171450" indent="-171450">
              <a:buFont typeface="Arial"/>
              <a:buChar char="•"/>
            </a:pPr>
            <a:r>
              <a:rPr lang="en-US" sz="1200" dirty="0"/>
              <a:t>Reject answers that merely restate individual competence; redirect gently.</a:t>
            </a:r>
          </a:p>
          <a:p>
            <a:pPr marL="171450" indent="-171450">
              <a:buFont typeface="Arial"/>
              <a:buChar char="•"/>
            </a:pPr>
            <a:r>
              <a:rPr lang="en-US" sz="1200" dirty="0"/>
              <a:t>Seek properties that can meaningfully be true or false of the team.</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What makes a team effective?</a:t>
            </a:r>
          </a:p>
          <a:p>
            <a:pPr marL="0" indent="0">
              <a:buNone/>
            </a:pPr>
            <a:endParaRPr lang="en-US" sz="1200"/>
          </a:p>
          <a:p>
            <a:pPr marL="0" indent="0">
              <a:buNone/>
            </a:pPr>
            <a:r>
              <a:rPr lang="en-US" sz="1200" dirty="0"/>
              <a:t>But there’s a constraint on your answer.</a:t>
            </a:r>
          </a:p>
          <a:p>
            <a:pPr marL="0" indent="0">
              <a:buNone/>
            </a:pPr>
            <a:endParaRPr lang="en-US" sz="1200"/>
          </a:p>
          <a:p>
            <a:pPr marL="0" indent="0">
              <a:buNone/>
            </a:pPr>
            <a:r>
              <a:rPr lang="en-US" sz="1200" dirty="0"/>
              <a:t>I’m not asking, “What makes the members of the team effective?” We just did that.</a:t>
            </a:r>
          </a:p>
          <a:p>
            <a:pPr marL="0" indent="0">
              <a:buNone/>
            </a:pPr>
            <a:endParaRPr lang="en-US" sz="1200"/>
          </a:p>
          <a:p>
            <a:pPr marL="0" indent="0">
              <a:buNone/>
            </a:pPr>
            <a:r>
              <a:rPr lang="en-US" sz="1200" dirty="0"/>
              <a:t>What properties belong to the team itself?</a:t>
            </a:r>
          </a:p>
          <a:p>
            <a:pPr marL="0" indent="0">
              <a:buNone/>
            </a:pPr>
            <a:endParaRPr lang="en-US" sz="1200"/>
          </a:p>
          <a:p>
            <a:pPr marL="0" indent="0">
              <a:buNone/>
            </a:pPr>
            <a:r>
              <a:rPr lang="en-US" sz="1200" dirty="0"/>
              <a:t>[Take answers. Probe toward communication/shared knowledge, trust, ownership, coordination.]</a:t>
            </a:r>
          </a:p>
          <a:p>
            <a:pPr marL="0" indent="0">
              <a:buNone/>
            </a:pPr>
            <a:endParaRPr lang="en-US" sz="1200"/>
          </a:p>
          <a:p>
            <a:pPr marL="0" indent="0">
              <a:buNone/>
            </a:pPr>
            <a:r>
              <a:rPr lang="en-US" sz="1200" dirty="0"/>
              <a:t>Good. Let’s turn those into three things a team has to produce.</a:t>
            </a:r>
          </a:p>
          <a:p>
            <a:pPr marL="0" indent="0">
              <a:buNone/>
            </a:pPr>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2 minutes — </a:t>
            </a:r>
            <a:r>
              <a:rPr lang="en-US" sz="1200" i="1" dirty="0"/>
              <a:t>Define shared context as compatible knowledge needed for coordinated action.</a:t>
            </a:r>
          </a:p>
          <a:p>
            <a:pPr marL="0" indent="0">
              <a:buNone/>
            </a:pPr>
            <a:endParaRPr lang="en-US" sz="1200"/>
          </a:p>
          <a:p>
            <a:pPr marL="171450" indent="-171450">
              <a:buFont typeface="Arial"/>
              <a:buChar char="•"/>
            </a:pPr>
            <a:r>
              <a:rPr lang="en-US" sz="1200" dirty="0"/>
              <a:t>Not identical mental models.</a:t>
            </a:r>
          </a:p>
          <a:p>
            <a:pPr marL="171450" indent="-171450">
              <a:buFont typeface="Arial"/>
              <a:buChar char="•"/>
            </a:pPr>
            <a:r>
              <a:rPr lang="en-US" sz="1200" dirty="0"/>
              <a:t>Members need enough compatible understanding for their responsibilities.</a:t>
            </a:r>
          </a:p>
          <a:p>
            <a:pPr marL="171450" indent="-171450">
              <a:buFont typeface="Arial"/>
              <a:buChar char="•"/>
            </a:pPr>
            <a:r>
              <a:rPr lang="en-US" sz="1200" dirty="0"/>
              <a:t>Examples: goals, state, ownership, rationale, current change.</a:t>
            </a:r>
          </a:p>
          <a:p>
            <a:pPr marL="0" indent="0">
              <a:buNone/>
            </a:pPr>
            <a:endParaRPr lang="en-US" sz="1200"/>
          </a:p>
          <a:p>
            <a:pPr marL="0" indent="0">
              <a:buNone/>
            </a:pPr>
            <a:r>
              <a:rPr lang="en-US" sz="1200" dirty="0"/>
              <a:t>=====</a:t>
            </a:r>
          </a:p>
          <a:p>
            <a:pPr marL="0" indent="0">
              <a:buNone/>
            </a:pPr>
            <a:endParaRPr lang="en-US" sz="1200"/>
          </a:p>
          <a:p>
            <a:pPr marL="0" indent="0">
              <a:buNone/>
            </a:pPr>
            <a:r>
              <a:rPr lang="en-US" sz="1200" dirty="0"/>
              <a:t>First: shared context.</a:t>
            </a:r>
          </a:p>
          <a:p>
            <a:pPr marL="0" indent="0">
              <a:buNone/>
            </a:pPr>
            <a:endParaRPr lang="en-US" sz="1200"/>
          </a:p>
          <a:p>
            <a:pPr marL="0" indent="0">
              <a:buNone/>
            </a:pPr>
            <a:r>
              <a:rPr lang="en-US" sz="1200" dirty="0"/>
              <a:t>Everyone doesn’t need to know everything. In fact, on a large system that’s impossible.</a:t>
            </a:r>
          </a:p>
          <a:p>
            <a:pPr marL="0" indent="0">
              <a:buNone/>
            </a:pPr>
            <a:endParaRPr lang="en-US" sz="1200"/>
          </a:p>
          <a:p>
            <a:pPr marL="0" indent="0">
              <a:buNone/>
            </a:pPr>
            <a:r>
              <a:rPr lang="en-US" sz="1200" dirty="0"/>
              <a:t>But people’s understandings need to be compatible enough for them to coordinate correctly.</a:t>
            </a:r>
          </a:p>
          <a:p>
            <a:pPr marL="0" indent="0">
              <a:buNone/>
            </a:pPr>
            <a:endParaRPr lang="en-US" sz="1200"/>
          </a:p>
          <a:p>
            <a:pPr marL="0" indent="0">
              <a:buNone/>
            </a:pPr>
            <a:r>
              <a:rPr lang="en-US" sz="1200" dirty="0"/>
              <a:t>Do we agree about the goal? Do I know the relevant state of the system? Do I know who owns this component? If a decision surprises me six months later, can I discover why it was made?</a:t>
            </a:r>
          </a:p>
          <a:p>
            <a:pPr marL="0" indent="0">
              <a:buNone/>
            </a:pPr>
            <a:endParaRPr lang="en-US" sz="1200"/>
          </a:p>
          <a:p>
            <a:pPr marL="0" indent="0">
              <a:buNone/>
            </a:pPr>
            <a:r>
              <a:rPr lang="en-US" sz="1200" dirty="0"/>
              <a:t>And perhaps most operationally important: do I know what’s changing right now?</a:t>
            </a:r>
          </a:p>
          <a:p>
            <a:pPr marL="0" indent="0">
              <a:buNone/>
            </a:pPr>
            <a:endParaRPr lang="en-US" sz="1200"/>
          </a:p>
          <a:p>
            <a:pPr marL="0" indent="0">
              <a:buNone/>
            </a:pPr>
            <a:r>
              <a:rPr lang="en-US" sz="1200" dirty="0"/>
              <a:t>Shared context does not mean identical context. It means enough compatible context for the work we’re trying to do.</a:t>
            </a:r>
          </a:p>
          <a:p>
            <a:pPr marL="0" indent="0">
              <a:buNone/>
            </a:pPr>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pic>
        <p:nvPicPr>
          <p:cNvPr id="12" name="Purdue CoBrand">
            <a:extLst>
              <a:ext uri="{FF2B5EF4-FFF2-40B4-BE49-F238E27FC236}">
                <a16:creationId xmlns:a16="http://schemas.microsoft.com/office/drawing/2014/main" id="{BCBD89D8-43BD-5D41-99C6-91B0B6A51904}"/>
              </a:ext>
            </a:extLst>
          </p:cNvPr>
          <p:cNvPicPr>
            <a:picLocks noChangeAspect="1"/>
          </p:cNvPicPr>
          <p:nvPr userDrawn="1"/>
        </p:nvPicPr>
        <p:blipFill>
          <a:blip r:embed="rId2"/>
          <a:stretch>
            <a:fillRect/>
          </a:stretch>
        </p:blipFill>
        <p:spPr>
          <a:xfrm>
            <a:off x="2097131" y="5715964"/>
            <a:ext cx="5091026" cy="542584"/>
          </a:xfrm>
          <a:prstGeom prst="rect">
            <a:avLst/>
          </a:prstGeom>
        </p:spPr>
      </p:pic>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a:stretch>
            <a:fillRect/>
          </a:stretch>
        </p:blipFill>
        <p:spPr>
          <a:xfrm>
            <a:off x="8746670" y="6562249"/>
            <a:ext cx="292555" cy="156273"/>
          </a:xfrm>
          <a:prstGeom prst="rect">
            <a:avLst/>
          </a:prstGeom>
        </p:spPr>
      </p:pic>
      <p:sp>
        <p:nvSpPr>
          <p:cNvPr id="4" name="Footer Placeholder 3">
            <a:extLst>
              <a:ext uri="{FF2B5EF4-FFF2-40B4-BE49-F238E27FC236}">
                <a16:creationId xmlns:a16="http://schemas.microsoft.com/office/drawing/2014/main" id="{ED2C2BF6-1E4A-5E43-AD74-73E00B5111F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A610390-B9F9-1640-9974-0C21350E01C9}"/>
              </a:ext>
            </a:extLst>
          </p:cNvPr>
          <p:cNvSpPr>
            <a:spLocks noGrp="1"/>
          </p:cNvSpPr>
          <p:nvPr>
            <p:ph type="subTitle" idx="1"/>
          </p:nvPr>
        </p:nvSpPr>
        <p:spPr>
          <a:xfrm>
            <a:off x="224171" y="2488406"/>
            <a:ext cx="8695654" cy="1881188"/>
          </a:xfrm>
        </p:spPr>
        <p:txBody>
          <a:bodyPr>
            <a:normAutofit lnSpcReduction="10000"/>
          </a:bodyPr>
          <a:lstStyle/>
          <a:p>
            <a:r>
              <a:rPr lang="en-US" sz="4000" dirty="0"/>
              <a:t>Software Engineering Teamwork</a:t>
            </a:r>
          </a:p>
          <a:p>
            <a:endParaRPr lang="en-US" dirty="0"/>
          </a:p>
          <a:p>
            <a:r>
              <a:rPr lang="en-US" i="1" dirty="0"/>
              <a:t>Prof. James C. Davis</a:t>
            </a:r>
          </a:p>
          <a:p>
            <a:r>
              <a:rPr lang="en-US" i="1" dirty="0"/>
              <a:t>Prof. Steve France</a:t>
            </a:r>
          </a:p>
        </p:txBody>
      </p:sp>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Title 2">
            <a:extLst>
              <a:ext uri="{FF2B5EF4-FFF2-40B4-BE49-F238E27FC236}">
                <a16:creationId xmlns:a16="http://schemas.microsoft.com/office/drawing/2014/main" id="{DD7291C3-5AE9-477A-3F39-34A06A62D99C}"/>
              </a:ext>
            </a:extLst>
          </p:cNvPr>
          <p:cNvSpPr txBox="1">
            <a:spLocks/>
          </p:cNvSpPr>
          <p:nvPr/>
        </p:nvSpPr>
        <p:spPr bwMode="black">
          <a:xfrm>
            <a:off x="439339" y="565149"/>
            <a:ext cx="8265319" cy="1195411"/>
          </a:xfrm>
          <a:prstGeom prst="rect">
            <a:avLst/>
          </a:prstGeom>
          <a:solidFill>
            <a:srgbClr val="FFFFFF"/>
          </a:solidFill>
          <a:ln w="31750" cap="sq">
            <a:no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3600" kern="1200" cap="none" spc="200" baseline="0">
                <a:solidFill>
                  <a:srgbClr val="000000"/>
                </a:solidFill>
                <a:latin typeface="Calibri" panose="020F0502020204030204" pitchFamily="34" charset="0"/>
                <a:ea typeface="+mj-ea"/>
                <a:cs typeface="Calibri" panose="020F0502020204030204" pitchFamily="34" charset="0"/>
              </a:defRPr>
            </a:lvl1pPr>
          </a:lstStyle>
          <a:p>
            <a:r>
              <a:rPr lang="en-US" sz="2000" i="1" dirty="0"/>
              <a:t>Software Engineering</a:t>
            </a:r>
            <a:br>
              <a:rPr lang="en-US" sz="2000" i="1" dirty="0"/>
            </a:br>
            <a:br>
              <a:rPr lang="en-US" sz="2000" i="1" dirty="0"/>
            </a:br>
            <a:r>
              <a:rPr lang="en-US" sz="1600" i="1" dirty="0"/>
              <a:t>ECE 30861 / CSCI 45000</a:t>
            </a:r>
            <a:endParaRPr lang="en-US" sz="2000" i="1" dirty="0"/>
          </a:p>
        </p:txBody>
      </p:sp>
    </p:spTree>
    <p:extLst>
      <p:ext uri="{BB962C8B-B14F-4D97-AF65-F5344CB8AC3E}">
        <p14:creationId xmlns:p14="http://schemas.microsoft.com/office/powerpoint/2010/main" val="1923451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3A5351-20CB-6EBA-3B82-48295709E0B4}"/>
              </a:ext>
            </a:extLst>
          </p:cNvPr>
          <p:cNvSpPr>
            <a:spLocks noGrp="1"/>
          </p:cNvSpPr>
          <p:nvPr>
            <p:ph type="title"/>
          </p:nvPr>
        </p:nvSpPr>
        <p:spPr/>
        <p:txBody>
          <a:bodyPr>
            <a:noAutofit/>
          </a:bodyPr>
          <a:lstStyle/>
          <a:p>
            <a:r>
              <a:rPr lang="en-US"/>
              <a:t>Effective teams create trust</a:t>
            </a:r>
          </a:p>
        </p:txBody>
      </p:sp>
      <p:sp>
        <p:nvSpPr>
          <p:cNvPr id="4" name="Slide Number Placeholder 3">
            <a:extLst>
              <a:ext uri="{FF2B5EF4-FFF2-40B4-BE49-F238E27FC236}">
                <a16:creationId xmlns:a16="http://schemas.microsoft.com/office/drawing/2014/main" id="{B732EE74-1F27-55F0-5718-E77B85EEFC44}"/>
              </a:ext>
            </a:extLst>
          </p:cNvPr>
          <p:cNvSpPr>
            <a:spLocks noGrp="1"/>
          </p:cNvSpPr>
          <p:nvPr>
            <p:ph type="sldNum" sz="quarter" idx="4"/>
          </p:nvPr>
        </p:nvSpPr>
        <p:spPr/>
        <p:txBody>
          <a:bodyPr/>
          <a:lstStyle/>
          <a:p>
            <a:fld id="{B7EB45DA-9A0D-DC49-8E02-F30A5DDC21C3}" type="slidenum">
              <a:rPr lang="en-US" smtClean="0"/>
              <a:t>10</a:t>
            </a:fld>
            <a:endParaRPr lang="en-US"/>
          </a:p>
        </p:txBody>
      </p:sp>
      <p:sp>
        <p:nvSpPr>
          <p:cNvPr id="40" name="Model Shared context"/>
          <p:cNvSpPr/>
          <p:nvPr/>
        </p:nvSpPr>
        <p:spPr>
          <a:xfrm>
            <a:off x="381000" y="914400"/>
            <a:ext cx="2616200" cy="736600"/>
          </a:xfrm>
          <a:prstGeom prst="roundRect">
            <a:avLst/>
          </a:prstGeom>
          <a:solidFill>
            <a:srgbClr val="C9B991"/>
          </a:solidFill>
          <a:ln w="19050">
            <a:solidFill>
              <a:srgbClr val="C9B991"/>
            </a:solidFill>
          </a:ln>
        </p:spPr>
        <p:txBody>
          <a:bodyPr wrap="square" lIns="72000" rIns="72000" anchor="ctr">
            <a:noAutofit/>
          </a:bodyPr>
          <a:lstStyle/>
          <a:p>
            <a:pPr algn="ctr">
              <a:buNone/>
            </a:pPr>
            <a:r>
              <a:rPr lang="en-US" sz="2200" b="1" dirty="0">
                <a:solidFill>
                  <a:srgbClr val="000000"/>
                </a:solidFill>
              </a:rPr>
              <a:t>Shared context</a:t>
            </a:r>
          </a:p>
        </p:txBody>
      </p:sp>
      <p:sp>
        <p:nvSpPr>
          <p:cNvPr id="41" name="Model Trust"/>
          <p:cNvSpPr/>
          <p:nvPr/>
        </p:nvSpPr>
        <p:spPr>
          <a:xfrm>
            <a:off x="3263900" y="914400"/>
            <a:ext cx="2616200" cy="736600"/>
          </a:xfrm>
          <a:prstGeom prst="roundRect">
            <a:avLst/>
          </a:prstGeom>
          <a:solidFill>
            <a:srgbClr val="8E6F3E"/>
          </a:solidFill>
          <a:ln w="19050">
            <a:solidFill>
              <a:srgbClr val="8E6F3E"/>
            </a:solidFill>
          </a:ln>
        </p:spPr>
        <p:txBody>
          <a:bodyPr wrap="square" lIns="72000" rIns="72000" anchor="ctr">
            <a:noAutofit/>
          </a:bodyPr>
          <a:lstStyle/>
          <a:p>
            <a:pPr algn="ctr">
              <a:buNone/>
            </a:pPr>
            <a:r>
              <a:rPr lang="en-US" sz="2200" b="1" dirty="0">
                <a:solidFill>
                  <a:srgbClr val="FFFFFF"/>
                </a:solidFill>
              </a:rPr>
              <a:t>Trust</a:t>
            </a:r>
          </a:p>
        </p:txBody>
      </p:sp>
      <p:sp>
        <p:nvSpPr>
          <p:cNvPr id="42" name="Model Coordination"/>
          <p:cNvSpPr/>
          <p:nvPr/>
        </p:nvSpPr>
        <p:spPr>
          <a:xfrm>
            <a:off x="6146800" y="914400"/>
            <a:ext cx="2616200" cy="736600"/>
          </a:xfrm>
          <a:prstGeom prst="roundRect">
            <a:avLst/>
          </a:prstGeom>
          <a:noFill/>
          <a:ln w="19050">
            <a:solidFill>
              <a:srgbClr val="C4BFC0"/>
            </a:solidFill>
          </a:ln>
        </p:spPr>
        <p:txBody>
          <a:bodyPr wrap="square" lIns="72000" rIns="72000" anchor="ctr">
            <a:noAutofit/>
          </a:bodyPr>
          <a:lstStyle/>
          <a:p>
            <a:pPr algn="ctr">
              <a:buNone/>
            </a:pPr>
            <a:r>
              <a:rPr lang="en-US" sz="2200" b="1" dirty="0">
                <a:solidFill>
                  <a:srgbClr val="808080"/>
                </a:solidFill>
              </a:rPr>
              <a:t>Coordination</a:t>
            </a:r>
          </a:p>
        </p:txBody>
      </p:sp>
      <p:sp>
        <p:nvSpPr>
          <p:cNvPr id="43" name="Trust a"/>
          <p:cNvSpPr/>
          <p:nvPr/>
        </p:nvSpPr>
        <p:spPr>
          <a:xfrm>
            <a:off x="431800" y="2006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solidFill>
                  <a:srgbClr val="000000"/>
                </a:solidFill>
              </a:rPr>
              <a:t>Honesty about status, risk, and mistakes</a:t>
            </a:r>
          </a:p>
        </p:txBody>
      </p:sp>
      <p:sp>
        <p:nvSpPr>
          <p:cNvPr id="44" name="Trust b"/>
          <p:cNvSpPr/>
          <p:nvPr/>
        </p:nvSpPr>
        <p:spPr>
          <a:xfrm>
            <a:off x="4673600" y="2006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solidFill>
                  <a:srgbClr val="000000"/>
                </a:solidFill>
              </a:rPr>
              <a:t>Uncertainty can be voiced safely</a:t>
            </a:r>
          </a:p>
        </p:txBody>
      </p:sp>
      <p:sp>
        <p:nvSpPr>
          <p:cNvPr id="45" name="Trust c"/>
          <p:cNvSpPr/>
          <p:nvPr/>
        </p:nvSpPr>
        <p:spPr>
          <a:xfrm>
            <a:off x="431800" y="3022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solidFill>
                  <a:srgbClr val="000000"/>
                </a:solidFill>
              </a:rPr>
              <a:t>Information from teammates is credible</a:t>
            </a:r>
          </a:p>
        </p:txBody>
      </p:sp>
      <p:sp>
        <p:nvSpPr>
          <p:cNvPr id="46" name="Trust d"/>
          <p:cNvSpPr/>
          <p:nvPr/>
        </p:nvSpPr>
        <p:spPr>
          <a:xfrm>
            <a:off x="4673600" y="3022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dirty="0"/>
              <a:t>A failure exposes a problem, not a person</a:t>
            </a:r>
          </a:p>
        </p:txBody>
      </p:sp>
      <p:sp>
        <p:nvSpPr>
          <p:cNvPr id="47" name="Payoff"/>
          <p:cNvSpPr/>
          <p:nvPr/>
        </p:nvSpPr>
        <p:spPr>
          <a:xfrm>
            <a:off x="381000" y="4216400"/>
            <a:ext cx="8382000" cy="1219200"/>
          </a:xfrm>
          <a:prstGeom prst="rect">
            <a:avLst/>
          </a:prstGeom>
          <a:noFill/>
          <a:ln>
            <a:noFill/>
          </a:ln>
        </p:spPr>
        <p:txBody>
          <a:bodyPr wrap="square" lIns="72000" rIns="72000" anchor="ctr">
            <a:noAutofit/>
          </a:bodyPr>
          <a:lstStyle/>
          <a:p>
            <a:pPr algn="ctr">
              <a:buNone/>
            </a:pPr>
            <a:r>
              <a:rPr lang="en-US" sz="3000" b="1" dirty="0">
                <a:solidFill>
                  <a:srgbClr val="000000"/>
                </a:solidFill>
              </a:rPr>
              <a:t>What are the implications of a team without trust?</a:t>
            </a:r>
          </a:p>
        </p:txBody>
      </p:sp>
      <p:sp>
        <p:nvSpPr>
          <p:cNvPr id="2" name="Citation">
            <a:extLst>
              <a:ext uri="{FF2B5EF4-FFF2-40B4-BE49-F238E27FC236}">
                <a16:creationId xmlns:a16="http://schemas.microsoft.com/office/drawing/2014/main" id="{BC186934-FE44-A650-CBD8-AD42F1376701}"/>
              </a:ext>
            </a:extLst>
          </p:cNvPr>
          <p:cNvSpPr/>
          <p:nvPr/>
        </p:nvSpPr>
        <p:spPr>
          <a:xfrm>
            <a:off x="0" y="6362700"/>
            <a:ext cx="7940010" cy="406400"/>
          </a:xfrm>
          <a:prstGeom prst="rect">
            <a:avLst/>
          </a:prstGeom>
          <a:noFill/>
          <a:ln>
            <a:noFill/>
          </a:ln>
        </p:spPr>
        <p:txBody>
          <a:bodyPr wrap="square" lIns="72000" rIns="72000" anchor="ctr">
            <a:noAutofit/>
          </a:bodyPr>
          <a:lstStyle/>
          <a:p>
            <a:pPr algn="l">
              <a:buNone/>
            </a:pPr>
            <a:r>
              <a:rPr lang="en-US" sz="2000" i="1" dirty="0"/>
              <a:t>Winters, Manshreck &amp; Wright, Software Engineering at Google, Ch. 2–3.</a:t>
            </a:r>
          </a:p>
        </p:txBody>
      </p:sp>
    </p:spTree>
    <p:extLst>
      <p:ext uri="{BB962C8B-B14F-4D97-AF65-F5344CB8AC3E}">
        <p14:creationId xmlns:p14="http://schemas.microsoft.com/office/powerpoint/2010/main" val="271785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333162-E47E-8727-3E79-84666A41F289}"/>
              </a:ext>
            </a:extLst>
          </p:cNvPr>
          <p:cNvSpPr>
            <a:spLocks noGrp="1"/>
          </p:cNvSpPr>
          <p:nvPr>
            <p:ph type="title"/>
          </p:nvPr>
        </p:nvSpPr>
        <p:spPr/>
        <p:txBody>
          <a:bodyPr>
            <a:noAutofit/>
          </a:bodyPr>
          <a:lstStyle/>
          <a:p>
            <a:r>
              <a:rPr lang="en-US"/>
              <a:t>Effective teams coordinate action</a:t>
            </a:r>
          </a:p>
        </p:txBody>
      </p:sp>
      <p:sp>
        <p:nvSpPr>
          <p:cNvPr id="4" name="Slide Number Placeholder 3">
            <a:extLst>
              <a:ext uri="{FF2B5EF4-FFF2-40B4-BE49-F238E27FC236}">
                <a16:creationId xmlns:a16="http://schemas.microsoft.com/office/drawing/2014/main" id="{3E736126-0132-75AE-726A-0146DE0E2AE5}"/>
              </a:ext>
            </a:extLst>
          </p:cNvPr>
          <p:cNvSpPr>
            <a:spLocks noGrp="1"/>
          </p:cNvSpPr>
          <p:nvPr>
            <p:ph type="sldNum" sz="quarter" idx="4"/>
          </p:nvPr>
        </p:nvSpPr>
        <p:spPr/>
        <p:txBody>
          <a:bodyPr/>
          <a:lstStyle/>
          <a:p>
            <a:fld id="{B7EB45DA-9A0D-DC49-8E02-F30A5DDC21C3}" type="slidenum">
              <a:rPr lang="en-US" smtClean="0"/>
              <a:t>11</a:t>
            </a:fld>
            <a:endParaRPr lang="en-US"/>
          </a:p>
        </p:txBody>
      </p:sp>
      <p:sp>
        <p:nvSpPr>
          <p:cNvPr id="40" name="Model Shared context"/>
          <p:cNvSpPr/>
          <p:nvPr/>
        </p:nvSpPr>
        <p:spPr>
          <a:xfrm>
            <a:off x="381000" y="914400"/>
            <a:ext cx="2616200" cy="736600"/>
          </a:xfrm>
          <a:prstGeom prst="roundRect">
            <a:avLst/>
          </a:prstGeom>
          <a:solidFill>
            <a:srgbClr val="C9B991"/>
          </a:solidFill>
          <a:ln w="19050">
            <a:solidFill>
              <a:srgbClr val="C9B991"/>
            </a:solidFill>
          </a:ln>
        </p:spPr>
        <p:txBody>
          <a:bodyPr wrap="square" lIns="72000" rIns="72000" anchor="ctr">
            <a:noAutofit/>
          </a:bodyPr>
          <a:lstStyle/>
          <a:p>
            <a:pPr algn="ctr">
              <a:buNone/>
            </a:pPr>
            <a:r>
              <a:rPr lang="en-US" sz="2200" b="1" dirty="0">
                <a:solidFill>
                  <a:srgbClr val="000000"/>
                </a:solidFill>
              </a:rPr>
              <a:t>Shared context</a:t>
            </a:r>
          </a:p>
        </p:txBody>
      </p:sp>
      <p:sp>
        <p:nvSpPr>
          <p:cNvPr id="41" name="Model Trust"/>
          <p:cNvSpPr/>
          <p:nvPr/>
        </p:nvSpPr>
        <p:spPr>
          <a:xfrm>
            <a:off x="3263900" y="914400"/>
            <a:ext cx="2616200" cy="736600"/>
          </a:xfrm>
          <a:prstGeom prst="roundRect">
            <a:avLst/>
          </a:prstGeom>
          <a:solidFill>
            <a:srgbClr val="C9B991"/>
          </a:solidFill>
          <a:ln w="19050">
            <a:solidFill>
              <a:srgbClr val="C9B991"/>
            </a:solidFill>
          </a:ln>
        </p:spPr>
        <p:txBody>
          <a:bodyPr wrap="square" lIns="72000" rIns="72000" anchor="ctr">
            <a:noAutofit/>
          </a:bodyPr>
          <a:lstStyle/>
          <a:p>
            <a:pPr algn="ctr">
              <a:buNone/>
            </a:pPr>
            <a:r>
              <a:rPr lang="en-US" sz="2200" b="1" dirty="0">
                <a:solidFill>
                  <a:srgbClr val="000000"/>
                </a:solidFill>
              </a:rPr>
              <a:t>Trust</a:t>
            </a:r>
          </a:p>
        </p:txBody>
      </p:sp>
      <p:sp>
        <p:nvSpPr>
          <p:cNvPr id="42" name="Model Coordination"/>
          <p:cNvSpPr/>
          <p:nvPr/>
        </p:nvSpPr>
        <p:spPr>
          <a:xfrm>
            <a:off x="6146800" y="914400"/>
            <a:ext cx="2616200" cy="736600"/>
          </a:xfrm>
          <a:prstGeom prst="roundRect">
            <a:avLst/>
          </a:prstGeom>
          <a:solidFill>
            <a:srgbClr val="8E6F3E"/>
          </a:solidFill>
          <a:ln w="19050">
            <a:solidFill>
              <a:srgbClr val="8E6F3E"/>
            </a:solidFill>
          </a:ln>
        </p:spPr>
        <p:txBody>
          <a:bodyPr wrap="square" lIns="72000" rIns="72000" anchor="ctr">
            <a:noAutofit/>
          </a:bodyPr>
          <a:lstStyle/>
          <a:p>
            <a:pPr algn="ctr">
              <a:buNone/>
            </a:pPr>
            <a:r>
              <a:rPr lang="en-US" sz="2200" b="1" dirty="0">
                <a:solidFill>
                  <a:srgbClr val="FFFFFF"/>
                </a:solidFill>
              </a:rPr>
              <a:t>Coordination</a:t>
            </a:r>
          </a:p>
        </p:txBody>
      </p:sp>
      <p:sp>
        <p:nvSpPr>
          <p:cNvPr id="43" name="Ownership"/>
          <p:cNvSpPr/>
          <p:nvPr/>
        </p:nvSpPr>
        <p:spPr>
          <a:xfrm>
            <a:off x="431800" y="2006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t>Ownership—who decides, who answers for it</a:t>
            </a:r>
          </a:p>
        </p:txBody>
      </p:sp>
      <p:sp>
        <p:nvSpPr>
          <p:cNvPr id="44" name="Dependencies"/>
          <p:cNvSpPr/>
          <p:nvPr/>
        </p:nvSpPr>
        <p:spPr>
          <a:xfrm>
            <a:off x="4673600" y="2006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t>Dependencies—what depends on what</a:t>
            </a:r>
          </a:p>
        </p:txBody>
      </p:sp>
      <p:sp>
        <p:nvSpPr>
          <p:cNvPr id="45" name="Division"/>
          <p:cNvSpPr/>
          <p:nvPr/>
        </p:nvSpPr>
        <p:spPr>
          <a:xfrm>
            <a:off x="431800" y="3022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t>Division of work—who does what, in parallel</a:t>
            </a:r>
          </a:p>
        </p:txBody>
      </p:sp>
      <p:sp>
        <p:nvSpPr>
          <p:cNvPr id="46" name="Integration"/>
          <p:cNvSpPr/>
          <p:nvPr/>
        </p:nvSpPr>
        <p:spPr>
          <a:xfrm>
            <a:off x="4673600" y="3022600"/>
            <a:ext cx="4038600" cy="863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000" b="0" dirty="0"/>
              <a:t>Integration—how the pieces come back together</a:t>
            </a:r>
          </a:p>
        </p:txBody>
      </p:sp>
      <p:sp>
        <p:nvSpPr>
          <p:cNvPr id="47" name="Payoff"/>
          <p:cNvSpPr/>
          <p:nvPr/>
        </p:nvSpPr>
        <p:spPr>
          <a:xfrm>
            <a:off x="381000" y="4267200"/>
            <a:ext cx="8382000" cy="1676400"/>
          </a:xfrm>
          <a:prstGeom prst="rect">
            <a:avLst/>
          </a:prstGeom>
          <a:noFill/>
          <a:ln>
            <a:noFill/>
          </a:ln>
        </p:spPr>
        <p:txBody>
          <a:bodyPr wrap="square" lIns="72000" rIns="72000" anchor="ctr">
            <a:noAutofit/>
          </a:bodyPr>
          <a:lstStyle/>
          <a:p>
            <a:pPr algn="ctr">
              <a:buNone/>
            </a:pPr>
            <a:r>
              <a:rPr lang="en-US" sz="3200" b="1" dirty="0">
                <a:solidFill>
                  <a:srgbClr val="000000"/>
                </a:solidFill>
              </a:rPr>
              <a:t>An effective team has all three:</a:t>
            </a:r>
          </a:p>
          <a:p>
            <a:pPr algn="ctr">
              <a:lnSpc>
                <a:spcPct val="150000"/>
              </a:lnSpc>
              <a:buNone/>
            </a:pPr>
            <a:r>
              <a:rPr lang="en-US" sz="3200" b="1" dirty="0">
                <a:solidFill>
                  <a:srgbClr val="000000"/>
                </a:solidFill>
              </a:rPr>
              <a:t>Context, Trust, Coordination</a:t>
            </a:r>
          </a:p>
        </p:txBody>
      </p:sp>
    </p:spTree>
    <p:extLst>
      <p:ext uri="{BB962C8B-B14F-4D97-AF65-F5344CB8AC3E}">
        <p14:creationId xmlns:p14="http://schemas.microsoft.com/office/powerpoint/2010/main" val="85534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7706EC-6BDA-B429-1430-8FAD74E297A0}"/>
              </a:ext>
            </a:extLst>
          </p:cNvPr>
          <p:cNvSpPr>
            <a:spLocks noGrp="1"/>
          </p:cNvSpPr>
          <p:nvPr>
            <p:ph idx="1"/>
          </p:nvPr>
        </p:nvSpPr>
        <p:spPr/>
        <p:txBody>
          <a:bodyPr/>
          <a:lstStyle/>
          <a:p>
            <a:pPr marL="0" indent="0">
              <a:buNone/>
            </a:pPr>
            <a:r>
              <a:rPr lang="en-US" sz="3200" i="1" dirty="0"/>
              <a:t>If 5 engineers are productive, why aren’t 50 engineers 10× as productive?</a:t>
            </a:r>
          </a:p>
        </p:txBody>
      </p:sp>
      <p:sp>
        <p:nvSpPr>
          <p:cNvPr id="3" name="Title 2">
            <a:extLst>
              <a:ext uri="{FF2B5EF4-FFF2-40B4-BE49-F238E27FC236}">
                <a16:creationId xmlns:a16="http://schemas.microsoft.com/office/drawing/2014/main" id="{B2BE03FF-717F-2D7E-56BD-D1C5DF18BBC4}"/>
              </a:ext>
            </a:extLst>
          </p:cNvPr>
          <p:cNvSpPr>
            <a:spLocks noGrp="1"/>
          </p:cNvSpPr>
          <p:nvPr>
            <p:ph type="title"/>
          </p:nvPr>
        </p:nvSpPr>
        <p:spPr/>
        <p:txBody>
          <a:bodyPr>
            <a:noAutofit/>
          </a:bodyPr>
          <a:lstStyle/>
          <a:p>
            <a:r>
              <a:rPr lang="en-US"/>
              <a:t>Why don’t teams scale linearly?</a:t>
            </a:r>
          </a:p>
        </p:txBody>
      </p:sp>
      <p:sp>
        <p:nvSpPr>
          <p:cNvPr id="4" name="Slide Number Placeholder 3">
            <a:extLst>
              <a:ext uri="{FF2B5EF4-FFF2-40B4-BE49-F238E27FC236}">
                <a16:creationId xmlns:a16="http://schemas.microsoft.com/office/drawing/2014/main" id="{F2714EC9-0D12-BD6D-1657-7D507E0E4E44}"/>
              </a:ext>
            </a:extLst>
          </p:cNvPr>
          <p:cNvSpPr>
            <a:spLocks noGrp="1"/>
          </p:cNvSpPr>
          <p:nvPr>
            <p:ph type="sldNum" sz="quarter" idx="4"/>
          </p:nvPr>
        </p:nvSpPr>
        <p:spPr/>
        <p:txBody>
          <a:bodyPr/>
          <a:lstStyle/>
          <a:p>
            <a:fld id="{B7EB45DA-9A0D-DC49-8E02-F30A5DDC21C3}" type="slidenum">
              <a:rPr lang="en-US" smtClean="0"/>
              <a:t>12</a:t>
            </a:fld>
            <a:endParaRPr lang="en-US"/>
          </a:p>
        </p:txBody>
      </p:sp>
    </p:spTree>
    <p:extLst>
      <p:ext uri="{BB962C8B-B14F-4D97-AF65-F5344CB8AC3E}">
        <p14:creationId xmlns:p14="http://schemas.microsoft.com/office/powerpoint/2010/main" val="394799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F36815-ED37-3A36-2AF0-3BFC07C66A24}"/>
              </a:ext>
            </a:extLst>
          </p:cNvPr>
          <p:cNvSpPr>
            <a:spLocks noGrp="1"/>
          </p:cNvSpPr>
          <p:nvPr>
            <p:ph type="title"/>
          </p:nvPr>
        </p:nvSpPr>
        <p:spPr/>
        <p:txBody>
          <a:bodyPr>
            <a:noAutofit/>
          </a:bodyPr>
          <a:lstStyle/>
          <a:p>
            <a:r>
              <a:rPr lang="en-US"/>
              <a:t>Adding capability also adds coordination</a:t>
            </a:r>
          </a:p>
        </p:txBody>
      </p:sp>
      <p:sp>
        <p:nvSpPr>
          <p:cNvPr id="4" name="Slide Number Placeholder 3">
            <a:extLst>
              <a:ext uri="{FF2B5EF4-FFF2-40B4-BE49-F238E27FC236}">
                <a16:creationId xmlns:a16="http://schemas.microsoft.com/office/drawing/2014/main" id="{563F38E4-886F-FE54-191C-1487537C37F6}"/>
              </a:ext>
            </a:extLst>
          </p:cNvPr>
          <p:cNvSpPr>
            <a:spLocks noGrp="1"/>
          </p:cNvSpPr>
          <p:nvPr>
            <p:ph type="sldNum" sz="quarter" idx="4"/>
          </p:nvPr>
        </p:nvSpPr>
        <p:spPr/>
        <p:txBody>
          <a:bodyPr/>
          <a:lstStyle/>
          <a:p>
            <a:fld id="{B7EB45DA-9A0D-DC49-8E02-F30A5DDC21C3}" type="slidenum">
              <a:rPr lang="en-US" smtClean="0"/>
              <a:t>13</a:t>
            </a:fld>
            <a:endParaRPr lang="en-US"/>
          </a:p>
        </p:txBody>
      </p:sp>
      <p:sp>
        <p:nvSpPr>
          <p:cNvPr id="40" name="Label"/>
          <p:cNvSpPr txBox="1"/>
          <p:nvPr/>
        </p:nvSpPr>
        <p:spPr>
          <a:xfrm>
            <a:off x="381000" y="939800"/>
            <a:ext cx="8382000" cy="558800"/>
          </a:xfrm>
          <a:prstGeom prst="rect">
            <a:avLst/>
          </a:prstGeom>
          <a:noFill/>
        </p:spPr>
        <p:txBody>
          <a:bodyPr wrap="square" lIns="0" rIns="0" anchor="t">
            <a:noAutofit/>
          </a:bodyPr>
          <a:lstStyle/>
          <a:p>
            <a:pPr algn="ctr">
              <a:buNone/>
            </a:pPr>
            <a:r>
              <a:rPr lang="en-US" sz="2000" b="0" dirty="0">
                <a:solidFill>
                  <a:srgbClr val="000000"/>
                </a:solidFill>
              </a:rPr>
              <a:t>Communication paths  ·  Dependencies  ·  Onboarding  ·  Integration  ·  Maintaining shared context</a:t>
            </a:r>
          </a:p>
        </p:txBody>
      </p:sp>
      <p:sp>
        <p:nvSpPr>
          <p:cNvPr id="41" name="Edge"/>
          <p:cNvSpPr/>
          <p:nvPr/>
        </p:nvSpPr>
        <p:spPr>
          <a:xfrm>
            <a:off x="2222500" y="2463800"/>
            <a:ext cx="893803" cy="649386"/>
          </a:xfrm>
          <a:prstGeom prst="line">
            <a:avLst/>
          </a:prstGeom>
          <a:ln w="19050">
            <a:solidFill>
              <a:srgbClr val="8E6F3E"/>
            </a:solidFill>
          </a:ln>
        </p:spPr>
        <p:txBody>
          <a:bodyPr/>
          <a:lstStyle/>
          <a:p>
            <a:endParaRPr lang="en-US" sz="1200">
              <a:solidFill>
                <a:srgbClr val="FFFFFF"/>
              </a:solidFill>
            </a:endParaRPr>
          </a:p>
        </p:txBody>
      </p:sp>
      <p:sp>
        <p:nvSpPr>
          <p:cNvPr id="42" name="Edge"/>
          <p:cNvSpPr/>
          <p:nvPr/>
        </p:nvSpPr>
        <p:spPr>
          <a:xfrm>
            <a:off x="2222500" y="2463800"/>
            <a:ext cx="552401" cy="1700114"/>
          </a:xfrm>
          <a:prstGeom prst="line">
            <a:avLst/>
          </a:prstGeom>
          <a:ln w="19050">
            <a:solidFill>
              <a:srgbClr val="8E6F3E"/>
            </a:solidFill>
          </a:ln>
        </p:spPr>
        <p:txBody>
          <a:bodyPr/>
          <a:lstStyle/>
          <a:p>
            <a:endParaRPr lang="en-US" sz="1200">
              <a:solidFill>
                <a:srgbClr val="FFFFFF"/>
              </a:solidFill>
            </a:endParaRPr>
          </a:p>
        </p:txBody>
      </p:sp>
      <p:sp>
        <p:nvSpPr>
          <p:cNvPr id="43" name="Edge"/>
          <p:cNvSpPr/>
          <p:nvPr/>
        </p:nvSpPr>
        <p:spPr>
          <a:xfrm flipH="1">
            <a:off x="1670099" y="2463800"/>
            <a:ext cx="552401" cy="1700114"/>
          </a:xfrm>
          <a:prstGeom prst="line">
            <a:avLst/>
          </a:prstGeom>
          <a:ln w="19050">
            <a:solidFill>
              <a:srgbClr val="8E6F3E"/>
            </a:solidFill>
          </a:ln>
        </p:spPr>
        <p:txBody>
          <a:bodyPr/>
          <a:lstStyle/>
          <a:p>
            <a:endParaRPr lang="en-US" sz="1200">
              <a:solidFill>
                <a:srgbClr val="FFFFFF"/>
              </a:solidFill>
            </a:endParaRPr>
          </a:p>
        </p:txBody>
      </p:sp>
      <p:sp>
        <p:nvSpPr>
          <p:cNvPr id="44" name="Edge"/>
          <p:cNvSpPr/>
          <p:nvPr/>
        </p:nvSpPr>
        <p:spPr>
          <a:xfrm flipH="1">
            <a:off x="1328697" y="2463800"/>
            <a:ext cx="893803" cy="649386"/>
          </a:xfrm>
          <a:prstGeom prst="line">
            <a:avLst/>
          </a:prstGeom>
          <a:ln w="19050">
            <a:solidFill>
              <a:srgbClr val="8E6F3E"/>
            </a:solidFill>
          </a:ln>
        </p:spPr>
        <p:txBody>
          <a:bodyPr/>
          <a:lstStyle/>
          <a:p>
            <a:endParaRPr lang="en-US" sz="1200">
              <a:solidFill>
                <a:srgbClr val="FFFFFF"/>
              </a:solidFill>
            </a:endParaRPr>
          </a:p>
        </p:txBody>
      </p:sp>
      <p:sp>
        <p:nvSpPr>
          <p:cNvPr id="45" name="Edge"/>
          <p:cNvSpPr/>
          <p:nvPr/>
        </p:nvSpPr>
        <p:spPr>
          <a:xfrm flipH="1">
            <a:off x="2774901" y="3113186"/>
            <a:ext cx="341402" cy="1050728"/>
          </a:xfrm>
          <a:prstGeom prst="line">
            <a:avLst/>
          </a:prstGeom>
          <a:ln w="19050">
            <a:solidFill>
              <a:srgbClr val="8E6F3E"/>
            </a:solidFill>
          </a:ln>
        </p:spPr>
        <p:txBody>
          <a:bodyPr/>
          <a:lstStyle/>
          <a:p>
            <a:endParaRPr lang="en-US" sz="1200">
              <a:solidFill>
                <a:srgbClr val="FFFFFF"/>
              </a:solidFill>
            </a:endParaRPr>
          </a:p>
        </p:txBody>
      </p:sp>
      <p:sp>
        <p:nvSpPr>
          <p:cNvPr id="46" name="Edge"/>
          <p:cNvSpPr/>
          <p:nvPr/>
        </p:nvSpPr>
        <p:spPr>
          <a:xfrm flipH="1">
            <a:off x="1670099" y="3113186"/>
            <a:ext cx="1446203" cy="1050728"/>
          </a:xfrm>
          <a:prstGeom prst="line">
            <a:avLst/>
          </a:prstGeom>
          <a:ln w="19050">
            <a:solidFill>
              <a:srgbClr val="8E6F3E"/>
            </a:solidFill>
          </a:ln>
        </p:spPr>
        <p:txBody>
          <a:bodyPr/>
          <a:lstStyle/>
          <a:p>
            <a:endParaRPr lang="en-US" sz="1200">
              <a:solidFill>
                <a:srgbClr val="FFFFFF"/>
              </a:solidFill>
            </a:endParaRPr>
          </a:p>
        </p:txBody>
      </p:sp>
      <p:sp>
        <p:nvSpPr>
          <p:cNvPr id="47" name="Edge"/>
          <p:cNvSpPr/>
          <p:nvPr/>
        </p:nvSpPr>
        <p:spPr>
          <a:xfrm flipH="1">
            <a:off x="1328697" y="3113186"/>
            <a:ext cx="1787606" cy="5080"/>
          </a:xfrm>
          <a:prstGeom prst="line">
            <a:avLst/>
          </a:prstGeom>
          <a:ln w="19050">
            <a:solidFill>
              <a:srgbClr val="8E6F3E"/>
            </a:solidFill>
          </a:ln>
        </p:spPr>
        <p:txBody>
          <a:bodyPr/>
          <a:lstStyle/>
          <a:p>
            <a:endParaRPr lang="en-US" sz="1200">
              <a:solidFill>
                <a:srgbClr val="FFFFFF"/>
              </a:solidFill>
            </a:endParaRPr>
          </a:p>
        </p:txBody>
      </p:sp>
      <p:sp>
        <p:nvSpPr>
          <p:cNvPr id="48" name="Edge"/>
          <p:cNvSpPr/>
          <p:nvPr/>
        </p:nvSpPr>
        <p:spPr>
          <a:xfrm flipH="1">
            <a:off x="1670099" y="4163914"/>
            <a:ext cx="1104801" cy="5080"/>
          </a:xfrm>
          <a:prstGeom prst="line">
            <a:avLst/>
          </a:prstGeom>
          <a:ln w="19050">
            <a:solidFill>
              <a:srgbClr val="8E6F3E"/>
            </a:solidFill>
          </a:ln>
        </p:spPr>
        <p:txBody>
          <a:bodyPr/>
          <a:lstStyle/>
          <a:p>
            <a:endParaRPr lang="en-US" sz="1200">
              <a:solidFill>
                <a:srgbClr val="FFFFFF"/>
              </a:solidFill>
            </a:endParaRPr>
          </a:p>
        </p:txBody>
      </p:sp>
      <p:sp>
        <p:nvSpPr>
          <p:cNvPr id="49" name="Edge"/>
          <p:cNvSpPr/>
          <p:nvPr/>
        </p:nvSpPr>
        <p:spPr>
          <a:xfrm flipH="1" flipV="1">
            <a:off x="1328697" y="3113186"/>
            <a:ext cx="1446203" cy="1050728"/>
          </a:xfrm>
          <a:prstGeom prst="line">
            <a:avLst/>
          </a:prstGeom>
          <a:ln w="19050">
            <a:solidFill>
              <a:srgbClr val="8E6F3E"/>
            </a:solidFill>
          </a:ln>
        </p:spPr>
        <p:txBody>
          <a:bodyPr/>
          <a:lstStyle/>
          <a:p>
            <a:endParaRPr lang="en-US" sz="1200">
              <a:solidFill>
                <a:srgbClr val="FFFFFF"/>
              </a:solidFill>
            </a:endParaRPr>
          </a:p>
        </p:txBody>
      </p:sp>
      <p:sp>
        <p:nvSpPr>
          <p:cNvPr id="50" name="Edge"/>
          <p:cNvSpPr/>
          <p:nvPr/>
        </p:nvSpPr>
        <p:spPr>
          <a:xfrm flipH="1" flipV="1">
            <a:off x="1328697" y="3113186"/>
            <a:ext cx="341402" cy="1050728"/>
          </a:xfrm>
          <a:prstGeom prst="line">
            <a:avLst/>
          </a:prstGeom>
          <a:ln w="19050">
            <a:solidFill>
              <a:srgbClr val="8E6F3E"/>
            </a:solidFill>
          </a:ln>
        </p:spPr>
        <p:txBody>
          <a:bodyPr/>
          <a:lstStyle/>
          <a:p>
            <a:endParaRPr lang="en-US" sz="1200">
              <a:solidFill>
                <a:srgbClr val="FFFFFF"/>
              </a:solidFill>
            </a:endParaRPr>
          </a:p>
        </p:txBody>
      </p:sp>
      <p:sp>
        <p:nvSpPr>
          <p:cNvPr id="51" name="Engineer"/>
          <p:cNvSpPr/>
          <p:nvPr/>
        </p:nvSpPr>
        <p:spPr>
          <a:xfrm>
            <a:off x="2057400" y="2298700"/>
            <a:ext cx="330200" cy="3302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52" name="Engineer"/>
          <p:cNvSpPr/>
          <p:nvPr/>
        </p:nvSpPr>
        <p:spPr>
          <a:xfrm>
            <a:off x="2951203" y="2948086"/>
            <a:ext cx="330200" cy="3302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53" name="Engineer"/>
          <p:cNvSpPr/>
          <p:nvPr/>
        </p:nvSpPr>
        <p:spPr>
          <a:xfrm>
            <a:off x="2609801" y="3998814"/>
            <a:ext cx="330200" cy="3302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54" name="Engineer"/>
          <p:cNvSpPr/>
          <p:nvPr/>
        </p:nvSpPr>
        <p:spPr>
          <a:xfrm>
            <a:off x="1504999" y="3998814"/>
            <a:ext cx="330200" cy="3302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55" name="Engineer"/>
          <p:cNvSpPr/>
          <p:nvPr/>
        </p:nvSpPr>
        <p:spPr>
          <a:xfrm>
            <a:off x="1163597" y="2948086"/>
            <a:ext cx="330200" cy="3302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56" name="Edge"/>
          <p:cNvSpPr/>
          <p:nvPr/>
        </p:nvSpPr>
        <p:spPr>
          <a:xfrm>
            <a:off x="6604000" y="2032000"/>
            <a:ext cx="557880" cy="118581"/>
          </a:xfrm>
          <a:prstGeom prst="line">
            <a:avLst/>
          </a:prstGeom>
          <a:ln w="6350">
            <a:solidFill>
              <a:srgbClr val="8E6F3E"/>
            </a:solidFill>
          </a:ln>
        </p:spPr>
        <p:txBody>
          <a:bodyPr/>
          <a:lstStyle/>
          <a:p>
            <a:endParaRPr lang="en-US" sz="1200">
              <a:solidFill>
                <a:srgbClr val="FFFFFF"/>
              </a:solidFill>
            </a:endParaRPr>
          </a:p>
        </p:txBody>
      </p:sp>
      <p:sp>
        <p:nvSpPr>
          <p:cNvPr id="57" name="Edge"/>
          <p:cNvSpPr/>
          <p:nvPr/>
        </p:nvSpPr>
        <p:spPr>
          <a:xfrm>
            <a:off x="6604000" y="2032000"/>
            <a:ext cx="1019297" cy="453820"/>
          </a:xfrm>
          <a:prstGeom prst="line">
            <a:avLst/>
          </a:prstGeom>
          <a:ln w="6350">
            <a:solidFill>
              <a:srgbClr val="8E6F3E"/>
            </a:solidFill>
          </a:ln>
        </p:spPr>
        <p:txBody>
          <a:bodyPr/>
          <a:lstStyle/>
          <a:p>
            <a:endParaRPr lang="en-US" sz="1200">
              <a:solidFill>
                <a:srgbClr val="FFFFFF"/>
              </a:solidFill>
            </a:endParaRPr>
          </a:p>
        </p:txBody>
      </p:sp>
      <p:sp>
        <p:nvSpPr>
          <p:cNvPr id="58" name="Edge"/>
          <p:cNvSpPr/>
          <p:nvPr/>
        </p:nvSpPr>
        <p:spPr>
          <a:xfrm>
            <a:off x="6604000" y="2032000"/>
            <a:ext cx="1304469" cy="947752"/>
          </a:xfrm>
          <a:prstGeom prst="line">
            <a:avLst/>
          </a:prstGeom>
          <a:ln w="6350">
            <a:solidFill>
              <a:srgbClr val="8E6F3E"/>
            </a:solidFill>
          </a:ln>
        </p:spPr>
        <p:txBody>
          <a:bodyPr/>
          <a:lstStyle/>
          <a:p>
            <a:endParaRPr lang="en-US" sz="1200">
              <a:solidFill>
                <a:srgbClr val="FFFFFF"/>
              </a:solidFill>
            </a:endParaRPr>
          </a:p>
        </p:txBody>
      </p:sp>
      <p:sp>
        <p:nvSpPr>
          <p:cNvPr id="59" name="Edge"/>
          <p:cNvSpPr/>
          <p:nvPr/>
        </p:nvSpPr>
        <p:spPr>
          <a:xfrm>
            <a:off x="6604000" y="2032000"/>
            <a:ext cx="1364086" cy="1514971"/>
          </a:xfrm>
          <a:prstGeom prst="line">
            <a:avLst/>
          </a:prstGeom>
          <a:ln w="6350">
            <a:solidFill>
              <a:srgbClr val="8E6F3E"/>
            </a:solidFill>
          </a:ln>
        </p:spPr>
        <p:txBody>
          <a:bodyPr/>
          <a:lstStyle/>
          <a:p>
            <a:endParaRPr lang="en-US" sz="1200">
              <a:solidFill>
                <a:srgbClr val="FFFFFF"/>
              </a:solidFill>
            </a:endParaRPr>
          </a:p>
        </p:txBody>
      </p:sp>
      <p:sp>
        <p:nvSpPr>
          <p:cNvPr id="60" name="Edge"/>
          <p:cNvSpPr/>
          <p:nvPr/>
        </p:nvSpPr>
        <p:spPr>
          <a:xfrm>
            <a:off x="6604000" y="2032000"/>
            <a:ext cx="1187840" cy="2057400"/>
          </a:xfrm>
          <a:prstGeom prst="line">
            <a:avLst/>
          </a:prstGeom>
          <a:ln w="6350">
            <a:solidFill>
              <a:srgbClr val="8E6F3E"/>
            </a:solidFill>
          </a:ln>
        </p:spPr>
        <p:txBody>
          <a:bodyPr/>
          <a:lstStyle/>
          <a:p>
            <a:endParaRPr lang="en-US" sz="1200">
              <a:solidFill>
                <a:srgbClr val="FFFFFF"/>
              </a:solidFill>
            </a:endParaRPr>
          </a:p>
        </p:txBody>
      </p:sp>
      <p:sp>
        <p:nvSpPr>
          <p:cNvPr id="61" name="Edge"/>
          <p:cNvSpPr/>
          <p:nvPr/>
        </p:nvSpPr>
        <p:spPr>
          <a:xfrm>
            <a:off x="6604000" y="2032000"/>
            <a:ext cx="806206" cy="2481248"/>
          </a:xfrm>
          <a:prstGeom prst="line">
            <a:avLst/>
          </a:prstGeom>
          <a:ln w="6350">
            <a:solidFill>
              <a:srgbClr val="8E6F3E"/>
            </a:solidFill>
          </a:ln>
        </p:spPr>
        <p:txBody>
          <a:bodyPr/>
          <a:lstStyle/>
          <a:p>
            <a:endParaRPr lang="en-US" sz="1200">
              <a:solidFill>
                <a:srgbClr val="FFFFFF"/>
              </a:solidFill>
            </a:endParaRPr>
          </a:p>
        </p:txBody>
      </p:sp>
      <p:sp>
        <p:nvSpPr>
          <p:cNvPr id="62" name="Edge"/>
          <p:cNvSpPr/>
          <p:nvPr/>
        </p:nvSpPr>
        <p:spPr>
          <a:xfrm>
            <a:off x="6604000" y="2032000"/>
            <a:ext cx="285172" cy="2713227"/>
          </a:xfrm>
          <a:prstGeom prst="line">
            <a:avLst/>
          </a:prstGeom>
          <a:ln w="6350">
            <a:solidFill>
              <a:srgbClr val="8E6F3E"/>
            </a:solidFill>
          </a:ln>
        </p:spPr>
        <p:txBody>
          <a:bodyPr/>
          <a:lstStyle/>
          <a:p>
            <a:endParaRPr lang="en-US" sz="1200">
              <a:solidFill>
                <a:srgbClr val="FFFFFF"/>
              </a:solidFill>
            </a:endParaRPr>
          </a:p>
        </p:txBody>
      </p:sp>
      <p:sp>
        <p:nvSpPr>
          <p:cNvPr id="63" name="Edge"/>
          <p:cNvSpPr/>
          <p:nvPr/>
        </p:nvSpPr>
        <p:spPr>
          <a:xfrm flipH="1">
            <a:off x="6318828" y="2032000"/>
            <a:ext cx="285172" cy="2713227"/>
          </a:xfrm>
          <a:prstGeom prst="line">
            <a:avLst/>
          </a:prstGeom>
          <a:ln w="6350">
            <a:solidFill>
              <a:srgbClr val="8E6F3E"/>
            </a:solidFill>
          </a:ln>
        </p:spPr>
        <p:txBody>
          <a:bodyPr/>
          <a:lstStyle/>
          <a:p>
            <a:endParaRPr lang="en-US" sz="1200">
              <a:solidFill>
                <a:srgbClr val="FFFFFF"/>
              </a:solidFill>
            </a:endParaRPr>
          </a:p>
        </p:txBody>
      </p:sp>
      <p:sp>
        <p:nvSpPr>
          <p:cNvPr id="64" name="Edge"/>
          <p:cNvSpPr/>
          <p:nvPr/>
        </p:nvSpPr>
        <p:spPr>
          <a:xfrm flipH="1">
            <a:off x="5797794" y="2032000"/>
            <a:ext cx="806206" cy="2481248"/>
          </a:xfrm>
          <a:prstGeom prst="line">
            <a:avLst/>
          </a:prstGeom>
          <a:ln w="6350">
            <a:solidFill>
              <a:srgbClr val="8E6F3E"/>
            </a:solidFill>
          </a:ln>
        </p:spPr>
        <p:txBody>
          <a:bodyPr/>
          <a:lstStyle/>
          <a:p>
            <a:endParaRPr lang="en-US" sz="1200">
              <a:solidFill>
                <a:srgbClr val="FFFFFF"/>
              </a:solidFill>
            </a:endParaRPr>
          </a:p>
        </p:txBody>
      </p:sp>
      <p:sp>
        <p:nvSpPr>
          <p:cNvPr id="65" name="Edge"/>
          <p:cNvSpPr/>
          <p:nvPr/>
        </p:nvSpPr>
        <p:spPr>
          <a:xfrm flipH="1">
            <a:off x="5416160" y="2032000"/>
            <a:ext cx="1187840" cy="2057400"/>
          </a:xfrm>
          <a:prstGeom prst="line">
            <a:avLst/>
          </a:prstGeom>
          <a:ln w="6350">
            <a:solidFill>
              <a:srgbClr val="8E6F3E"/>
            </a:solidFill>
          </a:ln>
        </p:spPr>
        <p:txBody>
          <a:bodyPr/>
          <a:lstStyle/>
          <a:p>
            <a:endParaRPr lang="en-US" sz="1200">
              <a:solidFill>
                <a:srgbClr val="FFFFFF"/>
              </a:solidFill>
            </a:endParaRPr>
          </a:p>
        </p:txBody>
      </p:sp>
      <p:sp>
        <p:nvSpPr>
          <p:cNvPr id="66" name="Edge"/>
          <p:cNvSpPr/>
          <p:nvPr/>
        </p:nvSpPr>
        <p:spPr>
          <a:xfrm flipH="1">
            <a:off x="5239914" y="2032000"/>
            <a:ext cx="1364086" cy="1514971"/>
          </a:xfrm>
          <a:prstGeom prst="line">
            <a:avLst/>
          </a:prstGeom>
          <a:ln w="6350">
            <a:solidFill>
              <a:srgbClr val="8E6F3E"/>
            </a:solidFill>
          </a:ln>
        </p:spPr>
        <p:txBody>
          <a:bodyPr/>
          <a:lstStyle/>
          <a:p>
            <a:endParaRPr lang="en-US" sz="1200">
              <a:solidFill>
                <a:srgbClr val="FFFFFF"/>
              </a:solidFill>
            </a:endParaRPr>
          </a:p>
        </p:txBody>
      </p:sp>
      <p:sp>
        <p:nvSpPr>
          <p:cNvPr id="67" name="Edge"/>
          <p:cNvSpPr/>
          <p:nvPr/>
        </p:nvSpPr>
        <p:spPr>
          <a:xfrm flipH="1">
            <a:off x="5299531" y="2032000"/>
            <a:ext cx="1304469" cy="947752"/>
          </a:xfrm>
          <a:prstGeom prst="line">
            <a:avLst/>
          </a:prstGeom>
          <a:ln w="6350">
            <a:solidFill>
              <a:srgbClr val="8E6F3E"/>
            </a:solidFill>
          </a:ln>
        </p:spPr>
        <p:txBody>
          <a:bodyPr/>
          <a:lstStyle/>
          <a:p>
            <a:endParaRPr lang="en-US" sz="1200">
              <a:solidFill>
                <a:srgbClr val="FFFFFF"/>
              </a:solidFill>
            </a:endParaRPr>
          </a:p>
        </p:txBody>
      </p:sp>
      <p:sp>
        <p:nvSpPr>
          <p:cNvPr id="68" name="Edge"/>
          <p:cNvSpPr/>
          <p:nvPr/>
        </p:nvSpPr>
        <p:spPr>
          <a:xfrm flipH="1">
            <a:off x="5584703" y="2032000"/>
            <a:ext cx="1019297" cy="453820"/>
          </a:xfrm>
          <a:prstGeom prst="line">
            <a:avLst/>
          </a:prstGeom>
          <a:ln w="6350">
            <a:solidFill>
              <a:srgbClr val="8E6F3E"/>
            </a:solidFill>
          </a:ln>
        </p:spPr>
        <p:txBody>
          <a:bodyPr/>
          <a:lstStyle/>
          <a:p>
            <a:endParaRPr lang="en-US" sz="1200">
              <a:solidFill>
                <a:srgbClr val="FFFFFF"/>
              </a:solidFill>
            </a:endParaRPr>
          </a:p>
        </p:txBody>
      </p:sp>
      <p:sp>
        <p:nvSpPr>
          <p:cNvPr id="69" name="Edge"/>
          <p:cNvSpPr/>
          <p:nvPr/>
        </p:nvSpPr>
        <p:spPr>
          <a:xfrm flipH="1">
            <a:off x="6046120" y="2032000"/>
            <a:ext cx="557880" cy="118581"/>
          </a:xfrm>
          <a:prstGeom prst="line">
            <a:avLst/>
          </a:prstGeom>
          <a:ln w="6350">
            <a:solidFill>
              <a:srgbClr val="8E6F3E"/>
            </a:solidFill>
          </a:ln>
        </p:spPr>
        <p:txBody>
          <a:bodyPr/>
          <a:lstStyle/>
          <a:p>
            <a:endParaRPr lang="en-US" sz="1200">
              <a:solidFill>
                <a:srgbClr val="FFFFFF"/>
              </a:solidFill>
            </a:endParaRPr>
          </a:p>
        </p:txBody>
      </p:sp>
      <p:sp>
        <p:nvSpPr>
          <p:cNvPr id="70" name="Edge"/>
          <p:cNvSpPr/>
          <p:nvPr/>
        </p:nvSpPr>
        <p:spPr>
          <a:xfrm>
            <a:off x="7161880" y="2150581"/>
            <a:ext cx="461417" cy="335239"/>
          </a:xfrm>
          <a:prstGeom prst="line">
            <a:avLst/>
          </a:prstGeom>
          <a:ln w="6350">
            <a:solidFill>
              <a:srgbClr val="8E6F3E"/>
            </a:solidFill>
          </a:ln>
        </p:spPr>
        <p:txBody>
          <a:bodyPr/>
          <a:lstStyle/>
          <a:p>
            <a:endParaRPr lang="en-US" sz="1200">
              <a:solidFill>
                <a:srgbClr val="FFFFFF"/>
              </a:solidFill>
            </a:endParaRPr>
          </a:p>
        </p:txBody>
      </p:sp>
      <p:sp>
        <p:nvSpPr>
          <p:cNvPr id="71" name="Edge"/>
          <p:cNvSpPr/>
          <p:nvPr/>
        </p:nvSpPr>
        <p:spPr>
          <a:xfrm>
            <a:off x="7161880" y="2150581"/>
            <a:ext cx="746589" cy="829171"/>
          </a:xfrm>
          <a:prstGeom prst="line">
            <a:avLst/>
          </a:prstGeom>
          <a:ln w="6350">
            <a:solidFill>
              <a:srgbClr val="8E6F3E"/>
            </a:solidFill>
          </a:ln>
        </p:spPr>
        <p:txBody>
          <a:bodyPr/>
          <a:lstStyle/>
          <a:p>
            <a:endParaRPr lang="en-US" sz="1200">
              <a:solidFill>
                <a:srgbClr val="FFFFFF"/>
              </a:solidFill>
            </a:endParaRPr>
          </a:p>
        </p:txBody>
      </p:sp>
      <p:sp>
        <p:nvSpPr>
          <p:cNvPr id="72" name="Edge"/>
          <p:cNvSpPr/>
          <p:nvPr/>
        </p:nvSpPr>
        <p:spPr>
          <a:xfrm>
            <a:off x="7161880" y="2150581"/>
            <a:ext cx="806206" cy="1396390"/>
          </a:xfrm>
          <a:prstGeom prst="line">
            <a:avLst/>
          </a:prstGeom>
          <a:ln w="6350">
            <a:solidFill>
              <a:srgbClr val="8E6F3E"/>
            </a:solidFill>
          </a:ln>
        </p:spPr>
        <p:txBody>
          <a:bodyPr/>
          <a:lstStyle/>
          <a:p>
            <a:endParaRPr lang="en-US" sz="1200">
              <a:solidFill>
                <a:srgbClr val="FFFFFF"/>
              </a:solidFill>
            </a:endParaRPr>
          </a:p>
        </p:txBody>
      </p:sp>
      <p:sp>
        <p:nvSpPr>
          <p:cNvPr id="73" name="Edge"/>
          <p:cNvSpPr/>
          <p:nvPr/>
        </p:nvSpPr>
        <p:spPr>
          <a:xfrm>
            <a:off x="7161880" y="2150581"/>
            <a:ext cx="629960" cy="1938819"/>
          </a:xfrm>
          <a:prstGeom prst="line">
            <a:avLst/>
          </a:prstGeom>
          <a:ln w="6350">
            <a:solidFill>
              <a:srgbClr val="8E6F3E"/>
            </a:solidFill>
          </a:ln>
        </p:spPr>
        <p:txBody>
          <a:bodyPr/>
          <a:lstStyle/>
          <a:p>
            <a:endParaRPr lang="en-US" sz="1200">
              <a:solidFill>
                <a:srgbClr val="FFFFFF"/>
              </a:solidFill>
            </a:endParaRPr>
          </a:p>
        </p:txBody>
      </p:sp>
      <p:sp>
        <p:nvSpPr>
          <p:cNvPr id="74" name="Edge"/>
          <p:cNvSpPr/>
          <p:nvPr/>
        </p:nvSpPr>
        <p:spPr>
          <a:xfrm>
            <a:off x="7161880" y="2150581"/>
            <a:ext cx="248326" cy="2362667"/>
          </a:xfrm>
          <a:prstGeom prst="line">
            <a:avLst/>
          </a:prstGeom>
          <a:ln w="6350">
            <a:solidFill>
              <a:srgbClr val="8E6F3E"/>
            </a:solidFill>
          </a:ln>
        </p:spPr>
        <p:txBody>
          <a:bodyPr/>
          <a:lstStyle/>
          <a:p>
            <a:endParaRPr lang="en-US" sz="1200">
              <a:solidFill>
                <a:srgbClr val="FFFFFF"/>
              </a:solidFill>
            </a:endParaRPr>
          </a:p>
        </p:txBody>
      </p:sp>
      <p:sp>
        <p:nvSpPr>
          <p:cNvPr id="75" name="Edge"/>
          <p:cNvSpPr/>
          <p:nvPr/>
        </p:nvSpPr>
        <p:spPr>
          <a:xfrm flipH="1">
            <a:off x="6889172" y="2150581"/>
            <a:ext cx="272708" cy="2594646"/>
          </a:xfrm>
          <a:prstGeom prst="line">
            <a:avLst/>
          </a:prstGeom>
          <a:ln w="6350">
            <a:solidFill>
              <a:srgbClr val="8E6F3E"/>
            </a:solidFill>
          </a:ln>
        </p:spPr>
        <p:txBody>
          <a:bodyPr/>
          <a:lstStyle/>
          <a:p>
            <a:endParaRPr lang="en-US" sz="1200">
              <a:solidFill>
                <a:srgbClr val="FFFFFF"/>
              </a:solidFill>
            </a:endParaRPr>
          </a:p>
        </p:txBody>
      </p:sp>
      <p:sp>
        <p:nvSpPr>
          <p:cNvPr id="76" name="Edge"/>
          <p:cNvSpPr/>
          <p:nvPr/>
        </p:nvSpPr>
        <p:spPr>
          <a:xfrm flipH="1">
            <a:off x="6318828" y="2150581"/>
            <a:ext cx="843052" cy="2594646"/>
          </a:xfrm>
          <a:prstGeom prst="line">
            <a:avLst/>
          </a:prstGeom>
          <a:ln w="6350">
            <a:solidFill>
              <a:srgbClr val="8E6F3E"/>
            </a:solidFill>
          </a:ln>
        </p:spPr>
        <p:txBody>
          <a:bodyPr/>
          <a:lstStyle/>
          <a:p>
            <a:endParaRPr lang="en-US" sz="1200">
              <a:solidFill>
                <a:srgbClr val="FFFFFF"/>
              </a:solidFill>
            </a:endParaRPr>
          </a:p>
        </p:txBody>
      </p:sp>
      <p:sp>
        <p:nvSpPr>
          <p:cNvPr id="77" name="Edge"/>
          <p:cNvSpPr/>
          <p:nvPr/>
        </p:nvSpPr>
        <p:spPr>
          <a:xfrm flipH="1">
            <a:off x="5797794" y="2150581"/>
            <a:ext cx="1364086" cy="2362667"/>
          </a:xfrm>
          <a:prstGeom prst="line">
            <a:avLst/>
          </a:prstGeom>
          <a:ln w="6350">
            <a:solidFill>
              <a:srgbClr val="8E6F3E"/>
            </a:solidFill>
          </a:ln>
        </p:spPr>
        <p:txBody>
          <a:bodyPr/>
          <a:lstStyle/>
          <a:p>
            <a:endParaRPr lang="en-US" sz="1200">
              <a:solidFill>
                <a:srgbClr val="FFFFFF"/>
              </a:solidFill>
            </a:endParaRPr>
          </a:p>
        </p:txBody>
      </p:sp>
      <p:sp>
        <p:nvSpPr>
          <p:cNvPr id="78" name="Edge"/>
          <p:cNvSpPr/>
          <p:nvPr/>
        </p:nvSpPr>
        <p:spPr>
          <a:xfrm flipH="1">
            <a:off x="5416160" y="2150581"/>
            <a:ext cx="1745720" cy="1938819"/>
          </a:xfrm>
          <a:prstGeom prst="line">
            <a:avLst/>
          </a:prstGeom>
          <a:ln w="6350">
            <a:solidFill>
              <a:srgbClr val="8E6F3E"/>
            </a:solidFill>
          </a:ln>
        </p:spPr>
        <p:txBody>
          <a:bodyPr/>
          <a:lstStyle/>
          <a:p>
            <a:endParaRPr lang="en-US" sz="1200">
              <a:solidFill>
                <a:srgbClr val="FFFFFF"/>
              </a:solidFill>
            </a:endParaRPr>
          </a:p>
        </p:txBody>
      </p:sp>
      <p:sp>
        <p:nvSpPr>
          <p:cNvPr id="79" name="Edge"/>
          <p:cNvSpPr/>
          <p:nvPr/>
        </p:nvSpPr>
        <p:spPr>
          <a:xfrm flipH="1">
            <a:off x="5239914" y="2150581"/>
            <a:ext cx="1921966" cy="1396390"/>
          </a:xfrm>
          <a:prstGeom prst="line">
            <a:avLst/>
          </a:prstGeom>
          <a:ln w="6350">
            <a:solidFill>
              <a:srgbClr val="8E6F3E"/>
            </a:solidFill>
          </a:ln>
        </p:spPr>
        <p:txBody>
          <a:bodyPr/>
          <a:lstStyle/>
          <a:p>
            <a:endParaRPr lang="en-US" sz="1200">
              <a:solidFill>
                <a:srgbClr val="FFFFFF"/>
              </a:solidFill>
            </a:endParaRPr>
          </a:p>
        </p:txBody>
      </p:sp>
      <p:sp>
        <p:nvSpPr>
          <p:cNvPr id="80" name="Edge"/>
          <p:cNvSpPr/>
          <p:nvPr/>
        </p:nvSpPr>
        <p:spPr>
          <a:xfrm flipH="1">
            <a:off x="5299531" y="2150581"/>
            <a:ext cx="1862349" cy="829171"/>
          </a:xfrm>
          <a:prstGeom prst="line">
            <a:avLst/>
          </a:prstGeom>
          <a:ln w="6350">
            <a:solidFill>
              <a:srgbClr val="8E6F3E"/>
            </a:solidFill>
          </a:ln>
        </p:spPr>
        <p:txBody>
          <a:bodyPr/>
          <a:lstStyle/>
          <a:p>
            <a:endParaRPr lang="en-US" sz="1200">
              <a:solidFill>
                <a:srgbClr val="FFFFFF"/>
              </a:solidFill>
            </a:endParaRPr>
          </a:p>
        </p:txBody>
      </p:sp>
      <p:sp>
        <p:nvSpPr>
          <p:cNvPr id="81" name="Edge"/>
          <p:cNvSpPr/>
          <p:nvPr/>
        </p:nvSpPr>
        <p:spPr>
          <a:xfrm flipH="1">
            <a:off x="5584703" y="2150581"/>
            <a:ext cx="1577177" cy="335239"/>
          </a:xfrm>
          <a:prstGeom prst="line">
            <a:avLst/>
          </a:prstGeom>
          <a:ln w="6350">
            <a:solidFill>
              <a:srgbClr val="8E6F3E"/>
            </a:solidFill>
          </a:ln>
        </p:spPr>
        <p:txBody>
          <a:bodyPr/>
          <a:lstStyle/>
          <a:p>
            <a:endParaRPr lang="en-US" sz="1200">
              <a:solidFill>
                <a:srgbClr val="FFFFFF"/>
              </a:solidFill>
            </a:endParaRPr>
          </a:p>
        </p:txBody>
      </p:sp>
      <p:sp>
        <p:nvSpPr>
          <p:cNvPr id="82" name="Edge"/>
          <p:cNvSpPr/>
          <p:nvPr/>
        </p:nvSpPr>
        <p:spPr>
          <a:xfrm flipH="1" flipV="1">
            <a:off x="6046120" y="2150581"/>
            <a:ext cx="1115760" cy="5080"/>
          </a:xfrm>
          <a:prstGeom prst="line">
            <a:avLst/>
          </a:prstGeom>
          <a:ln w="6350">
            <a:solidFill>
              <a:srgbClr val="8E6F3E"/>
            </a:solidFill>
          </a:ln>
        </p:spPr>
        <p:txBody>
          <a:bodyPr/>
          <a:lstStyle/>
          <a:p>
            <a:endParaRPr lang="en-US" sz="1200">
              <a:solidFill>
                <a:srgbClr val="FFFFFF"/>
              </a:solidFill>
            </a:endParaRPr>
          </a:p>
        </p:txBody>
      </p:sp>
      <p:sp>
        <p:nvSpPr>
          <p:cNvPr id="83" name="Edge"/>
          <p:cNvSpPr/>
          <p:nvPr/>
        </p:nvSpPr>
        <p:spPr>
          <a:xfrm>
            <a:off x="7623297" y="2485820"/>
            <a:ext cx="285172" cy="493932"/>
          </a:xfrm>
          <a:prstGeom prst="line">
            <a:avLst/>
          </a:prstGeom>
          <a:ln w="6350">
            <a:solidFill>
              <a:srgbClr val="8E6F3E"/>
            </a:solidFill>
          </a:ln>
        </p:spPr>
        <p:txBody>
          <a:bodyPr/>
          <a:lstStyle/>
          <a:p>
            <a:endParaRPr lang="en-US" sz="1200">
              <a:solidFill>
                <a:srgbClr val="FFFFFF"/>
              </a:solidFill>
            </a:endParaRPr>
          </a:p>
        </p:txBody>
      </p:sp>
      <p:sp>
        <p:nvSpPr>
          <p:cNvPr id="84" name="Edge"/>
          <p:cNvSpPr/>
          <p:nvPr/>
        </p:nvSpPr>
        <p:spPr>
          <a:xfrm>
            <a:off x="7623297" y="2485820"/>
            <a:ext cx="344789" cy="1061151"/>
          </a:xfrm>
          <a:prstGeom prst="line">
            <a:avLst/>
          </a:prstGeom>
          <a:ln w="6350">
            <a:solidFill>
              <a:srgbClr val="8E6F3E"/>
            </a:solidFill>
          </a:ln>
        </p:spPr>
        <p:txBody>
          <a:bodyPr/>
          <a:lstStyle/>
          <a:p>
            <a:endParaRPr lang="en-US" sz="1200">
              <a:solidFill>
                <a:srgbClr val="FFFFFF"/>
              </a:solidFill>
            </a:endParaRPr>
          </a:p>
        </p:txBody>
      </p:sp>
      <p:sp>
        <p:nvSpPr>
          <p:cNvPr id="85" name="Edge"/>
          <p:cNvSpPr/>
          <p:nvPr/>
        </p:nvSpPr>
        <p:spPr>
          <a:xfrm>
            <a:off x="7623297" y="2485820"/>
            <a:ext cx="168543" cy="1603580"/>
          </a:xfrm>
          <a:prstGeom prst="line">
            <a:avLst/>
          </a:prstGeom>
          <a:ln w="6350">
            <a:solidFill>
              <a:srgbClr val="8E6F3E"/>
            </a:solidFill>
          </a:ln>
        </p:spPr>
        <p:txBody>
          <a:bodyPr/>
          <a:lstStyle/>
          <a:p>
            <a:endParaRPr lang="en-US" sz="1200">
              <a:solidFill>
                <a:srgbClr val="FFFFFF"/>
              </a:solidFill>
            </a:endParaRPr>
          </a:p>
        </p:txBody>
      </p:sp>
      <p:sp>
        <p:nvSpPr>
          <p:cNvPr id="86" name="Edge"/>
          <p:cNvSpPr/>
          <p:nvPr/>
        </p:nvSpPr>
        <p:spPr>
          <a:xfrm flipH="1">
            <a:off x="7410206" y="2485820"/>
            <a:ext cx="213091" cy="2027427"/>
          </a:xfrm>
          <a:prstGeom prst="line">
            <a:avLst/>
          </a:prstGeom>
          <a:ln w="6350">
            <a:solidFill>
              <a:srgbClr val="8E6F3E"/>
            </a:solidFill>
          </a:ln>
        </p:spPr>
        <p:txBody>
          <a:bodyPr/>
          <a:lstStyle/>
          <a:p>
            <a:endParaRPr lang="en-US" sz="1200">
              <a:solidFill>
                <a:srgbClr val="FFFFFF"/>
              </a:solidFill>
            </a:endParaRPr>
          </a:p>
        </p:txBody>
      </p:sp>
      <p:sp>
        <p:nvSpPr>
          <p:cNvPr id="87" name="Edge"/>
          <p:cNvSpPr/>
          <p:nvPr/>
        </p:nvSpPr>
        <p:spPr>
          <a:xfrm flipH="1">
            <a:off x="6889172" y="2485820"/>
            <a:ext cx="734126" cy="2259407"/>
          </a:xfrm>
          <a:prstGeom prst="line">
            <a:avLst/>
          </a:prstGeom>
          <a:ln w="6350">
            <a:solidFill>
              <a:srgbClr val="8E6F3E"/>
            </a:solidFill>
          </a:ln>
        </p:spPr>
        <p:txBody>
          <a:bodyPr/>
          <a:lstStyle/>
          <a:p>
            <a:endParaRPr lang="en-US" sz="1200">
              <a:solidFill>
                <a:srgbClr val="FFFFFF"/>
              </a:solidFill>
            </a:endParaRPr>
          </a:p>
        </p:txBody>
      </p:sp>
      <p:sp>
        <p:nvSpPr>
          <p:cNvPr id="88" name="Edge"/>
          <p:cNvSpPr/>
          <p:nvPr/>
        </p:nvSpPr>
        <p:spPr>
          <a:xfrm flipH="1">
            <a:off x="6318828" y="2485820"/>
            <a:ext cx="1304469" cy="2259407"/>
          </a:xfrm>
          <a:prstGeom prst="line">
            <a:avLst/>
          </a:prstGeom>
          <a:ln w="6350">
            <a:solidFill>
              <a:srgbClr val="8E6F3E"/>
            </a:solidFill>
          </a:ln>
        </p:spPr>
        <p:txBody>
          <a:bodyPr/>
          <a:lstStyle/>
          <a:p>
            <a:endParaRPr lang="en-US" sz="1200">
              <a:solidFill>
                <a:srgbClr val="FFFFFF"/>
              </a:solidFill>
            </a:endParaRPr>
          </a:p>
        </p:txBody>
      </p:sp>
      <p:sp>
        <p:nvSpPr>
          <p:cNvPr id="89" name="Edge"/>
          <p:cNvSpPr/>
          <p:nvPr/>
        </p:nvSpPr>
        <p:spPr>
          <a:xfrm flipH="1">
            <a:off x="5797794" y="2485820"/>
            <a:ext cx="1825504" cy="2027427"/>
          </a:xfrm>
          <a:prstGeom prst="line">
            <a:avLst/>
          </a:prstGeom>
          <a:ln w="6350">
            <a:solidFill>
              <a:srgbClr val="8E6F3E"/>
            </a:solidFill>
          </a:ln>
        </p:spPr>
        <p:txBody>
          <a:bodyPr/>
          <a:lstStyle/>
          <a:p>
            <a:endParaRPr lang="en-US" sz="1200">
              <a:solidFill>
                <a:srgbClr val="FFFFFF"/>
              </a:solidFill>
            </a:endParaRPr>
          </a:p>
        </p:txBody>
      </p:sp>
      <p:sp>
        <p:nvSpPr>
          <p:cNvPr id="90" name="Edge"/>
          <p:cNvSpPr/>
          <p:nvPr/>
        </p:nvSpPr>
        <p:spPr>
          <a:xfrm flipH="1">
            <a:off x="5416160" y="2485820"/>
            <a:ext cx="2207138" cy="1603580"/>
          </a:xfrm>
          <a:prstGeom prst="line">
            <a:avLst/>
          </a:prstGeom>
          <a:ln w="6350">
            <a:solidFill>
              <a:srgbClr val="8E6F3E"/>
            </a:solidFill>
          </a:ln>
        </p:spPr>
        <p:txBody>
          <a:bodyPr/>
          <a:lstStyle/>
          <a:p>
            <a:endParaRPr lang="en-US" sz="1200">
              <a:solidFill>
                <a:srgbClr val="FFFFFF"/>
              </a:solidFill>
            </a:endParaRPr>
          </a:p>
        </p:txBody>
      </p:sp>
      <p:sp>
        <p:nvSpPr>
          <p:cNvPr id="91" name="Edge"/>
          <p:cNvSpPr/>
          <p:nvPr/>
        </p:nvSpPr>
        <p:spPr>
          <a:xfrm flipH="1">
            <a:off x="5239914" y="2485820"/>
            <a:ext cx="2383384" cy="1061151"/>
          </a:xfrm>
          <a:prstGeom prst="line">
            <a:avLst/>
          </a:prstGeom>
          <a:ln w="6350">
            <a:solidFill>
              <a:srgbClr val="8E6F3E"/>
            </a:solidFill>
          </a:ln>
        </p:spPr>
        <p:txBody>
          <a:bodyPr/>
          <a:lstStyle/>
          <a:p>
            <a:endParaRPr lang="en-US" sz="1200">
              <a:solidFill>
                <a:srgbClr val="FFFFFF"/>
              </a:solidFill>
            </a:endParaRPr>
          </a:p>
        </p:txBody>
      </p:sp>
      <p:sp>
        <p:nvSpPr>
          <p:cNvPr id="92" name="Edge"/>
          <p:cNvSpPr/>
          <p:nvPr/>
        </p:nvSpPr>
        <p:spPr>
          <a:xfrm flipH="1">
            <a:off x="5299531" y="2485820"/>
            <a:ext cx="2323767" cy="493932"/>
          </a:xfrm>
          <a:prstGeom prst="line">
            <a:avLst/>
          </a:prstGeom>
          <a:ln w="6350">
            <a:solidFill>
              <a:srgbClr val="8E6F3E"/>
            </a:solidFill>
          </a:ln>
        </p:spPr>
        <p:txBody>
          <a:bodyPr/>
          <a:lstStyle/>
          <a:p>
            <a:endParaRPr lang="en-US" sz="1200">
              <a:solidFill>
                <a:srgbClr val="FFFFFF"/>
              </a:solidFill>
            </a:endParaRPr>
          </a:p>
        </p:txBody>
      </p:sp>
      <p:sp>
        <p:nvSpPr>
          <p:cNvPr id="93" name="Edge"/>
          <p:cNvSpPr/>
          <p:nvPr/>
        </p:nvSpPr>
        <p:spPr>
          <a:xfrm flipH="1" flipV="1">
            <a:off x="5584703" y="2485820"/>
            <a:ext cx="2038595" cy="5080"/>
          </a:xfrm>
          <a:prstGeom prst="line">
            <a:avLst/>
          </a:prstGeom>
          <a:ln w="6350">
            <a:solidFill>
              <a:srgbClr val="8E6F3E"/>
            </a:solidFill>
          </a:ln>
        </p:spPr>
        <p:txBody>
          <a:bodyPr/>
          <a:lstStyle/>
          <a:p>
            <a:endParaRPr lang="en-US" sz="1200">
              <a:solidFill>
                <a:srgbClr val="FFFFFF"/>
              </a:solidFill>
            </a:endParaRPr>
          </a:p>
        </p:txBody>
      </p:sp>
      <p:sp>
        <p:nvSpPr>
          <p:cNvPr id="94" name="Edge"/>
          <p:cNvSpPr/>
          <p:nvPr/>
        </p:nvSpPr>
        <p:spPr>
          <a:xfrm flipH="1" flipV="1">
            <a:off x="6046120" y="2150581"/>
            <a:ext cx="1577177" cy="335239"/>
          </a:xfrm>
          <a:prstGeom prst="line">
            <a:avLst/>
          </a:prstGeom>
          <a:ln w="6350">
            <a:solidFill>
              <a:srgbClr val="8E6F3E"/>
            </a:solidFill>
          </a:ln>
        </p:spPr>
        <p:txBody>
          <a:bodyPr/>
          <a:lstStyle/>
          <a:p>
            <a:endParaRPr lang="en-US" sz="1200">
              <a:solidFill>
                <a:srgbClr val="FFFFFF"/>
              </a:solidFill>
            </a:endParaRPr>
          </a:p>
        </p:txBody>
      </p:sp>
      <p:sp>
        <p:nvSpPr>
          <p:cNvPr id="95" name="Edge"/>
          <p:cNvSpPr/>
          <p:nvPr/>
        </p:nvSpPr>
        <p:spPr>
          <a:xfrm>
            <a:off x="7908469" y="2979752"/>
            <a:ext cx="59617" cy="567219"/>
          </a:xfrm>
          <a:prstGeom prst="line">
            <a:avLst/>
          </a:prstGeom>
          <a:ln w="6350">
            <a:solidFill>
              <a:srgbClr val="8E6F3E"/>
            </a:solidFill>
          </a:ln>
        </p:spPr>
        <p:txBody>
          <a:bodyPr/>
          <a:lstStyle/>
          <a:p>
            <a:endParaRPr lang="en-US" sz="1200">
              <a:solidFill>
                <a:srgbClr val="FFFFFF"/>
              </a:solidFill>
            </a:endParaRPr>
          </a:p>
        </p:txBody>
      </p:sp>
      <p:sp>
        <p:nvSpPr>
          <p:cNvPr id="96" name="Edge"/>
          <p:cNvSpPr/>
          <p:nvPr/>
        </p:nvSpPr>
        <p:spPr>
          <a:xfrm flipH="1">
            <a:off x="7791840" y="2979752"/>
            <a:ext cx="116629" cy="1109648"/>
          </a:xfrm>
          <a:prstGeom prst="line">
            <a:avLst/>
          </a:prstGeom>
          <a:ln w="6350">
            <a:solidFill>
              <a:srgbClr val="8E6F3E"/>
            </a:solidFill>
          </a:ln>
        </p:spPr>
        <p:txBody>
          <a:bodyPr/>
          <a:lstStyle/>
          <a:p>
            <a:endParaRPr lang="en-US" sz="1200">
              <a:solidFill>
                <a:srgbClr val="FFFFFF"/>
              </a:solidFill>
            </a:endParaRPr>
          </a:p>
        </p:txBody>
      </p:sp>
      <p:sp>
        <p:nvSpPr>
          <p:cNvPr id="97" name="Edge"/>
          <p:cNvSpPr/>
          <p:nvPr/>
        </p:nvSpPr>
        <p:spPr>
          <a:xfrm flipH="1">
            <a:off x="7410206" y="2979752"/>
            <a:ext cx="498263" cy="1533495"/>
          </a:xfrm>
          <a:prstGeom prst="line">
            <a:avLst/>
          </a:prstGeom>
          <a:ln w="6350">
            <a:solidFill>
              <a:srgbClr val="8E6F3E"/>
            </a:solidFill>
          </a:ln>
        </p:spPr>
        <p:txBody>
          <a:bodyPr/>
          <a:lstStyle/>
          <a:p>
            <a:endParaRPr lang="en-US" sz="1200">
              <a:solidFill>
                <a:srgbClr val="FFFFFF"/>
              </a:solidFill>
            </a:endParaRPr>
          </a:p>
        </p:txBody>
      </p:sp>
      <p:sp>
        <p:nvSpPr>
          <p:cNvPr id="98" name="Edge"/>
          <p:cNvSpPr/>
          <p:nvPr/>
        </p:nvSpPr>
        <p:spPr>
          <a:xfrm flipH="1">
            <a:off x="6889172" y="2979752"/>
            <a:ext cx="1019297" cy="1765475"/>
          </a:xfrm>
          <a:prstGeom prst="line">
            <a:avLst/>
          </a:prstGeom>
          <a:ln w="6350">
            <a:solidFill>
              <a:srgbClr val="8E6F3E"/>
            </a:solidFill>
          </a:ln>
        </p:spPr>
        <p:txBody>
          <a:bodyPr/>
          <a:lstStyle/>
          <a:p>
            <a:endParaRPr lang="en-US" sz="1200">
              <a:solidFill>
                <a:srgbClr val="FFFFFF"/>
              </a:solidFill>
            </a:endParaRPr>
          </a:p>
        </p:txBody>
      </p:sp>
      <p:sp>
        <p:nvSpPr>
          <p:cNvPr id="99" name="Edge"/>
          <p:cNvSpPr/>
          <p:nvPr/>
        </p:nvSpPr>
        <p:spPr>
          <a:xfrm flipH="1">
            <a:off x="6318828" y="2979752"/>
            <a:ext cx="1589641" cy="1765475"/>
          </a:xfrm>
          <a:prstGeom prst="line">
            <a:avLst/>
          </a:prstGeom>
          <a:ln w="6350">
            <a:solidFill>
              <a:srgbClr val="8E6F3E"/>
            </a:solidFill>
          </a:ln>
        </p:spPr>
        <p:txBody>
          <a:bodyPr/>
          <a:lstStyle/>
          <a:p>
            <a:endParaRPr lang="en-US" sz="1200">
              <a:solidFill>
                <a:srgbClr val="FFFFFF"/>
              </a:solidFill>
            </a:endParaRPr>
          </a:p>
        </p:txBody>
      </p:sp>
      <p:sp>
        <p:nvSpPr>
          <p:cNvPr id="100" name="Edge"/>
          <p:cNvSpPr/>
          <p:nvPr/>
        </p:nvSpPr>
        <p:spPr>
          <a:xfrm flipH="1">
            <a:off x="5797794" y="2979752"/>
            <a:ext cx="2110675" cy="1533495"/>
          </a:xfrm>
          <a:prstGeom prst="line">
            <a:avLst/>
          </a:prstGeom>
          <a:ln w="6350">
            <a:solidFill>
              <a:srgbClr val="8E6F3E"/>
            </a:solidFill>
          </a:ln>
        </p:spPr>
        <p:txBody>
          <a:bodyPr/>
          <a:lstStyle/>
          <a:p>
            <a:endParaRPr lang="en-US" sz="1200">
              <a:solidFill>
                <a:srgbClr val="FFFFFF"/>
              </a:solidFill>
            </a:endParaRPr>
          </a:p>
        </p:txBody>
      </p:sp>
      <p:sp>
        <p:nvSpPr>
          <p:cNvPr id="101" name="Edge"/>
          <p:cNvSpPr/>
          <p:nvPr/>
        </p:nvSpPr>
        <p:spPr>
          <a:xfrm flipH="1">
            <a:off x="5416160" y="2979752"/>
            <a:ext cx="2492310" cy="1109648"/>
          </a:xfrm>
          <a:prstGeom prst="line">
            <a:avLst/>
          </a:prstGeom>
          <a:ln w="6350">
            <a:solidFill>
              <a:srgbClr val="8E6F3E"/>
            </a:solidFill>
          </a:ln>
        </p:spPr>
        <p:txBody>
          <a:bodyPr/>
          <a:lstStyle/>
          <a:p>
            <a:endParaRPr lang="en-US" sz="1200">
              <a:solidFill>
                <a:srgbClr val="FFFFFF"/>
              </a:solidFill>
            </a:endParaRPr>
          </a:p>
        </p:txBody>
      </p:sp>
      <p:sp>
        <p:nvSpPr>
          <p:cNvPr id="102" name="Edge"/>
          <p:cNvSpPr/>
          <p:nvPr/>
        </p:nvSpPr>
        <p:spPr>
          <a:xfrm flipH="1">
            <a:off x="5239914" y="2979752"/>
            <a:ext cx="2668555" cy="567219"/>
          </a:xfrm>
          <a:prstGeom prst="line">
            <a:avLst/>
          </a:prstGeom>
          <a:ln w="6350">
            <a:solidFill>
              <a:srgbClr val="8E6F3E"/>
            </a:solidFill>
          </a:ln>
        </p:spPr>
        <p:txBody>
          <a:bodyPr/>
          <a:lstStyle/>
          <a:p>
            <a:endParaRPr lang="en-US" sz="1200">
              <a:solidFill>
                <a:srgbClr val="FFFFFF"/>
              </a:solidFill>
            </a:endParaRPr>
          </a:p>
        </p:txBody>
      </p:sp>
      <p:sp>
        <p:nvSpPr>
          <p:cNvPr id="103" name="Edge"/>
          <p:cNvSpPr/>
          <p:nvPr/>
        </p:nvSpPr>
        <p:spPr>
          <a:xfrm flipH="1">
            <a:off x="5299531" y="2979752"/>
            <a:ext cx="2608938" cy="5080"/>
          </a:xfrm>
          <a:prstGeom prst="line">
            <a:avLst/>
          </a:prstGeom>
          <a:ln w="6350">
            <a:solidFill>
              <a:srgbClr val="8E6F3E"/>
            </a:solidFill>
          </a:ln>
        </p:spPr>
        <p:txBody>
          <a:bodyPr/>
          <a:lstStyle/>
          <a:p>
            <a:endParaRPr lang="en-US" sz="1200">
              <a:solidFill>
                <a:srgbClr val="FFFFFF"/>
              </a:solidFill>
            </a:endParaRPr>
          </a:p>
        </p:txBody>
      </p:sp>
      <p:sp>
        <p:nvSpPr>
          <p:cNvPr id="104" name="Edge"/>
          <p:cNvSpPr/>
          <p:nvPr/>
        </p:nvSpPr>
        <p:spPr>
          <a:xfrm flipH="1" flipV="1">
            <a:off x="5584703" y="2485820"/>
            <a:ext cx="2323767" cy="493932"/>
          </a:xfrm>
          <a:prstGeom prst="line">
            <a:avLst/>
          </a:prstGeom>
          <a:ln w="6350">
            <a:solidFill>
              <a:srgbClr val="8E6F3E"/>
            </a:solidFill>
          </a:ln>
        </p:spPr>
        <p:txBody>
          <a:bodyPr/>
          <a:lstStyle/>
          <a:p>
            <a:endParaRPr lang="en-US" sz="1200">
              <a:solidFill>
                <a:srgbClr val="FFFFFF"/>
              </a:solidFill>
            </a:endParaRPr>
          </a:p>
        </p:txBody>
      </p:sp>
      <p:sp>
        <p:nvSpPr>
          <p:cNvPr id="105" name="Edge"/>
          <p:cNvSpPr/>
          <p:nvPr/>
        </p:nvSpPr>
        <p:spPr>
          <a:xfrm flipH="1" flipV="1">
            <a:off x="6046120" y="2150581"/>
            <a:ext cx="1862349" cy="829171"/>
          </a:xfrm>
          <a:prstGeom prst="line">
            <a:avLst/>
          </a:prstGeom>
          <a:ln w="6350">
            <a:solidFill>
              <a:srgbClr val="8E6F3E"/>
            </a:solidFill>
          </a:ln>
        </p:spPr>
        <p:txBody>
          <a:bodyPr/>
          <a:lstStyle/>
          <a:p>
            <a:endParaRPr lang="en-US" sz="1200">
              <a:solidFill>
                <a:srgbClr val="FFFFFF"/>
              </a:solidFill>
            </a:endParaRPr>
          </a:p>
        </p:txBody>
      </p:sp>
      <p:sp>
        <p:nvSpPr>
          <p:cNvPr id="106" name="Edge"/>
          <p:cNvSpPr/>
          <p:nvPr/>
        </p:nvSpPr>
        <p:spPr>
          <a:xfrm flipH="1">
            <a:off x="7791840" y="3546971"/>
            <a:ext cx="176246" cy="542429"/>
          </a:xfrm>
          <a:prstGeom prst="line">
            <a:avLst/>
          </a:prstGeom>
          <a:ln w="6350">
            <a:solidFill>
              <a:srgbClr val="8E6F3E"/>
            </a:solidFill>
          </a:ln>
        </p:spPr>
        <p:txBody>
          <a:bodyPr/>
          <a:lstStyle/>
          <a:p>
            <a:endParaRPr lang="en-US" sz="1200">
              <a:solidFill>
                <a:srgbClr val="FFFFFF"/>
              </a:solidFill>
            </a:endParaRPr>
          </a:p>
        </p:txBody>
      </p:sp>
      <p:sp>
        <p:nvSpPr>
          <p:cNvPr id="107" name="Edge"/>
          <p:cNvSpPr/>
          <p:nvPr/>
        </p:nvSpPr>
        <p:spPr>
          <a:xfrm flipH="1">
            <a:off x="7410206" y="3546971"/>
            <a:ext cx="557880" cy="966276"/>
          </a:xfrm>
          <a:prstGeom prst="line">
            <a:avLst/>
          </a:prstGeom>
          <a:ln w="6350">
            <a:solidFill>
              <a:srgbClr val="8E6F3E"/>
            </a:solidFill>
          </a:ln>
        </p:spPr>
        <p:txBody>
          <a:bodyPr/>
          <a:lstStyle/>
          <a:p>
            <a:endParaRPr lang="en-US" sz="1200">
              <a:solidFill>
                <a:srgbClr val="FFFFFF"/>
              </a:solidFill>
            </a:endParaRPr>
          </a:p>
        </p:txBody>
      </p:sp>
      <p:sp>
        <p:nvSpPr>
          <p:cNvPr id="108" name="Edge"/>
          <p:cNvSpPr/>
          <p:nvPr/>
        </p:nvSpPr>
        <p:spPr>
          <a:xfrm flipH="1">
            <a:off x="6889172" y="3546971"/>
            <a:ext cx="1078915" cy="1198256"/>
          </a:xfrm>
          <a:prstGeom prst="line">
            <a:avLst/>
          </a:prstGeom>
          <a:ln w="6350">
            <a:solidFill>
              <a:srgbClr val="8E6F3E"/>
            </a:solidFill>
          </a:ln>
        </p:spPr>
        <p:txBody>
          <a:bodyPr/>
          <a:lstStyle/>
          <a:p>
            <a:endParaRPr lang="en-US" sz="1200">
              <a:solidFill>
                <a:srgbClr val="FFFFFF"/>
              </a:solidFill>
            </a:endParaRPr>
          </a:p>
        </p:txBody>
      </p:sp>
      <p:sp>
        <p:nvSpPr>
          <p:cNvPr id="109" name="Edge"/>
          <p:cNvSpPr/>
          <p:nvPr/>
        </p:nvSpPr>
        <p:spPr>
          <a:xfrm flipH="1">
            <a:off x="6318828" y="3546971"/>
            <a:ext cx="1649258" cy="1198256"/>
          </a:xfrm>
          <a:prstGeom prst="line">
            <a:avLst/>
          </a:prstGeom>
          <a:ln w="6350">
            <a:solidFill>
              <a:srgbClr val="8E6F3E"/>
            </a:solidFill>
          </a:ln>
        </p:spPr>
        <p:txBody>
          <a:bodyPr/>
          <a:lstStyle/>
          <a:p>
            <a:endParaRPr lang="en-US" sz="1200">
              <a:solidFill>
                <a:srgbClr val="FFFFFF"/>
              </a:solidFill>
            </a:endParaRPr>
          </a:p>
        </p:txBody>
      </p:sp>
      <p:sp>
        <p:nvSpPr>
          <p:cNvPr id="110" name="Edge"/>
          <p:cNvSpPr/>
          <p:nvPr/>
        </p:nvSpPr>
        <p:spPr>
          <a:xfrm flipH="1">
            <a:off x="5797794" y="3546971"/>
            <a:ext cx="2170292" cy="966276"/>
          </a:xfrm>
          <a:prstGeom prst="line">
            <a:avLst/>
          </a:prstGeom>
          <a:ln w="6350">
            <a:solidFill>
              <a:srgbClr val="8E6F3E"/>
            </a:solidFill>
          </a:ln>
        </p:spPr>
        <p:txBody>
          <a:bodyPr/>
          <a:lstStyle/>
          <a:p>
            <a:endParaRPr lang="en-US" sz="1200">
              <a:solidFill>
                <a:srgbClr val="FFFFFF"/>
              </a:solidFill>
            </a:endParaRPr>
          </a:p>
        </p:txBody>
      </p:sp>
      <p:sp>
        <p:nvSpPr>
          <p:cNvPr id="111" name="Edge"/>
          <p:cNvSpPr/>
          <p:nvPr/>
        </p:nvSpPr>
        <p:spPr>
          <a:xfrm flipH="1">
            <a:off x="5416160" y="3546971"/>
            <a:ext cx="2551927" cy="542429"/>
          </a:xfrm>
          <a:prstGeom prst="line">
            <a:avLst/>
          </a:prstGeom>
          <a:ln w="6350">
            <a:solidFill>
              <a:srgbClr val="8E6F3E"/>
            </a:solidFill>
          </a:ln>
        </p:spPr>
        <p:txBody>
          <a:bodyPr/>
          <a:lstStyle/>
          <a:p>
            <a:endParaRPr lang="en-US" sz="1200">
              <a:solidFill>
                <a:srgbClr val="FFFFFF"/>
              </a:solidFill>
            </a:endParaRPr>
          </a:p>
        </p:txBody>
      </p:sp>
      <p:sp>
        <p:nvSpPr>
          <p:cNvPr id="112" name="Edge"/>
          <p:cNvSpPr/>
          <p:nvPr/>
        </p:nvSpPr>
        <p:spPr>
          <a:xfrm flipH="1">
            <a:off x="5239914" y="3546971"/>
            <a:ext cx="2728172" cy="5080"/>
          </a:xfrm>
          <a:prstGeom prst="line">
            <a:avLst/>
          </a:prstGeom>
          <a:ln w="6350">
            <a:solidFill>
              <a:srgbClr val="8E6F3E"/>
            </a:solidFill>
          </a:ln>
        </p:spPr>
        <p:txBody>
          <a:bodyPr/>
          <a:lstStyle/>
          <a:p>
            <a:endParaRPr lang="en-US" sz="1200">
              <a:solidFill>
                <a:srgbClr val="FFFFFF"/>
              </a:solidFill>
            </a:endParaRPr>
          </a:p>
        </p:txBody>
      </p:sp>
      <p:sp>
        <p:nvSpPr>
          <p:cNvPr id="113" name="Edge"/>
          <p:cNvSpPr/>
          <p:nvPr/>
        </p:nvSpPr>
        <p:spPr>
          <a:xfrm flipH="1" flipV="1">
            <a:off x="5299531" y="2979752"/>
            <a:ext cx="2668555" cy="567219"/>
          </a:xfrm>
          <a:prstGeom prst="line">
            <a:avLst/>
          </a:prstGeom>
          <a:ln w="6350">
            <a:solidFill>
              <a:srgbClr val="8E6F3E"/>
            </a:solidFill>
          </a:ln>
        </p:spPr>
        <p:txBody>
          <a:bodyPr/>
          <a:lstStyle/>
          <a:p>
            <a:endParaRPr lang="en-US" sz="1200">
              <a:solidFill>
                <a:srgbClr val="FFFFFF"/>
              </a:solidFill>
            </a:endParaRPr>
          </a:p>
        </p:txBody>
      </p:sp>
      <p:sp>
        <p:nvSpPr>
          <p:cNvPr id="114" name="Edge"/>
          <p:cNvSpPr/>
          <p:nvPr/>
        </p:nvSpPr>
        <p:spPr>
          <a:xfrm flipH="1" flipV="1">
            <a:off x="5584703" y="2485820"/>
            <a:ext cx="2383384" cy="1061151"/>
          </a:xfrm>
          <a:prstGeom prst="line">
            <a:avLst/>
          </a:prstGeom>
          <a:ln w="6350">
            <a:solidFill>
              <a:srgbClr val="8E6F3E"/>
            </a:solidFill>
          </a:ln>
        </p:spPr>
        <p:txBody>
          <a:bodyPr/>
          <a:lstStyle/>
          <a:p>
            <a:endParaRPr lang="en-US" sz="1200">
              <a:solidFill>
                <a:srgbClr val="FFFFFF"/>
              </a:solidFill>
            </a:endParaRPr>
          </a:p>
        </p:txBody>
      </p:sp>
      <p:sp>
        <p:nvSpPr>
          <p:cNvPr id="115" name="Edge"/>
          <p:cNvSpPr/>
          <p:nvPr/>
        </p:nvSpPr>
        <p:spPr>
          <a:xfrm flipH="1" flipV="1">
            <a:off x="6046120" y="2150581"/>
            <a:ext cx="1921966" cy="1396390"/>
          </a:xfrm>
          <a:prstGeom prst="line">
            <a:avLst/>
          </a:prstGeom>
          <a:ln w="6350">
            <a:solidFill>
              <a:srgbClr val="8E6F3E"/>
            </a:solidFill>
          </a:ln>
        </p:spPr>
        <p:txBody>
          <a:bodyPr/>
          <a:lstStyle/>
          <a:p>
            <a:endParaRPr lang="en-US" sz="1200">
              <a:solidFill>
                <a:srgbClr val="FFFFFF"/>
              </a:solidFill>
            </a:endParaRPr>
          </a:p>
        </p:txBody>
      </p:sp>
      <p:sp>
        <p:nvSpPr>
          <p:cNvPr id="116" name="Edge"/>
          <p:cNvSpPr/>
          <p:nvPr/>
        </p:nvSpPr>
        <p:spPr>
          <a:xfrm flipH="1">
            <a:off x="7410206" y="4089400"/>
            <a:ext cx="381634" cy="423848"/>
          </a:xfrm>
          <a:prstGeom prst="line">
            <a:avLst/>
          </a:prstGeom>
          <a:ln w="6350">
            <a:solidFill>
              <a:srgbClr val="8E6F3E"/>
            </a:solidFill>
          </a:ln>
        </p:spPr>
        <p:txBody>
          <a:bodyPr/>
          <a:lstStyle/>
          <a:p>
            <a:endParaRPr lang="en-US" sz="1200">
              <a:solidFill>
                <a:srgbClr val="FFFFFF"/>
              </a:solidFill>
            </a:endParaRPr>
          </a:p>
        </p:txBody>
      </p:sp>
      <p:sp>
        <p:nvSpPr>
          <p:cNvPr id="117" name="Edge"/>
          <p:cNvSpPr/>
          <p:nvPr/>
        </p:nvSpPr>
        <p:spPr>
          <a:xfrm flipH="1">
            <a:off x="6889172" y="4089400"/>
            <a:ext cx="902669" cy="655827"/>
          </a:xfrm>
          <a:prstGeom prst="line">
            <a:avLst/>
          </a:prstGeom>
          <a:ln w="6350">
            <a:solidFill>
              <a:srgbClr val="8E6F3E"/>
            </a:solidFill>
          </a:ln>
        </p:spPr>
        <p:txBody>
          <a:bodyPr/>
          <a:lstStyle/>
          <a:p>
            <a:endParaRPr lang="en-US" sz="1200">
              <a:solidFill>
                <a:srgbClr val="FFFFFF"/>
              </a:solidFill>
            </a:endParaRPr>
          </a:p>
        </p:txBody>
      </p:sp>
      <p:sp>
        <p:nvSpPr>
          <p:cNvPr id="118" name="Edge"/>
          <p:cNvSpPr/>
          <p:nvPr/>
        </p:nvSpPr>
        <p:spPr>
          <a:xfrm flipH="1">
            <a:off x="6318828" y="4089400"/>
            <a:ext cx="1473012" cy="655827"/>
          </a:xfrm>
          <a:prstGeom prst="line">
            <a:avLst/>
          </a:prstGeom>
          <a:ln w="6350">
            <a:solidFill>
              <a:srgbClr val="8E6F3E"/>
            </a:solidFill>
          </a:ln>
        </p:spPr>
        <p:txBody>
          <a:bodyPr/>
          <a:lstStyle/>
          <a:p>
            <a:endParaRPr lang="en-US" sz="1200">
              <a:solidFill>
                <a:srgbClr val="FFFFFF"/>
              </a:solidFill>
            </a:endParaRPr>
          </a:p>
        </p:txBody>
      </p:sp>
      <p:sp>
        <p:nvSpPr>
          <p:cNvPr id="119" name="Edge"/>
          <p:cNvSpPr/>
          <p:nvPr/>
        </p:nvSpPr>
        <p:spPr>
          <a:xfrm flipH="1">
            <a:off x="5797794" y="4089400"/>
            <a:ext cx="1994047" cy="423848"/>
          </a:xfrm>
          <a:prstGeom prst="line">
            <a:avLst/>
          </a:prstGeom>
          <a:ln w="6350">
            <a:solidFill>
              <a:srgbClr val="8E6F3E"/>
            </a:solidFill>
          </a:ln>
        </p:spPr>
        <p:txBody>
          <a:bodyPr/>
          <a:lstStyle/>
          <a:p>
            <a:endParaRPr lang="en-US" sz="1200">
              <a:solidFill>
                <a:srgbClr val="FFFFFF"/>
              </a:solidFill>
            </a:endParaRPr>
          </a:p>
        </p:txBody>
      </p:sp>
      <p:sp>
        <p:nvSpPr>
          <p:cNvPr id="120" name="Edge"/>
          <p:cNvSpPr/>
          <p:nvPr/>
        </p:nvSpPr>
        <p:spPr>
          <a:xfrm flipH="1">
            <a:off x="5416160" y="4089400"/>
            <a:ext cx="2375681" cy="5080"/>
          </a:xfrm>
          <a:prstGeom prst="line">
            <a:avLst/>
          </a:prstGeom>
          <a:ln w="6350">
            <a:solidFill>
              <a:srgbClr val="8E6F3E"/>
            </a:solidFill>
          </a:ln>
        </p:spPr>
        <p:txBody>
          <a:bodyPr/>
          <a:lstStyle/>
          <a:p>
            <a:endParaRPr lang="en-US" sz="1200">
              <a:solidFill>
                <a:srgbClr val="FFFFFF"/>
              </a:solidFill>
            </a:endParaRPr>
          </a:p>
        </p:txBody>
      </p:sp>
      <p:sp>
        <p:nvSpPr>
          <p:cNvPr id="121" name="Edge"/>
          <p:cNvSpPr/>
          <p:nvPr/>
        </p:nvSpPr>
        <p:spPr>
          <a:xfrm flipH="1" flipV="1">
            <a:off x="5239914" y="3546971"/>
            <a:ext cx="2551927" cy="542429"/>
          </a:xfrm>
          <a:prstGeom prst="line">
            <a:avLst/>
          </a:prstGeom>
          <a:ln w="6350">
            <a:solidFill>
              <a:srgbClr val="8E6F3E"/>
            </a:solidFill>
          </a:ln>
        </p:spPr>
        <p:txBody>
          <a:bodyPr/>
          <a:lstStyle/>
          <a:p>
            <a:endParaRPr lang="en-US" sz="1200">
              <a:solidFill>
                <a:srgbClr val="FFFFFF"/>
              </a:solidFill>
            </a:endParaRPr>
          </a:p>
        </p:txBody>
      </p:sp>
      <p:sp>
        <p:nvSpPr>
          <p:cNvPr id="122" name="Edge"/>
          <p:cNvSpPr/>
          <p:nvPr/>
        </p:nvSpPr>
        <p:spPr>
          <a:xfrm flipH="1" flipV="1">
            <a:off x="5299531" y="2979752"/>
            <a:ext cx="2492310" cy="1109648"/>
          </a:xfrm>
          <a:prstGeom prst="line">
            <a:avLst/>
          </a:prstGeom>
          <a:ln w="6350">
            <a:solidFill>
              <a:srgbClr val="8E6F3E"/>
            </a:solidFill>
          </a:ln>
        </p:spPr>
        <p:txBody>
          <a:bodyPr/>
          <a:lstStyle/>
          <a:p>
            <a:endParaRPr lang="en-US" sz="1200">
              <a:solidFill>
                <a:srgbClr val="FFFFFF"/>
              </a:solidFill>
            </a:endParaRPr>
          </a:p>
        </p:txBody>
      </p:sp>
      <p:sp>
        <p:nvSpPr>
          <p:cNvPr id="123" name="Edge"/>
          <p:cNvSpPr/>
          <p:nvPr/>
        </p:nvSpPr>
        <p:spPr>
          <a:xfrm flipH="1" flipV="1">
            <a:off x="5584703" y="2485820"/>
            <a:ext cx="2207138" cy="1603580"/>
          </a:xfrm>
          <a:prstGeom prst="line">
            <a:avLst/>
          </a:prstGeom>
          <a:ln w="6350">
            <a:solidFill>
              <a:srgbClr val="8E6F3E"/>
            </a:solidFill>
          </a:ln>
        </p:spPr>
        <p:txBody>
          <a:bodyPr/>
          <a:lstStyle/>
          <a:p>
            <a:endParaRPr lang="en-US" sz="1200">
              <a:solidFill>
                <a:srgbClr val="FFFFFF"/>
              </a:solidFill>
            </a:endParaRPr>
          </a:p>
        </p:txBody>
      </p:sp>
      <p:sp>
        <p:nvSpPr>
          <p:cNvPr id="124" name="Edge"/>
          <p:cNvSpPr/>
          <p:nvPr/>
        </p:nvSpPr>
        <p:spPr>
          <a:xfrm flipH="1" flipV="1">
            <a:off x="6046120" y="2150581"/>
            <a:ext cx="1745720" cy="1938819"/>
          </a:xfrm>
          <a:prstGeom prst="line">
            <a:avLst/>
          </a:prstGeom>
          <a:ln w="6350">
            <a:solidFill>
              <a:srgbClr val="8E6F3E"/>
            </a:solidFill>
          </a:ln>
        </p:spPr>
        <p:txBody>
          <a:bodyPr/>
          <a:lstStyle/>
          <a:p>
            <a:endParaRPr lang="en-US" sz="1200">
              <a:solidFill>
                <a:srgbClr val="FFFFFF"/>
              </a:solidFill>
            </a:endParaRPr>
          </a:p>
        </p:txBody>
      </p:sp>
      <p:sp>
        <p:nvSpPr>
          <p:cNvPr id="125" name="Edge"/>
          <p:cNvSpPr/>
          <p:nvPr/>
        </p:nvSpPr>
        <p:spPr>
          <a:xfrm flipH="1">
            <a:off x="6889172" y="4513248"/>
            <a:ext cx="521035" cy="231980"/>
          </a:xfrm>
          <a:prstGeom prst="line">
            <a:avLst/>
          </a:prstGeom>
          <a:ln w="6350">
            <a:solidFill>
              <a:srgbClr val="8E6F3E"/>
            </a:solidFill>
          </a:ln>
        </p:spPr>
        <p:txBody>
          <a:bodyPr/>
          <a:lstStyle/>
          <a:p>
            <a:endParaRPr lang="en-US" sz="1200">
              <a:solidFill>
                <a:srgbClr val="FFFFFF"/>
              </a:solidFill>
            </a:endParaRPr>
          </a:p>
        </p:txBody>
      </p:sp>
      <p:sp>
        <p:nvSpPr>
          <p:cNvPr id="126" name="Edge"/>
          <p:cNvSpPr/>
          <p:nvPr/>
        </p:nvSpPr>
        <p:spPr>
          <a:xfrm flipH="1">
            <a:off x="6318828" y="4513248"/>
            <a:ext cx="1091378" cy="231980"/>
          </a:xfrm>
          <a:prstGeom prst="line">
            <a:avLst/>
          </a:prstGeom>
          <a:ln w="6350">
            <a:solidFill>
              <a:srgbClr val="8E6F3E"/>
            </a:solidFill>
          </a:ln>
        </p:spPr>
        <p:txBody>
          <a:bodyPr/>
          <a:lstStyle/>
          <a:p>
            <a:endParaRPr lang="en-US" sz="1200">
              <a:solidFill>
                <a:srgbClr val="FFFFFF"/>
              </a:solidFill>
            </a:endParaRPr>
          </a:p>
        </p:txBody>
      </p:sp>
      <p:sp>
        <p:nvSpPr>
          <p:cNvPr id="127" name="Edge"/>
          <p:cNvSpPr/>
          <p:nvPr/>
        </p:nvSpPr>
        <p:spPr>
          <a:xfrm flipH="1">
            <a:off x="5797794" y="4513248"/>
            <a:ext cx="1612413" cy="5080"/>
          </a:xfrm>
          <a:prstGeom prst="line">
            <a:avLst/>
          </a:prstGeom>
          <a:ln w="6350">
            <a:solidFill>
              <a:srgbClr val="8E6F3E"/>
            </a:solidFill>
          </a:ln>
        </p:spPr>
        <p:txBody>
          <a:bodyPr/>
          <a:lstStyle/>
          <a:p>
            <a:endParaRPr lang="en-US" sz="1200">
              <a:solidFill>
                <a:srgbClr val="FFFFFF"/>
              </a:solidFill>
            </a:endParaRPr>
          </a:p>
        </p:txBody>
      </p:sp>
      <p:sp>
        <p:nvSpPr>
          <p:cNvPr id="128" name="Edge"/>
          <p:cNvSpPr/>
          <p:nvPr/>
        </p:nvSpPr>
        <p:spPr>
          <a:xfrm flipH="1" flipV="1">
            <a:off x="5416160" y="4089400"/>
            <a:ext cx="1994047" cy="423848"/>
          </a:xfrm>
          <a:prstGeom prst="line">
            <a:avLst/>
          </a:prstGeom>
          <a:ln w="6350">
            <a:solidFill>
              <a:srgbClr val="8E6F3E"/>
            </a:solidFill>
          </a:ln>
        </p:spPr>
        <p:txBody>
          <a:bodyPr/>
          <a:lstStyle/>
          <a:p>
            <a:endParaRPr lang="en-US" sz="1200">
              <a:solidFill>
                <a:srgbClr val="FFFFFF"/>
              </a:solidFill>
            </a:endParaRPr>
          </a:p>
        </p:txBody>
      </p:sp>
      <p:sp>
        <p:nvSpPr>
          <p:cNvPr id="129" name="Edge"/>
          <p:cNvSpPr/>
          <p:nvPr/>
        </p:nvSpPr>
        <p:spPr>
          <a:xfrm flipH="1" flipV="1">
            <a:off x="5239914" y="3546971"/>
            <a:ext cx="2170292" cy="966276"/>
          </a:xfrm>
          <a:prstGeom prst="line">
            <a:avLst/>
          </a:prstGeom>
          <a:ln w="6350">
            <a:solidFill>
              <a:srgbClr val="8E6F3E"/>
            </a:solidFill>
          </a:ln>
        </p:spPr>
        <p:txBody>
          <a:bodyPr/>
          <a:lstStyle/>
          <a:p>
            <a:endParaRPr lang="en-US" sz="1200">
              <a:solidFill>
                <a:srgbClr val="FFFFFF"/>
              </a:solidFill>
            </a:endParaRPr>
          </a:p>
        </p:txBody>
      </p:sp>
      <p:sp>
        <p:nvSpPr>
          <p:cNvPr id="130" name="Edge"/>
          <p:cNvSpPr/>
          <p:nvPr/>
        </p:nvSpPr>
        <p:spPr>
          <a:xfrm flipH="1" flipV="1">
            <a:off x="5299531" y="2979752"/>
            <a:ext cx="2110675" cy="1533495"/>
          </a:xfrm>
          <a:prstGeom prst="line">
            <a:avLst/>
          </a:prstGeom>
          <a:ln w="6350">
            <a:solidFill>
              <a:srgbClr val="8E6F3E"/>
            </a:solidFill>
          </a:ln>
        </p:spPr>
        <p:txBody>
          <a:bodyPr/>
          <a:lstStyle/>
          <a:p>
            <a:endParaRPr lang="en-US" sz="1200">
              <a:solidFill>
                <a:srgbClr val="FFFFFF"/>
              </a:solidFill>
            </a:endParaRPr>
          </a:p>
        </p:txBody>
      </p:sp>
      <p:sp>
        <p:nvSpPr>
          <p:cNvPr id="131" name="Edge"/>
          <p:cNvSpPr/>
          <p:nvPr/>
        </p:nvSpPr>
        <p:spPr>
          <a:xfrm flipH="1" flipV="1">
            <a:off x="5584703" y="2485820"/>
            <a:ext cx="1825504" cy="2027427"/>
          </a:xfrm>
          <a:prstGeom prst="line">
            <a:avLst/>
          </a:prstGeom>
          <a:ln w="6350">
            <a:solidFill>
              <a:srgbClr val="8E6F3E"/>
            </a:solidFill>
          </a:ln>
        </p:spPr>
        <p:txBody>
          <a:bodyPr/>
          <a:lstStyle/>
          <a:p>
            <a:endParaRPr lang="en-US" sz="1200">
              <a:solidFill>
                <a:srgbClr val="FFFFFF"/>
              </a:solidFill>
            </a:endParaRPr>
          </a:p>
        </p:txBody>
      </p:sp>
      <p:sp>
        <p:nvSpPr>
          <p:cNvPr id="132" name="Edge"/>
          <p:cNvSpPr/>
          <p:nvPr/>
        </p:nvSpPr>
        <p:spPr>
          <a:xfrm flipH="1" flipV="1">
            <a:off x="6046120" y="2150581"/>
            <a:ext cx="1364086" cy="2362667"/>
          </a:xfrm>
          <a:prstGeom prst="line">
            <a:avLst/>
          </a:prstGeom>
          <a:ln w="6350">
            <a:solidFill>
              <a:srgbClr val="8E6F3E"/>
            </a:solidFill>
          </a:ln>
        </p:spPr>
        <p:txBody>
          <a:bodyPr/>
          <a:lstStyle/>
          <a:p>
            <a:endParaRPr lang="en-US" sz="1200">
              <a:solidFill>
                <a:srgbClr val="FFFFFF"/>
              </a:solidFill>
            </a:endParaRPr>
          </a:p>
        </p:txBody>
      </p:sp>
      <p:sp>
        <p:nvSpPr>
          <p:cNvPr id="133" name="Edge"/>
          <p:cNvSpPr/>
          <p:nvPr/>
        </p:nvSpPr>
        <p:spPr>
          <a:xfrm flipH="1">
            <a:off x="6318828" y="4745227"/>
            <a:ext cx="570343" cy="5080"/>
          </a:xfrm>
          <a:prstGeom prst="line">
            <a:avLst/>
          </a:prstGeom>
          <a:ln w="6350">
            <a:solidFill>
              <a:srgbClr val="8E6F3E"/>
            </a:solidFill>
          </a:ln>
        </p:spPr>
        <p:txBody>
          <a:bodyPr/>
          <a:lstStyle/>
          <a:p>
            <a:endParaRPr lang="en-US" sz="1200">
              <a:solidFill>
                <a:srgbClr val="FFFFFF"/>
              </a:solidFill>
            </a:endParaRPr>
          </a:p>
        </p:txBody>
      </p:sp>
      <p:sp>
        <p:nvSpPr>
          <p:cNvPr id="134" name="Edge"/>
          <p:cNvSpPr/>
          <p:nvPr/>
        </p:nvSpPr>
        <p:spPr>
          <a:xfrm flipH="1" flipV="1">
            <a:off x="5797794" y="4513248"/>
            <a:ext cx="1091378" cy="231980"/>
          </a:xfrm>
          <a:prstGeom prst="line">
            <a:avLst/>
          </a:prstGeom>
          <a:ln w="6350">
            <a:solidFill>
              <a:srgbClr val="8E6F3E"/>
            </a:solidFill>
          </a:ln>
        </p:spPr>
        <p:txBody>
          <a:bodyPr/>
          <a:lstStyle/>
          <a:p>
            <a:endParaRPr lang="en-US" sz="1200">
              <a:solidFill>
                <a:srgbClr val="FFFFFF"/>
              </a:solidFill>
            </a:endParaRPr>
          </a:p>
        </p:txBody>
      </p:sp>
      <p:sp>
        <p:nvSpPr>
          <p:cNvPr id="135" name="Edge"/>
          <p:cNvSpPr/>
          <p:nvPr/>
        </p:nvSpPr>
        <p:spPr>
          <a:xfrm flipH="1" flipV="1">
            <a:off x="5416160" y="4089400"/>
            <a:ext cx="1473012" cy="655827"/>
          </a:xfrm>
          <a:prstGeom prst="line">
            <a:avLst/>
          </a:prstGeom>
          <a:ln w="6350">
            <a:solidFill>
              <a:srgbClr val="8E6F3E"/>
            </a:solidFill>
          </a:ln>
        </p:spPr>
        <p:txBody>
          <a:bodyPr/>
          <a:lstStyle/>
          <a:p>
            <a:endParaRPr lang="en-US" sz="1200">
              <a:solidFill>
                <a:srgbClr val="FFFFFF"/>
              </a:solidFill>
            </a:endParaRPr>
          </a:p>
        </p:txBody>
      </p:sp>
      <p:sp>
        <p:nvSpPr>
          <p:cNvPr id="136" name="Edge"/>
          <p:cNvSpPr/>
          <p:nvPr/>
        </p:nvSpPr>
        <p:spPr>
          <a:xfrm flipH="1" flipV="1">
            <a:off x="5239914" y="3546971"/>
            <a:ext cx="1649258" cy="1198256"/>
          </a:xfrm>
          <a:prstGeom prst="line">
            <a:avLst/>
          </a:prstGeom>
          <a:ln w="6350">
            <a:solidFill>
              <a:srgbClr val="8E6F3E"/>
            </a:solidFill>
          </a:ln>
        </p:spPr>
        <p:txBody>
          <a:bodyPr/>
          <a:lstStyle/>
          <a:p>
            <a:endParaRPr lang="en-US" sz="1200">
              <a:solidFill>
                <a:srgbClr val="FFFFFF"/>
              </a:solidFill>
            </a:endParaRPr>
          </a:p>
        </p:txBody>
      </p:sp>
      <p:sp>
        <p:nvSpPr>
          <p:cNvPr id="137" name="Edge"/>
          <p:cNvSpPr/>
          <p:nvPr/>
        </p:nvSpPr>
        <p:spPr>
          <a:xfrm flipH="1" flipV="1">
            <a:off x="5299531" y="2979752"/>
            <a:ext cx="1589641" cy="1765475"/>
          </a:xfrm>
          <a:prstGeom prst="line">
            <a:avLst/>
          </a:prstGeom>
          <a:ln w="6350">
            <a:solidFill>
              <a:srgbClr val="8E6F3E"/>
            </a:solidFill>
          </a:ln>
        </p:spPr>
        <p:txBody>
          <a:bodyPr/>
          <a:lstStyle/>
          <a:p>
            <a:endParaRPr lang="en-US" sz="1200">
              <a:solidFill>
                <a:srgbClr val="FFFFFF"/>
              </a:solidFill>
            </a:endParaRPr>
          </a:p>
        </p:txBody>
      </p:sp>
      <p:sp>
        <p:nvSpPr>
          <p:cNvPr id="138" name="Edge"/>
          <p:cNvSpPr/>
          <p:nvPr/>
        </p:nvSpPr>
        <p:spPr>
          <a:xfrm flipH="1" flipV="1">
            <a:off x="5584703" y="2485820"/>
            <a:ext cx="1304469" cy="2259407"/>
          </a:xfrm>
          <a:prstGeom prst="line">
            <a:avLst/>
          </a:prstGeom>
          <a:ln w="6350">
            <a:solidFill>
              <a:srgbClr val="8E6F3E"/>
            </a:solidFill>
          </a:ln>
        </p:spPr>
        <p:txBody>
          <a:bodyPr/>
          <a:lstStyle/>
          <a:p>
            <a:endParaRPr lang="en-US" sz="1200">
              <a:solidFill>
                <a:srgbClr val="FFFFFF"/>
              </a:solidFill>
            </a:endParaRPr>
          </a:p>
        </p:txBody>
      </p:sp>
      <p:sp>
        <p:nvSpPr>
          <p:cNvPr id="139" name="Edge"/>
          <p:cNvSpPr/>
          <p:nvPr/>
        </p:nvSpPr>
        <p:spPr>
          <a:xfrm flipH="1" flipV="1">
            <a:off x="6046120" y="2150581"/>
            <a:ext cx="843052" cy="2594646"/>
          </a:xfrm>
          <a:prstGeom prst="line">
            <a:avLst/>
          </a:prstGeom>
          <a:ln w="6350">
            <a:solidFill>
              <a:srgbClr val="8E6F3E"/>
            </a:solidFill>
          </a:ln>
        </p:spPr>
        <p:txBody>
          <a:bodyPr/>
          <a:lstStyle/>
          <a:p>
            <a:endParaRPr lang="en-US" sz="1200">
              <a:solidFill>
                <a:srgbClr val="FFFFFF"/>
              </a:solidFill>
            </a:endParaRPr>
          </a:p>
        </p:txBody>
      </p:sp>
      <p:sp>
        <p:nvSpPr>
          <p:cNvPr id="140" name="Edge"/>
          <p:cNvSpPr/>
          <p:nvPr/>
        </p:nvSpPr>
        <p:spPr>
          <a:xfrm flipH="1" flipV="1">
            <a:off x="5797794" y="4513248"/>
            <a:ext cx="521035" cy="231980"/>
          </a:xfrm>
          <a:prstGeom prst="line">
            <a:avLst/>
          </a:prstGeom>
          <a:ln w="6350">
            <a:solidFill>
              <a:srgbClr val="8E6F3E"/>
            </a:solidFill>
          </a:ln>
        </p:spPr>
        <p:txBody>
          <a:bodyPr/>
          <a:lstStyle/>
          <a:p>
            <a:endParaRPr lang="en-US" sz="1200">
              <a:solidFill>
                <a:srgbClr val="FFFFFF"/>
              </a:solidFill>
            </a:endParaRPr>
          </a:p>
        </p:txBody>
      </p:sp>
      <p:sp>
        <p:nvSpPr>
          <p:cNvPr id="141" name="Edge"/>
          <p:cNvSpPr/>
          <p:nvPr/>
        </p:nvSpPr>
        <p:spPr>
          <a:xfrm flipH="1" flipV="1">
            <a:off x="5416160" y="4089400"/>
            <a:ext cx="902669" cy="655827"/>
          </a:xfrm>
          <a:prstGeom prst="line">
            <a:avLst/>
          </a:prstGeom>
          <a:ln w="6350">
            <a:solidFill>
              <a:srgbClr val="8E6F3E"/>
            </a:solidFill>
          </a:ln>
        </p:spPr>
        <p:txBody>
          <a:bodyPr/>
          <a:lstStyle/>
          <a:p>
            <a:endParaRPr lang="en-US" sz="1200">
              <a:solidFill>
                <a:srgbClr val="FFFFFF"/>
              </a:solidFill>
            </a:endParaRPr>
          </a:p>
        </p:txBody>
      </p:sp>
      <p:sp>
        <p:nvSpPr>
          <p:cNvPr id="142" name="Edge"/>
          <p:cNvSpPr/>
          <p:nvPr/>
        </p:nvSpPr>
        <p:spPr>
          <a:xfrm flipH="1" flipV="1">
            <a:off x="5239914" y="3546971"/>
            <a:ext cx="1078915" cy="1198256"/>
          </a:xfrm>
          <a:prstGeom prst="line">
            <a:avLst/>
          </a:prstGeom>
          <a:ln w="6350">
            <a:solidFill>
              <a:srgbClr val="8E6F3E"/>
            </a:solidFill>
          </a:ln>
        </p:spPr>
        <p:txBody>
          <a:bodyPr/>
          <a:lstStyle/>
          <a:p>
            <a:endParaRPr lang="en-US" sz="1200">
              <a:solidFill>
                <a:srgbClr val="FFFFFF"/>
              </a:solidFill>
            </a:endParaRPr>
          </a:p>
        </p:txBody>
      </p:sp>
      <p:sp>
        <p:nvSpPr>
          <p:cNvPr id="143" name="Edge"/>
          <p:cNvSpPr/>
          <p:nvPr/>
        </p:nvSpPr>
        <p:spPr>
          <a:xfrm flipH="1" flipV="1">
            <a:off x="5299531" y="2979752"/>
            <a:ext cx="1019297" cy="1765475"/>
          </a:xfrm>
          <a:prstGeom prst="line">
            <a:avLst/>
          </a:prstGeom>
          <a:ln w="6350">
            <a:solidFill>
              <a:srgbClr val="8E6F3E"/>
            </a:solidFill>
          </a:ln>
        </p:spPr>
        <p:txBody>
          <a:bodyPr/>
          <a:lstStyle/>
          <a:p>
            <a:endParaRPr lang="en-US" sz="1200">
              <a:solidFill>
                <a:srgbClr val="FFFFFF"/>
              </a:solidFill>
            </a:endParaRPr>
          </a:p>
        </p:txBody>
      </p:sp>
      <p:sp>
        <p:nvSpPr>
          <p:cNvPr id="144" name="Edge"/>
          <p:cNvSpPr/>
          <p:nvPr/>
        </p:nvSpPr>
        <p:spPr>
          <a:xfrm flipH="1" flipV="1">
            <a:off x="5584703" y="2485820"/>
            <a:ext cx="734126" cy="2259407"/>
          </a:xfrm>
          <a:prstGeom prst="line">
            <a:avLst/>
          </a:prstGeom>
          <a:ln w="6350">
            <a:solidFill>
              <a:srgbClr val="8E6F3E"/>
            </a:solidFill>
          </a:ln>
        </p:spPr>
        <p:txBody>
          <a:bodyPr/>
          <a:lstStyle/>
          <a:p>
            <a:endParaRPr lang="en-US" sz="1200">
              <a:solidFill>
                <a:srgbClr val="FFFFFF"/>
              </a:solidFill>
            </a:endParaRPr>
          </a:p>
        </p:txBody>
      </p:sp>
      <p:sp>
        <p:nvSpPr>
          <p:cNvPr id="145" name="Edge"/>
          <p:cNvSpPr/>
          <p:nvPr/>
        </p:nvSpPr>
        <p:spPr>
          <a:xfrm flipH="1" flipV="1">
            <a:off x="6046120" y="2150581"/>
            <a:ext cx="272708" cy="2594646"/>
          </a:xfrm>
          <a:prstGeom prst="line">
            <a:avLst/>
          </a:prstGeom>
          <a:ln w="6350">
            <a:solidFill>
              <a:srgbClr val="8E6F3E"/>
            </a:solidFill>
          </a:ln>
        </p:spPr>
        <p:txBody>
          <a:bodyPr/>
          <a:lstStyle/>
          <a:p>
            <a:endParaRPr lang="en-US" sz="1200">
              <a:solidFill>
                <a:srgbClr val="FFFFFF"/>
              </a:solidFill>
            </a:endParaRPr>
          </a:p>
        </p:txBody>
      </p:sp>
      <p:sp>
        <p:nvSpPr>
          <p:cNvPr id="146" name="Edge"/>
          <p:cNvSpPr/>
          <p:nvPr/>
        </p:nvSpPr>
        <p:spPr>
          <a:xfrm flipH="1" flipV="1">
            <a:off x="5416160" y="4089400"/>
            <a:ext cx="381634" cy="423848"/>
          </a:xfrm>
          <a:prstGeom prst="line">
            <a:avLst/>
          </a:prstGeom>
          <a:ln w="6350">
            <a:solidFill>
              <a:srgbClr val="8E6F3E"/>
            </a:solidFill>
          </a:ln>
        </p:spPr>
        <p:txBody>
          <a:bodyPr/>
          <a:lstStyle/>
          <a:p>
            <a:endParaRPr lang="en-US" sz="1200">
              <a:solidFill>
                <a:srgbClr val="FFFFFF"/>
              </a:solidFill>
            </a:endParaRPr>
          </a:p>
        </p:txBody>
      </p:sp>
      <p:sp>
        <p:nvSpPr>
          <p:cNvPr id="147" name="Edge"/>
          <p:cNvSpPr/>
          <p:nvPr/>
        </p:nvSpPr>
        <p:spPr>
          <a:xfrm flipH="1" flipV="1">
            <a:off x="5239914" y="3546971"/>
            <a:ext cx="557880" cy="966276"/>
          </a:xfrm>
          <a:prstGeom prst="line">
            <a:avLst/>
          </a:prstGeom>
          <a:ln w="6350">
            <a:solidFill>
              <a:srgbClr val="8E6F3E"/>
            </a:solidFill>
          </a:ln>
        </p:spPr>
        <p:txBody>
          <a:bodyPr/>
          <a:lstStyle/>
          <a:p>
            <a:endParaRPr lang="en-US" sz="1200">
              <a:solidFill>
                <a:srgbClr val="FFFFFF"/>
              </a:solidFill>
            </a:endParaRPr>
          </a:p>
        </p:txBody>
      </p:sp>
      <p:sp>
        <p:nvSpPr>
          <p:cNvPr id="148" name="Edge"/>
          <p:cNvSpPr/>
          <p:nvPr/>
        </p:nvSpPr>
        <p:spPr>
          <a:xfrm flipH="1" flipV="1">
            <a:off x="5299531" y="2979752"/>
            <a:ext cx="498263" cy="1533495"/>
          </a:xfrm>
          <a:prstGeom prst="line">
            <a:avLst/>
          </a:prstGeom>
          <a:ln w="6350">
            <a:solidFill>
              <a:srgbClr val="8E6F3E"/>
            </a:solidFill>
          </a:ln>
        </p:spPr>
        <p:txBody>
          <a:bodyPr/>
          <a:lstStyle/>
          <a:p>
            <a:endParaRPr lang="en-US" sz="1200">
              <a:solidFill>
                <a:srgbClr val="FFFFFF"/>
              </a:solidFill>
            </a:endParaRPr>
          </a:p>
        </p:txBody>
      </p:sp>
      <p:sp>
        <p:nvSpPr>
          <p:cNvPr id="149" name="Edge"/>
          <p:cNvSpPr/>
          <p:nvPr/>
        </p:nvSpPr>
        <p:spPr>
          <a:xfrm flipH="1" flipV="1">
            <a:off x="5584703" y="2485820"/>
            <a:ext cx="213091" cy="2027427"/>
          </a:xfrm>
          <a:prstGeom prst="line">
            <a:avLst/>
          </a:prstGeom>
          <a:ln w="6350">
            <a:solidFill>
              <a:srgbClr val="8E6F3E"/>
            </a:solidFill>
          </a:ln>
        </p:spPr>
        <p:txBody>
          <a:bodyPr/>
          <a:lstStyle/>
          <a:p>
            <a:endParaRPr lang="en-US" sz="1200">
              <a:solidFill>
                <a:srgbClr val="FFFFFF"/>
              </a:solidFill>
            </a:endParaRPr>
          </a:p>
        </p:txBody>
      </p:sp>
      <p:sp>
        <p:nvSpPr>
          <p:cNvPr id="150" name="Edge"/>
          <p:cNvSpPr/>
          <p:nvPr/>
        </p:nvSpPr>
        <p:spPr>
          <a:xfrm flipV="1">
            <a:off x="5797794" y="2150581"/>
            <a:ext cx="248326" cy="2362667"/>
          </a:xfrm>
          <a:prstGeom prst="line">
            <a:avLst/>
          </a:prstGeom>
          <a:ln w="6350">
            <a:solidFill>
              <a:srgbClr val="8E6F3E"/>
            </a:solidFill>
          </a:ln>
        </p:spPr>
        <p:txBody>
          <a:bodyPr/>
          <a:lstStyle/>
          <a:p>
            <a:endParaRPr lang="en-US" sz="1200">
              <a:solidFill>
                <a:srgbClr val="FFFFFF"/>
              </a:solidFill>
            </a:endParaRPr>
          </a:p>
        </p:txBody>
      </p:sp>
      <p:sp>
        <p:nvSpPr>
          <p:cNvPr id="151" name="Edge"/>
          <p:cNvSpPr/>
          <p:nvPr/>
        </p:nvSpPr>
        <p:spPr>
          <a:xfrm flipH="1" flipV="1">
            <a:off x="5239914" y="3546971"/>
            <a:ext cx="176246" cy="542429"/>
          </a:xfrm>
          <a:prstGeom prst="line">
            <a:avLst/>
          </a:prstGeom>
          <a:ln w="6350">
            <a:solidFill>
              <a:srgbClr val="8E6F3E"/>
            </a:solidFill>
          </a:ln>
        </p:spPr>
        <p:txBody>
          <a:bodyPr/>
          <a:lstStyle/>
          <a:p>
            <a:endParaRPr lang="en-US" sz="1200">
              <a:solidFill>
                <a:srgbClr val="FFFFFF"/>
              </a:solidFill>
            </a:endParaRPr>
          </a:p>
        </p:txBody>
      </p:sp>
      <p:sp>
        <p:nvSpPr>
          <p:cNvPr id="152" name="Edge"/>
          <p:cNvSpPr/>
          <p:nvPr/>
        </p:nvSpPr>
        <p:spPr>
          <a:xfrm flipH="1" flipV="1">
            <a:off x="5299531" y="2979752"/>
            <a:ext cx="116629" cy="1109648"/>
          </a:xfrm>
          <a:prstGeom prst="line">
            <a:avLst/>
          </a:prstGeom>
          <a:ln w="6350">
            <a:solidFill>
              <a:srgbClr val="8E6F3E"/>
            </a:solidFill>
          </a:ln>
        </p:spPr>
        <p:txBody>
          <a:bodyPr/>
          <a:lstStyle/>
          <a:p>
            <a:endParaRPr lang="en-US" sz="1200">
              <a:solidFill>
                <a:srgbClr val="FFFFFF"/>
              </a:solidFill>
            </a:endParaRPr>
          </a:p>
        </p:txBody>
      </p:sp>
      <p:sp>
        <p:nvSpPr>
          <p:cNvPr id="153" name="Edge"/>
          <p:cNvSpPr/>
          <p:nvPr/>
        </p:nvSpPr>
        <p:spPr>
          <a:xfrm flipV="1">
            <a:off x="5416160" y="2485820"/>
            <a:ext cx="168543" cy="1603580"/>
          </a:xfrm>
          <a:prstGeom prst="line">
            <a:avLst/>
          </a:prstGeom>
          <a:ln w="6350">
            <a:solidFill>
              <a:srgbClr val="8E6F3E"/>
            </a:solidFill>
          </a:ln>
        </p:spPr>
        <p:txBody>
          <a:bodyPr/>
          <a:lstStyle/>
          <a:p>
            <a:endParaRPr lang="en-US" sz="1200">
              <a:solidFill>
                <a:srgbClr val="FFFFFF"/>
              </a:solidFill>
            </a:endParaRPr>
          </a:p>
        </p:txBody>
      </p:sp>
      <p:sp>
        <p:nvSpPr>
          <p:cNvPr id="154" name="Edge"/>
          <p:cNvSpPr/>
          <p:nvPr/>
        </p:nvSpPr>
        <p:spPr>
          <a:xfrm flipV="1">
            <a:off x="5416160" y="2150581"/>
            <a:ext cx="629960" cy="1938819"/>
          </a:xfrm>
          <a:prstGeom prst="line">
            <a:avLst/>
          </a:prstGeom>
          <a:ln w="6350">
            <a:solidFill>
              <a:srgbClr val="8E6F3E"/>
            </a:solidFill>
          </a:ln>
        </p:spPr>
        <p:txBody>
          <a:bodyPr/>
          <a:lstStyle/>
          <a:p>
            <a:endParaRPr lang="en-US" sz="1200">
              <a:solidFill>
                <a:srgbClr val="FFFFFF"/>
              </a:solidFill>
            </a:endParaRPr>
          </a:p>
        </p:txBody>
      </p:sp>
      <p:sp>
        <p:nvSpPr>
          <p:cNvPr id="155" name="Edge"/>
          <p:cNvSpPr/>
          <p:nvPr/>
        </p:nvSpPr>
        <p:spPr>
          <a:xfrm flipV="1">
            <a:off x="5239914" y="2979752"/>
            <a:ext cx="59617" cy="567219"/>
          </a:xfrm>
          <a:prstGeom prst="line">
            <a:avLst/>
          </a:prstGeom>
          <a:ln w="6350">
            <a:solidFill>
              <a:srgbClr val="8E6F3E"/>
            </a:solidFill>
          </a:ln>
        </p:spPr>
        <p:txBody>
          <a:bodyPr/>
          <a:lstStyle/>
          <a:p>
            <a:endParaRPr lang="en-US" sz="1200">
              <a:solidFill>
                <a:srgbClr val="FFFFFF"/>
              </a:solidFill>
            </a:endParaRPr>
          </a:p>
        </p:txBody>
      </p:sp>
      <p:sp>
        <p:nvSpPr>
          <p:cNvPr id="156" name="Edge"/>
          <p:cNvSpPr/>
          <p:nvPr/>
        </p:nvSpPr>
        <p:spPr>
          <a:xfrm flipV="1">
            <a:off x="5239914" y="2485820"/>
            <a:ext cx="344789" cy="1061151"/>
          </a:xfrm>
          <a:prstGeom prst="line">
            <a:avLst/>
          </a:prstGeom>
          <a:ln w="6350">
            <a:solidFill>
              <a:srgbClr val="8E6F3E"/>
            </a:solidFill>
          </a:ln>
        </p:spPr>
        <p:txBody>
          <a:bodyPr/>
          <a:lstStyle/>
          <a:p>
            <a:endParaRPr lang="en-US" sz="1200">
              <a:solidFill>
                <a:srgbClr val="FFFFFF"/>
              </a:solidFill>
            </a:endParaRPr>
          </a:p>
        </p:txBody>
      </p:sp>
      <p:sp>
        <p:nvSpPr>
          <p:cNvPr id="157" name="Edge"/>
          <p:cNvSpPr/>
          <p:nvPr/>
        </p:nvSpPr>
        <p:spPr>
          <a:xfrm flipV="1">
            <a:off x="5239914" y="2150581"/>
            <a:ext cx="806206" cy="1396390"/>
          </a:xfrm>
          <a:prstGeom prst="line">
            <a:avLst/>
          </a:prstGeom>
          <a:ln w="6350">
            <a:solidFill>
              <a:srgbClr val="8E6F3E"/>
            </a:solidFill>
          </a:ln>
        </p:spPr>
        <p:txBody>
          <a:bodyPr/>
          <a:lstStyle/>
          <a:p>
            <a:endParaRPr lang="en-US" sz="1200">
              <a:solidFill>
                <a:srgbClr val="FFFFFF"/>
              </a:solidFill>
            </a:endParaRPr>
          </a:p>
        </p:txBody>
      </p:sp>
      <p:sp>
        <p:nvSpPr>
          <p:cNvPr id="158" name="Edge"/>
          <p:cNvSpPr/>
          <p:nvPr/>
        </p:nvSpPr>
        <p:spPr>
          <a:xfrm flipV="1">
            <a:off x="5299531" y="2485820"/>
            <a:ext cx="285172" cy="493932"/>
          </a:xfrm>
          <a:prstGeom prst="line">
            <a:avLst/>
          </a:prstGeom>
          <a:ln w="6350">
            <a:solidFill>
              <a:srgbClr val="8E6F3E"/>
            </a:solidFill>
          </a:ln>
        </p:spPr>
        <p:txBody>
          <a:bodyPr/>
          <a:lstStyle/>
          <a:p>
            <a:endParaRPr lang="en-US" sz="1200">
              <a:solidFill>
                <a:srgbClr val="FFFFFF"/>
              </a:solidFill>
            </a:endParaRPr>
          </a:p>
        </p:txBody>
      </p:sp>
      <p:sp>
        <p:nvSpPr>
          <p:cNvPr id="159" name="Edge"/>
          <p:cNvSpPr/>
          <p:nvPr/>
        </p:nvSpPr>
        <p:spPr>
          <a:xfrm flipV="1">
            <a:off x="5299531" y="2150581"/>
            <a:ext cx="746589" cy="829171"/>
          </a:xfrm>
          <a:prstGeom prst="line">
            <a:avLst/>
          </a:prstGeom>
          <a:ln w="6350">
            <a:solidFill>
              <a:srgbClr val="8E6F3E"/>
            </a:solidFill>
          </a:ln>
        </p:spPr>
        <p:txBody>
          <a:bodyPr/>
          <a:lstStyle/>
          <a:p>
            <a:endParaRPr lang="en-US" sz="1200">
              <a:solidFill>
                <a:srgbClr val="FFFFFF"/>
              </a:solidFill>
            </a:endParaRPr>
          </a:p>
        </p:txBody>
      </p:sp>
      <p:sp>
        <p:nvSpPr>
          <p:cNvPr id="160" name="Edge"/>
          <p:cNvSpPr/>
          <p:nvPr/>
        </p:nvSpPr>
        <p:spPr>
          <a:xfrm flipV="1">
            <a:off x="5584703" y="2150581"/>
            <a:ext cx="461417" cy="335239"/>
          </a:xfrm>
          <a:prstGeom prst="line">
            <a:avLst/>
          </a:prstGeom>
          <a:ln w="6350">
            <a:solidFill>
              <a:srgbClr val="8E6F3E"/>
            </a:solidFill>
          </a:ln>
        </p:spPr>
        <p:txBody>
          <a:bodyPr/>
          <a:lstStyle/>
          <a:p>
            <a:endParaRPr lang="en-US" sz="1200">
              <a:solidFill>
                <a:srgbClr val="FFFFFF"/>
              </a:solidFill>
            </a:endParaRPr>
          </a:p>
        </p:txBody>
      </p:sp>
      <p:sp>
        <p:nvSpPr>
          <p:cNvPr id="161" name="Engineer"/>
          <p:cNvSpPr/>
          <p:nvPr/>
        </p:nvSpPr>
        <p:spPr>
          <a:xfrm>
            <a:off x="6489700" y="1917700"/>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2" name="Engineer"/>
          <p:cNvSpPr/>
          <p:nvPr/>
        </p:nvSpPr>
        <p:spPr>
          <a:xfrm>
            <a:off x="7047580" y="2036281"/>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3" name="Engineer"/>
          <p:cNvSpPr/>
          <p:nvPr/>
        </p:nvSpPr>
        <p:spPr>
          <a:xfrm>
            <a:off x="7508997" y="2371520"/>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4" name="Engineer"/>
          <p:cNvSpPr/>
          <p:nvPr/>
        </p:nvSpPr>
        <p:spPr>
          <a:xfrm>
            <a:off x="7794169" y="2865452"/>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5" name="Engineer"/>
          <p:cNvSpPr/>
          <p:nvPr/>
        </p:nvSpPr>
        <p:spPr>
          <a:xfrm>
            <a:off x="7853786" y="3432671"/>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6" name="Engineer"/>
          <p:cNvSpPr/>
          <p:nvPr/>
        </p:nvSpPr>
        <p:spPr>
          <a:xfrm>
            <a:off x="7677540" y="3975100"/>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7" name="Engineer"/>
          <p:cNvSpPr/>
          <p:nvPr/>
        </p:nvSpPr>
        <p:spPr>
          <a:xfrm>
            <a:off x="7295906" y="4398948"/>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8" name="Engineer"/>
          <p:cNvSpPr/>
          <p:nvPr/>
        </p:nvSpPr>
        <p:spPr>
          <a:xfrm>
            <a:off x="6774872" y="4630927"/>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69" name="Engineer"/>
          <p:cNvSpPr/>
          <p:nvPr/>
        </p:nvSpPr>
        <p:spPr>
          <a:xfrm>
            <a:off x="6204528" y="4630927"/>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0" name="Engineer"/>
          <p:cNvSpPr/>
          <p:nvPr/>
        </p:nvSpPr>
        <p:spPr>
          <a:xfrm>
            <a:off x="5683494" y="4398948"/>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1" name="Engineer"/>
          <p:cNvSpPr/>
          <p:nvPr/>
        </p:nvSpPr>
        <p:spPr>
          <a:xfrm>
            <a:off x="5301860" y="3975100"/>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2" name="Engineer"/>
          <p:cNvSpPr/>
          <p:nvPr/>
        </p:nvSpPr>
        <p:spPr>
          <a:xfrm>
            <a:off x="5125614" y="3432671"/>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3" name="Engineer"/>
          <p:cNvSpPr/>
          <p:nvPr/>
        </p:nvSpPr>
        <p:spPr>
          <a:xfrm>
            <a:off x="5185231" y="2865452"/>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4" name="Engineer"/>
          <p:cNvSpPr/>
          <p:nvPr/>
        </p:nvSpPr>
        <p:spPr>
          <a:xfrm>
            <a:off x="5470403" y="2371520"/>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5" name="Engineer"/>
          <p:cNvSpPr/>
          <p:nvPr/>
        </p:nvSpPr>
        <p:spPr>
          <a:xfrm>
            <a:off x="5931820" y="2036281"/>
            <a:ext cx="228600" cy="228600"/>
          </a:xfrm>
          <a:prstGeom prst="ellipse">
            <a:avLst/>
          </a:prstGeom>
          <a:solidFill>
            <a:srgbClr val="555960"/>
          </a:solidFill>
          <a:ln w="12700">
            <a:solidFill>
              <a:srgbClr val="FFFFFF"/>
            </a:solidFill>
          </a:ln>
        </p:spPr>
        <p:txBody>
          <a:bodyPr/>
          <a:lstStyle/>
          <a:p>
            <a:endParaRPr lang="en-US" sz="1200">
              <a:solidFill>
                <a:srgbClr val="FFFFFF"/>
              </a:solidFill>
            </a:endParaRPr>
          </a:p>
        </p:txBody>
      </p:sp>
      <p:sp>
        <p:nvSpPr>
          <p:cNvPr id="176" name="Label"/>
          <p:cNvSpPr txBox="1"/>
          <p:nvPr/>
        </p:nvSpPr>
        <p:spPr>
          <a:xfrm>
            <a:off x="762000" y="4978400"/>
            <a:ext cx="2921000" cy="508000"/>
          </a:xfrm>
          <a:prstGeom prst="rect">
            <a:avLst/>
          </a:prstGeom>
          <a:noFill/>
        </p:spPr>
        <p:txBody>
          <a:bodyPr wrap="square" lIns="0" rIns="0" anchor="t">
            <a:noAutofit/>
          </a:bodyPr>
          <a:lstStyle/>
          <a:p>
            <a:pPr algn="ctr">
              <a:buNone/>
            </a:pPr>
            <a:r>
              <a:rPr lang="en-US" sz="2200" b="1" dirty="0">
                <a:solidFill>
                  <a:srgbClr val="000000"/>
                </a:solidFill>
              </a:rPr>
              <a:t>5 engineers → 10 pairs</a:t>
            </a:r>
          </a:p>
        </p:txBody>
      </p:sp>
      <p:sp>
        <p:nvSpPr>
          <p:cNvPr id="177" name="Label"/>
          <p:cNvSpPr txBox="1"/>
          <p:nvPr/>
        </p:nvSpPr>
        <p:spPr>
          <a:xfrm>
            <a:off x="5080000" y="4978400"/>
            <a:ext cx="3048000" cy="508000"/>
          </a:xfrm>
          <a:prstGeom prst="rect">
            <a:avLst/>
          </a:prstGeom>
          <a:noFill/>
        </p:spPr>
        <p:txBody>
          <a:bodyPr wrap="square" lIns="0" rIns="0" anchor="t">
            <a:noAutofit/>
          </a:bodyPr>
          <a:lstStyle/>
          <a:p>
            <a:pPr algn="ctr">
              <a:buNone/>
            </a:pPr>
            <a:r>
              <a:rPr lang="en-US" sz="2200" b="1" dirty="0">
                <a:solidFill>
                  <a:srgbClr val="000000"/>
                </a:solidFill>
              </a:rPr>
              <a:t>15 engineers → 105 pairs</a:t>
            </a:r>
          </a:p>
        </p:txBody>
      </p:sp>
      <p:sp>
        <p:nvSpPr>
          <p:cNvPr id="178" name="Label"/>
          <p:cNvSpPr txBox="1"/>
          <p:nvPr/>
        </p:nvSpPr>
        <p:spPr>
          <a:xfrm>
            <a:off x="290051" y="5613400"/>
            <a:ext cx="8563897" cy="736600"/>
          </a:xfrm>
          <a:prstGeom prst="rect">
            <a:avLst/>
          </a:prstGeom>
          <a:noFill/>
        </p:spPr>
        <p:txBody>
          <a:bodyPr wrap="square" lIns="0" rIns="0" anchor="t">
            <a:noAutofit/>
          </a:bodyPr>
          <a:lstStyle/>
          <a:p>
            <a:pPr algn="ctr">
              <a:buNone/>
            </a:pPr>
            <a:r>
              <a:rPr lang="en-US" sz="2000" dirty="0"/>
              <a:t>N*(N−1)/2 possible pairs – Communication can become quadratic in the team size. </a:t>
            </a:r>
          </a:p>
          <a:p>
            <a:pPr algn="ctr">
              <a:buNone/>
            </a:pPr>
            <a:r>
              <a:rPr lang="en-US" sz="2000" i="1" dirty="0"/>
              <a:t>Brooks, The Mythical Man-Month, 1975.</a:t>
            </a:r>
          </a:p>
        </p:txBody>
      </p:sp>
    </p:spTree>
    <p:extLst>
      <p:ext uri="{BB962C8B-B14F-4D97-AF65-F5344CB8AC3E}">
        <p14:creationId xmlns:p14="http://schemas.microsoft.com/office/powerpoint/2010/main" val="433960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CEEB48-1FF0-D5C3-CABF-C868D966489E}"/>
              </a:ext>
            </a:extLst>
          </p:cNvPr>
          <p:cNvSpPr>
            <a:spLocks noGrp="1"/>
          </p:cNvSpPr>
          <p:nvPr>
            <p:ph type="title"/>
          </p:nvPr>
        </p:nvSpPr>
        <p:spPr/>
        <p:txBody>
          <a:bodyPr>
            <a:noAutofit/>
          </a:bodyPr>
          <a:lstStyle/>
          <a:p>
            <a:r>
              <a:rPr lang="en-US" sz="2600" dirty="0"/>
              <a:t>Goal: Make coordination costs grow sublinearly</a:t>
            </a:r>
          </a:p>
        </p:txBody>
      </p:sp>
      <p:sp>
        <p:nvSpPr>
          <p:cNvPr id="4" name="Slide Number Placeholder 3">
            <a:extLst>
              <a:ext uri="{FF2B5EF4-FFF2-40B4-BE49-F238E27FC236}">
                <a16:creationId xmlns:a16="http://schemas.microsoft.com/office/drawing/2014/main" id="{155A0354-1FB4-A8F7-3972-1782E62F05F9}"/>
              </a:ext>
            </a:extLst>
          </p:cNvPr>
          <p:cNvSpPr>
            <a:spLocks noGrp="1"/>
          </p:cNvSpPr>
          <p:nvPr>
            <p:ph type="sldNum" sz="quarter" idx="4"/>
          </p:nvPr>
        </p:nvSpPr>
        <p:spPr/>
        <p:txBody>
          <a:bodyPr/>
          <a:lstStyle/>
          <a:p>
            <a:fld id="{B7EB45DA-9A0D-DC49-8E02-F30A5DDC21C3}" type="slidenum">
              <a:rPr lang="en-US" smtClean="0"/>
              <a:t>14</a:t>
            </a:fld>
            <a:endParaRPr lang="en-US"/>
          </a:p>
        </p:txBody>
      </p:sp>
      <p:graphicFrame>
        <p:nvGraphicFramePr>
          <p:cNvPr id="60" name="Scaling chart" descr="Conceptual line chart: engineering capacity rises roughly linearly with the number of engineers, while the target coordination cost curve flattens — growing sublinearly."/>
          <p:cNvGraphicFramePr/>
          <p:nvPr/>
        </p:nvGraphicFramePr>
        <p:xfrm>
          <a:off x="211138" y="1069383"/>
          <a:ext cx="8551862" cy="390557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FAEAE3BC-A23C-7D4D-B452-C29401F551DC}"/>
              </a:ext>
            </a:extLst>
          </p:cNvPr>
          <p:cNvSpPr txBox="1"/>
          <p:nvPr/>
        </p:nvSpPr>
        <p:spPr>
          <a:xfrm>
            <a:off x="381000" y="5332473"/>
            <a:ext cx="8382000" cy="461665"/>
          </a:xfrm>
          <a:prstGeom prst="rect">
            <a:avLst/>
          </a:prstGeom>
          <a:noFill/>
        </p:spPr>
        <p:txBody>
          <a:bodyPr vertOverflow="overflow" vert="horz" wrap="square" rtlCol="0" anchor="t">
            <a:spAutoFit/>
          </a:bodyPr>
          <a:lstStyle/>
          <a:p>
            <a:pPr algn="ctr">
              <a:buNone/>
            </a:pPr>
            <a:r>
              <a:rPr lang="en-US" sz="2400" b="1" i="0" dirty="0"/>
              <a:t>Capacity should grow with people.</a:t>
            </a:r>
          </a:p>
        </p:txBody>
      </p:sp>
      <p:sp>
        <p:nvSpPr>
          <p:cNvPr id="5" name="TextBox 4">
            <a:extLst>
              <a:ext uri="{FF2B5EF4-FFF2-40B4-BE49-F238E27FC236}">
                <a16:creationId xmlns:a16="http://schemas.microsoft.com/office/drawing/2014/main" id="{D5FD3394-FC06-1B41-AB09-D5188B9999A6}"/>
              </a:ext>
            </a:extLst>
          </p:cNvPr>
          <p:cNvSpPr txBox="1"/>
          <p:nvPr/>
        </p:nvSpPr>
        <p:spPr>
          <a:xfrm>
            <a:off x="381000" y="5759773"/>
            <a:ext cx="8382000" cy="400110"/>
          </a:xfrm>
          <a:prstGeom prst="rect">
            <a:avLst/>
          </a:prstGeom>
          <a:noFill/>
        </p:spPr>
        <p:txBody>
          <a:bodyPr vertOverflow="overflow" vert="horz" wrap="square" rtlCol="0" anchor="t">
            <a:spAutoFit/>
          </a:bodyPr>
          <a:lstStyle/>
          <a:p>
            <a:pPr algn="ctr">
              <a:buNone/>
            </a:pPr>
            <a:r>
              <a:rPr lang="en-US" sz="2000" b="0" i="1" dirty="0"/>
              <a:t>Software Engineering at Google, Ch. 1.</a:t>
            </a:r>
          </a:p>
        </p:txBody>
      </p:sp>
    </p:spTree>
    <p:extLst>
      <p:ext uri="{BB962C8B-B14F-4D97-AF65-F5344CB8AC3E}">
        <p14:creationId xmlns:p14="http://schemas.microsoft.com/office/powerpoint/2010/main" val="492035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C94BD8-F61F-1F45-4154-BE24FB32AA81}"/>
              </a:ext>
            </a:extLst>
          </p:cNvPr>
          <p:cNvSpPr>
            <a:spLocks noGrp="1"/>
          </p:cNvSpPr>
          <p:nvPr>
            <p:ph type="title"/>
          </p:nvPr>
        </p:nvSpPr>
        <p:spPr/>
        <p:txBody>
          <a:bodyPr>
            <a:noAutofit/>
          </a:bodyPr>
          <a:lstStyle/>
          <a:p>
            <a:r>
              <a:rPr lang="en-US"/>
              <a:t>Engineer coordination for sublinear scaling</a:t>
            </a:r>
          </a:p>
        </p:txBody>
      </p:sp>
      <p:sp>
        <p:nvSpPr>
          <p:cNvPr id="4" name="Slide Number Placeholder 3">
            <a:extLst>
              <a:ext uri="{FF2B5EF4-FFF2-40B4-BE49-F238E27FC236}">
                <a16:creationId xmlns:a16="http://schemas.microsoft.com/office/drawing/2014/main" id="{AC818EE2-CF76-D38F-2746-88E2DE8D443D}"/>
              </a:ext>
            </a:extLst>
          </p:cNvPr>
          <p:cNvSpPr>
            <a:spLocks noGrp="1"/>
          </p:cNvSpPr>
          <p:nvPr>
            <p:ph type="sldNum" sz="quarter" idx="4"/>
          </p:nvPr>
        </p:nvSpPr>
        <p:spPr/>
        <p:txBody>
          <a:bodyPr/>
          <a:lstStyle/>
          <a:p>
            <a:fld id="{B7EB45DA-9A0D-DC49-8E02-F30A5DDC21C3}" type="slidenum">
              <a:rPr lang="en-US" smtClean="0"/>
              <a:t>15</a:t>
            </a:fld>
            <a:endParaRPr lang="en-US"/>
          </a:p>
        </p:txBody>
      </p:sp>
      <p:graphicFrame>
        <p:nvGraphicFramePr>
          <p:cNvPr id="6" name="Table 5">
            <a:extLst>
              <a:ext uri="{FF2B5EF4-FFF2-40B4-BE49-F238E27FC236}">
                <a16:creationId xmlns:a16="http://schemas.microsoft.com/office/drawing/2014/main" id="{F257F6A8-D162-1D49-8AA1-D44FBCF64088}"/>
              </a:ext>
            </a:extLst>
          </p:cNvPr>
          <p:cNvGraphicFramePr>
            <a:graphicFrameLocks noGrp="1"/>
          </p:cNvGraphicFramePr>
          <p:nvPr/>
        </p:nvGraphicFramePr>
        <p:xfrm>
          <a:off x="279400" y="1117600"/>
          <a:ext cx="8559800" cy="3683000"/>
        </p:xfrm>
        <a:graphic>
          <a:graphicData uri="http://schemas.openxmlformats.org/drawingml/2006/table">
            <a:tbl>
              <a:tblPr firstRow="1" bandRow="1">
                <a:tableStyleId>{5C22544A-7EE6-4342-B048-85BDC9FD1C3A}</a:tableStyleId>
              </a:tblPr>
              <a:tblGrid>
                <a:gridCol w="3175000">
                  <a:extLst>
                    <a:ext uri="{9D8B030D-6E8A-4147-A177-3AD203B41FA5}">
                      <a16:colId xmlns:a16="http://schemas.microsoft.com/office/drawing/2014/main" val="3817182292"/>
                    </a:ext>
                  </a:extLst>
                </a:gridCol>
                <a:gridCol w="5384800">
                  <a:extLst>
                    <a:ext uri="{9D8B030D-6E8A-4147-A177-3AD203B41FA5}">
                      <a16:colId xmlns:a16="http://schemas.microsoft.com/office/drawing/2014/main" val="3643320496"/>
                    </a:ext>
                  </a:extLst>
                </a:gridCol>
              </a:tblGrid>
              <a:tr h="736600">
                <a:tc>
                  <a:txBody>
                    <a:bodyPr/>
                    <a:lstStyle/>
                    <a:p>
                      <a:pPr algn="l"/>
                      <a:r>
                        <a:rPr lang="en-US" sz="2000" b="1">
                          <a:solidFill>
                            <a:srgbClr val="FFFFFF"/>
                          </a:solidFill>
                        </a:rPr>
                        <a:t>Strategy</a:t>
                      </a:r>
                    </a:p>
                  </a:txBody>
                  <a:tcPr anchor="ctr"/>
                </a:tc>
                <a:tc>
                  <a:txBody>
                    <a:bodyPr/>
                    <a:lstStyle/>
                    <a:p>
                      <a:pPr algn="l"/>
                      <a:r>
                        <a:rPr lang="en-US" sz="2000" b="1">
                          <a:solidFill>
                            <a:srgbClr val="FFFFFF"/>
                          </a:solidFill>
                        </a:rPr>
                        <a:t>Mechanisms</a:t>
                      </a:r>
                    </a:p>
                  </a:txBody>
                  <a:tcPr anchor="ctr"/>
                </a:tc>
                <a:extLst>
                  <a:ext uri="{0D108BD9-81ED-4DB2-BD59-A6C34878D82A}">
                    <a16:rowId xmlns:a16="http://schemas.microsoft.com/office/drawing/2014/main" val="998728845"/>
                  </a:ext>
                </a:extLst>
              </a:tr>
              <a:tr h="736600">
                <a:tc>
                  <a:txBody>
                    <a:bodyPr/>
                    <a:lstStyle/>
                    <a:p>
                      <a:pPr algn="l"/>
                      <a:r>
                        <a:rPr lang="en-US" sz="2000" b="1"/>
                        <a:t>Reduce dependencies</a:t>
                      </a:r>
                    </a:p>
                  </a:txBody>
                  <a:tcPr anchor="ctr"/>
                </a:tc>
                <a:tc>
                  <a:txBody>
                    <a:bodyPr/>
                    <a:lstStyle/>
                    <a:p>
                      <a:pPr algn="l"/>
                      <a:r>
                        <a:rPr lang="en-US" sz="2000"/>
                        <a:t>Clear ownership · stable interfaces · modularity</a:t>
                      </a:r>
                    </a:p>
                  </a:txBody>
                  <a:tcPr anchor="ctr"/>
                </a:tc>
                <a:extLst>
                  <a:ext uri="{0D108BD9-81ED-4DB2-BD59-A6C34878D82A}">
                    <a16:rowId xmlns:a16="http://schemas.microsoft.com/office/drawing/2014/main" val="3524026651"/>
                  </a:ext>
                </a:extLst>
              </a:tr>
              <a:tr h="736600">
                <a:tc>
                  <a:txBody>
                    <a:bodyPr/>
                    <a:lstStyle/>
                    <a:p>
                      <a:pPr algn="l"/>
                      <a:r>
                        <a:rPr lang="en-US" sz="2000" b="1"/>
                        <a:t>Make knowledge reusable</a:t>
                      </a:r>
                    </a:p>
                  </a:txBody>
                  <a:tcPr anchor="ctr"/>
                </a:tc>
                <a:tc>
                  <a:txBody>
                    <a:bodyPr/>
                    <a:lstStyle/>
                    <a:p>
                      <a:pPr algn="l"/>
                      <a:r>
                        <a:rPr lang="en-US" sz="2000"/>
                        <a:t>Documentation · shared conventions · discoverable expertise</a:t>
                      </a:r>
                    </a:p>
                  </a:txBody>
                  <a:tcPr anchor="ctr"/>
                </a:tc>
                <a:extLst>
                  <a:ext uri="{0D108BD9-81ED-4DB2-BD59-A6C34878D82A}">
                    <a16:rowId xmlns:a16="http://schemas.microsoft.com/office/drawing/2014/main" val="2869490516"/>
                  </a:ext>
                </a:extLst>
              </a:tr>
              <a:tr h="736600">
                <a:tc>
                  <a:txBody>
                    <a:bodyPr/>
                    <a:lstStyle/>
                    <a:p>
                      <a:pPr algn="l"/>
                      <a:r>
                        <a:rPr lang="en-US" sz="2000" b="1"/>
                        <a:t>Automate coordination</a:t>
                      </a:r>
                    </a:p>
                  </a:txBody>
                  <a:tcPr anchor="ctr"/>
                </a:tc>
                <a:tc>
                  <a:txBody>
                    <a:bodyPr/>
                    <a:lstStyle/>
                    <a:p>
                      <a:pPr algn="l"/>
                      <a:r>
                        <a:rPr lang="en-US" sz="2000"/>
                        <a:t>Version control · automated tests · CI · tooling</a:t>
                      </a:r>
                    </a:p>
                  </a:txBody>
                  <a:tcPr anchor="ctr"/>
                </a:tc>
                <a:extLst>
                  <a:ext uri="{0D108BD9-81ED-4DB2-BD59-A6C34878D82A}">
                    <a16:rowId xmlns:a16="http://schemas.microsoft.com/office/drawing/2014/main" val="2511793753"/>
                  </a:ext>
                </a:extLst>
              </a:tr>
              <a:tr h="736600">
                <a:tc>
                  <a:txBody>
                    <a:bodyPr/>
                    <a:lstStyle/>
                    <a:p>
                      <a:pPr algn="l"/>
                      <a:r>
                        <a:rPr lang="en-US" sz="2000" b="1"/>
                        <a:t>Scale decision structures</a:t>
                      </a:r>
                    </a:p>
                  </a:txBody>
                  <a:tcPr anchor="ctr"/>
                </a:tc>
                <a:tc>
                  <a:txBody>
                    <a:bodyPr/>
                    <a:lstStyle/>
                    <a:p>
                      <a:pPr algn="l"/>
                      <a:r>
                        <a:rPr lang="en-US" sz="2000"/>
                        <a:t>Code review · ownership and reviewer rules · team boundaries</a:t>
                      </a:r>
                    </a:p>
                  </a:txBody>
                  <a:tcPr anchor="ctr"/>
                </a:tc>
                <a:extLst>
                  <a:ext uri="{0D108BD9-81ED-4DB2-BD59-A6C34878D82A}">
                    <a16:rowId xmlns:a16="http://schemas.microsoft.com/office/drawing/2014/main" val="1316540863"/>
                  </a:ext>
                </a:extLst>
              </a:tr>
            </a:tbl>
          </a:graphicData>
        </a:graphic>
      </p:graphicFrame>
      <p:sp>
        <p:nvSpPr>
          <p:cNvPr id="7" name="TextBox 6">
            <a:extLst>
              <a:ext uri="{FF2B5EF4-FFF2-40B4-BE49-F238E27FC236}">
                <a16:creationId xmlns:a16="http://schemas.microsoft.com/office/drawing/2014/main" id="{361198C1-0A81-E74B-932E-76BB542FC681}"/>
              </a:ext>
            </a:extLst>
          </p:cNvPr>
          <p:cNvSpPr txBox="1"/>
          <p:nvPr/>
        </p:nvSpPr>
        <p:spPr>
          <a:xfrm>
            <a:off x="279400" y="4978400"/>
            <a:ext cx="8559800" cy="571500"/>
          </a:xfrm>
          <a:prstGeom prst="rect">
            <a:avLst/>
          </a:prstGeom>
          <a:noFill/>
        </p:spPr>
        <p:txBody>
          <a:bodyPr vertOverflow="overflow" vert="horz" wrap="square" rtlCol="0" anchor="t">
            <a:spAutoFit/>
          </a:bodyPr>
          <a:lstStyle/>
          <a:p>
            <a:pPr algn="l"/>
            <a:r>
              <a:rPr lang="en-US" sz="2400" b="1"/>
              <a:t>One decision should serve many future interactions.</a:t>
            </a:r>
          </a:p>
        </p:txBody>
      </p:sp>
      <p:sp>
        <p:nvSpPr>
          <p:cNvPr id="8" name="TextBox 7">
            <a:extLst>
              <a:ext uri="{FF2B5EF4-FFF2-40B4-BE49-F238E27FC236}">
                <a16:creationId xmlns:a16="http://schemas.microsoft.com/office/drawing/2014/main" id="{8D9AB725-31BA-5942-BDBA-9DC5E37552CB}"/>
              </a:ext>
            </a:extLst>
          </p:cNvPr>
          <p:cNvSpPr txBox="1"/>
          <p:nvPr/>
        </p:nvSpPr>
        <p:spPr>
          <a:xfrm>
            <a:off x="279400" y="5613400"/>
            <a:ext cx="7620000" cy="698500"/>
          </a:xfrm>
          <a:prstGeom prst="rect">
            <a:avLst/>
          </a:prstGeom>
          <a:noFill/>
        </p:spPr>
        <p:txBody>
          <a:bodyPr vertOverflow="overflow" vert="horz" wrap="square" rtlCol="0" anchor="t">
            <a:spAutoFit/>
          </a:bodyPr>
          <a:lstStyle/>
          <a:p>
            <a:pPr algn="l"/>
            <a:r>
              <a:rPr lang="en-US" sz="2000"/>
              <a:t>The scalability criterion is from Software Engineering at Google, Ch. 1; the mechanisms are general software engineering practice.</a:t>
            </a:r>
          </a:p>
        </p:txBody>
      </p:sp>
    </p:spTree>
    <p:extLst>
      <p:ext uri="{BB962C8B-B14F-4D97-AF65-F5344CB8AC3E}">
        <p14:creationId xmlns:p14="http://schemas.microsoft.com/office/powerpoint/2010/main" val="1689271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FE1922-4618-2785-C5AF-0443B90DBFF0}"/>
              </a:ext>
            </a:extLst>
          </p:cNvPr>
          <p:cNvSpPr>
            <a:spLocks noGrp="1"/>
          </p:cNvSpPr>
          <p:nvPr>
            <p:ph type="title"/>
          </p:nvPr>
        </p:nvSpPr>
        <p:spPr/>
        <p:txBody>
          <a:bodyPr>
            <a:noAutofit/>
          </a:bodyPr>
          <a:lstStyle/>
          <a:p>
            <a:r>
              <a:rPr lang="en-US"/>
              <a:t>Architecture changes the coordination topology</a:t>
            </a:r>
          </a:p>
        </p:txBody>
      </p:sp>
      <p:sp>
        <p:nvSpPr>
          <p:cNvPr id="4" name="Slide Number Placeholder 3">
            <a:extLst>
              <a:ext uri="{FF2B5EF4-FFF2-40B4-BE49-F238E27FC236}">
                <a16:creationId xmlns:a16="http://schemas.microsoft.com/office/drawing/2014/main" id="{D5AD9436-00D3-1FD3-78C3-EFE9CE59E805}"/>
              </a:ext>
            </a:extLst>
          </p:cNvPr>
          <p:cNvSpPr>
            <a:spLocks noGrp="1"/>
          </p:cNvSpPr>
          <p:nvPr>
            <p:ph type="sldNum" sz="quarter" idx="4"/>
          </p:nvPr>
        </p:nvSpPr>
        <p:spPr/>
        <p:txBody>
          <a:bodyPr/>
          <a:lstStyle/>
          <a:p>
            <a:fld id="{B7EB45DA-9A0D-DC49-8E02-F30A5DDC21C3}" type="slidenum">
              <a:rPr lang="en-US" smtClean="0"/>
              <a:t>16</a:t>
            </a:fld>
            <a:endParaRPr lang="en-US"/>
          </a:p>
        </p:txBody>
      </p:sp>
      <p:sp>
        <p:nvSpPr>
          <p:cNvPr id="40" name="Label left"/>
          <p:cNvSpPr/>
          <p:nvPr/>
        </p:nvSpPr>
        <p:spPr>
          <a:xfrm>
            <a:off x="381000" y="1092200"/>
            <a:ext cx="3810000" cy="457200"/>
          </a:xfrm>
          <a:prstGeom prst="rect">
            <a:avLst/>
          </a:prstGeom>
          <a:noFill/>
          <a:ln>
            <a:noFill/>
          </a:ln>
        </p:spPr>
        <p:txBody>
          <a:bodyPr wrap="square" lIns="45720" rIns="45720" anchor="ctr">
            <a:noAutofit/>
          </a:bodyPr>
          <a:lstStyle/>
          <a:p>
            <a:pPr algn="ctr">
              <a:buNone/>
            </a:pPr>
            <a:r>
              <a:rPr lang="en-US" sz="2200" b="1" dirty="0">
                <a:solidFill>
                  <a:srgbClr val="000000"/>
                </a:solidFill>
              </a:rPr>
              <a:t>Everyone ↔ Everyone</a:t>
            </a:r>
          </a:p>
        </p:txBody>
      </p:sp>
      <p:sp>
        <p:nvSpPr>
          <p:cNvPr id="41" name="Edge"/>
          <p:cNvSpPr/>
          <p:nvPr/>
        </p:nvSpPr>
        <p:spPr>
          <a:xfrm>
            <a:off x="2286000" y="2108200"/>
            <a:ext cx="772302" cy="319898"/>
          </a:xfrm>
          <a:prstGeom prst="line">
            <a:avLst/>
          </a:prstGeom>
          <a:ln w="9525">
            <a:solidFill>
              <a:srgbClr val="8E6F3E"/>
            </a:solidFill>
          </a:ln>
        </p:spPr>
        <p:txBody>
          <a:bodyPr/>
          <a:lstStyle/>
          <a:p>
            <a:endParaRPr lang="en-US" sz="1200">
              <a:solidFill>
                <a:srgbClr val="FFFFFF"/>
              </a:solidFill>
            </a:endParaRPr>
          </a:p>
        </p:txBody>
      </p:sp>
      <p:sp>
        <p:nvSpPr>
          <p:cNvPr id="42" name="Edge"/>
          <p:cNvSpPr/>
          <p:nvPr/>
        </p:nvSpPr>
        <p:spPr>
          <a:xfrm>
            <a:off x="2286000" y="2108200"/>
            <a:ext cx="1092200" cy="1092200"/>
          </a:xfrm>
          <a:prstGeom prst="line">
            <a:avLst/>
          </a:prstGeom>
          <a:ln w="9525">
            <a:solidFill>
              <a:srgbClr val="8E6F3E"/>
            </a:solidFill>
          </a:ln>
        </p:spPr>
        <p:txBody>
          <a:bodyPr/>
          <a:lstStyle/>
          <a:p>
            <a:endParaRPr lang="en-US" sz="1200">
              <a:solidFill>
                <a:srgbClr val="FFFFFF"/>
              </a:solidFill>
            </a:endParaRPr>
          </a:p>
        </p:txBody>
      </p:sp>
      <p:sp>
        <p:nvSpPr>
          <p:cNvPr id="43" name="Edge"/>
          <p:cNvSpPr/>
          <p:nvPr/>
        </p:nvSpPr>
        <p:spPr>
          <a:xfrm>
            <a:off x="2286000" y="2108200"/>
            <a:ext cx="772302" cy="1864502"/>
          </a:xfrm>
          <a:prstGeom prst="line">
            <a:avLst/>
          </a:prstGeom>
          <a:ln w="9525">
            <a:solidFill>
              <a:srgbClr val="8E6F3E"/>
            </a:solidFill>
          </a:ln>
        </p:spPr>
        <p:txBody>
          <a:bodyPr/>
          <a:lstStyle/>
          <a:p>
            <a:endParaRPr lang="en-US" sz="1200">
              <a:solidFill>
                <a:srgbClr val="FFFFFF"/>
              </a:solidFill>
            </a:endParaRPr>
          </a:p>
        </p:txBody>
      </p:sp>
      <p:sp>
        <p:nvSpPr>
          <p:cNvPr id="44" name="Edge"/>
          <p:cNvSpPr/>
          <p:nvPr/>
        </p:nvSpPr>
        <p:spPr>
          <a:xfrm>
            <a:off x="2286000" y="2108200"/>
            <a:ext cx="5080" cy="2184400"/>
          </a:xfrm>
          <a:prstGeom prst="line">
            <a:avLst/>
          </a:prstGeom>
          <a:ln w="9525">
            <a:solidFill>
              <a:srgbClr val="8E6F3E"/>
            </a:solidFill>
          </a:ln>
        </p:spPr>
        <p:txBody>
          <a:bodyPr/>
          <a:lstStyle/>
          <a:p>
            <a:endParaRPr lang="en-US" sz="1200">
              <a:solidFill>
                <a:srgbClr val="FFFFFF"/>
              </a:solidFill>
            </a:endParaRPr>
          </a:p>
        </p:txBody>
      </p:sp>
      <p:sp>
        <p:nvSpPr>
          <p:cNvPr id="45" name="Edge"/>
          <p:cNvSpPr/>
          <p:nvPr/>
        </p:nvSpPr>
        <p:spPr>
          <a:xfrm flipH="1">
            <a:off x="1513698" y="2108200"/>
            <a:ext cx="772302" cy="1864502"/>
          </a:xfrm>
          <a:prstGeom prst="line">
            <a:avLst/>
          </a:prstGeom>
          <a:ln w="9525">
            <a:solidFill>
              <a:srgbClr val="8E6F3E"/>
            </a:solidFill>
          </a:ln>
        </p:spPr>
        <p:txBody>
          <a:bodyPr/>
          <a:lstStyle/>
          <a:p>
            <a:endParaRPr lang="en-US" sz="1200">
              <a:solidFill>
                <a:srgbClr val="FFFFFF"/>
              </a:solidFill>
            </a:endParaRPr>
          </a:p>
        </p:txBody>
      </p:sp>
      <p:sp>
        <p:nvSpPr>
          <p:cNvPr id="46" name="Edge"/>
          <p:cNvSpPr/>
          <p:nvPr/>
        </p:nvSpPr>
        <p:spPr>
          <a:xfrm flipH="1">
            <a:off x="1193800" y="2108200"/>
            <a:ext cx="1092200" cy="1092200"/>
          </a:xfrm>
          <a:prstGeom prst="line">
            <a:avLst/>
          </a:prstGeom>
          <a:ln w="9525">
            <a:solidFill>
              <a:srgbClr val="8E6F3E"/>
            </a:solidFill>
          </a:ln>
        </p:spPr>
        <p:txBody>
          <a:bodyPr/>
          <a:lstStyle/>
          <a:p>
            <a:endParaRPr lang="en-US" sz="1200">
              <a:solidFill>
                <a:srgbClr val="FFFFFF"/>
              </a:solidFill>
            </a:endParaRPr>
          </a:p>
        </p:txBody>
      </p:sp>
      <p:sp>
        <p:nvSpPr>
          <p:cNvPr id="47" name="Edge"/>
          <p:cNvSpPr/>
          <p:nvPr/>
        </p:nvSpPr>
        <p:spPr>
          <a:xfrm flipH="1">
            <a:off x="1513698" y="2108200"/>
            <a:ext cx="772302" cy="319898"/>
          </a:xfrm>
          <a:prstGeom prst="line">
            <a:avLst/>
          </a:prstGeom>
          <a:ln w="9525">
            <a:solidFill>
              <a:srgbClr val="8E6F3E"/>
            </a:solidFill>
          </a:ln>
        </p:spPr>
        <p:txBody>
          <a:bodyPr/>
          <a:lstStyle/>
          <a:p>
            <a:endParaRPr lang="en-US" sz="1200">
              <a:solidFill>
                <a:srgbClr val="FFFFFF"/>
              </a:solidFill>
            </a:endParaRPr>
          </a:p>
        </p:txBody>
      </p:sp>
      <p:sp>
        <p:nvSpPr>
          <p:cNvPr id="48" name="Edge"/>
          <p:cNvSpPr/>
          <p:nvPr/>
        </p:nvSpPr>
        <p:spPr>
          <a:xfrm>
            <a:off x="3058302" y="2428098"/>
            <a:ext cx="319898" cy="772302"/>
          </a:xfrm>
          <a:prstGeom prst="line">
            <a:avLst/>
          </a:prstGeom>
          <a:ln w="9525">
            <a:solidFill>
              <a:srgbClr val="8E6F3E"/>
            </a:solidFill>
          </a:ln>
        </p:spPr>
        <p:txBody>
          <a:bodyPr/>
          <a:lstStyle/>
          <a:p>
            <a:endParaRPr lang="en-US" sz="1200">
              <a:solidFill>
                <a:srgbClr val="FFFFFF"/>
              </a:solidFill>
            </a:endParaRPr>
          </a:p>
        </p:txBody>
      </p:sp>
      <p:sp>
        <p:nvSpPr>
          <p:cNvPr id="49" name="Edge"/>
          <p:cNvSpPr/>
          <p:nvPr/>
        </p:nvSpPr>
        <p:spPr>
          <a:xfrm>
            <a:off x="3058302" y="2428098"/>
            <a:ext cx="5080" cy="1544604"/>
          </a:xfrm>
          <a:prstGeom prst="line">
            <a:avLst/>
          </a:prstGeom>
          <a:ln w="9525">
            <a:solidFill>
              <a:srgbClr val="8E6F3E"/>
            </a:solidFill>
          </a:ln>
        </p:spPr>
        <p:txBody>
          <a:bodyPr/>
          <a:lstStyle/>
          <a:p>
            <a:endParaRPr lang="en-US" sz="1200">
              <a:solidFill>
                <a:srgbClr val="FFFFFF"/>
              </a:solidFill>
            </a:endParaRPr>
          </a:p>
        </p:txBody>
      </p:sp>
      <p:sp>
        <p:nvSpPr>
          <p:cNvPr id="50" name="Edge"/>
          <p:cNvSpPr/>
          <p:nvPr/>
        </p:nvSpPr>
        <p:spPr>
          <a:xfrm flipH="1">
            <a:off x="2286000" y="2428098"/>
            <a:ext cx="772302" cy="1864502"/>
          </a:xfrm>
          <a:prstGeom prst="line">
            <a:avLst/>
          </a:prstGeom>
          <a:ln w="9525">
            <a:solidFill>
              <a:srgbClr val="8E6F3E"/>
            </a:solidFill>
          </a:ln>
        </p:spPr>
        <p:txBody>
          <a:bodyPr/>
          <a:lstStyle/>
          <a:p>
            <a:endParaRPr lang="en-US" sz="1200">
              <a:solidFill>
                <a:srgbClr val="FFFFFF"/>
              </a:solidFill>
            </a:endParaRPr>
          </a:p>
        </p:txBody>
      </p:sp>
      <p:sp>
        <p:nvSpPr>
          <p:cNvPr id="51" name="Edge"/>
          <p:cNvSpPr/>
          <p:nvPr/>
        </p:nvSpPr>
        <p:spPr>
          <a:xfrm flipH="1">
            <a:off x="1513698" y="2428098"/>
            <a:ext cx="1544604" cy="1544604"/>
          </a:xfrm>
          <a:prstGeom prst="line">
            <a:avLst/>
          </a:prstGeom>
          <a:ln w="9525">
            <a:solidFill>
              <a:srgbClr val="8E6F3E"/>
            </a:solidFill>
          </a:ln>
        </p:spPr>
        <p:txBody>
          <a:bodyPr/>
          <a:lstStyle/>
          <a:p>
            <a:endParaRPr lang="en-US" sz="1200">
              <a:solidFill>
                <a:srgbClr val="FFFFFF"/>
              </a:solidFill>
            </a:endParaRPr>
          </a:p>
        </p:txBody>
      </p:sp>
      <p:sp>
        <p:nvSpPr>
          <p:cNvPr id="52" name="Edge"/>
          <p:cNvSpPr/>
          <p:nvPr/>
        </p:nvSpPr>
        <p:spPr>
          <a:xfrm flipH="1">
            <a:off x="1193800" y="2428098"/>
            <a:ext cx="1864502" cy="772302"/>
          </a:xfrm>
          <a:prstGeom prst="line">
            <a:avLst/>
          </a:prstGeom>
          <a:ln w="9525">
            <a:solidFill>
              <a:srgbClr val="8E6F3E"/>
            </a:solidFill>
          </a:ln>
        </p:spPr>
        <p:txBody>
          <a:bodyPr/>
          <a:lstStyle/>
          <a:p>
            <a:endParaRPr lang="en-US" sz="1200">
              <a:solidFill>
                <a:srgbClr val="FFFFFF"/>
              </a:solidFill>
            </a:endParaRPr>
          </a:p>
        </p:txBody>
      </p:sp>
      <p:sp>
        <p:nvSpPr>
          <p:cNvPr id="53" name="Edge"/>
          <p:cNvSpPr/>
          <p:nvPr/>
        </p:nvSpPr>
        <p:spPr>
          <a:xfrm flipH="1">
            <a:off x="1513698" y="2428098"/>
            <a:ext cx="1544604" cy="5080"/>
          </a:xfrm>
          <a:prstGeom prst="line">
            <a:avLst/>
          </a:prstGeom>
          <a:ln w="9525">
            <a:solidFill>
              <a:srgbClr val="8E6F3E"/>
            </a:solidFill>
          </a:ln>
        </p:spPr>
        <p:txBody>
          <a:bodyPr/>
          <a:lstStyle/>
          <a:p>
            <a:endParaRPr lang="en-US" sz="1200">
              <a:solidFill>
                <a:srgbClr val="FFFFFF"/>
              </a:solidFill>
            </a:endParaRPr>
          </a:p>
        </p:txBody>
      </p:sp>
      <p:sp>
        <p:nvSpPr>
          <p:cNvPr id="54" name="Edge"/>
          <p:cNvSpPr/>
          <p:nvPr/>
        </p:nvSpPr>
        <p:spPr>
          <a:xfrm flipH="1">
            <a:off x="3058302" y="3200400"/>
            <a:ext cx="319898" cy="772302"/>
          </a:xfrm>
          <a:prstGeom prst="line">
            <a:avLst/>
          </a:prstGeom>
          <a:ln w="9525">
            <a:solidFill>
              <a:srgbClr val="8E6F3E"/>
            </a:solidFill>
          </a:ln>
        </p:spPr>
        <p:txBody>
          <a:bodyPr/>
          <a:lstStyle/>
          <a:p>
            <a:endParaRPr lang="en-US" sz="1200">
              <a:solidFill>
                <a:srgbClr val="FFFFFF"/>
              </a:solidFill>
            </a:endParaRPr>
          </a:p>
        </p:txBody>
      </p:sp>
      <p:sp>
        <p:nvSpPr>
          <p:cNvPr id="55" name="Edge"/>
          <p:cNvSpPr/>
          <p:nvPr/>
        </p:nvSpPr>
        <p:spPr>
          <a:xfrm flipH="1">
            <a:off x="2286000" y="3200400"/>
            <a:ext cx="1092200" cy="1092200"/>
          </a:xfrm>
          <a:prstGeom prst="line">
            <a:avLst/>
          </a:prstGeom>
          <a:ln w="9525">
            <a:solidFill>
              <a:srgbClr val="8E6F3E"/>
            </a:solidFill>
          </a:ln>
        </p:spPr>
        <p:txBody>
          <a:bodyPr/>
          <a:lstStyle/>
          <a:p>
            <a:endParaRPr lang="en-US" sz="1200">
              <a:solidFill>
                <a:srgbClr val="FFFFFF"/>
              </a:solidFill>
            </a:endParaRPr>
          </a:p>
        </p:txBody>
      </p:sp>
      <p:sp>
        <p:nvSpPr>
          <p:cNvPr id="56" name="Edge"/>
          <p:cNvSpPr/>
          <p:nvPr/>
        </p:nvSpPr>
        <p:spPr>
          <a:xfrm flipH="1">
            <a:off x="1513698" y="3200400"/>
            <a:ext cx="1864502" cy="772302"/>
          </a:xfrm>
          <a:prstGeom prst="line">
            <a:avLst/>
          </a:prstGeom>
          <a:ln w="9525">
            <a:solidFill>
              <a:srgbClr val="8E6F3E"/>
            </a:solidFill>
          </a:ln>
        </p:spPr>
        <p:txBody>
          <a:bodyPr/>
          <a:lstStyle/>
          <a:p>
            <a:endParaRPr lang="en-US" sz="1200">
              <a:solidFill>
                <a:srgbClr val="FFFFFF"/>
              </a:solidFill>
            </a:endParaRPr>
          </a:p>
        </p:txBody>
      </p:sp>
      <p:sp>
        <p:nvSpPr>
          <p:cNvPr id="57" name="Edge"/>
          <p:cNvSpPr/>
          <p:nvPr/>
        </p:nvSpPr>
        <p:spPr>
          <a:xfrm flipH="1">
            <a:off x="1193800" y="3200400"/>
            <a:ext cx="2184400" cy="5080"/>
          </a:xfrm>
          <a:prstGeom prst="line">
            <a:avLst/>
          </a:prstGeom>
          <a:ln w="9525">
            <a:solidFill>
              <a:srgbClr val="8E6F3E"/>
            </a:solidFill>
          </a:ln>
        </p:spPr>
        <p:txBody>
          <a:bodyPr/>
          <a:lstStyle/>
          <a:p>
            <a:endParaRPr lang="en-US" sz="1200">
              <a:solidFill>
                <a:srgbClr val="FFFFFF"/>
              </a:solidFill>
            </a:endParaRPr>
          </a:p>
        </p:txBody>
      </p:sp>
      <p:sp>
        <p:nvSpPr>
          <p:cNvPr id="58" name="Edge"/>
          <p:cNvSpPr/>
          <p:nvPr/>
        </p:nvSpPr>
        <p:spPr>
          <a:xfrm flipH="1" flipV="1">
            <a:off x="1513698" y="2428098"/>
            <a:ext cx="1864502" cy="772302"/>
          </a:xfrm>
          <a:prstGeom prst="line">
            <a:avLst/>
          </a:prstGeom>
          <a:ln w="9525">
            <a:solidFill>
              <a:srgbClr val="8E6F3E"/>
            </a:solidFill>
          </a:ln>
        </p:spPr>
        <p:txBody>
          <a:bodyPr/>
          <a:lstStyle/>
          <a:p>
            <a:endParaRPr lang="en-US" sz="1200">
              <a:solidFill>
                <a:srgbClr val="FFFFFF"/>
              </a:solidFill>
            </a:endParaRPr>
          </a:p>
        </p:txBody>
      </p:sp>
      <p:sp>
        <p:nvSpPr>
          <p:cNvPr id="59" name="Edge"/>
          <p:cNvSpPr/>
          <p:nvPr/>
        </p:nvSpPr>
        <p:spPr>
          <a:xfrm flipH="1">
            <a:off x="2286000" y="3972702"/>
            <a:ext cx="772302" cy="319898"/>
          </a:xfrm>
          <a:prstGeom prst="line">
            <a:avLst/>
          </a:prstGeom>
          <a:ln w="9525">
            <a:solidFill>
              <a:srgbClr val="8E6F3E"/>
            </a:solidFill>
          </a:ln>
        </p:spPr>
        <p:txBody>
          <a:bodyPr/>
          <a:lstStyle/>
          <a:p>
            <a:endParaRPr lang="en-US" sz="1200">
              <a:solidFill>
                <a:srgbClr val="FFFFFF"/>
              </a:solidFill>
            </a:endParaRPr>
          </a:p>
        </p:txBody>
      </p:sp>
      <p:sp>
        <p:nvSpPr>
          <p:cNvPr id="60" name="Edge"/>
          <p:cNvSpPr/>
          <p:nvPr/>
        </p:nvSpPr>
        <p:spPr>
          <a:xfrm flipH="1">
            <a:off x="1513698" y="3972702"/>
            <a:ext cx="1544604" cy="5080"/>
          </a:xfrm>
          <a:prstGeom prst="line">
            <a:avLst/>
          </a:prstGeom>
          <a:ln w="9525">
            <a:solidFill>
              <a:srgbClr val="8E6F3E"/>
            </a:solidFill>
          </a:ln>
        </p:spPr>
        <p:txBody>
          <a:bodyPr/>
          <a:lstStyle/>
          <a:p>
            <a:endParaRPr lang="en-US" sz="1200">
              <a:solidFill>
                <a:srgbClr val="FFFFFF"/>
              </a:solidFill>
            </a:endParaRPr>
          </a:p>
        </p:txBody>
      </p:sp>
      <p:sp>
        <p:nvSpPr>
          <p:cNvPr id="61" name="Edge"/>
          <p:cNvSpPr/>
          <p:nvPr/>
        </p:nvSpPr>
        <p:spPr>
          <a:xfrm flipH="1" flipV="1">
            <a:off x="1193800" y="3200400"/>
            <a:ext cx="1864502" cy="772302"/>
          </a:xfrm>
          <a:prstGeom prst="line">
            <a:avLst/>
          </a:prstGeom>
          <a:ln w="9525">
            <a:solidFill>
              <a:srgbClr val="8E6F3E"/>
            </a:solidFill>
          </a:ln>
        </p:spPr>
        <p:txBody>
          <a:bodyPr/>
          <a:lstStyle/>
          <a:p>
            <a:endParaRPr lang="en-US" sz="1200">
              <a:solidFill>
                <a:srgbClr val="FFFFFF"/>
              </a:solidFill>
            </a:endParaRPr>
          </a:p>
        </p:txBody>
      </p:sp>
      <p:sp>
        <p:nvSpPr>
          <p:cNvPr id="62" name="Edge"/>
          <p:cNvSpPr/>
          <p:nvPr/>
        </p:nvSpPr>
        <p:spPr>
          <a:xfrm flipH="1" flipV="1">
            <a:off x="1513698" y="2428098"/>
            <a:ext cx="1544604" cy="1544604"/>
          </a:xfrm>
          <a:prstGeom prst="line">
            <a:avLst/>
          </a:prstGeom>
          <a:ln w="9525">
            <a:solidFill>
              <a:srgbClr val="8E6F3E"/>
            </a:solidFill>
          </a:ln>
        </p:spPr>
        <p:txBody>
          <a:bodyPr/>
          <a:lstStyle/>
          <a:p>
            <a:endParaRPr lang="en-US" sz="1200">
              <a:solidFill>
                <a:srgbClr val="FFFFFF"/>
              </a:solidFill>
            </a:endParaRPr>
          </a:p>
        </p:txBody>
      </p:sp>
      <p:sp>
        <p:nvSpPr>
          <p:cNvPr id="63" name="Edge"/>
          <p:cNvSpPr/>
          <p:nvPr/>
        </p:nvSpPr>
        <p:spPr>
          <a:xfrm flipH="1" flipV="1">
            <a:off x="1513698" y="3972702"/>
            <a:ext cx="772302" cy="319898"/>
          </a:xfrm>
          <a:prstGeom prst="line">
            <a:avLst/>
          </a:prstGeom>
          <a:ln w="9525">
            <a:solidFill>
              <a:srgbClr val="8E6F3E"/>
            </a:solidFill>
          </a:ln>
        </p:spPr>
        <p:txBody>
          <a:bodyPr/>
          <a:lstStyle/>
          <a:p>
            <a:endParaRPr lang="en-US" sz="1200">
              <a:solidFill>
                <a:srgbClr val="FFFFFF"/>
              </a:solidFill>
            </a:endParaRPr>
          </a:p>
        </p:txBody>
      </p:sp>
      <p:sp>
        <p:nvSpPr>
          <p:cNvPr id="64" name="Edge"/>
          <p:cNvSpPr/>
          <p:nvPr/>
        </p:nvSpPr>
        <p:spPr>
          <a:xfrm flipH="1" flipV="1">
            <a:off x="1193800" y="3200400"/>
            <a:ext cx="1092200" cy="1092200"/>
          </a:xfrm>
          <a:prstGeom prst="line">
            <a:avLst/>
          </a:prstGeom>
          <a:ln w="9525">
            <a:solidFill>
              <a:srgbClr val="8E6F3E"/>
            </a:solidFill>
          </a:ln>
        </p:spPr>
        <p:txBody>
          <a:bodyPr/>
          <a:lstStyle/>
          <a:p>
            <a:endParaRPr lang="en-US" sz="1200">
              <a:solidFill>
                <a:srgbClr val="FFFFFF"/>
              </a:solidFill>
            </a:endParaRPr>
          </a:p>
        </p:txBody>
      </p:sp>
      <p:sp>
        <p:nvSpPr>
          <p:cNvPr id="65" name="Edge"/>
          <p:cNvSpPr/>
          <p:nvPr/>
        </p:nvSpPr>
        <p:spPr>
          <a:xfrm flipH="1" flipV="1">
            <a:off x="1513698" y="2428098"/>
            <a:ext cx="772302" cy="1864502"/>
          </a:xfrm>
          <a:prstGeom prst="line">
            <a:avLst/>
          </a:prstGeom>
          <a:ln w="9525">
            <a:solidFill>
              <a:srgbClr val="8E6F3E"/>
            </a:solidFill>
          </a:ln>
        </p:spPr>
        <p:txBody>
          <a:bodyPr/>
          <a:lstStyle/>
          <a:p>
            <a:endParaRPr lang="en-US" sz="1200">
              <a:solidFill>
                <a:srgbClr val="FFFFFF"/>
              </a:solidFill>
            </a:endParaRPr>
          </a:p>
        </p:txBody>
      </p:sp>
      <p:sp>
        <p:nvSpPr>
          <p:cNvPr id="66" name="Edge"/>
          <p:cNvSpPr/>
          <p:nvPr/>
        </p:nvSpPr>
        <p:spPr>
          <a:xfrm flipH="1" flipV="1">
            <a:off x="1193800" y="3200400"/>
            <a:ext cx="319898" cy="772302"/>
          </a:xfrm>
          <a:prstGeom prst="line">
            <a:avLst/>
          </a:prstGeom>
          <a:ln w="9525">
            <a:solidFill>
              <a:srgbClr val="8E6F3E"/>
            </a:solidFill>
          </a:ln>
        </p:spPr>
        <p:txBody>
          <a:bodyPr/>
          <a:lstStyle/>
          <a:p>
            <a:endParaRPr lang="en-US" sz="1200">
              <a:solidFill>
                <a:srgbClr val="FFFFFF"/>
              </a:solidFill>
            </a:endParaRPr>
          </a:p>
        </p:txBody>
      </p:sp>
      <p:sp>
        <p:nvSpPr>
          <p:cNvPr id="67" name="Edge"/>
          <p:cNvSpPr/>
          <p:nvPr/>
        </p:nvSpPr>
        <p:spPr>
          <a:xfrm flipH="1" flipV="1">
            <a:off x="1513698" y="2428098"/>
            <a:ext cx="5080" cy="1544604"/>
          </a:xfrm>
          <a:prstGeom prst="line">
            <a:avLst/>
          </a:prstGeom>
          <a:ln w="9525">
            <a:solidFill>
              <a:srgbClr val="8E6F3E"/>
            </a:solidFill>
          </a:ln>
        </p:spPr>
        <p:txBody>
          <a:bodyPr/>
          <a:lstStyle/>
          <a:p>
            <a:endParaRPr lang="en-US" sz="1200">
              <a:solidFill>
                <a:srgbClr val="FFFFFF"/>
              </a:solidFill>
            </a:endParaRPr>
          </a:p>
        </p:txBody>
      </p:sp>
      <p:sp>
        <p:nvSpPr>
          <p:cNvPr id="68" name="Edge"/>
          <p:cNvSpPr/>
          <p:nvPr/>
        </p:nvSpPr>
        <p:spPr>
          <a:xfrm flipV="1">
            <a:off x="1193800" y="2428098"/>
            <a:ext cx="319898" cy="772302"/>
          </a:xfrm>
          <a:prstGeom prst="line">
            <a:avLst/>
          </a:prstGeom>
          <a:ln w="9525">
            <a:solidFill>
              <a:srgbClr val="8E6F3E"/>
            </a:solidFill>
          </a:ln>
        </p:spPr>
        <p:txBody>
          <a:bodyPr/>
          <a:lstStyle/>
          <a:p>
            <a:endParaRPr lang="en-US" sz="1200">
              <a:solidFill>
                <a:srgbClr val="FFFFFF"/>
              </a:solidFill>
            </a:endParaRPr>
          </a:p>
        </p:txBody>
      </p:sp>
      <p:sp>
        <p:nvSpPr>
          <p:cNvPr id="69" name="Engineer"/>
          <p:cNvSpPr/>
          <p:nvPr/>
        </p:nvSpPr>
        <p:spPr>
          <a:xfrm>
            <a:off x="2146300" y="1968500"/>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0" name="Engineer"/>
          <p:cNvSpPr/>
          <p:nvPr/>
        </p:nvSpPr>
        <p:spPr>
          <a:xfrm>
            <a:off x="2918602" y="2288398"/>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1" name="Engineer"/>
          <p:cNvSpPr/>
          <p:nvPr/>
        </p:nvSpPr>
        <p:spPr>
          <a:xfrm>
            <a:off x="3238500" y="3060700"/>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2" name="Engineer"/>
          <p:cNvSpPr/>
          <p:nvPr/>
        </p:nvSpPr>
        <p:spPr>
          <a:xfrm>
            <a:off x="2918602" y="3833002"/>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3" name="Engineer"/>
          <p:cNvSpPr/>
          <p:nvPr/>
        </p:nvSpPr>
        <p:spPr>
          <a:xfrm>
            <a:off x="2146300" y="4152900"/>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4" name="Engineer"/>
          <p:cNvSpPr/>
          <p:nvPr/>
        </p:nvSpPr>
        <p:spPr>
          <a:xfrm>
            <a:off x="1373998" y="3833002"/>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5" name="Engineer"/>
          <p:cNvSpPr/>
          <p:nvPr/>
        </p:nvSpPr>
        <p:spPr>
          <a:xfrm>
            <a:off x="1054100" y="3060700"/>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6" name="Engineer"/>
          <p:cNvSpPr/>
          <p:nvPr/>
        </p:nvSpPr>
        <p:spPr>
          <a:xfrm>
            <a:off x="1373998" y="2288398"/>
            <a:ext cx="279400" cy="2794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7" name="Count left"/>
          <p:cNvSpPr/>
          <p:nvPr/>
        </p:nvSpPr>
        <p:spPr>
          <a:xfrm>
            <a:off x="381000" y="4597400"/>
            <a:ext cx="3810000" cy="406400"/>
          </a:xfrm>
          <a:prstGeom prst="rect">
            <a:avLst/>
          </a:prstGeom>
          <a:noFill/>
          <a:ln>
            <a:noFill/>
          </a:ln>
        </p:spPr>
        <p:txBody>
          <a:bodyPr wrap="square" lIns="45720" rIns="45720" anchor="ctr">
            <a:noAutofit/>
          </a:bodyPr>
          <a:lstStyle/>
          <a:p>
            <a:pPr algn="ctr">
              <a:buNone/>
            </a:pPr>
            <a:r>
              <a:rPr lang="en-US" sz="2000" b="0" dirty="0">
                <a:solidFill>
                  <a:srgbClr val="555960"/>
                </a:solidFill>
              </a:rPr>
              <a:t>28 possible paths</a:t>
            </a:r>
          </a:p>
        </p:txBody>
      </p:sp>
      <p:sp>
        <p:nvSpPr>
          <p:cNvPr id="78" name="Label right"/>
          <p:cNvSpPr/>
          <p:nvPr/>
        </p:nvSpPr>
        <p:spPr>
          <a:xfrm>
            <a:off x="4648200" y="1092200"/>
            <a:ext cx="3810000" cy="457200"/>
          </a:xfrm>
          <a:prstGeom prst="rect">
            <a:avLst/>
          </a:prstGeom>
          <a:noFill/>
          <a:ln>
            <a:noFill/>
          </a:ln>
        </p:spPr>
        <p:txBody>
          <a:bodyPr wrap="square" lIns="45720" rIns="45720" anchor="ctr">
            <a:noAutofit/>
          </a:bodyPr>
          <a:lstStyle/>
          <a:p>
            <a:pPr algn="ctr">
              <a:buNone/>
            </a:pPr>
            <a:r>
              <a:rPr lang="en-US" sz="2200" b="1" dirty="0">
                <a:solidFill>
                  <a:srgbClr val="000000"/>
                </a:solidFill>
              </a:rPr>
              <a:t>Teams behind interfaces</a:t>
            </a:r>
          </a:p>
        </p:txBody>
      </p:sp>
      <p:sp>
        <p:nvSpPr>
          <p:cNvPr id="79" name="Module A"/>
          <p:cNvSpPr/>
          <p:nvPr/>
        </p:nvSpPr>
        <p:spPr>
          <a:xfrm>
            <a:off x="4419600" y="2108200"/>
            <a:ext cx="1219200" cy="2133600"/>
          </a:xfrm>
          <a:prstGeom prst="roundRect">
            <a:avLst/>
          </a:prstGeom>
          <a:noFill/>
          <a:ln w="19050">
            <a:solidFill>
              <a:srgbClr val="555960"/>
            </a:solidFill>
          </a:ln>
        </p:spPr>
        <p:txBody>
          <a:bodyPr wrap="square" lIns="45720" rIns="45720" anchor="t">
            <a:noAutofit/>
          </a:bodyPr>
          <a:lstStyle/>
          <a:p>
            <a:pPr algn="ctr">
              <a:buNone/>
            </a:pPr>
            <a:r>
              <a:rPr lang="en-US" sz="2000" b="1" dirty="0">
                <a:solidFill>
                  <a:srgbClr val="000000"/>
                </a:solidFill>
              </a:rPr>
              <a:t>Module A</a:t>
            </a:r>
          </a:p>
        </p:txBody>
      </p:sp>
      <p:sp>
        <p:nvSpPr>
          <p:cNvPr id="80" name="Engineer"/>
          <p:cNvSpPr/>
          <p:nvPr/>
        </p:nvSpPr>
        <p:spPr>
          <a:xfrm>
            <a:off x="4902200" y="29718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1" name="Engineer"/>
          <p:cNvSpPr/>
          <p:nvPr/>
        </p:nvSpPr>
        <p:spPr>
          <a:xfrm>
            <a:off x="4902200" y="33782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2" name="Engineer"/>
          <p:cNvSpPr/>
          <p:nvPr/>
        </p:nvSpPr>
        <p:spPr>
          <a:xfrm>
            <a:off x="4902200" y="37846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3" name="Module B"/>
          <p:cNvSpPr/>
          <p:nvPr/>
        </p:nvSpPr>
        <p:spPr>
          <a:xfrm>
            <a:off x="5943600" y="2108200"/>
            <a:ext cx="1219200" cy="2133600"/>
          </a:xfrm>
          <a:prstGeom prst="roundRect">
            <a:avLst/>
          </a:prstGeom>
          <a:noFill/>
          <a:ln w="19050">
            <a:solidFill>
              <a:srgbClr val="555960"/>
            </a:solidFill>
          </a:ln>
        </p:spPr>
        <p:txBody>
          <a:bodyPr wrap="square" lIns="45720" rIns="45720" anchor="t">
            <a:noAutofit/>
          </a:bodyPr>
          <a:lstStyle/>
          <a:p>
            <a:pPr algn="ctr">
              <a:buNone/>
            </a:pPr>
            <a:r>
              <a:rPr lang="en-US" sz="2000" b="1" dirty="0">
                <a:solidFill>
                  <a:srgbClr val="000000"/>
                </a:solidFill>
              </a:rPr>
              <a:t>Module B</a:t>
            </a:r>
          </a:p>
        </p:txBody>
      </p:sp>
      <p:sp>
        <p:nvSpPr>
          <p:cNvPr id="84" name="Engineer"/>
          <p:cNvSpPr/>
          <p:nvPr/>
        </p:nvSpPr>
        <p:spPr>
          <a:xfrm>
            <a:off x="6426200" y="29718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5" name="Engineer"/>
          <p:cNvSpPr/>
          <p:nvPr/>
        </p:nvSpPr>
        <p:spPr>
          <a:xfrm>
            <a:off x="6426200" y="33782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6" name="Engineer"/>
          <p:cNvSpPr/>
          <p:nvPr/>
        </p:nvSpPr>
        <p:spPr>
          <a:xfrm>
            <a:off x="6426200" y="37846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7" name="Module C"/>
          <p:cNvSpPr/>
          <p:nvPr/>
        </p:nvSpPr>
        <p:spPr>
          <a:xfrm>
            <a:off x="7467600" y="2108200"/>
            <a:ext cx="1219200" cy="2133600"/>
          </a:xfrm>
          <a:prstGeom prst="roundRect">
            <a:avLst/>
          </a:prstGeom>
          <a:noFill/>
          <a:ln w="19050">
            <a:solidFill>
              <a:srgbClr val="555960"/>
            </a:solidFill>
          </a:ln>
        </p:spPr>
        <p:txBody>
          <a:bodyPr wrap="square" lIns="45720" rIns="45720" anchor="t">
            <a:noAutofit/>
          </a:bodyPr>
          <a:lstStyle/>
          <a:p>
            <a:pPr algn="ctr">
              <a:buNone/>
            </a:pPr>
            <a:r>
              <a:rPr lang="en-US" sz="2000" b="1" dirty="0">
                <a:solidFill>
                  <a:srgbClr val="000000"/>
                </a:solidFill>
              </a:rPr>
              <a:t>Module C</a:t>
            </a:r>
          </a:p>
        </p:txBody>
      </p:sp>
      <p:sp>
        <p:nvSpPr>
          <p:cNvPr id="88" name="Engineer"/>
          <p:cNvSpPr/>
          <p:nvPr/>
        </p:nvSpPr>
        <p:spPr>
          <a:xfrm>
            <a:off x="7950200" y="29718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9" name="Engineer"/>
          <p:cNvSpPr/>
          <p:nvPr/>
        </p:nvSpPr>
        <p:spPr>
          <a:xfrm>
            <a:off x="7950200" y="33782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0" name="Engineer"/>
          <p:cNvSpPr/>
          <p:nvPr/>
        </p:nvSpPr>
        <p:spPr>
          <a:xfrm>
            <a:off x="7950200" y="3784600"/>
            <a:ext cx="254000" cy="2540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1" name="Edge"/>
          <p:cNvSpPr/>
          <p:nvPr/>
        </p:nvSpPr>
        <p:spPr>
          <a:xfrm>
            <a:off x="5638800" y="3175000"/>
            <a:ext cx="304800" cy="5080"/>
          </a:xfrm>
          <a:prstGeom prst="line">
            <a:avLst/>
          </a:prstGeom>
          <a:ln w="28575">
            <a:solidFill>
              <a:srgbClr val="8E6F3E"/>
            </a:solidFill>
          </a:ln>
        </p:spPr>
        <p:txBody>
          <a:bodyPr/>
          <a:lstStyle/>
          <a:p>
            <a:endParaRPr lang="en-US" sz="1200">
              <a:solidFill>
                <a:srgbClr val="FFFFFF"/>
              </a:solidFill>
            </a:endParaRPr>
          </a:p>
        </p:txBody>
      </p:sp>
      <p:sp>
        <p:nvSpPr>
          <p:cNvPr id="92" name="Edge"/>
          <p:cNvSpPr/>
          <p:nvPr/>
        </p:nvSpPr>
        <p:spPr>
          <a:xfrm>
            <a:off x="7162800" y="3175000"/>
            <a:ext cx="304800" cy="5080"/>
          </a:xfrm>
          <a:prstGeom prst="line">
            <a:avLst/>
          </a:prstGeom>
          <a:ln w="28575">
            <a:solidFill>
              <a:srgbClr val="8E6F3E"/>
            </a:solidFill>
          </a:ln>
        </p:spPr>
        <p:txBody>
          <a:bodyPr/>
          <a:lstStyle/>
          <a:p>
            <a:endParaRPr lang="en-US" sz="1200">
              <a:solidFill>
                <a:srgbClr val="FFFFFF"/>
              </a:solidFill>
            </a:endParaRPr>
          </a:p>
        </p:txBody>
      </p:sp>
      <p:sp>
        <p:nvSpPr>
          <p:cNvPr id="93" name="Count right"/>
          <p:cNvSpPr/>
          <p:nvPr/>
        </p:nvSpPr>
        <p:spPr>
          <a:xfrm>
            <a:off x="4648200" y="4597400"/>
            <a:ext cx="3810000" cy="406400"/>
          </a:xfrm>
          <a:prstGeom prst="rect">
            <a:avLst/>
          </a:prstGeom>
          <a:noFill/>
          <a:ln>
            <a:noFill/>
          </a:ln>
        </p:spPr>
        <p:txBody>
          <a:bodyPr wrap="square" lIns="45720" rIns="45720" anchor="ctr">
            <a:noAutofit/>
          </a:bodyPr>
          <a:lstStyle/>
          <a:p>
            <a:pPr algn="ctr">
              <a:buNone/>
            </a:pPr>
            <a:r>
              <a:rPr lang="en-US" sz="2000" b="0" dirty="0">
                <a:solidFill>
                  <a:srgbClr val="555960"/>
                </a:solidFill>
              </a:rPr>
              <a:t>2 inter-team interfaces</a:t>
            </a:r>
          </a:p>
        </p:txBody>
      </p:sp>
      <p:sp>
        <p:nvSpPr>
          <p:cNvPr id="94" name="Payoff"/>
          <p:cNvSpPr/>
          <p:nvPr/>
        </p:nvSpPr>
        <p:spPr>
          <a:xfrm>
            <a:off x="1219200" y="5186696"/>
            <a:ext cx="6858000" cy="995997"/>
          </a:xfrm>
          <a:prstGeom prst="rect">
            <a:avLst/>
          </a:prstGeom>
          <a:noFill/>
          <a:ln>
            <a:noFill/>
          </a:ln>
        </p:spPr>
        <p:txBody>
          <a:bodyPr wrap="square" lIns="45720" rIns="45720" anchor="ctr">
            <a:noAutofit/>
          </a:bodyPr>
          <a:lstStyle/>
          <a:p>
            <a:pPr algn="ctr">
              <a:buNone/>
            </a:pPr>
            <a:r>
              <a:rPr lang="en-US" sz="2400" b="1" dirty="0">
                <a:solidFill>
                  <a:srgbClr val="000000"/>
                </a:solidFill>
              </a:rPr>
              <a:t>Communication interfaces create modular teams</a:t>
            </a:r>
          </a:p>
          <a:p>
            <a:pPr algn="ctr">
              <a:buNone/>
            </a:pPr>
            <a:r>
              <a:rPr lang="en-US" sz="2400" b="1" dirty="0">
                <a:solidFill>
                  <a:srgbClr val="000000"/>
                </a:solidFill>
              </a:rPr>
              <a:t>Bounded knowledge, bounded coordination.</a:t>
            </a:r>
          </a:p>
        </p:txBody>
      </p:sp>
      <p:sp>
        <p:nvSpPr>
          <p:cNvPr id="95" name="Citation"/>
          <p:cNvSpPr/>
          <p:nvPr/>
        </p:nvSpPr>
        <p:spPr>
          <a:xfrm>
            <a:off x="0" y="6395895"/>
            <a:ext cx="6858000" cy="406400"/>
          </a:xfrm>
          <a:prstGeom prst="rect">
            <a:avLst/>
          </a:prstGeom>
          <a:noFill/>
          <a:ln>
            <a:noFill/>
          </a:ln>
        </p:spPr>
        <p:txBody>
          <a:bodyPr wrap="square" lIns="45720" rIns="45720" anchor="ctr">
            <a:noAutofit/>
          </a:bodyPr>
          <a:lstStyle/>
          <a:p>
            <a:pPr algn="l">
              <a:buNone/>
            </a:pPr>
            <a:r>
              <a:rPr lang="en-US" sz="2000" i="1" dirty="0"/>
              <a:t>Conway, “How do committees invent?”, 1968.</a:t>
            </a:r>
          </a:p>
        </p:txBody>
      </p:sp>
    </p:spTree>
    <p:extLst>
      <p:ext uri="{BB962C8B-B14F-4D97-AF65-F5344CB8AC3E}">
        <p14:creationId xmlns:p14="http://schemas.microsoft.com/office/powerpoint/2010/main" val="345755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p:cNvPicPr>
          <p:nvPr/>
        </p:nvPicPr>
        <p:blipFill>
          <a:blip r:embed="rId3">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3" name="Rectangle 2">
            <a:extLst>
              <a:ext uri="{FF2B5EF4-FFF2-40B4-BE49-F238E27FC236}">
                <a16:creationId xmlns:a16="http://schemas.microsoft.com/office/drawing/2014/main" id="{18EE15FA-1AB3-224A-B8E1-7633FE8883A1}"/>
              </a:ext>
            </a:extLst>
          </p:cNvPr>
          <p:cNvSpPr/>
          <p:nvPr/>
        </p:nvSpPr>
        <p:spPr>
          <a:xfrm>
            <a:off x="6833062" y="1403211"/>
            <a:ext cx="1458884"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 + 8</a:t>
            </a:r>
          </a:p>
        </p:txBody>
      </p:sp>
      <p:sp>
        <p:nvSpPr>
          <p:cNvPr id="7" name="Rectangle 6">
            <a:extLst>
              <a:ext uri="{FF2B5EF4-FFF2-40B4-BE49-F238E27FC236}">
                <a16:creationId xmlns:a16="http://schemas.microsoft.com/office/drawing/2014/main" id="{38AC71B8-1DF3-2E4F-8639-DC46D7E74C5B}"/>
              </a:ext>
            </a:extLst>
          </p:cNvPr>
          <p:cNvSpPr/>
          <p:nvPr/>
        </p:nvSpPr>
        <p:spPr>
          <a:xfrm>
            <a:off x="5523809" y="3175600"/>
            <a:ext cx="1866206"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 + 5h30</a:t>
            </a:r>
          </a:p>
        </p:txBody>
      </p:sp>
      <p:sp>
        <p:nvSpPr>
          <p:cNvPr id="8" name="Rectangle 7">
            <a:extLst>
              <a:ext uri="{FF2B5EF4-FFF2-40B4-BE49-F238E27FC236}">
                <a16:creationId xmlns:a16="http://schemas.microsoft.com/office/drawing/2014/main" id="{08B4FB12-E9B4-C245-AF55-6BF4E3695B83}"/>
              </a:ext>
            </a:extLst>
          </p:cNvPr>
          <p:cNvSpPr/>
          <p:nvPr/>
        </p:nvSpPr>
        <p:spPr>
          <a:xfrm>
            <a:off x="4783974" y="1140021"/>
            <a:ext cx="1458884"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 + 1</a:t>
            </a:r>
          </a:p>
        </p:txBody>
      </p:sp>
      <p:sp>
        <p:nvSpPr>
          <p:cNvPr id="9" name="Rectangle 8">
            <a:extLst>
              <a:ext uri="{FF2B5EF4-FFF2-40B4-BE49-F238E27FC236}">
                <a16:creationId xmlns:a16="http://schemas.microsoft.com/office/drawing/2014/main" id="{9CF0678F-F0D4-0146-B1C4-5067B71503FB}"/>
              </a:ext>
            </a:extLst>
          </p:cNvPr>
          <p:cNvSpPr/>
          <p:nvPr/>
        </p:nvSpPr>
        <p:spPr>
          <a:xfrm>
            <a:off x="3325090" y="1098594"/>
            <a:ext cx="1458884"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a:t>
            </a:r>
          </a:p>
        </p:txBody>
      </p:sp>
      <p:sp>
        <p:nvSpPr>
          <p:cNvPr id="10" name="Rectangle 9">
            <a:extLst>
              <a:ext uri="{FF2B5EF4-FFF2-40B4-BE49-F238E27FC236}">
                <a16:creationId xmlns:a16="http://schemas.microsoft.com/office/drawing/2014/main" id="{084E7D00-5A32-F443-BEC7-6A5A195416F9}"/>
              </a:ext>
            </a:extLst>
          </p:cNvPr>
          <p:cNvSpPr/>
          <p:nvPr/>
        </p:nvSpPr>
        <p:spPr>
          <a:xfrm>
            <a:off x="1957648" y="1237833"/>
            <a:ext cx="1458884"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 - 5</a:t>
            </a:r>
          </a:p>
        </p:txBody>
      </p:sp>
      <p:sp>
        <p:nvSpPr>
          <p:cNvPr id="11" name="Rectangle 10">
            <a:extLst>
              <a:ext uri="{FF2B5EF4-FFF2-40B4-BE49-F238E27FC236}">
                <a16:creationId xmlns:a16="http://schemas.microsoft.com/office/drawing/2014/main" id="{82585655-6579-DB45-B7FD-D484D05218FB}"/>
              </a:ext>
            </a:extLst>
          </p:cNvPr>
          <p:cNvSpPr/>
          <p:nvPr/>
        </p:nvSpPr>
        <p:spPr>
          <a:xfrm>
            <a:off x="203662" y="1308465"/>
            <a:ext cx="1458884"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 - 8</a:t>
            </a:r>
          </a:p>
        </p:txBody>
      </p:sp>
      <p:sp>
        <p:nvSpPr>
          <p:cNvPr id="12" name="Rectangle 11">
            <a:extLst>
              <a:ext uri="{FF2B5EF4-FFF2-40B4-BE49-F238E27FC236}">
                <a16:creationId xmlns:a16="http://schemas.microsoft.com/office/drawing/2014/main" id="{215DDBBB-94BE-074B-93EA-423836F475C9}"/>
              </a:ext>
            </a:extLst>
          </p:cNvPr>
          <p:cNvSpPr/>
          <p:nvPr/>
        </p:nvSpPr>
        <p:spPr>
          <a:xfrm>
            <a:off x="1228206" y="2902619"/>
            <a:ext cx="1458884" cy="52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Calibri" panose="020F0502020204030204"/>
              </a:rPr>
              <a:t>GMT - 6</a:t>
            </a:r>
          </a:p>
        </p:txBody>
      </p:sp>
      <p:sp>
        <p:nvSpPr>
          <p:cNvPr id="13" name="Title 3">
            <a:extLst>
              <a:ext uri="{FF2B5EF4-FFF2-40B4-BE49-F238E27FC236}">
                <a16:creationId xmlns:a16="http://schemas.microsoft.com/office/drawing/2014/main" id="{F6EF77E5-10CF-6746-996F-328029BBD38F}"/>
              </a:ext>
            </a:extLst>
          </p:cNvPr>
          <p:cNvSpPr>
            <a:spLocks noGrp="1"/>
          </p:cNvSpPr>
          <p:nvPr>
            <p:ph type="title" idx="4294967295"/>
          </p:nvPr>
        </p:nvSpPr>
        <p:spPr>
          <a:xfrm>
            <a:off x="279400" y="114300"/>
            <a:ext cx="8382000" cy="635000"/>
          </a:xfrm>
          <a:ln>
            <a:noFill/>
          </a:ln>
        </p:spPr>
        <p:txBody>
          <a:bodyPr>
            <a:noAutofit/>
          </a:bodyPr>
          <a:lstStyle/>
          <a:p>
            <a:r>
              <a:rPr lang="en-US" sz="2400"/>
              <a:t>Global engineering exposes coordination costs</a:t>
            </a:r>
            <a:endParaRPr lang="en-US" sz="2400" dirty="0"/>
          </a:p>
        </p:txBody>
      </p:sp>
      <p:sp>
        <p:nvSpPr>
          <p:cNvPr id="5" name="TextBox 4">
            <a:extLst>
              <a:ext uri="{FF2B5EF4-FFF2-40B4-BE49-F238E27FC236}">
                <a16:creationId xmlns:a16="http://schemas.microsoft.com/office/drawing/2014/main" id="{C0822064-65C5-57CD-96D5-B6518C790A44}"/>
              </a:ext>
            </a:extLst>
          </p:cNvPr>
          <p:cNvSpPr txBox="1"/>
          <p:nvPr/>
        </p:nvSpPr>
        <p:spPr>
          <a:xfrm>
            <a:off x="101600" y="6045200"/>
            <a:ext cx="8763000" cy="461665"/>
          </a:xfrm>
          <a:prstGeom prst="rect">
            <a:avLst/>
          </a:prstGeom>
          <a:noFill/>
        </p:spPr>
        <p:txBody>
          <a:bodyPr wrap="square" rtlCol="0">
            <a:spAutoFit/>
          </a:bodyPr>
          <a:lstStyle/>
          <a:p>
            <a:pPr>
              <a:buNone/>
            </a:pPr>
            <a:r>
              <a:rPr lang="en-US" sz="2400" b="1" i="1" dirty="0"/>
              <a:t>What becomes harder when coordination spans these sites?</a:t>
            </a:r>
          </a:p>
        </p:txBody>
      </p:sp>
      <p:sp>
        <p:nvSpPr>
          <p:cNvPr id="14" name="TextBox 13">
            <a:extLst>
              <a:ext uri="{FF2B5EF4-FFF2-40B4-BE49-F238E27FC236}">
                <a16:creationId xmlns:a16="http://schemas.microsoft.com/office/drawing/2014/main" id="{BA456E71-588F-A935-1652-386E7980037D}"/>
              </a:ext>
            </a:extLst>
          </p:cNvPr>
          <p:cNvSpPr txBox="1"/>
          <p:nvPr/>
        </p:nvSpPr>
        <p:spPr>
          <a:xfrm>
            <a:off x="101600" y="6527800"/>
            <a:ext cx="5461000" cy="330200"/>
          </a:xfrm>
          <a:prstGeom prst="rect">
            <a:avLst/>
          </a:prstGeom>
          <a:noFill/>
        </p:spPr>
        <p:txBody>
          <a:bodyPr wrap="square" rtlCol="0">
            <a:spAutoFit/>
          </a:bodyPr>
          <a:lstStyle/>
          <a:p>
            <a:pPr>
              <a:buNone/>
            </a:pPr>
            <a:r>
              <a:rPr lang="en-US" sz="2000" dirty="0"/>
              <a:t>Carmel, Global Software Teams, 1999.</a:t>
            </a:r>
          </a:p>
        </p:txBody>
      </p:sp>
    </p:spTree>
    <p:extLst>
      <p:ext uri="{BB962C8B-B14F-4D97-AF65-F5344CB8AC3E}">
        <p14:creationId xmlns:p14="http://schemas.microsoft.com/office/powerpoint/2010/main" val="60055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324FF3-CBF8-5DFE-2995-DD4F87C51CE5}"/>
              </a:ext>
            </a:extLst>
          </p:cNvPr>
          <p:cNvSpPr>
            <a:spLocks noGrp="1"/>
          </p:cNvSpPr>
          <p:nvPr>
            <p:ph type="title"/>
          </p:nvPr>
        </p:nvSpPr>
        <p:spPr/>
        <p:txBody>
          <a:bodyPr>
            <a:noAutofit/>
          </a:bodyPr>
          <a:lstStyle/>
          <a:p>
            <a:r>
              <a:rPr lang="en-US" dirty="0"/>
              <a:t>Follow-the-sun: continuity and handoff cost</a:t>
            </a:r>
          </a:p>
        </p:txBody>
      </p:sp>
      <p:sp>
        <p:nvSpPr>
          <p:cNvPr id="4" name="Slide Number Placeholder 3">
            <a:extLst>
              <a:ext uri="{FF2B5EF4-FFF2-40B4-BE49-F238E27FC236}">
                <a16:creationId xmlns:a16="http://schemas.microsoft.com/office/drawing/2014/main" id="{200753C3-C55F-D69C-AB6D-178F997C0F98}"/>
              </a:ext>
            </a:extLst>
          </p:cNvPr>
          <p:cNvSpPr>
            <a:spLocks noGrp="1"/>
          </p:cNvSpPr>
          <p:nvPr>
            <p:ph type="sldNum" sz="quarter" idx="4"/>
          </p:nvPr>
        </p:nvSpPr>
        <p:spPr/>
        <p:txBody>
          <a:bodyPr/>
          <a:lstStyle/>
          <a:p>
            <a:fld id="{B7EB45DA-9A0D-DC49-8E02-F30A5DDC21C3}" type="slidenum">
              <a:rPr lang="en-US" smtClean="0"/>
              <a:t>18</a:t>
            </a:fld>
            <a:endParaRPr lang="en-US"/>
          </a:p>
        </p:txBody>
      </p:sp>
      <p:sp>
        <p:nvSpPr>
          <p:cNvPr id="40" name="Promise"/>
          <p:cNvSpPr/>
          <p:nvPr/>
        </p:nvSpPr>
        <p:spPr>
          <a:xfrm>
            <a:off x="381000" y="939800"/>
            <a:ext cx="8382000" cy="431800"/>
          </a:xfrm>
          <a:prstGeom prst="rect">
            <a:avLst/>
          </a:prstGeom>
          <a:noFill/>
          <a:ln>
            <a:noFill/>
          </a:ln>
        </p:spPr>
        <p:txBody>
          <a:bodyPr wrap="square" lIns="45720" rIns="45720" anchor="ctr">
            <a:noAutofit/>
          </a:bodyPr>
          <a:lstStyle/>
          <a:p>
            <a:pPr algn="ctr">
              <a:buNone/>
            </a:pPr>
            <a:r>
              <a:rPr lang="en-US" sz="2200" b="0" i="1" dirty="0"/>
              <a:t>Three sites, eight hours each—the promise of 24-hour progress</a:t>
            </a:r>
          </a:p>
        </p:txBody>
      </p:sp>
      <p:sp>
        <p:nvSpPr>
          <p:cNvPr id="41" name="Site A"/>
          <p:cNvSpPr/>
          <p:nvPr/>
        </p:nvSpPr>
        <p:spPr>
          <a:xfrm>
            <a:off x="762000" y="1828800"/>
            <a:ext cx="2616200" cy="990600"/>
          </a:xfrm>
          <a:prstGeom prst="rect">
            <a:avLst/>
          </a:prstGeom>
          <a:solidFill>
            <a:srgbClr val="8E6F3E"/>
          </a:solidFill>
          <a:ln w="19050">
            <a:solidFill>
              <a:srgbClr val="8E6F3E"/>
            </a:solidFill>
          </a:ln>
        </p:spPr>
        <p:txBody>
          <a:bodyPr wrap="square" lIns="45720" rIns="45720" anchor="ctr">
            <a:noAutofit/>
          </a:bodyPr>
          <a:lstStyle/>
          <a:p>
            <a:pPr algn="ctr">
              <a:buNone/>
            </a:pPr>
            <a:r>
              <a:rPr lang="en-US" sz="2200" b="1" i="0" dirty="0">
                <a:solidFill>
                  <a:srgbClr val="FFFFFF"/>
                </a:solidFill>
              </a:rPr>
              <a:t>Site A</a:t>
            </a:r>
          </a:p>
          <a:p>
            <a:pPr algn="ctr">
              <a:buNone/>
            </a:pPr>
            <a:r>
              <a:rPr lang="en-US" sz="2000" b="0" i="0" dirty="0">
                <a:solidFill>
                  <a:srgbClr val="FFFFFF"/>
                </a:solidFill>
              </a:rPr>
              <a:t>00:00 – 08:00</a:t>
            </a:r>
          </a:p>
        </p:txBody>
      </p:sp>
      <p:sp>
        <p:nvSpPr>
          <p:cNvPr id="42" name="Site B"/>
          <p:cNvSpPr/>
          <p:nvPr/>
        </p:nvSpPr>
        <p:spPr>
          <a:xfrm>
            <a:off x="3403600" y="1828800"/>
            <a:ext cx="2616200" cy="990600"/>
          </a:xfrm>
          <a:prstGeom prst="rect">
            <a:avLst/>
          </a:prstGeom>
          <a:solidFill>
            <a:srgbClr val="555960"/>
          </a:solidFill>
          <a:ln w="19050">
            <a:solidFill>
              <a:srgbClr val="555960"/>
            </a:solidFill>
          </a:ln>
        </p:spPr>
        <p:txBody>
          <a:bodyPr wrap="square" lIns="45720" rIns="45720" anchor="ctr">
            <a:noAutofit/>
          </a:bodyPr>
          <a:lstStyle/>
          <a:p>
            <a:pPr algn="ctr">
              <a:buNone/>
            </a:pPr>
            <a:r>
              <a:rPr lang="en-US" sz="2200" b="1" i="0" dirty="0">
                <a:solidFill>
                  <a:srgbClr val="FFFFFF"/>
                </a:solidFill>
              </a:rPr>
              <a:t>Site B</a:t>
            </a:r>
          </a:p>
          <a:p>
            <a:pPr algn="ctr">
              <a:buNone/>
            </a:pPr>
            <a:r>
              <a:rPr lang="en-US" sz="2000" b="0" i="0" dirty="0">
                <a:solidFill>
                  <a:srgbClr val="FFFFFF"/>
                </a:solidFill>
              </a:rPr>
              <a:t>08:00 – 16:00</a:t>
            </a:r>
          </a:p>
        </p:txBody>
      </p:sp>
      <p:sp>
        <p:nvSpPr>
          <p:cNvPr id="43" name="Site C"/>
          <p:cNvSpPr/>
          <p:nvPr/>
        </p:nvSpPr>
        <p:spPr>
          <a:xfrm>
            <a:off x="6045200" y="1828800"/>
            <a:ext cx="2616200" cy="990600"/>
          </a:xfrm>
          <a:prstGeom prst="rect">
            <a:avLst/>
          </a:prstGeom>
          <a:solidFill>
            <a:srgbClr val="C9B991"/>
          </a:solidFill>
          <a:ln w="19050">
            <a:solidFill>
              <a:srgbClr val="C9B991"/>
            </a:solidFill>
          </a:ln>
        </p:spPr>
        <p:txBody>
          <a:bodyPr wrap="square" lIns="45720" rIns="45720" anchor="ctr">
            <a:noAutofit/>
          </a:bodyPr>
          <a:lstStyle/>
          <a:p>
            <a:pPr algn="ctr">
              <a:buNone/>
            </a:pPr>
            <a:r>
              <a:rPr lang="en-US" sz="2200" b="1" i="0" dirty="0">
                <a:solidFill>
                  <a:srgbClr val="000000"/>
                </a:solidFill>
              </a:rPr>
              <a:t>Site C</a:t>
            </a:r>
          </a:p>
          <a:p>
            <a:pPr algn="ctr">
              <a:buNone/>
            </a:pPr>
            <a:r>
              <a:rPr lang="en-US" sz="2000" b="0" i="0" dirty="0">
                <a:solidFill>
                  <a:srgbClr val="000000"/>
                </a:solidFill>
              </a:rPr>
              <a:t>16:00 – 24:00</a:t>
            </a:r>
          </a:p>
        </p:txBody>
      </p:sp>
      <p:sp>
        <p:nvSpPr>
          <p:cNvPr id="44" name="Handoff arrow 1"/>
          <p:cNvSpPr/>
          <p:nvPr/>
        </p:nvSpPr>
        <p:spPr>
          <a:xfrm>
            <a:off x="3251200" y="2921000"/>
            <a:ext cx="304800" cy="508000"/>
          </a:xfrm>
          <a:prstGeom prst="downArrow">
            <a:avLst/>
          </a:prstGeom>
          <a:solidFill>
            <a:srgbClr val="8E6F3E"/>
          </a:solidFill>
          <a:ln>
            <a:noFill/>
          </a:ln>
        </p:spPr>
        <p:txBody>
          <a:bodyPr wrap="square" lIns="45720" rIns="45720" anchor="ctr">
            <a:noAutofit/>
          </a:bodyPr>
          <a:lstStyle/>
          <a:p>
            <a:pPr algn="ctr">
              <a:buNone/>
            </a:pPr>
            <a:endParaRPr lang="en-US" sz="1200" dirty="0">
              <a:solidFill>
                <a:srgbClr val="FFFFFF"/>
              </a:solidFill>
            </a:endParaRPr>
          </a:p>
        </p:txBody>
      </p:sp>
      <p:sp>
        <p:nvSpPr>
          <p:cNvPr id="45" name="Handoff arrow 2"/>
          <p:cNvSpPr/>
          <p:nvPr/>
        </p:nvSpPr>
        <p:spPr>
          <a:xfrm>
            <a:off x="5892800" y="2921000"/>
            <a:ext cx="304800" cy="508000"/>
          </a:xfrm>
          <a:prstGeom prst="downArrow">
            <a:avLst/>
          </a:prstGeom>
          <a:solidFill>
            <a:srgbClr val="8E6F3E"/>
          </a:solidFill>
          <a:ln>
            <a:noFill/>
          </a:ln>
        </p:spPr>
        <p:txBody>
          <a:bodyPr wrap="square" lIns="45720" rIns="45720" anchor="ctr">
            <a:noAutofit/>
          </a:bodyPr>
          <a:lstStyle/>
          <a:p>
            <a:pPr algn="ctr">
              <a:buNone/>
            </a:pPr>
            <a:endParaRPr lang="en-US" sz="1200" dirty="0">
              <a:solidFill>
                <a:srgbClr val="FFFFFF"/>
              </a:solidFill>
            </a:endParaRPr>
          </a:p>
        </p:txBody>
      </p:sp>
      <p:sp>
        <p:nvSpPr>
          <p:cNvPr id="46" name="Handoff label 1"/>
          <p:cNvSpPr/>
          <p:nvPr/>
        </p:nvSpPr>
        <p:spPr>
          <a:xfrm>
            <a:off x="2641600" y="3454400"/>
            <a:ext cx="1524000" cy="381000"/>
          </a:xfrm>
          <a:prstGeom prst="rect">
            <a:avLst/>
          </a:prstGeom>
          <a:noFill/>
          <a:ln>
            <a:noFill/>
          </a:ln>
        </p:spPr>
        <p:txBody>
          <a:bodyPr wrap="square" lIns="45720" rIns="45720" anchor="ctr">
            <a:noAutofit/>
          </a:bodyPr>
          <a:lstStyle/>
          <a:p>
            <a:pPr algn="ctr">
              <a:buNone/>
            </a:pPr>
            <a:r>
              <a:rPr lang="en-US" sz="2000" b="1" i="0" dirty="0">
                <a:solidFill>
                  <a:srgbClr val="000000"/>
                </a:solidFill>
              </a:rPr>
              <a:t>handoff</a:t>
            </a:r>
          </a:p>
        </p:txBody>
      </p:sp>
      <p:sp>
        <p:nvSpPr>
          <p:cNvPr id="47" name="Handoff label 2"/>
          <p:cNvSpPr/>
          <p:nvPr/>
        </p:nvSpPr>
        <p:spPr>
          <a:xfrm>
            <a:off x="5283200" y="3454400"/>
            <a:ext cx="1524000" cy="381000"/>
          </a:xfrm>
          <a:prstGeom prst="rect">
            <a:avLst/>
          </a:prstGeom>
          <a:noFill/>
          <a:ln>
            <a:noFill/>
          </a:ln>
        </p:spPr>
        <p:txBody>
          <a:bodyPr wrap="square" lIns="45720" rIns="45720" anchor="ctr">
            <a:noAutofit/>
          </a:bodyPr>
          <a:lstStyle/>
          <a:p>
            <a:pPr algn="ctr">
              <a:buNone/>
            </a:pPr>
            <a:r>
              <a:rPr lang="en-US" sz="2000" b="1" i="0" dirty="0">
                <a:solidFill>
                  <a:srgbClr val="000000"/>
                </a:solidFill>
              </a:rPr>
              <a:t>handoff</a:t>
            </a:r>
          </a:p>
        </p:txBody>
      </p:sp>
      <p:sp>
        <p:nvSpPr>
          <p:cNvPr id="48" name="Cost"/>
          <p:cNvSpPr/>
          <p:nvPr/>
        </p:nvSpPr>
        <p:spPr>
          <a:xfrm>
            <a:off x="952500" y="3975100"/>
            <a:ext cx="7239000" cy="914400"/>
          </a:xfrm>
          <a:prstGeom prst="rect">
            <a:avLst/>
          </a:prstGeom>
          <a:noFill/>
          <a:ln>
            <a:noFill/>
          </a:ln>
        </p:spPr>
        <p:txBody>
          <a:bodyPr wrap="square" lIns="45720" rIns="45720" anchor="ctr">
            <a:noAutofit/>
          </a:bodyPr>
          <a:lstStyle/>
          <a:p>
            <a:pPr algn="ctr">
              <a:buNone/>
            </a:pPr>
            <a:r>
              <a:rPr lang="en-US" sz="2200" b="0" i="0" dirty="0">
                <a:solidFill>
                  <a:srgbClr val="000000"/>
                </a:solidFill>
              </a:rPr>
              <a:t>Every handoff must transfer enough context for another engineer to continue correctly.</a:t>
            </a:r>
          </a:p>
        </p:txBody>
      </p:sp>
      <p:sp>
        <p:nvSpPr>
          <p:cNvPr id="49" name="Punchline"/>
          <p:cNvSpPr/>
          <p:nvPr/>
        </p:nvSpPr>
        <p:spPr>
          <a:xfrm>
            <a:off x="190500" y="5067300"/>
            <a:ext cx="8763000" cy="812800"/>
          </a:xfrm>
          <a:prstGeom prst="rect">
            <a:avLst/>
          </a:prstGeom>
          <a:noFill/>
          <a:ln>
            <a:noFill/>
          </a:ln>
        </p:spPr>
        <p:txBody>
          <a:bodyPr wrap="square" lIns="45720" rIns="45720" anchor="ctr">
            <a:noAutofit/>
          </a:bodyPr>
          <a:lstStyle/>
          <a:p>
            <a:pPr algn="ctr">
              <a:buNone/>
            </a:pPr>
            <a:r>
              <a:rPr lang="en-US" sz="3200" b="1" i="0" dirty="0">
                <a:solidFill>
                  <a:srgbClr val="000000"/>
                </a:solidFill>
              </a:rPr>
              <a:t>Handoff cost is the price of continuous progress...</a:t>
            </a:r>
          </a:p>
          <a:p>
            <a:pPr algn="ctr">
              <a:buNone/>
            </a:pPr>
            <a:r>
              <a:rPr lang="en-US" sz="4000" b="1" dirty="0">
                <a:solidFill>
                  <a:srgbClr val="000000"/>
                </a:solidFill>
              </a:rPr>
              <a:t>Or is it?</a:t>
            </a:r>
            <a:endParaRPr lang="en-US" sz="4000" b="1" i="0" dirty="0">
              <a:solidFill>
                <a:srgbClr val="000000"/>
              </a:solidFill>
            </a:endParaRPr>
          </a:p>
        </p:txBody>
      </p:sp>
      <p:sp>
        <p:nvSpPr>
          <p:cNvPr id="6" name="TextBox 5">
            <a:extLst>
              <a:ext uri="{FF2B5EF4-FFF2-40B4-BE49-F238E27FC236}">
                <a16:creationId xmlns:a16="http://schemas.microsoft.com/office/drawing/2014/main" id="{6DEF6712-B8F0-5C60-9648-8EAAFB0FDB94}"/>
              </a:ext>
            </a:extLst>
          </p:cNvPr>
          <p:cNvSpPr txBox="1"/>
          <p:nvPr/>
        </p:nvSpPr>
        <p:spPr>
          <a:xfrm>
            <a:off x="3174427" y="5842000"/>
            <a:ext cx="2718373" cy="830997"/>
          </a:xfrm>
          <a:prstGeom prst="rect">
            <a:avLst/>
          </a:prstGeom>
          <a:noFill/>
        </p:spPr>
        <p:txBody>
          <a:bodyPr wrap="none" rtlCol="0" anchor="ctr">
            <a:spAutoFit/>
          </a:bodyPr>
          <a:lstStyle/>
          <a:p>
            <a:r>
              <a:rPr lang="en-US" sz="4800" dirty="0"/>
              <a:t>🧙</a:t>
            </a:r>
            <a:r>
              <a:rPr lang="en-US" sz="2400" i="1" dirty="0"/>
              <a:t>MAGE Moment</a:t>
            </a:r>
          </a:p>
        </p:txBody>
      </p:sp>
    </p:spTree>
    <p:extLst>
      <p:ext uri="{BB962C8B-B14F-4D97-AF65-F5344CB8AC3E}">
        <p14:creationId xmlns:p14="http://schemas.microsoft.com/office/powerpoint/2010/main" val="68482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EFD99-5DBF-4543-9B1B-FB68C5126B91}"/>
              </a:ext>
            </a:extLst>
          </p:cNvPr>
          <p:cNvSpPr>
            <a:spLocks noGrp="1"/>
          </p:cNvSpPr>
          <p:nvPr>
            <p:ph type="title"/>
          </p:nvPr>
        </p:nvSpPr>
        <p:spPr/>
        <p:txBody>
          <a:bodyPr>
            <a:normAutofit fontScale="90000"/>
          </a:bodyPr>
          <a:lstStyle/>
          <a:p>
            <a:r>
              <a:rPr lang="en-US" sz="2400" dirty="0"/>
              <a:t>People don’t share all of your assumptions</a:t>
            </a:r>
          </a:p>
        </p:txBody>
      </p:sp>
      <p:sp>
        <p:nvSpPr>
          <p:cNvPr id="4" name="Slide Number Placeholder 3">
            <a:extLst>
              <a:ext uri="{FF2B5EF4-FFF2-40B4-BE49-F238E27FC236}">
                <a16:creationId xmlns:a16="http://schemas.microsoft.com/office/drawing/2014/main" id="{BA96BE23-AC7C-D140-9660-3752650C9204}"/>
              </a:ext>
            </a:extLst>
          </p:cNvPr>
          <p:cNvSpPr>
            <a:spLocks noGrp="1"/>
          </p:cNvSpPr>
          <p:nvPr>
            <p:ph type="sldNum" sz="quarter" idx="4"/>
          </p:nvPr>
        </p:nvSpPr>
        <p:spPr/>
        <p:txBody>
          <a:bodyPr/>
          <a:lstStyle/>
          <a:p>
            <a:fld id="{B7EB45DA-9A0D-DC49-8E02-F30A5DDC21C3}" type="slidenum">
              <a:rPr lang="en-US"/>
              <a:t>19</a:t>
            </a:fld>
            <a:endParaRPr lang="en-US"/>
          </a:p>
        </p:txBody>
      </p:sp>
      <p:sp>
        <p:nvSpPr>
          <p:cNvPr id="40" name="You"/>
          <p:cNvSpPr/>
          <p:nvPr/>
        </p:nvSpPr>
        <p:spPr>
          <a:xfrm>
            <a:off x="279400" y="2222500"/>
            <a:ext cx="1676400" cy="1676400"/>
          </a:xfrm>
          <a:prstGeom prst="ellipse">
            <a:avLst/>
          </a:prstGeom>
          <a:solidFill>
            <a:srgbClr val="8E6F3E"/>
          </a:solidFill>
          <a:ln w="19050">
            <a:solidFill>
              <a:srgbClr val="8E6F3E"/>
            </a:solidFill>
          </a:ln>
        </p:spPr>
        <p:txBody>
          <a:bodyPr wrap="square" lIns="45720" rIns="45720" anchor="ctr">
            <a:noAutofit/>
          </a:bodyPr>
          <a:lstStyle/>
          <a:p>
            <a:pPr algn="ctr">
              <a:buNone/>
            </a:pPr>
            <a:r>
              <a:rPr lang="en-US" sz="2000" b="1" i="0" dirty="0">
                <a:solidFill>
                  <a:srgbClr val="FFFFFF"/>
                </a:solidFill>
              </a:rPr>
              <a:t>You</a:t>
            </a:r>
          </a:p>
        </p:txBody>
      </p:sp>
      <p:sp>
        <p:nvSpPr>
          <p:cNvPr id="41" name="Assumption 1"/>
          <p:cNvSpPr/>
          <p:nvPr/>
        </p:nvSpPr>
        <p:spPr>
          <a:xfrm>
            <a:off x="2108200" y="1117600"/>
            <a:ext cx="4953000" cy="711200"/>
          </a:xfrm>
          <a:prstGeom prst="roundRect">
            <a:avLst/>
          </a:prstGeom>
          <a:solidFill>
            <a:srgbClr val="C9B991"/>
          </a:solidFill>
          <a:ln w="19050">
            <a:solidFill>
              <a:srgbClr val="C9B991"/>
            </a:solidFill>
          </a:ln>
        </p:spPr>
        <p:txBody>
          <a:bodyPr wrap="square" lIns="45720" rIns="45720" anchor="ctr">
            <a:noAutofit/>
          </a:bodyPr>
          <a:lstStyle/>
          <a:p>
            <a:pPr algn="ctr">
              <a:buNone/>
            </a:pPr>
            <a:r>
              <a:rPr lang="en-US" sz="2200" dirty="0"/>
              <a:t>Language and working-language fluency</a:t>
            </a:r>
          </a:p>
        </p:txBody>
      </p:sp>
      <p:sp>
        <p:nvSpPr>
          <p:cNvPr id="42" name="Assumption 2"/>
          <p:cNvSpPr/>
          <p:nvPr/>
        </p:nvSpPr>
        <p:spPr>
          <a:xfrm>
            <a:off x="2108200" y="1905000"/>
            <a:ext cx="4953000" cy="711200"/>
          </a:xfrm>
          <a:prstGeom prst="roundRect">
            <a:avLst/>
          </a:prstGeom>
          <a:solidFill>
            <a:srgbClr val="C9B991"/>
          </a:solidFill>
          <a:ln w="19050">
            <a:solidFill>
              <a:srgbClr val="C9B991"/>
            </a:solidFill>
          </a:ln>
        </p:spPr>
        <p:txBody>
          <a:bodyPr wrap="square" lIns="45720" rIns="45720" anchor="ctr">
            <a:noAutofit/>
          </a:bodyPr>
          <a:lstStyle/>
          <a:p>
            <a:pPr algn="ctr">
              <a:buNone/>
            </a:pPr>
            <a:r>
              <a:rPr lang="en-US" sz="2200" dirty="0"/>
              <a:t>Hierarchy—who may be contradicted</a:t>
            </a:r>
          </a:p>
        </p:txBody>
      </p:sp>
      <p:sp>
        <p:nvSpPr>
          <p:cNvPr id="43" name="Assumption 3"/>
          <p:cNvSpPr/>
          <p:nvPr/>
        </p:nvSpPr>
        <p:spPr>
          <a:xfrm>
            <a:off x="2108200" y="2692400"/>
            <a:ext cx="4953000" cy="711200"/>
          </a:xfrm>
          <a:prstGeom prst="roundRect">
            <a:avLst/>
          </a:prstGeom>
          <a:solidFill>
            <a:srgbClr val="C9B991"/>
          </a:solidFill>
          <a:ln w="19050">
            <a:solidFill>
              <a:srgbClr val="C9B991"/>
            </a:solidFill>
          </a:ln>
        </p:spPr>
        <p:txBody>
          <a:bodyPr wrap="square" lIns="45720" rIns="45720" anchor="ctr">
            <a:noAutofit/>
          </a:bodyPr>
          <a:lstStyle/>
          <a:p>
            <a:pPr algn="ctr">
              <a:buNone/>
            </a:pPr>
            <a:r>
              <a:rPr lang="en-US" sz="2200" dirty="0"/>
              <a:t>Willingness to challenge in public</a:t>
            </a:r>
          </a:p>
        </p:txBody>
      </p:sp>
      <p:sp>
        <p:nvSpPr>
          <p:cNvPr id="44" name="Assumption 4"/>
          <p:cNvSpPr/>
          <p:nvPr/>
        </p:nvSpPr>
        <p:spPr>
          <a:xfrm>
            <a:off x="2108200" y="3479800"/>
            <a:ext cx="4953000" cy="711200"/>
          </a:xfrm>
          <a:prstGeom prst="roundRect">
            <a:avLst/>
          </a:prstGeom>
          <a:solidFill>
            <a:srgbClr val="C9B991"/>
          </a:solidFill>
          <a:ln w="19050">
            <a:solidFill>
              <a:srgbClr val="C9B991"/>
            </a:solidFill>
          </a:ln>
        </p:spPr>
        <p:txBody>
          <a:bodyPr wrap="square" lIns="45720" rIns="45720" anchor="ctr">
            <a:noAutofit/>
          </a:bodyPr>
          <a:lstStyle/>
          <a:p>
            <a:pPr algn="ctr">
              <a:buNone/>
            </a:pPr>
            <a:r>
              <a:rPr lang="en-US" sz="2200" dirty="0"/>
              <a:t>Communication norms—directness, silence, written versus spoken</a:t>
            </a:r>
          </a:p>
        </p:txBody>
      </p:sp>
      <p:sp>
        <p:nvSpPr>
          <p:cNvPr id="45" name="Assumption 5"/>
          <p:cNvSpPr/>
          <p:nvPr/>
        </p:nvSpPr>
        <p:spPr>
          <a:xfrm>
            <a:off x="2108200" y="4267200"/>
            <a:ext cx="4953000" cy="711200"/>
          </a:xfrm>
          <a:prstGeom prst="roundRect">
            <a:avLst/>
          </a:prstGeom>
          <a:solidFill>
            <a:srgbClr val="C9B991"/>
          </a:solidFill>
          <a:ln w="19050">
            <a:solidFill>
              <a:srgbClr val="C9B991"/>
            </a:solidFill>
          </a:ln>
        </p:spPr>
        <p:txBody>
          <a:bodyPr wrap="square" lIns="45720" rIns="45720" anchor="ctr">
            <a:noAutofit/>
          </a:bodyPr>
          <a:lstStyle/>
          <a:p>
            <a:pPr algn="ctr">
              <a:buNone/>
            </a:pPr>
            <a:r>
              <a:rPr lang="en-US" sz="2200" dirty="0"/>
              <a:t>Educational and professional background</a:t>
            </a:r>
          </a:p>
        </p:txBody>
      </p:sp>
      <p:sp>
        <p:nvSpPr>
          <p:cNvPr id="46" name="Teammate"/>
          <p:cNvSpPr/>
          <p:nvPr/>
        </p:nvSpPr>
        <p:spPr>
          <a:xfrm>
            <a:off x="7188200" y="2222500"/>
            <a:ext cx="1676400" cy="1676400"/>
          </a:xfrm>
          <a:prstGeom prst="ellipse">
            <a:avLst/>
          </a:prstGeom>
          <a:noFill/>
          <a:ln w="19050">
            <a:solidFill>
              <a:srgbClr val="555960"/>
            </a:solidFill>
          </a:ln>
        </p:spPr>
        <p:txBody>
          <a:bodyPr wrap="square" lIns="45720" rIns="45720" anchor="ctr">
            <a:noAutofit/>
          </a:bodyPr>
          <a:lstStyle/>
          <a:p>
            <a:pPr algn="ctr">
              <a:buNone/>
            </a:pPr>
            <a:r>
              <a:rPr lang="en-US" sz="2000" b="1" i="0" dirty="0"/>
              <a:t>A</a:t>
            </a:r>
          </a:p>
          <a:p>
            <a:pPr algn="ctr">
              <a:buNone/>
            </a:pPr>
            <a:r>
              <a:rPr lang="en-US" sz="2000" b="1" i="0" dirty="0"/>
              <a:t>teammate</a:t>
            </a:r>
          </a:p>
        </p:txBody>
      </p:sp>
      <p:sp>
        <p:nvSpPr>
          <p:cNvPr id="47" name="Caveat"/>
          <p:cNvSpPr/>
          <p:nvPr/>
        </p:nvSpPr>
        <p:spPr>
          <a:xfrm>
            <a:off x="381000" y="5156200"/>
            <a:ext cx="8483600" cy="914400"/>
          </a:xfrm>
          <a:prstGeom prst="rect">
            <a:avLst/>
          </a:prstGeom>
          <a:noFill/>
          <a:ln>
            <a:noFill/>
          </a:ln>
        </p:spPr>
        <p:txBody>
          <a:bodyPr wrap="square" lIns="45720" rIns="45720" anchor="ctr">
            <a:noAutofit/>
          </a:bodyPr>
          <a:lstStyle/>
          <a:p>
            <a:pPr algn="ctr">
              <a:buNone/>
            </a:pPr>
            <a:r>
              <a:rPr lang="en-US" sz="2000" b="0" i="1" dirty="0">
                <a:solidFill>
                  <a:srgbClr val="000000"/>
                </a:solidFill>
              </a:rPr>
              <a:t>Cultural models such as Hofstede’s are population-level lenses.</a:t>
            </a:r>
          </a:p>
          <a:p>
            <a:pPr algn="ctr">
              <a:buNone/>
            </a:pPr>
            <a:r>
              <a:rPr lang="en-US" sz="2000" b="0" i="1" dirty="0">
                <a:solidFill>
                  <a:srgbClr val="000000"/>
                </a:solidFill>
              </a:rPr>
              <a:t>They are useful, but they are not predictions about the person in front of you.</a:t>
            </a:r>
          </a:p>
        </p:txBody>
      </p:sp>
    </p:spTree>
    <p:extLst>
      <p:ext uri="{BB962C8B-B14F-4D97-AF65-F5344CB8AC3E}">
        <p14:creationId xmlns:p14="http://schemas.microsoft.com/office/powerpoint/2010/main" val="421803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88A84A-C6DE-7B3B-DA3C-B6D291A25830}"/>
              </a:ext>
            </a:extLst>
          </p:cNvPr>
          <p:cNvSpPr>
            <a:spLocks noGrp="1"/>
          </p:cNvSpPr>
          <p:nvPr>
            <p:ph type="title"/>
          </p:nvPr>
        </p:nvSpPr>
        <p:spPr/>
        <p:txBody>
          <a:bodyPr>
            <a:normAutofit fontScale="90000"/>
          </a:bodyPr>
          <a:lstStyle/>
          <a:p>
            <a:r>
              <a:rPr lang="en-US" dirty="0"/>
              <a:t>A team coordinates engineering capability</a:t>
            </a:r>
          </a:p>
        </p:txBody>
      </p:sp>
      <p:sp>
        <p:nvSpPr>
          <p:cNvPr id="3" name="Slide Number Placeholder 2">
            <a:extLst>
              <a:ext uri="{FF2B5EF4-FFF2-40B4-BE49-F238E27FC236}">
                <a16:creationId xmlns:a16="http://schemas.microsoft.com/office/drawing/2014/main" id="{380B0213-20E8-EE4A-A1A0-E5FB6D593B8B}"/>
              </a:ext>
            </a:extLst>
          </p:cNvPr>
          <p:cNvSpPr>
            <a:spLocks noGrp="1"/>
          </p:cNvSpPr>
          <p:nvPr>
            <p:ph type="sldNum" sz="quarter" idx="4"/>
          </p:nvPr>
        </p:nvSpPr>
        <p:spPr/>
        <p:txBody>
          <a:bodyPr/>
          <a:lstStyle/>
          <a:p>
            <a:fld id="{B7EB45DA-9A0D-DC49-8E02-F30A5DDC21C3}" type="slidenum">
              <a:rPr lang="en-US"/>
              <a:t>2</a:t>
            </a:fld>
            <a:endParaRPr lang="en-US"/>
          </a:p>
        </p:txBody>
      </p:sp>
      <p:sp>
        <p:nvSpPr>
          <p:cNvPr id="30" name="Individual capability"/>
          <p:cNvSpPr/>
          <p:nvPr/>
        </p:nvSpPr>
        <p:spPr>
          <a:xfrm>
            <a:off x="330200" y="2717800"/>
            <a:ext cx="2235200" cy="965200"/>
          </a:xfrm>
          <a:prstGeom prst="roundRect">
            <a:avLst/>
          </a:prstGeom>
          <a:solidFill>
            <a:srgbClr val="FFFFFF"/>
          </a:solidFill>
          <a:ln w="19050">
            <a:solidFill>
              <a:srgbClr val="555960"/>
            </a:solidFill>
          </a:ln>
        </p:spPr>
        <p:txBody>
          <a:bodyPr wrap="square" anchor="ctr">
            <a:noAutofit/>
          </a:bodyPr>
          <a:lstStyle/>
          <a:p>
            <a:pPr algn="ctr">
              <a:buNone/>
            </a:pPr>
            <a:r>
              <a:rPr lang="en-US" sz="2200" b="1" dirty="0">
                <a:solidFill>
                  <a:srgbClr val="000000"/>
                </a:solidFill>
              </a:rPr>
              <a:t>Individual capability</a:t>
            </a:r>
          </a:p>
        </p:txBody>
      </p:sp>
      <p:sp>
        <p:nvSpPr>
          <p:cNvPr id="31" name="Arrow 1"/>
          <p:cNvSpPr/>
          <p:nvPr/>
        </p:nvSpPr>
        <p:spPr>
          <a:xfrm>
            <a:off x="2641600" y="3048000"/>
            <a:ext cx="660400" cy="304800"/>
          </a:xfrm>
          <a:prstGeom prst="rightArrow">
            <a:avLst/>
          </a:prstGeom>
          <a:solidFill>
            <a:srgbClr val="555960"/>
          </a:solidFill>
          <a:ln>
            <a:noFill/>
          </a:ln>
        </p:spPr>
        <p:txBody>
          <a:bodyPr wrap="square" anchor="ctr">
            <a:noAutofit/>
          </a:bodyPr>
          <a:lstStyle/>
          <a:p>
            <a:pPr algn="ctr">
              <a:buNone/>
            </a:pPr>
            <a:endParaRPr lang="en-US" sz="1200" dirty="0">
              <a:solidFill>
                <a:srgbClr val="FFFFFF"/>
              </a:solidFill>
            </a:endParaRPr>
          </a:p>
        </p:txBody>
      </p:sp>
      <p:sp>
        <p:nvSpPr>
          <p:cNvPr id="32" name="Interactions"/>
          <p:cNvSpPr/>
          <p:nvPr/>
        </p:nvSpPr>
        <p:spPr>
          <a:xfrm>
            <a:off x="3378200" y="2565400"/>
            <a:ext cx="2387600" cy="1270000"/>
          </a:xfrm>
          <a:prstGeom prst="roundRect">
            <a:avLst/>
          </a:prstGeom>
          <a:solidFill>
            <a:srgbClr val="8E6F3E"/>
          </a:solidFill>
          <a:ln w="19050">
            <a:solidFill>
              <a:srgbClr val="8E6F3E"/>
            </a:solidFill>
          </a:ln>
        </p:spPr>
        <p:txBody>
          <a:bodyPr wrap="square" lIns="63500" rIns="63500" anchor="ctr">
            <a:noAutofit/>
          </a:bodyPr>
          <a:lstStyle/>
          <a:p>
            <a:pPr algn="ctr">
              <a:buNone/>
            </a:pPr>
            <a:r>
              <a:rPr lang="en-US" sz="2400" b="1" dirty="0">
                <a:solidFill>
                  <a:srgbClr val="FFFFFF"/>
                </a:solidFill>
              </a:rPr>
              <a:t>Interactions</a:t>
            </a:r>
          </a:p>
        </p:txBody>
      </p:sp>
      <p:sp>
        <p:nvSpPr>
          <p:cNvPr id="33" name="Arrow 2"/>
          <p:cNvSpPr/>
          <p:nvPr/>
        </p:nvSpPr>
        <p:spPr>
          <a:xfrm>
            <a:off x="5842000" y="3048000"/>
            <a:ext cx="660400" cy="304800"/>
          </a:xfrm>
          <a:prstGeom prst="rightArrow">
            <a:avLst/>
          </a:prstGeom>
          <a:solidFill>
            <a:srgbClr val="555960"/>
          </a:solidFill>
          <a:ln>
            <a:noFill/>
          </a:ln>
        </p:spPr>
        <p:txBody>
          <a:bodyPr wrap="square" lIns="63500" rIns="63500" anchor="ctr">
            <a:noAutofit/>
          </a:bodyPr>
          <a:lstStyle/>
          <a:p>
            <a:pPr algn="ctr">
              <a:buNone/>
            </a:pPr>
            <a:endParaRPr lang="en-US" sz="1200" dirty="0">
              <a:solidFill>
                <a:srgbClr val="FFFFFF"/>
              </a:solidFill>
            </a:endParaRPr>
          </a:p>
        </p:txBody>
      </p:sp>
      <p:sp>
        <p:nvSpPr>
          <p:cNvPr id="34" name="Combined capability"/>
          <p:cNvSpPr/>
          <p:nvPr/>
        </p:nvSpPr>
        <p:spPr>
          <a:xfrm>
            <a:off x="6578600" y="2717800"/>
            <a:ext cx="2235200" cy="965200"/>
          </a:xfrm>
          <a:prstGeom prst="roundRect">
            <a:avLst/>
          </a:prstGeom>
          <a:solidFill>
            <a:srgbClr val="FFFFFF"/>
          </a:solidFill>
          <a:ln w="19050">
            <a:solidFill>
              <a:srgbClr val="555960"/>
            </a:solidFill>
          </a:ln>
        </p:spPr>
        <p:txBody>
          <a:bodyPr wrap="square" lIns="63500" rIns="63500" anchor="ctr">
            <a:noAutofit/>
          </a:bodyPr>
          <a:lstStyle/>
          <a:p>
            <a:pPr algn="ctr">
              <a:buNone/>
            </a:pPr>
            <a:r>
              <a:rPr lang="en-US" sz="2200" b="1" dirty="0">
                <a:solidFill>
                  <a:srgbClr val="000000"/>
                </a:solidFill>
              </a:rPr>
              <a:t>Combined capability</a:t>
            </a:r>
          </a:p>
        </p:txBody>
      </p:sp>
      <p:sp>
        <p:nvSpPr>
          <p:cNvPr id="35" name="Structures and mechanisms"/>
          <p:cNvSpPr/>
          <p:nvPr/>
        </p:nvSpPr>
        <p:spPr>
          <a:xfrm>
            <a:off x="3175000" y="1168400"/>
            <a:ext cx="2794000" cy="762000"/>
          </a:xfrm>
          <a:prstGeom prst="roundRect">
            <a:avLst/>
          </a:prstGeom>
          <a:solidFill>
            <a:srgbClr val="C9B991"/>
          </a:solidFill>
          <a:ln w="19050">
            <a:solidFill>
              <a:srgbClr val="C9B991"/>
            </a:solidFill>
          </a:ln>
        </p:spPr>
        <p:txBody>
          <a:bodyPr wrap="square" lIns="63500" rIns="63500" anchor="ctr">
            <a:noAutofit/>
          </a:bodyPr>
          <a:lstStyle/>
          <a:p>
            <a:pPr algn="ctr">
              <a:buNone/>
            </a:pPr>
            <a:r>
              <a:rPr lang="en-US" sz="2000" b="1" dirty="0">
                <a:solidFill>
                  <a:srgbClr val="000000"/>
                </a:solidFill>
              </a:rPr>
              <a:t>Structures and mechanisms</a:t>
            </a:r>
          </a:p>
        </p:txBody>
      </p:sp>
      <p:sp>
        <p:nvSpPr>
          <p:cNvPr id="36" name="Arrow into interactions"/>
          <p:cNvSpPr/>
          <p:nvPr/>
        </p:nvSpPr>
        <p:spPr>
          <a:xfrm>
            <a:off x="4419600" y="1981200"/>
            <a:ext cx="304800" cy="533400"/>
          </a:xfrm>
          <a:prstGeom prst="downArrow">
            <a:avLst/>
          </a:prstGeom>
          <a:solidFill>
            <a:srgbClr val="555960"/>
          </a:solidFill>
          <a:ln>
            <a:noFill/>
          </a:ln>
        </p:spPr>
        <p:txBody>
          <a:bodyPr wrap="square" lIns="63500" rIns="63500" anchor="ctr">
            <a:noAutofit/>
          </a:bodyPr>
          <a:lstStyle/>
          <a:p>
            <a:pPr algn="ctr">
              <a:buNone/>
            </a:pPr>
            <a:endParaRPr lang="en-US" sz="1200" dirty="0">
              <a:solidFill>
                <a:srgbClr val="FFFFFF"/>
              </a:solidFill>
            </a:endParaRPr>
          </a:p>
        </p:txBody>
      </p:sp>
      <p:sp>
        <p:nvSpPr>
          <p:cNvPr id="37" name="Arrow out to cost"/>
          <p:cNvSpPr/>
          <p:nvPr/>
        </p:nvSpPr>
        <p:spPr>
          <a:xfrm>
            <a:off x="4419600" y="3886200"/>
            <a:ext cx="304800" cy="533400"/>
          </a:xfrm>
          <a:prstGeom prst="downArrow">
            <a:avLst/>
          </a:prstGeom>
          <a:solidFill>
            <a:srgbClr val="555960"/>
          </a:solidFill>
          <a:ln>
            <a:noFill/>
          </a:ln>
        </p:spPr>
        <p:txBody>
          <a:bodyPr wrap="square" lIns="63500" rIns="63500" anchor="ctr">
            <a:noAutofit/>
          </a:bodyPr>
          <a:lstStyle/>
          <a:p>
            <a:pPr algn="ctr">
              <a:buNone/>
            </a:pPr>
            <a:endParaRPr lang="en-US" sz="1200" dirty="0">
              <a:solidFill>
                <a:srgbClr val="FFFFFF"/>
              </a:solidFill>
            </a:endParaRPr>
          </a:p>
        </p:txBody>
      </p:sp>
      <p:sp>
        <p:nvSpPr>
          <p:cNvPr id="38" name="Coordination cost"/>
          <p:cNvSpPr/>
          <p:nvPr/>
        </p:nvSpPr>
        <p:spPr>
          <a:xfrm>
            <a:off x="3175000" y="4470400"/>
            <a:ext cx="2794000" cy="762000"/>
          </a:xfrm>
          <a:prstGeom prst="roundRect">
            <a:avLst/>
          </a:prstGeom>
          <a:solidFill>
            <a:srgbClr val="C9B991"/>
          </a:solidFill>
          <a:ln w="19050">
            <a:solidFill>
              <a:srgbClr val="C9B991"/>
            </a:solidFill>
          </a:ln>
        </p:spPr>
        <p:txBody>
          <a:bodyPr wrap="square" lIns="63500" rIns="63500" anchor="ctr">
            <a:noAutofit/>
          </a:bodyPr>
          <a:lstStyle/>
          <a:p>
            <a:pPr algn="ctr">
              <a:buNone/>
            </a:pPr>
            <a:r>
              <a:rPr lang="en-US" sz="2000" b="1" dirty="0">
                <a:solidFill>
                  <a:srgbClr val="000000"/>
                </a:solidFill>
              </a:rPr>
              <a:t>Coordination costs</a:t>
            </a:r>
          </a:p>
        </p:txBody>
      </p:sp>
      <p:sp>
        <p:nvSpPr>
          <p:cNvPr id="39" name="Note act"/>
          <p:cNvSpPr/>
          <p:nvPr/>
        </p:nvSpPr>
        <p:spPr>
          <a:xfrm>
            <a:off x="6070600" y="1219200"/>
            <a:ext cx="2743200" cy="660400"/>
          </a:xfrm>
          <a:prstGeom prst="rect">
            <a:avLst/>
          </a:prstGeom>
          <a:noFill/>
          <a:ln>
            <a:noFill/>
          </a:ln>
        </p:spPr>
        <p:txBody>
          <a:bodyPr wrap="square" lIns="63500" rIns="63500" anchor="ctr">
            <a:noAutofit/>
          </a:bodyPr>
          <a:lstStyle/>
          <a:p>
            <a:pPr algn="ctr">
              <a:buNone/>
            </a:pPr>
            <a:r>
              <a:rPr lang="en-US" sz="2000" b="0" dirty="0">
                <a:solidFill>
                  <a:srgbClr val="555960"/>
                </a:solidFill>
              </a:rPr>
              <a:t>shape interactions</a:t>
            </a:r>
          </a:p>
        </p:txBody>
      </p:sp>
      <p:sp>
        <p:nvSpPr>
          <p:cNvPr id="40" name="Note emerges"/>
          <p:cNvSpPr/>
          <p:nvPr/>
        </p:nvSpPr>
        <p:spPr>
          <a:xfrm>
            <a:off x="6070600" y="4470400"/>
            <a:ext cx="2743200" cy="660400"/>
          </a:xfrm>
          <a:prstGeom prst="rect">
            <a:avLst/>
          </a:prstGeom>
          <a:noFill/>
          <a:ln>
            <a:noFill/>
          </a:ln>
        </p:spPr>
        <p:txBody>
          <a:bodyPr wrap="square" lIns="63500" rIns="63500" anchor="ctr">
            <a:noAutofit/>
          </a:bodyPr>
          <a:lstStyle/>
          <a:p>
            <a:pPr algn="ctr">
              <a:buNone/>
            </a:pPr>
            <a:r>
              <a:rPr lang="en-US" sz="2000" b="0" dirty="0">
                <a:solidFill>
                  <a:srgbClr val="555960"/>
                </a:solidFill>
              </a:rPr>
              <a:t>emerge from interactions</a:t>
            </a:r>
          </a:p>
        </p:txBody>
      </p:sp>
      <p:sp>
        <p:nvSpPr>
          <p:cNvPr id="2" name="TextBox 1">
            <a:extLst>
              <a:ext uri="{FF2B5EF4-FFF2-40B4-BE49-F238E27FC236}">
                <a16:creationId xmlns:a16="http://schemas.microsoft.com/office/drawing/2014/main" id="{4121A449-45F9-9B40-818B-BF44D050B6BC}"/>
              </a:ext>
            </a:extLst>
          </p:cNvPr>
          <p:cNvSpPr txBox="1"/>
          <p:nvPr/>
        </p:nvSpPr>
        <p:spPr>
          <a:xfrm>
            <a:off x="279400" y="5537200"/>
            <a:ext cx="8559800" cy="762000"/>
          </a:xfrm>
          <a:prstGeom prst="rect">
            <a:avLst/>
          </a:prstGeom>
          <a:noFill/>
        </p:spPr>
        <p:txBody>
          <a:bodyPr vertOverflow="overflow" vert="horz" wrap="square" rtlCol="0" anchor="t">
            <a:spAutoFit/>
          </a:bodyPr>
          <a:lstStyle/>
          <a:p>
            <a:pPr algn="ctr">
              <a:buNone/>
            </a:pPr>
            <a:r>
              <a:rPr lang="en-US" sz="2000" b="1" dirty="0"/>
              <a:t>Today:</a:t>
            </a:r>
            <a:r>
              <a:rPr lang="en-US" sz="2000" dirty="0"/>
              <a:t>  Individual capability · Team capability · Amplifying capability · Engineering coordination · Applying the model</a:t>
            </a:r>
          </a:p>
        </p:txBody>
      </p:sp>
    </p:spTree>
    <p:extLst>
      <p:ext uri="{BB962C8B-B14F-4D97-AF65-F5344CB8AC3E}">
        <p14:creationId xmlns:p14="http://schemas.microsoft.com/office/powerpoint/2010/main" val="225618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C626C-4425-7883-9A24-6769EBA22B74}"/>
              </a:ext>
            </a:extLst>
          </p:cNvPr>
          <p:cNvSpPr>
            <a:spLocks noGrp="1"/>
          </p:cNvSpPr>
          <p:nvPr>
            <p:ph type="title"/>
          </p:nvPr>
        </p:nvSpPr>
        <p:spPr>
          <a:xfrm>
            <a:off x="685800" y="1676400"/>
            <a:ext cx="7772400" cy="2362200"/>
          </a:xfrm>
        </p:spPr>
        <p:txBody>
          <a:bodyPr>
            <a:normAutofit/>
          </a:bodyPr>
          <a:lstStyle/>
          <a:p>
            <a:r>
              <a:rPr lang="en-US" sz="8000" dirty="0"/>
              <a:t>3</a:t>
            </a:r>
            <a:br>
              <a:rPr lang="en-US" dirty="0"/>
            </a:br>
            <a:r>
              <a:rPr lang="en-US" dirty="0"/>
              <a:t>Amplifying capability</a:t>
            </a:r>
          </a:p>
        </p:txBody>
      </p:sp>
      <p:sp>
        <p:nvSpPr>
          <p:cNvPr id="3" name="Slide Number Placeholder 2">
            <a:extLst>
              <a:ext uri="{FF2B5EF4-FFF2-40B4-BE49-F238E27FC236}">
                <a16:creationId xmlns:a16="http://schemas.microsoft.com/office/drawing/2014/main" id="{626C6B15-643B-57AB-8671-D799D8AC9AED}"/>
              </a:ext>
            </a:extLst>
          </p:cNvPr>
          <p:cNvSpPr>
            <a:spLocks noGrp="1"/>
          </p:cNvSpPr>
          <p:nvPr>
            <p:ph type="sldNum" sz="quarter" idx="4"/>
          </p:nvPr>
        </p:nvSpPr>
        <p:spPr/>
        <p:txBody>
          <a:bodyPr/>
          <a:lstStyle/>
          <a:p>
            <a:fld id="{B7EB45DA-9A0D-DC49-8E02-F30A5DDC21C3}" type="slidenum">
              <a:rPr lang="en-US" smtClean="0"/>
              <a:t>20</a:t>
            </a:fld>
            <a:endParaRPr lang="en-US"/>
          </a:p>
        </p:txBody>
      </p:sp>
      <p:sp>
        <p:nvSpPr>
          <p:cNvPr id="4" name="Section question">
            <a:extLst>
              <a:ext uri="{FF2B5EF4-FFF2-40B4-BE49-F238E27FC236}">
                <a16:creationId xmlns:a16="http://schemas.microsoft.com/office/drawing/2014/main" id="{F2F76391-003C-EB47-87B4-A3B6B44DA696}"/>
              </a:ext>
            </a:extLst>
          </p:cNvPr>
          <p:cNvSpPr txBox="1"/>
          <p:nvPr/>
        </p:nvSpPr>
        <p:spPr>
          <a:xfrm>
            <a:off x="1340603" y="4282698"/>
            <a:ext cx="6462793" cy="1697068"/>
          </a:xfrm>
          <a:prstGeom prst="rect">
            <a:avLst/>
          </a:prstGeom>
          <a:noFill/>
        </p:spPr>
        <p:txBody>
          <a:bodyPr vertOverflow="overflow" vert="horz" wrap="square" rtlCol="0" anchor="t">
            <a:spAutoFit/>
          </a:bodyPr>
          <a:lstStyle/>
          <a:p>
            <a:pPr algn="ctr">
              <a:lnSpc>
                <a:spcPct val="150000"/>
              </a:lnSpc>
            </a:pPr>
            <a:r>
              <a:rPr lang="en-US" sz="2400" i="1" dirty="0"/>
              <a:t>What happens to coordination</a:t>
            </a:r>
          </a:p>
          <a:p>
            <a:pPr algn="ctr">
              <a:lnSpc>
                <a:spcPct val="150000"/>
              </a:lnSpc>
            </a:pPr>
            <a:r>
              <a:rPr lang="en-US" sz="2400" i="1" dirty="0"/>
              <a:t>when</a:t>
            </a:r>
          </a:p>
          <a:p>
            <a:pPr algn="ctr">
              <a:lnSpc>
                <a:spcPct val="150000"/>
              </a:lnSpc>
            </a:pPr>
            <a:r>
              <a:rPr lang="en-US" sz="2400" i="1" dirty="0"/>
              <a:t>individuals can produce much more?</a:t>
            </a:r>
          </a:p>
        </p:txBody>
      </p:sp>
    </p:spTree>
    <p:extLst>
      <p:ext uri="{BB962C8B-B14F-4D97-AF65-F5344CB8AC3E}">
        <p14:creationId xmlns:p14="http://schemas.microsoft.com/office/powerpoint/2010/main" val="3828719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42E8FC-25C5-721C-7C58-A485BF20580B}"/>
              </a:ext>
            </a:extLst>
          </p:cNvPr>
          <p:cNvSpPr>
            <a:spLocks noGrp="1"/>
          </p:cNvSpPr>
          <p:nvPr>
            <p:ph idx="1"/>
          </p:nvPr>
        </p:nvSpPr>
        <p:spPr>
          <a:xfrm>
            <a:off x="277148" y="1305004"/>
            <a:ext cx="8557768" cy="2460172"/>
          </a:xfrm>
        </p:spPr>
        <p:txBody>
          <a:bodyPr anchor="ctr"/>
          <a:lstStyle/>
          <a:p>
            <a:pPr marL="0" indent="0" algn="ctr">
              <a:spcBef>
                <a:spcPts val="1200"/>
              </a:spcBef>
              <a:buNone/>
            </a:pPr>
            <a:r>
              <a:rPr lang="en-US" sz="4000" b="1" dirty="0"/>
              <a:t>What breaks in teamwork first?</a:t>
            </a:r>
          </a:p>
        </p:txBody>
      </p:sp>
      <p:sp>
        <p:nvSpPr>
          <p:cNvPr id="3" name="Title 2">
            <a:extLst>
              <a:ext uri="{FF2B5EF4-FFF2-40B4-BE49-F238E27FC236}">
                <a16:creationId xmlns:a16="http://schemas.microsoft.com/office/drawing/2014/main" id="{CC3EAD80-16E4-E6E4-3C73-A6729D9CF830}"/>
              </a:ext>
            </a:extLst>
          </p:cNvPr>
          <p:cNvSpPr>
            <a:spLocks noGrp="1"/>
          </p:cNvSpPr>
          <p:nvPr>
            <p:ph type="title"/>
          </p:nvPr>
        </p:nvSpPr>
        <p:spPr>
          <a:xfrm>
            <a:off x="92990" y="136525"/>
            <a:ext cx="9368877" cy="638175"/>
          </a:xfrm>
        </p:spPr>
        <p:txBody>
          <a:bodyPr>
            <a:noAutofit/>
          </a:bodyPr>
          <a:lstStyle/>
          <a:p>
            <a:r>
              <a:rPr lang="en-US"/>
              <a:t>Suppose </a:t>
            </a:r>
            <a:r>
              <a:rPr lang="en-US" dirty="0"/>
              <a:t>every engineer is 10× more productive</a:t>
            </a:r>
          </a:p>
        </p:txBody>
      </p:sp>
      <p:sp>
        <p:nvSpPr>
          <p:cNvPr id="4" name="Slide Number Placeholder 3">
            <a:extLst>
              <a:ext uri="{FF2B5EF4-FFF2-40B4-BE49-F238E27FC236}">
                <a16:creationId xmlns:a16="http://schemas.microsoft.com/office/drawing/2014/main" id="{682DA05D-5BBB-FACC-276E-404AD93BF260}"/>
              </a:ext>
            </a:extLst>
          </p:cNvPr>
          <p:cNvSpPr>
            <a:spLocks noGrp="1"/>
          </p:cNvSpPr>
          <p:nvPr>
            <p:ph type="sldNum" sz="quarter" idx="4"/>
          </p:nvPr>
        </p:nvSpPr>
        <p:spPr/>
        <p:txBody>
          <a:bodyPr/>
          <a:lstStyle/>
          <a:p>
            <a:fld id="{B7EB45DA-9A0D-DC49-8E02-F30A5DDC21C3}" type="slidenum">
              <a:rPr lang="en-US" smtClean="0"/>
              <a:t>21</a:t>
            </a:fld>
            <a:endParaRPr lang="en-US"/>
          </a:p>
        </p:txBody>
      </p:sp>
      <p:sp>
        <p:nvSpPr>
          <p:cNvPr id="5" name="TextBox 4">
            <a:extLst>
              <a:ext uri="{FF2B5EF4-FFF2-40B4-BE49-F238E27FC236}">
                <a16:creationId xmlns:a16="http://schemas.microsoft.com/office/drawing/2014/main" id="{84E4367A-11D7-A482-F1F1-B08D2AFCECE2}"/>
              </a:ext>
            </a:extLst>
          </p:cNvPr>
          <p:cNvSpPr txBox="1"/>
          <p:nvPr/>
        </p:nvSpPr>
        <p:spPr>
          <a:xfrm>
            <a:off x="277148" y="1055449"/>
            <a:ext cx="2718373" cy="830997"/>
          </a:xfrm>
          <a:prstGeom prst="rect">
            <a:avLst/>
          </a:prstGeom>
          <a:noFill/>
        </p:spPr>
        <p:txBody>
          <a:bodyPr wrap="none" rtlCol="0" anchor="ctr">
            <a:spAutoFit/>
          </a:bodyPr>
          <a:lstStyle/>
          <a:p>
            <a:r>
              <a:rPr lang="en-US" sz="4800" dirty="0"/>
              <a:t>🧙</a:t>
            </a:r>
            <a:r>
              <a:rPr lang="en-US" sz="2400" i="1" dirty="0"/>
              <a:t>MAGE Moment</a:t>
            </a:r>
          </a:p>
        </p:txBody>
      </p:sp>
      <p:pic>
        <p:nvPicPr>
          <p:cNvPr id="6" name="Picture 5">
            <a:extLst>
              <a:ext uri="{FF2B5EF4-FFF2-40B4-BE49-F238E27FC236}">
                <a16:creationId xmlns:a16="http://schemas.microsoft.com/office/drawing/2014/main" id="{8312816C-7443-A5F4-062B-7B27D6A213CB}"/>
              </a:ext>
            </a:extLst>
          </p:cNvPr>
          <p:cNvPicPr>
            <a:picLocks noChangeAspect="1"/>
          </p:cNvPicPr>
          <p:nvPr/>
        </p:nvPicPr>
        <p:blipFill>
          <a:blip r:embed="rId3"/>
          <a:stretch>
            <a:fillRect/>
          </a:stretch>
        </p:blipFill>
        <p:spPr>
          <a:xfrm>
            <a:off x="2661379" y="3182155"/>
            <a:ext cx="4232098" cy="1214427"/>
          </a:xfrm>
          <a:prstGeom prst="rect">
            <a:avLst/>
          </a:prstGeom>
        </p:spPr>
      </p:pic>
      <p:sp>
        <p:nvSpPr>
          <p:cNvPr id="7" name="Model Shared context">
            <a:extLst>
              <a:ext uri="{FF2B5EF4-FFF2-40B4-BE49-F238E27FC236}">
                <a16:creationId xmlns:a16="http://schemas.microsoft.com/office/drawing/2014/main" id="{FC5765F6-7A3D-975C-5D7C-F75C0474656B}"/>
              </a:ext>
            </a:extLst>
          </p:cNvPr>
          <p:cNvSpPr/>
          <p:nvPr/>
        </p:nvSpPr>
        <p:spPr>
          <a:xfrm>
            <a:off x="379321" y="5065951"/>
            <a:ext cx="2616200" cy="736600"/>
          </a:xfrm>
          <a:prstGeom prst="roundRect">
            <a:avLst/>
          </a:prstGeom>
          <a:solidFill>
            <a:srgbClr val="C9B991"/>
          </a:solidFill>
          <a:ln w="19050">
            <a:solidFill>
              <a:srgbClr val="C9B991"/>
            </a:solidFill>
          </a:ln>
        </p:spPr>
        <p:txBody>
          <a:bodyPr wrap="square" lIns="72000" rIns="72000" anchor="ctr">
            <a:noAutofit/>
          </a:bodyPr>
          <a:lstStyle/>
          <a:p>
            <a:pPr algn="ctr">
              <a:buNone/>
            </a:pPr>
            <a:r>
              <a:rPr lang="en-US" sz="2800" b="1" dirty="0">
                <a:solidFill>
                  <a:srgbClr val="000000"/>
                </a:solidFill>
              </a:rPr>
              <a:t>Shared context</a:t>
            </a:r>
          </a:p>
        </p:txBody>
      </p:sp>
      <p:sp>
        <p:nvSpPr>
          <p:cNvPr id="8" name="Model Trust">
            <a:extLst>
              <a:ext uri="{FF2B5EF4-FFF2-40B4-BE49-F238E27FC236}">
                <a16:creationId xmlns:a16="http://schemas.microsoft.com/office/drawing/2014/main" id="{5D21482B-35F0-6A76-E593-44C77F290D78}"/>
              </a:ext>
            </a:extLst>
          </p:cNvPr>
          <p:cNvSpPr/>
          <p:nvPr/>
        </p:nvSpPr>
        <p:spPr>
          <a:xfrm>
            <a:off x="3262221" y="5065951"/>
            <a:ext cx="2616200" cy="736600"/>
          </a:xfrm>
          <a:prstGeom prst="roundRect">
            <a:avLst/>
          </a:prstGeom>
          <a:solidFill>
            <a:srgbClr val="C9B991"/>
          </a:solidFill>
          <a:ln w="19050">
            <a:solidFill>
              <a:srgbClr val="C9B991"/>
            </a:solidFill>
          </a:ln>
        </p:spPr>
        <p:txBody>
          <a:bodyPr wrap="square" lIns="72000" rIns="72000" anchor="ctr">
            <a:noAutofit/>
          </a:bodyPr>
          <a:lstStyle/>
          <a:p>
            <a:pPr algn="ctr">
              <a:buNone/>
            </a:pPr>
            <a:r>
              <a:rPr lang="en-US" sz="2800" b="1" dirty="0">
                <a:solidFill>
                  <a:srgbClr val="000000"/>
                </a:solidFill>
              </a:rPr>
              <a:t>Trust</a:t>
            </a:r>
          </a:p>
        </p:txBody>
      </p:sp>
      <p:sp>
        <p:nvSpPr>
          <p:cNvPr id="10" name="Model Trust">
            <a:extLst>
              <a:ext uri="{FF2B5EF4-FFF2-40B4-BE49-F238E27FC236}">
                <a16:creationId xmlns:a16="http://schemas.microsoft.com/office/drawing/2014/main" id="{0F929A45-0558-6FE9-31CD-C4117FD22D5B}"/>
              </a:ext>
            </a:extLst>
          </p:cNvPr>
          <p:cNvSpPr/>
          <p:nvPr/>
        </p:nvSpPr>
        <p:spPr>
          <a:xfrm>
            <a:off x="6145121" y="5065951"/>
            <a:ext cx="2616200" cy="736600"/>
          </a:xfrm>
          <a:prstGeom prst="roundRect">
            <a:avLst/>
          </a:prstGeom>
          <a:solidFill>
            <a:srgbClr val="C9B991"/>
          </a:solidFill>
          <a:ln w="19050">
            <a:solidFill>
              <a:srgbClr val="C9B991"/>
            </a:solidFill>
          </a:ln>
        </p:spPr>
        <p:txBody>
          <a:bodyPr wrap="square" lIns="72000" rIns="72000" anchor="ctr">
            <a:noAutofit/>
          </a:bodyPr>
          <a:lstStyle/>
          <a:p>
            <a:pPr algn="ctr">
              <a:buNone/>
            </a:pPr>
            <a:r>
              <a:rPr lang="en-US" sz="2800" b="1" dirty="0">
                <a:solidFill>
                  <a:srgbClr val="000000"/>
                </a:solidFill>
              </a:rPr>
              <a:t>Coordination</a:t>
            </a:r>
          </a:p>
        </p:txBody>
      </p:sp>
    </p:spTree>
    <p:extLst>
      <p:ext uri="{BB962C8B-B14F-4D97-AF65-F5344CB8AC3E}">
        <p14:creationId xmlns:p14="http://schemas.microsoft.com/office/powerpoint/2010/main" val="3802349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5FBBFC-CC67-31F4-20C1-DC20AA6F7CE4}"/>
              </a:ext>
            </a:extLst>
          </p:cNvPr>
          <p:cNvSpPr>
            <a:spLocks noGrp="1"/>
          </p:cNvSpPr>
          <p:nvPr>
            <p:ph type="title"/>
          </p:nvPr>
        </p:nvSpPr>
        <p:spPr/>
        <p:txBody>
          <a:bodyPr>
            <a:noAutofit/>
          </a:bodyPr>
          <a:lstStyle/>
          <a:p>
            <a:r>
              <a:rPr lang="en-US"/>
              <a:t>GenAI can amplify individual capability</a:t>
            </a:r>
          </a:p>
        </p:txBody>
      </p:sp>
      <p:sp>
        <p:nvSpPr>
          <p:cNvPr id="4" name="Slide Number Placeholder 3">
            <a:extLst>
              <a:ext uri="{FF2B5EF4-FFF2-40B4-BE49-F238E27FC236}">
                <a16:creationId xmlns:a16="http://schemas.microsoft.com/office/drawing/2014/main" id="{6AF11432-EBDD-90A5-8AC8-F310B7D4F59F}"/>
              </a:ext>
            </a:extLst>
          </p:cNvPr>
          <p:cNvSpPr>
            <a:spLocks noGrp="1"/>
          </p:cNvSpPr>
          <p:nvPr>
            <p:ph type="sldNum" sz="quarter" idx="4"/>
          </p:nvPr>
        </p:nvSpPr>
        <p:spPr/>
        <p:txBody>
          <a:bodyPr/>
          <a:lstStyle/>
          <a:p>
            <a:fld id="{B7EB45DA-9A0D-DC49-8E02-F30A5DDC21C3}" type="slidenum">
              <a:rPr lang="en-US" smtClean="0"/>
              <a:t>22</a:t>
            </a:fld>
            <a:endParaRPr lang="en-US"/>
          </a:p>
        </p:txBody>
      </p:sp>
      <p:sp>
        <p:nvSpPr>
          <p:cNvPr id="40" name="Node 1"/>
          <p:cNvSpPr/>
          <p:nvPr/>
        </p:nvSpPr>
        <p:spPr>
          <a:xfrm>
            <a:off x="381000" y="1778000"/>
            <a:ext cx="2413000" cy="1397000"/>
          </a:xfrm>
          <a:prstGeom prst="roundRect">
            <a:avLst/>
          </a:prstGeom>
          <a:solidFill>
            <a:srgbClr val="FFFFFF"/>
          </a:solidFill>
          <a:ln w="19050">
            <a:solidFill>
              <a:srgbClr val="555960"/>
            </a:solidFill>
          </a:ln>
        </p:spPr>
        <p:txBody>
          <a:bodyPr wrap="square" lIns="45720" rIns="45720" anchor="ctr">
            <a:noAutofit/>
          </a:bodyPr>
          <a:lstStyle/>
          <a:p>
            <a:pPr algn="ctr">
              <a:buNone/>
            </a:pPr>
            <a:r>
              <a:rPr lang="en-US" sz="2200" b="1" i="0" dirty="0">
                <a:solidFill>
                  <a:srgbClr val="000000"/>
                </a:solidFill>
              </a:rPr>
              <a:t>One engineer</a:t>
            </a:r>
          </a:p>
        </p:txBody>
      </p:sp>
      <p:sp>
        <p:nvSpPr>
          <p:cNvPr id="41" name="Connector 1"/>
          <p:cNvSpPr/>
          <p:nvPr/>
        </p:nvSpPr>
        <p:spPr>
          <a:xfrm>
            <a:off x="2946400" y="2260600"/>
            <a:ext cx="584200" cy="431800"/>
          </a:xfrm>
          <a:prstGeom prst="rect">
            <a:avLst/>
          </a:prstGeom>
          <a:noFill/>
          <a:ln>
            <a:noFill/>
          </a:ln>
        </p:spPr>
        <p:txBody>
          <a:bodyPr wrap="square" lIns="45720" rIns="45720" anchor="ctr">
            <a:noAutofit/>
          </a:bodyPr>
          <a:lstStyle/>
          <a:p>
            <a:pPr algn="ctr">
              <a:buNone/>
            </a:pPr>
            <a:r>
              <a:rPr lang="en-US" sz="3200" b="1" i="0" dirty="0">
                <a:solidFill>
                  <a:srgbClr val="FFFFFF"/>
                </a:solidFill>
              </a:rPr>
              <a:t>+</a:t>
            </a:r>
          </a:p>
        </p:txBody>
      </p:sp>
      <p:sp>
        <p:nvSpPr>
          <p:cNvPr id="42" name="Node 2"/>
          <p:cNvSpPr/>
          <p:nvPr/>
        </p:nvSpPr>
        <p:spPr>
          <a:xfrm>
            <a:off x="3683000" y="1778000"/>
            <a:ext cx="2413000" cy="1397000"/>
          </a:xfrm>
          <a:prstGeom prst="roundRect">
            <a:avLst/>
          </a:prstGeom>
          <a:solidFill>
            <a:srgbClr val="FFFFFF"/>
          </a:solidFill>
          <a:ln w="19050">
            <a:solidFill>
              <a:srgbClr val="555960"/>
            </a:solidFill>
          </a:ln>
        </p:spPr>
        <p:txBody>
          <a:bodyPr wrap="square" lIns="45720" rIns="45720" anchor="ctr">
            <a:noAutofit/>
          </a:bodyPr>
          <a:lstStyle/>
          <a:p>
            <a:pPr algn="ctr">
              <a:buNone/>
            </a:pPr>
            <a:r>
              <a:rPr lang="en-US" sz="2200" b="1" i="0" dirty="0">
                <a:solidFill>
                  <a:srgbClr val="000000"/>
                </a:solidFill>
              </a:rPr>
              <a:t>Coding agents</a:t>
            </a:r>
          </a:p>
        </p:txBody>
      </p:sp>
      <p:sp>
        <p:nvSpPr>
          <p:cNvPr id="43" name="Connector 2"/>
          <p:cNvSpPr/>
          <p:nvPr/>
        </p:nvSpPr>
        <p:spPr>
          <a:xfrm>
            <a:off x="6248400" y="2298700"/>
            <a:ext cx="584200" cy="355600"/>
          </a:xfrm>
          <a:prstGeom prst="rightArrow">
            <a:avLst/>
          </a:prstGeom>
          <a:solidFill>
            <a:srgbClr val="555960"/>
          </a:solidFill>
          <a:ln>
            <a:noFill/>
          </a:ln>
        </p:spPr>
        <p:txBody>
          <a:bodyPr wrap="square" lIns="45720" rIns="45720" anchor="ctr">
            <a:noAutofit/>
          </a:bodyPr>
          <a:lstStyle/>
          <a:p>
            <a:pPr algn="ctr">
              <a:buNone/>
            </a:pPr>
            <a:endParaRPr lang="en-US" sz="1200" dirty="0">
              <a:solidFill>
                <a:srgbClr val="FFFFFF"/>
              </a:solidFill>
            </a:endParaRPr>
          </a:p>
        </p:txBody>
      </p:sp>
      <p:sp>
        <p:nvSpPr>
          <p:cNvPr id="44" name="Node 3"/>
          <p:cNvSpPr/>
          <p:nvPr/>
        </p:nvSpPr>
        <p:spPr>
          <a:xfrm>
            <a:off x="6985000" y="1778000"/>
            <a:ext cx="1778000" cy="1397000"/>
          </a:xfrm>
          <a:prstGeom prst="roundRect">
            <a:avLst/>
          </a:prstGeom>
          <a:solidFill>
            <a:srgbClr val="8E6F3E"/>
          </a:solidFill>
          <a:ln w="19050">
            <a:solidFill>
              <a:srgbClr val="8E6F3E"/>
            </a:solidFill>
          </a:ln>
        </p:spPr>
        <p:txBody>
          <a:bodyPr wrap="square" lIns="45720" rIns="45720" anchor="ctr">
            <a:noAutofit/>
          </a:bodyPr>
          <a:lstStyle/>
          <a:p>
            <a:pPr algn="ctr">
              <a:buNone/>
            </a:pPr>
            <a:r>
              <a:rPr lang="en-US" sz="2000" b="1" i="0" dirty="0">
                <a:solidFill>
                  <a:srgbClr val="FFFFFF"/>
                </a:solidFill>
              </a:rPr>
              <a:t>A larger owned surface</a:t>
            </a:r>
          </a:p>
        </p:txBody>
      </p:sp>
      <p:sp>
        <p:nvSpPr>
          <p:cNvPr id="45" name="Detail"/>
          <p:cNvSpPr/>
          <p:nvPr/>
        </p:nvSpPr>
        <p:spPr>
          <a:xfrm>
            <a:off x="381000" y="3378200"/>
            <a:ext cx="8382000" cy="558800"/>
          </a:xfrm>
          <a:prstGeom prst="rect">
            <a:avLst/>
          </a:prstGeom>
          <a:noFill/>
          <a:ln>
            <a:noFill/>
          </a:ln>
        </p:spPr>
        <p:txBody>
          <a:bodyPr wrap="square" lIns="45720" rIns="45720" anchor="ctr">
            <a:noAutofit/>
          </a:bodyPr>
          <a:lstStyle/>
          <a:p>
            <a:pPr algn="ctr">
              <a:buNone/>
            </a:pPr>
            <a:r>
              <a:rPr lang="en-US" sz="2000" b="0" i="0" dirty="0"/>
              <a:t>Understand unfamiliar code faster  ·  Produce and test more  ·  Explore more alternatives before committing</a:t>
            </a:r>
          </a:p>
        </p:txBody>
      </p:sp>
      <p:sp>
        <p:nvSpPr>
          <p:cNvPr id="46" name="Punchline"/>
          <p:cNvSpPr/>
          <p:nvPr/>
        </p:nvSpPr>
        <p:spPr>
          <a:xfrm>
            <a:off x="381000" y="4140200"/>
            <a:ext cx="8382000" cy="812800"/>
          </a:xfrm>
          <a:prstGeom prst="rect">
            <a:avLst/>
          </a:prstGeom>
          <a:noFill/>
          <a:ln>
            <a:noFill/>
          </a:ln>
        </p:spPr>
        <p:txBody>
          <a:bodyPr wrap="square" lIns="45720" rIns="45720" anchor="ctr">
            <a:noAutofit/>
          </a:bodyPr>
          <a:lstStyle/>
          <a:p>
            <a:pPr algn="ctr">
              <a:buNone/>
            </a:pPr>
            <a:r>
              <a:rPr lang="en-US" sz="3000" b="1" i="0" dirty="0">
                <a:solidFill>
                  <a:srgbClr val="000000"/>
                </a:solidFill>
              </a:rPr>
              <a:t>Fewer people can mean genuinely less coordination.</a:t>
            </a:r>
          </a:p>
        </p:txBody>
      </p:sp>
      <p:sp>
        <p:nvSpPr>
          <p:cNvPr id="47" name="Note"/>
          <p:cNvSpPr/>
          <p:nvPr/>
        </p:nvSpPr>
        <p:spPr>
          <a:xfrm>
            <a:off x="381000" y="4953000"/>
            <a:ext cx="8382000" cy="762000"/>
          </a:xfrm>
          <a:prstGeom prst="rect">
            <a:avLst/>
          </a:prstGeom>
          <a:noFill/>
          <a:ln>
            <a:noFill/>
          </a:ln>
        </p:spPr>
        <p:txBody>
          <a:bodyPr wrap="square" lIns="45720" rIns="45720" anchor="ctr">
            <a:noAutofit/>
          </a:bodyPr>
          <a:lstStyle/>
          <a:p>
            <a:pPr algn="ctr">
              <a:buNone/>
            </a:pPr>
            <a:r>
              <a:rPr lang="en-US" sz="2000" b="0" i="1" dirty="0"/>
              <a:t>Some coordination costs disappear rather than being managed.</a:t>
            </a:r>
          </a:p>
        </p:txBody>
      </p:sp>
      <p:sp>
        <p:nvSpPr>
          <p:cNvPr id="48" name="Question"/>
          <p:cNvSpPr txBox="1"/>
          <p:nvPr/>
        </p:nvSpPr>
        <p:spPr>
          <a:xfrm>
            <a:off x="381000" y="5714999"/>
            <a:ext cx="8382000" cy="1006475"/>
          </a:xfrm>
          <a:prstGeom prst="rect">
            <a:avLst/>
          </a:prstGeom>
          <a:noFill/>
          <a:ln>
            <a:noFill/>
          </a:ln>
        </p:spPr>
        <p:txBody>
          <a:bodyPr wrap="square" lIns="91440" tIns="0" rIns="91440" bIns="0" anchor="t">
            <a:noAutofit/>
          </a:bodyPr>
          <a:lstStyle/>
          <a:p>
            <a:pPr algn="ctr">
              <a:buNone/>
            </a:pPr>
            <a:r>
              <a:rPr lang="en-US" sz="2800" b="1" dirty="0">
                <a:solidFill>
                  <a:srgbClr val="70552E"/>
                </a:solidFill>
              </a:rPr>
              <a:t>But is coordination only a cost?</a:t>
            </a:r>
          </a:p>
          <a:p>
            <a:pPr algn="ctr">
              <a:buNone/>
            </a:pPr>
            <a:r>
              <a:rPr lang="en-US" sz="2400" b="1" dirty="0">
                <a:solidFill>
                  <a:srgbClr val="70552E"/>
                </a:solidFill>
              </a:rPr>
              <a:t>What might we lose when engineers need one another less?</a:t>
            </a:r>
          </a:p>
        </p:txBody>
      </p:sp>
    </p:spTree>
    <p:extLst>
      <p:ext uri="{BB962C8B-B14F-4D97-AF65-F5344CB8AC3E}">
        <p14:creationId xmlns:p14="http://schemas.microsoft.com/office/powerpoint/2010/main" val="387456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710783-6824-9BBF-1850-5D5792BFC788}"/>
              </a:ext>
            </a:extLst>
          </p:cNvPr>
          <p:cNvSpPr>
            <a:spLocks noGrp="1"/>
          </p:cNvSpPr>
          <p:nvPr>
            <p:ph type="title"/>
          </p:nvPr>
        </p:nvSpPr>
        <p:spPr/>
        <p:txBody>
          <a:bodyPr>
            <a:noAutofit/>
          </a:bodyPr>
          <a:lstStyle/>
          <a:p>
            <a:r>
              <a:rPr lang="en-US" sz="2800" dirty="0"/>
              <a:t>Individual throughput ≠ team throughput</a:t>
            </a:r>
          </a:p>
        </p:txBody>
      </p:sp>
      <p:sp>
        <p:nvSpPr>
          <p:cNvPr id="4" name="Slide Number Placeholder 3">
            <a:extLst>
              <a:ext uri="{FF2B5EF4-FFF2-40B4-BE49-F238E27FC236}">
                <a16:creationId xmlns:a16="http://schemas.microsoft.com/office/drawing/2014/main" id="{2ACB2906-89A9-70A8-B3D5-888CF32BA15F}"/>
              </a:ext>
            </a:extLst>
          </p:cNvPr>
          <p:cNvSpPr>
            <a:spLocks noGrp="1"/>
          </p:cNvSpPr>
          <p:nvPr>
            <p:ph type="sldNum" sz="quarter" idx="4"/>
          </p:nvPr>
        </p:nvSpPr>
        <p:spPr/>
        <p:txBody>
          <a:bodyPr/>
          <a:lstStyle/>
          <a:p>
            <a:fld id="{B7EB45DA-9A0D-DC49-8E02-F30A5DDC21C3}" type="slidenum">
              <a:rPr lang="en-US" smtClean="0"/>
              <a:t>23</a:t>
            </a:fld>
            <a:endParaRPr lang="en-US"/>
          </a:p>
        </p:txBody>
      </p:sp>
      <p:sp>
        <p:nvSpPr>
          <p:cNvPr id="40" name="Node 1"/>
          <p:cNvSpPr/>
          <p:nvPr/>
        </p:nvSpPr>
        <p:spPr>
          <a:xfrm>
            <a:off x="381000" y="1778000"/>
            <a:ext cx="2413000" cy="1397000"/>
          </a:xfrm>
          <a:prstGeom prst="roundRect">
            <a:avLst/>
          </a:prstGeom>
          <a:solidFill>
            <a:srgbClr val="FFFFFF"/>
          </a:solidFill>
          <a:ln w="19050">
            <a:solidFill>
              <a:srgbClr val="555960"/>
            </a:solidFill>
          </a:ln>
        </p:spPr>
        <p:txBody>
          <a:bodyPr wrap="square" lIns="45720" rIns="45720" anchor="ctr">
            <a:noAutofit/>
          </a:bodyPr>
          <a:lstStyle/>
          <a:p>
            <a:pPr algn="ctr">
              <a:buNone/>
            </a:pPr>
            <a:r>
              <a:rPr lang="en-US" sz="2200" b="1" i="0" dirty="0">
                <a:solidFill>
                  <a:srgbClr val="000000"/>
                </a:solidFill>
              </a:rPr>
              <a:t>More changes produced</a:t>
            </a:r>
          </a:p>
        </p:txBody>
      </p:sp>
      <p:sp>
        <p:nvSpPr>
          <p:cNvPr id="41" name="Connector 1"/>
          <p:cNvSpPr/>
          <p:nvPr/>
        </p:nvSpPr>
        <p:spPr>
          <a:xfrm>
            <a:off x="2946400" y="2298700"/>
            <a:ext cx="584200" cy="355600"/>
          </a:xfrm>
          <a:prstGeom prst="rightArrow">
            <a:avLst/>
          </a:prstGeom>
          <a:solidFill>
            <a:srgbClr val="555960"/>
          </a:solidFill>
          <a:ln>
            <a:noFill/>
          </a:ln>
        </p:spPr>
        <p:txBody>
          <a:bodyPr wrap="square" lIns="45720" rIns="45720" anchor="ctr">
            <a:noAutofit/>
          </a:bodyPr>
          <a:lstStyle/>
          <a:p>
            <a:pPr algn="ctr">
              <a:buNone/>
            </a:pPr>
            <a:endParaRPr lang="en-US" sz="1200" dirty="0">
              <a:solidFill>
                <a:srgbClr val="FFFFFF"/>
              </a:solidFill>
            </a:endParaRPr>
          </a:p>
        </p:txBody>
      </p:sp>
      <p:sp>
        <p:nvSpPr>
          <p:cNvPr id="42" name="Node 2"/>
          <p:cNvSpPr/>
          <p:nvPr/>
        </p:nvSpPr>
        <p:spPr>
          <a:xfrm>
            <a:off x="3683000" y="1778000"/>
            <a:ext cx="2413000" cy="1397000"/>
          </a:xfrm>
          <a:prstGeom prst="roundRect">
            <a:avLst/>
          </a:prstGeom>
          <a:solidFill>
            <a:srgbClr val="FFFFFF"/>
          </a:solidFill>
          <a:ln w="19050">
            <a:solidFill>
              <a:srgbClr val="555960"/>
            </a:solidFill>
          </a:ln>
        </p:spPr>
        <p:txBody>
          <a:bodyPr wrap="square" lIns="45720" rIns="45720" anchor="ctr">
            <a:noAutofit/>
          </a:bodyPr>
          <a:lstStyle/>
          <a:p>
            <a:pPr algn="ctr">
              <a:buNone/>
            </a:pPr>
            <a:r>
              <a:rPr lang="en-US" sz="2000" b="1" i="0" dirty="0">
                <a:solidFill>
                  <a:srgbClr val="000000"/>
                </a:solidFill>
              </a:rPr>
              <a:t>More to review, decide, record, integrate</a:t>
            </a:r>
          </a:p>
        </p:txBody>
      </p:sp>
      <p:sp>
        <p:nvSpPr>
          <p:cNvPr id="43" name="Connector 2"/>
          <p:cNvSpPr/>
          <p:nvPr/>
        </p:nvSpPr>
        <p:spPr>
          <a:xfrm>
            <a:off x="6248400" y="2298700"/>
            <a:ext cx="584200" cy="355600"/>
          </a:xfrm>
          <a:prstGeom prst="rightArrow">
            <a:avLst/>
          </a:prstGeom>
          <a:solidFill>
            <a:srgbClr val="555960"/>
          </a:solidFill>
          <a:ln>
            <a:noFill/>
          </a:ln>
        </p:spPr>
        <p:txBody>
          <a:bodyPr wrap="square" lIns="45720" rIns="45720" anchor="ctr">
            <a:noAutofit/>
          </a:bodyPr>
          <a:lstStyle/>
          <a:p>
            <a:pPr algn="ctr">
              <a:buNone/>
            </a:pPr>
            <a:endParaRPr lang="en-US" sz="1200" dirty="0">
              <a:solidFill>
                <a:srgbClr val="FFFFFF"/>
              </a:solidFill>
            </a:endParaRPr>
          </a:p>
        </p:txBody>
      </p:sp>
      <p:sp>
        <p:nvSpPr>
          <p:cNvPr id="44" name="Node 3"/>
          <p:cNvSpPr/>
          <p:nvPr/>
        </p:nvSpPr>
        <p:spPr>
          <a:xfrm>
            <a:off x="6985000" y="1778000"/>
            <a:ext cx="1778000" cy="1397000"/>
          </a:xfrm>
          <a:prstGeom prst="roundRect">
            <a:avLst/>
          </a:prstGeom>
          <a:solidFill>
            <a:srgbClr val="555960"/>
          </a:solidFill>
          <a:ln w="19050">
            <a:solidFill>
              <a:srgbClr val="555960"/>
            </a:solidFill>
          </a:ln>
        </p:spPr>
        <p:txBody>
          <a:bodyPr wrap="square" lIns="45720" rIns="45720" anchor="ctr">
            <a:noAutofit/>
          </a:bodyPr>
          <a:lstStyle/>
          <a:p>
            <a:pPr algn="ctr">
              <a:buNone/>
            </a:pPr>
            <a:r>
              <a:rPr lang="en-US" sz="2000" b="1" i="0" dirty="0">
                <a:solidFill>
                  <a:srgbClr val="FFFFFF"/>
                </a:solidFill>
              </a:rPr>
              <a:t>Higher coordination load</a:t>
            </a:r>
          </a:p>
        </p:txBody>
      </p:sp>
      <p:sp>
        <p:nvSpPr>
          <p:cNvPr id="46" name="Punchline"/>
          <p:cNvSpPr/>
          <p:nvPr/>
        </p:nvSpPr>
        <p:spPr>
          <a:xfrm>
            <a:off x="381000" y="3810000"/>
            <a:ext cx="8382000" cy="1651000"/>
          </a:xfrm>
          <a:prstGeom prst="rect">
            <a:avLst/>
          </a:prstGeom>
          <a:noFill/>
          <a:ln>
            <a:noFill/>
          </a:ln>
        </p:spPr>
        <p:txBody>
          <a:bodyPr wrap="square" lIns="45720" rIns="45720" anchor="ctr">
            <a:noAutofit/>
          </a:bodyPr>
          <a:lstStyle/>
          <a:p>
            <a:pPr algn="ctr">
              <a:buNone/>
            </a:pPr>
            <a:r>
              <a:rPr lang="en-US" sz="2800" b="1" dirty="0"/>
              <a:t>An amplifier amplifies a well-designed coordination system—or overwhelms a bad one.</a:t>
            </a:r>
          </a:p>
        </p:txBody>
      </p:sp>
    </p:spTree>
    <p:extLst>
      <p:ext uri="{BB962C8B-B14F-4D97-AF65-F5344CB8AC3E}">
        <p14:creationId xmlns:p14="http://schemas.microsoft.com/office/powerpoint/2010/main" val="982191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66C06-6223-BDCE-19E8-489573AF3A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A6A97F4-E437-9536-9CDE-0C7DD0C759F2}"/>
              </a:ext>
            </a:extLst>
          </p:cNvPr>
          <p:cNvSpPr>
            <a:spLocks noGrp="1"/>
          </p:cNvSpPr>
          <p:nvPr>
            <p:ph type="title"/>
          </p:nvPr>
        </p:nvSpPr>
        <p:spPr>
          <a:xfrm>
            <a:off x="277148" y="118428"/>
            <a:ext cx="8043862" cy="638175"/>
          </a:xfrm>
        </p:spPr>
        <p:txBody>
          <a:bodyPr>
            <a:noAutofit/>
          </a:bodyPr>
          <a:lstStyle/>
          <a:p>
            <a:r>
              <a:rPr lang="en-US" dirty="0"/>
              <a:t>MEAT PROXIES</a:t>
            </a:r>
          </a:p>
        </p:txBody>
      </p:sp>
      <p:sp>
        <p:nvSpPr>
          <p:cNvPr id="4" name="Slide Number Placeholder 3">
            <a:extLst>
              <a:ext uri="{FF2B5EF4-FFF2-40B4-BE49-F238E27FC236}">
                <a16:creationId xmlns:a16="http://schemas.microsoft.com/office/drawing/2014/main" id="{A263492F-D7E7-82D9-B7CB-5307C30134A6}"/>
              </a:ext>
            </a:extLst>
          </p:cNvPr>
          <p:cNvSpPr>
            <a:spLocks noGrp="1"/>
          </p:cNvSpPr>
          <p:nvPr>
            <p:ph type="sldNum" sz="quarter" idx="4"/>
          </p:nvPr>
        </p:nvSpPr>
        <p:spPr>
          <a:xfrm>
            <a:off x="6457950" y="6356350"/>
            <a:ext cx="2057400" cy="365125"/>
          </a:xfrm>
        </p:spPr>
        <p:txBody>
          <a:bodyPr/>
          <a:lstStyle/>
          <a:p>
            <a:fld id="{B7EB45DA-9A0D-DC49-8E02-F30A5DDC21C3}" type="slidenum">
              <a:rPr lang="en-US" smtClean="0"/>
              <a:pPr/>
              <a:t>24</a:t>
            </a:fld>
            <a:endParaRPr lang="en-US"/>
          </a:p>
        </p:txBody>
      </p:sp>
      <p:pic>
        <p:nvPicPr>
          <p:cNvPr id="7" name="Picture 6" descr="🚽 skibidi toilet (camera man)・ OBJ File for 3D printing・Cults">
            <a:extLst>
              <a:ext uri="{FF2B5EF4-FFF2-40B4-BE49-F238E27FC236}">
                <a16:creationId xmlns:a16="http://schemas.microsoft.com/office/drawing/2014/main" id="{A1951118-8CB0-1C3A-B029-FECFFB8D547F}"/>
              </a:ext>
            </a:extLst>
          </p:cNvPr>
          <p:cNvPicPr>
            <a:picLocks noChangeAspect="1"/>
          </p:cNvPicPr>
          <p:nvPr/>
        </p:nvPicPr>
        <p:blipFill>
          <a:blip r:embed="rId3"/>
          <a:stretch>
            <a:fillRect/>
          </a:stretch>
        </p:blipFill>
        <p:spPr>
          <a:xfrm>
            <a:off x="2098199" y="1355249"/>
            <a:ext cx="4403090" cy="4403090"/>
          </a:xfrm>
          <a:prstGeom prst="rect">
            <a:avLst/>
          </a:prstGeom>
        </p:spPr>
      </p:pic>
    </p:spTree>
    <p:extLst>
      <p:ext uri="{BB962C8B-B14F-4D97-AF65-F5344CB8AC3E}">
        <p14:creationId xmlns:p14="http://schemas.microsoft.com/office/powerpoint/2010/main" val="1496722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29F4AB-05E9-BF42-79DA-036C63B6EDF7}"/>
              </a:ext>
            </a:extLst>
          </p:cNvPr>
          <p:cNvSpPr>
            <a:spLocks noGrp="1"/>
          </p:cNvSpPr>
          <p:nvPr>
            <p:ph type="title"/>
          </p:nvPr>
        </p:nvSpPr>
        <p:spPr/>
        <p:txBody>
          <a:bodyPr>
            <a:noAutofit/>
          </a:bodyPr>
          <a:lstStyle/>
          <a:p>
            <a:r>
              <a:rPr lang="en-US" sz="2800"/>
              <a:t>Four dimensions of coordination</a:t>
            </a:r>
          </a:p>
        </p:txBody>
      </p:sp>
      <p:sp>
        <p:nvSpPr>
          <p:cNvPr id="4" name="Slide Number Placeholder 3">
            <a:extLst>
              <a:ext uri="{FF2B5EF4-FFF2-40B4-BE49-F238E27FC236}">
                <a16:creationId xmlns:a16="http://schemas.microsoft.com/office/drawing/2014/main" id="{A905D93B-F8EF-B6E2-7E7D-894EC2435856}"/>
              </a:ext>
            </a:extLst>
          </p:cNvPr>
          <p:cNvSpPr>
            <a:spLocks noGrp="1"/>
          </p:cNvSpPr>
          <p:nvPr>
            <p:ph type="sldNum" sz="quarter" idx="4"/>
          </p:nvPr>
        </p:nvSpPr>
        <p:spPr/>
        <p:txBody>
          <a:bodyPr/>
          <a:lstStyle/>
          <a:p>
            <a:fld id="{B7EB45DA-9A0D-DC49-8E02-F30A5DDC21C3}" type="slidenum">
              <a:rPr lang="en-US" smtClean="0"/>
              <a:t>25</a:t>
            </a:fld>
            <a:endParaRPr lang="en-US"/>
          </a:p>
        </p:txBody>
      </p:sp>
      <p:sp>
        <p:nvSpPr>
          <p:cNvPr id="60" name="Topology"/>
          <p:cNvSpPr/>
          <p:nvPr/>
        </p:nvSpPr>
        <p:spPr>
          <a:xfrm>
            <a:off x="381000" y="1219200"/>
            <a:ext cx="1905000" cy="2006600"/>
          </a:xfrm>
          <a:prstGeom prst="roundRect">
            <a:avLst/>
          </a:prstGeom>
          <a:solidFill>
            <a:srgbClr val="C9B991"/>
          </a:solidFill>
          <a:ln w="19050">
            <a:solidFill>
              <a:srgbClr val="C9B991"/>
            </a:solidFill>
          </a:ln>
        </p:spPr>
        <p:txBody>
          <a:bodyPr wrap="square" lIns="45720" tIns="228600" rIns="45720" anchor="t">
            <a:noAutofit/>
          </a:bodyPr>
          <a:lstStyle/>
          <a:p>
            <a:pPr algn="ctr">
              <a:buNone/>
            </a:pPr>
            <a:r>
              <a:rPr lang="en-US" sz="2600" b="1" dirty="0">
                <a:solidFill>
                  <a:srgbClr val="000000"/>
                </a:solidFill>
              </a:rPr>
              <a:t>Topology</a:t>
            </a:r>
          </a:p>
          <a:p>
            <a:pPr algn="ctr">
              <a:spcBef>
                <a:spcPts val="1200"/>
              </a:spcBef>
              <a:buNone/>
            </a:pPr>
            <a:r>
              <a:rPr lang="en-US" sz="2000" dirty="0">
                <a:solidFill>
                  <a:srgbClr val="000000"/>
                </a:solidFill>
              </a:rPr>
              <a:t>who must coordinate with whom</a:t>
            </a:r>
          </a:p>
        </p:txBody>
      </p:sp>
      <p:sp>
        <p:nvSpPr>
          <p:cNvPr id="61" name="Frequency"/>
          <p:cNvSpPr/>
          <p:nvPr/>
        </p:nvSpPr>
        <p:spPr>
          <a:xfrm>
            <a:off x="2540000" y="1219200"/>
            <a:ext cx="1905000" cy="2006600"/>
          </a:xfrm>
          <a:prstGeom prst="roundRect">
            <a:avLst/>
          </a:prstGeom>
          <a:solidFill>
            <a:srgbClr val="C9B991"/>
          </a:solidFill>
          <a:ln w="19050">
            <a:solidFill>
              <a:srgbClr val="C9B991"/>
            </a:solidFill>
          </a:ln>
        </p:spPr>
        <p:txBody>
          <a:bodyPr wrap="square" lIns="45720" tIns="228600" rIns="45720" anchor="t">
            <a:noAutofit/>
          </a:bodyPr>
          <a:lstStyle/>
          <a:p>
            <a:pPr algn="ctr">
              <a:buNone/>
            </a:pPr>
            <a:r>
              <a:rPr lang="en-US" sz="2600" b="1" dirty="0">
                <a:solidFill>
                  <a:srgbClr val="000000"/>
                </a:solidFill>
              </a:rPr>
              <a:t>Frequency</a:t>
            </a:r>
          </a:p>
          <a:p>
            <a:pPr algn="ctr">
              <a:spcBef>
                <a:spcPts val="1200"/>
              </a:spcBef>
              <a:buNone/>
            </a:pPr>
            <a:r>
              <a:rPr lang="en-US" sz="2000" dirty="0">
                <a:solidFill>
                  <a:srgbClr val="000000"/>
                </a:solidFill>
              </a:rPr>
              <a:t>how often coordination occurs</a:t>
            </a:r>
          </a:p>
        </p:txBody>
      </p:sp>
      <p:sp>
        <p:nvSpPr>
          <p:cNvPr id="62" name="Cost"/>
          <p:cNvSpPr/>
          <p:nvPr/>
        </p:nvSpPr>
        <p:spPr>
          <a:xfrm>
            <a:off x="4699000" y="1219200"/>
            <a:ext cx="1905000" cy="2006600"/>
          </a:xfrm>
          <a:prstGeom prst="roundRect">
            <a:avLst/>
          </a:prstGeom>
          <a:solidFill>
            <a:srgbClr val="C9B991"/>
          </a:solidFill>
          <a:ln w="19050">
            <a:solidFill>
              <a:srgbClr val="C9B991"/>
            </a:solidFill>
          </a:ln>
        </p:spPr>
        <p:txBody>
          <a:bodyPr wrap="square" lIns="45720" tIns="228600" rIns="45720" anchor="t">
            <a:noAutofit/>
          </a:bodyPr>
          <a:lstStyle/>
          <a:p>
            <a:pPr algn="ctr">
              <a:buNone/>
            </a:pPr>
            <a:r>
              <a:rPr lang="en-US" sz="2600" b="1" dirty="0">
                <a:solidFill>
                  <a:srgbClr val="000000"/>
                </a:solidFill>
              </a:rPr>
              <a:t>Cost</a:t>
            </a:r>
          </a:p>
          <a:p>
            <a:pPr algn="ctr">
              <a:spcBef>
                <a:spcPts val="1200"/>
              </a:spcBef>
              <a:buNone/>
            </a:pPr>
            <a:r>
              <a:rPr lang="en-US" sz="2000" dirty="0">
                <a:solidFill>
                  <a:srgbClr val="000000"/>
                </a:solidFill>
              </a:rPr>
              <a:t>how expensive each one is</a:t>
            </a:r>
          </a:p>
        </p:txBody>
      </p:sp>
      <p:sp>
        <p:nvSpPr>
          <p:cNvPr id="63" name="Reliability"/>
          <p:cNvSpPr/>
          <p:nvPr/>
        </p:nvSpPr>
        <p:spPr>
          <a:xfrm>
            <a:off x="6858000" y="1219200"/>
            <a:ext cx="1905000" cy="2006600"/>
          </a:xfrm>
          <a:prstGeom prst="roundRect">
            <a:avLst/>
          </a:prstGeom>
          <a:solidFill>
            <a:srgbClr val="C9B991"/>
          </a:solidFill>
          <a:ln w="19050">
            <a:solidFill>
              <a:srgbClr val="C9B991"/>
            </a:solidFill>
          </a:ln>
        </p:spPr>
        <p:txBody>
          <a:bodyPr wrap="square" lIns="45720" tIns="228600" rIns="45720" anchor="t">
            <a:noAutofit/>
          </a:bodyPr>
          <a:lstStyle/>
          <a:p>
            <a:pPr algn="ctr">
              <a:buNone/>
            </a:pPr>
            <a:r>
              <a:rPr lang="en-US" sz="2600" b="1" dirty="0">
                <a:solidFill>
                  <a:srgbClr val="000000"/>
                </a:solidFill>
              </a:rPr>
              <a:t>Reliability</a:t>
            </a:r>
          </a:p>
          <a:p>
            <a:pPr algn="ctr">
              <a:spcBef>
                <a:spcPts val="1200"/>
              </a:spcBef>
              <a:buNone/>
            </a:pPr>
            <a:r>
              <a:rPr lang="en-US" sz="2000" dirty="0">
                <a:solidFill>
                  <a:srgbClr val="000000"/>
                </a:solidFill>
              </a:rPr>
              <a:t>whether it happens correctly</a:t>
            </a:r>
          </a:p>
        </p:txBody>
      </p:sp>
      <p:sp>
        <p:nvSpPr>
          <p:cNvPr id="64" name="Payoff"/>
          <p:cNvSpPr/>
          <p:nvPr/>
        </p:nvSpPr>
        <p:spPr>
          <a:xfrm>
            <a:off x="381000" y="3581400"/>
            <a:ext cx="8382000" cy="914400"/>
          </a:xfrm>
          <a:prstGeom prst="rect">
            <a:avLst/>
          </a:prstGeom>
          <a:noFill/>
          <a:ln>
            <a:noFill/>
          </a:ln>
        </p:spPr>
        <p:txBody>
          <a:bodyPr wrap="square" lIns="45720" tIns="45720" rIns="45720" anchor="ctr">
            <a:noAutofit/>
          </a:bodyPr>
          <a:lstStyle/>
          <a:p>
            <a:pPr algn="ctr">
              <a:buNone/>
            </a:pPr>
            <a:r>
              <a:rPr lang="en-US" sz="2400" b="1" i="0" dirty="0">
                <a:solidFill>
                  <a:srgbClr val="000000"/>
                </a:solidFill>
              </a:rPr>
              <a:t>We cannot eliminate coordination. We can engineer it.</a:t>
            </a:r>
          </a:p>
        </p:txBody>
      </p:sp>
      <p:sp>
        <p:nvSpPr>
          <p:cNvPr id="65" name="Habit"/>
          <p:cNvSpPr/>
          <p:nvPr/>
        </p:nvSpPr>
        <p:spPr>
          <a:xfrm>
            <a:off x="381000" y="4749800"/>
            <a:ext cx="8382000" cy="762000"/>
          </a:xfrm>
          <a:prstGeom prst="rect">
            <a:avLst/>
          </a:prstGeom>
          <a:noFill/>
          <a:ln>
            <a:noFill/>
          </a:ln>
        </p:spPr>
        <p:txBody>
          <a:bodyPr wrap="square" lIns="45720" tIns="45720" rIns="45720" anchor="ctr">
            <a:noAutofit/>
          </a:bodyPr>
          <a:lstStyle/>
          <a:p>
            <a:pPr algn="ctr">
              <a:buNone/>
            </a:pPr>
            <a:r>
              <a:rPr lang="en-US" sz="2200" i="1" dirty="0"/>
              <a:t>For any mechanism, ask: which dimension does it change?</a:t>
            </a:r>
          </a:p>
        </p:txBody>
      </p:sp>
    </p:spTree>
    <p:extLst>
      <p:ext uri="{BB962C8B-B14F-4D97-AF65-F5344CB8AC3E}">
        <p14:creationId xmlns:p14="http://schemas.microsoft.com/office/powerpoint/2010/main" val="2805964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09AAC26-7A87-494B-B7B6-460B706AB487}"/>
              </a:ext>
            </a:extLst>
          </p:cNvPr>
          <p:cNvSpPr>
            <a:spLocks noGrp="1"/>
          </p:cNvSpPr>
          <p:nvPr>
            <p:ph type="title"/>
          </p:nvPr>
        </p:nvSpPr>
        <p:spPr>
          <a:xfrm>
            <a:off x="685800" y="1676400"/>
            <a:ext cx="7772400" cy="2362200"/>
          </a:xfrm>
        </p:spPr>
        <p:txBody>
          <a:bodyPr>
            <a:normAutofit/>
          </a:bodyPr>
          <a:lstStyle/>
          <a:p>
            <a:r>
              <a:rPr lang="en-US" sz="8000" dirty="0"/>
              <a:t>4</a:t>
            </a:r>
            <a:br>
              <a:rPr lang="en-US" dirty="0"/>
            </a:br>
            <a:r>
              <a:rPr lang="en-US" dirty="0"/>
              <a:t>Engineering coordination</a:t>
            </a:r>
          </a:p>
        </p:txBody>
      </p:sp>
      <p:sp>
        <p:nvSpPr>
          <p:cNvPr id="5" name="Slide Number Placeholder 4">
            <a:extLst>
              <a:ext uri="{FF2B5EF4-FFF2-40B4-BE49-F238E27FC236}">
                <a16:creationId xmlns:a16="http://schemas.microsoft.com/office/drawing/2014/main" id="{3A6104FF-B238-764A-8A30-DB530B31F78E}"/>
              </a:ext>
            </a:extLst>
          </p:cNvPr>
          <p:cNvSpPr>
            <a:spLocks noGrp="1"/>
          </p:cNvSpPr>
          <p:nvPr>
            <p:ph type="sldNum" sz="quarter" idx="4"/>
          </p:nvPr>
        </p:nvSpPr>
        <p:spPr/>
        <p:txBody>
          <a:bodyPr/>
          <a:lstStyle/>
          <a:p>
            <a:fld id="{B7EB45DA-9A0D-DC49-8E02-F30A5DDC21C3}" type="slidenum">
              <a:rPr lang="en-US"/>
              <a:t>26</a:t>
            </a:fld>
            <a:endParaRPr lang="en-US"/>
          </a:p>
        </p:txBody>
      </p:sp>
      <p:sp>
        <p:nvSpPr>
          <p:cNvPr id="2" name="Section question">
            <a:extLst>
              <a:ext uri="{FF2B5EF4-FFF2-40B4-BE49-F238E27FC236}">
                <a16:creationId xmlns:a16="http://schemas.microsoft.com/office/drawing/2014/main" id="{FCAA5EC1-EE1B-5D44-917D-3CA5E8960BD7}"/>
              </a:ext>
            </a:extLst>
          </p:cNvPr>
          <p:cNvSpPr txBox="1"/>
          <p:nvPr/>
        </p:nvSpPr>
        <p:spPr>
          <a:xfrm>
            <a:off x="685800" y="4267200"/>
            <a:ext cx="7772400" cy="830997"/>
          </a:xfrm>
          <a:prstGeom prst="rect">
            <a:avLst/>
          </a:prstGeom>
          <a:noFill/>
        </p:spPr>
        <p:txBody>
          <a:bodyPr vertOverflow="overflow" vert="horz" wrap="square" rtlCol="0" anchor="t">
            <a:spAutoFit/>
          </a:bodyPr>
          <a:lstStyle/>
          <a:p>
            <a:pPr algn="ctr"/>
            <a:r>
              <a:rPr lang="en-US" sz="2400" i="1" dirty="0"/>
              <a:t>How can we </a:t>
            </a:r>
            <a:r>
              <a:rPr lang="en-US" sz="2400" b="1" i="1" dirty="0"/>
              <a:t>deliberately</a:t>
            </a:r>
            <a:r>
              <a:rPr lang="en-US" sz="2400" i="1" dirty="0"/>
              <a:t> change</a:t>
            </a:r>
          </a:p>
          <a:p>
            <a:pPr algn="ctr"/>
            <a:r>
              <a:rPr lang="en-US" sz="2400" i="1" dirty="0"/>
              <a:t>the cost and structure of interaction?</a:t>
            </a:r>
          </a:p>
        </p:txBody>
      </p:sp>
    </p:spTree>
    <p:extLst>
      <p:ext uri="{BB962C8B-B14F-4D97-AF65-F5344CB8AC3E}">
        <p14:creationId xmlns:p14="http://schemas.microsoft.com/office/powerpoint/2010/main" val="211438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D86E-B265-D51F-4FFF-D5F2BEBA91B1}"/>
              </a:ext>
            </a:extLst>
          </p:cNvPr>
          <p:cNvSpPr>
            <a:spLocks noGrp="1"/>
          </p:cNvSpPr>
          <p:nvPr>
            <p:ph type="title"/>
          </p:nvPr>
        </p:nvSpPr>
        <p:spPr/>
        <p:txBody>
          <a:bodyPr>
            <a:normAutofit fontScale="90000"/>
          </a:bodyPr>
          <a:lstStyle/>
          <a:p>
            <a:r>
              <a:rPr lang="en-US" sz="2400" dirty="0"/>
              <a:t>Choose communication to fit the need</a:t>
            </a:r>
          </a:p>
        </p:txBody>
      </p:sp>
      <p:sp>
        <p:nvSpPr>
          <p:cNvPr id="3" name="Slide Number Placeholder 2">
            <a:extLst>
              <a:ext uri="{FF2B5EF4-FFF2-40B4-BE49-F238E27FC236}">
                <a16:creationId xmlns:a16="http://schemas.microsoft.com/office/drawing/2014/main" id="{694B66A5-6910-457F-E9A4-E648A0008978}"/>
              </a:ext>
            </a:extLst>
          </p:cNvPr>
          <p:cNvSpPr>
            <a:spLocks noGrp="1"/>
          </p:cNvSpPr>
          <p:nvPr>
            <p:ph type="sldNum" sz="quarter" idx="4"/>
          </p:nvPr>
        </p:nvSpPr>
        <p:spPr/>
        <p:txBody>
          <a:bodyPr/>
          <a:lstStyle/>
          <a:p>
            <a:fld id="{B7EB45DA-9A0D-DC49-8E02-F30A5DDC21C3}" type="slidenum">
              <a:rPr lang="en-US"/>
              <a:t>27</a:t>
            </a:fld>
            <a:endParaRPr lang="en-US"/>
          </a:p>
        </p:txBody>
      </p:sp>
      <p:sp>
        <p:nvSpPr>
          <p:cNvPr id="40" name="Question 1"/>
          <p:cNvSpPr/>
          <p:nvPr/>
        </p:nvSpPr>
        <p:spPr>
          <a:xfrm>
            <a:off x="330200" y="1473200"/>
            <a:ext cx="2260600" cy="1168400"/>
          </a:xfrm>
          <a:prstGeom prst="homePlate">
            <a:avLst>
              <a:gd name="adj" fmla="val 22000"/>
            </a:avLst>
          </a:prstGeom>
          <a:solidFill>
            <a:srgbClr val="8E6F3E"/>
          </a:solidFill>
          <a:ln w="19050">
            <a:solidFill>
              <a:srgbClr val="8E6F3E"/>
            </a:solidFill>
          </a:ln>
        </p:spPr>
        <p:txBody>
          <a:bodyPr wrap="square" lIns="63500" rIns="45720" anchor="ctr">
            <a:noAutofit/>
          </a:bodyPr>
          <a:lstStyle/>
          <a:p>
            <a:pPr algn="ctr">
              <a:buNone/>
            </a:pPr>
            <a:r>
              <a:rPr lang="en-US" sz="1500" b="1" i="0" dirty="0">
                <a:solidFill>
                  <a:srgbClr val="FFFFFF"/>
                </a:solidFill>
              </a:rPr>
              <a:t>What do we need</a:t>
            </a:r>
          </a:p>
          <a:p>
            <a:pPr algn="ctr">
              <a:buNone/>
            </a:pPr>
            <a:r>
              <a:rPr lang="en-US" sz="1500" b="1" i="0" dirty="0">
                <a:solidFill>
                  <a:srgbClr val="FFFFFF"/>
                </a:solidFill>
              </a:rPr>
              <a:t>to share?</a:t>
            </a:r>
          </a:p>
        </p:txBody>
      </p:sp>
      <p:sp>
        <p:nvSpPr>
          <p:cNvPr id="41" name="Question 2"/>
          <p:cNvSpPr/>
          <p:nvPr/>
        </p:nvSpPr>
        <p:spPr>
          <a:xfrm>
            <a:off x="2489200" y="1473200"/>
            <a:ext cx="2260600" cy="1168400"/>
          </a:xfrm>
          <a:prstGeom prst="chevron">
            <a:avLst>
              <a:gd name="adj" fmla="val 22000"/>
            </a:avLst>
          </a:prstGeom>
          <a:solidFill>
            <a:srgbClr val="8E6F3E"/>
          </a:solidFill>
          <a:ln w="19050">
            <a:solidFill>
              <a:srgbClr val="8E6F3E"/>
            </a:solidFill>
          </a:ln>
        </p:spPr>
        <p:txBody>
          <a:bodyPr wrap="square" lIns="63500" rIns="45720" anchor="ctr">
            <a:noAutofit/>
          </a:bodyPr>
          <a:lstStyle/>
          <a:p>
            <a:pPr algn="ctr">
              <a:buNone/>
            </a:pPr>
            <a:r>
              <a:rPr lang="en-US" sz="1500" b="1" i="0" dirty="0">
                <a:solidFill>
                  <a:srgbClr val="FFFFFF"/>
                </a:solidFill>
              </a:rPr>
              <a:t>Who needs</a:t>
            </a:r>
          </a:p>
          <a:p>
            <a:pPr algn="ctr">
              <a:buNone/>
            </a:pPr>
            <a:r>
              <a:rPr lang="en-US" sz="1500" b="1" i="0" dirty="0">
                <a:solidFill>
                  <a:srgbClr val="FFFFFF"/>
                </a:solidFill>
              </a:rPr>
              <a:t>to know?</a:t>
            </a:r>
          </a:p>
        </p:txBody>
      </p:sp>
      <p:sp>
        <p:nvSpPr>
          <p:cNvPr id="42" name="Question 3"/>
          <p:cNvSpPr/>
          <p:nvPr/>
        </p:nvSpPr>
        <p:spPr>
          <a:xfrm>
            <a:off x="4648200" y="1473200"/>
            <a:ext cx="2260600" cy="1168400"/>
          </a:xfrm>
          <a:prstGeom prst="chevron">
            <a:avLst>
              <a:gd name="adj" fmla="val 22000"/>
            </a:avLst>
          </a:prstGeom>
          <a:solidFill>
            <a:srgbClr val="8E6F3E"/>
          </a:solidFill>
          <a:ln w="19050">
            <a:solidFill>
              <a:srgbClr val="8E6F3E"/>
            </a:solidFill>
          </a:ln>
        </p:spPr>
        <p:txBody>
          <a:bodyPr wrap="square" lIns="63500" rIns="45720" anchor="ctr">
            <a:noAutofit/>
          </a:bodyPr>
          <a:lstStyle/>
          <a:p>
            <a:pPr algn="ctr">
              <a:buNone/>
            </a:pPr>
            <a:r>
              <a:rPr lang="en-US" sz="1500" b="1" i="0" dirty="0">
                <a:solidFill>
                  <a:srgbClr val="FFFFFF"/>
                </a:solidFill>
              </a:rPr>
              <a:t>Do we need</a:t>
            </a:r>
          </a:p>
          <a:p>
            <a:pPr algn="ctr">
              <a:buNone/>
            </a:pPr>
            <a:r>
              <a:rPr lang="en-US" sz="1500" b="1" i="0" dirty="0">
                <a:solidFill>
                  <a:srgbClr val="FFFFFF"/>
                </a:solidFill>
              </a:rPr>
              <a:t>to talk now?</a:t>
            </a:r>
          </a:p>
        </p:txBody>
      </p:sp>
      <p:sp>
        <p:nvSpPr>
          <p:cNvPr id="43" name="Question 4"/>
          <p:cNvSpPr/>
          <p:nvPr/>
        </p:nvSpPr>
        <p:spPr>
          <a:xfrm>
            <a:off x="6807200" y="1473200"/>
            <a:ext cx="2286000" cy="1168400"/>
          </a:xfrm>
          <a:prstGeom prst="chevron">
            <a:avLst>
              <a:gd name="adj" fmla="val 22000"/>
            </a:avLst>
          </a:prstGeom>
          <a:solidFill>
            <a:srgbClr val="8E6F3E"/>
          </a:solidFill>
          <a:ln w="19050">
            <a:solidFill>
              <a:srgbClr val="8E6F3E"/>
            </a:solidFill>
          </a:ln>
        </p:spPr>
        <p:txBody>
          <a:bodyPr wrap="square" lIns="63500" rIns="45720" anchor="ctr">
            <a:noAutofit/>
          </a:bodyPr>
          <a:lstStyle/>
          <a:p>
            <a:pPr algn="ctr">
              <a:buNone/>
            </a:pPr>
            <a:r>
              <a:rPr lang="en-US" sz="1500" b="1" i="0" dirty="0">
                <a:solidFill>
                  <a:srgbClr val="FFFFFF"/>
                </a:solidFill>
              </a:rPr>
              <a:t>Will we need</a:t>
            </a:r>
          </a:p>
          <a:p>
            <a:pPr algn="ctr">
              <a:buNone/>
            </a:pPr>
            <a:r>
              <a:rPr lang="en-US" sz="1500" b="1" i="0" dirty="0">
                <a:solidFill>
                  <a:srgbClr val="FFFFFF"/>
                </a:solidFill>
              </a:rPr>
              <a:t>this later?</a:t>
            </a:r>
          </a:p>
        </p:txBody>
      </p:sp>
      <p:sp>
        <p:nvSpPr>
          <p:cNvPr id="44" name="Down 3"/>
          <p:cNvSpPr/>
          <p:nvPr/>
        </p:nvSpPr>
        <p:spPr>
          <a:xfrm>
            <a:off x="4660900" y="2717800"/>
            <a:ext cx="254000" cy="431800"/>
          </a:xfrm>
          <a:prstGeom prst="downArrow">
            <a:avLst/>
          </a:prstGeom>
          <a:solidFill>
            <a:srgbClr val="555960"/>
          </a:solidFill>
          <a:ln>
            <a:noFill/>
          </a:ln>
        </p:spPr>
        <p:txBody>
          <a:bodyPr wrap="square" lIns="63500" rIns="45720" anchor="ctr">
            <a:noAutofit/>
          </a:bodyPr>
          <a:lstStyle/>
          <a:p>
            <a:pPr algn="ctr">
              <a:buNone/>
            </a:pPr>
            <a:endParaRPr lang="en-US" sz="1200" dirty="0">
              <a:solidFill>
                <a:srgbClr val="FFFFFF"/>
              </a:solidFill>
            </a:endParaRPr>
          </a:p>
        </p:txBody>
      </p:sp>
      <p:sp>
        <p:nvSpPr>
          <p:cNvPr id="45" name="Down 4"/>
          <p:cNvSpPr/>
          <p:nvPr/>
        </p:nvSpPr>
        <p:spPr>
          <a:xfrm>
            <a:off x="7518400" y="2717800"/>
            <a:ext cx="254000" cy="431800"/>
          </a:xfrm>
          <a:prstGeom prst="downArrow">
            <a:avLst/>
          </a:prstGeom>
          <a:solidFill>
            <a:srgbClr val="555960"/>
          </a:solidFill>
          <a:ln>
            <a:noFill/>
          </a:ln>
        </p:spPr>
        <p:txBody>
          <a:bodyPr wrap="square" lIns="63500" rIns="45720" anchor="ctr">
            <a:noAutofit/>
          </a:bodyPr>
          <a:lstStyle/>
          <a:p>
            <a:pPr algn="ctr">
              <a:buNone/>
            </a:pPr>
            <a:endParaRPr lang="en-US" sz="1200" dirty="0">
              <a:solidFill>
                <a:srgbClr val="FFFFFF"/>
              </a:solidFill>
            </a:endParaRPr>
          </a:p>
        </p:txBody>
      </p:sp>
      <p:sp>
        <p:nvSpPr>
          <p:cNvPr id="46" name="Outcome 3"/>
          <p:cNvSpPr/>
          <p:nvPr/>
        </p:nvSpPr>
        <p:spPr>
          <a:xfrm>
            <a:off x="3429000" y="3225800"/>
            <a:ext cx="2730500" cy="990600"/>
          </a:xfrm>
          <a:prstGeom prst="roundRect">
            <a:avLst/>
          </a:prstGeom>
          <a:solidFill>
            <a:srgbClr val="FFFFFF"/>
          </a:solidFill>
          <a:ln w="19050">
            <a:solidFill>
              <a:srgbClr val="555960"/>
            </a:solidFill>
          </a:ln>
        </p:spPr>
        <p:txBody>
          <a:bodyPr wrap="square" lIns="63500" rIns="45720" anchor="ctr">
            <a:noAutofit/>
          </a:bodyPr>
          <a:lstStyle/>
          <a:p>
            <a:pPr algn="ctr">
              <a:buNone/>
            </a:pPr>
            <a:r>
              <a:rPr lang="en-US" sz="1600" b="1" i="0" dirty="0">
                <a:solidFill>
                  <a:srgbClr val="000000"/>
                </a:solidFill>
              </a:rPr>
              <a:t>Talk now ↔ Respond later</a:t>
            </a:r>
          </a:p>
          <a:p>
            <a:pPr algn="ctr">
              <a:buNone/>
            </a:pPr>
            <a:r>
              <a:rPr lang="en-US" sz="1400" b="0" i="0" dirty="0">
                <a:solidFill>
                  <a:srgbClr val="555960"/>
                </a:solidFill>
              </a:rPr>
              <a:t>meeting, call ↔ message</a:t>
            </a:r>
          </a:p>
        </p:txBody>
      </p:sp>
      <p:sp>
        <p:nvSpPr>
          <p:cNvPr id="47" name="Outcome 4"/>
          <p:cNvSpPr/>
          <p:nvPr/>
        </p:nvSpPr>
        <p:spPr>
          <a:xfrm>
            <a:off x="6286500" y="3225800"/>
            <a:ext cx="2730500" cy="990600"/>
          </a:xfrm>
          <a:prstGeom prst="roundRect">
            <a:avLst/>
          </a:prstGeom>
          <a:solidFill>
            <a:srgbClr val="FFFFFF"/>
          </a:solidFill>
          <a:ln w="19050">
            <a:solidFill>
              <a:srgbClr val="555960"/>
            </a:solidFill>
          </a:ln>
        </p:spPr>
        <p:txBody>
          <a:bodyPr wrap="square" lIns="63500" rIns="45720" anchor="ctr">
            <a:noAutofit/>
          </a:bodyPr>
          <a:lstStyle/>
          <a:p>
            <a:pPr algn="ctr">
              <a:buNone/>
            </a:pPr>
            <a:r>
              <a:rPr lang="en-US" sz="1600" b="1" i="0" dirty="0">
                <a:solidFill>
                  <a:srgbClr val="000000"/>
                </a:solidFill>
              </a:rPr>
              <a:t>For now ↔ Keep a record</a:t>
            </a:r>
          </a:p>
          <a:p>
            <a:pPr algn="ctr">
              <a:buNone/>
            </a:pPr>
            <a:r>
              <a:rPr lang="en-US" sz="1400" b="0" i="0" dirty="0">
                <a:solidFill>
                  <a:srgbClr val="555960"/>
                </a:solidFill>
              </a:rPr>
              <a:t>conversation ↔ document, ticket</a:t>
            </a:r>
          </a:p>
        </p:txBody>
      </p:sp>
      <p:sp>
        <p:nvSpPr>
          <p:cNvPr id="48" name="Payoff"/>
          <p:cNvSpPr/>
          <p:nvPr/>
        </p:nvSpPr>
        <p:spPr>
          <a:xfrm>
            <a:off x="330200" y="4470400"/>
            <a:ext cx="8737600" cy="914400"/>
          </a:xfrm>
          <a:prstGeom prst="rect">
            <a:avLst/>
          </a:prstGeom>
          <a:noFill/>
          <a:ln>
            <a:noFill/>
          </a:ln>
        </p:spPr>
        <p:txBody>
          <a:bodyPr wrap="square" lIns="63500" rIns="45720" anchor="ctr">
            <a:noAutofit/>
          </a:bodyPr>
          <a:lstStyle/>
          <a:p>
            <a:pPr algn="ctr">
              <a:buNone/>
            </a:pPr>
            <a:r>
              <a:rPr lang="en-US" sz="2600" b="1" i="0" dirty="0"/>
              <a:t>Then choose the simplest tool that works.</a:t>
            </a:r>
          </a:p>
        </p:txBody>
      </p:sp>
      <p:sp>
        <p:nvSpPr>
          <p:cNvPr id="49" name="Note"/>
          <p:cNvSpPr/>
          <p:nvPr/>
        </p:nvSpPr>
        <p:spPr>
          <a:xfrm>
            <a:off x="330200" y="5461000"/>
            <a:ext cx="8737600" cy="685800"/>
          </a:xfrm>
          <a:prstGeom prst="rect">
            <a:avLst/>
          </a:prstGeom>
          <a:noFill/>
          <a:ln>
            <a:noFill/>
          </a:ln>
        </p:spPr>
        <p:txBody>
          <a:bodyPr wrap="square" lIns="63500" rIns="45720" anchor="ctr">
            <a:noAutofit/>
          </a:bodyPr>
          <a:lstStyle/>
          <a:p>
            <a:pPr algn="ctr">
              <a:buNone/>
            </a:pPr>
            <a:r>
              <a:rPr lang="en-US" sz="2000" b="0" i="1" dirty="0">
                <a:solidFill>
                  <a:srgbClr val="000000"/>
                </a:solidFill>
              </a:rPr>
              <a:t>Meeting, message, document, ticket —</a:t>
            </a:r>
          </a:p>
          <a:p>
            <a:pPr algn="ctr">
              <a:buNone/>
            </a:pPr>
            <a:r>
              <a:rPr lang="en-US" sz="2000" b="0" i="1" dirty="0">
                <a:solidFill>
                  <a:srgbClr val="000000"/>
                </a:solidFill>
              </a:rPr>
              <a:t>different needs call for different tools.</a:t>
            </a:r>
          </a:p>
        </p:txBody>
      </p:sp>
    </p:spTree>
    <p:extLst>
      <p:ext uri="{BB962C8B-B14F-4D97-AF65-F5344CB8AC3E}">
        <p14:creationId xmlns:p14="http://schemas.microsoft.com/office/powerpoint/2010/main" val="293566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D86E-B265-D51F-4FFF-D5F2BEBA91B1}"/>
              </a:ext>
            </a:extLst>
          </p:cNvPr>
          <p:cNvSpPr>
            <a:spLocks noGrp="1"/>
          </p:cNvSpPr>
          <p:nvPr>
            <p:ph type="title"/>
          </p:nvPr>
        </p:nvSpPr>
        <p:spPr/>
        <p:txBody>
          <a:bodyPr>
            <a:normAutofit fontScale="90000"/>
          </a:bodyPr>
          <a:lstStyle/>
          <a:p>
            <a:r>
              <a:rPr lang="en-US" sz="2400" dirty="0"/>
              <a:t>Meetings are expensive synchronization points</a:t>
            </a:r>
          </a:p>
        </p:txBody>
      </p:sp>
      <p:sp>
        <p:nvSpPr>
          <p:cNvPr id="3" name="Slide Number Placeholder 2">
            <a:extLst>
              <a:ext uri="{FF2B5EF4-FFF2-40B4-BE49-F238E27FC236}">
                <a16:creationId xmlns:a16="http://schemas.microsoft.com/office/drawing/2014/main" id="{694B66A5-6910-457F-E9A4-E648A0008978}"/>
              </a:ext>
            </a:extLst>
          </p:cNvPr>
          <p:cNvSpPr>
            <a:spLocks noGrp="1"/>
          </p:cNvSpPr>
          <p:nvPr>
            <p:ph type="sldNum" sz="quarter" idx="4"/>
          </p:nvPr>
        </p:nvSpPr>
        <p:spPr/>
        <p:txBody>
          <a:bodyPr/>
          <a:lstStyle/>
          <a:p>
            <a:fld id="{B7EB45DA-9A0D-DC49-8E02-F30A5DDC21C3}" type="slidenum">
              <a:rPr lang="en-US"/>
              <a:t>28</a:t>
            </a:fld>
            <a:endParaRPr lang="en-US"/>
          </a:p>
        </p:txBody>
      </p:sp>
      <p:sp>
        <p:nvSpPr>
          <p:cNvPr id="4" name="TextBox 3">
            <a:extLst>
              <a:ext uri="{FF2B5EF4-FFF2-40B4-BE49-F238E27FC236}">
                <a16:creationId xmlns:a16="http://schemas.microsoft.com/office/drawing/2014/main" id="{DCADB256-0785-8E1F-D8C4-C1F8CDC3A3E8}"/>
              </a:ext>
            </a:extLst>
          </p:cNvPr>
          <p:cNvSpPr txBox="1"/>
          <p:nvPr/>
        </p:nvSpPr>
        <p:spPr>
          <a:xfrm>
            <a:off x="330200" y="5740400"/>
            <a:ext cx="6350000" cy="381000"/>
          </a:xfrm>
          <a:prstGeom prst="rect">
            <a:avLst/>
          </a:prstGeom>
          <a:noFill/>
        </p:spPr>
        <p:txBody>
          <a:bodyPr wrap="none" rtlCol="0">
            <a:spAutoFit/>
          </a:bodyPr>
          <a:lstStyle/>
          <a:p>
            <a:pPr>
              <a:buNone/>
            </a:pPr>
            <a:r>
              <a:rPr lang="en-US" sz="2000" dirty="0"/>
              <a:t>Credit: Greg Wilson, third-bit.com</a:t>
            </a:r>
          </a:p>
        </p:txBody>
      </p:sp>
      <p:sp>
        <p:nvSpPr>
          <p:cNvPr id="40" name="Trade"/>
          <p:cNvSpPr/>
          <p:nvPr/>
        </p:nvSpPr>
        <p:spPr>
          <a:xfrm>
            <a:off x="330200" y="939800"/>
            <a:ext cx="8737600" cy="685800"/>
          </a:xfrm>
          <a:prstGeom prst="rect">
            <a:avLst/>
          </a:prstGeom>
          <a:noFill/>
          <a:ln>
            <a:noFill/>
          </a:ln>
        </p:spPr>
        <p:txBody>
          <a:bodyPr wrap="square" lIns="54000" tIns="63500" rIns="54000" anchor="ctr">
            <a:noAutofit/>
          </a:bodyPr>
          <a:lstStyle/>
          <a:p>
            <a:pPr algn="ctr">
              <a:buNone/>
            </a:pPr>
            <a:r>
              <a:rPr lang="en-US" sz="2200" b="0" i="1" dirty="0">
                <a:solidFill>
                  <a:srgbClr val="000000"/>
                </a:solidFill>
              </a:rPr>
              <a:t>A meeting trades simultaneous attention from several people for rapid shared context and decisions.</a:t>
            </a:r>
          </a:p>
        </p:txBody>
      </p:sp>
      <p:sp>
        <p:nvSpPr>
          <p:cNvPr id="41" name="Purpose"/>
          <p:cNvSpPr/>
          <p:nvPr/>
        </p:nvSpPr>
        <p:spPr>
          <a:xfrm>
            <a:off x="330200" y="1803400"/>
            <a:ext cx="2260600" cy="2006600"/>
          </a:xfrm>
          <a:prstGeom prst="roundRect">
            <a:avLst/>
          </a:prstGeom>
          <a:solidFill>
            <a:srgbClr val="FFFFFF"/>
          </a:solidFill>
          <a:ln w="19050">
            <a:solidFill>
              <a:srgbClr val="555960"/>
            </a:solidFill>
          </a:ln>
        </p:spPr>
        <p:txBody>
          <a:bodyPr wrap="square" lIns="54000" tIns="63500" rIns="54000" anchor="t">
            <a:noAutofit/>
          </a:bodyPr>
          <a:lstStyle/>
          <a:p>
            <a:pPr algn="ctr">
              <a:buNone/>
            </a:pPr>
            <a:r>
              <a:rPr lang="en-US" sz="2400" b="1" dirty="0"/>
              <a:t>Purpose</a:t>
            </a:r>
          </a:p>
          <a:p>
            <a:pPr algn="ctr">
              <a:buNone/>
            </a:pPr>
            <a:r>
              <a:rPr lang="en-US" sz="2000" dirty="0"/>
              <a:t>inform, consult, or decide—name which</a:t>
            </a:r>
          </a:p>
        </p:txBody>
      </p:sp>
      <p:sp>
        <p:nvSpPr>
          <p:cNvPr id="42" name="Agenda"/>
          <p:cNvSpPr/>
          <p:nvPr/>
        </p:nvSpPr>
        <p:spPr>
          <a:xfrm>
            <a:off x="2489200" y="1803400"/>
            <a:ext cx="2260600" cy="2006600"/>
          </a:xfrm>
          <a:prstGeom prst="roundRect">
            <a:avLst/>
          </a:prstGeom>
          <a:solidFill>
            <a:srgbClr val="FFFFFF"/>
          </a:solidFill>
          <a:ln w="19050">
            <a:solidFill>
              <a:srgbClr val="555960"/>
            </a:solidFill>
          </a:ln>
        </p:spPr>
        <p:txBody>
          <a:bodyPr wrap="square" lIns="54000" tIns="63500" rIns="54000" anchor="t">
            <a:noAutofit/>
          </a:bodyPr>
          <a:lstStyle/>
          <a:p>
            <a:pPr algn="ctr">
              <a:buNone/>
            </a:pPr>
            <a:r>
              <a:rPr lang="en-US" sz="2400" b="1" i="0" dirty="0">
                <a:solidFill>
                  <a:srgbClr val="000000"/>
                </a:solidFill>
              </a:rPr>
              <a:t>Agenda</a:t>
            </a:r>
          </a:p>
          <a:p>
            <a:pPr algn="ctr">
              <a:buNone/>
            </a:pPr>
            <a:r>
              <a:rPr lang="en-US" sz="2000" b="0" i="0" dirty="0">
                <a:solidFill>
                  <a:srgbClr val="000000"/>
                </a:solidFill>
              </a:rPr>
              <a:t>no list, no meeting</a:t>
            </a:r>
          </a:p>
        </p:txBody>
      </p:sp>
      <p:sp>
        <p:nvSpPr>
          <p:cNvPr id="43" name="Timing"/>
          <p:cNvSpPr/>
          <p:nvPr/>
        </p:nvSpPr>
        <p:spPr>
          <a:xfrm>
            <a:off x="4648200" y="1803400"/>
            <a:ext cx="2260600" cy="2006600"/>
          </a:xfrm>
          <a:prstGeom prst="roundRect">
            <a:avLst/>
          </a:prstGeom>
          <a:solidFill>
            <a:srgbClr val="FFFFFF"/>
          </a:solidFill>
          <a:ln w="19050">
            <a:solidFill>
              <a:srgbClr val="555960"/>
            </a:solidFill>
          </a:ln>
        </p:spPr>
        <p:txBody>
          <a:bodyPr wrap="square" lIns="54000" tIns="63500" rIns="54000" anchor="t">
            <a:noAutofit/>
          </a:bodyPr>
          <a:lstStyle/>
          <a:p>
            <a:pPr algn="ctr">
              <a:buNone/>
            </a:pPr>
            <a:r>
              <a:rPr lang="en-US" sz="2400" b="1" i="0" dirty="0">
                <a:solidFill>
                  <a:srgbClr val="000000"/>
                </a:solidFill>
              </a:rPr>
              <a:t>Timing</a:t>
            </a:r>
          </a:p>
          <a:p>
            <a:pPr algn="ctr">
              <a:buNone/>
            </a:pPr>
            <a:r>
              <a:rPr lang="en-US" sz="2000" b="0" i="0" dirty="0">
                <a:solidFill>
                  <a:srgbClr val="000000"/>
                </a:solidFill>
              </a:rPr>
              <a:t>fixed length; plan to end early</a:t>
            </a:r>
          </a:p>
        </p:txBody>
      </p:sp>
      <p:sp>
        <p:nvSpPr>
          <p:cNvPr id="44" name="Record"/>
          <p:cNvSpPr/>
          <p:nvPr/>
        </p:nvSpPr>
        <p:spPr>
          <a:xfrm>
            <a:off x="6807200" y="1803400"/>
            <a:ext cx="2260600" cy="2006600"/>
          </a:xfrm>
          <a:prstGeom prst="roundRect">
            <a:avLst/>
          </a:prstGeom>
          <a:solidFill>
            <a:srgbClr val="FFFFFF"/>
          </a:solidFill>
          <a:ln w="19050">
            <a:solidFill>
              <a:srgbClr val="555960"/>
            </a:solidFill>
          </a:ln>
        </p:spPr>
        <p:txBody>
          <a:bodyPr wrap="square" lIns="54000" tIns="63500" rIns="54000" anchor="t">
            <a:noAutofit/>
          </a:bodyPr>
          <a:lstStyle/>
          <a:p>
            <a:pPr algn="ctr">
              <a:buNone/>
            </a:pPr>
            <a:r>
              <a:rPr lang="en-US" sz="2400" b="1" i="0" dirty="0">
                <a:solidFill>
                  <a:srgbClr val="000000"/>
                </a:solidFill>
              </a:rPr>
              <a:t>Record</a:t>
            </a:r>
          </a:p>
          <a:p>
            <a:pPr algn="ctr">
              <a:buNone/>
            </a:pPr>
            <a:r>
              <a:rPr lang="en-US" sz="2000" b="0" i="0" dirty="0">
                <a:solidFill>
                  <a:srgbClr val="000000"/>
                </a:solidFill>
              </a:rPr>
              <a:t>decisions and actions, written down</a:t>
            </a:r>
          </a:p>
        </p:txBody>
      </p:sp>
      <p:sp>
        <p:nvSpPr>
          <p:cNvPr id="45" name="Payoff"/>
          <p:cNvSpPr/>
          <p:nvPr/>
        </p:nvSpPr>
        <p:spPr>
          <a:xfrm>
            <a:off x="330200" y="4140200"/>
            <a:ext cx="8737600" cy="914400"/>
          </a:xfrm>
          <a:prstGeom prst="rect">
            <a:avLst/>
          </a:prstGeom>
          <a:noFill/>
          <a:ln>
            <a:noFill/>
          </a:ln>
        </p:spPr>
        <p:txBody>
          <a:bodyPr wrap="square" lIns="54000" tIns="63500" rIns="54000" anchor="ctr">
            <a:noAutofit/>
          </a:bodyPr>
          <a:lstStyle/>
          <a:p>
            <a:pPr algn="ctr">
              <a:buNone/>
            </a:pPr>
            <a:r>
              <a:rPr lang="en-US" sz="3000" b="1" i="0" dirty="0">
                <a:solidFill>
                  <a:srgbClr val="000000"/>
                </a:solidFill>
              </a:rPr>
              <a:t>Is this meeting worth the attention it costs?</a:t>
            </a:r>
          </a:p>
        </p:txBody>
      </p:sp>
    </p:spTree>
    <p:extLst>
      <p:ext uri="{BB962C8B-B14F-4D97-AF65-F5344CB8AC3E}">
        <p14:creationId xmlns:p14="http://schemas.microsoft.com/office/powerpoint/2010/main" val="3392778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C93538-9697-2728-1AAE-41DA059654DB}"/>
              </a:ext>
            </a:extLst>
          </p:cNvPr>
          <p:cNvSpPr>
            <a:spLocks noGrp="1"/>
          </p:cNvSpPr>
          <p:nvPr>
            <p:ph type="title"/>
          </p:nvPr>
        </p:nvSpPr>
        <p:spPr/>
        <p:txBody>
          <a:bodyPr>
            <a:noAutofit/>
          </a:bodyPr>
          <a:lstStyle/>
          <a:p>
            <a:r>
              <a:rPr lang="en-US"/>
              <a:t>Durable decisions reduce repeated coordination</a:t>
            </a:r>
          </a:p>
        </p:txBody>
      </p:sp>
      <p:sp>
        <p:nvSpPr>
          <p:cNvPr id="4" name="Slide Number Placeholder 3">
            <a:extLst>
              <a:ext uri="{FF2B5EF4-FFF2-40B4-BE49-F238E27FC236}">
                <a16:creationId xmlns:a16="http://schemas.microsoft.com/office/drawing/2014/main" id="{D2B30C26-530E-D67E-BCBD-63EC189AD59D}"/>
              </a:ext>
            </a:extLst>
          </p:cNvPr>
          <p:cNvSpPr>
            <a:spLocks noGrp="1"/>
          </p:cNvSpPr>
          <p:nvPr>
            <p:ph type="sldNum" sz="quarter" idx="4"/>
          </p:nvPr>
        </p:nvSpPr>
        <p:spPr/>
        <p:txBody>
          <a:bodyPr/>
          <a:lstStyle/>
          <a:p>
            <a:fld id="{B7EB45DA-9A0D-DC49-8E02-F30A5DDC21C3}" type="slidenum">
              <a:rPr lang="en-US" smtClean="0"/>
              <a:t>29</a:t>
            </a:fld>
            <a:endParaRPr lang="en-US"/>
          </a:p>
        </p:txBody>
      </p:sp>
      <p:sp>
        <p:nvSpPr>
          <p:cNvPr id="40" name="Decision 1"/>
          <p:cNvSpPr/>
          <p:nvPr/>
        </p:nvSpPr>
        <p:spPr>
          <a:xfrm>
            <a:off x="330200" y="1320800"/>
            <a:ext cx="2133600" cy="990600"/>
          </a:xfrm>
          <a:prstGeom prst="roundRect">
            <a:avLst/>
          </a:prstGeom>
          <a:solidFill>
            <a:srgbClr val="FFFFFF"/>
          </a:solidFill>
          <a:ln w="19050">
            <a:solidFill>
              <a:srgbClr val="555960"/>
            </a:solidFill>
          </a:ln>
        </p:spPr>
        <p:txBody>
          <a:bodyPr wrap="square" lIns="54000" rIns="54000" anchor="ctr">
            <a:noAutofit/>
          </a:bodyPr>
          <a:lstStyle/>
          <a:p>
            <a:pPr algn="ctr">
              <a:buNone/>
            </a:pPr>
            <a:r>
              <a:rPr lang="en-US" sz="2200" b="1" i="0" dirty="0">
                <a:solidFill>
                  <a:srgbClr val="000000"/>
                </a:solidFill>
              </a:rPr>
              <a:t>A decision</a:t>
            </a:r>
          </a:p>
        </p:txBody>
      </p:sp>
      <p:sp>
        <p:nvSpPr>
          <p:cNvPr id="41" name="Arrow 1a"/>
          <p:cNvSpPr/>
          <p:nvPr/>
        </p:nvSpPr>
        <p:spPr>
          <a:xfrm>
            <a:off x="2565400" y="1663700"/>
            <a:ext cx="508000" cy="330200"/>
          </a:xfrm>
          <a:prstGeom prst="rightArrow">
            <a:avLst/>
          </a:prstGeom>
          <a:solidFill>
            <a:srgbClr val="555960"/>
          </a:solidFill>
          <a:ln>
            <a:noFill/>
          </a:ln>
        </p:spPr>
        <p:txBody>
          <a:bodyPr wrap="square" lIns="54000" rIns="54000" anchor="ctr">
            <a:noAutofit/>
          </a:bodyPr>
          <a:lstStyle/>
          <a:p>
            <a:pPr algn="ctr">
              <a:buNone/>
            </a:pPr>
            <a:endParaRPr lang="en-US" sz="1200" dirty="0">
              <a:solidFill>
                <a:srgbClr val="FFFFFF"/>
              </a:solidFill>
            </a:endParaRPr>
          </a:p>
        </p:txBody>
      </p:sp>
      <p:sp>
        <p:nvSpPr>
          <p:cNvPr id="42" name="Durable artifact"/>
          <p:cNvSpPr/>
          <p:nvPr/>
        </p:nvSpPr>
        <p:spPr>
          <a:xfrm>
            <a:off x="3175000" y="1320800"/>
            <a:ext cx="2540000" cy="990600"/>
          </a:xfrm>
          <a:prstGeom prst="roundRect">
            <a:avLst/>
          </a:prstGeom>
          <a:solidFill>
            <a:srgbClr val="8E6F3E"/>
          </a:solidFill>
          <a:ln w="19050">
            <a:solidFill>
              <a:srgbClr val="8E6F3E"/>
            </a:solidFill>
          </a:ln>
        </p:spPr>
        <p:txBody>
          <a:bodyPr wrap="square" lIns="54000" rIns="54000" anchor="ctr">
            <a:noAutofit/>
          </a:bodyPr>
          <a:lstStyle/>
          <a:p>
            <a:pPr algn="ctr">
              <a:buNone/>
            </a:pPr>
            <a:r>
              <a:rPr lang="en-US" sz="2200" b="1" i="0" dirty="0">
                <a:solidFill>
                  <a:srgbClr val="FFFFFF"/>
                </a:solidFill>
              </a:rPr>
              <a:t>Written down</a:t>
            </a:r>
          </a:p>
        </p:txBody>
      </p:sp>
      <p:sp>
        <p:nvSpPr>
          <p:cNvPr id="43" name="Arrow 1b"/>
          <p:cNvSpPr/>
          <p:nvPr/>
        </p:nvSpPr>
        <p:spPr>
          <a:xfrm>
            <a:off x="5816600" y="1663700"/>
            <a:ext cx="508000" cy="330200"/>
          </a:xfrm>
          <a:prstGeom prst="rightArrow">
            <a:avLst/>
          </a:prstGeom>
          <a:solidFill>
            <a:srgbClr val="555960"/>
          </a:solidFill>
          <a:ln>
            <a:noFill/>
          </a:ln>
        </p:spPr>
        <p:txBody>
          <a:bodyPr wrap="square" lIns="54000" rIns="54000" anchor="ctr">
            <a:noAutofit/>
          </a:bodyPr>
          <a:lstStyle/>
          <a:p>
            <a:pPr algn="ctr">
              <a:buNone/>
            </a:pPr>
            <a:endParaRPr lang="en-US" sz="1200" dirty="0">
              <a:solidFill>
                <a:srgbClr val="FFFFFF"/>
              </a:solidFill>
            </a:endParaRPr>
          </a:p>
        </p:txBody>
      </p:sp>
      <p:sp>
        <p:nvSpPr>
          <p:cNvPr id="44" name="Reused"/>
          <p:cNvSpPr/>
          <p:nvPr/>
        </p:nvSpPr>
        <p:spPr>
          <a:xfrm>
            <a:off x="6426200" y="1320800"/>
            <a:ext cx="2387600" cy="990600"/>
          </a:xfrm>
          <a:prstGeom prst="roundRect">
            <a:avLst/>
          </a:prstGeom>
          <a:solidFill>
            <a:srgbClr val="FFFFFF"/>
          </a:solidFill>
          <a:ln w="19050">
            <a:solidFill>
              <a:srgbClr val="555960"/>
            </a:solidFill>
          </a:ln>
        </p:spPr>
        <p:txBody>
          <a:bodyPr wrap="square" lIns="54000" rIns="54000" anchor="ctr">
            <a:noAutofit/>
          </a:bodyPr>
          <a:lstStyle/>
          <a:p>
            <a:pPr algn="ctr">
              <a:buNone/>
            </a:pPr>
            <a:r>
              <a:rPr lang="en-US" sz="2000" b="1" dirty="0">
                <a:solidFill>
                  <a:srgbClr val="000000"/>
                </a:solidFill>
              </a:rPr>
              <a:t>Others can use it later</a:t>
            </a:r>
          </a:p>
        </p:txBody>
      </p:sp>
      <p:sp>
        <p:nvSpPr>
          <p:cNvPr id="45" name="Artifact examples"/>
          <p:cNvSpPr/>
          <p:nvPr/>
        </p:nvSpPr>
        <p:spPr>
          <a:xfrm>
            <a:off x="3048000" y="2413000"/>
            <a:ext cx="2794000" cy="660400"/>
          </a:xfrm>
          <a:prstGeom prst="rect">
            <a:avLst/>
          </a:prstGeom>
          <a:noFill/>
          <a:ln>
            <a:noFill/>
          </a:ln>
        </p:spPr>
        <p:txBody>
          <a:bodyPr wrap="square" lIns="54000" rIns="54000" anchor="ctr">
            <a:noAutofit/>
          </a:bodyPr>
          <a:lstStyle/>
          <a:p>
            <a:pPr algn="ctr">
              <a:buNone/>
            </a:pPr>
            <a:r>
              <a:rPr lang="en-US" sz="2000" b="0" i="0" dirty="0">
                <a:solidFill>
                  <a:srgbClr val="000000"/>
                </a:solidFill>
              </a:rPr>
              <a:t>minutes · decision records · tickets · documentation</a:t>
            </a:r>
          </a:p>
        </p:txBody>
      </p:sp>
      <p:sp>
        <p:nvSpPr>
          <p:cNvPr id="46" name="Decision 2"/>
          <p:cNvSpPr/>
          <p:nvPr/>
        </p:nvSpPr>
        <p:spPr>
          <a:xfrm>
            <a:off x="330200" y="3276600"/>
            <a:ext cx="2133600" cy="990600"/>
          </a:xfrm>
          <a:prstGeom prst="roundRect">
            <a:avLst/>
          </a:prstGeom>
          <a:solidFill>
            <a:srgbClr val="FFFFFF"/>
          </a:solidFill>
          <a:ln w="19050">
            <a:solidFill>
              <a:srgbClr val="555960"/>
            </a:solidFill>
          </a:ln>
        </p:spPr>
        <p:txBody>
          <a:bodyPr wrap="square" lIns="54000" rIns="54000" anchor="ctr">
            <a:noAutofit/>
          </a:bodyPr>
          <a:lstStyle/>
          <a:p>
            <a:pPr algn="ctr">
              <a:buNone/>
            </a:pPr>
            <a:r>
              <a:rPr lang="en-US" sz="2200" b="1" i="0" dirty="0">
                <a:solidFill>
                  <a:srgbClr val="000000"/>
                </a:solidFill>
              </a:rPr>
              <a:t>A decision</a:t>
            </a:r>
          </a:p>
        </p:txBody>
      </p:sp>
      <p:sp>
        <p:nvSpPr>
          <p:cNvPr id="47" name="Arrow 2a"/>
          <p:cNvSpPr/>
          <p:nvPr/>
        </p:nvSpPr>
        <p:spPr>
          <a:xfrm>
            <a:off x="2565400" y="3619500"/>
            <a:ext cx="508000" cy="330200"/>
          </a:xfrm>
          <a:prstGeom prst="rightArrow">
            <a:avLst/>
          </a:prstGeom>
          <a:solidFill>
            <a:srgbClr val="555960"/>
          </a:solidFill>
          <a:ln>
            <a:noFill/>
          </a:ln>
        </p:spPr>
        <p:txBody>
          <a:bodyPr wrap="square" lIns="54000" rIns="54000" anchor="ctr">
            <a:noAutofit/>
          </a:bodyPr>
          <a:lstStyle/>
          <a:p>
            <a:pPr algn="ctr">
              <a:buNone/>
            </a:pPr>
            <a:endParaRPr lang="en-US" sz="1200" dirty="0">
              <a:solidFill>
                <a:srgbClr val="FFFFFF"/>
              </a:solidFill>
            </a:endParaRPr>
          </a:p>
        </p:txBody>
      </p:sp>
      <p:sp>
        <p:nvSpPr>
          <p:cNvPr id="48" name="Memory only"/>
          <p:cNvSpPr/>
          <p:nvPr/>
        </p:nvSpPr>
        <p:spPr>
          <a:xfrm>
            <a:off x="3175000" y="3276600"/>
            <a:ext cx="2540000" cy="990600"/>
          </a:xfrm>
          <a:prstGeom prst="roundRect">
            <a:avLst/>
          </a:prstGeom>
          <a:noFill/>
          <a:ln w="19050">
            <a:solidFill>
              <a:srgbClr val="555960"/>
            </a:solidFill>
          </a:ln>
        </p:spPr>
        <p:txBody>
          <a:bodyPr wrap="square" lIns="54000" rIns="54000" anchor="ctr">
            <a:noAutofit/>
          </a:bodyPr>
          <a:lstStyle/>
          <a:p>
            <a:pPr algn="ctr">
              <a:buNone/>
            </a:pPr>
            <a:r>
              <a:rPr lang="en-US" sz="2200" b="1" i="0" dirty="0">
                <a:solidFill>
                  <a:srgbClr val="555960"/>
                </a:solidFill>
              </a:rPr>
              <a:t>Left in memory</a:t>
            </a:r>
          </a:p>
        </p:txBody>
      </p:sp>
      <p:sp>
        <p:nvSpPr>
          <p:cNvPr id="49" name="Reconstructed"/>
          <p:cNvSpPr/>
          <p:nvPr/>
        </p:nvSpPr>
        <p:spPr>
          <a:xfrm>
            <a:off x="5816600" y="3619500"/>
            <a:ext cx="508000" cy="330200"/>
          </a:xfrm>
          <a:prstGeom prst="rightArrow">
            <a:avLst/>
          </a:prstGeom>
          <a:solidFill>
            <a:srgbClr val="555960"/>
          </a:solidFill>
          <a:ln>
            <a:noFill/>
          </a:ln>
        </p:spPr>
        <p:txBody>
          <a:bodyPr wrap="square" lIns="54000" rIns="54000" anchor="ctr">
            <a:noAutofit/>
          </a:bodyPr>
          <a:lstStyle/>
          <a:p>
            <a:pPr algn="ctr">
              <a:buNone/>
            </a:pPr>
            <a:endParaRPr lang="en-US" sz="1200" dirty="0">
              <a:solidFill>
                <a:srgbClr val="FFFFFF"/>
              </a:solidFill>
            </a:endParaRPr>
          </a:p>
        </p:txBody>
      </p:sp>
      <p:sp>
        <p:nvSpPr>
          <p:cNvPr id="50" name="Lost"/>
          <p:cNvSpPr/>
          <p:nvPr/>
        </p:nvSpPr>
        <p:spPr>
          <a:xfrm>
            <a:off x="6426200" y="3276600"/>
            <a:ext cx="2387600" cy="990600"/>
          </a:xfrm>
          <a:prstGeom prst="roundRect">
            <a:avLst/>
          </a:prstGeom>
          <a:noFill/>
          <a:ln w="19050">
            <a:solidFill>
              <a:srgbClr val="555960"/>
            </a:solidFill>
          </a:ln>
        </p:spPr>
        <p:txBody>
          <a:bodyPr wrap="square" lIns="54000" rIns="54000" anchor="ctr">
            <a:noAutofit/>
          </a:bodyPr>
          <a:lstStyle/>
          <a:p>
            <a:pPr algn="ctr">
              <a:buNone/>
            </a:pPr>
            <a:r>
              <a:rPr lang="en-US" sz="2000" b="1" i="0" dirty="0">
                <a:solidFill>
                  <a:srgbClr val="555960"/>
                </a:solidFill>
              </a:rPr>
              <a:t>Reconstructed later, or lost</a:t>
            </a:r>
          </a:p>
        </p:txBody>
      </p:sp>
      <p:sp>
        <p:nvSpPr>
          <p:cNvPr id="51" name="Payoff"/>
          <p:cNvSpPr/>
          <p:nvPr/>
        </p:nvSpPr>
        <p:spPr>
          <a:xfrm>
            <a:off x="330200" y="4521200"/>
            <a:ext cx="8737600" cy="863600"/>
          </a:xfrm>
          <a:prstGeom prst="rect">
            <a:avLst/>
          </a:prstGeom>
          <a:noFill/>
          <a:ln>
            <a:noFill/>
          </a:ln>
        </p:spPr>
        <p:txBody>
          <a:bodyPr wrap="square" lIns="54000" rIns="54000" anchor="ctr">
            <a:noAutofit/>
          </a:bodyPr>
          <a:lstStyle/>
          <a:p>
            <a:pPr algn="ctr">
              <a:buNone/>
            </a:pPr>
            <a:r>
              <a:rPr lang="en-US" sz="2800" b="1" i="0" dirty="0">
                <a:solidFill>
                  <a:srgbClr val="000000"/>
                </a:solidFill>
              </a:rPr>
              <a:t>A decision that exists only in memory has to be reconstructed.</a:t>
            </a:r>
          </a:p>
        </p:txBody>
      </p:sp>
      <p:sp>
        <p:nvSpPr>
          <p:cNvPr id="52" name="Note"/>
          <p:cNvSpPr/>
          <p:nvPr/>
        </p:nvSpPr>
        <p:spPr>
          <a:xfrm>
            <a:off x="330200" y="5486400"/>
            <a:ext cx="8737600" cy="660400"/>
          </a:xfrm>
          <a:prstGeom prst="rect">
            <a:avLst/>
          </a:prstGeom>
          <a:noFill/>
          <a:ln>
            <a:noFill/>
          </a:ln>
        </p:spPr>
        <p:txBody>
          <a:bodyPr wrap="square" lIns="54000" rIns="54000" anchor="ctr">
            <a:noAutofit/>
          </a:bodyPr>
          <a:lstStyle/>
          <a:p>
            <a:pPr algn="ctr">
              <a:buNone/>
            </a:pPr>
            <a:r>
              <a:rPr lang="en-US" sz="2000" b="0" i="1" dirty="0">
                <a:solidFill>
                  <a:srgbClr val="000000"/>
                </a:solidFill>
              </a:rPr>
              <a:t>A durable decision turns one act of coordination into many future uses.</a:t>
            </a:r>
          </a:p>
        </p:txBody>
      </p:sp>
    </p:spTree>
    <p:extLst>
      <p:ext uri="{BB962C8B-B14F-4D97-AF65-F5344CB8AC3E}">
        <p14:creationId xmlns:p14="http://schemas.microsoft.com/office/powerpoint/2010/main" val="3314646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13A724-5376-54B7-F5DB-7AC567AADCBB}"/>
              </a:ext>
            </a:extLst>
          </p:cNvPr>
          <p:cNvSpPr>
            <a:spLocks noGrp="1"/>
          </p:cNvSpPr>
          <p:nvPr>
            <p:ph idx="1"/>
          </p:nvPr>
        </p:nvSpPr>
        <p:spPr/>
        <p:txBody>
          <a:bodyPr>
            <a:normAutofit/>
          </a:bodyPr>
          <a:lstStyle/>
          <a:p>
            <a:r>
              <a:rPr lang="en-US" sz="2600" i="1"/>
              <a:t>If interactions impose costs, why not use one engineer?</a:t>
            </a:r>
          </a:p>
        </p:txBody>
      </p:sp>
      <p:sp>
        <p:nvSpPr>
          <p:cNvPr id="3" name="Title 2">
            <a:extLst>
              <a:ext uri="{FF2B5EF4-FFF2-40B4-BE49-F238E27FC236}">
                <a16:creationId xmlns:a16="http://schemas.microsoft.com/office/drawing/2014/main" id="{8D57D970-83CA-ABCE-ED40-9FF697795C5E}"/>
              </a:ext>
            </a:extLst>
          </p:cNvPr>
          <p:cNvSpPr>
            <a:spLocks noGrp="1"/>
          </p:cNvSpPr>
          <p:nvPr>
            <p:ph type="title"/>
          </p:nvPr>
        </p:nvSpPr>
        <p:spPr/>
        <p:txBody>
          <a:bodyPr>
            <a:normAutofit fontScale="90000"/>
          </a:bodyPr>
          <a:lstStyle/>
          <a:p>
            <a:r>
              <a:rPr lang="en-US"/>
              <a:t>Why do we need teams?</a:t>
            </a:r>
          </a:p>
        </p:txBody>
      </p:sp>
      <p:sp>
        <p:nvSpPr>
          <p:cNvPr id="4" name="Slide Number Placeholder 3">
            <a:extLst>
              <a:ext uri="{FF2B5EF4-FFF2-40B4-BE49-F238E27FC236}">
                <a16:creationId xmlns:a16="http://schemas.microsoft.com/office/drawing/2014/main" id="{EFFA5120-B168-2ABA-E454-F721A6410B64}"/>
              </a:ext>
            </a:extLst>
          </p:cNvPr>
          <p:cNvSpPr>
            <a:spLocks noGrp="1"/>
          </p:cNvSpPr>
          <p:nvPr>
            <p:ph type="sldNum" sz="quarter" idx="4"/>
          </p:nvPr>
        </p:nvSpPr>
        <p:spPr/>
        <p:txBody>
          <a:bodyPr/>
          <a:lstStyle/>
          <a:p>
            <a:fld id="{B7EB45DA-9A0D-DC49-8E02-F30A5DDC21C3}" type="slidenum">
              <a:rPr lang="en-US" smtClean="0"/>
              <a:t>3</a:t>
            </a:fld>
            <a:endParaRPr lang="en-US"/>
          </a:p>
        </p:txBody>
      </p:sp>
    </p:spTree>
    <p:extLst>
      <p:ext uri="{BB962C8B-B14F-4D97-AF65-F5344CB8AC3E}">
        <p14:creationId xmlns:p14="http://schemas.microsoft.com/office/powerpoint/2010/main" val="2517283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chat&#10;&#10;Description automatically generated">
            <a:extLst>
              <a:ext uri="{FF2B5EF4-FFF2-40B4-BE49-F238E27FC236}">
                <a16:creationId xmlns:a16="http://schemas.microsoft.com/office/drawing/2014/main" id="{1D8B4120-89FD-43A6-0F99-429358BC26B0}"/>
              </a:ext>
            </a:extLst>
          </p:cNvPr>
          <p:cNvPicPr>
            <a:picLocks noGrp="1" noChangeAspect="1"/>
          </p:cNvPicPr>
          <p:nvPr>
            <p:ph idx="1"/>
          </p:nvPr>
        </p:nvPicPr>
        <p:blipFill>
          <a:blip r:embed="rId3"/>
          <a:stretch>
            <a:fillRect/>
          </a:stretch>
        </p:blipFill>
        <p:spPr>
          <a:xfrm>
            <a:off x="2743200" y="1270000"/>
            <a:ext cx="6299200" cy="3784600"/>
          </a:xfrm>
        </p:spPr>
      </p:pic>
      <p:sp>
        <p:nvSpPr>
          <p:cNvPr id="3" name="Title 2">
            <a:extLst>
              <a:ext uri="{FF2B5EF4-FFF2-40B4-BE49-F238E27FC236}">
                <a16:creationId xmlns:a16="http://schemas.microsoft.com/office/drawing/2014/main" id="{1CDA6A58-078E-B635-2DC5-FD89E4E927FD}"/>
              </a:ext>
            </a:extLst>
          </p:cNvPr>
          <p:cNvSpPr>
            <a:spLocks noGrp="1"/>
          </p:cNvSpPr>
          <p:nvPr>
            <p:ph type="title"/>
          </p:nvPr>
        </p:nvSpPr>
        <p:spPr/>
        <p:txBody>
          <a:bodyPr>
            <a:normAutofit fontScale="90000"/>
          </a:bodyPr>
          <a:lstStyle/>
          <a:p>
            <a:r>
              <a:rPr lang="en-US" sz="2400" dirty="0"/>
              <a:t>Project management makes work state visible</a:t>
            </a:r>
          </a:p>
        </p:txBody>
      </p:sp>
      <p:sp>
        <p:nvSpPr>
          <p:cNvPr id="4" name="Slide Number Placeholder 3">
            <a:extLst>
              <a:ext uri="{FF2B5EF4-FFF2-40B4-BE49-F238E27FC236}">
                <a16:creationId xmlns:a16="http://schemas.microsoft.com/office/drawing/2014/main" id="{13621F90-8437-4447-023A-F6235A7CA840}"/>
              </a:ext>
            </a:extLst>
          </p:cNvPr>
          <p:cNvSpPr>
            <a:spLocks noGrp="1"/>
          </p:cNvSpPr>
          <p:nvPr>
            <p:ph type="sldNum" sz="quarter" idx="4"/>
          </p:nvPr>
        </p:nvSpPr>
        <p:spPr/>
        <p:txBody>
          <a:bodyPr/>
          <a:lstStyle/>
          <a:p>
            <a:fld id="{B7EB45DA-9A0D-DC49-8E02-F30A5DDC21C3}" type="slidenum">
              <a:rPr lang="en-US" smtClean="0"/>
              <a:t>30</a:t>
            </a:fld>
            <a:endParaRPr lang="en-US"/>
          </a:p>
        </p:txBody>
      </p:sp>
      <p:sp>
        <p:nvSpPr>
          <p:cNvPr id="2" name="TextBox 1">
            <a:extLst>
              <a:ext uri="{FF2B5EF4-FFF2-40B4-BE49-F238E27FC236}">
                <a16:creationId xmlns:a16="http://schemas.microsoft.com/office/drawing/2014/main" id="{65F824CA-BEB8-A942-846C-192C51DF17FF}"/>
              </a:ext>
            </a:extLst>
          </p:cNvPr>
          <p:cNvSpPr txBox="1"/>
          <p:nvPr/>
        </p:nvSpPr>
        <p:spPr>
          <a:xfrm>
            <a:off x="279400" y="1270000"/>
            <a:ext cx="2362200" cy="3810000"/>
          </a:xfrm>
          <a:prstGeom prst="rect">
            <a:avLst/>
          </a:prstGeom>
          <a:noFill/>
        </p:spPr>
        <p:txBody>
          <a:bodyPr vertOverflow="overflow" vert="horz" wrap="square" rtlCol="0" anchor="t">
            <a:spAutoFit/>
          </a:bodyPr>
          <a:lstStyle/>
          <a:p>
            <a:pPr>
              <a:spcBef>
                <a:spcPts val="2000"/>
              </a:spcBef>
              <a:buNone/>
            </a:pPr>
            <a:r>
              <a:rPr lang="en-US" sz="2200" b="1" dirty="0"/>
              <a:t>What exists?</a:t>
            </a:r>
          </a:p>
          <a:p>
            <a:pPr>
              <a:spcBef>
                <a:spcPts val="2000"/>
              </a:spcBef>
              <a:buNone/>
            </a:pPr>
            <a:r>
              <a:rPr lang="en-US" sz="2200" b="1" dirty="0"/>
              <a:t>Who owns it?</a:t>
            </a:r>
          </a:p>
          <a:p>
            <a:pPr>
              <a:spcBef>
                <a:spcPts val="2000"/>
              </a:spcBef>
              <a:buNone/>
            </a:pPr>
            <a:r>
              <a:rPr lang="en-US" sz="2200" b="1" dirty="0"/>
              <a:t>What state is it in?</a:t>
            </a:r>
          </a:p>
          <a:p>
            <a:pPr>
              <a:spcBef>
                <a:spcPts val="2000"/>
              </a:spcBef>
              <a:buNone/>
            </a:pPr>
            <a:r>
              <a:rPr lang="en-US" sz="2200" b="1" dirty="0"/>
              <a:t>What blocks it?</a:t>
            </a:r>
          </a:p>
          <a:p>
            <a:pPr>
              <a:spcBef>
                <a:spcPts val="2000"/>
              </a:spcBef>
              <a:buNone/>
            </a:pPr>
            <a:r>
              <a:rPr lang="en-US" sz="2200" b="1" dirty="0"/>
              <a:t>What happens next?</a:t>
            </a:r>
          </a:p>
        </p:txBody>
      </p:sp>
    </p:spTree>
    <p:extLst>
      <p:ext uri="{BB962C8B-B14F-4D97-AF65-F5344CB8AC3E}">
        <p14:creationId xmlns:p14="http://schemas.microsoft.com/office/powerpoint/2010/main" val="3021470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D2D3E3-DBED-33CA-7CE1-18C3BEDB5D4C}"/>
              </a:ext>
            </a:extLst>
          </p:cNvPr>
          <p:cNvSpPr>
            <a:spLocks noGrp="1"/>
          </p:cNvSpPr>
          <p:nvPr>
            <p:ph type="title"/>
          </p:nvPr>
        </p:nvSpPr>
        <p:spPr/>
        <p:txBody>
          <a:bodyPr>
            <a:noAutofit/>
          </a:bodyPr>
          <a:lstStyle/>
          <a:p>
            <a:r>
              <a:rPr lang="en-US"/>
              <a:t>Git is a protocol for concurrent change</a:t>
            </a:r>
          </a:p>
        </p:txBody>
      </p:sp>
      <p:sp>
        <p:nvSpPr>
          <p:cNvPr id="4" name="Slide Number Placeholder 3">
            <a:extLst>
              <a:ext uri="{FF2B5EF4-FFF2-40B4-BE49-F238E27FC236}">
                <a16:creationId xmlns:a16="http://schemas.microsoft.com/office/drawing/2014/main" id="{020878E7-02ED-706A-6092-4D675A3B445E}"/>
              </a:ext>
            </a:extLst>
          </p:cNvPr>
          <p:cNvSpPr>
            <a:spLocks noGrp="1"/>
          </p:cNvSpPr>
          <p:nvPr>
            <p:ph type="sldNum" sz="quarter" idx="4"/>
          </p:nvPr>
        </p:nvSpPr>
        <p:spPr/>
        <p:txBody>
          <a:bodyPr/>
          <a:lstStyle/>
          <a:p>
            <a:fld id="{B7EB45DA-9A0D-DC49-8E02-F30A5DDC21C3}" type="slidenum">
              <a:rPr lang="en-US" smtClean="0"/>
              <a:t>31</a:t>
            </a:fld>
            <a:endParaRPr lang="en-US"/>
          </a:p>
        </p:txBody>
      </p:sp>
      <p:graphicFrame>
        <p:nvGraphicFramePr>
          <p:cNvPr id="6" name="Table 5">
            <a:extLst>
              <a:ext uri="{FF2B5EF4-FFF2-40B4-BE49-F238E27FC236}">
                <a16:creationId xmlns:a16="http://schemas.microsoft.com/office/drawing/2014/main" id="{46130FD6-2AF3-6E44-B4E2-34F492326602}"/>
              </a:ext>
            </a:extLst>
          </p:cNvPr>
          <p:cNvGraphicFramePr>
            <a:graphicFrameLocks noGrp="1"/>
          </p:cNvGraphicFramePr>
          <p:nvPr/>
        </p:nvGraphicFramePr>
        <p:xfrm>
          <a:off x="279400" y="1168400"/>
          <a:ext cx="8559800" cy="3683000"/>
        </p:xfrm>
        <a:graphic>
          <a:graphicData uri="http://schemas.openxmlformats.org/drawingml/2006/table">
            <a:tbl>
              <a:tblPr firstRow="1" bandRow="1">
                <a:tableStyleId>{5C22544A-7EE6-4342-B048-85BDC9FD1C3A}</a:tableStyleId>
              </a:tblPr>
              <a:tblGrid>
                <a:gridCol w="2794000">
                  <a:extLst>
                    <a:ext uri="{9D8B030D-6E8A-4147-A177-3AD203B41FA5}">
                      <a16:colId xmlns:a16="http://schemas.microsoft.com/office/drawing/2014/main" val="1685928332"/>
                    </a:ext>
                  </a:extLst>
                </a:gridCol>
                <a:gridCol w="5765800">
                  <a:extLst>
                    <a:ext uri="{9D8B030D-6E8A-4147-A177-3AD203B41FA5}">
                      <a16:colId xmlns:a16="http://schemas.microsoft.com/office/drawing/2014/main" val="62233904"/>
                    </a:ext>
                  </a:extLst>
                </a:gridCol>
              </a:tblGrid>
              <a:tr h="736600">
                <a:tc>
                  <a:txBody>
                    <a:bodyPr/>
                    <a:lstStyle/>
                    <a:p>
                      <a:pPr algn="l"/>
                      <a:r>
                        <a:rPr lang="en-US" sz="2000" b="1">
                          <a:solidFill>
                            <a:srgbClr val="FFFFFF"/>
                          </a:solidFill>
                        </a:rPr>
                        <a:t>Mechanism</a:t>
                      </a:r>
                    </a:p>
                  </a:txBody>
                  <a:tcPr anchor="ctr"/>
                </a:tc>
                <a:tc>
                  <a:txBody>
                    <a:bodyPr/>
                    <a:lstStyle/>
                    <a:p>
                      <a:pPr algn="l"/>
                      <a:r>
                        <a:rPr lang="en-US" sz="2000" b="1">
                          <a:solidFill>
                            <a:srgbClr val="FFFFFF"/>
                          </a:solidFill>
                        </a:rPr>
                        <a:t>Coordination job</a:t>
                      </a:r>
                    </a:p>
                  </a:txBody>
                  <a:tcPr anchor="ctr"/>
                </a:tc>
                <a:extLst>
                  <a:ext uri="{0D108BD9-81ED-4DB2-BD59-A6C34878D82A}">
                    <a16:rowId xmlns:a16="http://schemas.microsoft.com/office/drawing/2014/main" val="1273348704"/>
                  </a:ext>
                </a:extLst>
              </a:tr>
              <a:tr h="736600">
                <a:tc>
                  <a:txBody>
                    <a:bodyPr/>
                    <a:lstStyle/>
                    <a:p>
                      <a:pPr algn="l"/>
                      <a:r>
                        <a:rPr lang="en-US" sz="2000" b="1"/>
                        <a:t>Branch</a:t>
                      </a:r>
                    </a:p>
                  </a:txBody>
                  <a:tcPr anchor="ctr"/>
                </a:tc>
                <a:tc>
                  <a:txBody>
                    <a:bodyPr/>
                    <a:lstStyle/>
                    <a:p>
                      <a:r>
                        <a:rPr lang="en-US" sz="2000"/>
                        <a:t>Isolates work in progress from the shared integration state</a:t>
                      </a:r>
                    </a:p>
                  </a:txBody>
                  <a:tcPr anchor="ctr"/>
                </a:tc>
                <a:extLst>
                  <a:ext uri="{0D108BD9-81ED-4DB2-BD59-A6C34878D82A}">
                    <a16:rowId xmlns:a16="http://schemas.microsoft.com/office/drawing/2014/main" val="3263051906"/>
                  </a:ext>
                </a:extLst>
              </a:tr>
              <a:tr h="736600">
                <a:tc>
                  <a:txBody>
                    <a:bodyPr/>
                    <a:lstStyle/>
                    <a:p>
                      <a:pPr algn="l"/>
                      <a:r>
                        <a:rPr lang="en-US" sz="2000" b="1"/>
                        <a:t>Commit</a:t>
                      </a:r>
                    </a:p>
                  </a:txBody>
                  <a:tcPr anchor="ctr"/>
                </a:tc>
                <a:tc>
                  <a:txBody>
                    <a:bodyPr/>
                    <a:lstStyle/>
                    <a:p>
                      <a:r>
                        <a:rPr lang="en-US" sz="2000"/>
                        <a:t>Records a discrete change and its history</a:t>
                      </a:r>
                    </a:p>
                  </a:txBody>
                  <a:tcPr anchor="ctr"/>
                </a:tc>
                <a:extLst>
                  <a:ext uri="{0D108BD9-81ED-4DB2-BD59-A6C34878D82A}">
                    <a16:rowId xmlns:a16="http://schemas.microsoft.com/office/drawing/2014/main" val="197742039"/>
                  </a:ext>
                </a:extLst>
              </a:tr>
              <a:tr h="736600">
                <a:tc>
                  <a:txBody>
                    <a:bodyPr/>
                    <a:lstStyle/>
                    <a:p>
                      <a:pPr algn="l"/>
                      <a:r>
                        <a:rPr lang="en-US" sz="2000" b="1"/>
                        <a:t>Pull request</a:t>
                      </a:r>
                    </a:p>
                  </a:txBody>
                  <a:tcPr anchor="ctr"/>
                </a:tc>
                <a:tc>
                  <a:txBody>
                    <a:bodyPr/>
                    <a:lstStyle/>
                    <a:p>
                      <a:pPr algn="l"/>
                      <a:r>
                        <a:rPr lang="en-US" sz="2000"/>
                        <a:t>Exposes a proposed integration for inspection</a:t>
                      </a:r>
                    </a:p>
                  </a:txBody>
                  <a:tcPr anchor="ctr"/>
                </a:tc>
                <a:extLst>
                  <a:ext uri="{0D108BD9-81ED-4DB2-BD59-A6C34878D82A}">
                    <a16:rowId xmlns:a16="http://schemas.microsoft.com/office/drawing/2014/main" val="53371482"/>
                  </a:ext>
                </a:extLst>
              </a:tr>
              <a:tr h="736600">
                <a:tc>
                  <a:txBody>
                    <a:bodyPr/>
                    <a:lstStyle/>
                    <a:p>
                      <a:pPr algn="l"/>
                      <a:r>
                        <a:rPr lang="en-US" sz="2000" b="1"/>
                        <a:t>Review, then merge</a:t>
                      </a:r>
                    </a:p>
                  </a:txBody>
                  <a:tcPr anchor="ctr"/>
                </a:tc>
                <a:tc>
                  <a:txBody>
                    <a:bodyPr/>
                    <a:lstStyle/>
                    <a:p>
                      <a:pPr algn="l"/>
                      <a:r>
                        <a:rPr lang="en-US" sz="2000"/>
                        <a:t>Supplies a decision point, then establishes shared state</a:t>
                      </a:r>
                    </a:p>
                  </a:txBody>
                  <a:tcPr anchor="ctr"/>
                </a:tc>
                <a:extLst>
                  <a:ext uri="{0D108BD9-81ED-4DB2-BD59-A6C34878D82A}">
                    <a16:rowId xmlns:a16="http://schemas.microsoft.com/office/drawing/2014/main" val="4023192889"/>
                  </a:ext>
                </a:extLst>
              </a:tr>
            </a:tbl>
          </a:graphicData>
        </a:graphic>
      </p:graphicFrame>
      <p:sp>
        <p:nvSpPr>
          <p:cNvPr id="7" name="TextBox 6">
            <a:extLst>
              <a:ext uri="{FF2B5EF4-FFF2-40B4-BE49-F238E27FC236}">
                <a16:creationId xmlns:a16="http://schemas.microsoft.com/office/drawing/2014/main" id="{96F4B507-D00F-7A4A-8F0E-4C351BD75A01}"/>
              </a:ext>
            </a:extLst>
          </p:cNvPr>
          <p:cNvSpPr txBox="1"/>
          <p:nvPr/>
        </p:nvSpPr>
        <p:spPr>
          <a:xfrm>
            <a:off x="279400" y="5029200"/>
            <a:ext cx="8559800" cy="892552"/>
          </a:xfrm>
          <a:prstGeom prst="rect">
            <a:avLst/>
          </a:prstGeom>
          <a:noFill/>
        </p:spPr>
        <p:txBody>
          <a:bodyPr vertOverflow="overflow" vert="horz" wrap="square" rtlCol="0" anchor="t">
            <a:spAutoFit/>
          </a:bodyPr>
          <a:lstStyle/>
          <a:p>
            <a:pPr algn="ctr">
              <a:buNone/>
            </a:pPr>
            <a:r>
              <a:rPr lang="en-US" sz="2600" b="1" dirty="0"/>
              <a:t>Version control turns important coordination conventions into explicit, inspectable mechanisms.</a:t>
            </a:r>
          </a:p>
        </p:txBody>
      </p:sp>
    </p:spTree>
    <p:extLst>
      <p:ext uri="{BB962C8B-B14F-4D97-AF65-F5344CB8AC3E}">
        <p14:creationId xmlns:p14="http://schemas.microsoft.com/office/powerpoint/2010/main" val="2463539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FFE6EE-7170-E4C3-9867-DFB1213B32EF}"/>
              </a:ext>
            </a:extLst>
          </p:cNvPr>
          <p:cNvSpPr>
            <a:spLocks noGrp="1"/>
          </p:cNvSpPr>
          <p:nvPr>
            <p:ph type="title"/>
          </p:nvPr>
        </p:nvSpPr>
        <p:spPr/>
        <p:txBody>
          <a:bodyPr>
            <a:normAutofit fontScale="90000"/>
          </a:bodyPr>
          <a:lstStyle/>
          <a:p>
            <a:r>
              <a:rPr lang="en-US" sz="2400" dirty="0"/>
              <a:t>A change moves through coordination boundaries</a:t>
            </a:r>
          </a:p>
        </p:txBody>
      </p:sp>
      <p:sp>
        <p:nvSpPr>
          <p:cNvPr id="4" name="Slide Number Placeholder 3">
            <a:extLst>
              <a:ext uri="{FF2B5EF4-FFF2-40B4-BE49-F238E27FC236}">
                <a16:creationId xmlns:a16="http://schemas.microsoft.com/office/drawing/2014/main" id="{E9EA7529-0E1A-6DC0-B4D0-8D01D4BB92B0}"/>
              </a:ext>
            </a:extLst>
          </p:cNvPr>
          <p:cNvSpPr>
            <a:spLocks noGrp="1"/>
          </p:cNvSpPr>
          <p:nvPr>
            <p:ph type="sldNum" sz="quarter" idx="4"/>
          </p:nvPr>
        </p:nvSpPr>
        <p:spPr/>
        <p:txBody>
          <a:bodyPr/>
          <a:lstStyle/>
          <a:p>
            <a:fld id="{B7EB45DA-9A0D-DC49-8E02-F30A5DDC21C3}" type="slidenum">
              <a:rPr lang="en-US" smtClean="0"/>
              <a:t>32</a:t>
            </a:fld>
            <a:endParaRPr lang="en-US"/>
          </a:p>
        </p:txBody>
      </p:sp>
      <p:sp>
        <p:nvSpPr>
          <p:cNvPr id="40" name="Stage Issue"/>
          <p:cNvSpPr/>
          <p:nvPr/>
        </p:nvSpPr>
        <p:spPr>
          <a:xfrm>
            <a:off x="330200" y="1346200"/>
            <a:ext cx="2057400" cy="1041400"/>
          </a:xfrm>
          <a:prstGeom prst="homePlate">
            <a:avLst/>
          </a:prstGeom>
          <a:solidFill>
            <a:srgbClr val="8E6F3E"/>
          </a:solidFill>
          <a:ln w="19050">
            <a:solidFill>
              <a:srgbClr val="8E6F3E"/>
            </a:solidFill>
          </a:ln>
        </p:spPr>
        <p:txBody>
          <a:bodyPr wrap="square" lIns="72000" rIns="45720" anchor="ctr">
            <a:noAutofit/>
          </a:bodyPr>
          <a:lstStyle/>
          <a:p>
            <a:pPr algn="ctr">
              <a:buNone/>
            </a:pPr>
            <a:r>
              <a:rPr lang="en-US" sz="2200" b="1" i="0" dirty="0">
                <a:solidFill>
                  <a:srgbClr val="FFFFFF"/>
                </a:solidFill>
              </a:rPr>
              <a:t>Issue</a:t>
            </a:r>
          </a:p>
        </p:txBody>
      </p:sp>
      <p:sp>
        <p:nvSpPr>
          <p:cNvPr id="41" name="Stage Owner"/>
          <p:cNvSpPr/>
          <p:nvPr/>
        </p:nvSpPr>
        <p:spPr>
          <a:xfrm>
            <a:off x="2489200" y="1346200"/>
            <a:ext cx="2057400" cy="1041400"/>
          </a:xfrm>
          <a:prstGeom prst="chevron">
            <a:avLst/>
          </a:prstGeom>
          <a:solidFill>
            <a:srgbClr val="8E6F3E"/>
          </a:solidFill>
          <a:ln w="19050">
            <a:solidFill>
              <a:srgbClr val="8E6F3E"/>
            </a:solidFill>
          </a:ln>
        </p:spPr>
        <p:txBody>
          <a:bodyPr wrap="square" lIns="72000" rIns="45720" anchor="ctr">
            <a:noAutofit/>
          </a:bodyPr>
          <a:lstStyle/>
          <a:p>
            <a:pPr algn="ctr">
              <a:buNone/>
            </a:pPr>
            <a:r>
              <a:rPr lang="en-US" sz="2200" b="1" i="0" dirty="0">
                <a:solidFill>
                  <a:srgbClr val="FFFFFF"/>
                </a:solidFill>
              </a:rPr>
              <a:t>Owner</a:t>
            </a:r>
          </a:p>
        </p:txBody>
      </p:sp>
      <p:sp>
        <p:nvSpPr>
          <p:cNvPr id="42" name="Stage Branch"/>
          <p:cNvSpPr/>
          <p:nvPr/>
        </p:nvSpPr>
        <p:spPr>
          <a:xfrm>
            <a:off x="4648200" y="1346200"/>
            <a:ext cx="2057400" cy="1041400"/>
          </a:xfrm>
          <a:prstGeom prst="chevron">
            <a:avLst/>
          </a:prstGeom>
          <a:solidFill>
            <a:srgbClr val="555960"/>
          </a:solidFill>
          <a:ln w="19050">
            <a:solidFill>
              <a:srgbClr val="555960"/>
            </a:solidFill>
          </a:ln>
        </p:spPr>
        <p:txBody>
          <a:bodyPr wrap="square" lIns="72000" rIns="45720" anchor="ctr">
            <a:noAutofit/>
          </a:bodyPr>
          <a:lstStyle/>
          <a:p>
            <a:pPr algn="ctr">
              <a:buNone/>
            </a:pPr>
            <a:r>
              <a:rPr lang="en-US" sz="2200" b="1" i="0" dirty="0">
                <a:solidFill>
                  <a:srgbClr val="FFFFFF"/>
                </a:solidFill>
              </a:rPr>
              <a:t>Branch</a:t>
            </a:r>
          </a:p>
        </p:txBody>
      </p:sp>
      <p:sp>
        <p:nvSpPr>
          <p:cNvPr id="43" name="Stage Code"/>
          <p:cNvSpPr/>
          <p:nvPr/>
        </p:nvSpPr>
        <p:spPr>
          <a:xfrm>
            <a:off x="6807200" y="1346200"/>
            <a:ext cx="2057400" cy="1041400"/>
          </a:xfrm>
          <a:prstGeom prst="chevron">
            <a:avLst/>
          </a:prstGeom>
          <a:solidFill>
            <a:srgbClr val="8E6F3E"/>
          </a:solidFill>
          <a:ln w="19050">
            <a:solidFill>
              <a:srgbClr val="8E6F3E"/>
            </a:solidFill>
          </a:ln>
        </p:spPr>
        <p:txBody>
          <a:bodyPr wrap="square" lIns="72000" rIns="45720" anchor="ctr">
            <a:noAutofit/>
          </a:bodyPr>
          <a:lstStyle/>
          <a:p>
            <a:pPr algn="ctr">
              <a:buNone/>
            </a:pPr>
            <a:r>
              <a:rPr lang="en-US" sz="2200" b="1" i="0" dirty="0">
                <a:solidFill>
                  <a:srgbClr val="FFFFFF"/>
                </a:solidFill>
              </a:rPr>
              <a:t>Code</a:t>
            </a:r>
          </a:p>
        </p:txBody>
      </p:sp>
      <p:sp>
        <p:nvSpPr>
          <p:cNvPr id="44" name="Stage Pull request"/>
          <p:cNvSpPr/>
          <p:nvPr/>
        </p:nvSpPr>
        <p:spPr>
          <a:xfrm>
            <a:off x="330200" y="2540000"/>
            <a:ext cx="2057400" cy="1041400"/>
          </a:xfrm>
          <a:prstGeom prst="chevron">
            <a:avLst/>
          </a:prstGeom>
          <a:solidFill>
            <a:srgbClr val="8E6F3E"/>
          </a:solidFill>
          <a:ln w="19050">
            <a:solidFill>
              <a:srgbClr val="8E6F3E"/>
            </a:solidFill>
          </a:ln>
        </p:spPr>
        <p:txBody>
          <a:bodyPr wrap="square" lIns="72000" rIns="45720" anchor="ctr">
            <a:noAutofit/>
          </a:bodyPr>
          <a:lstStyle/>
          <a:p>
            <a:pPr algn="ctr">
              <a:buNone/>
            </a:pPr>
            <a:r>
              <a:rPr lang="en-US" sz="2200" b="1" i="0" dirty="0">
                <a:solidFill>
                  <a:srgbClr val="FFFFFF"/>
                </a:solidFill>
              </a:rPr>
              <a:t>Pull request</a:t>
            </a:r>
          </a:p>
        </p:txBody>
      </p:sp>
      <p:sp>
        <p:nvSpPr>
          <p:cNvPr id="45" name="Stage Checks"/>
          <p:cNvSpPr/>
          <p:nvPr/>
        </p:nvSpPr>
        <p:spPr>
          <a:xfrm>
            <a:off x="2489200" y="2540000"/>
            <a:ext cx="2057400" cy="1041400"/>
          </a:xfrm>
          <a:prstGeom prst="chevron">
            <a:avLst/>
          </a:prstGeom>
          <a:solidFill>
            <a:srgbClr val="555960"/>
          </a:solidFill>
          <a:ln w="19050">
            <a:solidFill>
              <a:srgbClr val="555960"/>
            </a:solidFill>
          </a:ln>
        </p:spPr>
        <p:txBody>
          <a:bodyPr wrap="square" lIns="72000" rIns="45720" anchor="ctr">
            <a:noAutofit/>
          </a:bodyPr>
          <a:lstStyle/>
          <a:p>
            <a:pPr algn="ctr">
              <a:buNone/>
            </a:pPr>
            <a:r>
              <a:rPr lang="en-US" sz="2200" b="1" i="0" dirty="0">
                <a:solidFill>
                  <a:srgbClr val="FFFFFF"/>
                </a:solidFill>
              </a:rPr>
              <a:t>Checks</a:t>
            </a:r>
          </a:p>
        </p:txBody>
      </p:sp>
      <p:sp>
        <p:nvSpPr>
          <p:cNvPr id="46" name="Stage Review"/>
          <p:cNvSpPr/>
          <p:nvPr/>
        </p:nvSpPr>
        <p:spPr>
          <a:xfrm>
            <a:off x="4648200" y="2540000"/>
            <a:ext cx="2057400" cy="1041400"/>
          </a:xfrm>
          <a:prstGeom prst="chevron">
            <a:avLst/>
          </a:prstGeom>
          <a:solidFill>
            <a:srgbClr val="8E6F3E"/>
          </a:solidFill>
          <a:ln w="19050">
            <a:solidFill>
              <a:srgbClr val="8E6F3E"/>
            </a:solidFill>
          </a:ln>
        </p:spPr>
        <p:txBody>
          <a:bodyPr wrap="square" lIns="72000" rIns="45720" anchor="ctr">
            <a:noAutofit/>
          </a:bodyPr>
          <a:lstStyle/>
          <a:p>
            <a:pPr algn="ctr">
              <a:buNone/>
            </a:pPr>
            <a:r>
              <a:rPr lang="en-US" sz="2200" b="1" i="0" dirty="0">
                <a:solidFill>
                  <a:srgbClr val="FFFFFF"/>
                </a:solidFill>
              </a:rPr>
              <a:t>Review</a:t>
            </a:r>
          </a:p>
        </p:txBody>
      </p:sp>
      <p:sp>
        <p:nvSpPr>
          <p:cNvPr id="47" name="Stage Merge"/>
          <p:cNvSpPr/>
          <p:nvPr/>
        </p:nvSpPr>
        <p:spPr>
          <a:xfrm>
            <a:off x="6807200" y="2540000"/>
            <a:ext cx="2057400" cy="1041400"/>
          </a:xfrm>
          <a:prstGeom prst="chevron">
            <a:avLst/>
          </a:prstGeom>
          <a:solidFill>
            <a:srgbClr val="555960"/>
          </a:solidFill>
          <a:ln w="19050">
            <a:solidFill>
              <a:srgbClr val="555960"/>
            </a:solidFill>
          </a:ln>
        </p:spPr>
        <p:txBody>
          <a:bodyPr wrap="square" lIns="72000" rIns="45720" anchor="ctr">
            <a:noAutofit/>
          </a:bodyPr>
          <a:lstStyle/>
          <a:p>
            <a:pPr algn="ctr">
              <a:buNone/>
            </a:pPr>
            <a:r>
              <a:rPr lang="en-US" sz="2200" b="1" i="0" dirty="0">
                <a:solidFill>
                  <a:srgbClr val="FFFFFF"/>
                </a:solidFill>
              </a:rPr>
              <a:t>Merge</a:t>
            </a:r>
          </a:p>
        </p:txBody>
      </p:sp>
      <p:sp>
        <p:nvSpPr>
          <p:cNvPr id="49" name="Legend gold"/>
          <p:cNvSpPr/>
          <p:nvPr/>
        </p:nvSpPr>
        <p:spPr>
          <a:xfrm>
            <a:off x="1524000" y="3759200"/>
            <a:ext cx="812800" cy="431800"/>
          </a:xfrm>
          <a:prstGeom prst="chevron">
            <a:avLst/>
          </a:prstGeom>
          <a:solidFill>
            <a:srgbClr val="8E6F3E"/>
          </a:solidFill>
          <a:ln w="19050">
            <a:solidFill>
              <a:srgbClr val="8E6F3E"/>
            </a:solidFill>
          </a:ln>
        </p:spPr>
        <p:txBody>
          <a:bodyPr wrap="square" lIns="72000" rIns="45720" anchor="ctr">
            <a:noAutofit/>
          </a:bodyPr>
          <a:lstStyle/>
          <a:p>
            <a:pPr algn="ctr">
              <a:buNone/>
            </a:pPr>
            <a:endParaRPr lang="en-US" sz="1200" dirty="0">
              <a:solidFill>
                <a:srgbClr val="FFFFFF"/>
              </a:solidFill>
            </a:endParaRPr>
          </a:p>
        </p:txBody>
      </p:sp>
      <p:sp>
        <p:nvSpPr>
          <p:cNvPr id="50" name="Legend gold label"/>
          <p:cNvSpPr/>
          <p:nvPr/>
        </p:nvSpPr>
        <p:spPr>
          <a:xfrm>
            <a:off x="2438400" y="3784600"/>
            <a:ext cx="2413000" cy="381000"/>
          </a:xfrm>
          <a:prstGeom prst="rect">
            <a:avLst/>
          </a:prstGeom>
          <a:noFill/>
          <a:ln>
            <a:noFill/>
          </a:ln>
        </p:spPr>
        <p:txBody>
          <a:bodyPr wrap="square" lIns="72000" rIns="45720" anchor="ctr">
            <a:noAutofit/>
          </a:bodyPr>
          <a:lstStyle/>
          <a:p>
            <a:pPr algn="l">
              <a:buNone/>
            </a:pPr>
            <a:r>
              <a:rPr lang="en-US" sz="2000" b="1" dirty="0"/>
              <a:t>Human decision</a:t>
            </a:r>
          </a:p>
        </p:txBody>
      </p:sp>
      <p:sp>
        <p:nvSpPr>
          <p:cNvPr id="51" name="Legend gray"/>
          <p:cNvSpPr/>
          <p:nvPr/>
        </p:nvSpPr>
        <p:spPr>
          <a:xfrm>
            <a:off x="5029200" y="3759200"/>
            <a:ext cx="812800" cy="431800"/>
          </a:xfrm>
          <a:prstGeom prst="chevron">
            <a:avLst/>
          </a:prstGeom>
          <a:solidFill>
            <a:srgbClr val="555960"/>
          </a:solidFill>
          <a:ln w="19050">
            <a:solidFill>
              <a:srgbClr val="555960"/>
            </a:solidFill>
          </a:ln>
        </p:spPr>
        <p:txBody>
          <a:bodyPr wrap="square" lIns="72000" rIns="45720" anchor="ctr">
            <a:noAutofit/>
          </a:bodyPr>
          <a:lstStyle/>
          <a:p>
            <a:pPr algn="ctr">
              <a:buNone/>
            </a:pPr>
            <a:endParaRPr lang="en-US" sz="1200" dirty="0">
              <a:solidFill>
                <a:srgbClr val="FFFFFF"/>
              </a:solidFill>
            </a:endParaRPr>
          </a:p>
        </p:txBody>
      </p:sp>
      <p:sp>
        <p:nvSpPr>
          <p:cNvPr id="52" name="Legend gray label"/>
          <p:cNvSpPr/>
          <p:nvPr/>
        </p:nvSpPr>
        <p:spPr>
          <a:xfrm>
            <a:off x="5943600" y="3784600"/>
            <a:ext cx="2794000" cy="381000"/>
          </a:xfrm>
          <a:prstGeom prst="rect">
            <a:avLst/>
          </a:prstGeom>
          <a:noFill/>
          <a:ln>
            <a:noFill/>
          </a:ln>
        </p:spPr>
        <p:txBody>
          <a:bodyPr wrap="square" lIns="72000" rIns="45720" anchor="ctr">
            <a:noAutofit/>
          </a:bodyPr>
          <a:lstStyle/>
          <a:p>
            <a:pPr algn="l">
              <a:buNone/>
            </a:pPr>
            <a:r>
              <a:rPr lang="en-US" sz="2000" b="1" dirty="0"/>
              <a:t>Automated check</a:t>
            </a:r>
          </a:p>
        </p:txBody>
      </p:sp>
      <p:sp>
        <p:nvSpPr>
          <p:cNvPr id="53" name="Payoff"/>
          <p:cNvSpPr/>
          <p:nvPr/>
        </p:nvSpPr>
        <p:spPr>
          <a:xfrm>
            <a:off x="330200" y="4394200"/>
            <a:ext cx="8737600" cy="762000"/>
          </a:xfrm>
          <a:prstGeom prst="rect">
            <a:avLst/>
          </a:prstGeom>
          <a:noFill/>
          <a:ln>
            <a:noFill/>
          </a:ln>
        </p:spPr>
        <p:txBody>
          <a:bodyPr wrap="square" lIns="72000" rIns="45720" anchor="ctr">
            <a:noAutofit/>
          </a:bodyPr>
          <a:lstStyle/>
          <a:p>
            <a:pPr algn="ctr">
              <a:buNone/>
            </a:pPr>
            <a:r>
              <a:rPr lang="en-US" sz="2800" b="1" i="0" dirty="0">
                <a:solidFill>
                  <a:srgbClr val="000000"/>
                </a:solidFill>
              </a:rPr>
              <a:t>Every boundary is a place where coordination happens.</a:t>
            </a:r>
          </a:p>
        </p:txBody>
      </p:sp>
      <p:sp>
        <p:nvSpPr>
          <p:cNvPr id="54" name="Note"/>
          <p:cNvSpPr/>
          <p:nvPr/>
        </p:nvSpPr>
        <p:spPr>
          <a:xfrm>
            <a:off x="1587500" y="5359400"/>
            <a:ext cx="5969000" cy="762000"/>
          </a:xfrm>
          <a:prstGeom prst="rect">
            <a:avLst/>
          </a:prstGeom>
          <a:noFill/>
          <a:ln>
            <a:noFill/>
          </a:ln>
        </p:spPr>
        <p:txBody>
          <a:bodyPr wrap="square" lIns="72000" rIns="45720" anchor="ctr">
            <a:noAutofit/>
          </a:bodyPr>
          <a:lstStyle/>
          <a:p>
            <a:pPr algn="ctr">
              <a:buNone/>
            </a:pPr>
            <a:r>
              <a:rPr lang="en-US" sz="2200" b="0" i="1" dirty="0"/>
              <a:t>Automated checks move some coordination from human judgment into enforced machinery.</a:t>
            </a:r>
          </a:p>
        </p:txBody>
      </p:sp>
    </p:spTree>
    <p:extLst>
      <p:ext uri="{BB962C8B-B14F-4D97-AF65-F5344CB8AC3E}">
        <p14:creationId xmlns:p14="http://schemas.microsoft.com/office/powerpoint/2010/main" val="1404232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09742-A20D-24C6-87A5-68240FCFBAB8}"/>
              </a:ext>
            </a:extLst>
          </p:cNvPr>
          <p:cNvSpPr>
            <a:spLocks noGrp="1"/>
          </p:cNvSpPr>
          <p:nvPr>
            <p:ph type="title"/>
          </p:nvPr>
        </p:nvSpPr>
        <p:spPr>
          <a:xfrm>
            <a:off x="685800" y="1676400"/>
            <a:ext cx="7772400" cy="2362200"/>
          </a:xfrm>
        </p:spPr>
        <p:txBody>
          <a:bodyPr>
            <a:normAutofit/>
          </a:bodyPr>
          <a:lstStyle/>
          <a:p>
            <a:r>
              <a:rPr lang="en-US" sz="8000" dirty="0"/>
              <a:t>5</a:t>
            </a:r>
            <a:br>
              <a:rPr lang="en-US" dirty="0"/>
            </a:br>
            <a:r>
              <a:rPr lang="en-US" dirty="0"/>
              <a:t>Applying the model</a:t>
            </a:r>
          </a:p>
        </p:txBody>
      </p:sp>
      <p:sp>
        <p:nvSpPr>
          <p:cNvPr id="3" name="Slide Number Placeholder 2">
            <a:extLst>
              <a:ext uri="{FF2B5EF4-FFF2-40B4-BE49-F238E27FC236}">
                <a16:creationId xmlns:a16="http://schemas.microsoft.com/office/drawing/2014/main" id="{0DF186F7-49A6-2E17-CC71-9CC806EF774B}"/>
              </a:ext>
            </a:extLst>
          </p:cNvPr>
          <p:cNvSpPr>
            <a:spLocks noGrp="1"/>
          </p:cNvSpPr>
          <p:nvPr>
            <p:ph type="sldNum" sz="quarter" idx="4"/>
          </p:nvPr>
        </p:nvSpPr>
        <p:spPr/>
        <p:txBody>
          <a:bodyPr/>
          <a:lstStyle/>
          <a:p>
            <a:fld id="{B7EB45DA-9A0D-DC49-8E02-F30A5DDC21C3}" type="slidenum">
              <a:rPr lang="en-US" smtClean="0"/>
              <a:t>33</a:t>
            </a:fld>
            <a:endParaRPr lang="en-US"/>
          </a:p>
        </p:txBody>
      </p:sp>
      <p:sp>
        <p:nvSpPr>
          <p:cNvPr id="4" name="Section question">
            <a:extLst>
              <a:ext uri="{FF2B5EF4-FFF2-40B4-BE49-F238E27FC236}">
                <a16:creationId xmlns:a16="http://schemas.microsoft.com/office/drawing/2014/main" id="{8890218B-8C0A-AF46-86AE-BAF4E5590307}"/>
              </a:ext>
            </a:extLst>
          </p:cNvPr>
          <p:cNvSpPr txBox="1"/>
          <p:nvPr/>
        </p:nvSpPr>
        <p:spPr>
          <a:xfrm>
            <a:off x="685800" y="4267200"/>
            <a:ext cx="7772400" cy="830997"/>
          </a:xfrm>
          <a:prstGeom prst="rect">
            <a:avLst/>
          </a:prstGeom>
          <a:noFill/>
        </p:spPr>
        <p:txBody>
          <a:bodyPr vertOverflow="overflow" vert="horz" wrap="square" rtlCol="0" anchor="t">
            <a:spAutoFit/>
          </a:bodyPr>
          <a:lstStyle/>
          <a:p>
            <a:pPr algn="ctr"/>
            <a:r>
              <a:rPr lang="en-US" sz="2400" i="1" dirty="0"/>
              <a:t>How should you design coordination</a:t>
            </a:r>
          </a:p>
          <a:p>
            <a:pPr algn="ctr"/>
            <a:r>
              <a:rPr lang="en-US" sz="2400" i="1" dirty="0"/>
              <a:t>within your team and across your pod?</a:t>
            </a:r>
          </a:p>
        </p:txBody>
      </p:sp>
    </p:spTree>
    <p:extLst>
      <p:ext uri="{BB962C8B-B14F-4D97-AF65-F5344CB8AC3E}">
        <p14:creationId xmlns:p14="http://schemas.microsoft.com/office/powerpoint/2010/main" val="1924560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3F37AB-EF5E-6A5D-9894-FD99F1EB4107}"/>
              </a:ext>
            </a:extLst>
          </p:cNvPr>
          <p:cNvSpPr>
            <a:spLocks noGrp="1"/>
          </p:cNvSpPr>
          <p:nvPr>
            <p:ph type="title"/>
          </p:nvPr>
        </p:nvSpPr>
        <p:spPr/>
        <p:txBody>
          <a:bodyPr>
            <a:noAutofit/>
          </a:bodyPr>
          <a:lstStyle/>
          <a:p>
            <a:r>
              <a:rPr lang="en-US"/>
              <a:t>Your project has coordination at two scales</a:t>
            </a:r>
          </a:p>
        </p:txBody>
      </p:sp>
      <p:sp>
        <p:nvSpPr>
          <p:cNvPr id="4" name="Slide Number Placeholder 3">
            <a:extLst>
              <a:ext uri="{FF2B5EF4-FFF2-40B4-BE49-F238E27FC236}">
                <a16:creationId xmlns:a16="http://schemas.microsoft.com/office/drawing/2014/main" id="{AB246FDD-5388-7DC9-4C35-7D8CB280909F}"/>
              </a:ext>
            </a:extLst>
          </p:cNvPr>
          <p:cNvSpPr>
            <a:spLocks noGrp="1"/>
          </p:cNvSpPr>
          <p:nvPr>
            <p:ph type="sldNum" sz="quarter" idx="4"/>
          </p:nvPr>
        </p:nvSpPr>
        <p:spPr/>
        <p:txBody>
          <a:bodyPr/>
          <a:lstStyle/>
          <a:p>
            <a:fld id="{B7EB45DA-9A0D-DC49-8E02-F30A5DDC21C3}" type="slidenum">
              <a:rPr lang="en-US" smtClean="0"/>
              <a:t>34</a:t>
            </a:fld>
            <a:endParaRPr lang="en-US"/>
          </a:p>
        </p:txBody>
      </p:sp>
      <p:sp>
        <p:nvSpPr>
          <p:cNvPr id="40" name="Pod"/>
          <p:cNvSpPr/>
          <p:nvPr/>
        </p:nvSpPr>
        <p:spPr>
          <a:xfrm>
            <a:off x="254000" y="1422400"/>
            <a:ext cx="8763000" cy="2235200"/>
          </a:xfrm>
          <a:prstGeom prst="roundRect">
            <a:avLst/>
          </a:prstGeom>
          <a:noFill/>
          <a:ln w="19050">
            <a:solidFill>
              <a:srgbClr val="555960"/>
            </a:solidFill>
            <a:prstDash val="dash"/>
          </a:ln>
        </p:spPr>
        <p:txBody>
          <a:bodyPr wrap="square" lIns="45720" tIns="45720" rIns="45720" anchor="t">
            <a:noAutofit/>
          </a:bodyPr>
          <a:lstStyle/>
          <a:p>
            <a:pPr algn="l">
              <a:buNone/>
            </a:pPr>
            <a:r>
              <a:rPr lang="en-US" sz="2000" b="1" dirty="0">
                <a:solidFill>
                  <a:srgbClr val="555960"/>
                </a:solidFill>
              </a:rPr>
              <a:t>Pod</a:t>
            </a:r>
          </a:p>
        </p:txBody>
      </p:sp>
      <p:sp>
        <p:nvSpPr>
          <p:cNvPr id="41" name="Team A"/>
          <p:cNvSpPr/>
          <p:nvPr/>
        </p:nvSpPr>
        <p:spPr>
          <a:xfrm>
            <a:off x="508000" y="1854200"/>
            <a:ext cx="1905000" cy="1574800"/>
          </a:xfrm>
          <a:prstGeom prst="roundRect">
            <a:avLst/>
          </a:prstGeom>
          <a:noFill/>
          <a:ln w="19050">
            <a:solidFill>
              <a:srgbClr val="8E6F3E"/>
            </a:solidFill>
          </a:ln>
        </p:spPr>
        <p:txBody>
          <a:bodyPr wrap="square" lIns="45720" tIns="45720" rIns="45720" anchor="t">
            <a:noAutofit/>
          </a:bodyPr>
          <a:lstStyle/>
          <a:p>
            <a:pPr algn="ctr">
              <a:buNone/>
            </a:pPr>
            <a:r>
              <a:rPr lang="en-US" sz="2000" b="1" i="0" dirty="0">
                <a:solidFill>
                  <a:srgbClr val="000000"/>
                </a:solidFill>
              </a:rPr>
              <a:t>Team A</a:t>
            </a:r>
          </a:p>
        </p:txBody>
      </p:sp>
      <p:sp>
        <p:nvSpPr>
          <p:cNvPr id="45" name="Team B"/>
          <p:cNvSpPr/>
          <p:nvPr/>
        </p:nvSpPr>
        <p:spPr>
          <a:xfrm>
            <a:off x="2641600" y="1854200"/>
            <a:ext cx="1905000" cy="1574800"/>
          </a:xfrm>
          <a:prstGeom prst="roundRect">
            <a:avLst/>
          </a:prstGeom>
          <a:noFill/>
          <a:ln w="19050">
            <a:solidFill>
              <a:srgbClr val="8E6F3E"/>
            </a:solidFill>
          </a:ln>
        </p:spPr>
        <p:txBody>
          <a:bodyPr wrap="square" lIns="45720" tIns="45720" rIns="45720" anchor="t">
            <a:noAutofit/>
          </a:bodyPr>
          <a:lstStyle/>
          <a:p>
            <a:pPr algn="ctr">
              <a:buNone/>
            </a:pPr>
            <a:r>
              <a:rPr lang="en-US" sz="2000" b="1" i="0" dirty="0">
                <a:solidFill>
                  <a:srgbClr val="000000"/>
                </a:solidFill>
              </a:rPr>
              <a:t>Team B</a:t>
            </a:r>
          </a:p>
        </p:txBody>
      </p:sp>
      <p:sp>
        <p:nvSpPr>
          <p:cNvPr id="49" name="Team C"/>
          <p:cNvSpPr/>
          <p:nvPr/>
        </p:nvSpPr>
        <p:spPr>
          <a:xfrm>
            <a:off x="4775200" y="1854200"/>
            <a:ext cx="1905000" cy="1574800"/>
          </a:xfrm>
          <a:prstGeom prst="roundRect">
            <a:avLst/>
          </a:prstGeom>
          <a:noFill/>
          <a:ln w="19050">
            <a:solidFill>
              <a:srgbClr val="8E6F3E"/>
            </a:solidFill>
          </a:ln>
        </p:spPr>
        <p:txBody>
          <a:bodyPr wrap="square" lIns="45720" tIns="45720" rIns="45720" anchor="t">
            <a:noAutofit/>
          </a:bodyPr>
          <a:lstStyle/>
          <a:p>
            <a:pPr algn="ctr">
              <a:buNone/>
            </a:pPr>
            <a:r>
              <a:rPr lang="en-US" sz="2000" b="1" i="0" dirty="0">
                <a:solidFill>
                  <a:srgbClr val="000000"/>
                </a:solidFill>
              </a:rPr>
              <a:t>Team C</a:t>
            </a:r>
          </a:p>
        </p:txBody>
      </p:sp>
      <p:sp>
        <p:nvSpPr>
          <p:cNvPr id="53" name="Team D"/>
          <p:cNvSpPr/>
          <p:nvPr/>
        </p:nvSpPr>
        <p:spPr>
          <a:xfrm>
            <a:off x="6908800" y="1854200"/>
            <a:ext cx="1905000" cy="1574800"/>
          </a:xfrm>
          <a:prstGeom prst="roundRect">
            <a:avLst/>
          </a:prstGeom>
          <a:noFill/>
          <a:ln w="19050">
            <a:solidFill>
              <a:srgbClr val="8E6F3E"/>
            </a:solidFill>
          </a:ln>
        </p:spPr>
        <p:txBody>
          <a:bodyPr wrap="square" lIns="45720" tIns="45720" rIns="45720" anchor="t">
            <a:noAutofit/>
          </a:bodyPr>
          <a:lstStyle/>
          <a:p>
            <a:pPr algn="ctr">
              <a:buNone/>
            </a:pPr>
            <a:r>
              <a:rPr lang="en-US" sz="2000" b="1" i="0" dirty="0">
                <a:solidFill>
                  <a:srgbClr val="000000"/>
                </a:solidFill>
              </a:rPr>
              <a:t>Team D</a:t>
            </a:r>
          </a:p>
        </p:txBody>
      </p:sp>
      <p:sp>
        <p:nvSpPr>
          <p:cNvPr id="80" name="Link"/>
          <p:cNvSpPr/>
          <p:nvPr/>
        </p:nvSpPr>
        <p:spPr>
          <a:xfrm>
            <a:off x="9906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81" name="Link"/>
          <p:cNvSpPr/>
          <p:nvPr/>
        </p:nvSpPr>
        <p:spPr>
          <a:xfrm>
            <a:off x="14605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83" name="Member"/>
          <p:cNvSpPr/>
          <p:nvPr/>
        </p:nvSpPr>
        <p:spPr>
          <a:xfrm>
            <a:off x="8763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4" name="Member"/>
          <p:cNvSpPr/>
          <p:nvPr/>
        </p:nvSpPr>
        <p:spPr>
          <a:xfrm>
            <a:off x="13462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5" name="Member"/>
          <p:cNvSpPr/>
          <p:nvPr/>
        </p:nvSpPr>
        <p:spPr>
          <a:xfrm>
            <a:off x="18161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86" name="Link"/>
          <p:cNvSpPr/>
          <p:nvPr/>
        </p:nvSpPr>
        <p:spPr>
          <a:xfrm>
            <a:off x="31242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87" name="Link"/>
          <p:cNvSpPr/>
          <p:nvPr/>
        </p:nvSpPr>
        <p:spPr>
          <a:xfrm>
            <a:off x="35941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89" name="Member"/>
          <p:cNvSpPr/>
          <p:nvPr/>
        </p:nvSpPr>
        <p:spPr>
          <a:xfrm>
            <a:off x="30099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0" name="Member"/>
          <p:cNvSpPr/>
          <p:nvPr/>
        </p:nvSpPr>
        <p:spPr>
          <a:xfrm>
            <a:off x="34798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1" name="Member"/>
          <p:cNvSpPr/>
          <p:nvPr/>
        </p:nvSpPr>
        <p:spPr>
          <a:xfrm>
            <a:off x="39497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2" name="Link"/>
          <p:cNvSpPr/>
          <p:nvPr/>
        </p:nvSpPr>
        <p:spPr>
          <a:xfrm>
            <a:off x="52578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93" name="Link"/>
          <p:cNvSpPr/>
          <p:nvPr/>
        </p:nvSpPr>
        <p:spPr>
          <a:xfrm>
            <a:off x="57277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95" name="Member"/>
          <p:cNvSpPr/>
          <p:nvPr/>
        </p:nvSpPr>
        <p:spPr>
          <a:xfrm>
            <a:off x="51435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6" name="Member"/>
          <p:cNvSpPr/>
          <p:nvPr/>
        </p:nvSpPr>
        <p:spPr>
          <a:xfrm>
            <a:off x="56134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7" name="Member"/>
          <p:cNvSpPr/>
          <p:nvPr/>
        </p:nvSpPr>
        <p:spPr>
          <a:xfrm>
            <a:off x="60833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98" name="Link"/>
          <p:cNvSpPr/>
          <p:nvPr/>
        </p:nvSpPr>
        <p:spPr>
          <a:xfrm>
            <a:off x="73914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99" name="Link"/>
          <p:cNvSpPr/>
          <p:nvPr/>
        </p:nvSpPr>
        <p:spPr>
          <a:xfrm>
            <a:off x="7861300" y="2895600"/>
            <a:ext cx="469900" cy="5080"/>
          </a:xfrm>
          <a:prstGeom prst="line">
            <a:avLst/>
          </a:prstGeom>
          <a:ln w="12700">
            <a:solidFill>
              <a:srgbClr val="555960"/>
            </a:solidFill>
          </a:ln>
        </p:spPr>
        <p:txBody>
          <a:bodyPr/>
          <a:lstStyle/>
          <a:p>
            <a:endParaRPr lang="en-US" sz="1200">
              <a:solidFill>
                <a:srgbClr val="FFFFFF"/>
              </a:solidFill>
            </a:endParaRPr>
          </a:p>
        </p:txBody>
      </p:sp>
      <p:sp>
        <p:nvSpPr>
          <p:cNvPr id="101" name="Member"/>
          <p:cNvSpPr/>
          <p:nvPr/>
        </p:nvSpPr>
        <p:spPr>
          <a:xfrm>
            <a:off x="72771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102" name="Member"/>
          <p:cNvSpPr/>
          <p:nvPr/>
        </p:nvSpPr>
        <p:spPr>
          <a:xfrm>
            <a:off x="77470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103" name="Member"/>
          <p:cNvSpPr/>
          <p:nvPr/>
        </p:nvSpPr>
        <p:spPr>
          <a:xfrm>
            <a:off x="8216900" y="278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104" name="Link"/>
          <p:cNvSpPr/>
          <p:nvPr/>
        </p:nvSpPr>
        <p:spPr>
          <a:xfrm>
            <a:off x="2413000" y="2540000"/>
            <a:ext cx="228600" cy="5080"/>
          </a:xfrm>
          <a:prstGeom prst="line">
            <a:avLst/>
          </a:prstGeom>
          <a:ln w="28575">
            <a:solidFill>
              <a:srgbClr val="8E6F3E"/>
            </a:solidFill>
          </a:ln>
        </p:spPr>
        <p:txBody>
          <a:bodyPr/>
          <a:lstStyle/>
          <a:p>
            <a:endParaRPr lang="en-US" sz="1200">
              <a:solidFill>
                <a:srgbClr val="FFFFFF"/>
              </a:solidFill>
            </a:endParaRPr>
          </a:p>
        </p:txBody>
      </p:sp>
      <p:sp>
        <p:nvSpPr>
          <p:cNvPr id="105" name="Link"/>
          <p:cNvSpPr/>
          <p:nvPr/>
        </p:nvSpPr>
        <p:spPr>
          <a:xfrm>
            <a:off x="4546600" y="2540000"/>
            <a:ext cx="228600" cy="5080"/>
          </a:xfrm>
          <a:prstGeom prst="line">
            <a:avLst/>
          </a:prstGeom>
          <a:ln w="28575">
            <a:solidFill>
              <a:srgbClr val="8E6F3E"/>
            </a:solidFill>
          </a:ln>
        </p:spPr>
        <p:txBody>
          <a:bodyPr/>
          <a:lstStyle/>
          <a:p>
            <a:endParaRPr lang="en-US" sz="1200">
              <a:solidFill>
                <a:srgbClr val="FFFFFF"/>
              </a:solidFill>
            </a:endParaRPr>
          </a:p>
        </p:txBody>
      </p:sp>
      <p:sp>
        <p:nvSpPr>
          <p:cNvPr id="106" name="Link"/>
          <p:cNvSpPr/>
          <p:nvPr/>
        </p:nvSpPr>
        <p:spPr>
          <a:xfrm>
            <a:off x="6680200" y="2540000"/>
            <a:ext cx="228600" cy="5080"/>
          </a:xfrm>
          <a:prstGeom prst="line">
            <a:avLst/>
          </a:prstGeom>
          <a:ln w="28575">
            <a:solidFill>
              <a:srgbClr val="8E6F3E"/>
            </a:solidFill>
          </a:ln>
        </p:spPr>
        <p:txBody>
          <a:bodyPr/>
          <a:lstStyle/>
          <a:p>
            <a:endParaRPr lang="en-US" sz="1200">
              <a:solidFill>
                <a:srgbClr val="FFFFFF"/>
              </a:solidFill>
            </a:endParaRPr>
          </a:p>
        </p:txBody>
      </p:sp>
      <p:sp>
        <p:nvSpPr>
          <p:cNvPr id="107" name="Scale 1"/>
          <p:cNvSpPr/>
          <p:nvPr/>
        </p:nvSpPr>
        <p:spPr>
          <a:xfrm>
            <a:off x="330200" y="3759200"/>
            <a:ext cx="8737600" cy="406400"/>
          </a:xfrm>
          <a:prstGeom prst="rect">
            <a:avLst/>
          </a:prstGeom>
          <a:noFill/>
          <a:ln>
            <a:noFill/>
          </a:ln>
        </p:spPr>
        <p:txBody>
          <a:bodyPr wrap="square" lIns="45720" rIns="45720" anchor="ctr">
            <a:noAutofit/>
          </a:bodyPr>
          <a:lstStyle/>
          <a:p>
            <a:pPr algn="ctr">
              <a:buNone/>
            </a:pPr>
            <a:r>
              <a:rPr lang="en-US" sz="2200" dirty="0"/>
              <a:t>Inside your team—ownership, branches, review, meetings</a:t>
            </a:r>
          </a:p>
        </p:txBody>
      </p:sp>
      <p:sp>
        <p:nvSpPr>
          <p:cNvPr id="108" name="Scale 2"/>
          <p:cNvSpPr/>
          <p:nvPr/>
        </p:nvSpPr>
        <p:spPr>
          <a:xfrm>
            <a:off x="330200" y="4191000"/>
            <a:ext cx="8737600" cy="406400"/>
          </a:xfrm>
          <a:prstGeom prst="rect">
            <a:avLst/>
          </a:prstGeom>
          <a:noFill/>
          <a:ln>
            <a:noFill/>
          </a:ln>
        </p:spPr>
        <p:txBody>
          <a:bodyPr wrap="square" lIns="45720" rIns="45720" anchor="ctr">
            <a:noAutofit/>
          </a:bodyPr>
          <a:lstStyle/>
          <a:p>
            <a:pPr algn="ctr">
              <a:buNone/>
            </a:pPr>
            <a:r>
              <a:rPr lang="en-US" sz="2200" dirty="0"/>
              <a:t>Across the pod—interfaces, dependencies, integration, schedule</a:t>
            </a:r>
          </a:p>
        </p:txBody>
      </p:sp>
      <p:sp>
        <p:nvSpPr>
          <p:cNvPr id="109" name="Question"/>
          <p:cNvSpPr/>
          <p:nvPr/>
        </p:nvSpPr>
        <p:spPr>
          <a:xfrm>
            <a:off x="109220" y="4775200"/>
            <a:ext cx="9179560" cy="838200"/>
          </a:xfrm>
          <a:prstGeom prst="rect">
            <a:avLst/>
          </a:prstGeom>
          <a:noFill/>
          <a:ln>
            <a:noFill/>
          </a:ln>
        </p:spPr>
        <p:txBody>
          <a:bodyPr wrap="square" lIns="45720" rIns="45720" anchor="ctr">
            <a:noAutofit/>
          </a:bodyPr>
          <a:lstStyle/>
          <a:p>
            <a:pPr algn="ctr">
              <a:buNone/>
            </a:pPr>
            <a:r>
              <a:rPr lang="en-US" sz="2600" b="1" i="1" dirty="0">
                <a:solidFill>
                  <a:srgbClr val="000000"/>
                </a:solidFill>
              </a:rPr>
              <a:t>Which coordination problems (from today) might occur here?</a:t>
            </a:r>
          </a:p>
        </p:txBody>
      </p:sp>
    </p:spTree>
    <p:extLst>
      <p:ext uri="{BB962C8B-B14F-4D97-AF65-F5344CB8AC3E}">
        <p14:creationId xmlns:p14="http://schemas.microsoft.com/office/powerpoint/2010/main" val="3098705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4FBCF0-F013-C6BB-A86F-0C45B90E59C3}"/>
              </a:ext>
            </a:extLst>
          </p:cNvPr>
          <p:cNvSpPr>
            <a:spLocks noGrp="1"/>
          </p:cNvSpPr>
          <p:nvPr>
            <p:ph type="title"/>
          </p:nvPr>
        </p:nvSpPr>
        <p:spPr/>
        <p:txBody>
          <a:bodyPr>
            <a:noAutofit/>
          </a:bodyPr>
          <a:lstStyle/>
          <a:p>
            <a:r>
              <a:rPr lang="en-US"/>
              <a:t>Design the interface between teams</a:t>
            </a:r>
          </a:p>
        </p:txBody>
      </p:sp>
      <p:sp>
        <p:nvSpPr>
          <p:cNvPr id="4" name="Slide Number Placeholder 3">
            <a:extLst>
              <a:ext uri="{FF2B5EF4-FFF2-40B4-BE49-F238E27FC236}">
                <a16:creationId xmlns:a16="http://schemas.microsoft.com/office/drawing/2014/main" id="{38AF4164-EAC2-7C20-EAE7-42361972A6CA}"/>
              </a:ext>
            </a:extLst>
          </p:cNvPr>
          <p:cNvSpPr>
            <a:spLocks noGrp="1"/>
          </p:cNvSpPr>
          <p:nvPr>
            <p:ph type="sldNum" sz="quarter" idx="4"/>
          </p:nvPr>
        </p:nvSpPr>
        <p:spPr/>
        <p:txBody>
          <a:bodyPr/>
          <a:lstStyle/>
          <a:p>
            <a:fld id="{B7EB45DA-9A0D-DC49-8E02-F30A5DDC21C3}" type="slidenum">
              <a:rPr lang="en-US" smtClean="0"/>
              <a:t>35</a:t>
            </a:fld>
            <a:endParaRPr lang="en-US"/>
          </a:p>
        </p:txBody>
      </p:sp>
      <p:sp>
        <p:nvSpPr>
          <p:cNvPr id="40" name="Label left"/>
          <p:cNvSpPr/>
          <p:nvPr/>
        </p:nvSpPr>
        <p:spPr>
          <a:xfrm>
            <a:off x="330200" y="965200"/>
            <a:ext cx="4064000" cy="406400"/>
          </a:xfrm>
          <a:prstGeom prst="rect">
            <a:avLst/>
          </a:prstGeom>
          <a:noFill/>
          <a:ln>
            <a:noFill/>
          </a:ln>
        </p:spPr>
        <p:txBody>
          <a:bodyPr wrap="square" lIns="45720" rIns="45720" anchor="ctr">
            <a:noAutofit/>
          </a:bodyPr>
          <a:lstStyle/>
          <a:p>
            <a:pPr algn="ctr">
              <a:buNone/>
            </a:pPr>
            <a:r>
              <a:rPr lang="en-US" sz="2200" b="1" i="0" dirty="0">
                <a:solidFill>
                  <a:srgbClr val="000000"/>
                </a:solidFill>
              </a:rPr>
              <a:t>Everyone ↔ everyone</a:t>
            </a:r>
          </a:p>
        </p:txBody>
      </p:sp>
      <p:sp>
        <p:nvSpPr>
          <p:cNvPr id="41" name="Link"/>
          <p:cNvSpPr/>
          <p:nvPr/>
        </p:nvSpPr>
        <p:spPr>
          <a:xfrm>
            <a:off x="1117600" y="1625600"/>
            <a:ext cx="2514600" cy="5080"/>
          </a:xfrm>
          <a:prstGeom prst="line">
            <a:avLst/>
          </a:prstGeom>
          <a:ln w="9525">
            <a:solidFill>
              <a:srgbClr val="8E6F3E"/>
            </a:solidFill>
          </a:ln>
        </p:spPr>
        <p:txBody>
          <a:bodyPr/>
          <a:lstStyle/>
          <a:p>
            <a:endParaRPr lang="en-US" sz="1200">
              <a:solidFill>
                <a:srgbClr val="FFFFFF"/>
              </a:solidFill>
            </a:endParaRPr>
          </a:p>
        </p:txBody>
      </p:sp>
      <p:sp>
        <p:nvSpPr>
          <p:cNvPr id="42" name="Link"/>
          <p:cNvSpPr/>
          <p:nvPr/>
        </p:nvSpPr>
        <p:spPr>
          <a:xfrm>
            <a:off x="1117600" y="1625600"/>
            <a:ext cx="2514600" cy="533400"/>
          </a:xfrm>
          <a:prstGeom prst="line">
            <a:avLst/>
          </a:prstGeom>
          <a:ln w="9525">
            <a:solidFill>
              <a:srgbClr val="8E6F3E"/>
            </a:solidFill>
          </a:ln>
        </p:spPr>
        <p:txBody>
          <a:bodyPr/>
          <a:lstStyle/>
          <a:p>
            <a:endParaRPr lang="en-US" sz="1200">
              <a:solidFill>
                <a:srgbClr val="FFFFFF"/>
              </a:solidFill>
            </a:endParaRPr>
          </a:p>
        </p:txBody>
      </p:sp>
      <p:sp>
        <p:nvSpPr>
          <p:cNvPr id="43" name="Link"/>
          <p:cNvSpPr/>
          <p:nvPr/>
        </p:nvSpPr>
        <p:spPr>
          <a:xfrm>
            <a:off x="1117600" y="1625600"/>
            <a:ext cx="2514600" cy="1066800"/>
          </a:xfrm>
          <a:prstGeom prst="line">
            <a:avLst/>
          </a:prstGeom>
          <a:ln w="9525">
            <a:solidFill>
              <a:srgbClr val="8E6F3E"/>
            </a:solidFill>
          </a:ln>
        </p:spPr>
        <p:txBody>
          <a:bodyPr/>
          <a:lstStyle/>
          <a:p>
            <a:endParaRPr lang="en-US" sz="1200">
              <a:solidFill>
                <a:srgbClr val="FFFFFF"/>
              </a:solidFill>
            </a:endParaRPr>
          </a:p>
        </p:txBody>
      </p:sp>
      <p:sp>
        <p:nvSpPr>
          <p:cNvPr id="44" name="Link"/>
          <p:cNvSpPr/>
          <p:nvPr/>
        </p:nvSpPr>
        <p:spPr>
          <a:xfrm flipV="1">
            <a:off x="1117600" y="1625600"/>
            <a:ext cx="2514600" cy="533400"/>
          </a:xfrm>
          <a:prstGeom prst="line">
            <a:avLst/>
          </a:prstGeom>
          <a:ln w="9525">
            <a:solidFill>
              <a:srgbClr val="8E6F3E"/>
            </a:solidFill>
          </a:ln>
        </p:spPr>
        <p:txBody>
          <a:bodyPr/>
          <a:lstStyle/>
          <a:p>
            <a:endParaRPr lang="en-US" sz="1200">
              <a:solidFill>
                <a:srgbClr val="FFFFFF"/>
              </a:solidFill>
            </a:endParaRPr>
          </a:p>
        </p:txBody>
      </p:sp>
      <p:sp>
        <p:nvSpPr>
          <p:cNvPr id="45" name="Link"/>
          <p:cNvSpPr/>
          <p:nvPr/>
        </p:nvSpPr>
        <p:spPr>
          <a:xfrm>
            <a:off x="1117600" y="2159000"/>
            <a:ext cx="2514600" cy="5080"/>
          </a:xfrm>
          <a:prstGeom prst="line">
            <a:avLst/>
          </a:prstGeom>
          <a:ln w="9525">
            <a:solidFill>
              <a:srgbClr val="8E6F3E"/>
            </a:solidFill>
          </a:ln>
        </p:spPr>
        <p:txBody>
          <a:bodyPr/>
          <a:lstStyle/>
          <a:p>
            <a:endParaRPr lang="en-US" sz="1200">
              <a:solidFill>
                <a:srgbClr val="FFFFFF"/>
              </a:solidFill>
            </a:endParaRPr>
          </a:p>
        </p:txBody>
      </p:sp>
      <p:sp>
        <p:nvSpPr>
          <p:cNvPr id="46" name="Link"/>
          <p:cNvSpPr/>
          <p:nvPr/>
        </p:nvSpPr>
        <p:spPr>
          <a:xfrm>
            <a:off x="1117600" y="2159000"/>
            <a:ext cx="2514600" cy="533400"/>
          </a:xfrm>
          <a:prstGeom prst="line">
            <a:avLst/>
          </a:prstGeom>
          <a:ln w="9525">
            <a:solidFill>
              <a:srgbClr val="8E6F3E"/>
            </a:solidFill>
          </a:ln>
        </p:spPr>
        <p:txBody>
          <a:bodyPr/>
          <a:lstStyle/>
          <a:p>
            <a:endParaRPr lang="en-US" sz="1200">
              <a:solidFill>
                <a:srgbClr val="FFFFFF"/>
              </a:solidFill>
            </a:endParaRPr>
          </a:p>
        </p:txBody>
      </p:sp>
      <p:sp>
        <p:nvSpPr>
          <p:cNvPr id="47" name="Link"/>
          <p:cNvSpPr/>
          <p:nvPr/>
        </p:nvSpPr>
        <p:spPr>
          <a:xfrm flipV="1">
            <a:off x="1117600" y="1625600"/>
            <a:ext cx="2514600" cy="1066800"/>
          </a:xfrm>
          <a:prstGeom prst="line">
            <a:avLst/>
          </a:prstGeom>
          <a:ln w="9525">
            <a:solidFill>
              <a:srgbClr val="8E6F3E"/>
            </a:solidFill>
          </a:ln>
        </p:spPr>
        <p:txBody>
          <a:bodyPr/>
          <a:lstStyle/>
          <a:p>
            <a:endParaRPr lang="en-US" sz="1200">
              <a:solidFill>
                <a:srgbClr val="FFFFFF"/>
              </a:solidFill>
            </a:endParaRPr>
          </a:p>
        </p:txBody>
      </p:sp>
      <p:sp>
        <p:nvSpPr>
          <p:cNvPr id="48" name="Link"/>
          <p:cNvSpPr/>
          <p:nvPr/>
        </p:nvSpPr>
        <p:spPr>
          <a:xfrm flipV="1">
            <a:off x="1117600" y="2159000"/>
            <a:ext cx="2514600" cy="533400"/>
          </a:xfrm>
          <a:prstGeom prst="line">
            <a:avLst/>
          </a:prstGeom>
          <a:ln w="9525">
            <a:solidFill>
              <a:srgbClr val="8E6F3E"/>
            </a:solidFill>
          </a:ln>
        </p:spPr>
        <p:txBody>
          <a:bodyPr/>
          <a:lstStyle/>
          <a:p>
            <a:endParaRPr lang="en-US" sz="1200">
              <a:solidFill>
                <a:srgbClr val="FFFFFF"/>
              </a:solidFill>
            </a:endParaRPr>
          </a:p>
        </p:txBody>
      </p:sp>
      <p:sp>
        <p:nvSpPr>
          <p:cNvPr id="49" name="Link"/>
          <p:cNvSpPr/>
          <p:nvPr/>
        </p:nvSpPr>
        <p:spPr>
          <a:xfrm>
            <a:off x="1117600" y="2692400"/>
            <a:ext cx="2514600" cy="5080"/>
          </a:xfrm>
          <a:prstGeom prst="line">
            <a:avLst/>
          </a:prstGeom>
          <a:ln w="9525">
            <a:solidFill>
              <a:srgbClr val="8E6F3E"/>
            </a:solidFill>
          </a:ln>
        </p:spPr>
        <p:txBody>
          <a:bodyPr/>
          <a:lstStyle/>
          <a:p>
            <a:endParaRPr lang="en-US" sz="1200">
              <a:solidFill>
                <a:srgbClr val="FFFFFF"/>
              </a:solidFill>
            </a:endParaRPr>
          </a:p>
        </p:txBody>
      </p:sp>
      <p:sp>
        <p:nvSpPr>
          <p:cNvPr id="50" name="Member"/>
          <p:cNvSpPr/>
          <p:nvPr/>
        </p:nvSpPr>
        <p:spPr>
          <a:xfrm>
            <a:off x="1003300" y="151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51" name="Member"/>
          <p:cNvSpPr/>
          <p:nvPr/>
        </p:nvSpPr>
        <p:spPr>
          <a:xfrm>
            <a:off x="1003300" y="20447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52" name="Member"/>
          <p:cNvSpPr/>
          <p:nvPr/>
        </p:nvSpPr>
        <p:spPr>
          <a:xfrm>
            <a:off x="1003300" y="25781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53" name="Member"/>
          <p:cNvSpPr/>
          <p:nvPr/>
        </p:nvSpPr>
        <p:spPr>
          <a:xfrm>
            <a:off x="3517900" y="151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54" name="Member"/>
          <p:cNvSpPr/>
          <p:nvPr/>
        </p:nvSpPr>
        <p:spPr>
          <a:xfrm>
            <a:off x="3517900" y="20447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55" name="Member"/>
          <p:cNvSpPr/>
          <p:nvPr/>
        </p:nvSpPr>
        <p:spPr>
          <a:xfrm>
            <a:off x="3517900" y="25781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56" name="Count left"/>
          <p:cNvSpPr/>
          <p:nvPr/>
        </p:nvSpPr>
        <p:spPr>
          <a:xfrm>
            <a:off x="330200" y="2946400"/>
            <a:ext cx="4064000" cy="381000"/>
          </a:xfrm>
          <a:prstGeom prst="rect">
            <a:avLst/>
          </a:prstGeom>
          <a:noFill/>
          <a:ln>
            <a:noFill/>
          </a:ln>
        </p:spPr>
        <p:txBody>
          <a:bodyPr wrap="square" lIns="45720" rIns="45720" anchor="ctr">
            <a:noAutofit/>
          </a:bodyPr>
          <a:lstStyle/>
          <a:p>
            <a:pPr algn="ctr">
              <a:buNone/>
            </a:pPr>
            <a:r>
              <a:rPr lang="en-US" sz="2000" dirty="0">
                <a:solidFill>
                  <a:srgbClr val="555960"/>
                </a:solidFill>
              </a:rPr>
              <a:t>9 possible cross-team relationships</a:t>
            </a:r>
          </a:p>
        </p:txBody>
      </p:sp>
      <p:sp>
        <p:nvSpPr>
          <p:cNvPr id="57" name="Label right"/>
          <p:cNvSpPr/>
          <p:nvPr/>
        </p:nvSpPr>
        <p:spPr>
          <a:xfrm>
            <a:off x="4749800" y="965200"/>
            <a:ext cx="4064000" cy="406400"/>
          </a:xfrm>
          <a:prstGeom prst="rect">
            <a:avLst/>
          </a:prstGeom>
          <a:noFill/>
          <a:ln>
            <a:noFill/>
          </a:ln>
        </p:spPr>
        <p:txBody>
          <a:bodyPr wrap="square" lIns="45720" rIns="45720" anchor="ctr">
            <a:noAutofit/>
          </a:bodyPr>
          <a:lstStyle/>
          <a:p>
            <a:pPr algn="ctr">
              <a:buNone/>
            </a:pPr>
            <a:r>
              <a:rPr lang="en-US" sz="2200" b="1" i="0" dirty="0">
                <a:solidFill>
                  <a:srgbClr val="000000"/>
                </a:solidFill>
              </a:rPr>
              <a:t>Through points of contact</a:t>
            </a:r>
          </a:p>
        </p:txBody>
      </p:sp>
      <p:sp>
        <p:nvSpPr>
          <p:cNvPr id="58" name="Link"/>
          <p:cNvSpPr/>
          <p:nvPr/>
        </p:nvSpPr>
        <p:spPr>
          <a:xfrm>
            <a:off x="5384800" y="1625600"/>
            <a:ext cx="660400" cy="533400"/>
          </a:xfrm>
          <a:prstGeom prst="line">
            <a:avLst/>
          </a:prstGeom>
          <a:ln w="9525">
            <a:solidFill>
              <a:srgbClr val="555960"/>
            </a:solidFill>
          </a:ln>
        </p:spPr>
        <p:txBody>
          <a:bodyPr/>
          <a:lstStyle/>
          <a:p>
            <a:endParaRPr lang="en-US" sz="1200">
              <a:solidFill>
                <a:srgbClr val="FFFFFF"/>
              </a:solidFill>
            </a:endParaRPr>
          </a:p>
        </p:txBody>
      </p:sp>
      <p:sp>
        <p:nvSpPr>
          <p:cNvPr id="59" name="Link"/>
          <p:cNvSpPr/>
          <p:nvPr/>
        </p:nvSpPr>
        <p:spPr>
          <a:xfrm>
            <a:off x="5384800" y="2159000"/>
            <a:ext cx="660400" cy="5080"/>
          </a:xfrm>
          <a:prstGeom prst="line">
            <a:avLst/>
          </a:prstGeom>
          <a:ln w="9525">
            <a:solidFill>
              <a:srgbClr val="555960"/>
            </a:solidFill>
          </a:ln>
        </p:spPr>
        <p:txBody>
          <a:bodyPr/>
          <a:lstStyle/>
          <a:p>
            <a:endParaRPr lang="en-US" sz="1200">
              <a:solidFill>
                <a:srgbClr val="FFFFFF"/>
              </a:solidFill>
            </a:endParaRPr>
          </a:p>
        </p:txBody>
      </p:sp>
      <p:sp>
        <p:nvSpPr>
          <p:cNvPr id="60" name="Link"/>
          <p:cNvSpPr/>
          <p:nvPr/>
        </p:nvSpPr>
        <p:spPr>
          <a:xfrm flipV="1">
            <a:off x="5384800" y="2159000"/>
            <a:ext cx="660400" cy="533400"/>
          </a:xfrm>
          <a:prstGeom prst="line">
            <a:avLst/>
          </a:prstGeom>
          <a:ln w="9525">
            <a:solidFill>
              <a:srgbClr val="555960"/>
            </a:solidFill>
          </a:ln>
        </p:spPr>
        <p:txBody>
          <a:bodyPr/>
          <a:lstStyle/>
          <a:p>
            <a:endParaRPr lang="en-US" sz="1200">
              <a:solidFill>
                <a:srgbClr val="FFFFFF"/>
              </a:solidFill>
            </a:endParaRPr>
          </a:p>
        </p:txBody>
      </p:sp>
      <p:sp>
        <p:nvSpPr>
          <p:cNvPr id="61" name="Link"/>
          <p:cNvSpPr/>
          <p:nvPr/>
        </p:nvSpPr>
        <p:spPr>
          <a:xfrm flipV="1">
            <a:off x="7518400" y="1625600"/>
            <a:ext cx="660400" cy="533400"/>
          </a:xfrm>
          <a:prstGeom prst="line">
            <a:avLst/>
          </a:prstGeom>
          <a:ln w="9525">
            <a:solidFill>
              <a:srgbClr val="555960"/>
            </a:solidFill>
          </a:ln>
        </p:spPr>
        <p:txBody>
          <a:bodyPr/>
          <a:lstStyle/>
          <a:p>
            <a:endParaRPr lang="en-US" sz="1200">
              <a:solidFill>
                <a:srgbClr val="FFFFFF"/>
              </a:solidFill>
            </a:endParaRPr>
          </a:p>
        </p:txBody>
      </p:sp>
      <p:sp>
        <p:nvSpPr>
          <p:cNvPr id="62" name="Link"/>
          <p:cNvSpPr/>
          <p:nvPr/>
        </p:nvSpPr>
        <p:spPr>
          <a:xfrm>
            <a:off x="7518400" y="2159000"/>
            <a:ext cx="660400" cy="5080"/>
          </a:xfrm>
          <a:prstGeom prst="line">
            <a:avLst/>
          </a:prstGeom>
          <a:ln w="9525">
            <a:solidFill>
              <a:srgbClr val="555960"/>
            </a:solidFill>
          </a:ln>
        </p:spPr>
        <p:txBody>
          <a:bodyPr/>
          <a:lstStyle/>
          <a:p>
            <a:endParaRPr lang="en-US" sz="1200">
              <a:solidFill>
                <a:srgbClr val="FFFFFF"/>
              </a:solidFill>
            </a:endParaRPr>
          </a:p>
        </p:txBody>
      </p:sp>
      <p:sp>
        <p:nvSpPr>
          <p:cNvPr id="63" name="Link"/>
          <p:cNvSpPr/>
          <p:nvPr/>
        </p:nvSpPr>
        <p:spPr>
          <a:xfrm>
            <a:off x="7518400" y="2159000"/>
            <a:ext cx="660400" cy="533400"/>
          </a:xfrm>
          <a:prstGeom prst="line">
            <a:avLst/>
          </a:prstGeom>
          <a:ln w="9525">
            <a:solidFill>
              <a:srgbClr val="555960"/>
            </a:solidFill>
          </a:ln>
        </p:spPr>
        <p:txBody>
          <a:bodyPr/>
          <a:lstStyle/>
          <a:p>
            <a:endParaRPr lang="en-US" sz="1200">
              <a:solidFill>
                <a:srgbClr val="FFFFFF"/>
              </a:solidFill>
            </a:endParaRPr>
          </a:p>
        </p:txBody>
      </p:sp>
      <p:sp>
        <p:nvSpPr>
          <p:cNvPr id="64" name="Link"/>
          <p:cNvSpPr/>
          <p:nvPr/>
        </p:nvSpPr>
        <p:spPr>
          <a:xfrm>
            <a:off x="6273800" y="2159000"/>
            <a:ext cx="1016000" cy="5080"/>
          </a:xfrm>
          <a:prstGeom prst="line">
            <a:avLst/>
          </a:prstGeom>
          <a:ln w="28575">
            <a:solidFill>
              <a:srgbClr val="8E6F3E"/>
            </a:solidFill>
          </a:ln>
        </p:spPr>
        <p:txBody>
          <a:bodyPr/>
          <a:lstStyle/>
          <a:p>
            <a:endParaRPr lang="en-US" sz="1200">
              <a:solidFill>
                <a:srgbClr val="FFFFFF"/>
              </a:solidFill>
            </a:endParaRPr>
          </a:p>
        </p:txBody>
      </p:sp>
      <p:sp>
        <p:nvSpPr>
          <p:cNvPr id="65" name="Member"/>
          <p:cNvSpPr/>
          <p:nvPr/>
        </p:nvSpPr>
        <p:spPr>
          <a:xfrm>
            <a:off x="5270500" y="151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66" name="Member"/>
          <p:cNvSpPr/>
          <p:nvPr/>
        </p:nvSpPr>
        <p:spPr>
          <a:xfrm>
            <a:off x="5270500" y="20447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67" name="Member"/>
          <p:cNvSpPr/>
          <p:nvPr/>
        </p:nvSpPr>
        <p:spPr>
          <a:xfrm>
            <a:off x="5270500" y="25781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68" name="POC A"/>
          <p:cNvSpPr/>
          <p:nvPr/>
        </p:nvSpPr>
        <p:spPr>
          <a:xfrm>
            <a:off x="5930900" y="1930400"/>
            <a:ext cx="457200" cy="457200"/>
          </a:xfrm>
          <a:prstGeom prst="ellipse">
            <a:avLst/>
          </a:prstGeom>
          <a:solidFill>
            <a:srgbClr val="8E6F3E"/>
          </a:solidFill>
          <a:ln w="19050">
            <a:solidFill>
              <a:srgbClr val="8E6F3E"/>
            </a:solidFill>
          </a:ln>
        </p:spPr>
        <p:txBody>
          <a:bodyPr wrap="square" lIns="45720" rIns="45720" anchor="ctr">
            <a:noAutofit/>
          </a:bodyPr>
          <a:lstStyle/>
          <a:p>
            <a:pPr algn="ctr">
              <a:buNone/>
            </a:pPr>
            <a:endParaRPr lang="en-US" sz="1200" dirty="0">
              <a:solidFill>
                <a:srgbClr val="FFFFFF"/>
              </a:solidFill>
            </a:endParaRPr>
          </a:p>
        </p:txBody>
      </p:sp>
      <p:sp>
        <p:nvSpPr>
          <p:cNvPr id="69" name="POC B"/>
          <p:cNvSpPr/>
          <p:nvPr/>
        </p:nvSpPr>
        <p:spPr>
          <a:xfrm>
            <a:off x="7175500" y="1930400"/>
            <a:ext cx="457200" cy="457200"/>
          </a:xfrm>
          <a:prstGeom prst="ellipse">
            <a:avLst/>
          </a:prstGeom>
          <a:solidFill>
            <a:srgbClr val="8E6F3E"/>
          </a:solidFill>
          <a:ln w="19050">
            <a:solidFill>
              <a:srgbClr val="8E6F3E"/>
            </a:solidFill>
          </a:ln>
        </p:spPr>
        <p:txBody>
          <a:bodyPr wrap="square" lIns="45720" rIns="45720" anchor="ctr">
            <a:noAutofit/>
          </a:bodyPr>
          <a:lstStyle/>
          <a:p>
            <a:pPr algn="ctr">
              <a:buNone/>
            </a:pPr>
            <a:endParaRPr lang="en-US" sz="1200" dirty="0">
              <a:solidFill>
                <a:srgbClr val="FFFFFF"/>
              </a:solidFill>
            </a:endParaRPr>
          </a:p>
        </p:txBody>
      </p:sp>
      <p:sp>
        <p:nvSpPr>
          <p:cNvPr id="70" name="Member"/>
          <p:cNvSpPr/>
          <p:nvPr/>
        </p:nvSpPr>
        <p:spPr>
          <a:xfrm>
            <a:off x="8064500" y="15113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1" name="Member"/>
          <p:cNvSpPr/>
          <p:nvPr/>
        </p:nvSpPr>
        <p:spPr>
          <a:xfrm>
            <a:off x="8064500" y="20447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2" name="Member"/>
          <p:cNvSpPr/>
          <p:nvPr/>
        </p:nvSpPr>
        <p:spPr>
          <a:xfrm>
            <a:off x="8064500" y="2578100"/>
            <a:ext cx="228600" cy="228600"/>
          </a:xfrm>
          <a:prstGeom prst="ellipse">
            <a:avLst/>
          </a:prstGeom>
          <a:solidFill>
            <a:srgbClr val="555960"/>
          </a:solidFill>
          <a:ln w="12700">
            <a:solidFill>
              <a:srgbClr val="FFFFFF"/>
            </a:solidFill>
          </a:ln>
        </p:spPr>
        <p:txBody>
          <a:bodyPr wrap="square" lIns="45720" rIns="45720" anchor="ctr">
            <a:noAutofit/>
          </a:bodyPr>
          <a:lstStyle/>
          <a:p>
            <a:pPr algn="ctr">
              <a:buNone/>
            </a:pPr>
            <a:endParaRPr lang="en-US" sz="1200" dirty="0">
              <a:solidFill>
                <a:srgbClr val="FFFFFF"/>
              </a:solidFill>
            </a:endParaRPr>
          </a:p>
        </p:txBody>
      </p:sp>
      <p:sp>
        <p:nvSpPr>
          <p:cNvPr id="73" name="POC label A"/>
          <p:cNvSpPr/>
          <p:nvPr/>
        </p:nvSpPr>
        <p:spPr>
          <a:xfrm>
            <a:off x="5588000" y="2489200"/>
            <a:ext cx="1143000" cy="355600"/>
          </a:xfrm>
          <a:prstGeom prst="rect">
            <a:avLst/>
          </a:prstGeom>
          <a:noFill/>
          <a:ln>
            <a:noFill/>
          </a:ln>
        </p:spPr>
        <p:txBody>
          <a:bodyPr wrap="square" lIns="45720" rIns="45720" anchor="ctr">
            <a:noAutofit/>
          </a:bodyPr>
          <a:lstStyle/>
          <a:p>
            <a:pPr algn="ctr">
              <a:buNone/>
            </a:pPr>
            <a:r>
              <a:rPr lang="en-US" sz="2000" b="1" i="0" dirty="0">
                <a:solidFill>
                  <a:srgbClr val="8E6F3E"/>
                </a:solidFill>
              </a:rPr>
              <a:t>POC</a:t>
            </a:r>
          </a:p>
        </p:txBody>
      </p:sp>
      <p:sp>
        <p:nvSpPr>
          <p:cNvPr id="74" name="POC label B"/>
          <p:cNvSpPr/>
          <p:nvPr/>
        </p:nvSpPr>
        <p:spPr>
          <a:xfrm>
            <a:off x="6832600" y="2489200"/>
            <a:ext cx="1143000" cy="355600"/>
          </a:xfrm>
          <a:prstGeom prst="rect">
            <a:avLst/>
          </a:prstGeom>
          <a:noFill/>
          <a:ln>
            <a:noFill/>
          </a:ln>
        </p:spPr>
        <p:txBody>
          <a:bodyPr wrap="square" lIns="45720" rIns="45720" anchor="ctr">
            <a:noAutofit/>
          </a:bodyPr>
          <a:lstStyle/>
          <a:p>
            <a:pPr algn="ctr">
              <a:buNone/>
            </a:pPr>
            <a:r>
              <a:rPr lang="en-US" sz="2000" b="1" i="0" dirty="0">
                <a:solidFill>
                  <a:srgbClr val="8E6F3E"/>
                </a:solidFill>
              </a:rPr>
              <a:t>POC</a:t>
            </a:r>
          </a:p>
        </p:txBody>
      </p:sp>
      <p:sp>
        <p:nvSpPr>
          <p:cNvPr id="75" name="Count right"/>
          <p:cNvSpPr/>
          <p:nvPr/>
        </p:nvSpPr>
        <p:spPr>
          <a:xfrm>
            <a:off x="4749800" y="2946400"/>
            <a:ext cx="4064000" cy="381000"/>
          </a:xfrm>
          <a:prstGeom prst="rect">
            <a:avLst/>
          </a:prstGeom>
          <a:noFill/>
          <a:ln>
            <a:noFill/>
          </a:ln>
        </p:spPr>
        <p:txBody>
          <a:bodyPr wrap="square" lIns="45720" rIns="45720" anchor="ctr">
            <a:noAutofit/>
          </a:bodyPr>
          <a:lstStyle/>
          <a:p>
            <a:pPr algn="ctr">
              <a:buNone/>
            </a:pPr>
            <a:r>
              <a:rPr lang="en-US" sz="2000" dirty="0">
                <a:solidFill>
                  <a:srgbClr val="555960"/>
                </a:solidFill>
              </a:rPr>
              <a:t>1 designated interface per team</a:t>
            </a:r>
          </a:p>
        </p:txBody>
      </p:sp>
      <p:graphicFrame>
        <p:nvGraphicFramePr>
          <p:cNvPr id="5" name="Table 4">
            <a:extLst>
              <a:ext uri="{FF2B5EF4-FFF2-40B4-BE49-F238E27FC236}">
                <a16:creationId xmlns:a16="http://schemas.microsoft.com/office/drawing/2014/main" id="{3EC6A1DC-69B8-C84D-A0C7-31EC38AD7419}"/>
              </a:ext>
            </a:extLst>
          </p:cNvPr>
          <p:cNvGraphicFramePr>
            <a:graphicFrameLocks noGrp="1"/>
          </p:cNvGraphicFramePr>
          <p:nvPr/>
        </p:nvGraphicFramePr>
        <p:xfrm>
          <a:off x="330200" y="3454400"/>
          <a:ext cx="8737600" cy="1952413"/>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1097333780"/>
                    </a:ext>
                  </a:extLst>
                </a:gridCol>
                <a:gridCol w="3302000">
                  <a:extLst>
                    <a:ext uri="{9D8B030D-6E8A-4147-A177-3AD203B41FA5}">
                      <a16:colId xmlns:a16="http://schemas.microsoft.com/office/drawing/2014/main" val="3249394467"/>
                    </a:ext>
                  </a:extLst>
                </a:gridCol>
                <a:gridCol w="3302000">
                  <a:extLst>
                    <a:ext uri="{9D8B030D-6E8A-4147-A177-3AD203B41FA5}">
                      <a16:colId xmlns:a16="http://schemas.microsoft.com/office/drawing/2014/main" val="1738350383"/>
                    </a:ext>
                  </a:extLst>
                </a:gridCol>
              </a:tblGrid>
              <a:tr h="550333">
                <a:tc>
                  <a:txBody>
                    <a:bodyPr/>
                    <a:lstStyle/>
                    <a:p>
                      <a:pPr algn="l"/>
                      <a:r>
                        <a:rPr lang="en-US" sz="2000" b="1">
                          <a:solidFill>
                            <a:srgbClr val="FFFFFF"/>
                          </a:solidFill>
                        </a:rPr>
                        <a:t>Choice</a:t>
                      </a:r>
                    </a:p>
                  </a:txBody>
                  <a:tcPr anchor="ctr"/>
                </a:tc>
                <a:tc>
                  <a:txBody>
                    <a:bodyPr/>
                    <a:lstStyle/>
                    <a:p>
                      <a:pPr algn="l"/>
                      <a:r>
                        <a:rPr lang="en-US" sz="2000" b="1">
                          <a:solidFill>
                            <a:srgbClr val="FFFFFF"/>
                          </a:solidFill>
                        </a:rPr>
                        <a:t>Gains</a:t>
                      </a:r>
                    </a:p>
                  </a:txBody>
                  <a:tcPr anchor="ctr"/>
                </a:tc>
                <a:tc>
                  <a:txBody>
                    <a:bodyPr/>
                    <a:lstStyle/>
                    <a:p>
                      <a:pPr algn="l"/>
                      <a:r>
                        <a:rPr lang="en-US" sz="2000" b="1">
                          <a:solidFill>
                            <a:srgbClr val="FFFFFF"/>
                          </a:solidFill>
                        </a:rPr>
                        <a:t>Costs</a:t>
                      </a:r>
                    </a:p>
                  </a:txBody>
                  <a:tcPr anchor="ctr"/>
                </a:tc>
                <a:extLst>
                  <a:ext uri="{0D108BD9-81ED-4DB2-BD59-A6C34878D82A}">
                    <a16:rowId xmlns:a16="http://schemas.microsoft.com/office/drawing/2014/main" val="1180099523"/>
                  </a:ext>
                </a:extLst>
              </a:tr>
              <a:tr h="550333">
                <a:tc>
                  <a:txBody>
                    <a:bodyPr/>
                    <a:lstStyle/>
                    <a:p>
                      <a:pPr algn="l"/>
                      <a:r>
                        <a:rPr lang="en-US" sz="2000" b="1"/>
                        <a:t>Stable POC</a:t>
                      </a:r>
                    </a:p>
                  </a:txBody>
                  <a:tcPr anchor="ctr"/>
                </a:tc>
                <a:tc>
                  <a:txBody>
                    <a:bodyPr/>
                    <a:lstStyle/>
                    <a:p>
                      <a:pPr algn="l"/>
                      <a:r>
                        <a:rPr lang="en-US" sz="2000"/>
                        <a:t>Accumulated context, fewer handoffs</a:t>
                      </a:r>
                    </a:p>
                  </a:txBody>
                  <a:tcPr anchor="ctr"/>
                </a:tc>
                <a:tc>
                  <a:txBody>
                    <a:bodyPr/>
                    <a:lstStyle/>
                    <a:p>
                      <a:pPr algn="l"/>
                      <a:r>
                        <a:rPr lang="en-US" sz="2000"/>
                        <a:t>Bottleneck, key-person risk</a:t>
                      </a:r>
                    </a:p>
                  </a:txBody>
                  <a:tcPr anchor="ctr"/>
                </a:tc>
                <a:extLst>
                  <a:ext uri="{0D108BD9-81ED-4DB2-BD59-A6C34878D82A}">
                    <a16:rowId xmlns:a16="http://schemas.microsoft.com/office/drawing/2014/main" val="3801136180"/>
                  </a:ext>
                </a:extLst>
              </a:tr>
              <a:tr h="550333">
                <a:tc>
                  <a:txBody>
                    <a:bodyPr/>
                    <a:lstStyle/>
                    <a:p>
                      <a:pPr algn="l"/>
                      <a:r>
                        <a:rPr lang="en-US" sz="2000" b="1"/>
                        <a:t>Rotating POC</a:t>
                      </a:r>
                    </a:p>
                  </a:txBody>
                  <a:tcPr anchor="ctr"/>
                </a:tc>
                <a:tc>
                  <a:txBody>
                    <a:bodyPr/>
                    <a:lstStyle/>
                    <a:p>
                      <a:pPr algn="l"/>
                      <a:r>
                        <a:rPr lang="en-US" sz="2000"/>
                        <a:t>Distributed knowledge, no bottleneck</a:t>
                      </a:r>
                    </a:p>
                  </a:txBody>
                  <a:tcPr anchor="ctr"/>
                </a:tc>
                <a:tc>
                  <a:txBody>
                    <a:bodyPr/>
                    <a:lstStyle/>
                    <a:p>
                      <a:r>
                        <a:rPr lang="en-US" sz="2000"/>
                        <a:t>Context must be transferred at each rotation</a:t>
                      </a:r>
                    </a:p>
                  </a:txBody>
                  <a:tcPr anchor="ctr"/>
                </a:tc>
                <a:extLst>
                  <a:ext uri="{0D108BD9-81ED-4DB2-BD59-A6C34878D82A}">
                    <a16:rowId xmlns:a16="http://schemas.microsoft.com/office/drawing/2014/main" val="3809900949"/>
                  </a:ext>
                </a:extLst>
              </a:tr>
            </a:tbl>
          </a:graphicData>
        </a:graphic>
      </p:graphicFrame>
      <p:sp>
        <p:nvSpPr>
          <p:cNvPr id="6" name="TextBox 5">
            <a:extLst>
              <a:ext uri="{FF2B5EF4-FFF2-40B4-BE49-F238E27FC236}">
                <a16:creationId xmlns:a16="http://schemas.microsoft.com/office/drawing/2014/main" id="{8ACCA6D4-C52B-F34F-87BB-66130DD45FAD}"/>
              </a:ext>
            </a:extLst>
          </p:cNvPr>
          <p:cNvSpPr txBox="1"/>
          <p:nvPr/>
        </p:nvSpPr>
        <p:spPr>
          <a:xfrm>
            <a:off x="330200" y="5384800"/>
            <a:ext cx="8737600" cy="830997"/>
          </a:xfrm>
          <a:prstGeom prst="rect">
            <a:avLst/>
          </a:prstGeom>
          <a:noFill/>
        </p:spPr>
        <p:txBody>
          <a:bodyPr vertOverflow="overflow" vert="horz" wrap="square" rtlCol="0" anchor="t">
            <a:spAutoFit/>
          </a:bodyPr>
          <a:lstStyle/>
          <a:p>
            <a:pPr algn="l"/>
            <a:r>
              <a:rPr lang="en-US" sz="2400" b="1" i="1" dirty="0"/>
              <a:t>Should your team designate a pod point of contact?</a:t>
            </a:r>
          </a:p>
          <a:p>
            <a:pPr algn="l"/>
            <a:r>
              <a:rPr lang="en-US" sz="2400" b="1" i="1" dirty="0"/>
              <a:t>Should those people rotate?</a:t>
            </a:r>
          </a:p>
        </p:txBody>
      </p:sp>
    </p:spTree>
    <p:extLst>
      <p:ext uri="{BB962C8B-B14F-4D97-AF65-F5344CB8AC3E}">
        <p14:creationId xmlns:p14="http://schemas.microsoft.com/office/powerpoint/2010/main" val="3724571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87D4C8-D0A5-EAE7-9C20-C4236E4A544B}"/>
              </a:ext>
            </a:extLst>
          </p:cNvPr>
          <p:cNvSpPr>
            <a:spLocks noGrp="1"/>
          </p:cNvSpPr>
          <p:nvPr>
            <p:ph type="title"/>
          </p:nvPr>
        </p:nvSpPr>
        <p:spPr/>
        <p:txBody>
          <a:bodyPr>
            <a:noAutofit/>
          </a:bodyPr>
          <a:lstStyle/>
          <a:p>
            <a:r>
              <a:rPr lang="en-US"/>
              <a:t>Your Team Contract is a coordination design</a:t>
            </a:r>
          </a:p>
        </p:txBody>
      </p:sp>
      <p:sp>
        <p:nvSpPr>
          <p:cNvPr id="4" name="Slide Number Placeholder 3">
            <a:extLst>
              <a:ext uri="{FF2B5EF4-FFF2-40B4-BE49-F238E27FC236}">
                <a16:creationId xmlns:a16="http://schemas.microsoft.com/office/drawing/2014/main" id="{97052C53-D1A5-259C-7438-5ED4B654BBE4}"/>
              </a:ext>
            </a:extLst>
          </p:cNvPr>
          <p:cNvSpPr>
            <a:spLocks noGrp="1"/>
          </p:cNvSpPr>
          <p:nvPr>
            <p:ph type="sldNum" sz="quarter" idx="4"/>
          </p:nvPr>
        </p:nvSpPr>
        <p:spPr/>
        <p:txBody>
          <a:bodyPr/>
          <a:lstStyle/>
          <a:p>
            <a:fld id="{B7EB45DA-9A0D-DC49-8E02-F30A5DDC21C3}" type="slidenum">
              <a:rPr lang="en-US" smtClean="0"/>
              <a:t>36</a:t>
            </a:fld>
            <a:endParaRPr lang="en-US"/>
          </a:p>
        </p:txBody>
      </p:sp>
      <p:sp>
        <p:nvSpPr>
          <p:cNvPr id="40" name="Lead"/>
          <p:cNvSpPr/>
          <p:nvPr/>
        </p:nvSpPr>
        <p:spPr>
          <a:xfrm>
            <a:off x="330200" y="889000"/>
            <a:ext cx="8737600" cy="381000"/>
          </a:xfrm>
          <a:prstGeom prst="rect">
            <a:avLst/>
          </a:prstGeom>
          <a:noFill/>
          <a:ln>
            <a:noFill/>
          </a:ln>
        </p:spPr>
        <p:txBody>
          <a:bodyPr wrap="square" lIns="36000" rIns="36000" anchor="ctr">
            <a:noAutofit/>
          </a:bodyPr>
          <a:lstStyle/>
          <a:p>
            <a:pPr algn="ctr">
              <a:buNone/>
            </a:pPr>
            <a:r>
              <a:rPr lang="en-US" sz="2200" b="0" i="1" dirty="0">
                <a:solidFill>
                  <a:srgbClr val="000000"/>
                </a:solidFill>
              </a:rPr>
              <a:t>Make each of these a deliberate choice, not a default:</a:t>
            </a:r>
          </a:p>
        </p:txBody>
      </p:sp>
      <p:sp>
        <p:nvSpPr>
          <p:cNvPr id="41" name="Item"/>
          <p:cNvSpPr/>
          <p:nvPr/>
        </p:nvSpPr>
        <p:spPr>
          <a:xfrm>
            <a:off x="330200" y="13716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Communication</a:t>
            </a:r>
          </a:p>
        </p:txBody>
      </p:sp>
      <p:sp>
        <p:nvSpPr>
          <p:cNvPr id="42" name="Item"/>
          <p:cNvSpPr/>
          <p:nvPr/>
        </p:nvSpPr>
        <p:spPr>
          <a:xfrm>
            <a:off x="2489200" y="13716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Meetings</a:t>
            </a:r>
          </a:p>
        </p:txBody>
      </p:sp>
      <p:sp>
        <p:nvSpPr>
          <p:cNvPr id="43" name="Item"/>
          <p:cNvSpPr/>
          <p:nvPr/>
        </p:nvSpPr>
        <p:spPr>
          <a:xfrm>
            <a:off x="4648200" y="13716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Ownership</a:t>
            </a:r>
          </a:p>
        </p:txBody>
      </p:sp>
      <p:sp>
        <p:nvSpPr>
          <p:cNvPr id="44" name="Item"/>
          <p:cNvSpPr/>
          <p:nvPr/>
        </p:nvSpPr>
        <p:spPr>
          <a:xfrm>
            <a:off x="6807200" y="13716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Work tracking</a:t>
            </a:r>
          </a:p>
        </p:txBody>
      </p:sp>
      <p:sp>
        <p:nvSpPr>
          <p:cNvPr id="45" name="Item"/>
          <p:cNvSpPr/>
          <p:nvPr/>
        </p:nvSpPr>
        <p:spPr>
          <a:xfrm>
            <a:off x="1409700" y="23368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Git &amp; review</a:t>
            </a:r>
          </a:p>
        </p:txBody>
      </p:sp>
      <p:sp>
        <p:nvSpPr>
          <p:cNvPr id="46" name="Item"/>
          <p:cNvSpPr/>
          <p:nvPr/>
        </p:nvSpPr>
        <p:spPr>
          <a:xfrm>
            <a:off x="3568700" y="23368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Blockers</a:t>
            </a:r>
          </a:p>
        </p:txBody>
      </p:sp>
      <p:sp>
        <p:nvSpPr>
          <p:cNvPr id="47" name="Item"/>
          <p:cNvSpPr/>
          <p:nvPr/>
        </p:nvSpPr>
        <p:spPr>
          <a:xfrm>
            <a:off x="5727700" y="2336800"/>
            <a:ext cx="2032000" cy="838200"/>
          </a:xfrm>
          <a:prstGeom prst="roundRect">
            <a:avLst/>
          </a:prstGeom>
          <a:solidFill>
            <a:srgbClr val="C9B991"/>
          </a:solidFill>
          <a:ln w="19050">
            <a:solidFill>
              <a:srgbClr val="C9B991"/>
            </a:solidFill>
          </a:ln>
        </p:spPr>
        <p:txBody>
          <a:bodyPr wrap="square" lIns="36000" rIns="36000" anchor="ctr">
            <a:noAutofit/>
          </a:bodyPr>
          <a:lstStyle/>
          <a:p>
            <a:pPr algn="ctr">
              <a:buNone/>
            </a:pPr>
            <a:r>
              <a:rPr lang="en-US" sz="2000" b="1" i="0" dirty="0">
                <a:solidFill>
                  <a:srgbClr val="000000"/>
                </a:solidFill>
              </a:rPr>
              <a:t>Pod coordination</a:t>
            </a:r>
          </a:p>
        </p:txBody>
      </p:sp>
      <p:sp>
        <p:nvSpPr>
          <p:cNvPr id="48" name="Rule"/>
          <p:cNvSpPr/>
          <p:nvPr/>
        </p:nvSpPr>
        <p:spPr>
          <a:xfrm>
            <a:off x="1524000" y="3632200"/>
            <a:ext cx="6096000" cy="38100"/>
          </a:xfrm>
          <a:prstGeom prst="rect">
            <a:avLst/>
          </a:prstGeom>
          <a:solidFill>
            <a:srgbClr val="8E6F3E"/>
          </a:solidFill>
          <a:ln w="19050">
            <a:solidFill>
              <a:srgbClr val="8E6F3E"/>
            </a:solidFill>
          </a:ln>
        </p:spPr>
        <p:txBody>
          <a:bodyPr wrap="square" lIns="36000" rIns="36000" anchor="ctr">
            <a:noAutofit/>
          </a:bodyPr>
          <a:lstStyle/>
          <a:p>
            <a:pPr algn="ctr">
              <a:buNone/>
            </a:pPr>
            <a:endParaRPr lang="en-US" sz="1200" dirty="0">
              <a:solidFill>
                <a:srgbClr val="FFFFFF"/>
              </a:solidFill>
            </a:endParaRPr>
          </a:p>
        </p:txBody>
      </p:sp>
      <p:sp>
        <p:nvSpPr>
          <p:cNvPr id="49" name="Conclusion"/>
          <p:cNvSpPr/>
          <p:nvPr/>
        </p:nvSpPr>
        <p:spPr>
          <a:xfrm>
            <a:off x="330200" y="3886200"/>
            <a:ext cx="8737600" cy="2032000"/>
          </a:xfrm>
          <a:prstGeom prst="rect">
            <a:avLst/>
          </a:prstGeom>
          <a:noFill/>
          <a:ln>
            <a:noFill/>
          </a:ln>
        </p:spPr>
        <p:txBody>
          <a:bodyPr wrap="square" lIns="36000" rIns="36000" anchor="ctr">
            <a:noAutofit/>
          </a:bodyPr>
          <a:lstStyle/>
          <a:p>
            <a:pPr algn="ctr">
              <a:buNone/>
            </a:pPr>
            <a:r>
              <a:rPr lang="en-US" sz="2400" dirty="0"/>
              <a:t>Teams don’t scale simply by adding capability.</a:t>
            </a:r>
          </a:p>
          <a:p>
            <a:pPr algn="ctr">
              <a:spcBef>
                <a:spcPts val="1000"/>
              </a:spcBef>
              <a:buNone/>
            </a:pPr>
            <a:r>
              <a:rPr lang="en-US" sz="3600" b="1" dirty="0"/>
              <a:t>They scale by engineering coordination.</a:t>
            </a:r>
          </a:p>
        </p:txBody>
      </p:sp>
    </p:spTree>
    <p:extLst>
      <p:ext uri="{BB962C8B-B14F-4D97-AF65-F5344CB8AC3E}">
        <p14:creationId xmlns:p14="http://schemas.microsoft.com/office/powerpoint/2010/main" val="235596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41C7F-A4C8-7409-A3CC-9337C6BB1B6C}"/>
              </a:ext>
            </a:extLst>
          </p:cNvPr>
          <p:cNvSpPr>
            <a:spLocks noGrp="1"/>
          </p:cNvSpPr>
          <p:nvPr>
            <p:ph type="title"/>
          </p:nvPr>
        </p:nvSpPr>
        <p:spPr>
          <a:xfrm>
            <a:off x="685800" y="1676400"/>
            <a:ext cx="7772400" cy="2362200"/>
          </a:xfrm>
        </p:spPr>
        <p:txBody>
          <a:bodyPr>
            <a:normAutofit/>
          </a:bodyPr>
          <a:lstStyle/>
          <a:p>
            <a:r>
              <a:rPr lang="en-US" sz="8000" dirty="0"/>
              <a:t>1</a:t>
            </a:r>
            <a:br>
              <a:rPr lang="en-US" dirty="0"/>
            </a:br>
            <a:r>
              <a:rPr lang="en-US" dirty="0"/>
              <a:t>Individual capability</a:t>
            </a:r>
          </a:p>
        </p:txBody>
      </p:sp>
      <p:sp>
        <p:nvSpPr>
          <p:cNvPr id="3" name="Slide Number Placeholder 2">
            <a:extLst>
              <a:ext uri="{FF2B5EF4-FFF2-40B4-BE49-F238E27FC236}">
                <a16:creationId xmlns:a16="http://schemas.microsoft.com/office/drawing/2014/main" id="{D93738D0-2CDE-4869-6913-3C50B192A6C4}"/>
              </a:ext>
            </a:extLst>
          </p:cNvPr>
          <p:cNvSpPr>
            <a:spLocks noGrp="1"/>
          </p:cNvSpPr>
          <p:nvPr>
            <p:ph type="sldNum" sz="quarter" idx="4"/>
          </p:nvPr>
        </p:nvSpPr>
        <p:spPr/>
        <p:txBody>
          <a:bodyPr/>
          <a:lstStyle/>
          <a:p>
            <a:fld id="{B7EB45DA-9A0D-DC49-8E02-F30A5DDC21C3}" type="slidenum">
              <a:rPr lang="en-US"/>
              <a:t>4</a:t>
            </a:fld>
            <a:endParaRPr lang="en-US"/>
          </a:p>
        </p:txBody>
      </p:sp>
      <p:sp>
        <p:nvSpPr>
          <p:cNvPr id="4" name="Section question">
            <a:extLst>
              <a:ext uri="{FF2B5EF4-FFF2-40B4-BE49-F238E27FC236}">
                <a16:creationId xmlns:a16="http://schemas.microsoft.com/office/drawing/2014/main" id="{72F63150-D742-E048-81F3-FDDCB02F3FD4}"/>
              </a:ext>
            </a:extLst>
          </p:cNvPr>
          <p:cNvSpPr txBox="1"/>
          <p:nvPr/>
        </p:nvSpPr>
        <p:spPr>
          <a:xfrm>
            <a:off x="397144" y="4282698"/>
            <a:ext cx="8349712" cy="461665"/>
          </a:xfrm>
          <a:prstGeom prst="rect">
            <a:avLst/>
          </a:prstGeom>
          <a:noFill/>
        </p:spPr>
        <p:txBody>
          <a:bodyPr vertOverflow="overflow" vert="horz" wrap="square" rtlCol="0" anchor="t">
            <a:spAutoFit/>
          </a:bodyPr>
          <a:lstStyle/>
          <a:p>
            <a:pPr algn="ctr"/>
            <a:r>
              <a:rPr lang="en-US" sz="2400" i="1"/>
              <a:t>What makes an engineer effective on a large engineering effort?</a:t>
            </a:r>
          </a:p>
        </p:txBody>
      </p:sp>
    </p:spTree>
    <p:extLst>
      <p:ext uri="{BB962C8B-B14F-4D97-AF65-F5344CB8AC3E}">
        <p14:creationId xmlns:p14="http://schemas.microsoft.com/office/powerpoint/2010/main" val="3242934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40A1C2-4C68-6FF7-0332-5B08FAD879ED}"/>
              </a:ext>
            </a:extLst>
          </p:cNvPr>
          <p:cNvSpPr>
            <a:spLocks noGrp="1"/>
          </p:cNvSpPr>
          <p:nvPr>
            <p:ph type="title"/>
          </p:nvPr>
        </p:nvSpPr>
        <p:spPr/>
        <p:txBody>
          <a:bodyPr>
            <a:normAutofit fontScale="90000"/>
          </a:bodyPr>
          <a:lstStyle/>
          <a:p>
            <a:r>
              <a:rPr lang="en-US" sz="2400" dirty="0"/>
              <a:t>Effective engineers extend beyond implementation</a:t>
            </a:r>
          </a:p>
        </p:txBody>
      </p:sp>
      <p:sp>
        <p:nvSpPr>
          <p:cNvPr id="3" name="Slide Number Placeholder 2">
            <a:extLst>
              <a:ext uri="{FF2B5EF4-FFF2-40B4-BE49-F238E27FC236}">
                <a16:creationId xmlns:a16="http://schemas.microsoft.com/office/drawing/2014/main" id="{2418044C-12EC-C397-D70F-AF684587D661}"/>
              </a:ext>
            </a:extLst>
          </p:cNvPr>
          <p:cNvSpPr>
            <a:spLocks noGrp="1"/>
          </p:cNvSpPr>
          <p:nvPr>
            <p:ph type="sldNum" sz="quarter" idx="4"/>
          </p:nvPr>
        </p:nvSpPr>
        <p:spPr/>
        <p:txBody>
          <a:bodyPr/>
          <a:lstStyle/>
          <a:p>
            <a:fld id="{B7EB45DA-9A0D-DC49-8E02-F30A5DDC21C3}" type="slidenum">
              <a:rPr lang="en-US"/>
              <a:t>5</a:t>
            </a:fld>
            <a:endParaRPr lang="en-US"/>
          </a:p>
        </p:txBody>
      </p:sp>
      <p:sp>
        <p:nvSpPr>
          <p:cNvPr id="2" name="TextBox 1">
            <a:extLst>
              <a:ext uri="{FF2B5EF4-FFF2-40B4-BE49-F238E27FC236}">
                <a16:creationId xmlns:a16="http://schemas.microsoft.com/office/drawing/2014/main" id="{B0F8037A-5531-659D-69AE-57ACB807AE50}"/>
              </a:ext>
            </a:extLst>
          </p:cNvPr>
          <p:cNvSpPr txBox="1"/>
          <p:nvPr/>
        </p:nvSpPr>
        <p:spPr>
          <a:xfrm>
            <a:off x="381000" y="5715000"/>
            <a:ext cx="8191500" cy="635000"/>
          </a:xfrm>
          <a:prstGeom prst="rect">
            <a:avLst/>
          </a:prstGeom>
          <a:noFill/>
        </p:spPr>
        <p:txBody>
          <a:bodyPr wrap="square" rtlCol="0">
            <a:noAutofit/>
          </a:bodyPr>
          <a:lstStyle/>
          <a:p>
            <a:pPr>
              <a:buNone/>
            </a:pPr>
            <a:r>
              <a:rPr lang="en-US" sz="2000" i="1"/>
              <a:t>Clusters adapted from Li, Ko &amp; Zhu, “What makes a great software engineer?”, ICSE 2015</a:t>
            </a:r>
            <a:endParaRPr lang="en-US" sz="2000" i="1" dirty="0"/>
          </a:p>
        </p:txBody>
      </p:sp>
      <p:sp>
        <p:nvSpPr>
          <p:cNvPr id="8" name="TextBox 7">
            <a:extLst>
              <a:ext uri="{FF2B5EF4-FFF2-40B4-BE49-F238E27FC236}">
                <a16:creationId xmlns:a16="http://schemas.microsoft.com/office/drawing/2014/main" id="{E45ECD29-FAF7-0949-BBDF-6607817C1464}"/>
              </a:ext>
            </a:extLst>
          </p:cNvPr>
          <p:cNvSpPr txBox="1"/>
          <p:nvPr/>
        </p:nvSpPr>
        <p:spPr>
          <a:xfrm>
            <a:off x="381000" y="1270000"/>
            <a:ext cx="3886200" cy="533400"/>
          </a:xfrm>
          <a:prstGeom prst="rect">
            <a:avLst/>
          </a:prstGeom>
          <a:noFill/>
        </p:spPr>
        <p:txBody>
          <a:bodyPr vertOverflow="overflow" vert="horz" wrap="square" rtlCol="0" anchor="t">
            <a:spAutoFit/>
          </a:bodyPr>
          <a:lstStyle/>
          <a:p>
            <a:pPr algn="l"/>
            <a:r>
              <a:rPr lang="en-US" sz="2800" b="1">
                <a:solidFill>
                  <a:srgbClr val="8E6F3E"/>
                </a:solidFill>
              </a:rPr>
              <a:t>Learn &amp; adapt</a:t>
            </a:r>
          </a:p>
        </p:txBody>
      </p:sp>
      <p:sp>
        <p:nvSpPr>
          <p:cNvPr id="9" name="TextBox 8">
            <a:extLst>
              <a:ext uri="{FF2B5EF4-FFF2-40B4-BE49-F238E27FC236}">
                <a16:creationId xmlns:a16="http://schemas.microsoft.com/office/drawing/2014/main" id="{22A2D737-B137-CE42-8518-538E13CC8250}"/>
              </a:ext>
            </a:extLst>
          </p:cNvPr>
          <p:cNvSpPr txBox="1"/>
          <p:nvPr/>
        </p:nvSpPr>
        <p:spPr>
          <a:xfrm>
            <a:off x="381000" y="1854200"/>
            <a:ext cx="3886200" cy="1524000"/>
          </a:xfrm>
          <a:prstGeom prst="rect">
            <a:avLst/>
          </a:prstGeom>
          <a:noFill/>
        </p:spPr>
        <p:txBody>
          <a:bodyPr vertOverflow="overflow" vert="horz" wrap="square" rtlCol="0" anchor="t">
            <a:spAutoFit/>
          </a:bodyPr>
          <a:lstStyle/>
          <a:p>
            <a:pPr algn="l">
              <a:buNone/>
            </a:pPr>
            <a:r>
              <a:rPr lang="en-US" sz="2000" dirty="0"/>
              <a:t>Learns unfamiliar domains quickly and updates their model when evidence changes</a:t>
            </a:r>
          </a:p>
        </p:txBody>
      </p:sp>
      <p:sp>
        <p:nvSpPr>
          <p:cNvPr id="12" name="TextBox 11">
            <a:extLst>
              <a:ext uri="{FF2B5EF4-FFF2-40B4-BE49-F238E27FC236}">
                <a16:creationId xmlns:a16="http://schemas.microsoft.com/office/drawing/2014/main" id="{B3EFAF06-4210-C948-8F4A-42A807296F3F}"/>
              </a:ext>
            </a:extLst>
          </p:cNvPr>
          <p:cNvSpPr txBox="1"/>
          <p:nvPr/>
        </p:nvSpPr>
        <p:spPr>
          <a:xfrm>
            <a:off x="4724400" y="1270000"/>
            <a:ext cx="3886200" cy="533400"/>
          </a:xfrm>
          <a:prstGeom prst="rect">
            <a:avLst/>
          </a:prstGeom>
          <a:noFill/>
        </p:spPr>
        <p:txBody>
          <a:bodyPr vertOverflow="overflow" vert="horz" wrap="square" rtlCol="0" anchor="t">
            <a:spAutoFit/>
          </a:bodyPr>
          <a:lstStyle/>
          <a:p>
            <a:pPr algn="l"/>
            <a:r>
              <a:rPr lang="en-US" sz="2800" b="1">
                <a:solidFill>
                  <a:srgbClr val="8E6F3E"/>
                </a:solidFill>
              </a:rPr>
              <a:t>Exercise judgment</a:t>
            </a:r>
          </a:p>
        </p:txBody>
      </p:sp>
      <p:sp>
        <p:nvSpPr>
          <p:cNvPr id="13" name="TextBox 12">
            <a:extLst>
              <a:ext uri="{FF2B5EF4-FFF2-40B4-BE49-F238E27FC236}">
                <a16:creationId xmlns:a16="http://schemas.microsoft.com/office/drawing/2014/main" id="{7B4073FE-6A90-6B47-8211-07B57C2FFBE1}"/>
              </a:ext>
            </a:extLst>
          </p:cNvPr>
          <p:cNvSpPr txBox="1"/>
          <p:nvPr/>
        </p:nvSpPr>
        <p:spPr>
          <a:xfrm>
            <a:off x="4724400" y="1854200"/>
            <a:ext cx="3886200" cy="1524000"/>
          </a:xfrm>
          <a:prstGeom prst="rect">
            <a:avLst/>
          </a:prstGeom>
          <a:noFill/>
        </p:spPr>
        <p:txBody>
          <a:bodyPr vertOverflow="overflow" vert="horz" wrap="square" rtlCol="0" anchor="t">
            <a:spAutoFit/>
          </a:bodyPr>
          <a:lstStyle/>
          <a:p>
            <a:pPr algn="l">
              <a:buNone/>
            </a:pPr>
            <a:r>
              <a:rPr lang="en-US" sz="2000" dirty="0"/>
              <a:t>Makes defensible decisions under incomplete information and knows which decisions are reversible</a:t>
            </a:r>
          </a:p>
        </p:txBody>
      </p:sp>
      <p:sp>
        <p:nvSpPr>
          <p:cNvPr id="14" name="TextBox 13">
            <a:extLst>
              <a:ext uri="{FF2B5EF4-FFF2-40B4-BE49-F238E27FC236}">
                <a16:creationId xmlns:a16="http://schemas.microsoft.com/office/drawing/2014/main" id="{1238E269-0A38-C248-A90E-677F467EC831}"/>
              </a:ext>
            </a:extLst>
          </p:cNvPr>
          <p:cNvSpPr txBox="1"/>
          <p:nvPr/>
        </p:nvSpPr>
        <p:spPr>
          <a:xfrm>
            <a:off x="381000" y="3454400"/>
            <a:ext cx="3886200" cy="533400"/>
          </a:xfrm>
          <a:prstGeom prst="rect">
            <a:avLst/>
          </a:prstGeom>
          <a:noFill/>
        </p:spPr>
        <p:txBody>
          <a:bodyPr vertOverflow="overflow" vert="horz" wrap="square" rtlCol="0" anchor="t">
            <a:spAutoFit/>
          </a:bodyPr>
          <a:lstStyle/>
          <a:p>
            <a:pPr algn="l"/>
            <a:r>
              <a:rPr lang="en-US" sz="2800" b="1">
                <a:solidFill>
                  <a:srgbClr val="8E6F3E"/>
                </a:solidFill>
              </a:rPr>
              <a:t>Understand the system</a:t>
            </a:r>
          </a:p>
        </p:txBody>
      </p:sp>
      <p:sp>
        <p:nvSpPr>
          <p:cNvPr id="15" name="TextBox 14">
            <a:extLst>
              <a:ext uri="{FF2B5EF4-FFF2-40B4-BE49-F238E27FC236}">
                <a16:creationId xmlns:a16="http://schemas.microsoft.com/office/drawing/2014/main" id="{C4879D80-C6FD-0644-ABB3-DCE7D010299A}"/>
              </a:ext>
            </a:extLst>
          </p:cNvPr>
          <p:cNvSpPr txBox="1"/>
          <p:nvPr/>
        </p:nvSpPr>
        <p:spPr>
          <a:xfrm>
            <a:off x="381000" y="4038600"/>
            <a:ext cx="3886200" cy="1524000"/>
          </a:xfrm>
          <a:prstGeom prst="rect">
            <a:avLst/>
          </a:prstGeom>
          <a:noFill/>
        </p:spPr>
        <p:txBody>
          <a:bodyPr vertOverflow="overflow" vert="horz" wrap="square" rtlCol="0" anchor="t">
            <a:spAutoFit/>
          </a:bodyPr>
          <a:lstStyle/>
          <a:p>
            <a:pPr algn="l"/>
            <a:r>
              <a:rPr lang="en-US" sz="2000"/>
              <a:t>Reasons about the product and its consequences, not only the code in front of them</a:t>
            </a:r>
          </a:p>
        </p:txBody>
      </p:sp>
      <p:sp>
        <p:nvSpPr>
          <p:cNvPr id="16" name="TextBox 15">
            <a:extLst>
              <a:ext uri="{FF2B5EF4-FFF2-40B4-BE49-F238E27FC236}">
                <a16:creationId xmlns:a16="http://schemas.microsoft.com/office/drawing/2014/main" id="{253998C5-34BB-E648-8D0A-AAEBD4E0966E}"/>
              </a:ext>
            </a:extLst>
          </p:cNvPr>
          <p:cNvSpPr txBox="1"/>
          <p:nvPr/>
        </p:nvSpPr>
        <p:spPr>
          <a:xfrm>
            <a:off x="4724400" y="3454400"/>
            <a:ext cx="3886200" cy="533400"/>
          </a:xfrm>
          <a:prstGeom prst="rect">
            <a:avLst/>
          </a:prstGeom>
          <a:noFill/>
        </p:spPr>
        <p:txBody>
          <a:bodyPr vertOverflow="overflow" vert="horz" wrap="square" rtlCol="0" anchor="t">
            <a:spAutoFit/>
          </a:bodyPr>
          <a:lstStyle/>
          <a:p>
            <a:pPr algn="l"/>
            <a:r>
              <a:rPr lang="en-US" sz="2800" b="1">
                <a:solidFill>
                  <a:srgbClr val="8E6F3E"/>
                </a:solidFill>
              </a:rPr>
              <a:t>Enable others</a:t>
            </a:r>
          </a:p>
        </p:txBody>
      </p:sp>
      <p:sp>
        <p:nvSpPr>
          <p:cNvPr id="17" name="TextBox 16">
            <a:extLst>
              <a:ext uri="{FF2B5EF4-FFF2-40B4-BE49-F238E27FC236}">
                <a16:creationId xmlns:a16="http://schemas.microsoft.com/office/drawing/2014/main" id="{3850EFE0-B195-7A4D-8EAD-99A7F85D9DA3}"/>
              </a:ext>
            </a:extLst>
          </p:cNvPr>
          <p:cNvSpPr txBox="1"/>
          <p:nvPr/>
        </p:nvSpPr>
        <p:spPr>
          <a:xfrm>
            <a:off x="4724400" y="4038600"/>
            <a:ext cx="3886200" cy="1524000"/>
          </a:xfrm>
          <a:prstGeom prst="rect">
            <a:avLst/>
          </a:prstGeom>
          <a:noFill/>
        </p:spPr>
        <p:txBody>
          <a:bodyPr vertOverflow="overflow" vert="horz" wrap="square" rtlCol="0" anchor="t">
            <a:spAutoFit/>
          </a:bodyPr>
          <a:lstStyle/>
          <a:p>
            <a:pPr algn="l"/>
            <a:r>
              <a:rPr lang="en-US" sz="2000"/>
              <a:t>Raises what the people around them are able to do</a:t>
            </a:r>
          </a:p>
        </p:txBody>
      </p:sp>
    </p:spTree>
    <p:extLst>
      <p:ext uri="{BB962C8B-B14F-4D97-AF65-F5344CB8AC3E}">
        <p14:creationId xmlns:p14="http://schemas.microsoft.com/office/powerpoint/2010/main" val="49513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4B418A-A26F-A2B2-938B-6FD111B3504C}"/>
              </a:ext>
            </a:extLst>
          </p:cNvPr>
          <p:cNvSpPr>
            <a:spLocks noGrp="1"/>
          </p:cNvSpPr>
          <p:nvPr>
            <p:ph type="title"/>
          </p:nvPr>
        </p:nvSpPr>
        <p:spPr/>
        <p:txBody>
          <a:bodyPr>
            <a:noAutofit/>
          </a:bodyPr>
          <a:lstStyle/>
          <a:p>
            <a:r>
              <a:rPr lang="en-US" sz="2200"/>
              <a:t>Individual effectiveness becomes team effectiveness</a:t>
            </a:r>
          </a:p>
        </p:txBody>
      </p:sp>
      <p:sp>
        <p:nvSpPr>
          <p:cNvPr id="4" name="Slide Number Placeholder 3">
            <a:extLst>
              <a:ext uri="{FF2B5EF4-FFF2-40B4-BE49-F238E27FC236}">
                <a16:creationId xmlns:a16="http://schemas.microsoft.com/office/drawing/2014/main" id="{174A6AD6-3780-AE0C-791E-4313CB5CDE88}"/>
              </a:ext>
            </a:extLst>
          </p:cNvPr>
          <p:cNvSpPr>
            <a:spLocks noGrp="1"/>
          </p:cNvSpPr>
          <p:nvPr>
            <p:ph type="sldNum" sz="quarter" idx="4"/>
          </p:nvPr>
        </p:nvSpPr>
        <p:spPr/>
        <p:txBody>
          <a:bodyPr/>
          <a:lstStyle/>
          <a:p>
            <a:fld id="{B7EB45DA-9A0D-DC49-8E02-F30A5DDC21C3}" type="slidenum">
              <a:rPr lang="en-US" smtClean="0"/>
              <a:t>6</a:t>
            </a:fld>
            <a:endParaRPr lang="en-US"/>
          </a:p>
        </p:txBody>
      </p:sp>
      <p:sp>
        <p:nvSpPr>
          <p:cNvPr id="5" name="TextBox 4">
            <a:extLst>
              <a:ext uri="{FF2B5EF4-FFF2-40B4-BE49-F238E27FC236}">
                <a16:creationId xmlns:a16="http://schemas.microsoft.com/office/drawing/2014/main" id="{95963AF3-C033-624C-8E22-E92808F9C15C}"/>
              </a:ext>
            </a:extLst>
          </p:cNvPr>
          <p:cNvSpPr txBox="1"/>
          <p:nvPr/>
        </p:nvSpPr>
        <p:spPr>
          <a:xfrm>
            <a:off x="508000" y="965200"/>
            <a:ext cx="8128000" cy="707886"/>
          </a:xfrm>
          <a:prstGeom prst="rect">
            <a:avLst/>
          </a:prstGeom>
          <a:noFill/>
        </p:spPr>
        <p:txBody>
          <a:bodyPr vertOverflow="overflow" vert="horz" wrap="square" rtlCol="0" anchor="t">
            <a:spAutoFit/>
          </a:bodyPr>
          <a:lstStyle/>
          <a:p>
            <a:pPr algn="ctr">
              <a:buNone/>
            </a:pPr>
            <a:r>
              <a:rPr lang="en-US" sz="2000" b="0" i="1" dirty="0"/>
              <a:t>Creates shared context  ·  Enables others to succeed  ·  Creates a safe haven  ·  Honest and credible  ·  Knows the organization and its stakeholders</a:t>
            </a:r>
          </a:p>
        </p:txBody>
      </p:sp>
      <p:sp>
        <p:nvSpPr>
          <p:cNvPr id="6" name="TextBox 5">
            <a:extLst>
              <a:ext uri="{FF2B5EF4-FFF2-40B4-BE49-F238E27FC236}">
                <a16:creationId xmlns:a16="http://schemas.microsoft.com/office/drawing/2014/main" id="{24740DDD-03C4-5A46-B2BC-76161056C3C8}"/>
              </a:ext>
            </a:extLst>
          </p:cNvPr>
          <p:cNvSpPr txBox="1"/>
          <p:nvPr/>
        </p:nvSpPr>
        <p:spPr>
          <a:xfrm>
            <a:off x="381000" y="4724400"/>
            <a:ext cx="8382000" cy="1077218"/>
          </a:xfrm>
          <a:prstGeom prst="rect">
            <a:avLst/>
          </a:prstGeom>
          <a:noFill/>
        </p:spPr>
        <p:txBody>
          <a:bodyPr vertOverflow="overflow" vert="horz" wrap="square" rtlCol="0" anchor="t">
            <a:spAutoFit/>
          </a:bodyPr>
          <a:lstStyle/>
          <a:p>
            <a:pPr algn="ctr">
              <a:buNone/>
            </a:pPr>
            <a:r>
              <a:rPr lang="en-US" sz="3200" b="1" dirty="0"/>
              <a:t>A good engineer increases the effectiveness of the system around them.</a:t>
            </a:r>
          </a:p>
        </p:txBody>
      </p:sp>
      <p:sp>
        <p:nvSpPr>
          <p:cNvPr id="40" name="Engineer"/>
          <p:cNvSpPr/>
          <p:nvPr/>
        </p:nvSpPr>
        <p:spPr>
          <a:xfrm>
            <a:off x="889000" y="2311400"/>
            <a:ext cx="1905000" cy="1905000"/>
          </a:xfrm>
          <a:prstGeom prst="ellipse">
            <a:avLst/>
          </a:prstGeom>
          <a:solidFill>
            <a:srgbClr val="8E6F3E"/>
          </a:solidFill>
          <a:ln w="19050">
            <a:solidFill>
              <a:srgbClr val="8E6F3E"/>
            </a:solidFill>
          </a:ln>
        </p:spPr>
        <p:txBody>
          <a:bodyPr wrap="square" lIns="72000" rIns="72000" anchor="ctr">
            <a:noAutofit/>
          </a:bodyPr>
          <a:lstStyle/>
          <a:p>
            <a:pPr algn="ctr">
              <a:buNone/>
            </a:pPr>
            <a:r>
              <a:rPr lang="en-US" sz="2200" b="1" dirty="0">
                <a:solidFill>
                  <a:srgbClr val="FFFFFF"/>
                </a:solidFill>
              </a:rPr>
              <a:t>One engineer</a:t>
            </a:r>
          </a:p>
        </p:txBody>
      </p:sp>
      <p:sp>
        <p:nvSpPr>
          <p:cNvPr id="41" name="Raises"/>
          <p:cNvSpPr/>
          <p:nvPr/>
        </p:nvSpPr>
        <p:spPr>
          <a:xfrm>
            <a:off x="2946400" y="3048000"/>
            <a:ext cx="838200" cy="431800"/>
          </a:xfrm>
          <a:prstGeom prst="rightArrow">
            <a:avLst/>
          </a:prstGeom>
          <a:solidFill>
            <a:srgbClr val="555960"/>
          </a:solidFill>
          <a:ln>
            <a:noFill/>
          </a:ln>
        </p:spPr>
        <p:txBody>
          <a:bodyPr wrap="square" lIns="72000" rIns="72000" anchor="ctr">
            <a:noAutofit/>
          </a:bodyPr>
          <a:lstStyle/>
          <a:p>
            <a:pPr algn="ctr">
              <a:buNone/>
            </a:pPr>
            <a:endParaRPr lang="en-US" sz="1200" dirty="0">
              <a:solidFill>
                <a:srgbClr val="FFFFFF"/>
              </a:solidFill>
            </a:endParaRPr>
          </a:p>
        </p:txBody>
      </p:sp>
      <p:sp>
        <p:nvSpPr>
          <p:cNvPr id="42" name="The team around them"/>
          <p:cNvSpPr/>
          <p:nvPr/>
        </p:nvSpPr>
        <p:spPr>
          <a:xfrm>
            <a:off x="3962400" y="2260600"/>
            <a:ext cx="4673600" cy="20066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400" b="1" dirty="0">
                <a:solidFill>
                  <a:srgbClr val="000000"/>
                </a:solidFill>
              </a:rPr>
              <a:t>The team around them
shared context · trust · coordination</a:t>
            </a:r>
          </a:p>
        </p:txBody>
      </p:sp>
    </p:spTree>
    <p:extLst>
      <p:ext uri="{BB962C8B-B14F-4D97-AF65-F5344CB8AC3E}">
        <p14:creationId xmlns:p14="http://schemas.microsoft.com/office/powerpoint/2010/main" val="2536989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41C7F-A4C8-7409-A3CC-9337C6BB1B6C}"/>
              </a:ext>
            </a:extLst>
          </p:cNvPr>
          <p:cNvSpPr>
            <a:spLocks noGrp="1"/>
          </p:cNvSpPr>
          <p:nvPr>
            <p:ph type="title"/>
          </p:nvPr>
        </p:nvSpPr>
        <p:spPr>
          <a:xfrm>
            <a:off x="685800" y="1676400"/>
            <a:ext cx="7772400" cy="2362200"/>
          </a:xfrm>
        </p:spPr>
        <p:txBody>
          <a:bodyPr>
            <a:normAutofit/>
          </a:bodyPr>
          <a:lstStyle/>
          <a:p>
            <a:r>
              <a:rPr lang="en-US" sz="8000" dirty="0"/>
              <a:t>2</a:t>
            </a:r>
            <a:br>
              <a:rPr lang="en-US" dirty="0"/>
            </a:br>
            <a:r>
              <a:rPr lang="en-US" dirty="0"/>
              <a:t>Team capability</a:t>
            </a:r>
          </a:p>
        </p:txBody>
      </p:sp>
      <p:sp>
        <p:nvSpPr>
          <p:cNvPr id="3" name="Slide Number Placeholder 2">
            <a:extLst>
              <a:ext uri="{FF2B5EF4-FFF2-40B4-BE49-F238E27FC236}">
                <a16:creationId xmlns:a16="http://schemas.microsoft.com/office/drawing/2014/main" id="{D93738D0-2CDE-4869-6913-3C50B192A6C4}"/>
              </a:ext>
            </a:extLst>
          </p:cNvPr>
          <p:cNvSpPr>
            <a:spLocks noGrp="1"/>
          </p:cNvSpPr>
          <p:nvPr>
            <p:ph type="sldNum" sz="quarter" idx="4"/>
          </p:nvPr>
        </p:nvSpPr>
        <p:spPr/>
        <p:txBody>
          <a:bodyPr/>
          <a:lstStyle/>
          <a:p>
            <a:fld id="{B7EB45DA-9A0D-DC49-8E02-F30A5DDC21C3}" type="slidenum">
              <a:rPr lang="en-US"/>
              <a:t>7</a:t>
            </a:fld>
            <a:endParaRPr lang="en-US"/>
          </a:p>
        </p:txBody>
      </p:sp>
      <p:sp>
        <p:nvSpPr>
          <p:cNvPr id="4" name="Section question">
            <a:extLst>
              <a:ext uri="{FF2B5EF4-FFF2-40B4-BE49-F238E27FC236}">
                <a16:creationId xmlns:a16="http://schemas.microsoft.com/office/drawing/2014/main" id="{570463CE-6BBF-384A-84A0-87A85E00DD8B}"/>
              </a:ext>
            </a:extLst>
          </p:cNvPr>
          <p:cNvSpPr txBox="1"/>
          <p:nvPr/>
        </p:nvSpPr>
        <p:spPr>
          <a:xfrm>
            <a:off x="685800" y="4267200"/>
            <a:ext cx="7772400" cy="1219200"/>
          </a:xfrm>
          <a:prstGeom prst="rect">
            <a:avLst/>
          </a:prstGeom>
          <a:noFill/>
        </p:spPr>
        <p:txBody>
          <a:bodyPr vertOverflow="overflow" vert="horz" wrap="square" rtlCol="0" anchor="t">
            <a:spAutoFit/>
          </a:bodyPr>
          <a:lstStyle/>
          <a:p>
            <a:pPr algn="ctr"/>
            <a:r>
              <a:rPr lang="en-US" sz="2400" i="1"/>
              <a:t>How does individual capability become collective capability?</a:t>
            </a:r>
          </a:p>
        </p:txBody>
      </p:sp>
    </p:spTree>
    <p:extLst>
      <p:ext uri="{BB962C8B-B14F-4D97-AF65-F5344CB8AC3E}">
        <p14:creationId xmlns:p14="http://schemas.microsoft.com/office/powerpoint/2010/main" val="3451858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5E0B97-0441-ABA4-D73C-ECA51155DB98}"/>
              </a:ext>
            </a:extLst>
          </p:cNvPr>
          <p:cNvSpPr>
            <a:spLocks noGrp="1"/>
          </p:cNvSpPr>
          <p:nvPr>
            <p:ph idx="1"/>
          </p:nvPr>
        </p:nvSpPr>
        <p:spPr/>
        <p:txBody>
          <a:bodyPr/>
          <a:lstStyle/>
          <a:p>
            <a:pPr marL="0" indent="0">
              <a:buNone/>
            </a:pPr>
            <a:r>
              <a:rPr lang="en-US" sz="2600" i="1" dirty="0"/>
              <a:t>Not “what makes its members effective?”—what properties belong to the team itself?</a:t>
            </a:r>
          </a:p>
        </p:txBody>
      </p:sp>
      <p:sp>
        <p:nvSpPr>
          <p:cNvPr id="3" name="Title 2">
            <a:extLst>
              <a:ext uri="{FF2B5EF4-FFF2-40B4-BE49-F238E27FC236}">
                <a16:creationId xmlns:a16="http://schemas.microsoft.com/office/drawing/2014/main" id="{21D24429-66EC-E34C-1576-6205A8428D83}"/>
              </a:ext>
            </a:extLst>
          </p:cNvPr>
          <p:cNvSpPr>
            <a:spLocks noGrp="1"/>
          </p:cNvSpPr>
          <p:nvPr>
            <p:ph type="title"/>
          </p:nvPr>
        </p:nvSpPr>
        <p:spPr/>
        <p:txBody>
          <a:bodyPr>
            <a:noAutofit/>
          </a:bodyPr>
          <a:lstStyle/>
          <a:p>
            <a:r>
              <a:rPr lang="en-US"/>
              <a:t>What makes a team effective?</a:t>
            </a:r>
          </a:p>
        </p:txBody>
      </p:sp>
      <p:sp>
        <p:nvSpPr>
          <p:cNvPr id="4" name="Slide Number Placeholder 3">
            <a:extLst>
              <a:ext uri="{FF2B5EF4-FFF2-40B4-BE49-F238E27FC236}">
                <a16:creationId xmlns:a16="http://schemas.microsoft.com/office/drawing/2014/main" id="{A0DBFF66-1CEE-0E3E-0025-D649C850B519}"/>
              </a:ext>
            </a:extLst>
          </p:cNvPr>
          <p:cNvSpPr>
            <a:spLocks noGrp="1"/>
          </p:cNvSpPr>
          <p:nvPr>
            <p:ph type="sldNum" sz="quarter" idx="4"/>
          </p:nvPr>
        </p:nvSpPr>
        <p:spPr/>
        <p:txBody>
          <a:bodyPr/>
          <a:lstStyle/>
          <a:p>
            <a:fld id="{B7EB45DA-9A0D-DC49-8E02-F30A5DDC21C3}" type="slidenum">
              <a:rPr lang="en-US" smtClean="0"/>
              <a:t>8</a:t>
            </a:fld>
            <a:endParaRPr lang="en-US"/>
          </a:p>
        </p:txBody>
      </p:sp>
    </p:spTree>
    <p:extLst>
      <p:ext uri="{BB962C8B-B14F-4D97-AF65-F5344CB8AC3E}">
        <p14:creationId xmlns:p14="http://schemas.microsoft.com/office/powerpoint/2010/main" val="84543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2A8A75-A823-82E4-2CA9-0306C241C6A8}"/>
              </a:ext>
            </a:extLst>
          </p:cNvPr>
          <p:cNvSpPr>
            <a:spLocks noGrp="1"/>
          </p:cNvSpPr>
          <p:nvPr>
            <p:ph type="title"/>
          </p:nvPr>
        </p:nvSpPr>
        <p:spPr/>
        <p:txBody>
          <a:bodyPr>
            <a:noAutofit/>
          </a:bodyPr>
          <a:lstStyle/>
          <a:p>
            <a:r>
              <a:rPr lang="en-US"/>
              <a:t>Effective teams create shared context</a:t>
            </a:r>
          </a:p>
        </p:txBody>
      </p:sp>
      <p:sp>
        <p:nvSpPr>
          <p:cNvPr id="4" name="Slide Number Placeholder 3">
            <a:extLst>
              <a:ext uri="{FF2B5EF4-FFF2-40B4-BE49-F238E27FC236}">
                <a16:creationId xmlns:a16="http://schemas.microsoft.com/office/drawing/2014/main" id="{D7F9318B-BC22-872B-ACD0-6EE52F049948}"/>
              </a:ext>
            </a:extLst>
          </p:cNvPr>
          <p:cNvSpPr>
            <a:spLocks noGrp="1"/>
          </p:cNvSpPr>
          <p:nvPr>
            <p:ph type="sldNum" sz="quarter" idx="4"/>
          </p:nvPr>
        </p:nvSpPr>
        <p:spPr/>
        <p:txBody>
          <a:bodyPr/>
          <a:lstStyle/>
          <a:p>
            <a:fld id="{B7EB45DA-9A0D-DC49-8E02-F30A5DDC21C3}" type="slidenum">
              <a:rPr lang="en-US" smtClean="0"/>
              <a:t>9</a:t>
            </a:fld>
            <a:endParaRPr lang="en-US"/>
          </a:p>
        </p:txBody>
      </p:sp>
      <p:sp>
        <p:nvSpPr>
          <p:cNvPr id="40" name="Model Shared context"/>
          <p:cNvSpPr/>
          <p:nvPr/>
        </p:nvSpPr>
        <p:spPr>
          <a:xfrm>
            <a:off x="381000" y="914400"/>
            <a:ext cx="2616200" cy="736600"/>
          </a:xfrm>
          <a:prstGeom prst="roundRect">
            <a:avLst/>
          </a:prstGeom>
          <a:solidFill>
            <a:srgbClr val="8E6F3E"/>
          </a:solidFill>
          <a:ln w="19050">
            <a:solidFill>
              <a:srgbClr val="8E6F3E"/>
            </a:solidFill>
          </a:ln>
        </p:spPr>
        <p:txBody>
          <a:bodyPr wrap="square" lIns="72000" rIns="72000" anchor="ctr">
            <a:noAutofit/>
          </a:bodyPr>
          <a:lstStyle/>
          <a:p>
            <a:pPr algn="ctr">
              <a:buNone/>
            </a:pPr>
            <a:r>
              <a:rPr lang="en-US" sz="2200" b="1" dirty="0">
                <a:solidFill>
                  <a:srgbClr val="FFFFFF"/>
                </a:solidFill>
              </a:rPr>
              <a:t>Shared context</a:t>
            </a:r>
          </a:p>
        </p:txBody>
      </p:sp>
      <p:sp>
        <p:nvSpPr>
          <p:cNvPr id="41" name="Model Trust"/>
          <p:cNvSpPr/>
          <p:nvPr/>
        </p:nvSpPr>
        <p:spPr>
          <a:xfrm>
            <a:off x="3263900" y="914400"/>
            <a:ext cx="2616200" cy="736600"/>
          </a:xfrm>
          <a:prstGeom prst="roundRect">
            <a:avLst/>
          </a:prstGeom>
          <a:noFill/>
          <a:ln w="19050">
            <a:solidFill>
              <a:srgbClr val="C4BFC0"/>
            </a:solidFill>
          </a:ln>
        </p:spPr>
        <p:txBody>
          <a:bodyPr wrap="square" lIns="72000" rIns="72000" anchor="ctr">
            <a:noAutofit/>
          </a:bodyPr>
          <a:lstStyle/>
          <a:p>
            <a:pPr algn="ctr">
              <a:buNone/>
            </a:pPr>
            <a:r>
              <a:rPr lang="en-US" sz="2200" b="1" dirty="0">
                <a:solidFill>
                  <a:srgbClr val="808080"/>
                </a:solidFill>
              </a:rPr>
              <a:t>Trust</a:t>
            </a:r>
          </a:p>
        </p:txBody>
      </p:sp>
      <p:sp>
        <p:nvSpPr>
          <p:cNvPr id="42" name="Model Coordination"/>
          <p:cNvSpPr/>
          <p:nvPr/>
        </p:nvSpPr>
        <p:spPr>
          <a:xfrm>
            <a:off x="6146800" y="914400"/>
            <a:ext cx="2616200" cy="736600"/>
          </a:xfrm>
          <a:prstGeom prst="roundRect">
            <a:avLst/>
          </a:prstGeom>
          <a:noFill/>
          <a:ln w="19050">
            <a:solidFill>
              <a:srgbClr val="C4BFC0"/>
            </a:solidFill>
          </a:ln>
        </p:spPr>
        <p:txBody>
          <a:bodyPr wrap="square" lIns="72000" rIns="72000" anchor="ctr">
            <a:noAutofit/>
          </a:bodyPr>
          <a:lstStyle/>
          <a:p>
            <a:pPr algn="ctr">
              <a:buNone/>
            </a:pPr>
            <a:r>
              <a:rPr lang="en-US" sz="2200" b="1" dirty="0">
                <a:solidFill>
                  <a:srgbClr val="808080"/>
                </a:solidFill>
              </a:rPr>
              <a:t>Coordination</a:t>
            </a:r>
          </a:p>
        </p:txBody>
      </p:sp>
      <p:sp>
        <p:nvSpPr>
          <p:cNvPr id="43" name="Every member"/>
          <p:cNvSpPr/>
          <p:nvPr/>
        </p:nvSpPr>
        <p:spPr>
          <a:xfrm>
            <a:off x="-218440" y="2832100"/>
            <a:ext cx="2616200" cy="762000"/>
          </a:xfrm>
          <a:prstGeom prst="rect">
            <a:avLst/>
          </a:prstGeom>
          <a:noFill/>
          <a:ln>
            <a:noFill/>
          </a:ln>
        </p:spPr>
        <p:txBody>
          <a:bodyPr wrap="square" lIns="72000" rIns="72000" anchor="ctr">
            <a:noAutofit/>
          </a:bodyPr>
          <a:lstStyle/>
          <a:p>
            <a:pPr algn="ctr">
              <a:buNone/>
            </a:pPr>
            <a:r>
              <a:rPr lang="en-US" sz="2400" b="0" i="1" dirty="0">
                <a:solidFill>
                  <a:srgbClr val="000000"/>
                </a:solidFill>
              </a:rPr>
              <a:t>Every member</a:t>
            </a:r>
          </a:p>
          <a:p>
            <a:pPr algn="ctr">
              <a:buNone/>
            </a:pPr>
            <a:r>
              <a:rPr lang="en-US" sz="2400" i="1" dirty="0">
                <a:solidFill>
                  <a:srgbClr val="000000"/>
                </a:solidFill>
              </a:rPr>
              <a:t>must “agree” on</a:t>
            </a:r>
            <a:endParaRPr lang="en-US" sz="2400" b="0" i="1" dirty="0">
              <a:solidFill>
                <a:srgbClr val="000000"/>
              </a:solidFill>
            </a:endParaRPr>
          </a:p>
        </p:txBody>
      </p:sp>
      <p:sp>
        <p:nvSpPr>
          <p:cNvPr id="45" name="Arrow b"/>
          <p:cNvSpPr/>
          <p:nvPr/>
        </p:nvSpPr>
        <p:spPr>
          <a:xfrm>
            <a:off x="2230120" y="3060700"/>
            <a:ext cx="660400" cy="304800"/>
          </a:xfrm>
          <a:prstGeom prst="rightArrow">
            <a:avLst/>
          </a:prstGeom>
          <a:solidFill>
            <a:srgbClr val="555960"/>
          </a:solidFill>
          <a:ln>
            <a:noFill/>
          </a:ln>
        </p:spPr>
        <p:txBody>
          <a:bodyPr wrap="square" lIns="72000" rIns="72000" anchor="ctr">
            <a:noAutofit/>
          </a:bodyPr>
          <a:lstStyle/>
          <a:p>
            <a:pPr algn="ctr">
              <a:buNone/>
            </a:pPr>
            <a:endParaRPr lang="en-US" sz="1200" dirty="0">
              <a:solidFill>
                <a:srgbClr val="FFFFFF"/>
              </a:solidFill>
            </a:endParaRPr>
          </a:p>
        </p:txBody>
      </p:sp>
      <p:sp>
        <p:nvSpPr>
          <p:cNvPr id="47" name="Common understanding"/>
          <p:cNvSpPr/>
          <p:nvPr/>
        </p:nvSpPr>
        <p:spPr>
          <a:xfrm>
            <a:off x="3048000" y="1930400"/>
            <a:ext cx="5715000" cy="2489200"/>
          </a:xfrm>
          <a:prstGeom prst="roundRect">
            <a:avLst/>
          </a:prstGeom>
          <a:solidFill>
            <a:srgbClr val="FFFFFF"/>
          </a:solidFill>
          <a:ln w="19050">
            <a:solidFill>
              <a:srgbClr val="555960"/>
            </a:solidFill>
          </a:ln>
        </p:spPr>
        <p:txBody>
          <a:bodyPr wrap="square" lIns="72000" rIns="72000" anchor="ctr">
            <a:noAutofit/>
          </a:bodyPr>
          <a:lstStyle/>
          <a:p>
            <a:pPr algn="ctr">
              <a:buNone/>
            </a:pPr>
            <a:r>
              <a:rPr lang="en-US" sz="2800" b="0" dirty="0">
                <a:solidFill>
                  <a:srgbClr val="000000"/>
                </a:solidFill>
              </a:rPr>
              <a:t>Goals and priorities</a:t>
            </a:r>
          </a:p>
          <a:p>
            <a:pPr algn="ctr">
              <a:buNone/>
            </a:pPr>
            <a:r>
              <a:rPr lang="en-US" sz="2800" b="0" dirty="0">
                <a:solidFill>
                  <a:srgbClr val="000000"/>
                </a:solidFill>
              </a:rPr>
              <a:t>State of the system</a:t>
            </a:r>
          </a:p>
          <a:p>
            <a:pPr algn="ctr">
              <a:buNone/>
            </a:pPr>
            <a:r>
              <a:rPr lang="en-US" sz="2800" b="0" dirty="0">
                <a:solidFill>
                  <a:srgbClr val="000000"/>
                </a:solidFill>
              </a:rPr>
              <a:t>Who owns what</a:t>
            </a:r>
          </a:p>
          <a:p>
            <a:pPr algn="ctr">
              <a:buNone/>
            </a:pPr>
            <a:r>
              <a:rPr lang="en-US" sz="2800" b="0" dirty="0">
                <a:solidFill>
                  <a:srgbClr val="000000"/>
                </a:solidFill>
              </a:rPr>
              <a:t>What was decided, and why</a:t>
            </a:r>
          </a:p>
          <a:p>
            <a:pPr algn="ctr">
              <a:buNone/>
            </a:pPr>
            <a:r>
              <a:rPr lang="en-US" sz="2800" b="0" dirty="0">
                <a:solidFill>
                  <a:srgbClr val="000000"/>
                </a:solidFill>
              </a:rPr>
              <a:t>What is changing right now</a:t>
            </a:r>
          </a:p>
        </p:txBody>
      </p:sp>
      <p:sp>
        <p:nvSpPr>
          <p:cNvPr id="48" name="Payoff"/>
          <p:cNvSpPr/>
          <p:nvPr/>
        </p:nvSpPr>
        <p:spPr>
          <a:xfrm>
            <a:off x="381000" y="5041900"/>
            <a:ext cx="8382000" cy="762000"/>
          </a:xfrm>
          <a:prstGeom prst="rect">
            <a:avLst/>
          </a:prstGeom>
          <a:noFill/>
          <a:ln>
            <a:noFill/>
          </a:ln>
        </p:spPr>
        <p:txBody>
          <a:bodyPr wrap="square" lIns="72000" rIns="72000" anchor="ctr">
            <a:noAutofit/>
          </a:bodyPr>
          <a:lstStyle/>
          <a:p>
            <a:pPr algn="ctr">
              <a:buNone/>
            </a:pPr>
            <a:r>
              <a:rPr lang="en-US" sz="3200" b="1" dirty="0"/>
              <a:t>Do these understandings need to be perfect?</a:t>
            </a:r>
          </a:p>
        </p:txBody>
      </p:sp>
      <p:sp>
        <p:nvSpPr>
          <p:cNvPr id="49" name="Citation"/>
          <p:cNvSpPr/>
          <p:nvPr/>
        </p:nvSpPr>
        <p:spPr>
          <a:xfrm>
            <a:off x="0" y="6362700"/>
            <a:ext cx="7940010" cy="406400"/>
          </a:xfrm>
          <a:prstGeom prst="rect">
            <a:avLst/>
          </a:prstGeom>
          <a:noFill/>
          <a:ln>
            <a:noFill/>
          </a:ln>
        </p:spPr>
        <p:txBody>
          <a:bodyPr wrap="square" lIns="72000" rIns="72000" anchor="ctr">
            <a:noAutofit/>
          </a:bodyPr>
          <a:lstStyle/>
          <a:p>
            <a:pPr algn="l">
              <a:buNone/>
            </a:pPr>
            <a:r>
              <a:rPr lang="en-US" sz="2000" i="1" dirty="0"/>
              <a:t>Winters, Manshreck &amp; Wright, Software Engineering at Google, Ch. 2–3.</a:t>
            </a:r>
          </a:p>
        </p:txBody>
      </p:sp>
    </p:spTree>
    <p:extLst>
      <p:ext uri="{BB962C8B-B14F-4D97-AF65-F5344CB8AC3E}">
        <p14:creationId xmlns:p14="http://schemas.microsoft.com/office/powerpoint/2010/main" val="374889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20CDE23E-8E10-9246-BB6E-CA16334C089F}">
  <we:reference id="WA200010001" version="1.0.0.1" store="Omex" storeType="OMEX"/>
  <we:alternateReferences>
    <we:reference id="WA200010001" version="1.0.0.1" store="WA200010001" storeType="OMEX"/>
  </we:alternateReferences>
  <we:properties>
    <we:property name="claude.fileId" value="&quot;87ee7ad3-aed9-4c23-8be9-73615f51f82d&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10836</TotalTime>
  <Words>9478</Words>
  <Application>Microsoft Macintosh PowerPoint</Application>
  <PresentationFormat>On-screen Show (4:3)</PresentationFormat>
  <Paragraphs>1170</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Acumin Pro</vt:lpstr>
      <vt:lpstr>Arial</vt:lpstr>
      <vt:lpstr>Calibri</vt:lpstr>
      <vt:lpstr>Times</vt:lpstr>
      <vt:lpstr>Wingdings</vt:lpstr>
      <vt:lpstr>Purdue1</vt:lpstr>
      <vt:lpstr>PowerPoint Presentation</vt:lpstr>
      <vt:lpstr>A team coordinates engineering capability</vt:lpstr>
      <vt:lpstr>Why do we need teams?</vt:lpstr>
      <vt:lpstr>1 Individual capability</vt:lpstr>
      <vt:lpstr>Effective engineers extend beyond implementation</vt:lpstr>
      <vt:lpstr>Individual effectiveness becomes team effectiveness</vt:lpstr>
      <vt:lpstr>2 Team capability</vt:lpstr>
      <vt:lpstr>What makes a team effective?</vt:lpstr>
      <vt:lpstr>Effective teams create shared context</vt:lpstr>
      <vt:lpstr>Effective teams create trust</vt:lpstr>
      <vt:lpstr>Effective teams coordinate action</vt:lpstr>
      <vt:lpstr>Why don’t teams scale linearly?</vt:lpstr>
      <vt:lpstr>Adding capability also adds coordination</vt:lpstr>
      <vt:lpstr>Goal: Make coordination costs grow sublinearly</vt:lpstr>
      <vt:lpstr>Engineer coordination for sublinear scaling</vt:lpstr>
      <vt:lpstr>Architecture changes the coordination topology</vt:lpstr>
      <vt:lpstr>Global engineering exposes coordination costs</vt:lpstr>
      <vt:lpstr>Follow-the-sun: continuity and handoff cost</vt:lpstr>
      <vt:lpstr>People don’t share all of your assumptions</vt:lpstr>
      <vt:lpstr>3 Amplifying capability</vt:lpstr>
      <vt:lpstr>Suppose every engineer is 10× more productive</vt:lpstr>
      <vt:lpstr>GenAI can amplify individual capability</vt:lpstr>
      <vt:lpstr>Individual throughput ≠ team throughput</vt:lpstr>
      <vt:lpstr>MEAT PROXIES</vt:lpstr>
      <vt:lpstr>Four dimensions of coordination</vt:lpstr>
      <vt:lpstr>4 Engineering coordination</vt:lpstr>
      <vt:lpstr>Choose communication to fit the need</vt:lpstr>
      <vt:lpstr>Meetings are expensive synchronization points</vt:lpstr>
      <vt:lpstr>Durable decisions reduce repeated coordination</vt:lpstr>
      <vt:lpstr>Project management makes work state visible</vt:lpstr>
      <vt:lpstr>Git is a protocol for concurrent change</vt:lpstr>
      <vt:lpstr>A change moves through coordination boundaries</vt:lpstr>
      <vt:lpstr>5 Applying the model</vt:lpstr>
      <vt:lpstr>Your project has coordination at two scales</vt:lpstr>
      <vt:lpstr>Design the interface between teams</vt:lpstr>
      <vt:lpstr>Your Team Contract is a coordination design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Bowers, Anna K</dc:creator>
  <cp:lastModifiedBy>James C Davis</cp:lastModifiedBy>
  <cp:revision>267</cp:revision>
  <dcterms:created xsi:type="dcterms:W3CDTF">2020-02-21T23:00:33Z</dcterms:created>
  <dcterms:modified xsi:type="dcterms:W3CDTF">2026-09-03T17:28:52Z</dcterms:modified>
</cp:coreProperties>
</file>