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31"/>
  </p:notesMasterIdLst>
  <p:sldIdLst>
    <p:sldId id="1307" r:id="rId2"/>
    <p:sldId id="1397" r:id="rId3"/>
    <p:sldId id="515" r:id="rId4"/>
    <p:sldId id="1398" r:id="rId5"/>
    <p:sldId id="1399" r:id="rId6"/>
    <p:sldId id="1309" r:id="rId7"/>
    <p:sldId id="1400" r:id="rId8"/>
    <p:sldId id="1401" r:id="rId9"/>
    <p:sldId id="1402" r:id="rId10"/>
    <p:sldId id="1403" r:id="rId11"/>
    <p:sldId id="1394" r:id="rId12"/>
    <p:sldId id="1404" r:id="rId13"/>
    <p:sldId id="1405" r:id="rId14"/>
    <p:sldId id="1396" r:id="rId15"/>
    <p:sldId id="1406" r:id="rId16"/>
    <p:sldId id="1407" r:id="rId17"/>
    <p:sldId id="1408" r:id="rId18"/>
    <p:sldId id="1328" r:id="rId19"/>
    <p:sldId id="1409" r:id="rId20"/>
    <p:sldId id="1410" r:id="rId21"/>
    <p:sldId id="1385" r:id="rId22"/>
    <p:sldId id="1356" r:id="rId23"/>
    <p:sldId id="1411" r:id="rId24"/>
    <p:sldId id="1381" r:id="rId25"/>
    <p:sldId id="1412" r:id="rId26"/>
    <p:sldId id="1413" r:id="rId27"/>
    <p:sldId id="1414" r:id="rId28"/>
    <p:sldId id="1378" r:id="rId29"/>
    <p:sldId id="1415"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65" autoAdjust="0"/>
    <p:restoredTop sz="68992"/>
  </p:normalViewPr>
  <p:slideViewPr>
    <p:cSldViewPr snapToGrid="0" snapToObjects="1">
      <p:cViewPr>
        <p:scale>
          <a:sx n="58" d="100"/>
          <a:sy n="58" d="100"/>
        </p:scale>
        <p:origin x="1712" y="80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9/8/26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1 minute — </a:t>
            </a:r>
            <a:r>
              <a:rPr lang="en-US" i="1" dirty="0"/>
              <a:t>Open on the governing question instead of on definitions.</a:t>
            </a:r>
          </a:p>
          <a:p>
            <a:endParaRPr lang="en-US"/>
          </a:p>
          <a:p>
            <a:r>
              <a:rPr lang="en-US" dirty="0"/>
              <a:t>- Two lectures out of one topic: today is Requirements, Thursday is Specification.</a:t>
            </a:r>
          </a:p>
          <a:p>
            <a:r>
              <a:rPr lang="en-US" dirty="0"/>
              <a:t>- The whole lecture hangs on one question: what should we build, and what do we need to know before promising to build it?</a:t>
            </a:r>
          </a:p>
          <a:p>
            <a:r>
              <a:rPr lang="en-US" dirty="0"/>
              <a:t>- Three movements today: what a requirement is, how we discover candidates, and which candidates we commit to.</a:t>
            </a:r>
          </a:p>
          <a:p>
            <a:endParaRPr lang="en-US"/>
          </a:p>
          <a:p>
            <a:r>
              <a:rPr lang="en-US" dirty="0"/>
              <a:t>=====</a:t>
            </a:r>
          </a:p>
          <a:p>
            <a:endParaRPr lang="en-US"/>
          </a:p>
          <a:p>
            <a:r>
              <a:rPr lang="en-US" dirty="0"/>
              <a:t>We have talked about process: how engineering work is arranged in time. Today we go after the thing the process is arranging work around. Somebody has to decide what the system is supposed to do.</a:t>
            </a:r>
          </a:p>
          <a:p>
            <a:endParaRPr lang="en-US"/>
          </a:p>
          <a:p>
            <a:r>
              <a:rPr lang="en-US" dirty="0"/>
              <a:t>That sounds like a listening exercise. It is not. Requirements engineering discovers what might matter and turns enough of that understanding into commitments we can responsibly make.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minutes — Show that a requirement is never a lone sentence: it sits in a web of other elements, and every link is work someone has to do.</a:t>
            </a:r>
          </a:p>
          <a:p>
            <a:r>
              <a:rPr lang="en-US" dirty="0"/>
              <a:t>- Do not walk all twelve boxes. Name three groups and move: what a requirement points at (goal, stakeholder, scenario, priority, interface), what supports it (rationale, measurement, definition), and what it can be (function, quality, constraint).</a:t>
            </a:r>
          </a:p>
          <a:p>
            <a:r>
              <a:rPr lang="en-US" dirty="0"/>
              <a:t>- The gold box is usually the only thing anyone writes down. Everything attached to it is what makes the requirement reviewable by someone other than its author.</a:t>
            </a:r>
          </a:p>
          <a:p>
            <a:r>
              <a:rPr lang="en-US" dirty="0"/>
              <a:t>- Rationale and measurement are Thursday: why the requirement exists, and how we would know it is met.</a:t>
            </a:r>
          </a:p>
          <a:p>
            <a:r>
              <a:rPr lang="en-US" dirty="0"/>
              <a:t>- Subtypes connect back to the previous slides: function, quality and constraint are the services-and-constraints split, now shown as kinds of one thing.</a:t>
            </a:r>
          </a:p>
          <a:p>
            <a:r>
              <a:rPr lang="en-US" dirty="0"/>
              <a:t>=====</a:t>
            </a:r>
          </a:p>
          <a:p>
            <a:r>
              <a:rPr lang="en-US" dirty="0"/>
              <a:t>A requirement in a real specification is not a sentence in a list. It is a node. Pick any one on the diagram and follow its edges: it satisfies some goal, that goal is owned by a stakeholder, it occurs in a scenario somebody can act out, it carries a priority relative to everything else, it touches an interface, and it is justified by a rationale that outlives whoever wrote it. A definition fixes the terms it uses, and a measurement is what makes it checkable.</a:t>
            </a:r>
          </a:p>
          <a:p>
            <a:r>
              <a:rPr lang="en-US" dirty="0"/>
              <a:t>That is why the interpretation problem from the last slide matters. The GDPR clause gave us the obligation. It did not give us the measurement, the rationale, the priority, or the interface, and every one of those is a decision someone has to make and record.</a:t>
            </a:r>
          </a:p>
          <a:p>
            <a:r>
              <a:rPr lang="en-US" dirty="0"/>
              <a:t>Transition forward: everything on this diagram has to come from somewhere. Section 2 is where we go and get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20 seconds — </a:t>
            </a:r>
            <a:r>
              <a:rPr lang="en-US" i="1" dirty="0"/>
              <a:t>Turn from what a requirement is to how engineers find out.</a:t>
            </a:r>
          </a:p>
          <a:p>
            <a:endParaRPr lang="en-US"/>
          </a:p>
          <a:p>
            <a:r>
              <a:rPr lang="en-US" dirty="0"/>
              <a:t>- Section 2 of 3.</a:t>
            </a:r>
          </a:p>
          <a:p>
            <a:r>
              <a:rPr lang="en-US" dirty="0"/>
              <a:t>- Order in this section: the toolkit, two illustrations, the loop, then the industrial case.</a:t>
            </a:r>
          </a:p>
          <a:p>
            <a:endParaRPr lang="en-US"/>
          </a:p>
          <a:p>
            <a:r>
              <a:rPr lang="en-US" dirty="0"/>
              <a:t>=====</a:t>
            </a:r>
          </a:p>
          <a:p>
            <a:endParaRPr lang="en-US"/>
          </a:p>
          <a:p>
            <a:r>
              <a:rPr lang="en-US" dirty="0"/>
              <a:t>We now know what kind of thing we are looking for, and that each one arrives with attachments: a goal, a stakeholder, a scenario, a rationale, a measurement. None of that is on the whiteboard yet. So how do we actually find them? Everything in this section is a way of buying information about the problem.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3 minutes — </a:t>
            </a:r>
            <a:r>
              <a:rPr lang="en-US" i="1" dirty="0"/>
              <a:t>Widen the source model so students stop equating requirements with user wishes.</a:t>
            </a:r>
          </a:p>
          <a:p>
            <a:endParaRPr lang="en-US" dirty="0"/>
          </a:p>
          <a:p>
            <a:r>
              <a:rPr lang="en-US" dirty="0"/>
              <a:t>- The visual is the argument: eight inflows, only one of which is users.</a:t>
            </a:r>
          </a:p>
          <a:p>
            <a:r>
              <a:rPr lang="en-US" dirty="0"/>
              <a:t>- Start Discovery by widening the source model. Requirements do not simply come from asking users. Users, customers, existing systems, technology, laws and standards, contracts, competitors, and operations can all generate candidate requirements. The word candidate matters: discovery identifies possibilities; Commitment decides which become obligations.</a:t>
            </a:r>
          </a:p>
          <a:p>
            <a:r>
              <a:rPr lang="en-US" dirty="0"/>
              <a:t>- Sets up GDPR on the next slide.</a:t>
            </a:r>
          </a:p>
          <a:p>
            <a:endParaRPr lang="en-US" dirty="0"/>
          </a:p>
          <a:p>
            <a:r>
              <a:rPr lang="en-US" dirty="0"/>
              <a:t>=====</a:t>
            </a:r>
          </a:p>
          <a:p>
            <a:endParaRPr lang="en-US" dirty="0"/>
          </a:p>
          <a:p>
            <a:r>
              <a:rPr lang="en-US" dirty="0"/>
              <a:t>Ask an incident on-call engineer what the system needs and you get an answer no user would give: better logging, a kill switch, a rate limiter. Read the contract and you find obligations nobody in the building remembers agreeing to. Look at the existing system and you inherit data formats, integration points, and behaviour that users now depend on.</a:t>
            </a:r>
          </a:p>
          <a:p>
            <a:endParaRPr lang="en-US" dirty="0"/>
          </a:p>
          <a:p>
            <a:r>
              <a:rPr lang="en-US" dirty="0"/>
              <a:t>Everything arriving at that box can generate candidate requirements. Some of it will become a commitment; some of it will not. Deciding which is the economics half of the lecture.</a:t>
            </a:r>
          </a:p>
          <a:p>
            <a:endParaRPr lang="en-US" dirty="0"/>
          </a:p>
          <a:p>
            <a:r>
              <a:rPr lang="en-US" dirty="0"/>
              <a:t>Transition forward: take the source that students least expect to generate software behaviour, and follow it all the way down.</a:t>
            </a:r>
          </a:p>
        </p:txBody>
      </p:sp>
    </p:spTree>
    <p:extLst>
      <p:ext uri="{BB962C8B-B14F-4D97-AF65-F5344CB8AC3E}">
        <p14:creationId xmlns:p14="http://schemas.microsoft.com/office/powerpoint/2010/main" val="1430204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7 minutes — </a:t>
            </a:r>
            <a:r>
              <a:rPr lang="en-US" i="1" dirty="0"/>
              <a:t>Give a usable toolkit organised by what it teaches you, not a catalogue of named techniques.</a:t>
            </a:r>
          </a:p>
          <a:p>
            <a:endParaRPr lang="en-US" dirty="0"/>
          </a:p>
          <a:p>
            <a:r>
              <a:rPr lang="en-US" dirty="0"/>
              <a:t>- Stakeholder definition: anyone with a legitimate interest. Producers build, operate and maintain; consumers use it or live with its output; external includes regulators, partners, affected third parties, and the public. Competitors belong under Compare, not here.</a:t>
            </a:r>
          </a:p>
          <a:p>
            <a:r>
              <a:rPr lang="en-US" dirty="0"/>
              <a:t>- Room question, 30 to 60 seconds. Call back to GDPR.</a:t>
            </a:r>
          </a:p>
          <a:p>
            <a:r>
              <a:rPr lang="en-US" dirty="0"/>
              <a:t>- Five standing difficulties to weave in: vision, language, expression, politics, change.</a:t>
            </a:r>
          </a:p>
          <a:p>
            <a:r>
              <a:rPr lang="en-US" dirty="0"/>
              <a:t>- Two worked examples follow, one for Compare and one for Build. Do not give away SafeRTOS here.</a:t>
            </a:r>
          </a:p>
          <a:p>
            <a:endParaRPr lang="en-US" dirty="0"/>
          </a:p>
          <a:p>
            <a:r>
              <a:rPr lang="en-US" dirty="0"/>
              <a:t>=====</a:t>
            </a:r>
          </a:p>
          <a:p>
            <a:endParaRPr lang="en-US" dirty="0"/>
          </a:p>
          <a:p>
            <a:r>
              <a:rPr lang="en-US" dirty="0"/>
              <a:t>Start with the stakeholder map, then the question. Who gains or loses if this system succeeds or fails? Losing matters as much as gaining: the group whose workaround you are about to automate away is a stakeholder, and so is the auditor who will inspect you in two years.</a:t>
            </a:r>
          </a:p>
          <a:p>
            <a:endParaRPr lang="en-US" dirty="0"/>
          </a:p>
          <a:p>
            <a:r>
              <a:rPr lang="en-US" dirty="0"/>
              <a:t>The four quadrants are the whole toolkit. Ask when people can tell you. Observe when they cannot, because expertise becomes invisible to the expert and the workaround never appears in the official process. Compare when somebody has already solved a version of the problem. Build when nobody can judge the idea in the abstract.</a:t>
            </a:r>
          </a:p>
          <a:p>
            <a:endParaRPr lang="en-US" dirty="0"/>
          </a:p>
          <a:p>
            <a:r>
              <a:rPr lang="en-US" dirty="0"/>
              <a:t>Why not just ask? Five reasons, and they are worth naming. Stakeholders may not have a clear vision of what they want. They may speak in domain language you do not share. They may be unable to express what they do know. Political interests distort what they say in public. And what they need changes while you build.</a:t>
            </a:r>
          </a:p>
          <a:p>
            <a:endParaRPr lang="en-US" dirty="0"/>
          </a:p>
          <a:p>
            <a:r>
              <a:rPr lang="en-US" dirty="0"/>
              <a:t>Note that these four are not equally expensive, and their costs have not stayed fixed. Compare is cheap when somebody has already solved a version of the problem. Build used to be the costly one. The next two slides work one example of each.</a:t>
            </a:r>
          </a:p>
          <a:p>
            <a:endParaRPr lang="en-US" dirty="0"/>
          </a:p>
          <a:p>
            <a:r>
              <a:rPr lang="en-US" dirty="0"/>
              <a:t>Transition forward: let us work one of these far enough to see what it actually buys us. Start with Compare.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6 minutes — The worked example for the Compare quadrant. Students read a real vendor page and work out what comparison handed the team and what it did not.</a:t>
            </a:r>
          </a:p>
          <a:p>
            <a:r>
              <a:rPr lang="en-US" dirty="0"/>
              <a:t>- Do not narrate the page. Put it up, give them a genuine minute to read, then take the three questions in order.</a:t>
            </a:r>
          </a:p>
          <a:p>
            <a:r>
              <a:rPr lang="en-US" dirty="0"/>
              <a:t>- Students have just learned functional versus quality in section 1. This applies that vocabulary rather than introducing it.</a:t>
            </a:r>
          </a:p>
          <a:p>
            <a:r>
              <a:rPr lang="en-US" dirty="0"/>
              <a:t>- Question 1, expect: FreeRTOS. SafeRTOS is a safety-certified derivative of an existing open-source kernel, and the API was kept compatible on purpose, so most of the functional baseline is inherited.</a:t>
            </a:r>
          </a:p>
          <a:p>
            <a:r>
              <a:rPr lang="en-US" dirty="0"/>
              <a:t>- Question 2, expect: no. The differentiation is quality and assurance, not features: a defensible design and coding standard, failure analysis, documented and bounded timing, test evidence and traceability an assessor will accept, certification against the standard. Comparison told them what was already settled; the obligations that make their version different were the entire product.</a:t>
            </a:r>
          </a:p>
          <a:p>
            <a:r>
              <a:rPr lang="en-US" dirty="0"/>
              <a:t>- Question 3, expect: the uncertified one buys freedom. No certification burden means experimentation, cutting-edge features, drivers for untrusted or unproven components, fast iteration, and a large user base that shakes out the functional model for free. The ecosystem needs both: one to explore the design space, one to certify a frozen version of it.</a:t>
            </a:r>
          </a:p>
          <a:p>
            <a:r>
              <a:rPr lang="en-US" dirty="0"/>
              <a:t>- Take three or four answers per question. Room discussion, not think-pair-share.</a:t>
            </a:r>
          </a:p>
          <a:p>
            <a:r>
              <a:rPr lang="en-US" dirty="0"/>
              <a:t>=====</a:t>
            </a:r>
          </a:p>
          <a:p>
            <a:r>
              <a:rPr lang="en-US" dirty="0"/>
              <a:t>Give them the minute. Then ask question one and wait; somebody will find FreeRTOS on the page.</a:t>
            </a:r>
          </a:p>
          <a:p>
            <a:r>
              <a:rPr lang="en-US" dirty="0"/>
              <a:t>On question two, push past the first answer. Ask what SafeRTOS actually had to produce that FreeRTOS did not. Everything they name is a quality or assurance obligation, and none of it is visible in the API.</a:t>
            </a:r>
          </a:p>
          <a:p>
            <a:r>
              <a:rPr lang="en-US" dirty="0"/>
              <a:t>On question three, resist the assumption that the certified product is simply the better one. The uncertified kernel is where new hardware support and new ideas land first, because nobody has to re-certify them. Certification freezes a version so it can be trusted; the free version keeps moving so there is something worth freezing.</a:t>
            </a:r>
          </a:p>
          <a:p>
            <a:r>
              <a:rPr lang="en-US" dirty="0"/>
              <a:t>Connect back: comparison narrows what we know about the problem. Deciding whether certification is worth the engineering effort is a commitment question, and that is section 3.</a:t>
            </a:r>
          </a:p>
          <a:p>
            <a:r>
              <a:rPr lang="en-US" dirty="0"/>
              <a:t>Transition forward: Compare can give an enormous head start. What about Build? Building used to be one of the expensive ways to learn. That has changed.</a:t>
            </a:r>
          </a:p>
        </p:txBody>
      </p:sp>
      <p:sp>
        <p:nvSpPr>
          <p:cNvPr id="4" name="Slide Number Placeholder 3"/>
          <p:cNvSpPr>
            <a:spLocks noGrp="1"/>
          </p:cNvSpPr>
          <p:nvPr>
            <p:ph type="sldNum" sz="quarter" idx="5"/>
          </p:nvPr>
        </p:nvSpPr>
        <p:spPr/>
        <p:txBody>
          <a:bodyPr/>
          <a:lstStyle/>
          <a:p>
            <a:fld id="{FF209F92-05EE-6F4A-AD9C-ED35F0F76927}" type="slidenum">
              <a:rPr lang="en-US"/>
              <a:t>14</a:t>
            </a:fld>
            <a:endParaRPr lang="en-US"/>
          </a:p>
        </p:txBody>
      </p:sp>
    </p:spTree>
    <p:extLst>
      <p:ext uri="{BB962C8B-B14F-4D97-AF65-F5344CB8AC3E}">
        <p14:creationId xmlns:p14="http://schemas.microsoft.com/office/powerpoint/2010/main" val="2179695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3 minutes — </a:t>
            </a:r>
            <a:r>
              <a:rPr lang="en-US" i="1" dirty="0"/>
              <a:t>The optimistic MAGE moment: cheap partial realisations make learning-by-building economically attractive.</a:t>
            </a:r>
          </a:p>
          <a:p>
            <a:endParaRPr lang="en-US"/>
          </a:p>
          <a:p>
            <a:r>
              <a:rPr lang="en-US" dirty="0"/>
              <a:t>- MAGE Moment one of four. GenAI changes the economics of learning what to build.</a:t>
            </a:r>
          </a:p>
          <a:p>
            <a:r>
              <a:rPr lang="en-US" dirty="0"/>
              <a:t>- Ask the hook and let them answer it out loud; people are far better at criticising an artefact than at specifying one.</a:t>
            </a:r>
          </a:p>
          <a:p>
            <a:r>
              <a:rPr lang="en-US" dirty="0"/>
              <a:t>- Tie back to the Process lecture: incremental processes are attractive exactly when a partial system can be meaningfully evaluated.</a:t>
            </a:r>
          </a:p>
          <a:p>
            <a:r>
              <a:rPr lang="en-US" dirty="0"/>
              <a:t>- End on the caution. Then transition: that was one user reacting to one prototype. Next we place it in the general loop, and then make the case much harder.</a:t>
            </a:r>
          </a:p>
          <a:p>
            <a:endParaRPr lang="en-US"/>
          </a:p>
          <a:p>
            <a:r>
              <a:rPr lang="en-US" dirty="0"/>
              <a:t>=====</a:t>
            </a:r>
          </a:p>
          <a:p>
            <a:endParaRPr lang="en-US"/>
          </a:p>
          <a:p>
            <a:r>
              <a:rPr lang="en-US" dirty="0"/>
              <a:t>Look at the fourth quadrant again. Building a working prototype could be an expensive way to learn about requirements, so we only did it when the stakes justified it. If a working sketch costs an afternoon, the calculation changes.</a:t>
            </a:r>
          </a:p>
          <a:p>
            <a:endParaRPr lang="en-US"/>
          </a:p>
          <a:p>
            <a:r>
              <a:rPr lang="en-US" dirty="0"/>
              <a:t>The two rows are the argument, and the thing that moves is where the first real reaction happens. When prototypes are expensive you have to get the description right first, which is precisely what stakeholders are bad at, and you do not hear a genuine reaction until late. When they are cheap, you put something in front of them early and their reactions become the elicitation data.</a:t>
            </a:r>
          </a:p>
          <a:p>
            <a:endParaRPr lang="en-US"/>
          </a:p>
          <a:p>
            <a:r>
              <a:rPr lang="en-US" dirty="0"/>
              <a:t>Two cautions. A prototype that cannot be meaningfully evaluated teaches nothing, so make sure the thing you build exercises the question you have. And a prototype that looks finished invites people to treat it as finished.</a:t>
            </a:r>
          </a:p>
          <a:p>
            <a:endParaRPr lang="en-US"/>
          </a:p>
          <a:p>
            <a:r>
              <a:rPr lang="en-US" dirty="0"/>
              <a:t>Key line to say out loud: when realization becomes cheap, building can become a way of asking questions. Then the caution, said carefully: a prototype can teach us what the requirements are. It is not necessarily the specification, and it is definitely not necessarily the product.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2 minutes — </a:t>
            </a:r>
            <a:r>
              <a:rPr lang="en-US" i="1" dirty="0"/>
              <a:t>Give a working model of requirements activity without implying a fixed phase.</a:t>
            </a:r>
          </a:p>
          <a:p>
            <a:endParaRPr lang="en-US"/>
          </a:p>
          <a:p>
            <a:r>
              <a:rPr lang="en-US" dirty="0"/>
              <a:t>- Five verbs, one cycle. The return arrow is the important part of the picture.</a:t>
            </a:r>
          </a:p>
          <a:p>
            <a:r>
              <a:rPr lang="en-US" dirty="0"/>
              <a:t>- Negotiate is where section 3’s economics will live. Flag it and move on.</a:t>
            </a:r>
          </a:p>
          <a:p>
            <a:r>
              <a:rPr lang="en-US" dirty="0"/>
              <a:t>- Say that the prototype we just discussed is one way to buy information inside this loop, as are feasibility studies. Do not detour into the process diagram.</a:t>
            </a:r>
          </a:p>
          <a:p>
            <a:endParaRPr lang="en-US"/>
          </a:p>
          <a:p>
            <a:r>
              <a:rPr lang="en-US" dirty="0"/>
              <a:t>=====</a:t>
            </a:r>
          </a:p>
          <a:p>
            <a:endParaRPr lang="en-US"/>
          </a:p>
          <a:p>
            <a:r>
              <a:rPr lang="en-US" dirty="0"/>
              <a:t>Discover what people need. Organise it into something you can reason about. Negotiate and prioritise, because you cannot have all of it. Record what was decided so nobody has to rediscover it. Then learn something that invalidates part of what you just recorded, and go round again.</a:t>
            </a:r>
          </a:p>
          <a:p>
            <a:endParaRPr lang="en-US"/>
          </a:p>
          <a:p>
            <a:r>
              <a:rPr lang="en-US" dirty="0"/>
              <a:t>A feasibility study or a prototype is a way of buying information inside this loop. What matters here is the return arrow. Recording a decision does not end discovery: what we learn can reopen earlier decisions.</a:t>
            </a:r>
          </a:p>
          <a:p>
            <a:endParaRPr lang="en-US"/>
          </a:p>
          <a:p>
            <a:r>
              <a:rPr lang="en-US" dirty="0"/>
              <a:t>Transition forward, and make it explicit: that was the easy case. One user looks at a prototype and tells us what is wrong. Now make it hard. What if the customer is a multinational with thousands of employees, dozens of offices, conflicting objectives and two previous failed implementations, and you have to quote a price?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3 minutes — </a:t>
            </a:r>
            <a:r>
              <a:rPr lang="en-US" i="1" dirty="0"/>
              <a:t>Show that possessing requirements is not the same as being able to make a responsible commitment.</a:t>
            </a:r>
          </a:p>
          <a:p>
            <a:endParaRPr lang="en-US" dirty="0"/>
          </a:p>
          <a:p>
            <a:r>
              <a:rPr lang="en-US" dirty="0"/>
              <a:t>- The hard case, deliberately placed after students already have the toolkit, stakeholders, candidate requirements and the loop. AFI is a multinational finance company; Nexell is the integrator bidding on a Salesforce CRM (customer relationship management) integration.</a:t>
            </a:r>
          </a:p>
          <a:p>
            <a:r>
              <a:rPr lang="en-US" dirty="0"/>
              <a:t>- Thousands of employees, roughly 40 locations, and two prior failed CRM attempts.</a:t>
            </a:r>
          </a:p>
          <a:p>
            <a:r>
              <a:rPr lang="en-US" dirty="0"/>
              <a:t>- Question 3 is the one this lecture is about: the vendor has to name a scope and a price.</a:t>
            </a:r>
          </a:p>
          <a:p>
            <a:r>
              <a:rPr lang="en-US" dirty="0"/>
              <a:t>- Connect back to the thesis slide: question 1 is the left column, questions 2 and 3 are the right column, which is section 3.</a:t>
            </a:r>
          </a:p>
          <a:p>
            <a:endParaRPr lang="en-US" dirty="0"/>
          </a:p>
          <a:p>
            <a:r>
              <a:rPr lang="en-US" dirty="0"/>
              <a:t>=====</a:t>
            </a:r>
          </a:p>
          <a:p>
            <a:endParaRPr lang="en-US" dirty="0"/>
          </a:p>
          <a:p>
            <a:r>
              <a:rPr lang="en-US" dirty="0"/>
              <a:t>A prototype will not save you here, and neither will one interview. AFI arrives with a spreadsheet. Every department has submitted what it wants. In one sense they do have requirements: requirements have been collected and recorded in a spreadsheet and RFP.</a:t>
            </a:r>
          </a:p>
          <a:p>
            <a:endParaRPr lang="en-US" dirty="0"/>
          </a:p>
          <a:p>
            <a:r>
              <a:rPr lang="en-US" dirty="0"/>
              <a:t>Now put yourself on the vendor side. You are being asked to sign a contract. What is in that spreadsheet is a pile of stated wishes at wildly different levels of detail, from people with different authority, some of whom contradict each other. You cannot cost it, you cannot sequence it, and you cannot tell which items are actually load-bearing.</a:t>
            </a:r>
          </a:p>
          <a:p>
            <a:endParaRPr lang="en-US" dirty="0"/>
          </a:p>
          <a:p>
            <a:r>
              <a:rPr lang="en-US" dirty="0"/>
              <a:t>Two prior CRM attempts had already failed here, which is exactly the kind of history that should make a vendor cautious about promising anything.</a:t>
            </a:r>
          </a:p>
          <a:p>
            <a:endParaRPr lang="en-US" dirty="0"/>
          </a:p>
          <a:p>
            <a:r>
              <a:rPr lang="en-US" dirty="0"/>
              <a:t>Transition forward: so who do you talk to?</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3 minutes — </a:t>
            </a:r>
            <a:r>
              <a:rPr lang="en-US" i="1" dirty="0"/>
              <a:t>Turn “ask the customer” into a stakeholder problem the students feel.</a:t>
            </a:r>
          </a:p>
          <a:p>
            <a:endParaRPr lang="en-US"/>
          </a:p>
          <a:p>
            <a:r>
              <a:rPr lang="en-US" dirty="0"/>
              <a:t>- Room engagement, not a think-pair-share. Take four or five answers and write them where everyone can see.</a:t>
            </a:r>
          </a:p>
          <a:p>
            <a:r>
              <a:rPr lang="en-US" dirty="0"/>
              <a:t>- Push back gently on “the CEO” and on “the users”: ask what each one would and would not know.</a:t>
            </a:r>
          </a:p>
          <a:p>
            <a:r>
              <a:rPr lang="en-US" dirty="0"/>
              <a:t>- Land the point that no single person on this chart holds the requirements, and call back explicitly to the stakeholder model from the toolkit slide: there is no one customer.</a:t>
            </a:r>
          </a:p>
          <a:p>
            <a:endParaRPr lang="en-US"/>
          </a:p>
          <a:p>
            <a:r>
              <a:rPr lang="en-US" dirty="0"/>
              <a:t>=====</a:t>
            </a:r>
          </a:p>
          <a:p>
            <a:endParaRPr lang="en-US"/>
          </a:p>
          <a:p>
            <a:r>
              <a:rPr lang="en-US" dirty="0"/>
              <a:t>This is AFI. Pick someone on this chart and tell me what you would learn from them, and what you would still be missing.</a:t>
            </a:r>
          </a:p>
          <a:p>
            <a:endParaRPr lang="en-US"/>
          </a:p>
          <a:p>
            <a:r>
              <a:rPr lang="en-US" dirty="0"/>
              <a:t>Expect: executives know strategy and budget but not daily work; regional managers know local exceptions; the sales team knows the workarounds; IT knows the existing systems and the integration constraints. Nobody has the whole picture, and several of them will describe incompatible systems.</a:t>
            </a:r>
          </a:p>
          <a:p>
            <a:endParaRPr lang="en-US"/>
          </a:p>
          <a:p>
            <a:r>
              <a:rPr lang="en-US" dirty="0"/>
              <a:t>Transition forward: Nexell’s answer to this was not one giant meeting. They split the room deliberately.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3 minutes — </a:t>
            </a:r>
            <a:r>
              <a:rPr lang="en-US" i="1" dirty="0"/>
              <a:t>Explain why Nexell deliberately separated the management and operational conversations.</a:t>
            </a:r>
          </a:p>
          <a:p>
            <a:endParaRPr lang="en-US"/>
          </a:p>
          <a:p>
            <a:r>
              <a:rPr lang="en-US" dirty="0"/>
              <a:t>- Two kinds of workshop, using the same basic elicitation approach but engaging different perspectives. Kostova reports fourteen workshops in total, organised around management and operational views.</a:t>
            </a:r>
          </a:p>
          <a:p>
            <a:r>
              <a:rPr lang="en-US" dirty="0"/>
              <a:t>- One giant meeting is not automatically better: authority silences detail.</a:t>
            </a:r>
          </a:p>
          <a:p>
            <a:r>
              <a:rPr lang="en-US" dirty="0"/>
              <a:t>- Do not teach the canvas tool itself; the structure of the conversation is the lesson.</a:t>
            </a:r>
          </a:p>
          <a:p>
            <a:endParaRPr lang="en-US"/>
          </a:p>
          <a:p>
            <a:r>
              <a:rPr lang="en-US" dirty="0"/>
              <a:t>=====</a:t>
            </a:r>
          </a:p>
          <a:p>
            <a:endParaRPr lang="en-US"/>
          </a:p>
          <a:p>
            <a:r>
              <a:rPr lang="en-US" dirty="0"/>
              <a:t>Nexell ran separate workshops for the two perspectives. Management talked about strategy, competitive position, regulatory obligations and what the company was trying to become. Operations talked about what happens on a Tuesday afternoon: which screens they avoid, which spreadsheet they keep on the side, which step they skip when the queue is long.</a:t>
            </a:r>
          </a:p>
          <a:p>
            <a:endParaRPr lang="en-US"/>
          </a:p>
          <a:p>
            <a:r>
              <a:rPr lang="en-US" dirty="0"/>
              <a:t>Why not put everyone in one room? Because in a room containing your director you do not volunteer that you have been working around the official process for two years. And because the two groups disagree about what the system is for, and that disagreement is information you want on the table rather than smoothed over.</a:t>
            </a:r>
          </a:p>
          <a:p>
            <a:endParaRPr lang="en-US"/>
          </a:p>
          <a:p>
            <a:r>
              <a:rPr lang="en-US" dirty="0"/>
              <a:t>Build the left view alone and you get a system that serves the strategy and nobody’s work. Build the right view alone and you automate today’s workarounds.</a:t>
            </a:r>
          </a:p>
          <a:p>
            <a:endParaRPr lang="en-US"/>
          </a:p>
          <a:p>
            <a:r>
              <a:rPr lang="en-US" dirty="0"/>
              <a:t>Transition forward: what did this buy them?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2 minutes — </a:t>
            </a:r>
            <a:r>
              <a:rPr lang="en-US" i="1" dirty="0"/>
              <a:t>Give students the intellectual shape of the lecture: define the object, learn candidates, decide commitments.</a:t>
            </a:r>
          </a:p>
          <a:p>
            <a:endParaRPr lang="en-US"/>
          </a:p>
          <a:p>
            <a:r>
              <a:rPr lang="en-US" dirty="0"/>
              <a:t>- These three names are the deck’s sections; each returns as a numbered break slide.</a:t>
            </a:r>
          </a:p>
          <a:p>
            <a:r>
              <a:rPr lang="en-US" dirty="0"/>
              <a:t>- Say the progression out loud: define the object, then learn candidate requirements, then decide which candidates become commitments.</a:t>
            </a:r>
          </a:p>
          <a:p>
            <a:r>
              <a:rPr lang="en-US" dirty="0"/>
              <a:t>- Warn them that section 3 is the part most requirements lectures leave out.</a:t>
            </a:r>
          </a:p>
          <a:p>
            <a:r>
              <a:rPr lang="en-US" dirty="0"/>
              <a:t>- The flowchart on the right is the definition of the discipline: uncertainty in, commitments out. Point at it when you say so.</a:t>
            </a:r>
          </a:p>
          <a:p>
            <a:endParaRPr lang="en-US"/>
          </a:p>
          <a:p>
            <a:r>
              <a:rPr lang="en-US" dirty="0"/>
              <a:t>=====</a:t>
            </a:r>
          </a:p>
          <a:p>
            <a:endParaRPr lang="en-US"/>
          </a:p>
          <a:p>
            <a:r>
              <a:rPr lang="en-US" dirty="0"/>
              <a:t>Section one is vocabulary and definitions: what kind of thing a requirement is, and where obligations come from. You need that before the rest is intelligible.</a:t>
            </a:r>
          </a:p>
          <a:p>
            <a:endParaRPr lang="en-US"/>
          </a:p>
          <a:p>
            <a:r>
              <a:rPr lang="en-US" dirty="0"/>
              <a:t>Section two is discovery: how engineers actually learn what people need, from asking through to building something cheap and watching the reaction.</a:t>
            </a:r>
          </a:p>
          <a:p>
            <a:endParaRPr lang="en-US"/>
          </a:p>
          <a:p>
            <a:r>
              <a:rPr lang="en-US" dirty="0"/>
              <a:t>Section three is the one to flag. Discovering that something would be valuable does not mean we should promise it. Engineering capacity is finite, so accepting a requirement spends something we cannot spend twice.</a:t>
            </a:r>
          </a:p>
          <a:p>
            <a:endParaRPr lang="en-US"/>
          </a:p>
          <a:p>
            <a:r>
              <a:rPr lang="en-US" dirty="0"/>
              <a:t>Thursday’s lecture is Specification, which is about stating promises precisely. Today is about deciding which promises to make at all.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2 minutes — </a:t>
            </a:r>
            <a:r>
              <a:rPr lang="en-US" i="1" dirty="0"/>
              <a:t>End Discovery by linking requirements knowledge to what the vendor could responsibly commit to.</a:t>
            </a:r>
          </a:p>
          <a:p>
            <a:endParaRPr lang="en-US" dirty="0"/>
          </a:p>
          <a:p>
            <a:r>
              <a:rPr lang="en-US" dirty="0"/>
              <a:t>- The lesson is not “have a requirements phase”. That is process-specific and weaker.</a:t>
            </a:r>
          </a:p>
          <a:p>
            <a:r>
              <a:rPr lang="en-US" dirty="0"/>
              <a:t>- The lesson is that problem knowledge is what makes a commitment defensible.</a:t>
            </a:r>
          </a:p>
          <a:p>
            <a:r>
              <a:rPr lang="en-US" dirty="0"/>
              <a:t>- AFI also changed how it thought about its own operation: from buying a product to buying a service.</a:t>
            </a:r>
          </a:p>
          <a:p>
            <a:endParaRPr lang="en-US" dirty="0"/>
          </a:p>
          <a:p>
            <a:r>
              <a:rPr lang="en-US" dirty="0"/>
              <a:t>=====</a:t>
            </a:r>
          </a:p>
          <a:p>
            <a:endParaRPr lang="en-US" dirty="0"/>
          </a:p>
          <a:p>
            <a:r>
              <a:rPr lang="en-US" dirty="0"/>
              <a:t>Before the workshops, AFI had chosen the product family and collected stated requirements, but Nexell did not yet have a coherent basis for implementation and commitment. Afterwards they could name components, say which depended on which, sequence the work, plan for training and the organisational change, show each stakeholder group where its concerns landed, and make a more credible implementation proposal.</a:t>
            </a:r>
          </a:p>
          <a:p>
            <a:endParaRPr lang="en-US" dirty="0"/>
          </a:p>
          <a:p>
            <a:r>
              <a:rPr lang="en-US" dirty="0"/>
              <a:t>Notice what kind of gain that is. It is partly a better product. But it is mostly a better decision: they now knew what they were agreeing to and what it would cost. That is the bridge into the second half of the lecture.</a:t>
            </a:r>
          </a:p>
          <a:p>
            <a:endParaRPr lang="en-US" dirty="0"/>
          </a:p>
          <a:p>
            <a:r>
              <a:rPr lang="en-US" dirty="0"/>
              <a:t>Transition forward, and say it explicitly: Nexell did not merely learn more about AFI. Better knowledge let them decide what they could credibly promise, and at what price. That is the turn into our last section.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5 minutes — </a:t>
            </a:r>
            <a:r>
              <a:rPr lang="en-US" i="1" dirty="0"/>
              <a:t>Mark the real conceptual break: we stop asking what would be valuable and start asking what we will promise.</a:t>
            </a:r>
          </a:p>
          <a:p>
            <a:endParaRPr lang="en-US"/>
          </a:p>
          <a:p>
            <a:r>
              <a:rPr lang="en-US" b="1" dirty="0"/>
              <a:t>Timing checkpoint.</a:t>
            </a:r>
            <a:r>
              <a:rPr lang="en-US" dirty="0"/>
              <a:t> If you have not reached this slide by about halfway through the class, keep the break to three minutes and trim inside Commitment: the MAGE moment on build-versus-buy is the one slide you can cut whole, and the estimating slide can be told rather than discussed. Protect the wrap-up.</a:t>
            </a:r>
          </a:p>
          <a:p>
            <a:r>
              <a:rPr lang="en-US" dirty="0"/>
              <a:t>- Discovery is now complete: the Nexell case closed the whole question of how we learn enough about what should be built.</a:t>
            </a:r>
          </a:p>
          <a:p>
            <a:r>
              <a:rPr lang="en-US" dirty="0"/>
              <a:t>- The section divider that follows is the restart. Do not start teaching before it.</a:t>
            </a:r>
          </a:p>
          <a:p>
            <a:endParaRPr lang="en-US"/>
          </a:p>
          <a:p>
            <a:r>
              <a:rPr lang="en-US" dirty="0"/>
              <a:t>=====</a:t>
            </a:r>
          </a:p>
          <a:p>
            <a:endParaRPr lang="en-US"/>
          </a:p>
          <a:p>
            <a:r>
              <a:rPr lang="en-US" dirty="0"/>
              <a:t>Five minutes. When we come back, the question changes.</a:t>
            </a:r>
          </a:p>
          <a:p>
            <a:endParaRPr lang="en-US"/>
          </a:p>
          <a:p>
            <a:r>
              <a:rPr lang="en-US" dirty="0"/>
              <a:t>Reopen with this: so far we have been trying to learn what would be valuable. Now comes a different question. Which of those things are we actually willing to promise?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40 seconds — </a:t>
            </a:r>
            <a:r>
              <a:rPr lang="en-US" i="1" dirty="0"/>
              <a:t>Make the conceptual turn explicit: valuable is not the same as required.</a:t>
            </a:r>
          </a:p>
          <a:p>
            <a:endParaRPr lang="en-US"/>
          </a:p>
          <a:p>
            <a:r>
              <a:rPr lang="en-US" dirty="0"/>
              <a:t>- Section 3 of 3, and the part most requirements lectures omit.</a:t>
            </a:r>
          </a:p>
          <a:p>
            <a:r>
              <a:rPr lang="en-US" dirty="0"/>
              <a:t>- Say it plainly: discovering that something would be valuable does not mean we should make it a requirement. Now we have to choose.</a:t>
            </a:r>
          </a:p>
          <a:p>
            <a:r>
              <a:rPr lang="en-US" dirty="0"/>
              <a:t>- Call back to the right-hand column of the two-problems slide.</a:t>
            </a:r>
          </a:p>
          <a:p>
            <a:endParaRPr lang="en-US"/>
          </a:p>
          <a:p>
            <a:r>
              <a:rPr lang="en-US" dirty="0"/>
              <a:t>=====</a:t>
            </a:r>
          </a:p>
          <a:p>
            <a:endParaRPr lang="en-US"/>
          </a:p>
          <a:p>
            <a:r>
              <a:rPr lang="en-US" dirty="0"/>
              <a:t>Everything so far has helped identify candidate obligations and the information needed to choose among them.</a:t>
            </a:r>
          </a:p>
          <a:p>
            <a:endParaRPr lang="en-US"/>
          </a:p>
          <a:p>
            <a:r>
              <a:rPr lang="en-US" dirty="0"/>
              <a:t>A requirement is a different thing from a candidate. It is an obligation we have accepted, which means we have agreed to spend scarce engineering capacity on it rather than on something else. This section is about making that choice defensibly.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5 minutes — Make the economics experiential: students allocate scarce capacity and discover what they need to know to do it.</a:t>
            </a:r>
          </a:p>
          <a:p>
            <a:r>
              <a:rPr lang="en-US" dirty="0"/>
              <a:t>Give students a moment to inspect the four choices, then ask: “Which two do you require?” Take several answers and ask briefly why.</a:t>
            </a:r>
          </a:p>
          <a:p>
            <a:r>
              <a:rPr lang="en-US" dirty="0"/>
              <a:t>Do not spend much time trying to reach consensus. There is intentionally not enough information to identify a correct pair.</a:t>
            </a:r>
          </a:p>
          <a:p>
            <a:r>
              <a:rPr lang="en-US" dirty="0"/>
              <a:t>Then ask the more important question: “What information would change your answer?”</a:t>
            </a:r>
          </a:p>
          <a:p>
            <a:r>
              <a:rPr lang="en-US" dirty="0"/>
              <a:t>Draw out the kinds of information they now realize they need: customer value, deadlines, regulatory obligations, cost, risk, dependencies, technical feasibility, and consequences of failure.</a:t>
            </a:r>
          </a:p>
          <a:p>
            <a:r>
              <a:rPr lang="en-US" dirty="0"/>
              <a:t>Connect this back to requirements engineering: requirements are not simply a list of desirable features. Choosing what to require commits scarce engineering resources and creates opportunity costs.</a:t>
            </a:r>
          </a:p>
          <a:p>
            <a:r>
              <a:rPr lang="en-US" dirty="0"/>
              <a:t>Do not resolve the exercise to a “correct” pair. The missing context is the point.</a:t>
            </a:r>
          </a:p>
          <a:p>
            <a:r>
              <a:rPr lang="en-US" dirty="0"/>
              <a:t>Transition: We have been asking what stakeholders want and what the organization can afford to promise. But feasibility and customer demand are not the only limits on what we should build. That leads directly to the professional-judgment and ethics exercise on the next slide.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8–9 minutes — </a:t>
            </a:r>
            <a:r>
              <a:rPr lang="en-US" i="1" dirty="0"/>
              <a:t>Add ethics to the commitment decision: accepting a requirement is itself a professional judgment.</a:t>
            </a:r>
          </a:p>
          <a:p>
            <a:endParaRPr lang="en-US"/>
          </a:p>
          <a:p>
            <a:r>
              <a:rPr lang="en-US" dirty="0"/>
              <a:t>- Think-pair-share number three of three, and a full one. Roughly two minutes individual, three paired, three to four discussing.</a:t>
            </a:r>
          </a:p>
          <a:p>
            <a:r>
              <a:rPr lang="en-US" dirty="0"/>
              <a:t>- Arrive directly from the scarce-resources exercise. Students have just reasoned about value, feasibility, cost and opportunity cost.</a:t>
            </a:r>
          </a:p>
          <a:p>
            <a:r>
              <a:rPr lang="en-US" dirty="0"/>
              <a:t>- Do not lecture about the three cases beforehand. Give only enough factual context that each case is intelligible, then run the activity.</a:t>
            </a:r>
          </a:p>
          <a:p>
            <a:r>
              <a:rPr lang="en-US" dirty="0"/>
              <a:t>- Push for the principle behind the answer, especially where students disagree with each other.</a:t>
            </a:r>
          </a:p>
          <a:p>
            <a:r>
              <a:rPr lang="en-US" dirty="0"/>
              <a:t>- Do not imply the lecture has supplied a formula. Reasonable engineers disagree about all three.</a:t>
            </a:r>
          </a:p>
          <a:p>
            <a:endParaRPr lang="en-US"/>
          </a:p>
          <a:p>
            <a:r>
              <a:rPr lang="en-US" dirty="0"/>
              <a:t>=====</a:t>
            </a:r>
          </a:p>
          <a:p>
            <a:endParaRPr lang="en-US"/>
          </a:p>
          <a:p>
            <a:r>
              <a:rPr lang="en-US" dirty="0"/>
              <a:t>We just treated requirements as choices under scarcity. We asked what creates value, what is feasible, what it costs, and what we give up by choosing it.</a:t>
            </a:r>
          </a:p>
          <a:p>
            <a:endParaRPr lang="en-US"/>
          </a:p>
          <a:p>
            <a:r>
              <a:rPr lang="en-US" dirty="0"/>
              <a:t>Suppose all of those questions come out favorably. The customer wants it. We know how to build it. They can afford it. Is that enough?</a:t>
            </a:r>
          </a:p>
          <a:p>
            <a:endParaRPr lang="en-US"/>
          </a:p>
          <a:p>
            <a:r>
              <a:rPr lang="en-US" dirty="0"/>
              <a:t>Here are three cases where real engineers might still say no.</a:t>
            </a:r>
          </a:p>
          <a:p>
            <a:endParaRPr lang="en-US"/>
          </a:p>
          <a:p>
            <a:r>
              <a:rPr lang="en-US" dirty="0"/>
              <a:t>Maven and JEDI. Google contracted with the Defense Department to apply AI to drone footage. Thousands of employees signed a petition, around a dozen resigned, and Google did not renew. When JEDI came up, Microsoft employees published an open letter objecting to bidding, arguing that they had not signed up to build technology for increased military lethality. The point here is not whether military software is good or bad. The point is that real software engineers have refused or protested work because they objected to its intended use.</a:t>
            </a:r>
          </a:p>
          <a:p>
            <a:endParaRPr lang="en-US"/>
          </a:p>
          <a:p>
            <a:r>
              <a:rPr lang="en-US" dirty="0"/>
              <a:t>Cyberpunk 2077. As the game approached release, CD Projekt Red imposed mandatory six-day weeks, having publicly promised earlier that it would not force crunch. Notice this case is different. The engineer need not object to the product at all. The objection is to a commitment whose fulfilment imposes unreasonable costs on the people doing the work.</a:t>
            </a:r>
          </a:p>
          <a:p>
            <a:endParaRPr lang="en-US"/>
          </a:p>
          <a:p>
            <a:r>
              <a:rPr lang="en-US" dirty="0"/>
              <a:t>Frontier AI. Sam Altman, Dario Amodei and Demis Hassabis have all signed a public statement that mitigating extinction risk from AI should be a global priority alongside pandemics and nuclear war, while their organisations continue building more capable systems. Do not editorialise about whether that risk is real. The point is that engineers sometimes face uncertain but potentially enormous external risks created by succeeding.</a:t>
            </a:r>
          </a:p>
          <a:p>
            <a:endParaRPr lang="en-US"/>
          </a:p>
          <a:p>
            <a:r>
              <a:rPr lang="en-US" dirty="0"/>
              <a:t>Run the activity. During the share, and only after students have reasoned, name the three kinds of objection. In Maven and JEDI the objection is to the purpose or intended use of the system. In Cyberpunk the product may be unobjectionable and the concern is the human cost of the commitment. In frontier AI the purpose may be beneficial and the objection concerns external risk created by successful development.</a:t>
            </a:r>
          </a:p>
          <a:p>
            <a:endParaRPr lang="en-US"/>
          </a:p>
          <a:p>
            <a:r>
              <a:rPr lang="en-US" dirty="0"/>
              <a:t>Spoken synthesis, not on the slide: engineering responsibility does not end when a requirement is valuable, feasible and affordable. Accepting the requirement is itself a professional judgment.</a:t>
            </a:r>
          </a:p>
          <a:p>
            <a:endParaRPr lang="en-US"/>
          </a:p>
          <a:p>
            <a:r>
              <a:rPr lang="en-US" dirty="0"/>
              <a:t>Transition forward: those questions do not replace value, feasibility and cost. They are additional reasons we may accept, modify or refuse a commitment. For the rest of today, back to the economic side: when we do consider accepting a requirement, what does it actually cost us?</a:t>
            </a:r>
          </a:p>
          <a:p>
            <a:endParaRPr lang="en-US"/>
          </a:p>
          <a:p>
            <a:r>
              <a:rPr lang="en-US" dirty="0"/>
              <a:t>Further source for the Maven protests and resignations: nbcnews.com/news/military/google-halt-controversial-project-aiding-pentagon-drones-n879471</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3 minutes — </a:t>
            </a:r>
            <a:r>
              <a:rPr lang="en-US" i="1" dirty="0"/>
              <a:t>Correct the marginal-cost misconception: implementation is one term in the cost, not the whole of it.</a:t>
            </a:r>
          </a:p>
          <a:p>
            <a:endParaRPr lang="en-US"/>
          </a:p>
          <a:p>
            <a:r>
              <a:rPr lang="en-US" dirty="0"/>
              <a:t>- Reads as a direct continuation of the scarce-resources exercise: coding cost is only one input into the cost of accepting a requirement.</a:t>
            </a:r>
          </a:p>
          <a:p>
            <a:r>
              <a:rPr lang="en-US" dirty="0"/>
              <a:t>- Deliver the hook in the product manager’s voice; it is the argument they will actually face.</a:t>
            </a:r>
          </a:p>
          <a:p>
            <a:r>
              <a:rPr lang="en-US" dirty="0"/>
              <a:t>- Say the takeaway out loud: coding is only part of the cost of a feature. The marginal cost fell; it did not fall to zero.</a:t>
            </a:r>
          </a:p>
          <a:p>
            <a:r>
              <a:rPr lang="en-US" dirty="0"/>
              <a:t>- Note that the surrounding costs are not immutable either: architecture, automation and reusable validation can bring them down.</a:t>
            </a:r>
          </a:p>
          <a:p>
            <a:endParaRPr lang="en-US"/>
          </a:p>
          <a:p>
            <a:r>
              <a:rPr lang="en-US" dirty="0"/>
              <a:t>=====</a:t>
            </a:r>
          </a:p>
          <a:p>
            <a:endParaRPr lang="en-US"/>
          </a:p>
          <a:p>
            <a:r>
              <a:rPr lang="en-US" dirty="0"/>
              <a:t>You just told me you needed to know what A through D cost. Here is the argument you will hear when you try to say something costs anything: it is only one more feature, and the model can write it in five minutes.</a:t>
            </a:r>
          </a:p>
          <a:p>
            <a:endParaRPr lang="en-US"/>
          </a:p>
          <a:p>
            <a:r>
              <a:rPr lang="en-US" dirty="0"/>
              <a:t>The claim is half right. Implementation genuinely got cheaper. But look at the right panel: someone still has to decide what the feature means, how it interacts with what exists, how we know it works, what it exposes, who operates it at three in the morning, and what it costs us the next time we want to change the system. None of that was the typing.</a:t>
            </a:r>
          </a:p>
          <a:p>
            <a:endParaRPr lang="en-US"/>
          </a:p>
          <a:p>
            <a:r>
              <a:rPr lang="en-US" dirty="0"/>
              <a:t>Some of these surrounding costs can also be reduced through better architecture, automation, reusable validation, and explicit engineering knowledge.</a:t>
            </a:r>
          </a:p>
          <a:p>
            <a:endParaRPr lang="en-US"/>
          </a:p>
          <a:p>
            <a:r>
              <a:rPr lang="en-US" dirty="0"/>
              <a:t>Transition forward: if the cost structure is moving, our estimates are built on assumptions that are also moving.</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5 minutes — </a:t>
            </a:r>
            <a:r>
              <a:rPr lang="en-US" i="1" dirty="0"/>
              <a:t>Give students one durable mental model of where an early software estimate comes from, and tie it back to requirements.</a:t>
            </a:r>
          </a:p>
          <a:p>
            <a:endParaRPr lang="en-US"/>
          </a:p>
          <a:p>
            <a:r>
              <a:rPr lang="en-US" dirty="0"/>
              <a:t>- The boxed relation is a conceptual cost model, not COCOMO. Do not present it as COCOMO.</a:t>
            </a:r>
          </a:p>
          <a:p>
            <a:r>
              <a:rPr lang="en-US" dirty="0"/>
              <a:t>- Teach the three terms, then show COCOMO as the canonical concrete instance. Do not teach coefficients or model variants.</a:t>
            </a:r>
          </a:p>
          <a:p>
            <a:r>
              <a:rPr lang="en-US" dirty="0"/>
              <a:t>- Function points are the useful one to dwell on: you can characterise requested functionality before any code exists.</a:t>
            </a:r>
          </a:p>
          <a:p>
            <a:r>
              <a:rPr lang="en-US" dirty="0"/>
              <a:t>- Key line: learning more may increase the estimate while improving the estimate.</a:t>
            </a:r>
          </a:p>
          <a:p>
            <a:r>
              <a:rPr lang="en-US" dirty="0"/>
              <a:t>- Keep the four-way distinction. Confusing an estimate with a commitment is how projects acquire impossible deadlines.</a:t>
            </a:r>
          </a:p>
          <a:p>
            <a:endParaRPr lang="en-US"/>
          </a:p>
          <a:p>
            <a:r>
              <a:rPr lang="en-US" dirty="0"/>
              <a:t>=====</a:t>
            </a:r>
          </a:p>
          <a:p>
            <a:endParaRPr lang="en-US"/>
          </a:p>
          <a:p>
            <a:r>
              <a:rPr lang="en-US" dirty="0"/>
              <a:t>You asked me what the options cost. Here is the shape of an answer. Notice first that we are stuck: we need an estimate to choose scope, and scope to estimate. So we do not start from scope. We start from whatever we can characterise about the requested functionality.</a:t>
            </a:r>
          </a:p>
          <a:p>
            <a:endParaRPr lang="en-US"/>
          </a:p>
          <a:p>
            <a:r>
              <a:rPr lang="en-US" dirty="0"/>
              <a:t>Cost is approximately some measure of size, multiplied by what a unit of size costs us, multiplied by the factors that make this project harder or easier than the average. That is the whole idea, and it is worth remembering because it is not “how long will the coding take?”</a:t>
            </a:r>
          </a:p>
          <a:p>
            <a:endParaRPr lang="en-US"/>
          </a:p>
          <a:p>
            <a:r>
              <a:rPr lang="en-US" dirty="0"/>
              <a:t>Size first. Function points are the interesting case for us: they characterise the functionality being requested, so you can compute them from requirements, before there is any code. Others are cruder: a count of features, of components or work items, or an estimated line count by analogy with a previous system.</a:t>
            </a:r>
          </a:p>
          <a:p>
            <a:endParaRPr lang="en-US"/>
          </a:p>
          <a:p>
            <a:r>
              <a:rPr lang="en-US" dirty="0"/>
              <a:t>Then what a unit of size costs. That number comes from history: your own completed projects, an empirically calibrated model, or the judgment of people who have built something similar. Then the drivers: complexity, the team’s experience, the platform, the assurance you owe, how much you must integrate with what already exists.</a:t>
            </a:r>
          </a:p>
          <a:p>
            <a:endParaRPr lang="en-US"/>
          </a:p>
          <a:p>
            <a:r>
              <a:rPr lang="en-US" dirty="0"/>
              <a:t>COCOMO is the canonical concrete version. Person-months equal a constant times size raised to an exponent, times a product of effort multipliers. Two things to notice, and then move on. The exponent is not one, so doubling the size more than doubles the effort. And the multipliers are exactly the cost drivers we just listed. We are not doing the coefficients today. Modern organisations often use looser analogues of the same idea: historical velocity, comparable projects, decomposition, expert judgment.</a:t>
            </a:r>
          </a:p>
          <a:p>
            <a:endParaRPr lang="en-US"/>
          </a:p>
          <a:p>
            <a:r>
              <a:rPr lang="en-US" dirty="0"/>
              <a:t>Now the requirements payoff, which is why this slide is in this lecture. Every input on this slide is set by requirements. What we ask for determines size; what we ask of the system, such as assurance or integration, sets the drivers. And then the estimate comes back and decides which requirements we can afford. So we iterate: candidate requirements, estimate, prioritise and scope, learn more, revised estimate.</a:t>
            </a:r>
          </a:p>
          <a:p>
            <a:endParaRPr lang="en-US"/>
          </a:p>
          <a:p>
            <a:r>
              <a:rPr lang="en-US" dirty="0"/>
              <a:t>Keep the four words apart. An estimate is a prediction, a budget is money allocated, a target is what we would like, and a commitment is what we have promised. As we learn about obligations we had not accounted for, such as accessibility, migration and security, the estimate may rise even as its uncertainty falls. More expensive can still be a better estimate.</a:t>
            </a:r>
          </a:p>
          <a:p>
            <a:endParaRPr lang="en-US"/>
          </a:p>
          <a:p>
            <a:r>
              <a:rPr lang="en-US" dirty="0"/>
              <a:t>Transition forward: notice which term generative AI touches. It may change what a unit of size costs us. It does not remove the drivers, and it does not tell us the size. If the cost of building is moving, then so is the calculation about what to build at all rather than buy.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b="1" dirty="0"/>
              <a:t>TIME CUT — Skip this slide if running behind.</a:t>
            </a:r>
          </a:p>
          <a:p>
            <a:endParaRPr lang="en-US"/>
          </a:p>
          <a:p>
            <a:r>
              <a:rPr lang="en-US" dirty="0"/>
              <a:t>4 minutes — </a:t>
            </a:r>
            <a:r>
              <a:rPr lang="en-US" i="1" dirty="0"/>
              <a:t>Show that cheap replication changes the build-versus-buy calculation, though not necessarily the decision.</a:t>
            </a:r>
          </a:p>
          <a:p>
            <a:endParaRPr lang="en-US" dirty="0"/>
          </a:p>
          <a:p>
            <a:r>
              <a:rPr lang="en-US" dirty="0"/>
              <a:t>- MAGE Moment four of four, and the last slide of section 3. GenAI changes the economics of commitment and acquisition.</a:t>
            </a:r>
          </a:p>
          <a:p>
            <a:r>
              <a:rPr lang="en-US" dirty="0"/>
              <a:t>- Ask the room question and collect three or four answers: data, integrations, reliability, security, operations, support, institutional knowledge.</a:t>
            </a:r>
          </a:p>
          <a:p>
            <a:r>
              <a:rPr lang="en-US" dirty="0"/>
              <a:t>- Punchline: everything they just named is also a source of requirements and of cost. They met all of those in sections 1 and 2, and priced them in section 3.</a:t>
            </a:r>
          </a:p>
          <a:p>
            <a:r>
              <a:rPr lang="en-US" dirty="0"/>
              <a:t>- Room discussion only, 30 to 60 seconds. This is not a think-pair-share.</a:t>
            </a:r>
          </a:p>
          <a:p>
            <a:endParaRPr lang="en-US" dirty="0"/>
          </a:p>
          <a:p>
            <a:r>
              <a:rPr lang="en-US" dirty="0"/>
              <a:t>=====</a:t>
            </a:r>
          </a:p>
          <a:p>
            <a:endParaRPr lang="en-US" dirty="0"/>
          </a:p>
          <a:p>
            <a:r>
              <a:rPr lang="en-US" dirty="0"/>
              <a:t>State the provenance carefully. Bain’s Asia-Pacific Private Equity Report 2026 says that in technical diligence buyers may build prototypes that replicate key product features, in order to assess AI risk and refine an investment thesis before committing to a deal. Bain described a concrete version of this in 2024: during diligence on a proprietary AI software target, a team built competing prototypes with GPT-4 and open-source models in days and compared them against the target.</a:t>
            </a:r>
          </a:p>
          <a:p>
            <a:endParaRPr lang="en-US" dirty="0"/>
          </a:p>
          <a:p>
            <a:r>
              <a:rPr lang="en-US" dirty="0"/>
              <a:t>Do not claim that Bain is replacing its own enterprise SaaS with do-it-yourself AI software. The narrower claim is the interesting one: a weekend prototype is now cheap enough to be used as evidence about what a software company’s features are actually worth.</a:t>
            </a:r>
          </a:p>
          <a:p>
            <a:endParaRPr lang="en-US" dirty="0"/>
          </a:p>
          <a:p>
            <a:r>
              <a:rPr lang="en-US" dirty="0"/>
              <a:t>Sources: Bain &amp; Company, Asia-Pacific Private Equity Report 2026 (bain.com/insights/topics/asia-pacific-private-equity-report). Background: Bain &amp; Company, Tech Due Diligence.</a:t>
            </a:r>
          </a:p>
          <a:p>
            <a:endParaRPr lang="en-US" dirty="0"/>
          </a:p>
          <a:p>
            <a:r>
              <a:rPr lang="en-US" dirty="0"/>
              <a:t>Do not spend long here; it is a vivid example, not a case study. Transition forward: that is the last of the four MAGE Moments. Step back and name what we have been doing all lecture.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20 seconds — </a:t>
            </a:r>
            <a:r>
              <a:rPr lang="en-US" i="1" dirty="0"/>
              <a:t>Tell students plainly that the substantive lecture has ended and synthesis has begun.</a:t>
            </a:r>
          </a:p>
          <a:p>
            <a:endParaRPr lang="en-US"/>
          </a:p>
          <a:p>
            <a:r>
              <a:rPr lang="en-US" dirty="0"/>
              <a:t>- Deliberately unnumbered. The lecture promised three movements and those remain the content; this is the conclusion, not a fourth movement.</a:t>
            </a:r>
          </a:p>
          <a:p>
            <a:r>
              <a:rPr lang="en-US" dirty="0"/>
              <a:t>- Two slides follow: the conceptual synthesis, then the structural recap and the handoff to Specification.</a:t>
            </a:r>
          </a:p>
          <a:p>
            <a:endParaRPr lang="en-US"/>
          </a:p>
          <a:p>
            <a:r>
              <a:rPr lang="en-US" dirty="0"/>
              <a:t>=====</a:t>
            </a:r>
          </a:p>
          <a:p>
            <a:endParaRPr lang="en-US"/>
          </a:p>
          <a:p>
            <a:r>
              <a:rPr lang="en-US" dirty="0"/>
              <a:t>That is the material. We have defined what a requirement is, seen how engineers discover candidates, and worked through what it takes to commit to one. The question we opened with is the question we close with, so let us put the whole thing together.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90 seconds — </a:t>
            </a:r>
            <a:r>
              <a:rPr lang="en-US" i="1" dirty="0"/>
              <a:t>Name what the whole lecture has been doing, then summarise it.</a:t>
            </a:r>
          </a:p>
          <a:p>
            <a:endParaRPr lang="en-US"/>
          </a:p>
          <a:p>
            <a:r>
              <a:rPr lang="en-US" dirty="0"/>
              <a:t>- The first synthesis slide, immediately after the closing divider. The substantive lecture is over.</a:t>
            </a:r>
          </a:p>
          <a:p>
            <a:r>
              <a:rPr lang="en-US" dirty="0"/>
              <a:t>- The two downward arrows are the two halves of the lecture: discovery narrows what might matter; economics decides what we promise. The arrow up the left side is iteration.</a:t>
            </a:r>
          </a:p>
          <a:p>
            <a:r>
              <a:rPr lang="en-US" dirty="0"/>
              <a:t>- Stress that uncertainty is reduced, never removed. That is why estimates carry ranges and why the loop keeps running.</a:t>
            </a:r>
          </a:p>
          <a:p>
            <a:endParaRPr lang="en-US"/>
          </a:p>
          <a:p>
            <a:r>
              <a:rPr lang="en-US" dirty="0"/>
              <a:t>=====</a:t>
            </a:r>
          </a:p>
          <a:p>
            <a:endParaRPr lang="en-US"/>
          </a:p>
          <a:p>
            <a:r>
              <a:rPr lang="en-US" dirty="0"/>
              <a:t>Step back and look at the shape of what we did today. We started with an enormous space of things that might matter to somebody. Discovery narrowed that to a set of candidates that appear valuable. Then feasibility, negotiation and economics narrowed it again to the things we are prepared to promise.</a:t>
            </a:r>
          </a:p>
          <a:p>
            <a:endParaRPr lang="en-US"/>
          </a:p>
          <a:p>
            <a:r>
              <a:rPr lang="en-US" dirty="0"/>
              <a:t>Notice that at no point did the uncertainty go to zero. We did not learn everything about AFI. Nexell did not know exactly what the integration would cost. What changed is that the remaining uncertainty became small enough, and understood well enough, that a commitment was defensible. That is the standard to hold yourself to, not certainty.</a:t>
            </a:r>
          </a:p>
          <a:p>
            <a:endParaRPr lang="en-US"/>
          </a:p>
          <a:p>
            <a:r>
              <a:rPr lang="en-US" dirty="0"/>
              <a:t>Close on the handoff: on Thursday we ask what exactly these promises mean and how precisely we need to represent them. And the boundary is not clean: trying to specify a requirement often exposes assumptions and tacit requirements we did not discover today.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2 minutes — </a:t>
            </a:r>
            <a:r>
              <a:rPr lang="en-US" i="1" dirty="0"/>
              <a:t>Establish the first problem: what people ask for and what would satisfy them are not the same object.</a:t>
            </a:r>
          </a:p>
          <a:p>
            <a:endParaRPr lang="en-US"/>
          </a:p>
          <a:p>
            <a:r>
              <a:rPr lang="en-US" dirty="0"/>
              <a:t>- Transition in: the cover said interpretation happens between what they say and what we build. Here is why interpretation is unavoidable.</a:t>
            </a:r>
          </a:p>
          <a:p>
            <a:r>
              <a:rPr lang="en-US" dirty="0"/>
              <a:t>- The requirements engineer is not a stenographer. Recording a stated wish is not the same as understanding a need.</a:t>
            </a:r>
          </a:p>
          <a:p>
            <a:r>
              <a:rPr lang="en-US" dirty="0"/>
              <a:t>- Ask the room for a case where a user asked for a feature and the underlying need turned out to be different. Take one or two, 30 seconds.</a:t>
            </a:r>
          </a:p>
          <a:p>
            <a:endParaRPr lang="en-US"/>
          </a:p>
          <a:p>
            <a:r>
              <a:rPr lang="en-US" dirty="0"/>
              <a:t>=====</a:t>
            </a:r>
          </a:p>
          <a:p>
            <a:endParaRPr lang="en-US"/>
          </a:p>
          <a:p>
            <a:r>
              <a:rPr lang="en-US" dirty="0"/>
              <a:t>This is an HCI and product-thinking point before it is a software engineering point. A user reports the solution they can imagine, in the vocabulary they have, about the system they already use. What they are actually telling you is that something is wrong, or that some goal is hard to reach.</a:t>
            </a:r>
          </a:p>
          <a:p>
            <a:endParaRPr lang="en-US"/>
          </a:p>
          <a:p>
            <a:r>
              <a:rPr lang="en-US" dirty="0"/>
              <a:t>Two failure modes, and both are real. Ignore the feedback and you build for yourself. Implement it literally and you ship a faster horse: you satisfy the request and miss the need. Neither is acceptable, so the engineer has to do interpretive work and then be accountable for the interpretation.</a:t>
            </a:r>
          </a:p>
          <a:p>
            <a:endParaRPr lang="en-US"/>
          </a:p>
          <a:p>
            <a:r>
              <a:rPr lang="en-US" dirty="0"/>
              <a:t>Transition forward: if we cannot simply transcribe what people say, then requirements engineering has real intellectual content. It has two parts.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4 minutes — </a:t>
            </a:r>
            <a:r>
              <a:rPr lang="en-US" i="1" dirty="0"/>
              <a:t>Install the lecture's central claim: need and economics are one coupled problem, not two topics.</a:t>
            </a:r>
          </a:p>
          <a:p>
            <a:endParaRPr lang="en-US" dirty="0"/>
          </a:p>
          <a:p>
            <a:r>
              <a:rPr lang="en-US" dirty="0"/>
              <a:t>- Left column is the HCI/problem-understanding half. Right column is the economics half.</a:t>
            </a:r>
          </a:p>
          <a:p>
            <a:r>
              <a:rPr lang="en-US" dirty="0"/>
              <a:t>- The columns are coupled: you cannot prioritize what you do not understand, and you cannot promise what you have not costed.</a:t>
            </a:r>
          </a:p>
          <a:p>
            <a:r>
              <a:rPr lang="en-US" dirty="0"/>
              <a:t>- Tell them explicitly: we will come back to this slide's two columns several times today.</a:t>
            </a:r>
          </a:p>
          <a:p>
            <a:r>
              <a:rPr lang="en-US" dirty="0"/>
              <a:t>- Key line to say out loud: requirements are not discovered facts, they are choices about which obligations are worth scarce resources.</a:t>
            </a:r>
          </a:p>
          <a:p>
            <a:endParaRPr lang="en-US" dirty="0"/>
          </a:p>
          <a:p>
            <a:r>
              <a:rPr lang="en-US" dirty="0"/>
              <a:t>=====</a:t>
            </a:r>
          </a:p>
          <a:p>
            <a:endParaRPr lang="en-US" dirty="0"/>
          </a:p>
          <a:p>
            <a:r>
              <a:rPr lang="en-US" dirty="0"/>
              <a:t>Requirements treatments often emphasize the left column: eliciting, analyzing, and recording what stakeholders need. That half is genuinely hard, and it is mostly a problem of understanding people and their work.</a:t>
            </a:r>
          </a:p>
          <a:p>
            <a:endParaRPr lang="en-US" dirty="0"/>
          </a:p>
          <a:p>
            <a:r>
              <a:rPr lang="en-US" dirty="0"/>
              <a:t>But no engineering organization can promise everything it understands to be valuable. Engineering capacity is finite. So the moment you write a requirement down and someone agrees to it, you have spent something. That is why negotiation, prioritization, scope, and estimation are not project-management afterthoughts bolted onto requirements engineering; they are inside it.</a:t>
            </a:r>
          </a:p>
          <a:p>
            <a:endParaRPr lang="en-US" dirty="0"/>
          </a:p>
          <a:p>
            <a:r>
              <a:rPr lang="en-US" dirty="0"/>
              <a:t>These two problems exist regardless of the process we choose. What changes across processes is when, how often, and at what level of detail we answer them.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60–90 seconds — </a:t>
            </a:r>
            <a:r>
              <a:rPr lang="en-US" i="1" dirty="0"/>
              <a:t>Connect today’s problem to the previous Process lecture.</a:t>
            </a:r>
          </a:p>
          <a:p>
            <a:endParaRPr lang="en-US"/>
          </a:p>
          <a:p>
            <a:r>
              <a:rPr lang="en-US" dirty="0"/>
              <a:t>- This is a callback, not a reprise of Waterfall versus incremental development.</a:t>
            </a:r>
          </a:p>
          <a:p>
            <a:r>
              <a:rPr lang="en-US" dirty="0"/>
              <a:t>- Every process has to decide what to build.</a:t>
            </a:r>
          </a:p>
          <a:p>
            <a:r>
              <a:rPr lang="en-US" dirty="0"/>
              <a:t>- What varies is when requirements are established, how much is established at once, and how often those decisions are revisited.</a:t>
            </a:r>
          </a:p>
          <a:p>
            <a:r>
              <a:rPr lang="en-US" dirty="0"/>
              <a:t>- Do not imply that incremental development eliminates up-front requirements work, or that sequential development literally performs requirements only once.</a:t>
            </a:r>
          </a:p>
          <a:p>
            <a:endParaRPr lang="en-US"/>
          </a:p>
          <a:p>
            <a:r>
              <a:rPr lang="en-US" dirty="0"/>
              <a:t>=====</a:t>
            </a:r>
          </a:p>
          <a:p>
            <a:endParaRPr lang="en-US"/>
          </a:p>
          <a:p>
            <a:r>
              <a:rPr lang="en-US" dirty="0"/>
              <a:t>You saw this picture in the Process lecture. Today’s topic appears inside every version of it. Every process has to decide what to build.</a:t>
            </a:r>
          </a:p>
          <a:p>
            <a:endParaRPr lang="en-US"/>
          </a:p>
          <a:p>
            <a:r>
              <a:rPr lang="en-US" dirty="0"/>
              <a:t>What differs is the timing and granularity. A more sequential process may establish a substantial body of requirements before development begins. An incremental process may establish some commitments early and revisit others as the system develops.</a:t>
            </a:r>
          </a:p>
          <a:p>
            <a:endParaRPr lang="en-US"/>
          </a:p>
          <a:p>
            <a:r>
              <a:rPr lang="en-US" dirty="0"/>
              <a:t>So requirements engineering is not synonymous with a box called “requirements” at the beginning of a project. When and how often we make these decisions is itself a process choice.</a:t>
            </a:r>
          </a:p>
          <a:p>
            <a:endParaRPr lang="en-US"/>
          </a:p>
          <a:p>
            <a:r>
              <a:rPr lang="en-US" dirty="0"/>
              <a:t>Now set process aside. What kind of thing are we actually deciding?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20 seconds — </a:t>
            </a:r>
            <a:r>
              <a:rPr lang="en-US" i="1" dirty="0"/>
              <a:t>Mark the move from framing the lecture to defining the object.</a:t>
            </a:r>
          </a:p>
          <a:p>
            <a:endParaRPr lang="en-US"/>
          </a:p>
          <a:p>
            <a:r>
              <a:rPr lang="en-US" dirty="0"/>
              <a:t>- Section 1 of 3. This section is vocabulary: what a requirement is and where obligations come from.</a:t>
            </a:r>
          </a:p>
          <a:p>
            <a:r>
              <a:rPr lang="en-US" dirty="0"/>
              <a:t>- Say the question out loud and move on; do not take answers here.</a:t>
            </a:r>
          </a:p>
          <a:p>
            <a:endParaRPr lang="en-US"/>
          </a:p>
          <a:p>
            <a:r>
              <a:rPr lang="en-US" dirty="0"/>
              <a:t>=====</a:t>
            </a:r>
          </a:p>
          <a:p>
            <a:endParaRPr lang="en-US"/>
          </a:p>
          <a:p>
            <a:r>
              <a:rPr lang="en-US" dirty="0"/>
              <a:t>Before we can talk about discovering requirements or choosing among them, we need to agree on what kind of thing we are looking for. That is this section: definitions, categories, and sources.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3 minutes — </a:t>
            </a:r>
            <a:r>
              <a:rPr lang="en-US" i="1" dirty="0"/>
              <a:t>Make purpose an engineering necessity rather than a nicety.</a:t>
            </a:r>
          </a:p>
          <a:p>
            <a:endParaRPr lang="en-US"/>
          </a:p>
          <a:p>
            <a:r>
              <a:rPr lang="en-US" dirty="0"/>
              <a:t>- Correctness is relative to intent. A system with no stated purpose cannot be correct or incorrect, only surprising.</a:t>
            </a:r>
          </a:p>
          <a:p>
            <a:r>
              <a:rPr lang="en-US" dirty="0"/>
              <a:t>- Requirements sit between purpose and system: they state obligations intended to serve that purpose.</a:t>
            </a:r>
          </a:p>
          <a:p>
            <a:r>
              <a:rPr lang="en-US" dirty="0"/>
              <a:t>- Ask: why might it be hard to learn the purpose of a system? Prompt for numerous, distributed, conflicting, implicit, and changing stakeholders.</a:t>
            </a:r>
          </a:p>
          <a:p>
            <a:endParaRPr lang="en-US"/>
          </a:p>
          <a:p>
            <a:r>
              <a:rPr lang="en-US" dirty="0"/>
              <a:t>=====</a:t>
            </a:r>
          </a:p>
          <a:p>
            <a:endParaRPr lang="en-US"/>
          </a:p>
          <a:p>
            <a:r>
              <a:rPr lang="en-US" dirty="0"/>
              <a:t>Nuseibeh and Easterbrook make the point that software is built to serve some purpose in the world, and that requirements engineering is the activity that relates the two. Pamela Zave’s formulation is similar: requirements engineering concerns the real-world goals for, functions of, and constraints on software systems.</a:t>
            </a:r>
          </a:p>
          <a:p>
            <a:endParaRPr lang="en-US"/>
          </a:p>
          <a:p>
            <a:r>
              <a:rPr lang="en-US" dirty="0"/>
              <a:t>Why is this hard? The people who hold the purpose are numerous and distributed. They disagree. Much of what they know is implicit and only surfaces when violated. And the purpose moves while you are building. Every technique in the rest of the lecture exists because of that list.</a:t>
            </a:r>
          </a:p>
          <a:p>
            <a:endParaRPr lang="en-US"/>
          </a:p>
          <a:p>
            <a:r>
              <a:rPr lang="en-US" dirty="0"/>
              <a:t>Transition forward: if requirements are what connect purpose to system, we had better be precise about what kind of thing a requirement is.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4 minutes — </a:t>
            </a:r>
            <a:r>
              <a:rPr lang="en-US" i="1" dirty="0"/>
              <a:t>Give the conventional vocabulary without presenting the categories as metaphysical truth.</a:t>
            </a:r>
          </a:p>
          <a:p>
            <a:endParaRPr lang="en-US"/>
          </a:p>
          <a:p>
            <a:r>
              <a:rPr lang="en-US" dirty="0"/>
              <a:t>- Top split is the classical definition: services plus constraints.</a:t>
            </a:r>
          </a:p>
          <a:p>
            <a:r>
              <a:rPr lang="en-US" dirty="0"/>
              <a:t>- Teach the three kinds with the words quality and constraint; give them the term non-functional requirement so they recognise it in industry.</a:t>
            </a:r>
          </a:p>
          <a:p>
            <a:r>
              <a:rPr lang="en-US" dirty="0"/>
              <a:t>- Expect boundary arguments. Welcome them, then use the caveat line: the categories overlap. They are a checklist for coverage, not a classification test.</a:t>
            </a:r>
          </a:p>
          <a:p>
            <a:r>
              <a:rPr lang="en-US" dirty="0"/>
              <a:t>- Precision of statement is Thursday’s lecture, not today’s.</a:t>
            </a:r>
          </a:p>
          <a:p>
            <a:endParaRPr lang="en-US"/>
          </a:p>
          <a:p>
            <a:r>
              <a:rPr lang="en-US" dirty="0"/>
              <a:t>=====</a:t>
            </a:r>
          </a:p>
          <a:p>
            <a:endParaRPr lang="en-US"/>
          </a:p>
          <a:p>
            <a:r>
              <a:rPr lang="en-US" dirty="0"/>
              <a:t>A conventional useful cut: some requirements say what the system does, and some say what must be true of it or around it. Functional requirements describe behavior the system must provide. Quality requirements and constraints bound the engineering: latency, availability, security posture, the platform you must run on, the budget you must fit.</a:t>
            </a:r>
          </a:p>
          <a:p>
            <a:endParaRPr lang="en-US"/>
          </a:p>
          <a:p>
            <a:r>
              <a:rPr lang="en-US" dirty="0"/>
              <a:t>Domain and external obligations are the ones students forget. Nobody in your company asked for them. The law asked, or the standard asked, or the physics of the domain asked.</a:t>
            </a:r>
          </a:p>
          <a:p>
            <a:endParaRPr lang="en-US"/>
          </a:p>
          <a:p>
            <a:r>
              <a:rPr lang="en-US" dirty="0"/>
              <a:t>Somebody will point out that a security requirement can be written functionally. They are right, and that is fine. The categories earn their place by helping you notice what you have not thought about, not by settling arguments about what a requirement really is.</a:t>
            </a:r>
          </a:p>
          <a:p>
            <a:endParaRPr lang="en-US"/>
          </a:p>
          <a:p>
            <a:r>
              <a:rPr lang="en-US" dirty="0"/>
              <a:t>Transition forward: the third column raises an obvious question. Where do requirements come from?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8 minutes — </a:t>
            </a:r>
            <a:r>
              <a:rPr lang="en-US" i="1" dirty="0"/>
              <a:t>Show that an external source can impose a genuine requirement even though considerable engineering interpretation remains.</a:t>
            </a:r>
          </a:p>
          <a:p>
            <a:endParaRPr lang="en-US" dirty="0"/>
          </a:p>
          <a:p>
            <a:r>
              <a:rPr lang="en-US" dirty="0"/>
              <a:t>- Think-pair-share number one. This means we actually stop: two minutes individual, three minutes in pairs, three minutes collecting.</a:t>
            </a:r>
          </a:p>
          <a:p>
            <a:r>
              <a:rPr lang="en-US" dirty="0"/>
              <a:t>- This is the concrete payoff to domain and external requirements from the definitions slide, and to laws and standards on the sources slide. The two gold phrases are the target. Appropriate to whom, judged how, and against what threat model?</a:t>
            </a:r>
          </a:p>
          <a:p>
            <a:r>
              <a:rPr lang="en-US" dirty="0"/>
              <a:t>- Expect: what data is in scope, what counts as a breach, encryption at rest or in transit, key management, retention, logging, who reviews, how often, what evidence satisfies an auditor.</a:t>
            </a:r>
          </a:p>
          <a:p>
            <a:r>
              <a:rPr lang="en-US" dirty="0"/>
              <a:t>- Do not resolve it. Making obligations measurable and testable is Thursday’s lecture. Leave the thread hanging on purpose.</a:t>
            </a:r>
          </a:p>
          <a:p>
            <a:r>
              <a:rPr lang="en-US" dirty="0"/>
              <a:t>- Pedagogical point to say out loud: authoritative requirement is not the same as implementable instruction.</a:t>
            </a:r>
          </a:p>
          <a:p>
            <a:endParaRPr lang="en-US" dirty="0"/>
          </a:p>
          <a:p>
            <a:r>
              <a:rPr lang="en-US" dirty="0"/>
              <a:t>=====</a:t>
            </a:r>
          </a:p>
          <a:p>
            <a:endParaRPr lang="en-US" dirty="0"/>
          </a:p>
          <a:p>
            <a:r>
              <a:rPr lang="en-US" dirty="0"/>
              <a:t>The chain at the top is the point of the first half of the slide. GDPR is a regulation aimed at organisations, not at software. The organisation acquires a duty. Some of that duty can only be discharged by software behaviour: consent capture, deletion, export, access control, logging. So an external document ends up specifying your system.</a:t>
            </a:r>
          </a:p>
          <a:p>
            <a:endParaRPr lang="en-US" dirty="0"/>
          </a:p>
          <a:p>
            <a:r>
              <a:rPr lang="en-US" dirty="0"/>
              <a:t>The slide shows Article 32(1) verbatim, elided at both ends; the full sentence also weighs the state of the art, the costs of implementation, and the nature, scope, context and purposes of processing. Then read the clause. You are the engineering team, and someone has told you to implement appropriate measures with security appropriate to the risk. These words create a real obligation without resolving the engineering decisions needed to satisfy it.</a:t>
            </a:r>
          </a:p>
          <a:p>
            <a:endParaRPr lang="en-US" dirty="0"/>
          </a:p>
          <a:p>
            <a:r>
              <a:rPr lang="en-US" dirty="0"/>
              <a:t>Run the activity. When collecting, sort answers into two piles as you go: decisions about what the world requires, and decisions about what we will build. That distinction is the bridge to Thursday.</a:t>
            </a:r>
          </a:p>
          <a:p>
            <a:endParaRPr lang="en-US" dirty="0"/>
          </a:p>
          <a:p>
            <a:r>
              <a:rPr lang="en-US" dirty="0"/>
              <a:t>Context if asked: surveys of practitioners report lack of clear requirements as the biggest challenge in achieving compliance, which is exactly this problem at industrial scale.</a:t>
            </a:r>
          </a:p>
          <a:p>
            <a:endParaRPr lang="en-US" dirty="0"/>
          </a:p>
          <a:p>
            <a:r>
              <a:rPr lang="en-US" dirty="0"/>
              <a:t>Transition forward: an authoritative requirement can still leave substantial engineering interpretation open. We will return to that problem in Specification. For now, we have defined the object. Before we leave it, one look at everything a single requirement is attached to.</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pic>
        <p:nvPicPr>
          <p:cNvPr id="1026" name="Picture 2" descr="Electrical and Computer Engineering Black and Gold Co-Brand Logo">
            <a:extLst>
              <a:ext uri="{FF2B5EF4-FFF2-40B4-BE49-F238E27FC236}">
                <a16:creationId xmlns:a16="http://schemas.microsoft.com/office/drawing/2014/main" id="{DA2A365A-4E3B-2A48-8812-990B2A2EE9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76158" y="5721845"/>
            <a:ext cx="1264684" cy="999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60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1"/>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A610390-B9F9-1640-9974-0C21350E01C9}"/>
              </a:ext>
            </a:extLst>
          </p:cNvPr>
          <p:cNvSpPr>
            <a:spLocks noGrp="1"/>
          </p:cNvSpPr>
          <p:nvPr>
            <p:ph type="subTitle" idx="1"/>
          </p:nvPr>
        </p:nvSpPr>
        <p:spPr>
          <a:xfrm>
            <a:off x="224171" y="2488406"/>
            <a:ext cx="8695654" cy="1881188"/>
          </a:xfrm>
        </p:spPr>
        <p:txBody>
          <a:bodyPr>
            <a:normAutofit fontScale="85000" lnSpcReduction="20000"/>
          </a:bodyPr>
          <a:lstStyle/>
          <a:p>
            <a:r>
              <a:rPr lang="en-US" sz="4000" dirty="0"/>
              <a:t>Requirements Engineering</a:t>
            </a:r>
          </a:p>
          <a:p>
            <a:r>
              <a:rPr lang="en-US" sz="2800" i="1" dirty="0">
                <a:solidFill>
                  <a:srgbClr val="8E6F3E"/>
                </a:solidFill>
              </a:rPr>
              <a:t>What should we build?</a:t>
            </a:r>
          </a:p>
          <a:p>
            <a:endParaRPr lang="en-US" sz="1200" dirty="0"/>
          </a:p>
          <a:p>
            <a:r>
              <a:rPr lang="en-US" i="1" dirty="0"/>
              <a:t>Prof. James C. Davis</a:t>
            </a:r>
          </a:p>
          <a:p>
            <a:r>
              <a:rPr lang="en-US" i="1" dirty="0"/>
              <a:t>Prof. Steve France</a:t>
            </a:r>
          </a:p>
        </p:txBody>
      </p:sp>
      <p:sp>
        <p:nvSpPr>
          <p:cNvPr id="6" name="Slide Number Placeholder 5">
            <a:extLst>
              <a:ext uri="{FF2B5EF4-FFF2-40B4-BE49-F238E27FC236}">
                <a16:creationId xmlns:a16="http://schemas.microsoft.com/office/drawing/2014/main" id="{97B22D48-A395-DA43-BD56-73B6F8BCBF40}"/>
              </a:ext>
            </a:extLst>
          </p:cNvPr>
          <p:cNvSpPr>
            <a:spLocks noGrp="1"/>
          </p:cNvSpPr>
          <p:nvPr>
            <p:ph type="sldNum" sz="quarter" idx="4"/>
          </p:nvPr>
        </p:nvSpPr>
        <p:spPr/>
        <p:txBody>
          <a:bodyPr/>
          <a:lstStyle/>
          <a:p>
            <a:fld id="{B7EB45DA-9A0D-DC49-8E02-F30A5DDC21C3}" type="slidenum">
              <a:rPr/>
              <a:t>1</a:t>
            </a:fld>
            <a:endParaRPr lang="en-US"/>
          </a:p>
        </p:txBody>
      </p:sp>
      <p:sp>
        <p:nvSpPr>
          <p:cNvPr id="7" name="Title 2">
            <a:extLst>
              <a:ext uri="{FF2B5EF4-FFF2-40B4-BE49-F238E27FC236}">
                <a16:creationId xmlns:a16="http://schemas.microsoft.com/office/drawing/2014/main" id="{DD7291C3-5AE9-477A-3F39-34A06A62D99C}"/>
              </a:ext>
            </a:extLst>
          </p:cNvPr>
          <p:cNvSpPr txBox="1">
            <a:spLocks/>
          </p:cNvSpPr>
          <p:nvPr/>
        </p:nvSpPr>
        <p:spPr bwMode="black">
          <a:xfrm>
            <a:off x="439339" y="565149"/>
            <a:ext cx="8265319" cy="1195411"/>
          </a:xfrm>
          <a:prstGeom prst="rect">
            <a:avLst/>
          </a:prstGeom>
          <a:solidFill>
            <a:srgbClr val="FFFFFF"/>
          </a:solidFill>
          <a:ln w="31750" cap="sq">
            <a:no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3600" kern="1200" cap="none" spc="200" baseline="0">
                <a:solidFill>
                  <a:srgbClr val="000000"/>
                </a:solidFill>
                <a:latin typeface="Calibri" panose="020F0502020204030204" pitchFamily="34" charset="0"/>
                <a:ea typeface="+mj-ea"/>
                <a:cs typeface="Calibri" panose="020F0502020204030204" pitchFamily="34" charset="0"/>
              </a:defRPr>
            </a:lvl1pPr>
          </a:lstStyle>
          <a:p>
            <a:r>
              <a:rPr lang="en-US" sz="2000" i="1" dirty="0"/>
              <a:t>Software Engineering</a:t>
            </a:r>
            <a:br>
              <a:rPr lang="en-US" sz="2000" i="1" dirty="0"/>
            </a:br>
            <a:br>
              <a:rPr lang="en-US" sz="2000" i="1" dirty="0"/>
            </a:br>
            <a:r>
              <a:rPr lang="en-US" sz="1600" i="1" dirty="0"/>
              <a:t>ECE 30861 / CSCI 45000</a:t>
            </a:r>
            <a:endParaRPr lang="en-US" sz="2000" i="1" dirty="0"/>
          </a:p>
        </p:txBody>
      </p:sp>
    </p:spTree>
    <p:extLst>
      <p:ext uri="{BB962C8B-B14F-4D97-AF65-F5344CB8AC3E}">
        <p14:creationId xmlns:p14="http://schemas.microsoft.com/office/powerpoint/2010/main" val="2942567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1FC1A0-253F-E27F-0D1C-9164D6BE9972}"/>
              </a:ext>
            </a:extLst>
          </p:cNvPr>
          <p:cNvSpPr>
            <a:spLocks noGrp="1"/>
          </p:cNvSpPr>
          <p:nvPr>
            <p:ph type="title"/>
          </p:nvPr>
        </p:nvSpPr>
        <p:spPr/>
        <p:txBody>
          <a:bodyPr>
            <a:normAutofit fontScale="90000"/>
          </a:bodyPr>
          <a:lstStyle/>
          <a:p>
            <a:r>
              <a:rPr lang="en-US" dirty="0"/>
              <a:t>A requirement is one node in a network of elements</a:t>
            </a:r>
          </a:p>
        </p:txBody>
      </p:sp>
      <p:sp>
        <p:nvSpPr>
          <p:cNvPr id="2" name="Slide Number Placeholder 1">
            <a:extLst>
              <a:ext uri="{FF2B5EF4-FFF2-40B4-BE49-F238E27FC236}">
                <a16:creationId xmlns:a16="http://schemas.microsoft.com/office/drawing/2014/main" id="{1EC161CC-F623-38DE-0C04-246CC75A24A4}"/>
              </a:ext>
            </a:extLst>
          </p:cNvPr>
          <p:cNvSpPr>
            <a:spLocks noGrp="1"/>
          </p:cNvSpPr>
          <p:nvPr>
            <p:ph type="sldNum" sz="quarter" idx="4"/>
          </p:nvPr>
        </p:nvSpPr>
        <p:spPr/>
        <p:txBody>
          <a:bodyPr/>
          <a:lstStyle/>
          <a:p>
            <a:fld id="{B7EB45DA-9A0D-DC49-8E02-F30A5DDC21C3}" type="slidenum">
              <a:rPr lang="en-US" smtClean="0"/>
              <a:t>10</a:t>
            </a:fld>
            <a:endParaRPr lang="en-US"/>
          </a:p>
        </p:txBody>
      </p:sp>
      <p:sp>
        <p:nvSpPr>
          <p:cNvPr id="101" name="Stakeholder"/>
          <p:cNvSpPr/>
          <p:nvPr/>
        </p:nvSpPr>
        <p:spPr>
          <a:xfrm>
            <a:off x="3111500" y="1041400"/>
            <a:ext cx="13970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Stakeholder</a:t>
            </a:r>
          </a:p>
        </p:txBody>
      </p:sp>
      <p:sp>
        <p:nvSpPr>
          <p:cNvPr id="102" name="Priority"/>
          <p:cNvSpPr/>
          <p:nvPr/>
        </p:nvSpPr>
        <p:spPr>
          <a:xfrm>
            <a:off x="6604000" y="1041400"/>
            <a:ext cx="13335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Priority</a:t>
            </a:r>
          </a:p>
        </p:txBody>
      </p:sp>
      <p:sp>
        <p:nvSpPr>
          <p:cNvPr id="103" name="Scenario"/>
          <p:cNvSpPr/>
          <p:nvPr/>
        </p:nvSpPr>
        <p:spPr>
          <a:xfrm>
            <a:off x="508000" y="1905000"/>
            <a:ext cx="13970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Scenario</a:t>
            </a:r>
          </a:p>
        </p:txBody>
      </p:sp>
      <p:sp>
        <p:nvSpPr>
          <p:cNvPr id="104" name="Goal"/>
          <p:cNvSpPr/>
          <p:nvPr/>
        </p:nvSpPr>
        <p:spPr>
          <a:xfrm>
            <a:off x="3175000" y="1905000"/>
            <a:ext cx="12700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Goal</a:t>
            </a:r>
          </a:p>
        </p:txBody>
      </p:sp>
      <p:sp>
        <p:nvSpPr>
          <p:cNvPr id="105" name="Interface"/>
          <p:cNvSpPr/>
          <p:nvPr/>
        </p:nvSpPr>
        <p:spPr>
          <a:xfrm>
            <a:off x="7340600" y="1905000"/>
            <a:ext cx="14224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Interface</a:t>
            </a:r>
          </a:p>
        </p:txBody>
      </p:sp>
      <p:sp>
        <p:nvSpPr>
          <p:cNvPr id="106" name="Measurement"/>
          <p:cNvSpPr/>
          <p:nvPr/>
        </p:nvSpPr>
        <p:spPr>
          <a:xfrm>
            <a:off x="508000" y="3327400"/>
            <a:ext cx="15240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Measurement</a:t>
            </a:r>
          </a:p>
        </p:txBody>
      </p:sp>
      <p:sp>
        <p:nvSpPr>
          <p:cNvPr id="107" name="Rationale"/>
          <p:cNvSpPr/>
          <p:nvPr/>
        </p:nvSpPr>
        <p:spPr>
          <a:xfrm>
            <a:off x="7175500" y="3327400"/>
            <a:ext cx="15875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Rationale</a:t>
            </a:r>
          </a:p>
        </p:txBody>
      </p:sp>
      <p:sp>
        <p:nvSpPr>
          <p:cNvPr id="108" name="Definition"/>
          <p:cNvSpPr/>
          <p:nvPr/>
        </p:nvSpPr>
        <p:spPr>
          <a:xfrm>
            <a:off x="508000" y="4343400"/>
            <a:ext cx="15240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Definition</a:t>
            </a:r>
          </a:p>
        </p:txBody>
      </p:sp>
      <p:sp>
        <p:nvSpPr>
          <p:cNvPr id="109" name="Requirement"/>
          <p:cNvSpPr/>
          <p:nvPr/>
        </p:nvSpPr>
        <p:spPr>
          <a:xfrm>
            <a:off x="3683000" y="3403600"/>
            <a:ext cx="1651000" cy="533400"/>
          </a:xfrm>
          <a:prstGeom prst="rect">
            <a:avLst/>
          </a:prstGeom>
          <a:solidFill>
            <a:srgbClr val="8E6F3E"/>
          </a:solidFill>
          <a:ln w="9525">
            <a:solidFill>
              <a:srgbClr val="8E6F3E"/>
            </a:solidFill>
          </a:ln>
        </p:spPr>
        <p:txBody>
          <a:bodyPr wrap="none" lIns="45720" tIns="18000" rIns="45720" bIns="18000" anchor="ctr">
            <a:noAutofit/>
          </a:bodyPr>
          <a:lstStyle/>
          <a:p>
            <a:pPr algn="ctr">
              <a:buNone/>
            </a:pPr>
            <a:r>
              <a:rPr lang="en-US" sz="1600" b="1" dirty="0">
                <a:solidFill>
                  <a:srgbClr val="FFFFFF"/>
                </a:solidFill>
              </a:rPr>
              <a:t>Requirement</a:t>
            </a:r>
          </a:p>
        </p:txBody>
      </p:sp>
      <p:sp>
        <p:nvSpPr>
          <p:cNvPr id="110" name="Function"/>
          <p:cNvSpPr/>
          <p:nvPr/>
        </p:nvSpPr>
        <p:spPr>
          <a:xfrm>
            <a:off x="2603500" y="5740400"/>
            <a:ext cx="13970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Function</a:t>
            </a:r>
          </a:p>
        </p:txBody>
      </p:sp>
      <p:sp>
        <p:nvSpPr>
          <p:cNvPr id="111" name="Quality"/>
          <p:cNvSpPr/>
          <p:nvPr/>
        </p:nvSpPr>
        <p:spPr>
          <a:xfrm>
            <a:off x="4254500" y="5740400"/>
            <a:ext cx="13970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Quality</a:t>
            </a:r>
          </a:p>
        </p:txBody>
      </p:sp>
      <p:sp>
        <p:nvSpPr>
          <p:cNvPr id="112" name="Constraint"/>
          <p:cNvSpPr/>
          <p:nvPr/>
        </p:nvSpPr>
        <p:spPr>
          <a:xfrm>
            <a:off x="5905500" y="5740400"/>
            <a:ext cx="1397000" cy="431800"/>
          </a:xfrm>
          <a:prstGeom prst="rect">
            <a:avLst/>
          </a:prstGeom>
          <a:solidFill>
            <a:srgbClr val="F1EFEA"/>
          </a:solidFill>
          <a:ln w="9525">
            <a:solidFill>
              <a:srgbClr val="555960"/>
            </a:solidFill>
          </a:ln>
        </p:spPr>
        <p:txBody>
          <a:bodyPr wrap="none" lIns="45720" tIns="18000" rIns="45720" bIns="18000" anchor="ctr">
            <a:noAutofit/>
          </a:bodyPr>
          <a:lstStyle/>
          <a:p>
            <a:pPr algn="ctr">
              <a:buNone/>
            </a:pPr>
            <a:r>
              <a:rPr lang="en-US" sz="1400" b="1" dirty="0">
                <a:solidFill>
                  <a:srgbClr val="1A1A1A"/>
                </a:solidFill>
              </a:rPr>
              <a:t>Constraint</a:t>
            </a:r>
          </a:p>
        </p:txBody>
      </p:sp>
      <p:cxnSp>
        <p:nvCxnSpPr>
          <p:cNvPr id="113" name="e1"/>
          <p:cNvCxnSpPr/>
          <p:nvPr/>
        </p:nvCxnSpPr>
        <p:spPr>
          <a:xfrm flipH="1">
            <a:off x="1930400" y="1473200"/>
            <a:ext cx="1270000" cy="571500"/>
          </a:xfrm>
          <a:prstGeom prst="line">
            <a:avLst/>
          </a:prstGeom>
          <a:ln w="15875">
            <a:solidFill>
              <a:srgbClr val="555960"/>
            </a:solidFill>
            <a:tailEnd type="triangle" w="med" len="med"/>
          </a:ln>
        </p:spPr>
      </p:cxnSp>
      <p:sp>
        <p:nvSpPr>
          <p:cNvPr id="114" name="l1"/>
          <p:cNvSpPr txBox="1"/>
          <p:nvPr/>
        </p:nvSpPr>
        <p:spPr>
          <a:xfrm>
            <a:off x="1371600" y="1168400"/>
            <a:ext cx="1460500" cy="254000"/>
          </a:xfrm>
          <a:prstGeom prst="rect">
            <a:avLst/>
          </a:prstGeom>
          <a:noFill/>
        </p:spPr>
        <p:txBody>
          <a:bodyPr wrap="none" lIns="0" tIns="0" rIns="0" bIns="0" anchor="ctr">
            <a:noAutofit/>
          </a:bodyPr>
          <a:lstStyle/>
          <a:p>
            <a:pPr algn="r">
              <a:buNone/>
            </a:pPr>
            <a:r>
              <a:rPr lang="en-US" sz="1400" dirty="0">
                <a:solidFill>
                  <a:srgbClr val="3F3F3F"/>
                </a:solidFill>
              </a:rPr>
              <a:t>plays a role in</a:t>
            </a:r>
          </a:p>
        </p:txBody>
      </p:sp>
      <p:cxnSp>
        <p:nvCxnSpPr>
          <p:cNvPr id="115" name="e2"/>
          <p:cNvCxnSpPr/>
          <p:nvPr/>
        </p:nvCxnSpPr>
        <p:spPr>
          <a:xfrm flipV="1">
            <a:off x="3810000" y="1498600"/>
            <a:ext cx="0" cy="406400"/>
          </a:xfrm>
          <a:prstGeom prst="line">
            <a:avLst/>
          </a:prstGeom>
          <a:ln w="15875">
            <a:solidFill>
              <a:srgbClr val="555960"/>
            </a:solidFill>
            <a:tailEnd type="triangle" w="med" len="med"/>
          </a:ln>
        </p:spPr>
      </p:cxnSp>
      <p:sp>
        <p:nvSpPr>
          <p:cNvPr id="116" name="l2"/>
          <p:cNvSpPr txBox="1"/>
          <p:nvPr/>
        </p:nvSpPr>
        <p:spPr>
          <a:xfrm>
            <a:off x="3911600" y="1524000"/>
            <a:ext cx="1270000" cy="254000"/>
          </a:xfrm>
          <a:prstGeom prst="rect">
            <a:avLst/>
          </a:prstGeom>
          <a:noFill/>
        </p:spPr>
        <p:txBody>
          <a:bodyPr wrap="none" lIns="0" tIns="0" rIns="0" bIns="0" anchor="ctr">
            <a:noAutofit/>
          </a:bodyPr>
          <a:lstStyle/>
          <a:p>
            <a:pPr algn="l">
              <a:buNone/>
            </a:pPr>
            <a:r>
              <a:rPr lang="en-US" sz="1400" dirty="0">
                <a:solidFill>
                  <a:srgbClr val="3F3F3F"/>
                </a:solidFill>
              </a:rPr>
              <a:t>is owned by</a:t>
            </a:r>
          </a:p>
        </p:txBody>
      </p:sp>
      <p:cxnSp>
        <p:nvCxnSpPr>
          <p:cNvPr id="117" name="e3"/>
          <p:cNvCxnSpPr/>
          <p:nvPr/>
        </p:nvCxnSpPr>
        <p:spPr>
          <a:xfrm flipH="1" flipV="1">
            <a:off x="1943100" y="2374900"/>
            <a:ext cx="1841500" cy="1079500"/>
          </a:xfrm>
          <a:prstGeom prst="line">
            <a:avLst/>
          </a:prstGeom>
          <a:ln w="15875">
            <a:solidFill>
              <a:srgbClr val="555960"/>
            </a:solidFill>
            <a:tailEnd type="triangle" w="med" len="med"/>
          </a:ln>
        </p:spPr>
      </p:cxnSp>
      <p:sp>
        <p:nvSpPr>
          <p:cNvPr id="118" name="l3"/>
          <p:cNvSpPr txBox="1"/>
          <p:nvPr/>
        </p:nvSpPr>
        <p:spPr>
          <a:xfrm>
            <a:off x="736600" y="2540000"/>
            <a:ext cx="1206500" cy="254000"/>
          </a:xfrm>
          <a:prstGeom prst="rect">
            <a:avLst/>
          </a:prstGeom>
          <a:noFill/>
        </p:spPr>
        <p:txBody>
          <a:bodyPr wrap="none" lIns="0" tIns="0" rIns="0" bIns="0" anchor="ctr">
            <a:noAutofit/>
          </a:bodyPr>
          <a:lstStyle/>
          <a:p>
            <a:pPr algn="l">
              <a:buNone/>
            </a:pPr>
            <a:r>
              <a:rPr lang="en-US" sz="1400" dirty="0">
                <a:solidFill>
                  <a:srgbClr val="3F3F3F"/>
                </a:solidFill>
              </a:rPr>
              <a:t>occurs in</a:t>
            </a:r>
          </a:p>
        </p:txBody>
      </p:sp>
      <p:cxnSp>
        <p:nvCxnSpPr>
          <p:cNvPr id="119" name="e4"/>
          <p:cNvCxnSpPr/>
          <p:nvPr/>
        </p:nvCxnSpPr>
        <p:spPr>
          <a:xfrm flipH="1" flipV="1">
            <a:off x="3848100" y="2362200"/>
            <a:ext cx="444500" cy="1041400"/>
          </a:xfrm>
          <a:prstGeom prst="line">
            <a:avLst/>
          </a:prstGeom>
          <a:ln w="15875">
            <a:solidFill>
              <a:srgbClr val="555960"/>
            </a:solidFill>
            <a:tailEnd type="triangle" w="med" len="med"/>
          </a:ln>
        </p:spPr>
      </p:cxnSp>
      <p:sp>
        <p:nvSpPr>
          <p:cNvPr id="120" name="l4"/>
          <p:cNvSpPr txBox="1"/>
          <p:nvPr/>
        </p:nvSpPr>
        <p:spPr>
          <a:xfrm>
            <a:off x="4216400" y="2743200"/>
            <a:ext cx="1016000" cy="254000"/>
          </a:xfrm>
          <a:prstGeom prst="rect">
            <a:avLst/>
          </a:prstGeom>
          <a:noFill/>
        </p:spPr>
        <p:txBody>
          <a:bodyPr wrap="none" lIns="0" tIns="0" rIns="0" bIns="0" anchor="ctr">
            <a:noAutofit/>
          </a:bodyPr>
          <a:lstStyle/>
          <a:p>
            <a:pPr algn="l">
              <a:buNone/>
            </a:pPr>
            <a:r>
              <a:rPr lang="en-US" sz="1400" dirty="0">
                <a:solidFill>
                  <a:srgbClr val="3F3F3F"/>
                </a:solidFill>
              </a:rPr>
              <a:t>satisfies</a:t>
            </a:r>
          </a:p>
        </p:txBody>
      </p:sp>
      <p:cxnSp>
        <p:nvCxnSpPr>
          <p:cNvPr id="121" name="e5"/>
          <p:cNvCxnSpPr/>
          <p:nvPr/>
        </p:nvCxnSpPr>
        <p:spPr>
          <a:xfrm flipV="1">
            <a:off x="4851400" y="1498600"/>
            <a:ext cx="1841500" cy="1905000"/>
          </a:xfrm>
          <a:prstGeom prst="line">
            <a:avLst/>
          </a:prstGeom>
          <a:ln w="15875">
            <a:solidFill>
              <a:srgbClr val="555960"/>
            </a:solidFill>
            <a:tailEnd type="triangle" w="med" len="med"/>
          </a:ln>
        </p:spPr>
      </p:cxnSp>
      <p:sp>
        <p:nvSpPr>
          <p:cNvPr id="122" name="l5"/>
          <p:cNvSpPr txBox="1"/>
          <p:nvPr/>
        </p:nvSpPr>
        <p:spPr>
          <a:xfrm>
            <a:off x="5522951" y="1866900"/>
            <a:ext cx="1397000" cy="254000"/>
          </a:xfrm>
          <a:prstGeom prst="rect">
            <a:avLst/>
          </a:prstGeom>
          <a:noFill/>
        </p:spPr>
        <p:txBody>
          <a:bodyPr wrap="none" lIns="0" tIns="0" rIns="0" bIns="0" anchor="ctr">
            <a:noAutofit/>
          </a:bodyPr>
          <a:lstStyle/>
          <a:p>
            <a:pPr algn="l">
              <a:buNone/>
            </a:pPr>
            <a:r>
              <a:rPr lang="en-US" sz="1400" dirty="0">
                <a:solidFill>
                  <a:srgbClr val="3F3F3F"/>
                </a:solidFill>
              </a:rPr>
              <a:t>has importance</a:t>
            </a:r>
          </a:p>
        </p:txBody>
      </p:sp>
      <p:cxnSp>
        <p:nvCxnSpPr>
          <p:cNvPr id="123" name="e6"/>
          <p:cNvCxnSpPr/>
          <p:nvPr/>
        </p:nvCxnSpPr>
        <p:spPr>
          <a:xfrm flipV="1">
            <a:off x="5080000" y="2247900"/>
            <a:ext cx="2222500" cy="1206500"/>
          </a:xfrm>
          <a:prstGeom prst="line">
            <a:avLst/>
          </a:prstGeom>
          <a:ln w="15875">
            <a:solidFill>
              <a:srgbClr val="555960"/>
            </a:solidFill>
            <a:tailEnd type="triangle" w="med" len="med"/>
          </a:ln>
        </p:spPr>
      </p:cxnSp>
      <p:sp>
        <p:nvSpPr>
          <p:cNvPr id="124" name="l6"/>
          <p:cNvSpPr txBox="1"/>
          <p:nvPr/>
        </p:nvSpPr>
        <p:spPr>
          <a:xfrm>
            <a:off x="5969000" y="2586928"/>
            <a:ext cx="1333500" cy="254000"/>
          </a:xfrm>
          <a:prstGeom prst="rect">
            <a:avLst/>
          </a:prstGeom>
          <a:noFill/>
        </p:spPr>
        <p:txBody>
          <a:bodyPr wrap="none" lIns="0" tIns="0" rIns="0" bIns="0" anchor="ctr">
            <a:noAutofit/>
          </a:bodyPr>
          <a:lstStyle/>
          <a:p>
            <a:pPr algn="l">
              <a:buNone/>
            </a:pPr>
            <a:r>
              <a:rPr lang="en-US" sz="1400" dirty="0">
                <a:solidFill>
                  <a:srgbClr val="3F3F3F"/>
                </a:solidFill>
              </a:rPr>
              <a:t>connects to</a:t>
            </a:r>
          </a:p>
        </p:txBody>
      </p:sp>
      <p:cxnSp>
        <p:nvCxnSpPr>
          <p:cNvPr id="125" name="e7"/>
          <p:cNvCxnSpPr/>
          <p:nvPr/>
        </p:nvCxnSpPr>
        <p:spPr>
          <a:xfrm flipV="1">
            <a:off x="5334000" y="3581400"/>
            <a:ext cx="1803400" cy="88900"/>
          </a:xfrm>
          <a:prstGeom prst="line">
            <a:avLst/>
          </a:prstGeom>
          <a:ln w="15875">
            <a:solidFill>
              <a:srgbClr val="555960"/>
            </a:solidFill>
            <a:tailEnd type="triangle" w="med" len="med"/>
          </a:ln>
        </p:spPr>
      </p:cxnSp>
      <p:sp>
        <p:nvSpPr>
          <p:cNvPr id="126" name="l7"/>
          <p:cNvSpPr txBox="1"/>
          <p:nvPr/>
        </p:nvSpPr>
        <p:spPr>
          <a:xfrm>
            <a:off x="5702300" y="3365500"/>
            <a:ext cx="1397000" cy="254000"/>
          </a:xfrm>
          <a:prstGeom prst="rect">
            <a:avLst/>
          </a:prstGeom>
          <a:noFill/>
        </p:spPr>
        <p:txBody>
          <a:bodyPr wrap="none" lIns="0" tIns="0" rIns="0" bIns="0" anchor="ctr">
            <a:noAutofit/>
          </a:bodyPr>
          <a:lstStyle/>
          <a:p>
            <a:pPr algn="l">
              <a:buNone/>
            </a:pPr>
            <a:r>
              <a:rPr lang="en-US" sz="1400" dirty="0">
                <a:solidFill>
                  <a:srgbClr val="3F3F3F"/>
                </a:solidFill>
              </a:rPr>
              <a:t>is justified by</a:t>
            </a:r>
          </a:p>
        </p:txBody>
      </p:sp>
      <p:cxnSp>
        <p:nvCxnSpPr>
          <p:cNvPr id="127" name="e8"/>
          <p:cNvCxnSpPr/>
          <p:nvPr/>
        </p:nvCxnSpPr>
        <p:spPr>
          <a:xfrm>
            <a:off x="2044700" y="3568700"/>
            <a:ext cx="1600200" cy="50800"/>
          </a:xfrm>
          <a:prstGeom prst="line">
            <a:avLst/>
          </a:prstGeom>
          <a:ln w="15875">
            <a:solidFill>
              <a:srgbClr val="555960"/>
            </a:solidFill>
            <a:tailEnd type="triangle" w="med" len="med"/>
          </a:ln>
        </p:spPr>
      </p:cxnSp>
      <p:sp>
        <p:nvSpPr>
          <p:cNvPr id="128" name="l8"/>
          <p:cNvSpPr txBox="1"/>
          <p:nvPr/>
        </p:nvSpPr>
        <p:spPr>
          <a:xfrm>
            <a:off x="2324100" y="3293327"/>
            <a:ext cx="1016000" cy="254000"/>
          </a:xfrm>
          <a:prstGeom prst="rect">
            <a:avLst/>
          </a:prstGeom>
          <a:noFill/>
        </p:spPr>
        <p:txBody>
          <a:bodyPr wrap="none" lIns="0" tIns="0" rIns="0" bIns="0" anchor="ctr">
            <a:noAutofit/>
          </a:bodyPr>
          <a:lstStyle/>
          <a:p>
            <a:pPr algn="l">
              <a:buNone/>
            </a:pPr>
            <a:r>
              <a:rPr lang="en-US" sz="1400" dirty="0">
                <a:solidFill>
                  <a:srgbClr val="3F3F3F"/>
                </a:solidFill>
              </a:rPr>
              <a:t>verifies</a:t>
            </a:r>
          </a:p>
        </p:txBody>
      </p:sp>
      <p:cxnSp>
        <p:nvCxnSpPr>
          <p:cNvPr id="129" name="e9"/>
          <p:cNvCxnSpPr/>
          <p:nvPr/>
        </p:nvCxnSpPr>
        <p:spPr>
          <a:xfrm flipV="1">
            <a:off x="2044700" y="3975100"/>
            <a:ext cx="1752600" cy="495300"/>
          </a:xfrm>
          <a:prstGeom prst="line">
            <a:avLst/>
          </a:prstGeom>
          <a:ln w="15875">
            <a:solidFill>
              <a:srgbClr val="555960"/>
            </a:solidFill>
            <a:tailEnd type="triangle" w="med" len="med"/>
          </a:ln>
        </p:spPr>
      </p:cxnSp>
      <p:sp>
        <p:nvSpPr>
          <p:cNvPr id="130" name="l9"/>
          <p:cNvSpPr txBox="1"/>
          <p:nvPr/>
        </p:nvSpPr>
        <p:spPr>
          <a:xfrm>
            <a:off x="2077534" y="4076700"/>
            <a:ext cx="1651000" cy="254000"/>
          </a:xfrm>
          <a:prstGeom prst="rect">
            <a:avLst/>
          </a:prstGeom>
          <a:noFill/>
        </p:spPr>
        <p:txBody>
          <a:bodyPr wrap="none" lIns="0" tIns="0" rIns="0" bIns="0" anchor="ctr">
            <a:noAutofit/>
          </a:bodyPr>
          <a:lstStyle/>
          <a:p>
            <a:pPr algn="l">
              <a:buNone/>
            </a:pPr>
            <a:r>
              <a:rPr lang="en-US" sz="1400" dirty="0">
                <a:solidFill>
                  <a:srgbClr val="3F3F3F"/>
                </a:solidFill>
              </a:rPr>
              <a:t>defines a term in</a:t>
            </a:r>
          </a:p>
        </p:txBody>
      </p:sp>
      <p:cxnSp>
        <p:nvCxnSpPr>
          <p:cNvPr id="131" name="s1"/>
          <p:cNvCxnSpPr/>
          <p:nvPr/>
        </p:nvCxnSpPr>
        <p:spPr>
          <a:xfrm flipH="1">
            <a:off x="3327400" y="3949700"/>
            <a:ext cx="1054100" cy="1765300"/>
          </a:xfrm>
          <a:prstGeom prst="line">
            <a:avLst/>
          </a:prstGeom>
          <a:ln w="15875">
            <a:solidFill>
              <a:srgbClr val="555960"/>
            </a:solidFill>
          </a:ln>
        </p:spPr>
      </p:cxnSp>
      <p:cxnSp>
        <p:nvCxnSpPr>
          <p:cNvPr id="132" name="s2"/>
          <p:cNvCxnSpPr/>
          <p:nvPr/>
        </p:nvCxnSpPr>
        <p:spPr>
          <a:xfrm>
            <a:off x="4508500" y="3949700"/>
            <a:ext cx="444500" cy="1765300"/>
          </a:xfrm>
          <a:prstGeom prst="line">
            <a:avLst/>
          </a:prstGeom>
          <a:ln w="15875">
            <a:solidFill>
              <a:srgbClr val="555960"/>
            </a:solidFill>
          </a:ln>
        </p:spPr>
      </p:cxnSp>
      <p:cxnSp>
        <p:nvCxnSpPr>
          <p:cNvPr id="133" name="s3"/>
          <p:cNvCxnSpPr/>
          <p:nvPr/>
        </p:nvCxnSpPr>
        <p:spPr>
          <a:xfrm>
            <a:off x="4635500" y="3949700"/>
            <a:ext cx="1943100" cy="1765300"/>
          </a:xfrm>
          <a:prstGeom prst="line">
            <a:avLst/>
          </a:prstGeom>
          <a:ln w="15875">
            <a:solidFill>
              <a:srgbClr val="555960"/>
            </a:solidFill>
          </a:ln>
        </p:spPr>
      </p:cxnSp>
      <p:sp>
        <p:nvSpPr>
          <p:cNvPr id="134" name="ls"/>
          <p:cNvSpPr txBox="1"/>
          <p:nvPr/>
        </p:nvSpPr>
        <p:spPr>
          <a:xfrm>
            <a:off x="3813407" y="4781550"/>
            <a:ext cx="3106544" cy="641350"/>
          </a:xfrm>
          <a:prstGeom prst="rect">
            <a:avLst/>
          </a:prstGeom>
          <a:noFill/>
        </p:spPr>
        <p:txBody>
          <a:bodyPr wrap="none" lIns="0" tIns="0" rIns="0" bIns="0" anchor="ctr">
            <a:noAutofit/>
          </a:bodyPr>
          <a:lstStyle/>
          <a:p>
            <a:pPr algn="l">
              <a:buNone/>
            </a:pPr>
            <a:r>
              <a:rPr lang="en-US" b="1" dirty="0">
                <a:solidFill>
                  <a:srgbClr val="3F3F3F"/>
                </a:solidFill>
              </a:rPr>
              <a:t>Example sub-types</a:t>
            </a:r>
          </a:p>
          <a:p>
            <a:pPr algn="l">
              <a:buNone/>
            </a:pPr>
            <a:r>
              <a:rPr lang="en-US" dirty="0">
                <a:solidFill>
                  <a:srgbClr val="3F3F3F"/>
                </a:solidFill>
              </a:rPr>
              <a:t>(broadly: Functional and Non-functional)</a:t>
            </a:r>
          </a:p>
        </p:txBody>
      </p:sp>
      <p:sp>
        <p:nvSpPr>
          <p:cNvPr id="4" name="TextBox 3">
            <a:extLst>
              <a:ext uri="{FF2B5EF4-FFF2-40B4-BE49-F238E27FC236}">
                <a16:creationId xmlns:a16="http://schemas.microsoft.com/office/drawing/2014/main" id="{8CD5A230-4395-9DAD-0CE2-BECA89BDDEDF}"/>
              </a:ext>
            </a:extLst>
          </p:cNvPr>
          <p:cNvSpPr txBox="1"/>
          <p:nvPr/>
        </p:nvSpPr>
        <p:spPr>
          <a:xfrm>
            <a:off x="0" y="6451600"/>
            <a:ext cx="6309676" cy="369332"/>
          </a:xfrm>
          <a:prstGeom prst="rect">
            <a:avLst/>
          </a:prstGeom>
          <a:noFill/>
        </p:spPr>
        <p:txBody>
          <a:bodyPr wrap="none" rtlCol="0">
            <a:spAutoFit/>
          </a:bodyPr>
          <a:lstStyle/>
          <a:p>
            <a:r>
              <a:rPr lang="en-US" i="1" dirty="0"/>
              <a:t>Alexander &amp; Beus-Dukic, Discovering Requirements, Wiley, 2009</a:t>
            </a:r>
          </a:p>
        </p:txBody>
      </p:sp>
    </p:spTree>
    <p:extLst>
      <p:ext uri="{BB962C8B-B14F-4D97-AF65-F5344CB8AC3E}">
        <p14:creationId xmlns:p14="http://schemas.microsoft.com/office/powerpoint/2010/main" val="330920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500"/>
                                        <p:tgtEl>
                                          <p:spTgt spid="101"/>
                                        </p:tgtEl>
                                      </p:cBhvr>
                                    </p:animEffect>
                                  </p:childTnLst>
                                </p:cTn>
                              </p:par>
                              <p:par>
                                <p:cTn id="13" presetID="10" presetClass="entr" presetSubtype="0" fill="hold" nodeType="with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fade">
                                      <p:cBhvr>
                                        <p:cTn id="15" dur="500"/>
                                        <p:tgtEl>
                                          <p:spTgt spid="102"/>
                                        </p:tgtEl>
                                      </p:cBhvr>
                                    </p:animEffect>
                                  </p:childTnLst>
                                </p:cTn>
                              </p:par>
                              <p:par>
                                <p:cTn id="16" presetID="10" presetClass="entr" presetSubtype="0" fill="hold" nodeType="withEffect">
                                  <p:stCondLst>
                                    <p:cond delay="0"/>
                                  </p:stCondLst>
                                  <p:childTnLst>
                                    <p:set>
                                      <p:cBhvr>
                                        <p:cTn id="17" dur="1" fill="hold">
                                          <p:stCondLst>
                                            <p:cond delay="0"/>
                                          </p:stCondLst>
                                        </p:cTn>
                                        <p:tgtEl>
                                          <p:spTgt spid="103"/>
                                        </p:tgtEl>
                                        <p:attrNameLst>
                                          <p:attrName>style.visibility</p:attrName>
                                        </p:attrNameLst>
                                      </p:cBhvr>
                                      <p:to>
                                        <p:strVal val="visible"/>
                                      </p:to>
                                    </p:set>
                                    <p:animEffect transition="in" filter="fade">
                                      <p:cBhvr>
                                        <p:cTn id="18" dur="500"/>
                                        <p:tgtEl>
                                          <p:spTgt spid="103"/>
                                        </p:tgtEl>
                                      </p:cBhvr>
                                    </p:animEffect>
                                  </p:childTnLst>
                                </p:cTn>
                              </p:par>
                              <p:par>
                                <p:cTn id="19" presetID="10" presetClass="entr" presetSubtype="0" fill="hold" nodeType="withEffect">
                                  <p:stCondLst>
                                    <p:cond delay="0"/>
                                  </p:stCondLst>
                                  <p:childTnLst>
                                    <p:set>
                                      <p:cBhvr>
                                        <p:cTn id="20" dur="1" fill="hold">
                                          <p:stCondLst>
                                            <p:cond delay="0"/>
                                          </p:stCondLst>
                                        </p:cTn>
                                        <p:tgtEl>
                                          <p:spTgt spid="104"/>
                                        </p:tgtEl>
                                        <p:attrNameLst>
                                          <p:attrName>style.visibility</p:attrName>
                                        </p:attrNameLst>
                                      </p:cBhvr>
                                      <p:to>
                                        <p:strVal val="visible"/>
                                      </p:to>
                                    </p:set>
                                    <p:animEffect transition="in" filter="fade">
                                      <p:cBhvr>
                                        <p:cTn id="21" dur="500"/>
                                        <p:tgtEl>
                                          <p:spTgt spid="104"/>
                                        </p:tgtEl>
                                      </p:cBhvr>
                                    </p:animEffect>
                                  </p:childTnLst>
                                </p:cTn>
                              </p:par>
                              <p:par>
                                <p:cTn id="22" presetID="10" presetClass="entr" presetSubtype="0" fill="hold" nodeType="withEffect">
                                  <p:stCondLst>
                                    <p:cond delay="0"/>
                                  </p:stCondLst>
                                  <p:childTnLst>
                                    <p:set>
                                      <p:cBhvr>
                                        <p:cTn id="23" dur="1" fill="hold">
                                          <p:stCondLst>
                                            <p:cond delay="0"/>
                                          </p:stCondLst>
                                        </p:cTn>
                                        <p:tgtEl>
                                          <p:spTgt spid="105"/>
                                        </p:tgtEl>
                                        <p:attrNameLst>
                                          <p:attrName>style.visibility</p:attrName>
                                        </p:attrNameLst>
                                      </p:cBhvr>
                                      <p:to>
                                        <p:strVal val="visible"/>
                                      </p:to>
                                    </p:set>
                                    <p:animEffect transition="in" filter="fade">
                                      <p:cBhvr>
                                        <p:cTn id="24" dur="500"/>
                                        <p:tgtEl>
                                          <p:spTgt spid="105"/>
                                        </p:tgtEl>
                                      </p:cBhvr>
                                    </p:animEffect>
                                  </p:childTnLst>
                                </p:cTn>
                              </p:par>
                              <p:par>
                                <p:cTn id="25" presetID="10" presetClass="entr" presetSubtype="0" fill="hold" nodeType="withEffect">
                                  <p:stCondLst>
                                    <p:cond delay="0"/>
                                  </p:stCondLst>
                                  <p:childTnLst>
                                    <p:set>
                                      <p:cBhvr>
                                        <p:cTn id="26" dur="1" fill="hold">
                                          <p:stCondLst>
                                            <p:cond delay="0"/>
                                          </p:stCondLst>
                                        </p:cTn>
                                        <p:tgtEl>
                                          <p:spTgt spid="113"/>
                                        </p:tgtEl>
                                        <p:attrNameLst>
                                          <p:attrName>style.visibility</p:attrName>
                                        </p:attrNameLst>
                                      </p:cBhvr>
                                      <p:to>
                                        <p:strVal val="visible"/>
                                      </p:to>
                                    </p:set>
                                    <p:animEffect transition="in" filter="fade">
                                      <p:cBhvr>
                                        <p:cTn id="27" dur="500"/>
                                        <p:tgtEl>
                                          <p:spTgt spid="113"/>
                                        </p:tgtEl>
                                      </p:cBhvr>
                                    </p:animEffect>
                                  </p:childTnLst>
                                </p:cTn>
                              </p:par>
                              <p:par>
                                <p:cTn id="28" presetID="10" presetClass="entr" presetSubtype="0" fill="hold" nodeType="withEffect">
                                  <p:stCondLst>
                                    <p:cond delay="0"/>
                                  </p:stCondLst>
                                  <p:childTnLst>
                                    <p:set>
                                      <p:cBhvr>
                                        <p:cTn id="29" dur="1" fill="hold">
                                          <p:stCondLst>
                                            <p:cond delay="0"/>
                                          </p:stCondLst>
                                        </p:cTn>
                                        <p:tgtEl>
                                          <p:spTgt spid="114"/>
                                        </p:tgtEl>
                                        <p:attrNameLst>
                                          <p:attrName>style.visibility</p:attrName>
                                        </p:attrNameLst>
                                      </p:cBhvr>
                                      <p:to>
                                        <p:strVal val="visible"/>
                                      </p:to>
                                    </p:set>
                                    <p:animEffect transition="in" filter="fade">
                                      <p:cBhvr>
                                        <p:cTn id="30" dur="500"/>
                                        <p:tgtEl>
                                          <p:spTgt spid="114"/>
                                        </p:tgtEl>
                                      </p:cBhvr>
                                    </p:animEffect>
                                  </p:childTnLst>
                                </p:cTn>
                              </p:par>
                              <p:par>
                                <p:cTn id="31" presetID="10" presetClass="entr" presetSubtype="0" fill="hold" nodeType="withEffect">
                                  <p:stCondLst>
                                    <p:cond delay="0"/>
                                  </p:stCondLst>
                                  <p:childTnLst>
                                    <p:set>
                                      <p:cBhvr>
                                        <p:cTn id="32" dur="1" fill="hold">
                                          <p:stCondLst>
                                            <p:cond delay="0"/>
                                          </p:stCondLst>
                                        </p:cTn>
                                        <p:tgtEl>
                                          <p:spTgt spid="115"/>
                                        </p:tgtEl>
                                        <p:attrNameLst>
                                          <p:attrName>style.visibility</p:attrName>
                                        </p:attrNameLst>
                                      </p:cBhvr>
                                      <p:to>
                                        <p:strVal val="visible"/>
                                      </p:to>
                                    </p:set>
                                    <p:animEffect transition="in" filter="fade">
                                      <p:cBhvr>
                                        <p:cTn id="33" dur="500"/>
                                        <p:tgtEl>
                                          <p:spTgt spid="115"/>
                                        </p:tgtEl>
                                      </p:cBhvr>
                                    </p:animEffect>
                                  </p:childTnLst>
                                </p:cTn>
                              </p:par>
                              <p:par>
                                <p:cTn id="34" presetID="10" presetClass="entr" presetSubtype="0" fill="hold" nodeType="withEffect">
                                  <p:stCondLst>
                                    <p:cond delay="0"/>
                                  </p:stCondLst>
                                  <p:childTnLst>
                                    <p:set>
                                      <p:cBhvr>
                                        <p:cTn id="35" dur="1" fill="hold">
                                          <p:stCondLst>
                                            <p:cond delay="0"/>
                                          </p:stCondLst>
                                        </p:cTn>
                                        <p:tgtEl>
                                          <p:spTgt spid="116"/>
                                        </p:tgtEl>
                                        <p:attrNameLst>
                                          <p:attrName>style.visibility</p:attrName>
                                        </p:attrNameLst>
                                      </p:cBhvr>
                                      <p:to>
                                        <p:strVal val="visible"/>
                                      </p:to>
                                    </p:set>
                                    <p:animEffect transition="in" filter="fade">
                                      <p:cBhvr>
                                        <p:cTn id="36" dur="500"/>
                                        <p:tgtEl>
                                          <p:spTgt spid="116"/>
                                        </p:tgtEl>
                                      </p:cBhvr>
                                    </p:animEffect>
                                  </p:childTnLst>
                                </p:cTn>
                              </p:par>
                              <p:par>
                                <p:cTn id="37" presetID="10" presetClass="entr" presetSubtype="0" fill="hold" nodeType="withEffect">
                                  <p:stCondLst>
                                    <p:cond delay="0"/>
                                  </p:stCondLst>
                                  <p:childTnLst>
                                    <p:set>
                                      <p:cBhvr>
                                        <p:cTn id="38" dur="1" fill="hold">
                                          <p:stCondLst>
                                            <p:cond delay="0"/>
                                          </p:stCondLst>
                                        </p:cTn>
                                        <p:tgtEl>
                                          <p:spTgt spid="117"/>
                                        </p:tgtEl>
                                        <p:attrNameLst>
                                          <p:attrName>style.visibility</p:attrName>
                                        </p:attrNameLst>
                                      </p:cBhvr>
                                      <p:to>
                                        <p:strVal val="visible"/>
                                      </p:to>
                                    </p:set>
                                    <p:animEffect transition="in" filter="fade">
                                      <p:cBhvr>
                                        <p:cTn id="39" dur="500"/>
                                        <p:tgtEl>
                                          <p:spTgt spid="117"/>
                                        </p:tgtEl>
                                      </p:cBhvr>
                                    </p:animEffect>
                                  </p:childTnLst>
                                </p:cTn>
                              </p:par>
                              <p:par>
                                <p:cTn id="40" presetID="10" presetClass="entr" presetSubtype="0" fill="hold" nodeType="withEffect">
                                  <p:stCondLst>
                                    <p:cond delay="0"/>
                                  </p:stCondLst>
                                  <p:childTnLst>
                                    <p:set>
                                      <p:cBhvr>
                                        <p:cTn id="41" dur="1" fill="hold">
                                          <p:stCondLst>
                                            <p:cond delay="0"/>
                                          </p:stCondLst>
                                        </p:cTn>
                                        <p:tgtEl>
                                          <p:spTgt spid="118"/>
                                        </p:tgtEl>
                                        <p:attrNameLst>
                                          <p:attrName>style.visibility</p:attrName>
                                        </p:attrNameLst>
                                      </p:cBhvr>
                                      <p:to>
                                        <p:strVal val="visible"/>
                                      </p:to>
                                    </p:set>
                                    <p:animEffect transition="in" filter="fade">
                                      <p:cBhvr>
                                        <p:cTn id="42" dur="500"/>
                                        <p:tgtEl>
                                          <p:spTgt spid="118"/>
                                        </p:tgtEl>
                                      </p:cBhvr>
                                    </p:animEffect>
                                  </p:childTnLst>
                                </p:cTn>
                              </p:par>
                              <p:par>
                                <p:cTn id="43" presetID="10" presetClass="entr" presetSubtype="0" fill="hold" nodeType="withEffect">
                                  <p:stCondLst>
                                    <p:cond delay="0"/>
                                  </p:stCondLst>
                                  <p:childTnLst>
                                    <p:set>
                                      <p:cBhvr>
                                        <p:cTn id="44" dur="1" fill="hold">
                                          <p:stCondLst>
                                            <p:cond delay="0"/>
                                          </p:stCondLst>
                                        </p:cTn>
                                        <p:tgtEl>
                                          <p:spTgt spid="119"/>
                                        </p:tgtEl>
                                        <p:attrNameLst>
                                          <p:attrName>style.visibility</p:attrName>
                                        </p:attrNameLst>
                                      </p:cBhvr>
                                      <p:to>
                                        <p:strVal val="visible"/>
                                      </p:to>
                                    </p:set>
                                    <p:animEffect transition="in" filter="fade">
                                      <p:cBhvr>
                                        <p:cTn id="45" dur="500"/>
                                        <p:tgtEl>
                                          <p:spTgt spid="119"/>
                                        </p:tgtEl>
                                      </p:cBhvr>
                                    </p:animEffect>
                                  </p:childTnLst>
                                </p:cTn>
                              </p:par>
                              <p:par>
                                <p:cTn id="46" presetID="10" presetClass="entr" presetSubtype="0" fill="hold" nodeType="withEffect">
                                  <p:stCondLst>
                                    <p:cond delay="0"/>
                                  </p:stCondLst>
                                  <p:childTnLst>
                                    <p:set>
                                      <p:cBhvr>
                                        <p:cTn id="47" dur="1" fill="hold">
                                          <p:stCondLst>
                                            <p:cond delay="0"/>
                                          </p:stCondLst>
                                        </p:cTn>
                                        <p:tgtEl>
                                          <p:spTgt spid="120"/>
                                        </p:tgtEl>
                                        <p:attrNameLst>
                                          <p:attrName>style.visibility</p:attrName>
                                        </p:attrNameLst>
                                      </p:cBhvr>
                                      <p:to>
                                        <p:strVal val="visible"/>
                                      </p:to>
                                    </p:set>
                                    <p:animEffect transition="in" filter="fade">
                                      <p:cBhvr>
                                        <p:cTn id="48" dur="500"/>
                                        <p:tgtEl>
                                          <p:spTgt spid="120"/>
                                        </p:tgtEl>
                                      </p:cBhvr>
                                    </p:animEffect>
                                  </p:childTnLst>
                                </p:cTn>
                              </p:par>
                              <p:par>
                                <p:cTn id="49" presetID="10" presetClass="entr" presetSubtype="0" fill="hold" nodeType="withEffect">
                                  <p:stCondLst>
                                    <p:cond delay="0"/>
                                  </p:stCondLst>
                                  <p:childTnLst>
                                    <p:set>
                                      <p:cBhvr>
                                        <p:cTn id="50" dur="1" fill="hold">
                                          <p:stCondLst>
                                            <p:cond delay="0"/>
                                          </p:stCondLst>
                                        </p:cTn>
                                        <p:tgtEl>
                                          <p:spTgt spid="121"/>
                                        </p:tgtEl>
                                        <p:attrNameLst>
                                          <p:attrName>style.visibility</p:attrName>
                                        </p:attrNameLst>
                                      </p:cBhvr>
                                      <p:to>
                                        <p:strVal val="visible"/>
                                      </p:to>
                                    </p:set>
                                    <p:animEffect transition="in" filter="fade">
                                      <p:cBhvr>
                                        <p:cTn id="51" dur="500"/>
                                        <p:tgtEl>
                                          <p:spTgt spid="121"/>
                                        </p:tgtEl>
                                      </p:cBhvr>
                                    </p:animEffect>
                                  </p:childTnLst>
                                </p:cTn>
                              </p:par>
                              <p:par>
                                <p:cTn id="52" presetID="10" presetClass="entr" presetSubtype="0" fill="hold" nodeType="withEffect">
                                  <p:stCondLst>
                                    <p:cond delay="0"/>
                                  </p:stCondLst>
                                  <p:childTnLst>
                                    <p:set>
                                      <p:cBhvr>
                                        <p:cTn id="53" dur="1" fill="hold">
                                          <p:stCondLst>
                                            <p:cond delay="0"/>
                                          </p:stCondLst>
                                        </p:cTn>
                                        <p:tgtEl>
                                          <p:spTgt spid="122"/>
                                        </p:tgtEl>
                                        <p:attrNameLst>
                                          <p:attrName>style.visibility</p:attrName>
                                        </p:attrNameLst>
                                      </p:cBhvr>
                                      <p:to>
                                        <p:strVal val="visible"/>
                                      </p:to>
                                    </p:set>
                                    <p:animEffect transition="in" filter="fade">
                                      <p:cBhvr>
                                        <p:cTn id="54" dur="500"/>
                                        <p:tgtEl>
                                          <p:spTgt spid="122"/>
                                        </p:tgtEl>
                                      </p:cBhvr>
                                    </p:animEffect>
                                  </p:childTnLst>
                                </p:cTn>
                              </p:par>
                              <p:par>
                                <p:cTn id="55" presetID="10" presetClass="entr" presetSubtype="0" fill="hold" nodeType="withEffect">
                                  <p:stCondLst>
                                    <p:cond delay="0"/>
                                  </p:stCondLst>
                                  <p:childTnLst>
                                    <p:set>
                                      <p:cBhvr>
                                        <p:cTn id="56" dur="1" fill="hold">
                                          <p:stCondLst>
                                            <p:cond delay="0"/>
                                          </p:stCondLst>
                                        </p:cTn>
                                        <p:tgtEl>
                                          <p:spTgt spid="123"/>
                                        </p:tgtEl>
                                        <p:attrNameLst>
                                          <p:attrName>style.visibility</p:attrName>
                                        </p:attrNameLst>
                                      </p:cBhvr>
                                      <p:to>
                                        <p:strVal val="visible"/>
                                      </p:to>
                                    </p:set>
                                    <p:animEffect transition="in" filter="fade">
                                      <p:cBhvr>
                                        <p:cTn id="57" dur="500"/>
                                        <p:tgtEl>
                                          <p:spTgt spid="123"/>
                                        </p:tgtEl>
                                      </p:cBhvr>
                                    </p:animEffect>
                                  </p:childTnLst>
                                </p:cTn>
                              </p:par>
                              <p:par>
                                <p:cTn id="58" presetID="10" presetClass="entr" presetSubtype="0" fill="hold" nodeType="withEffect">
                                  <p:stCondLst>
                                    <p:cond delay="0"/>
                                  </p:stCondLst>
                                  <p:childTnLst>
                                    <p:set>
                                      <p:cBhvr>
                                        <p:cTn id="59" dur="1" fill="hold">
                                          <p:stCondLst>
                                            <p:cond delay="0"/>
                                          </p:stCondLst>
                                        </p:cTn>
                                        <p:tgtEl>
                                          <p:spTgt spid="124"/>
                                        </p:tgtEl>
                                        <p:attrNameLst>
                                          <p:attrName>style.visibility</p:attrName>
                                        </p:attrNameLst>
                                      </p:cBhvr>
                                      <p:to>
                                        <p:strVal val="visible"/>
                                      </p:to>
                                    </p:set>
                                    <p:animEffect transition="in" filter="fade">
                                      <p:cBhvr>
                                        <p:cTn id="60" dur="500"/>
                                        <p:tgtEl>
                                          <p:spTgt spid="12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06"/>
                                        </p:tgtEl>
                                        <p:attrNameLst>
                                          <p:attrName>style.visibility</p:attrName>
                                        </p:attrNameLst>
                                      </p:cBhvr>
                                      <p:to>
                                        <p:strVal val="visible"/>
                                      </p:to>
                                    </p:set>
                                    <p:animEffect transition="in" filter="fade">
                                      <p:cBhvr>
                                        <p:cTn id="65" dur="500"/>
                                        <p:tgtEl>
                                          <p:spTgt spid="106"/>
                                        </p:tgtEl>
                                      </p:cBhvr>
                                    </p:animEffect>
                                  </p:childTnLst>
                                </p:cTn>
                              </p:par>
                              <p:par>
                                <p:cTn id="66" presetID="10" presetClass="entr" presetSubtype="0" fill="hold" nodeType="withEffect">
                                  <p:stCondLst>
                                    <p:cond delay="0"/>
                                  </p:stCondLst>
                                  <p:childTnLst>
                                    <p:set>
                                      <p:cBhvr>
                                        <p:cTn id="67" dur="1" fill="hold">
                                          <p:stCondLst>
                                            <p:cond delay="0"/>
                                          </p:stCondLst>
                                        </p:cTn>
                                        <p:tgtEl>
                                          <p:spTgt spid="107"/>
                                        </p:tgtEl>
                                        <p:attrNameLst>
                                          <p:attrName>style.visibility</p:attrName>
                                        </p:attrNameLst>
                                      </p:cBhvr>
                                      <p:to>
                                        <p:strVal val="visible"/>
                                      </p:to>
                                    </p:set>
                                    <p:animEffect transition="in" filter="fade">
                                      <p:cBhvr>
                                        <p:cTn id="68" dur="500"/>
                                        <p:tgtEl>
                                          <p:spTgt spid="107"/>
                                        </p:tgtEl>
                                      </p:cBhvr>
                                    </p:animEffect>
                                  </p:childTnLst>
                                </p:cTn>
                              </p:par>
                              <p:par>
                                <p:cTn id="69" presetID="10" presetClass="entr" presetSubtype="0" fill="hold" nodeType="withEffect">
                                  <p:stCondLst>
                                    <p:cond delay="0"/>
                                  </p:stCondLst>
                                  <p:childTnLst>
                                    <p:set>
                                      <p:cBhvr>
                                        <p:cTn id="70" dur="1" fill="hold">
                                          <p:stCondLst>
                                            <p:cond delay="0"/>
                                          </p:stCondLst>
                                        </p:cTn>
                                        <p:tgtEl>
                                          <p:spTgt spid="108"/>
                                        </p:tgtEl>
                                        <p:attrNameLst>
                                          <p:attrName>style.visibility</p:attrName>
                                        </p:attrNameLst>
                                      </p:cBhvr>
                                      <p:to>
                                        <p:strVal val="visible"/>
                                      </p:to>
                                    </p:set>
                                    <p:animEffect transition="in" filter="fade">
                                      <p:cBhvr>
                                        <p:cTn id="71" dur="500"/>
                                        <p:tgtEl>
                                          <p:spTgt spid="108"/>
                                        </p:tgtEl>
                                      </p:cBhvr>
                                    </p:animEffect>
                                  </p:childTnLst>
                                </p:cTn>
                              </p:par>
                              <p:par>
                                <p:cTn id="72" presetID="10" presetClass="entr" presetSubtype="0" fill="hold" nodeType="withEffect">
                                  <p:stCondLst>
                                    <p:cond delay="0"/>
                                  </p:stCondLst>
                                  <p:childTnLst>
                                    <p:set>
                                      <p:cBhvr>
                                        <p:cTn id="73" dur="1" fill="hold">
                                          <p:stCondLst>
                                            <p:cond delay="0"/>
                                          </p:stCondLst>
                                        </p:cTn>
                                        <p:tgtEl>
                                          <p:spTgt spid="125"/>
                                        </p:tgtEl>
                                        <p:attrNameLst>
                                          <p:attrName>style.visibility</p:attrName>
                                        </p:attrNameLst>
                                      </p:cBhvr>
                                      <p:to>
                                        <p:strVal val="visible"/>
                                      </p:to>
                                    </p:set>
                                    <p:animEffect transition="in" filter="fade">
                                      <p:cBhvr>
                                        <p:cTn id="74" dur="500"/>
                                        <p:tgtEl>
                                          <p:spTgt spid="125"/>
                                        </p:tgtEl>
                                      </p:cBhvr>
                                    </p:animEffect>
                                  </p:childTnLst>
                                </p:cTn>
                              </p:par>
                              <p:par>
                                <p:cTn id="75" presetID="10" presetClass="entr" presetSubtype="0" fill="hold" nodeType="withEffect">
                                  <p:stCondLst>
                                    <p:cond delay="0"/>
                                  </p:stCondLst>
                                  <p:childTnLst>
                                    <p:set>
                                      <p:cBhvr>
                                        <p:cTn id="76" dur="1" fill="hold">
                                          <p:stCondLst>
                                            <p:cond delay="0"/>
                                          </p:stCondLst>
                                        </p:cTn>
                                        <p:tgtEl>
                                          <p:spTgt spid="126"/>
                                        </p:tgtEl>
                                        <p:attrNameLst>
                                          <p:attrName>style.visibility</p:attrName>
                                        </p:attrNameLst>
                                      </p:cBhvr>
                                      <p:to>
                                        <p:strVal val="visible"/>
                                      </p:to>
                                    </p:set>
                                    <p:animEffect transition="in" filter="fade">
                                      <p:cBhvr>
                                        <p:cTn id="77" dur="500"/>
                                        <p:tgtEl>
                                          <p:spTgt spid="126"/>
                                        </p:tgtEl>
                                      </p:cBhvr>
                                    </p:animEffect>
                                  </p:childTnLst>
                                </p:cTn>
                              </p:par>
                              <p:par>
                                <p:cTn id="78" presetID="10" presetClass="entr" presetSubtype="0" fill="hold" nodeType="withEffect">
                                  <p:stCondLst>
                                    <p:cond delay="0"/>
                                  </p:stCondLst>
                                  <p:childTnLst>
                                    <p:set>
                                      <p:cBhvr>
                                        <p:cTn id="79" dur="1" fill="hold">
                                          <p:stCondLst>
                                            <p:cond delay="0"/>
                                          </p:stCondLst>
                                        </p:cTn>
                                        <p:tgtEl>
                                          <p:spTgt spid="127"/>
                                        </p:tgtEl>
                                        <p:attrNameLst>
                                          <p:attrName>style.visibility</p:attrName>
                                        </p:attrNameLst>
                                      </p:cBhvr>
                                      <p:to>
                                        <p:strVal val="visible"/>
                                      </p:to>
                                    </p:set>
                                    <p:animEffect transition="in" filter="fade">
                                      <p:cBhvr>
                                        <p:cTn id="80" dur="500"/>
                                        <p:tgtEl>
                                          <p:spTgt spid="127"/>
                                        </p:tgtEl>
                                      </p:cBhvr>
                                    </p:animEffect>
                                  </p:childTnLst>
                                </p:cTn>
                              </p:par>
                              <p:par>
                                <p:cTn id="81" presetID="10" presetClass="entr" presetSubtype="0" fill="hold" nodeType="withEffect">
                                  <p:stCondLst>
                                    <p:cond delay="0"/>
                                  </p:stCondLst>
                                  <p:childTnLst>
                                    <p:set>
                                      <p:cBhvr>
                                        <p:cTn id="82" dur="1" fill="hold">
                                          <p:stCondLst>
                                            <p:cond delay="0"/>
                                          </p:stCondLst>
                                        </p:cTn>
                                        <p:tgtEl>
                                          <p:spTgt spid="128"/>
                                        </p:tgtEl>
                                        <p:attrNameLst>
                                          <p:attrName>style.visibility</p:attrName>
                                        </p:attrNameLst>
                                      </p:cBhvr>
                                      <p:to>
                                        <p:strVal val="visible"/>
                                      </p:to>
                                    </p:set>
                                    <p:animEffect transition="in" filter="fade">
                                      <p:cBhvr>
                                        <p:cTn id="83" dur="500"/>
                                        <p:tgtEl>
                                          <p:spTgt spid="128"/>
                                        </p:tgtEl>
                                      </p:cBhvr>
                                    </p:animEffect>
                                  </p:childTnLst>
                                </p:cTn>
                              </p:par>
                              <p:par>
                                <p:cTn id="84" presetID="10" presetClass="entr" presetSubtype="0" fill="hold" nodeType="withEffect">
                                  <p:stCondLst>
                                    <p:cond delay="0"/>
                                  </p:stCondLst>
                                  <p:childTnLst>
                                    <p:set>
                                      <p:cBhvr>
                                        <p:cTn id="85" dur="1" fill="hold">
                                          <p:stCondLst>
                                            <p:cond delay="0"/>
                                          </p:stCondLst>
                                        </p:cTn>
                                        <p:tgtEl>
                                          <p:spTgt spid="129"/>
                                        </p:tgtEl>
                                        <p:attrNameLst>
                                          <p:attrName>style.visibility</p:attrName>
                                        </p:attrNameLst>
                                      </p:cBhvr>
                                      <p:to>
                                        <p:strVal val="visible"/>
                                      </p:to>
                                    </p:set>
                                    <p:animEffect transition="in" filter="fade">
                                      <p:cBhvr>
                                        <p:cTn id="86" dur="500"/>
                                        <p:tgtEl>
                                          <p:spTgt spid="129"/>
                                        </p:tgtEl>
                                      </p:cBhvr>
                                    </p:animEffect>
                                  </p:childTnLst>
                                </p:cTn>
                              </p:par>
                              <p:par>
                                <p:cTn id="87" presetID="10" presetClass="entr" presetSubtype="0" fill="hold" nodeType="withEffect">
                                  <p:stCondLst>
                                    <p:cond delay="0"/>
                                  </p:stCondLst>
                                  <p:childTnLst>
                                    <p:set>
                                      <p:cBhvr>
                                        <p:cTn id="88" dur="1" fill="hold">
                                          <p:stCondLst>
                                            <p:cond delay="0"/>
                                          </p:stCondLst>
                                        </p:cTn>
                                        <p:tgtEl>
                                          <p:spTgt spid="130"/>
                                        </p:tgtEl>
                                        <p:attrNameLst>
                                          <p:attrName>style.visibility</p:attrName>
                                        </p:attrNameLst>
                                      </p:cBhvr>
                                      <p:to>
                                        <p:strVal val="visible"/>
                                      </p:to>
                                    </p:set>
                                    <p:animEffect transition="in" filter="fade">
                                      <p:cBhvr>
                                        <p:cTn id="89" dur="500"/>
                                        <p:tgtEl>
                                          <p:spTgt spid="130"/>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10"/>
                                        </p:tgtEl>
                                        <p:attrNameLst>
                                          <p:attrName>style.visibility</p:attrName>
                                        </p:attrNameLst>
                                      </p:cBhvr>
                                      <p:to>
                                        <p:strVal val="visible"/>
                                      </p:to>
                                    </p:set>
                                    <p:animEffect transition="in" filter="fade">
                                      <p:cBhvr>
                                        <p:cTn id="94" dur="500"/>
                                        <p:tgtEl>
                                          <p:spTgt spid="110"/>
                                        </p:tgtEl>
                                      </p:cBhvr>
                                    </p:animEffect>
                                  </p:childTnLst>
                                </p:cTn>
                              </p:par>
                              <p:par>
                                <p:cTn id="95" presetID="10" presetClass="entr" presetSubtype="0" fill="hold" nodeType="withEffect">
                                  <p:stCondLst>
                                    <p:cond delay="0"/>
                                  </p:stCondLst>
                                  <p:childTnLst>
                                    <p:set>
                                      <p:cBhvr>
                                        <p:cTn id="96" dur="1" fill="hold">
                                          <p:stCondLst>
                                            <p:cond delay="0"/>
                                          </p:stCondLst>
                                        </p:cTn>
                                        <p:tgtEl>
                                          <p:spTgt spid="111"/>
                                        </p:tgtEl>
                                        <p:attrNameLst>
                                          <p:attrName>style.visibility</p:attrName>
                                        </p:attrNameLst>
                                      </p:cBhvr>
                                      <p:to>
                                        <p:strVal val="visible"/>
                                      </p:to>
                                    </p:set>
                                    <p:animEffect transition="in" filter="fade">
                                      <p:cBhvr>
                                        <p:cTn id="97" dur="500"/>
                                        <p:tgtEl>
                                          <p:spTgt spid="111"/>
                                        </p:tgtEl>
                                      </p:cBhvr>
                                    </p:animEffect>
                                  </p:childTnLst>
                                </p:cTn>
                              </p:par>
                              <p:par>
                                <p:cTn id="98" presetID="10" presetClass="entr" presetSubtype="0" fill="hold" nodeType="withEffect">
                                  <p:stCondLst>
                                    <p:cond delay="0"/>
                                  </p:stCondLst>
                                  <p:childTnLst>
                                    <p:set>
                                      <p:cBhvr>
                                        <p:cTn id="99" dur="1" fill="hold">
                                          <p:stCondLst>
                                            <p:cond delay="0"/>
                                          </p:stCondLst>
                                        </p:cTn>
                                        <p:tgtEl>
                                          <p:spTgt spid="112"/>
                                        </p:tgtEl>
                                        <p:attrNameLst>
                                          <p:attrName>style.visibility</p:attrName>
                                        </p:attrNameLst>
                                      </p:cBhvr>
                                      <p:to>
                                        <p:strVal val="visible"/>
                                      </p:to>
                                    </p:set>
                                    <p:animEffect transition="in" filter="fade">
                                      <p:cBhvr>
                                        <p:cTn id="100" dur="500"/>
                                        <p:tgtEl>
                                          <p:spTgt spid="112"/>
                                        </p:tgtEl>
                                      </p:cBhvr>
                                    </p:animEffect>
                                  </p:childTnLst>
                                </p:cTn>
                              </p:par>
                              <p:par>
                                <p:cTn id="101" presetID="10" presetClass="entr" presetSubtype="0" fill="hold" nodeType="withEffect">
                                  <p:stCondLst>
                                    <p:cond delay="0"/>
                                  </p:stCondLst>
                                  <p:childTnLst>
                                    <p:set>
                                      <p:cBhvr>
                                        <p:cTn id="102" dur="1" fill="hold">
                                          <p:stCondLst>
                                            <p:cond delay="0"/>
                                          </p:stCondLst>
                                        </p:cTn>
                                        <p:tgtEl>
                                          <p:spTgt spid="131"/>
                                        </p:tgtEl>
                                        <p:attrNameLst>
                                          <p:attrName>style.visibility</p:attrName>
                                        </p:attrNameLst>
                                      </p:cBhvr>
                                      <p:to>
                                        <p:strVal val="visible"/>
                                      </p:to>
                                    </p:set>
                                    <p:animEffect transition="in" filter="fade">
                                      <p:cBhvr>
                                        <p:cTn id="103" dur="500"/>
                                        <p:tgtEl>
                                          <p:spTgt spid="131"/>
                                        </p:tgtEl>
                                      </p:cBhvr>
                                    </p:animEffect>
                                  </p:childTnLst>
                                </p:cTn>
                              </p:par>
                              <p:par>
                                <p:cTn id="104" presetID="10" presetClass="entr" presetSubtype="0" fill="hold" nodeType="withEffect">
                                  <p:stCondLst>
                                    <p:cond delay="0"/>
                                  </p:stCondLst>
                                  <p:childTnLst>
                                    <p:set>
                                      <p:cBhvr>
                                        <p:cTn id="105" dur="1" fill="hold">
                                          <p:stCondLst>
                                            <p:cond delay="0"/>
                                          </p:stCondLst>
                                        </p:cTn>
                                        <p:tgtEl>
                                          <p:spTgt spid="132"/>
                                        </p:tgtEl>
                                        <p:attrNameLst>
                                          <p:attrName>style.visibility</p:attrName>
                                        </p:attrNameLst>
                                      </p:cBhvr>
                                      <p:to>
                                        <p:strVal val="visible"/>
                                      </p:to>
                                    </p:set>
                                    <p:animEffect transition="in" filter="fade">
                                      <p:cBhvr>
                                        <p:cTn id="106" dur="500"/>
                                        <p:tgtEl>
                                          <p:spTgt spid="132"/>
                                        </p:tgtEl>
                                      </p:cBhvr>
                                    </p:animEffect>
                                  </p:childTnLst>
                                </p:cTn>
                              </p:par>
                              <p:par>
                                <p:cTn id="107" presetID="10" presetClass="entr" presetSubtype="0" fill="hold" nodeType="withEffect">
                                  <p:stCondLst>
                                    <p:cond delay="0"/>
                                  </p:stCondLst>
                                  <p:childTnLst>
                                    <p:set>
                                      <p:cBhvr>
                                        <p:cTn id="108" dur="1" fill="hold">
                                          <p:stCondLst>
                                            <p:cond delay="0"/>
                                          </p:stCondLst>
                                        </p:cTn>
                                        <p:tgtEl>
                                          <p:spTgt spid="133"/>
                                        </p:tgtEl>
                                        <p:attrNameLst>
                                          <p:attrName>style.visibility</p:attrName>
                                        </p:attrNameLst>
                                      </p:cBhvr>
                                      <p:to>
                                        <p:strVal val="visible"/>
                                      </p:to>
                                    </p:set>
                                    <p:animEffect transition="in" filter="fade">
                                      <p:cBhvr>
                                        <p:cTn id="109" dur="500"/>
                                        <p:tgtEl>
                                          <p:spTgt spid="133"/>
                                        </p:tgtEl>
                                      </p:cBhvr>
                                    </p:animEffect>
                                  </p:childTnLst>
                                </p:cTn>
                              </p:par>
                              <p:par>
                                <p:cTn id="110" presetID="10" presetClass="entr" presetSubtype="0" fill="hold" nodeType="withEffect">
                                  <p:stCondLst>
                                    <p:cond delay="0"/>
                                  </p:stCondLst>
                                  <p:childTnLst>
                                    <p:set>
                                      <p:cBhvr>
                                        <p:cTn id="111" dur="1" fill="hold">
                                          <p:stCondLst>
                                            <p:cond delay="0"/>
                                          </p:stCondLst>
                                        </p:cTn>
                                        <p:tgtEl>
                                          <p:spTgt spid="134"/>
                                        </p:tgtEl>
                                        <p:attrNameLst>
                                          <p:attrName>style.visibility</p:attrName>
                                        </p:attrNameLst>
                                      </p:cBhvr>
                                      <p:to>
                                        <p:strVal val="visible"/>
                                      </p:to>
                                    </p:set>
                                    <p:animEffect transition="in" filter="fade">
                                      <p:cBhvr>
                                        <p:cTn id="112"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1F776-F570-B6E4-1B30-E2620884DDCC}"/>
              </a:ext>
            </a:extLst>
          </p:cNvPr>
          <p:cNvSpPr>
            <a:spLocks noGrp="1"/>
          </p:cNvSpPr>
          <p:nvPr>
            <p:ph type="title"/>
          </p:nvPr>
        </p:nvSpPr>
        <p:spPr>
          <a:xfrm>
            <a:off x="685800" y="1676400"/>
            <a:ext cx="7772400" cy="2362200"/>
          </a:xfrm>
        </p:spPr>
        <p:txBody>
          <a:bodyPr/>
          <a:lstStyle/>
          <a:p>
            <a:r>
              <a:rPr lang="en-US" sz="8000" dirty="0">
                <a:solidFill>
                  <a:srgbClr val="8E6F3E"/>
                </a:solidFill>
              </a:rPr>
              <a:t>2</a:t>
            </a:r>
            <a:br>
              <a:rPr lang="en-US" dirty="0"/>
            </a:br>
            <a:r>
              <a:rPr lang="en-US" dirty="0"/>
              <a:t>Discovery</a:t>
            </a:r>
          </a:p>
        </p:txBody>
      </p:sp>
      <p:sp>
        <p:nvSpPr>
          <p:cNvPr id="3" name="Slide Number Placeholder 2">
            <a:extLst>
              <a:ext uri="{FF2B5EF4-FFF2-40B4-BE49-F238E27FC236}">
                <a16:creationId xmlns:a16="http://schemas.microsoft.com/office/drawing/2014/main" id="{58471424-7E62-990B-6D89-6E0ED5AE74C7}"/>
              </a:ext>
            </a:extLst>
          </p:cNvPr>
          <p:cNvSpPr>
            <a:spLocks noGrp="1"/>
          </p:cNvSpPr>
          <p:nvPr>
            <p:ph type="sldNum" sz="quarter" idx="4"/>
          </p:nvPr>
        </p:nvSpPr>
        <p:spPr/>
        <p:txBody>
          <a:bodyPr/>
          <a:lstStyle/>
          <a:p>
            <a:fld id="{B7EB45DA-9A0D-DC49-8E02-F30A5DDC21C3}" type="slidenum">
              <a:rPr lang="en-US" smtClean="0"/>
              <a:t>11</a:t>
            </a:fld>
            <a:endParaRPr lang="en-US"/>
          </a:p>
        </p:txBody>
      </p:sp>
      <p:sp>
        <p:nvSpPr>
          <p:cNvPr id="40" name="Section question"/>
          <p:cNvSpPr txBox="1"/>
          <p:nvPr/>
        </p:nvSpPr>
        <p:spPr>
          <a:xfrm>
            <a:off x="397144" y="4282698"/>
            <a:ext cx="8349712" cy="461665"/>
          </a:xfrm>
          <a:prstGeom prst="rect">
            <a:avLst/>
          </a:prstGeom>
          <a:noFill/>
        </p:spPr>
        <p:txBody>
          <a:bodyPr vertOverflow="overflow" wrap="square" rtlCol="0" anchor="t">
            <a:spAutoFit/>
          </a:bodyPr>
          <a:lstStyle/>
          <a:p>
            <a:pPr algn="ctr">
              <a:buNone/>
            </a:pPr>
            <a:r>
              <a:rPr lang="en-US" sz="2400" i="1" dirty="0"/>
              <a:t>How do we learn what to build?</a:t>
            </a:r>
          </a:p>
        </p:txBody>
      </p:sp>
    </p:spTree>
    <p:extLst>
      <p:ext uri="{BB962C8B-B14F-4D97-AF65-F5344CB8AC3E}">
        <p14:creationId xmlns:p14="http://schemas.microsoft.com/office/powerpoint/2010/main" val="2407879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F5AC2B-8ADF-035E-5D5F-11AE4C65DEEF}"/>
              </a:ext>
            </a:extLst>
          </p:cNvPr>
          <p:cNvSpPr>
            <a:spLocks noGrp="1"/>
          </p:cNvSpPr>
          <p:nvPr>
            <p:ph type="title"/>
          </p:nvPr>
        </p:nvSpPr>
        <p:spPr/>
        <p:txBody>
          <a:bodyPr>
            <a:normAutofit fontScale="90000"/>
          </a:bodyPr>
          <a:lstStyle/>
          <a:p>
            <a:r>
              <a:rPr lang="en-US" dirty="0"/>
              <a:t>Requirements come from more than users</a:t>
            </a:r>
          </a:p>
        </p:txBody>
      </p:sp>
      <p:sp>
        <p:nvSpPr>
          <p:cNvPr id="4" name="Slide Number Placeholder 3">
            <a:extLst>
              <a:ext uri="{FF2B5EF4-FFF2-40B4-BE49-F238E27FC236}">
                <a16:creationId xmlns:a16="http://schemas.microsoft.com/office/drawing/2014/main" id="{DDBC91E9-5559-EEC0-F8DE-E60B447B2B97}"/>
              </a:ext>
            </a:extLst>
          </p:cNvPr>
          <p:cNvSpPr>
            <a:spLocks noGrp="1"/>
          </p:cNvSpPr>
          <p:nvPr>
            <p:ph type="sldNum" sz="quarter" idx="4"/>
          </p:nvPr>
        </p:nvSpPr>
        <p:spPr/>
        <p:txBody>
          <a:bodyPr/>
          <a:lstStyle/>
          <a:p>
            <a:fld id="{B7EB45DA-9A0D-DC49-8E02-F30A5DDC21C3}" type="slidenum">
              <a:rPr lang="en-US" smtClean="0"/>
              <a:t>12</a:t>
            </a:fld>
            <a:endParaRPr lang="en-US"/>
          </a:p>
        </p:txBody>
      </p:sp>
      <p:sp>
        <p:nvSpPr>
          <p:cNvPr id="60" name="Source left 1"/>
          <p:cNvSpPr txBox="1"/>
          <p:nvPr/>
        </p:nvSpPr>
        <p:spPr>
          <a:xfrm>
            <a:off x="76200" y="1219200"/>
            <a:ext cx="2540000" cy="660400"/>
          </a:xfrm>
          <a:prstGeom prst="rect">
            <a:avLst/>
          </a:prstGeom>
          <a:noFill/>
        </p:spPr>
        <p:txBody>
          <a:bodyPr wrap="square" rtlCol="0" anchor="t">
            <a:noAutofit/>
          </a:bodyPr>
          <a:lstStyle/>
          <a:p>
            <a:pPr algn="r">
              <a:buNone/>
            </a:pPr>
            <a:r>
              <a:rPr lang="en-US" sz="2400" dirty="0"/>
              <a:t>Users</a:t>
            </a:r>
          </a:p>
        </p:txBody>
      </p:sp>
      <p:sp>
        <p:nvSpPr>
          <p:cNvPr id="61" name="Source left 2"/>
          <p:cNvSpPr txBox="1"/>
          <p:nvPr/>
        </p:nvSpPr>
        <p:spPr>
          <a:xfrm>
            <a:off x="76200" y="2006600"/>
            <a:ext cx="2540000" cy="660400"/>
          </a:xfrm>
          <a:prstGeom prst="rect">
            <a:avLst/>
          </a:prstGeom>
          <a:noFill/>
        </p:spPr>
        <p:txBody>
          <a:bodyPr wrap="square" rtlCol="0" anchor="t">
            <a:noAutofit/>
          </a:bodyPr>
          <a:lstStyle/>
          <a:p>
            <a:pPr algn="r">
              <a:buNone/>
            </a:pPr>
            <a:r>
              <a:rPr lang="en-US" sz="2400" dirty="0"/>
              <a:t>Customers</a:t>
            </a:r>
          </a:p>
        </p:txBody>
      </p:sp>
      <p:sp>
        <p:nvSpPr>
          <p:cNvPr id="62" name="Source left 3"/>
          <p:cNvSpPr txBox="1"/>
          <p:nvPr/>
        </p:nvSpPr>
        <p:spPr>
          <a:xfrm>
            <a:off x="76200" y="2794000"/>
            <a:ext cx="2540000" cy="660400"/>
          </a:xfrm>
          <a:prstGeom prst="rect">
            <a:avLst/>
          </a:prstGeom>
          <a:noFill/>
        </p:spPr>
        <p:txBody>
          <a:bodyPr wrap="square" rtlCol="0" anchor="t">
            <a:noAutofit/>
          </a:bodyPr>
          <a:lstStyle/>
          <a:p>
            <a:pPr algn="r">
              <a:buNone/>
            </a:pPr>
            <a:r>
              <a:rPr lang="en-US" sz="2400" dirty="0"/>
              <a:t>Existing systems</a:t>
            </a:r>
          </a:p>
        </p:txBody>
      </p:sp>
      <p:sp>
        <p:nvSpPr>
          <p:cNvPr id="63" name="Source left 4"/>
          <p:cNvSpPr txBox="1"/>
          <p:nvPr/>
        </p:nvSpPr>
        <p:spPr>
          <a:xfrm>
            <a:off x="76200" y="3581400"/>
            <a:ext cx="2540000" cy="660400"/>
          </a:xfrm>
          <a:prstGeom prst="rect">
            <a:avLst/>
          </a:prstGeom>
          <a:noFill/>
        </p:spPr>
        <p:txBody>
          <a:bodyPr wrap="square" rtlCol="0" anchor="t">
            <a:noAutofit/>
          </a:bodyPr>
          <a:lstStyle/>
          <a:p>
            <a:pPr algn="r">
              <a:buNone/>
            </a:pPr>
            <a:r>
              <a:rPr lang="en-US" sz="2400" dirty="0"/>
              <a:t>Technology</a:t>
            </a:r>
          </a:p>
        </p:txBody>
      </p:sp>
      <p:sp>
        <p:nvSpPr>
          <p:cNvPr id="70" name="Source right 1"/>
          <p:cNvSpPr txBox="1"/>
          <p:nvPr/>
        </p:nvSpPr>
        <p:spPr>
          <a:xfrm>
            <a:off x="6248400" y="1219200"/>
            <a:ext cx="2616200" cy="660400"/>
          </a:xfrm>
          <a:prstGeom prst="rect">
            <a:avLst/>
          </a:prstGeom>
          <a:noFill/>
        </p:spPr>
        <p:txBody>
          <a:bodyPr wrap="square" rtlCol="0" anchor="t">
            <a:noAutofit/>
          </a:bodyPr>
          <a:lstStyle/>
          <a:p>
            <a:pPr algn="l">
              <a:buNone/>
            </a:pPr>
            <a:r>
              <a:rPr lang="en-US" sz="2400" dirty="0"/>
              <a:t>Laws and standards</a:t>
            </a:r>
          </a:p>
        </p:txBody>
      </p:sp>
      <p:sp>
        <p:nvSpPr>
          <p:cNvPr id="71" name="Source right 2"/>
          <p:cNvSpPr txBox="1"/>
          <p:nvPr/>
        </p:nvSpPr>
        <p:spPr>
          <a:xfrm>
            <a:off x="6248400" y="2006600"/>
            <a:ext cx="2616200" cy="660400"/>
          </a:xfrm>
          <a:prstGeom prst="rect">
            <a:avLst/>
          </a:prstGeom>
          <a:noFill/>
        </p:spPr>
        <p:txBody>
          <a:bodyPr wrap="square" rtlCol="0" anchor="t">
            <a:noAutofit/>
          </a:bodyPr>
          <a:lstStyle/>
          <a:p>
            <a:pPr algn="l">
              <a:buNone/>
            </a:pPr>
            <a:r>
              <a:rPr lang="en-US" sz="2400" dirty="0"/>
              <a:t>Contracts</a:t>
            </a:r>
          </a:p>
        </p:txBody>
      </p:sp>
      <p:sp>
        <p:nvSpPr>
          <p:cNvPr id="72" name="Source right 3"/>
          <p:cNvSpPr txBox="1"/>
          <p:nvPr/>
        </p:nvSpPr>
        <p:spPr>
          <a:xfrm>
            <a:off x="6248400" y="2794000"/>
            <a:ext cx="2616200" cy="660400"/>
          </a:xfrm>
          <a:prstGeom prst="rect">
            <a:avLst/>
          </a:prstGeom>
          <a:noFill/>
        </p:spPr>
        <p:txBody>
          <a:bodyPr wrap="square" rtlCol="0" anchor="t">
            <a:noAutofit/>
          </a:bodyPr>
          <a:lstStyle/>
          <a:p>
            <a:pPr algn="l">
              <a:buNone/>
            </a:pPr>
            <a:r>
              <a:rPr lang="en-US" sz="2400" dirty="0"/>
              <a:t>Competitors</a:t>
            </a:r>
          </a:p>
        </p:txBody>
      </p:sp>
      <p:sp>
        <p:nvSpPr>
          <p:cNvPr id="73" name="Source right 4"/>
          <p:cNvSpPr txBox="1"/>
          <p:nvPr/>
        </p:nvSpPr>
        <p:spPr>
          <a:xfrm>
            <a:off x="6248400" y="3581400"/>
            <a:ext cx="2616200" cy="660400"/>
          </a:xfrm>
          <a:prstGeom prst="rect">
            <a:avLst/>
          </a:prstGeom>
          <a:noFill/>
        </p:spPr>
        <p:txBody>
          <a:bodyPr wrap="square" rtlCol="0" anchor="t">
            <a:noAutofit/>
          </a:bodyPr>
          <a:lstStyle/>
          <a:p>
            <a:pPr algn="l">
              <a:buNone/>
            </a:pPr>
            <a:r>
              <a:rPr lang="en-US" sz="2400" dirty="0"/>
              <a:t>Operations</a:t>
            </a:r>
          </a:p>
        </p:txBody>
      </p:sp>
      <p:sp>
        <p:nvSpPr>
          <p:cNvPr id="80" name="Candidate requirements"/>
          <p:cNvSpPr/>
          <p:nvPr/>
        </p:nvSpPr>
        <p:spPr>
          <a:xfrm>
            <a:off x="3175000" y="1727200"/>
            <a:ext cx="2540000" cy="2540000"/>
          </a:xfrm>
          <a:prstGeom prst="roundRect">
            <a:avLst/>
          </a:prstGeom>
          <a:solidFill>
            <a:srgbClr val="8E6F3E"/>
          </a:solidFill>
          <a:ln>
            <a:noFill/>
          </a:ln>
        </p:spPr>
        <p:txBody>
          <a:bodyPr lIns="72000" rIns="72000" anchor="ctr">
            <a:normAutofit/>
          </a:bodyPr>
          <a:lstStyle/>
          <a:p>
            <a:pPr algn="ctr">
              <a:buNone/>
            </a:pPr>
            <a:r>
              <a:rPr lang="en-US" sz="2800" b="1" dirty="0">
                <a:solidFill>
                  <a:srgbClr val="FFFFFF"/>
                </a:solidFill>
              </a:rPr>
              <a:t>Candidate requirements</a:t>
            </a:r>
          </a:p>
        </p:txBody>
      </p:sp>
      <p:sp>
        <p:nvSpPr>
          <p:cNvPr id="81" name="Inflow from left"/>
          <p:cNvSpPr/>
          <p:nvPr/>
        </p:nvSpPr>
        <p:spPr>
          <a:xfrm>
            <a:off x="2692400" y="2819400"/>
            <a:ext cx="355600" cy="355600"/>
          </a:xfrm>
          <a:prstGeom prst="rightArrow">
            <a:avLst/>
          </a:prstGeom>
          <a:solidFill>
            <a:srgbClr val="C9B991"/>
          </a:solidFill>
          <a:ln>
            <a:noFill/>
          </a:ln>
        </p:spPr>
        <p:txBody>
          <a:bodyPr lIns="72000" rIns="72000" anchor="ctr">
            <a:normAutofit fontScale="32500" lnSpcReduction="20000"/>
          </a:bodyPr>
          <a:lstStyle/>
          <a:p>
            <a:endParaRPr lang="en-US"/>
          </a:p>
        </p:txBody>
      </p:sp>
      <p:sp>
        <p:nvSpPr>
          <p:cNvPr id="82" name="Inflow from right"/>
          <p:cNvSpPr/>
          <p:nvPr/>
        </p:nvSpPr>
        <p:spPr>
          <a:xfrm>
            <a:off x="5816600" y="2819400"/>
            <a:ext cx="355600" cy="355600"/>
          </a:xfrm>
          <a:prstGeom prst="leftArrow">
            <a:avLst/>
          </a:prstGeom>
          <a:solidFill>
            <a:srgbClr val="C9B991"/>
          </a:solidFill>
          <a:ln>
            <a:noFill/>
          </a:ln>
        </p:spPr>
        <p:txBody>
          <a:bodyPr lIns="72000" rIns="72000" anchor="ctr">
            <a:normAutofit fontScale="32500" lnSpcReduction="20000"/>
          </a:bodyPr>
          <a:lstStyle/>
          <a:p>
            <a:endParaRPr lang="en-US"/>
          </a:p>
        </p:txBody>
      </p:sp>
      <p:sp>
        <p:nvSpPr>
          <p:cNvPr id="83" name="Claim"/>
          <p:cNvSpPr txBox="1"/>
          <p:nvPr/>
        </p:nvSpPr>
        <p:spPr>
          <a:xfrm>
            <a:off x="279400" y="4572000"/>
            <a:ext cx="8382000" cy="711200"/>
          </a:xfrm>
          <a:prstGeom prst="rect">
            <a:avLst/>
          </a:prstGeom>
          <a:noFill/>
        </p:spPr>
        <p:txBody>
          <a:bodyPr wrap="square" rtlCol="0" anchor="t">
            <a:noAutofit/>
          </a:bodyPr>
          <a:lstStyle/>
          <a:p>
            <a:pPr algn="l">
              <a:buNone/>
            </a:pPr>
            <a:r>
              <a:rPr lang="en-US" sz="2800" b="1" dirty="0"/>
              <a:t>Asking users is necessary. It is not sufficient.</a:t>
            </a:r>
          </a:p>
        </p:txBody>
      </p:sp>
      <p:sp>
        <p:nvSpPr>
          <p:cNvPr id="84" name="Project note"/>
          <p:cNvSpPr txBox="1"/>
          <p:nvPr/>
        </p:nvSpPr>
        <p:spPr>
          <a:xfrm>
            <a:off x="279400" y="5410200"/>
            <a:ext cx="8585200" cy="635000"/>
          </a:xfrm>
          <a:prstGeom prst="rect">
            <a:avLst/>
          </a:prstGeom>
          <a:noFill/>
        </p:spPr>
        <p:txBody>
          <a:bodyPr wrap="square" rtlCol="0" anchor="t">
            <a:noAutofit/>
          </a:bodyPr>
          <a:lstStyle/>
          <a:p>
            <a:pPr algn="l">
              <a:buNone/>
            </a:pPr>
            <a:r>
              <a:rPr lang="en-US" sz="2400" i="1" dirty="0">
                <a:solidFill>
                  <a:srgbClr val="555960"/>
                </a:solidFill>
              </a:rPr>
              <a:t>In your project, regulation is a deliberate source of obligations.</a:t>
            </a:r>
          </a:p>
        </p:txBody>
      </p:sp>
    </p:spTree>
    <p:extLst>
      <p:ext uri="{BB962C8B-B14F-4D97-AF65-F5344CB8AC3E}">
        <p14:creationId xmlns:p14="http://schemas.microsoft.com/office/powerpoint/2010/main" val="56771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par>
                                <p:cTn id="13" presetID="10" presetClass="entr" presetSubtype="0" fill="hold" nodeType="with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fade">
                                      <p:cBhvr>
                                        <p:cTn id="15" dur="500"/>
                                        <p:tgtEl>
                                          <p:spTgt spid="61"/>
                                        </p:tgtEl>
                                      </p:cBhvr>
                                    </p:animEffect>
                                  </p:childTnLst>
                                </p:cTn>
                              </p:par>
                              <p:par>
                                <p:cTn id="16" presetID="10" presetClass="entr" presetSubtype="0" fill="hold" nodeType="with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500"/>
                                        <p:tgtEl>
                                          <p:spTgt spid="62"/>
                                        </p:tgtEl>
                                      </p:cBhvr>
                                    </p:animEffect>
                                  </p:childTnLst>
                                </p:cTn>
                              </p:par>
                              <p:par>
                                <p:cTn id="19" presetID="10" presetClass="entr" presetSubtype="0" fill="hold" nodeType="with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fade">
                                      <p:cBhvr>
                                        <p:cTn id="21" dur="500"/>
                                        <p:tgtEl>
                                          <p:spTgt spid="63"/>
                                        </p:tgtEl>
                                      </p:cBhvr>
                                    </p:animEffect>
                                  </p:childTnLst>
                                </p:cTn>
                              </p:par>
                              <p:par>
                                <p:cTn id="22" presetID="10" presetClass="entr" presetSubtype="0" fill="hold" nodeType="with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fade">
                                      <p:cBhvr>
                                        <p:cTn id="24" dur="500"/>
                                        <p:tgtEl>
                                          <p:spTgt spid="8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0"/>
                                        </p:tgtEl>
                                        <p:attrNameLst>
                                          <p:attrName>style.visibility</p:attrName>
                                        </p:attrNameLst>
                                      </p:cBhvr>
                                      <p:to>
                                        <p:strVal val="visible"/>
                                      </p:to>
                                    </p:set>
                                    <p:animEffect transition="in" filter="fade">
                                      <p:cBhvr>
                                        <p:cTn id="29" dur="500"/>
                                        <p:tgtEl>
                                          <p:spTgt spid="70"/>
                                        </p:tgtEl>
                                      </p:cBhvr>
                                    </p:animEffect>
                                  </p:childTnLst>
                                </p:cTn>
                              </p:par>
                              <p:par>
                                <p:cTn id="30" presetID="10" presetClass="entr" presetSubtype="0" fill="hold" nodeType="withEffect">
                                  <p:stCondLst>
                                    <p:cond delay="0"/>
                                  </p:stCondLst>
                                  <p:childTnLst>
                                    <p:set>
                                      <p:cBhvr>
                                        <p:cTn id="31" dur="1" fill="hold">
                                          <p:stCondLst>
                                            <p:cond delay="0"/>
                                          </p:stCondLst>
                                        </p:cTn>
                                        <p:tgtEl>
                                          <p:spTgt spid="71"/>
                                        </p:tgtEl>
                                        <p:attrNameLst>
                                          <p:attrName>style.visibility</p:attrName>
                                        </p:attrNameLst>
                                      </p:cBhvr>
                                      <p:to>
                                        <p:strVal val="visible"/>
                                      </p:to>
                                    </p:set>
                                    <p:animEffect transition="in" filter="fade">
                                      <p:cBhvr>
                                        <p:cTn id="32" dur="500"/>
                                        <p:tgtEl>
                                          <p:spTgt spid="71"/>
                                        </p:tgtEl>
                                      </p:cBhvr>
                                    </p:animEffect>
                                  </p:childTnLst>
                                </p:cTn>
                              </p:par>
                              <p:par>
                                <p:cTn id="33" presetID="10" presetClass="entr" presetSubtype="0" fill="hold" nodeType="withEffect">
                                  <p:stCondLst>
                                    <p:cond delay="0"/>
                                  </p:stCondLst>
                                  <p:childTnLst>
                                    <p:set>
                                      <p:cBhvr>
                                        <p:cTn id="34" dur="1" fill="hold">
                                          <p:stCondLst>
                                            <p:cond delay="0"/>
                                          </p:stCondLst>
                                        </p:cTn>
                                        <p:tgtEl>
                                          <p:spTgt spid="72"/>
                                        </p:tgtEl>
                                        <p:attrNameLst>
                                          <p:attrName>style.visibility</p:attrName>
                                        </p:attrNameLst>
                                      </p:cBhvr>
                                      <p:to>
                                        <p:strVal val="visible"/>
                                      </p:to>
                                    </p:set>
                                    <p:animEffect transition="in" filter="fade">
                                      <p:cBhvr>
                                        <p:cTn id="35" dur="500"/>
                                        <p:tgtEl>
                                          <p:spTgt spid="72"/>
                                        </p:tgtEl>
                                      </p:cBhvr>
                                    </p:animEffect>
                                  </p:childTnLst>
                                </p:cTn>
                              </p:par>
                              <p:par>
                                <p:cTn id="36" presetID="10" presetClass="entr" presetSubtype="0" fill="hold" nodeType="withEffect">
                                  <p:stCondLst>
                                    <p:cond delay="0"/>
                                  </p:stCondLst>
                                  <p:childTnLst>
                                    <p:set>
                                      <p:cBhvr>
                                        <p:cTn id="37" dur="1" fill="hold">
                                          <p:stCondLst>
                                            <p:cond delay="0"/>
                                          </p:stCondLst>
                                        </p:cTn>
                                        <p:tgtEl>
                                          <p:spTgt spid="73"/>
                                        </p:tgtEl>
                                        <p:attrNameLst>
                                          <p:attrName>style.visibility</p:attrName>
                                        </p:attrNameLst>
                                      </p:cBhvr>
                                      <p:to>
                                        <p:strVal val="visible"/>
                                      </p:to>
                                    </p:set>
                                    <p:animEffect transition="in" filter="fade">
                                      <p:cBhvr>
                                        <p:cTn id="38" dur="500"/>
                                        <p:tgtEl>
                                          <p:spTgt spid="73"/>
                                        </p:tgtEl>
                                      </p:cBhvr>
                                    </p:animEffect>
                                  </p:childTnLst>
                                </p:cTn>
                              </p:par>
                              <p:par>
                                <p:cTn id="39" presetID="10" presetClass="entr" presetSubtype="0" fill="hold" nodeType="withEffect">
                                  <p:stCondLst>
                                    <p:cond delay="0"/>
                                  </p:stCondLst>
                                  <p:childTnLst>
                                    <p:set>
                                      <p:cBhvr>
                                        <p:cTn id="40" dur="1" fill="hold">
                                          <p:stCondLst>
                                            <p:cond delay="0"/>
                                          </p:stCondLst>
                                        </p:cTn>
                                        <p:tgtEl>
                                          <p:spTgt spid="82"/>
                                        </p:tgtEl>
                                        <p:attrNameLst>
                                          <p:attrName>style.visibility</p:attrName>
                                        </p:attrNameLst>
                                      </p:cBhvr>
                                      <p:to>
                                        <p:strVal val="visible"/>
                                      </p:to>
                                    </p:set>
                                    <p:animEffect transition="in" filter="fade">
                                      <p:cBhvr>
                                        <p:cTn id="41" dur="500"/>
                                        <p:tgtEl>
                                          <p:spTgt spid="8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83"/>
                                        </p:tgtEl>
                                        <p:attrNameLst>
                                          <p:attrName>style.visibility</p:attrName>
                                        </p:attrNameLst>
                                      </p:cBhvr>
                                      <p:to>
                                        <p:strVal val="visible"/>
                                      </p:to>
                                    </p:set>
                                    <p:animEffect transition="in" filter="fade">
                                      <p:cBhvr>
                                        <p:cTn id="46"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4E9B28-6170-EFA8-A24E-1164BBF62A3A}"/>
              </a:ext>
            </a:extLst>
          </p:cNvPr>
          <p:cNvSpPr>
            <a:spLocks noGrp="1"/>
          </p:cNvSpPr>
          <p:nvPr>
            <p:ph type="title"/>
          </p:nvPr>
        </p:nvSpPr>
        <p:spPr/>
        <p:txBody>
          <a:bodyPr>
            <a:normAutofit fontScale="90000"/>
          </a:bodyPr>
          <a:lstStyle/>
          <a:p>
            <a:r>
              <a:rPr lang="en-US" dirty="0"/>
              <a:t>Choose whom to ask, then how to learn</a:t>
            </a:r>
          </a:p>
        </p:txBody>
      </p:sp>
      <p:sp>
        <p:nvSpPr>
          <p:cNvPr id="4" name="Slide Number Placeholder 3">
            <a:extLst>
              <a:ext uri="{FF2B5EF4-FFF2-40B4-BE49-F238E27FC236}">
                <a16:creationId xmlns:a16="http://schemas.microsoft.com/office/drawing/2014/main" id="{63038FFC-6178-032A-DAC2-CF2DA355DC7D}"/>
              </a:ext>
            </a:extLst>
          </p:cNvPr>
          <p:cNvSpPr>
            <a:spLocks noGrp="1"/>
          </p:cNvSpPr>
          <p:nvPr>
            <p:ph type="sldNum" sz="quarter" idx="4"/>
          </p:nvPr>
        </p:nvSpPr>
        <p:spPr/>
        <p:txBody>
          <a:bodyPr/>
          <a:lstStyle/>
          <a:p>
            <a:fld id="{B7EB45DA-9A0D-DC49-8E02-F30A5DDC21C3}" type="slidenum">
              <a:rPr lang="en-US" smtClean="0"/>
              <a:t>13</a:t>
            </a:fld>
            <a:endParaRPr lang="en-US"/>
          </a:p>
        </p:txBody>
      </p:sp>
      <p:sp>
        <p:nvSpPr>
          <p:cNvPr id="60" name="Stakeholder kicker"/>
          <p:cNvSpPr txBox="1"/>
          <p:nvPr/>
        </p:nvSpPr>
        <p:spPr>
          <a:xfrm>
            <a:off x="279400" y="863600"/>
            <a:ext cx="8382000" cy="381000"/>
          </a:xfrm>
          <a:prstGeom prst="rect">
            <a:avLst/>
          </a:prstGeom>
          <a:noFill/>
        </p:spPr>
        <p:txBody>
          <a:bodyPr wrap="square" rtlCol="0" anchor="t">
            <a:noAutofit/>
          </a:bodyPr>
          <a:lstStyle/>
          <a:p>
            <a:pPr algn="l">
              <a:buNone/>
            </a:pPr>
            <a:r>
              <a:rPr lang="en-US" sz="2000" b="1" dirty="0">
                <a:solidFill>
                  <a:srgbClr val="8E6F3E"/>
                </a:solidFill>
              </a:rPr>
              <a:t>Stakeholders</a:t>
            </a:r>
          </a:p>
        </p:txBody>
      </p:sp>
      <p:sp>
        <p:nvSpPr>
          <p:cNvPr id="61" name="Producers"/>
          <p:cNvSpPr/>
          <p:nvPr/>
        </p:nvSpPr>
        <p:spPr>
          <a:xfrm>
            <a:off x="279400" y="1270000"/>
            <a:ext cx="2667000" cy="558800"/>
          </a:xfrm>
          <a:prstGeom prst="roundRect">
            <a:avLst/>
          </a:prstGeom>
          <a:solidFill>
            <a:srgbClr val="C9B991"/>
          </a:solidFill>
          <a:ln>
            <a:noFill/>
          </a:ln>
        </p:spPr>
        <p:txBody>
          <a:bodyPr lIns="45720" rIns="45720" anchor="ctr">
            <a:normAutofit/>
          </a:bodyPr>
          <a:lstStyle/>
          <a:p>
            <a:pPr algn="ctr">
              <a:buNone/>
            </a:pPr>
            <a:r>
              <a:rPr lang="en-US" sz="2000" b="1" dirty="0"/>
              <a:t>Producers</a:t>
            </a:r>
          </a:p>
        </p:txBody>
      </p:sp>
      <p:sp>
        <p:nvSpPr>
          <p:cNvPr id="62" name="Consumers"/>
          <p:cNvSpPr/>
          <p:nvPr/>
        </p:nvSpPr>
        <p:spPr>
          <a:xfrm>
            <a:off x="3175000" y="1270000"/>
            <a:ext cx="2667000" cy="558800"/>
          </a:xfrm>
          <a:prstGeom prst="roundRect">
            <a:avLst/>
          </a:prstGeom>
          <a:solidFill>
            <a:srgbClr val="C9B991"/>
          </a:solidFill>
          <a:ln>
            <a:noFill/>
          </a:ln>
        </p:spPr>
        <p:txBody>
          <a:bodyPr lIns="45720" rIns="45720" anchor="ctr">
            <a:normAutofit/>
          </a:bodyPr>
          <a:lstStyle/>
          <a:p>
            <a:pPr algn="ctr">
              <a:buNone/>
            </a:pPr>
            <a:r>
              <a:rPr lang="en-US" sz="2000" b="1" dirty="0"/>
              <a:t>Consumers</a:t>
            </a:r>
          </a:p>
        </p:txBody>
      </p:sp>
      <p:sp>
        <p:nvSpPr>
          <p:cNvPr id="63" name="External"/>
          <p:cNvSpPr/>
          <p:nvPr/>
        </p:nvSpPr>
        <p:spPr>
          <a:xfrm>
            <a:off x="6070600" y="1270000"/>
            <a:ext cx="2794000" cy="558800"/>
          </a:xfrm>
          <a:prstGeom prst="roundRect">
            <a:avLst/>
          </a:prstGeom>
          <a:solidFill>
            <a:srgbClr val="C9B991"/>
          </a:solidFill>
          <a:ln>
            <a:noFill/>
          </a:ln>
        </p:spPr>
        <p:txBody>
          <a:bodyPr lIns="45720" rIns="45720" anchor="ctr">
            <a:normAutofit/>
          </a:bodyPr>
          <a:lstStyle/>
          <a:p>
            <a:pPr algn="ctr">
              <a:buNone/>
            </a:pPr>
            <a:r>
              <a:rPr lang="en-US" sz="2000" b="1" dirty="0"/>
              <a:t>External</a:t>
            </a:r>
          </a:p>
        </p:txBody>
      </p:sp>
      <p:sp>
        <p:nvSpPr>
          <p:cNvPr id="64" name="Room question"/>
          <p:cNvSpPr txBox="1"/>
          <p:nvPr/>
        </p:nvSpPr>
        <p:spPr>
          <a:xfrm>
            <a:off x="279400" y="1955800"/>
            <a:ext cx="8585200" cy="508000"/>
          </a:xfrm>
          <a:prstGeom prst="rect">
            <a:avLst/>
          </a:prstGeom>
          <a:noFill/>
        </p:spPr>
        <p:txBody>
          <a:bodyPr wrap="square" rtlCol="0" anchor="t">
            <a:noAutofit/>
          </a:bodyPr>
          <a:lstStyle/>
          <a:p>
            <a:pPr algn="l">
              <a:buNone/>
            </a:pPr>
            <a:r>
              <a:rPr lang="en-US" sz="2400" b="1" i="1" dirty="0"/>
              <a:t>Who gains or loses if this system succeeds, or fails?</a:t>
            </a:r>
          </a:p>
        </p:txBody>
      </p:sp>
      <p:sp>
        <p:nvSpPr>
          <p:cNvPr id="70" name="Quadrant label 1"/>
          <p:cNvSpPr txBox="1"/>
          <p:nvPr/>
        </p:nvSpPr>
        <p:spPr>
          <a:xfrm>
            <a:off x="279400" y="2590800"/>
            <a:ext cx="4191000" cy="457200"/>
          </a:xfrm>
          <a:prstGeom prst="rect">
            <a:avLst/>
          </a:prstGeom>
          <a:noFill/>
        </p:spPr>
        <p:txBody>
          <a:bodyPr wrap="square" rtlCol="0" anchor="t">
            <a:noAutofit/>
          </a:bodyPr>
          <a:lstStyle/>
          <a:p>
            <a:pPr algn="l">
              <a:buNone/>
            </a:pPr>
            <a:r>
              <a:rPr lang="en-US" sz="2400" b="1" dirty="0">
                <a:solidFill>
                  <a:srgbClr val="8E6F3E"/>
                </a:solidFill>
              </a:rPr>
              <a:t>Ask</a:t>
            </a:r>
          </a:p>
        </p:txBody>
      </p:sp>
      <p:sp>
        <p:nvSpPr>
          <p:cNvPr id="71" name="Quadrant items 1"/>
          <p:cNvSpPr txBox="1"/>
          <p:nvPr/>
        </p:nvSpPr>
        <p:spPr>
          <a:xfrm>
            <a:off x="279400" y="3073400"/>
            <a:ext cx="4191000" cy="838200"/>
          </a:xfrm>
          <a:prstGeom prst="rect">
            <a:avLst/>
          </a:prstGeom>
          <a:noFill/>
        </p:spPr>
        <p:txBody>
          <a:bodyPr wrap="square" rtlCol="0" anchor="t">
            <a:noAutofit/>
          </a:bodyPr>
          <a:lstStyle/>
          <a:p>
            <a:pPr algn="l">
              <a:buNone/>
            </a:pPr>
            <a:r>
              <a:rPr lang="en-US" sz="2000" dirty="0"/>
              <a:t>Interviews · surveys · workshops</a:t>
            </a:r>
          </a:p>
        </p:txBody>
      </p:sp>
      <p:sp>
        <p:nvSpPr>
          <p:cNvPr id="72" name="Quadrant label 2"/>
          <p:cNvSpPr txBox="1"/>
          <p:nvPr/>
        </p:nvSpPr>
        <p:spPr>
          <a:xfrm>
            <a:off x="4673600" y="2590800"/>
            <a:ext cx="4191000" cy="457200"/>
          </a:xfrm>
          <a:prstGeom prst="rect">
            <a:avLst/>
          </a:prstGeom>
          <a:noFill/>
        </p:spPr>
        <p:txBody>
          <a:bodyPr wrap="square" rtlCol="0" anchor="t">
            <a:noAutofit/>
          </a:bodyPr>
          <a:lstStyle/>
          <a:p>
            <a:pPr algn="l">
              <a:buNone/>
            </a:pPr>
            <a:r>
              <a:rPr lang="en-US" sz="2400" b="1" dirty="0">
                <a:solidFill>
                  <a:srgbClr val="8E6F3E"/>
                </a:solidFill>
              </a:rPr>
              <a:t>Observe</a:t>
            </a:r>
          </a:p>
        </p:txBody>
      </p:sp>
      <p:sp>
        <p:nvSpPr>
          <p:cNvPr id="73" name="Quadrant items 2"/>
          <p:cNvSpPr txBox="1"/>
          <p:nvPr/>
        </p:nvSpPr>
        <p:spPr>
          <a:xfrm>
            <a:off x="4673600" y="3073400"/>
            <a:ext cx="4191000" cy="838200"/>
          </a:xfrm>
          <a:prstGeom prst="rect">
            <a:avLst/>
          </a:prstGeom>
          <a:noFill/>
        </p:spPr>
        <p:txBody>
          <a:bodyPr wrap="square" rtlCol="0" anchor="t">
            <a:noAutofit/>
          </a:bodyPr>
          <a:lstStyle/>
          <a:p>
            <a:pPr algn="l">
              <a:buNone/>
            </a:pPr>
            <a:r>
              <a:rPr lang="en-US" sz="2000" dirty="0"/>
              <a:t>Work practice · existing systems · data</a:t>
            </a:r>
          </a:p>
        </p:txBody>
      </p:sp>
      <p:sp>
        <p:nvSpPr>
          <p:cNvPr id="74" name="Quadrant label 3"/>
          <p:cNvSpPr txBox="1"/>
          <p:nvPr/>
        </p:nvSpPr>
        <p:spPr>
          <a:xfrm>
            <a:off x="279400" y="4038600"/>
            <a:ext cx="4191000" cy="457200"/>
          </a:xfrm>
          <a:prstGeom prst="rect">
            <a:avLst/>
          </a:prstGeom>
          <a:noFill/>
        </p:spPr>
        <p:txBody>
          <a:bodyPr wrap="square" rtlCol="0" anchor="t">
            <a:noAutofit/>
          </a:bodyPr>
          <a:lstStyle/>
          <a:p>
            <a:pPr algn="l">
              <a:buNone/>
            </a:pPr>
            <a:r>
              <a:rPr lang="en-US" sz="2400" b="1" dirty="0">
                <a:solidFill>
                  <a:srgbClr val="8E6F3E"/>
                </a:solidFill>
              </a:rPr>
              <a:t>Compare</a:t>
            </a:r>
          </a:p>
        </p:txBody>
      </p:sp>
      <p:sp>
        <p:nvSpPr>
          <p:cNvPr id="75" name="Quadrant items 3"/>
          <p:cNvSpPr txBox="1"/>
          <p:nvPr/>
        </p:nvSpPr>
        <p:spPr>
          <a:xfrm>
            <a:off x="279400" y="4521200"/>
            <a:ext cx="4191000" cy="838200"/>
          </a:xfrm>
          <a:prstGeom prst="rect">
            <a:avLst/>
          </a:prstGeom>
          <a:noFill/>
        </p:spPr>
        <p:txBody>
          <a:bodyPr wrap="square" rtlCol="0" anchor="t">
            <a:noAutofit/>
          </a:bodyPr>
          <a:lstStyle/>
          <a:p>
            <a:pPr algn="l">
              <a:buNone/>
            </a:pPr>
            <a:r>
              <a:rPr lang="en-US" sz="2000" dirty="0"/>
              <a:t>Competitors · substitutes · prior work</a:t>
            </a:r>
          </a:p>
        </p:txBody>
      </p:sp>
      <p:sp>
        <p:nvSpPr>
          <p:cNvPr id="76" name="Quadrant label 4"/>
          <p:cNvSpPr txBox="1"/>
          <p:nvPr/>
        </p:nvSpPr>
        <p:spPr>
          <a:xfrm>
            <a:off x="4673600" y="4038600"/>
            <a:ext cx="4191000" cy="457200"/>
          </a:xfrm>
          <a:prstGeom prst="rect">
            <a:avLst/>
          </a:prstGeom>
          <a:noFill/>
        </p:spPr>
        <p:txBody>
          <a:bodyPr wrap="square" rtlCol="0" anchor="t">
            <a:noAutofit/>
          </a:bodyPr>
          <a:lstStyle/>
          <a:p>
            <a:pPr algn="l">
              <a:buNone/>
            </a:pPr>
            <a:r>
              <a:rPr lang="en-US" sz="2400" b="1" dirty="0">
                <a:solidFill>
                  <a:srgbClr val="8E6F3E"/>
                </a:solidFill>
              </a:rPr>
              <a:t>Build</a:t>
            </a:r>
          </a:p>
        </p:txBody>
      </p:sp>
      <p:sp>
        <p:nvSpPr>
          <p:cNvPr id="77" name="Quadrant items 4"/>
          <p:cNvSpPr txBox="1"/>
          <p:nvPr/>
        </p:nvSpPr>
        <p:spPr>
          <a:xfrm>
            <a:off x="4673600" y="4521200"/>
            <a:ext cx="4191000" cy="838200"/>
          </a:xfrm>
          <a:prstGeom prst="rect">
            <a:avLst/>
          </a:prstGeom>
          <a:noFill/>
        </p:spPr>
        <p:txBody>
          <a:bodyPr wrap="square" rtlCol="0" anchor="t">
            <a:noAutofit/>
          </a:bodyPr>
          <a:lstStyle/>
          <a:p>
            <a:pPr algn="l">
              <a:buNone/>
            </a:pPr>
            <a:r>
              <a:rPr lang="en-US" sz="2000" dirty="0"/>
              <a:t>Mockups · prototypes · experiments</a:t>
            </a:r>
          </a:p>
        </p:txBody>
      </p:sp>
      <p:sp>
        <p:nvSpPr>
          <p:cNvPr id="81" name="Claim"/>
          <p:cNvSpPr txBox="1"/>
          <p:nvPr/>
        </p:nvSpPr>
        <p:spPr>
          <a:xfrm>
            <a:off x="279400" y="5511800"/>
            <a:ext cx="8585200" cy="762000"/>
          </a:xfrm>
          <a:prstGeom prst="rect">
            <a:avLst/>
          </a:prstGeom>
          <a:noFill/>
        </p:spPr>
        <p:txBody>
          <a:bodyPr wrap="square" rtlCol="0" anchor="t">
            <a:noAutofit/>
          </a:bodyPr>
          <a:lstStyle/>
          <a:p>
            <a:pPr algn="l">
              <a:buNone/>
            </a:pPr>
            <a:r>
              <a:rPr lang="en-US" sz="2400" b="1" dirty="0"/>
              <a:t>Choose techniques for what you do not yet know.</a:t>
            </a:r>
          </a:p>
        </p:txBody>
      </p:sp>
    </p:spTree>
    <p:extLst>
      <p:ext uri="{BB962C8B-B14F-4D97-AF65-F5344CB8AC3E}">
        <p14:creationId xmlns:p14="http://schemas.microsoft.com/office/powerpoint/2010/main" val="393106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par>
                                <p:cTn id="14" presetID="10" presetClass="entr" presetSubtype="0"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par>
                                <p:cTn id="17" presetID="10" presetClass="entr" presetSubtype="0" fill="hold" nodeType="with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fade">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0"/>
                                        </p:tgtEl>
                                        <p:attrNameLst>
                                          <p:attrName>style.visibility</p:attrName>
                                        </p:attrNameLst>
                                      </p:cBhvr>
                                      <p:to>
                                        <p:strVal val="visible"/>
                                      </p:to>
                                    </p:set>
                                    <p:animEffect transition="in" filter="fade">
                                      <p:cBhvr>
                                        <p:cTn id="24" dur="500"/>
                                        <p:tgtEl>
                                          <p:spTgt spid="70"/>
                                        </p:tgtEl>
                                      </p:cBhvr>
                                    </p:animEffect>
                                  </p:childTnLst>
                                </p:cTn>
                              </p:par>
                              <p:par>
                                <p:cTn id="25" presetID="10" presetClass="entr" presetSubtype="0" fill="hold" nodeType="with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fade">
                                      <p:cBhvr>
                                        <p:cTn id="32" dur="500"/>
                                        <p:tgtEl>
                                          <p:spTgt spid="72"/>
                                        </p:tgtEl>
                                      </p:cBhvr>
                                    </p:animEffect>
                                  </p:childTnLst>
                                </p:cTn>
                              </p:par>
                              <p:par>
                                <p:cTn id="33" presetID="10" presetClass="entr" presetSubtype="0" fill="hold" nodeType="with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fade">
                                      <p:cBhvr>
                                        <p:cTn id="35" dur="500"/>
                                        <p:tgtEl>
                                          <p:spTgt spid="7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74"/>
                                        </p:tgtEl>
                                        <p:attrNameLst>
                                          <p:attrName>style.visibility</p:attrName>
                                        </p:attrNameLst>
                                      </p:cBhvr>
                                      <p:to>
                                        <p:strVal val="visible"/>
                                      </p:to>
                                    </p:set>
                                    <p:animEffect transition="in" filter="fade">
                                      <p:cBhvr>
                                        <p:cTn id="40" dur="500"/>
                                        <p:tgtEl>
                                          <p:spTgt spid="74"/>
                                        </p:tgtEl>
                                      </p:cBhvr>
                                    </p:animEffect>
                                  </p:childTnLst>
                                </p:cTn>
                              </p:par>
                              <p:par>
                                <p:cTn id="41" presetID="10" presetClass="entr" presetSubtype="0" fill="hold" nodeType="with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fade">
                                      <p:cBhvr>
                                        <p:cTn id="43" dur="500"/>
                                        <p:tgtEl>
                                          <p:spTgt spid="7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76"/>
                                        </p:tgtEl>
                                        <p:attrNameLst>
                                          <p:attrName>style.visibility</p:attrName>
                                        </p:attrNameLst>
                                      </p:cBhvr>
                                      <p:to>
                                        <p:strVal val="visible"/>
                                      </p:to>
                                    </p:set>
                                    <p:animEffect transition="in" filter="fade">
                                      <p:cBhvr>
                                        <p:cTn id="48" dur="500"/>
                                        <p:tgtEl>
                                          <p:spTgt spid="76"/>
                                        </p:tgtEl>
                                      </p:cBhvr>
                                    </p:animEffect>
                                  </p:childTnLst>
                                </p:cTn>
                              </p:par>
                              <p:par>
                                <p:cTn id="49" presetID="10" presetClass="entr" presetSubtype="0" fill="hold" nodeType="withEffect">
                                  <p:stCondLst>
                                    <p:cond delay="0"/>
                                  </p:stCondLst>
                                  <p:childTnLst>
                                    <p:set>
                                      <p:cBhvr>
                                        <p:cTn id="50" dur="1" fill="hold">
                                          <p:stCondLst>
                                            <p:cond delay="0"/>
                                          </p:stCondLst>
                                        </p:cTn>
                                        <p:tgtEl>
                                          <p:spTgt spid="77"/>
                                        </p:tgtEl>
                                        <p:attrNameLst>
                                          <p:attrName>style.visibility</p:attrName>
                                        </p:attrNameLst>
                                      </p:cBhvr>
                                      <p:to>
                                        <p:strVal val="visible"/>
                                      </p:to>
                                    </p:set>
                                    <p:animEffect transition="in" filter="fade">
                                      <p:cBhvr>
                                        <p:cTn id="51" dur="500"/>
                                        <p:tgtEl>
                                          <p:spTgt spid="7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81"/>
                                        </p:tgtEl>
                                        <p:attrNameLst>
                                          <p:attrName>style.visibility</p:attrName>
                                        </p:attrNameLst>
                                      </p:cBhvr>
                                      <p:to>
                                        <p:strVal val="visible"/>
                                      </p:to>
                                    </p:set>
                                    <p:animEffect transition="in" filter="fade">
                                      <p:cBhvr>
                                        <p:cTn id="56"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F6ADFD1-5304-3C36-1621-F2C80055694E}"/>
              </a:ext>
            </a:extLst>
          </p:cNvPr>
          <p:cNvPicPr>
            <a:picLocks noGrp="1" noChangeAspect="1"/>
          </p:cNvPicPr>
          <p:nvPr>
            <p:ph idx="1"/>
          </p:nvPr>
        </p:nvPicPr>
        <p:blipFill>
          <a:blip r:embed="rId3"/>
          <a:stretch>
            <a:fillRect/>
          </a:stretch>
        </p:blipFill>
        <p:spPr>
          <a:xfrm>
            <a:off x="508000" y="2603500"/>
            <a:ext cx="4064000" cy="3327400"/>
          </a:xfrm>
        </p:spPr>
      </p:pic>
      <p:sp>
        <p:nvSpPr>
          <p:cNvPr id="3" name="Title 2">
            <a:extLst>
              <a:ext uri="{FF2B5EF4-FFF2-40B4-BE49-F238E27FC236}">
                <a16:creationId xmlns:a16="http://schemas.microsoft.com/office/drawing/2014/main" id="{D63FCBD5-B61A-256C-1670-0489B3E5E8DB}"/>
              </a:ext>
            </a:extLst>
          </p:cNvPr>
          <p:cNvSpPr>
            <a:spLocks noGrp="1"/>
          </p:cNvSpPr>
          <p:nvPr>
            <p:ph type="title"/>
          </p:nvPr>
        </p:nvSpPr>
        <p:spPr/>
        <p:txBody>
          <a:bodyPr>
            <a:normAutofit fontScale="90000"/>
          </a:bodyPr>
          <a:lstStyle/>
          <a:p>
            <a:r>
              <a:rPr lang="en-US" dirty="0"/>
              <a:t>Where did SafeRTOS get its requirements?</a:t>
            </a:r>
          </a:p>
        </p:txBody>
      </p:sp>
      <p:sp>
        <p:nvSpPr>
          <p:cNvPr id="4" name="Slide Number Placeholder 3">
            <a:extLst>
              <a:ext uri="{FF2B5EF4-FFF2-40B4-BE49-F238E27FC236}">
                <a16:creationId xmlns:a16="http://schemas.microsoft.com/office/drawing/2014/main" id="{8F6829E3-5392-EF94-AC0C-5B91DF2D5844}"/>
              </a:ext>
            </a:extLst>
          </p:cNvPr>
          <p:cNvSpPr>
            <a:spLocks noGrp="1"/>
          </p:cNvSpPr>
          <p:nvPr>
            <p:ph type="sldNum" sz="quarter" idx="4"/>
          </p:nvPr>
        </p:nvSpPr>
        <p:spPr/>
        <p:txBody>
          <a:bodyPr/>
          <a:lstStyle/>
          <a:p>
            <a:fld id="{B7EB45DA-9A0D-DC49-8E02-F30A5DDC21C3}" type="slidenum">
              <a:rPr lang="en-US"/>
              <a:t>14</a:t>
            </a:fld>
            <a:endParaRPr lang="en-US"/>
          </a:p>
        </p:txBody>
      </p:sp>
      <p:pic>
        <p:nvPicPr>
          <p:cNvPr id="8" name="Picture 7">
            <a:extLst>
              <a:ext uri="{FF2B5EF4-FFF2-40B4-BE49-F238E27FC236}">
                <a16:creationId xmlns:a16="http://schemas.microsoft.com/office/drawing/2014/main" id="{76E34ED2-6DA3-74D1-D62E-87B2AA0F550A}"/>
              </a:ext>
            </a:extLst>
          </p:cNvPr>
          <p:cNvPicPr>
            <a:picLocks noChangeAspect="1"/>
          </p:cNvPicPr>
          <p:nvPr/>
        </p:nvPicPr>
        <p:blipFill>
          <a:blip r:embed="rId4"/>
          <a:stretch>
            <a:fillRect/>
          </a:stretch>
        </p:blipFill>
        <p:spPr>
          <a:xfrm>
            <a:off x="5969000" y="2603500"/>
            <a:ext cx="2159000" cy="2159000"/>
          </a:xfrm>
          <a:prstGeom prst="rect">
            <a:avLst/>
          </a:prstGeom>
        </p:spPr>
      </p:pic>
      <p:sp>
        <p:nvSpPr>
          <p:cNvPr id="2" name="TextBox 1">
            <a:extLst>
              <a:ext uri="{FF2B5EF4-FFF2-40B4-BE49-F238E27FC236}">
                <a16:creationId xmlns:a16="http://schemas.microsoft.com/office/drawing/2014/main" id="{FC4C70B3-B621-8E71-BCB2-D235CC4FD4D8}"/>
              </a:ext>
            </a:extLst>
          </p:cNvPr>
          <p:cNvSpPr txBox="1"/>
          <p:nvPr/>
        </p:nvSpPr>
        <p:spPr>
          <a:xfrm>
            <a:off x="279400" y="965200"/>
            <a:ext cx="7045390" cy="1323439"/>
          </a:xfrm>
          <a:prstGeom prst="rect">
            <a:avLst/>
          </a:prstGeom>
          <a:noFill/>
        </p:spPr>
        <p:txBody>
          <a:bodyPr wrap="none" rtlCol="0">
            <a:spAutoFit/>
          </a:bodyPr>
          <a:lstStyle/>
          <a:p>
            <a:pPr>
              <a:buNone/>
            </a:pPr>
            <a:r>
              <a:rPr lang="en-US" sz="2000" b="1" dirty="0"/>
              <a:t>Take a minute to open this page and read it. Then:</a:t>
            </a:r>
          </a:p>
          <a:p>
            <a:pPr marL="342900" indent="-342900">
              <a:buAutoNum type="arabicPeriod"/>
            </a:pPr>
            <a:r>
              <a:rPr lang="en-US" sz="2000" dirty="0"/>
              <a:t>Where did SafeRTOS get its requirements?</a:t>
            </a:r>
          </a:p>
          <a:p>
            <a:pPr marL="342900" indent="-342900">
              <a:buAutoNum type="arabicPeriod"/>
            </a:pPr>
            <a:r>
              <a:rPr lang="en-US" sz="2000" dirty="0"/>
              <a:t>Does SafeRTOS differentiate itself on functional requirements?</a:t>
            </a:r>
          </a:p>
          <a:p>
            <a:pPr marL="342900" indent="-342900">
              <a:buAutoNum type="arabicPeriod"/>
            </a:pPr>
            <a:r>
              <a:rPr lang="en-US" sz="2000" dirty="0"/>
              <a:t>If SafeRTOS exists, what value does FreeRTOS add?</a:t>
            </a:r>
          </a:p>
        </p:txBody>
      </p:sp>
      <p:sp>
        <p:nvSpPr>
          <p:cNvPr id="90" name="Citation"/>
          <p:cNvSpPr txBox="1"/>
          <p:nvPr/>
        </p:nvSpPr>
        <p:spPr>
          <a:xfrm>
            <a:off x="508000" y="6223000"/>
            <a:ext cx="5461000" cy="228600"/>
          </a:xfrm>
          <a:prstGeom prst="rect">
            <a:avLst/>
          </a:prstGeom>
          <a:noFill/>
        </p:spPr>
        <p:txBody>
          <a:bodyPr wrap="square" lIns="0" tIns="0" rIns="0" bIns="0">
            <a:noAutofit/>
          </a:bodyPr>
          <a:lstStyle/>
          <a:p>
            <a:pPr algn="l">
              <a:buNone/>
            </a:pPr>
            <a:r>
              <a:rPr lang="en-US" sz="1100" dirty="0">
                <a:solidFill>
                  <a:srgbClr val="555960"/>
                </a:solidFill>
              </a:rPr>
              <a:t>Source: WITTENSTEIN high integrity systems, SafeRTOS</a:t>
            </a:r>
          </a:p>
        </p:txBody>
      </p:sp>
    </p:spTree>
    <p:extLst>
      <p:ext uri="{BB962C8B-B14F-4D97-AF65-F5344CB8AC3E}">
        <p14:creationId xmlns:p14="http://schemas.microsoft.com/office/powerpoint/2010/main" val="2399825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E72B2-486B-D6A6-B6E5-F091441021BD}"/>
              </a:ext>
            </a:extLst>
          </p:cNvPr>
          <p:cNvSpPr>
            <a:spLocks noGrp="1"/>
          </p:cNvSpPr>
          <p:nvPr>
            <p:ph type="title"/>
          </p:nvPr>
        </p:nvSpPr>
        <p:spPr/>
        <p:txBody>
          <a:bodyPr>
            <a:noAutofit/>
          </a:bodyPr>
          <a:lstStyle/>
          <a:p>
            <a:r>
              <a:rPr lang="en-US" dirty="0"/>
              <a:t>Cheap prototypes are an elicitation tool</a:t>
            </a:r>
          </a:p>
        </p:txBody>
      </p:sp>
      <p:sp>
        <p:nvSpPr>
          <p:cNvPr id="4" name="Slide Number Placeholder 3">
            <a:extLst>
              <a:ext uri="{FF2B5EF4-FFF2-40B4-BE49-F238E27FC236}">
                <a16:creationId xmlns:a16="http://schemas.microsoft.com/office/drawing/2014/main" id="{5655CA05-4A61-C2F8-3C90-B65E41156E1A}"/>
              </a:ext>
            </a:extLst>
          </p:cNvPr>
          <p:cNvSpPr>
            <a:spLocks noGrp="1"/>
          </p:cNvSpPr>
          <p:nvPr>
            <p:ph type="sldNum" sz="quarter" idx="4"/>
          </p:nvPr>
        </p:nvSpPr>
        <p:spPr/>
        <p:txBody>
          <a:bodyPr/>
          <a:lstStyle/>
          <a:p>
            <a:fld id="{B7EB45DA-9A0D-DC49-8E02-F30A5DDC21C3}" type="slidenum">
              <a:rPr lang="en-US" smtClean="0"/>
              <a:t>15</a:t>
            </a:fld>
            <a:endParaRPr lang="en-US"/>
          </a:p>
        </p:txBody>
      </p:sp>
      <p:sp>
        <p:nvSpPr>
          <p:cNvPr id="60" name="MAGE Moment badge"/>
          <p:cNvSpPr txBox="1"/>
          <p:nvPr/>
        </p:nvSpPr>
        <p:spPr>
          <a:xfrm>
            <a:off x="279400" y="685800"/>
            <a:ext cx="5080000" cy="787400"/>
          </a:xfrm>
          <a:prstGeom prst="rect">
            <a:avLst/>
          </a:prstGeom>
          <a:noFill/>
        </p:spPr>
        <p:txBody>
          <a:bodyPr wrap="square" rtlCol="0" anchor="t">
            <a:noAutofit/>
          </a:bodyPr>
          <a:lstStyle/>
          <a:p>
            <a:pPr algn="l">
              <a:buNone/>
            </a:pPr>
            <a:r>
              <a:rPr lang="en-US" sz="4800" dirty="0"/>
              <a:t>🧙</a:t>
            </a:r>
            <a:r>
              <a:rPr lang="en-US" sz="2400" i="1" dirty="0"/>
              <a:t>  MAGE Moment</a:t>
            </a:r>
          </a:p>
        </p:txBody>
      </p:sp>
      <p:sp>
        <p:nvSpPr>
          <p:cNvPr id="61" name="Proposition"/>
          <p:cNvSpPr txBox="1"/>
          <p:nvPr/>
        </p:nvSpPr>
        <p:spPr>
          <a:xfrm>
            <a:off x="279400" y="1498600"/>
            <a:ext cx="8382000" cy="584200"/>
          </a:xfrm>
          <a:prstGeom prst="rect">
            <a:avLst/>
          </a:prstGeom>
          <a:noFill/>
        </p:spPr>
        <p:txBody>
          <a:bodyPr wrap="square" rtlCol="0" anchor="t">
            <a:noAutofit/>
          </a:bodyPr>
          <a:lstStyle/>
          <a:p>
            <a:pPr algn="l">
              <a:buNone/>
            </a:pPr>
            <a:r>
              <a:rPr lang="en-US" sz="3200" b="1" dirty="0"/>
              <a:t>Building can be a way of asking questions</a:t>
            </a:r>
          </a:p>
        </p:txBody>
      </p:sp>
      <p:sp>
        <p:nvSpPr>
          <p:cNvPr id="62" name="Hook"/>
          <p:cNvSpPr txBox="1"/>
          <p:nvPr/>
        </p:nvSpPr>
        <p:spPr>
          <a:xfrm>
            <a:off x="279400" y="2159000"/>
            <a:ext cx="8382000" cy="508000"/>
          </a:xfrm>
          <a:prstGeom prst="rect">
            <a:avLst/>
          </a:prstGeom>
          <a:noFill/>
        </p:spPr>
        <p:txBody>
          <a:bodyPr wrap="square" rtlCol="0" anchor="t">
            <a:noAutofit/>
          </a:bodyPr>
          <a:lstStyle/>
          <a:p>
            <a:pPr algn="l">
              <a:buNone/>
            </a:pPr>
            <a:r>
              <a:rPr lang="en-US" sz="2400" i="1" dirty="0">
                <a:solidFill>
                  <a:srgbClr val="555960"/>
                </a:solidFill>
              </a:rPr>
              <a:t>Tell me what you want, or tell me what is wrong with this?</a:t>
            </a:r>
          </a:p>
        </p:txBody>
      </p:sp>
      <p:sp>
        <p:nvSpPr>
          <p:cNvPr id="65" name="Bridge"/>
          <p:cNvSpPr txBox="1"/>
          <p:nvPr/>
        </p:nvSpPr>
        <p:spPr>
          <a:xfrm>
            <a:off x="279400" y="5537200"/>
            <a:ext cx="8382000" cy="787400"/>
          </a:xfrm>
          <a:prstGeom prst="rect">
            <a:avLst/>
          </a:prstGeom>
          <a:noFill/>
        </p:spPr>
        <p:txBody>
          <a:bodyPr wrap="square" rtlCol="0" anchor="t">
            <a:noAutofit/>
          </a:bodyPr>
          <a:lstStyle/>
          <a:p>
            <a:pPr algn="l">
              <a:buNone/>
            </a:pPr>
            <a:r>
              <a:rPr lang="en-US" sz="2400" b="1" dirty="0"/>
              <a:t>A prototype can teach us the requirements. It is not the specification, and it is not the product.</a:t>
            </a:r>
          </a:p>
        </p:txBody>
      </p:sp>
      <p:sp>
        <p:nvSpPr>
          <p:cNvPr id="140" name="Expensive row label"/>
          <p:cNvSpPr txBox="1"/>
          <p:nvPr/>
        </p:nvSpPr>
        <p:spPr>
          <a:xfrm>
            <a:off x="279400" y="2794000"/>
            <a:ext cx="8382000" cy="355600"/>
          </a:xfrm>
          <a:prstGeom prst="rect">
            <a:avLst/>
          </a:prstGeom>
          <a:noFill/>
        </p:spPr>
        <p:txBody>
          <a:bodyPr wrap="square" rtlCol="0" anchor="t">
            <a:noAutofit/>
          </a:bodyPr>
          <a:lstStyle/>
          <a:p>
            <a:pPr algn="l">
              <a:buNone/>
            </a:pPr>
            <a:r>
              <a:rPr lang="en-US" sz="2000" b="1" dirty="0">
                <a:solidFill>
                  <a:srgbClr val="555960"/>
                </a:solidFill>
              </a:rPr>
              <a:t>When prototypes are expensive</a:t>
            </a:r>
          </a:p>
        </p:txBody>
      </p:sp>
      <p:sp>
        <p:nvSpPr>
          <p:cNvPr id="150" name="Expensive step 1"/>
          <p:cNvSpPr/>
          <p:nvPr/>
        </p:nvSpPr>
        <p:spPr>
          <a:xfrm>
            <a:off x="279400" y="3175000"/>
            <a:ext cx="1879600" cy="660400"/>
          </a:xfrm>
          <a:prstGeom prst="roundRect">
            <a:avLst/>
          </a:prstGeom>
          <a:solidFill>
            <a:srgbClr val="C9B991"/>
          </a:solidFill>
          <a:ln>
            <a:noFill/>
          </a:ln>
        </p:spPr>
        <p:txBody>
          <a:bodyPr lIns="27000" rIns="27000" anchor="ctr">
            <a:noAutofit/>
          </a:bodyPr>
          <a:lstStyle/>
          <a:p>
            <a:pPr algn="ctr">
              <a:buNone/>
            </a:pPr>
            <a:r>
              <a:rPr lang="en-US" sz="2000" b="1" dirty="0">
                <a:solidFill>
                  <a:srgbClr val="000000"/>
                </a:solidFill>
              </a:rPr>
              <a:t>Idea</a:t>
            </a:r>
          </a:p>
        </p:txBody>
      </p:sp>
      <p:sp>
        <p:nvSpPr>
          <p:cNvPr id="160" name="Expensive arrow 1"/>
          <p:cNvSpPr/>
          <p:nvPr/>
        </p:nvSpPr>
        <p:spPr>
          <a:xfrm>
            <a:off x="2209800" y="3403600"/>
            <a:ext cx="241300" cy="203200"/>
          </a:xfrm>
          <a:prstGeom prst="rightArrow">
            <a:avLst/>
          </a:prstGeom>
          <a:solidFill>
            <a:srgbClr val="555960"/>
          </a:solidFill>
          <a:ln>
            <a:noFill/>
          </a:ln>
        </p:spPr>
        <p:txBody>
          <a:bodyPr lIns="27000" rIns="27000" anchor="ctr">
            <a:noAutofit/>
          </a:bodyPr>
          <a:lstStyle/>
          <a:p>
            <a:endParaRPr lang="en-US"/>
          </a:p>
        </p:txBody>
      </p:sp>
      <p:sp>
        <p:nvSpPr>
          <p:cNvPr id="151" name="Expensive step 2"/>
          <p:cNvSpPr/>
          <p:nvPr/>
        </p:nvSpPr>
        <p:spPr>
          <a:xfrm>
            <a:off x="2501900" y="3175000"/>
            <a:ext cx="1879600" cy="660400"/>
          </a:xfrm>
          <a:prstGeom prst="roundRect">
            <a:avLst/>
          </a:prstGeom>
          <a:solidFill>
            <a:srgbClr val="C9B991"/>
          </a:solidFill>
          <a:ln>
            <a:noFill/>
          </a:ln>
        </p:spPr>
        <p:txBody>
          <a:bodyPr lIns="27000" rIns="27000" anchor="ctr">
            <a:noAutofit/>
          </a:bodyPr>
          <a:lstStyle/>
          <a:p>
            <a:pPr algn="ctr">
              <a:buNone/>
            </a:pPr>
            <a:r>
              <a:rPr lang="en-US" sz="2000" b="1" dirty="0">
                <a:solidFill>
                  <a:srgbClr val="000000"/>
                </a:solidFill>
              </a:rPr>
              <a:t>Describe in detail</a:t>
            </a:r>
          </a:p>
        </p:txBody>
      </p:sp>
      <p:sp>
        <p:nvSpPr>
          <p:cNvPr id="161" name="Expensive arrow 2"/>
          <p:cNvSpPr/>
          <p:nvPr/>
        </p:nvSpPr>
        <p:spPr>
          <a:xfrm>
            <a:off x="4432300" y="3403600"/>
            <a:ext cx="241300" cy="203200"/>
          </a:xfrm>
          <a:prstGeom prst="rightArrow">
            <a:avLst/>
          </a:prstGeom>
          <a:solidFill>
            <a:srgbClr val="555960"/>
          </a:solidFill>
          <a:ln>
            <a:noFill/>
          </a:ln>
        </p:spPr>
        <p:txBody>
          <a:bodyPr lIns="27000" rIns="27000" anchor="ctr">
            <a:noAutofit/>
          </a:bodyPr>
          <a:lstStyle/>
          <a:p>
            <a:endParaRPr lang="en-US"/>
          </a:p>
        </p:txBody>
      </p:sp>
      <p:sp>
        <p:nvSpPr>
          <p:cNvPr id="152" name="Expensive step 3"/>
          <p:cNvSpPr/>
          <p:nvPr/>
        </p:nvSpPr>
        <p:spPr>
          <a:xfrm>
            <a:off x="4724400" y="3175000"/>
            <a:ext cx="1879600" cy="660400"/>
          </a:xfrm>
          <a:prstGeom prst="roundRect">
            <a:avLst/>
          </a:prstGeom>
          <a:solidFill>
            <a:srgbClr val="C9B991"/>
          </a:solidFill>
          <a:ln>
            <a:noFill/>
          </a:ln>
        </p:spPr>
        <p:txBody>
          <a:bodyPr lIns="27000" rIns="27000" anchor="ctr">
            <a:noAutofit/>
          </a:bodyPr>
          <a:lstStyle/>
          <a:p>
            <a:pPr algn="ctr">
              <a:buNone/>
            </a:pPr>
            <a:r>
              <a:rPr lang="en-US" sz="2000" b="1" dirty="0">
                <a:solidFill>
                  <a:srgbClr val="000000"/>
                </a:solidFill>
              </a:rPr>
              <a:t>Build</a:t>
            </a:r>
          </a:p>
        </p:txBody>
      </p:sp>
      <p:sp>
        <p:nvSpPr>
          <p:cNvPr id="162" name="Expensive arrow 3"/>
          <p:cNvSpPr/>
          <p:nvPr/>
        </p:nvSpPr>
        <p:spPr>
          <a:xfrm>
            <a:off x="6654800" y="3403600"/>
            <a:ext cx="241300" cy="203200"/>
          </a:xfrm>
          <a:prstGeom prst="rightArrow">
            <a:avLst/>
          </a:prstGeom>
          <a:solidFill>
            <a:srgbClr val="555960"/>
          </a:solidFill>
          <a:ln>
            <a:noFill/>
          </a:ln>
        </p:spPr>
        <p:txBody>
          <a:bodyPr lIns="27000" rIns="27000" anchor="ctr">
            <a:noAutofit/>
          </a:bodyPr>
          <a:lstStyle/>
          <a:p>
            <a:endParaRPr lang="en-US"/>
          </a:p>
        </p:txBody>
      </p:sp>
      <p:sp>
        <p:nvSpPr>
          <p:cNvPr id="153" name="Expensive step 4"/>
          <p:cNvSpPr/>
          <p:nvPr/>
        </p:nvSpPr>
        <p:spPr>
          <a:xfrm>
            <a:off x="6946900" y="3175000"/>
            <a:ext cx="1879600" cy="660400"/>
          </a:xfrm>
          <a:prstGeom prst="roundRect">
            <a:avLst/>
          </a:prstGeom>
          <a:solidFill>
            <a:srgbClr val="C9B991"/>
          </a:solidFill>
          <a:ln>
            <a:noFill/>
          </a:ln>
        </p:spPr>
        <p:txBody>
          <a:bodyPr lIns="27000" rIns="27000" anchor="ctr">
            <a:noAutofit/>
          </a:bodyPr>
          <a:lstStyle/>
          <a:p>
            <a:pPr algn="ctr">
              <a:buNone/>
            </a:pPr>
            <a:r>
              <a:rPr lang="en-US" sz="2000" b="1" dirty="0">
                <a:solidFill>
                  <a:srgbClr val="000000"/>
                </a:solidFill>
              </a:rPr>
              <a:t>First real reaction</a:t>
            </a:r>
          </a:p>
        </p:txBody>
      </p:sp>
      <p:sp>
        <p:nvSpPr>
          <p:cNvPr id="141" name="Cheap row label"/>
          <p:cNvSpPr txBox="1"/>
          <p:nvPr/>
        </p:nvSpPr>
        <p:spPr>
          <a:xfrm>
            <a:off x="279400" y="4064000"/>
            <a:ext cx="8382000" cy="355600"/>
          </a:xfrm>
          <a:prstGeom prst="rect">
            <a:avLst/>
          </a:prstGeom>
          <a:noFill/>
        </p:spPr>
        <p:txBody>
          <a:bodyPr wrap="square" rtlCol="0" anchor="t">
            <a:noAutofit/>
          </a:bodyPr>
          <a:lstStyle/>
          <a:p>
            <a:pPr algn="l">
              <a:buNone/>
            </a:pPr>
            <a:r>
              <a:rPr lang="en-US" sz="2000" b="1" dirty="0">
                <a:solidFill>
                  <a:srgbClr val="555960"/>
                </a:solidFill>
              </a:rPr>
              <a:t>When prototypes are cheap</a:t>
            </a:r>
          </a:p>
        </p:txBody>
      </p:sp>
      <p:sp>
        <p:nvSpPr>
          <p:cNvPr id="170" name="Cheap step 1"/>
          <p:cNvSpPr/>
          <p:nvPr/>
        </p:nvSpPr>
        <p:spPr>
          <a:xfrm>
            <a:off x="279400" y="4445000"/>
            <a:ext cx="1397000" cy="660400"/>
          </a:xfrm>
          <a:prstGeom prst="roundRect">
            <a:avLst/>
          </a:prstGeom>
          <a:solidFill>
            <a:srgbClr val="8E6F3E"/>
          </a:solidFill>
          <a:ln>
            <a:noFill/>
          </a:ln>
        </p:spPr>
        <p:txBody>
          <a:bodyPr lIns="27000" rIns="27000" anchor="ctr">
            <a:noAutofit/>
          </a:bodyPr>
          <a:lstStyle/>
          <a:p>
            <a:pPr algn="ctr">
              <a:buNone/>
            </a:pPr>
            <a:r>
              <a:rPr lang="en-US" sz="2000" b="1" dirty="0">
                <a:solidFill>
                  <a:srgbClr val="FFFFFF"/>
                </a:solidFill>
              </a:rPr>
              <a:t>Idea</a:t>
            </a:r>
          </a:p>
        </p:txBody>
      </p:sp>
      <p:sp>
        <p:nvSpPr>
          <p:cNvPr id="180" name="Cheap arrow 1"/>
          <p:cNvSpPr/>
          <p:nvPr/>
        </p:nvSpPr>
        <p:spPr>
          <a:xfrm>
            <a:off x="1727200" y="4673600"/>
            <a:ext cx="241300" cy="203200"/>
          </a:xfrm>
          <a:prstGeom prst="rightArrow">
            <a:avLst/>
          </a:prstGeom>
          <a:solidFill>
            <a:srgbClr val="8E6F3E"/>
          </a:solidFill>
          <a:ln>
            <a:noFill/>
          </a:ln>
        </p:spPr>
        <p:txBody>
          <a:bodyPr lIns="27000" rIns="27000" anchor="ctr">
            <a:noAutofit/>
          </a:bodyPr>
          <a:lstStyle/>
          <a:p>
            <a:endParaRPr lang="en-US"/>
          </a:p>
        </p:txBody>
      </p:sp>
      <p:sp>
        <p:nvSpPr>
          <p:cNvPr id="171" name="Cheap step 2"/>
          <p:cNvSpPr/>
          <p:nvPr/>
        </p:nvSpPr>
        <p:spPr>
          <a:xfrm>
            <a:off x="1993900" y="4445000"/>
            <a:ext cx="2667000" cy="660400"/>
          </a:xfrm>
          <a:prstGeom prst="roundRect">
            <a:avLst/>
          </a:prstGeom>
          <a:solidFill>
            <a:srgbClr val="8E6F3E"/>
          </a:solidFill>
          <a:ln>
            <a:noFill/>
          </a:ln>
        </p:spPr>
        <p:txBody>
          <a:bodyPr lIns="27000" rIns="27000" anchor="ctr">
            <a:noAutofit/>
          </a:bodyPr>
          <a:lstStyle/>
          <a:p>
            <a:pPr algn="ctr">
              <a:buNone/>
            </a:pPr>
            <a:r>
              <a:rPr lang="en-US" sz="2000" b="1" dirty="0">
                <a:solidFill>
                  <a:srgbClr val="FFFFFF"/>
                </a:solidFill>
              </a:rPr>
              <a:t>Build enough to react to</a:t>
            </a:r>
          </a:p>
        </p:txBody>
      </p:sp>
      <p:sp>
        <p:nvSpPr>
          <p:cNvPr id="181" name="Cheap arrow 2"/>
          <p:cNvSpPr/>
          <p:nvPr/>
        </p:nvSpPr>
        <p:spPr>
          <a:xfrm>
            <a:off x="4711700" y="4673600"/>
            <a:ext cx="241300" cy="203200"/>
          </a:xfrm>
          <a:prstGeom prst="rightArrow">
            <a:avLst/>
          </a:prstGeom>
          <a:solidFill>
            <a:srgbClr val="8E6F3E"/>
          </a:solidFill>
          <a:ln>
            <a:noFill/>
          </a:ln>
        </p:spPr>
        <p:txBody>
          <a:bodyPr lIns="27000" rIns="27000" anchor="ctr">
            <a:noAutofit/>
          </a:bodyPr>
          <a:lstStyle/>
          <a:p>
            <a:endParaRPr lang="en-US"/>
          </a:p>
        </p:txBody>
      </p:sp>
      <p:sp>
        <p:nvSpPr>
          <p:cNvPr id="172" name="Cheap step 3"/>
          <p:cNvSpPr/>
          <p:nvPr/>
        </p:nvSpPr>
        <p:spPr>
          <a:xfrm>
            <a:off x="4978400" y="4445000"/>
            <a:ext cx="1778000" cy="660400"/>
          </a:xfrm>
          <a:prstGeom prst="roundRect">
            <a:avLst/>
          </a:prstGeom>
          <a:solidFill>
            <a:srgbClr val="8E6F3E"/>
          </a:solidFill>
          <a:ln>
            <a:noFill/>
          </a:ln>
        </p:spPr>
        <p:txBody>
          <a:bodyPr lIns="27000" rIns="27000" anchor="ctr">
            <a:noAutofit/>
          </a:bodyPr>
          <a:lstStyle/>
          <a:p>
            <a:pPr algn="ctr">
              <a:buNone/>
            </a:pPr>
            <a:r>
              <a:rPr lang="en-US" sz="2000" b="1" dirty="0">
                <a:solidFill>
                  <a:srgbClr val="FFFFFF"/>
                </a:solidFill>
              </a:rPr>
              <a:t>Reaction</a:t>
            </a:r>
          </a:p>
        </p:txBody>
      </p:sp>
      <p:sp>
        <p:nvSpPr>
          <p:cNvPr id="182" name="Cheap arrow 3"/>
          <p:cNvSpPr/>
          <p:nvPr/>
        </p:nvSpPr>
        <p:spPr>
          <a:xfrm>
            <a:off x="6807200" y="4673600"/>
            <a:ext cx="241300" cy="203200"/>
          </a:xfrm>
          <a:prstGeom prst="rightArrow">
            <a:avLst/>
          </a:prstGeom>
          <a:solidFill>
            <a:srgbClr val="8E6F3E"/>
          </a:solidFill>
          <a:ln>
            <a:noFill/>
          </a:ln>
        </p:spPr>
        <p:txBody>
          <a:bodyPr lIns="27000" rIns="27000" anchor="ctr">
            <a:noAutofit/>
          </a:bodyPr>
          <a:lstStyle/>
          <a:p>
            <a:endParaRPr lang="en-US"/>
          </a:p>
        </p:txBody>
      </p:sp>
      <p:sp>
        <p:nvSpPr>
          <p:cNvPr id="173" name="Cheap step 4"/>
          <p:cNvSpPr/>
          <p:nvPr/>
        </p:nvSpPr>
        <p:spPr>
          <a:xfrm>
            <a:off x="7073900" y="4445000"/>
            <a:ext cx="1778000" cy="660400"/>
          </a:xfrm>
          <a:prstGeom prst="roundRect">
            <a:avLst/>
          </a:prstGeom>
          <a:solidFill>
            <a:srgbClr val="8E6F3E"/>
          </a:solidFill>
          <a:ln>
            <a:noFill/>
          </a:ln>
        </p:spPr>
        <p:txBody>
          <a:bodyPr lIns="27000" rIns="27000" anchor="ctr">
            <a:noAutofit/>
          </a:bodyPr>
          <a:lstStyle/>
          <a:p>
            <a:pPr algn="ctr">
              <a:buNone/>
            </a:pPr>
            <a:r>
              <a:rPr lang="en-US" sz="2000" b="1" dirty="0">
                <a:solidFill>
                  <a:srgbClr val="FFFFFF"/>
                </a:solidFill>
              </a:rPr>
              <a:t>Revise</a:t>
            </a:r>
          </a:p>
        </p:txBody>
      </p:sp>
      <p:sp>
        <p:nvSpPr>
          <p:cNvPr id="190" name="Return to build"/>
          <p:cNvSpPr/>
          <p:nvPr/>
        </p:nvSpPr>
        <p:spPr>
          <a:xfrm>
            <a:off x="1993900" y="5232400"/>
            <a:ext cx="6858000" cy="177800"/>
          </a:xfrm>
          <a:prstGeom prst="leftArrow">
            <a:avLst/>
          </a:prstGeom>
          <a:solidFill>
            <a:srgbClr val="8E6F3E"/>
          </a:solidFill>
          <a:ln>
            <a:noFill/>
          </a:ln>
        </p:spPr>
        <p:txBody>
          <a:bodyPr lIns="27000" rIns="27000" anchor="ctr">
            <a:noAutofit/>
          </a:bodyPr>
          <a:lstStyle/>
          <a:p>
            <a:endParaRPr lang="en-US"/>
          </a:p>
        </p:txBody>
      </p:sp>
      <p:sp>
        <p:nvSpPr>
          <p:cNvPr id="191" name="Return label"/>
          <p:cNvSpPr txBox="1"/>
          <p:nvPr/>
        </p:nvSpPr>
        <p:spPr>
          <a:xfrm>
            <a:off x="279400" y="5181600"/>
            <a:ext cx="1651000" cy="381000"/>
          </a:xfrm>
          <a:prstGeom prst="rect">
            <a:avLst/>
          </a:prstGeom>
          <a:noFill/>
        </p:spPr>
        <p:txBody>
          <a:bodyPr wrap="square" rtlCol="0" anchor="t">
            <a:noAutofit/>
          </a:bodyPr>
          <a:lstStyle/>
          <a:p>
            <a:pPr algn="l">
              <a:buNone/>
            </a:pPr>
            <a:r>
              <a:rPr lang="en-US" sz="2000" b="1" i="1" dirty="0">
                <a:solidFill>
                  <a:srgbClr val="8E6F3E"/>
                </a:solidFill>
              </a:rPr>
              <a:t>and again</a:t>
            </a:r>
          </a:p>
        </p:txBody>
      </p:sp>
    </p:spTree>
    <p:extLst>
      <p:ext uri="{BB962C8B-B14F-4D97-AF65-F5344CB8AC3E}">
        <p14:creationId xmlns:p14="http://schemas.microsoft.com/office/powerpoint/2010/main" val="3061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500"/>
                                        <p:tgtEl>
                                          <p:spTgt spid="140"/>
                                        </p:tgtEl>
                                      </p:cBhvr>
                                    </p:animEffect>
                                  </p:childTnLst>
                                </p:cTn>
                              </p:par>
                              <p:par>
                                <p:cTn id="8" presetID="10" presetClass="entr" presetSubtype="0" fill="hold" nodeType="withEffect">
                                  <p:stCondLst>
                                    <p:cond delay="0"/>
                                  </p:stCondLst>
                                  <p:childTnLst>
                                    <p:set>
                                      <p:cBhvr>
                                        <p:cTn id="9" dur="1" fill="hold">
                                          <p:stCondLst>
                                            <p:cond delay="0"/>
                                          </p:stCondLst>
                                        </p:cTn>
                                        <p:tgtEl>
                                          <p:spTgt spid="150"/>
                                        </p:tgtEl>
                                        <p:attrNameLst>
                                          <p:attrName>style.visibility</p:attrName>
                                        </p:attrNameLst>
                                      </p:cBhvr>
                                      <p:to>
                                        <p:strVal val="visible"/>
                                      </p:to>
                                    </p:set>
                                    <p:animEffect transition="in" filter="fade">
                                      <p:cBhvr>
                                        <p:cTn id="10" dur="500"/>
                                        <p:tgtEl>
                                          <p:spTgt spid="150"/>
                                        </p:tgtEl>
                                      </p:cBhvr>
                                    </p:animEffect>
                                  </p:childTnLst>
                                </p:cTn>
                              </p:par>
                              <p:par>
                                <p:cTn id="11" presetID="10" presetClass="entr" presetSubtype="0" fill="hold" nodeType="withEffect">
                                  <p:stCondLst>
                                    <p:cond delay="0"/>
                                  </p:stCondLst>
                                  <p:childTnLst>
                                    <p:set>
                                      <p:cBhvr>
                                        <p:cTn id="12" dur="1" fill="hold">
                                          <p:stCondLst>
                                            <p:cond delay="0"/>
                                          </p:stCondLst>
                                        </p:cTn>
                                        <p:tgtEl>
                                          <p:spTgt spid="160"/>
                                        </p:tgtEl>
                                        <p:attrNameLst>
                                          <p:attrName>style.visibility</p:attrName>
                                        </p:attrNameLst>
                                      </p:cBhvr>
                                      <p:to>
                                        <p:strVal val="visible"/>
                                      </p:to>
                                    </p:set>
                                    <p:animEffect transition="in" filter="fade">
                                      <p:cBhvr>
                                        <p:cTn id="13" dur="500"/>
                                        <p:tgtEl>
                                          <p:spTgt spid="160"/>
                                        </p:tgtEl>
                                      </p:cBhvr>
                                    </p:animEffect>
                                  </p:childTnLst>
                                </p:cTn>
                              </p:par>
                              <p:par>
                                <p:cTn id="14" presetID="10" presetClass="entr" presetSubtype="0" fill="hold" nodeType="withEffect">
                                  <p:stCondLst>
                                    <p:cond delay="0"/>
                                  </p:stCondLst>
                                  <p:childTnLst>
                                    <p:set>
                                      <p:cBhvr>
                                        <p:cTn id="15" dur="1" fill="hold">
                                          <p:stCondLst>
                                            <p:cond delay="0"/>
                                          </p:stCondLst>
                                        </p:cTn>
                                        <p:tgtEl>
                                          <p:spTgt spid="151"/>
                                        </p:tgtEl>
                                        <p:attrNameLst>
                                          <p:attrName>style.visibility</p:attrName>
                                        </p:attrNameLst>
                                      </p:cBhvr>
                                      <p:to>
                                        <p:strVal val="visible"/>
                                      </p:to>
                                    </p:set>
                                    <p:animEffect transition="in" filter="fade">
                                      <p:cBhvr>
                                        <p:cTn id="16" dur="500"/>
                                        <p:tgtEl>
                                          <p:spTgt spid="151"/>
                                        </p:tgtEl>
                                      </p:cBhvr>
                                    </p:animEffect>
                                  </p:childTnLst>
                                </p:cTn>
                              </p:par>
                              <p:par>
                                <p:cTn id="17" presetID="10" presetClass="entr" presetSubtype="0" fill="hold" nodeType="withEffect">
                                  <p:stCondLst>
                                    <p:cond delay="0"/>
                                  </p:stCondLst>
                                  <p:childTnLst>
                                    <p:set>
                                      <p:cBhvr>
                                        <p:cTn id="18" dur="1" fill="hold">
                                          <p:stCondLst>
                                            <p:cond delay="0"/>
                                          </p:stCondLst>
                                        </p:cTn>
                                        <p:tgtEl>
                                          <p:spTgt spid="161"/>
                                        </p:tgtEl>
                                        <p:attrNameLst>
                                          <p:attrName>style.visibility</p:attrName>
                                        </p:attrNameLst>
                                      </p:cBhvr>
                                      <p:to>
                                        <p:strVal val="visible"/>
                                      </p:to>
                                    </p:set>
                                    <p:animEffect transition="in" filter="fade">
                                      <p:cBhvr>
                                        <p:cTn id="19" dur="500"/>
                                        <p:tgtEl>
                                          <p:spTgt spid="161"/>
                                        </p:tgtEl>
                                      </p:cBhvr>
                                    </p:animEffect>
                                  </p:childTnLst>
                                </p:cTn>
                              </p:par>
                              <p:par>
                                <p:cTn id="20" presetID="10" presetClass="entr" presetSubtype="0" fill="hold" nodeType="with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fade">
                                      <p:cBhvr>
                                        <p:cTn id="22" dur="500"/>
                                        <p:tgtEl>
                                          <p:spTgt spid="152"/>
                                        </p:tgtEl>
                                      </p:cBhvr>
                                    </p:animEffect>
                                  </p:childTnLst>
                                </p:cTn>
                              </p:par>
                              <p:par>
                                <p:cTn id="23" presetID="10" presetClass="entr" presetSubtype="0" fill="hold" nodeType="withEffect">
                                  <p:stCondLst>
                                    <p:cond delay="0"/>
                                  </p:stCondLst>
                                  <p:childTnLst>
                                    <p:set>
                                      <p:cBhvr>
                                        <p:cTn id="24" dur="1" fill="hold">
                                          <p:stCondLst>
                                            <p:cond delay="0"/>
                                          </p:stCondLst>
                                        </p:cTn>
                                        <p:tgtEl>
                                          <p:spTgt spid="162"/>
                                        </p:tgtEl>
                                        <p:attrNameLst>
                                          <p:attrName>style.visibility</p:attrName>
                                        </p:attrNameLst>
                                      </p:cBhvr>
                                      <p:to>
                                        <p:strVal val="visible"/>
                                      </p:to>
                                    </p:set>
                                    <p:animEffect transition="in" filter="fade">
                                      <p:cBhvr>
                                        <p:cTn id="25" dur="500"/>
                                        <p:tgtEl>
                                          <p:spTgt spid="162"/>
                                        </p:tgtEl>
                                      </p:cBhvr>
                                    </p:animEffect>
                                  </p:childTnLst>
                                </p:cTn>
                              </p:par>
                              <p:par>
                                <p:cTn id="26" presetID="10" presetClass="entr" presetSubtype="0" fill="hold" nodeType="with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fade">
                                      <p:cBhvr>
                                        <p:cTn id="28" dur="500"/>
                                        <p:tgtEl>
                                          <p:spTgt spid="15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1"/>
                                        </p:tgtEl>
                                        <p:attrNameLst>
                                          <p:attrName>style.visibility</p:attrName>
                                        </p:attrNameLst>
                                      </p:cBhvr>
                                      <p:to>
                                        <p:strVal val="visible"/>
                                      </p:to>
                                    </p:set>
                                    <p:animEffect transition="in" filter="fade">
                                      <p:cBhvr>
                                        <p:cTn id="33" dur="500"/>
                                        <p:tgtEl>
                                          <p:spTgt spid="141"/>
                                        </p:tgtEl>
                                      </p:cBhvr>
                                    </p:animEffect>
                                  </p:childTnLst>
                                </p:cTn>
                              </p:par>
                              <p:par>
                                <p:cTn id="34" presetID="10" presetClass="entr" presetSubtype="0" fill="hold" nodeType="withEffect">
                                  <p:stCondLst>
                                    <p:cond delay="0"/>
                                  </p:stCondLst>
                                  <p:childTnLst>
                                    <p:set>
                                      <p:cBhvr>
                                        <p:cTn id="35" dur="1" fill="hold">
                                          <p:stCondLst>
                                            <p:cond delay="0"/>
                                          </p:stCondLst>
                                        </p:cTn>
                                        <p:tgtEl>
                                          <p:spTgt spid="170"/>
                                        </p:tgtEl>
                                        <p:attrNameLst>
                                          <p:attrName>style.visibility</p:attrName>
                                        </p:attrNameLst>
                                      </p:cBhvr>
                                      <p:to>
                                        <p:strVal val="visible"/>
                                      </p:to>
                                    </p:set>
                                    <p:animEffect transition="in" filter="fade">
                                      <p:cBhvr>
                                        <p:cTn id="36" dur="500"/>
                                        <p:tgtEl>
                                          <p:spTgt spid="170"/>
                                        </p:tgtEl>
                                      </p:cBhvr>
                                    </p:animEffect>
                                  </p:childTnLst>
                                </p:cTn>
                              </p:par>
                              <p:par>
                                <p:cTn id="37" presetID="10" presetClass="entr" presetSubtype="0" fill="hold" nodeType="withEffect">
                                  <p:stCondLst>
                                    <p:cond delay="0"/>
                                  </p:stCondLst>
                                  <p:childTnLst>
                                    <p:set>
                                      <p:cBhvr>
                                        <p:cTn id="38" dur="1" fill="hold">
                                          <p:stCondLst>
                                            <p:cond delay="0"/>
                                          </p:stCondLst>
                                        </p:cTn>
                                        <p:tgtEl>
                                          <p:spTgt spid="180"/>
                                        </p:tgtEl>
                                        <p:attrNameLst>
                                          <p:attrName>style.visibility</p:attrName>
                                        </p:attrNameLst>
                                      </p:cBhvr>
                                      <p:to>
                                        <p:strVal val="visible"/>
                                      </p:to>
                                    </p:set>
                                    <p:animEffect transition="in" filter="fade">
                                      <p:cBhvr>
                                        <p:cTn id="39" dur="500"/>
                                        <p:tgtEl>
                                          <p:spTgt spid="180"/>
                                        </p:tgtEl>
                                      </p:cBhvr>
                                    </p:animEffect>
                                  </p:childTnLst>
                                </p:cTn>
                              </p:par>
                              <p:par>
                                <p:cTn id="40" presetID="10" presetClass="entr" presetSubtype="0" fill="hold" nodeType="withEffect">
                                  <p:stCondLst>
                                    <p:cond delay="0"/>
                                  </p:stCondLst>
                                  <p:childTnLst>
                                    <p:set>
                                      <p:cBhvr>
                                        <p:cTn id="41" dur="1" fill="hold">
                                          <p:stCondLst>
                                            <p:cond delay="0"/>
                                          </p:stCondLst>
                                        </p:cTn>
                                        <p:tgtEl>
                                          <p:spTgt spid="171"/>
                                        </p:tgtEl>
                                        <p:attrNameLst>
                                          <p:attrName>style.visibility</p:attrName>
                                        </p:attrNameLst>
                                      </p:cBhvr>
                                      <p:to>
                                        <p:strVal val="visible"/>
                                      </p:to>
                                    </p:set>
                                    <p:animEffect transition="in" filter="fade">
                                      <p:cBhvr>
                                        <p:cTn id="42" dur="500"/>
                                        <p:tgtEl>
                                          <p:spTgt spid="171"/>
                                        </p:tgtEl>
                                      </p:cBhvr>
                                    </p:animEffect>
                                  </p:childTnLst>
                                </p:cTn>
                              </p:par>
                              <p:par>
                                <p:cTn id="43" presetID="10" presetClass="entr" presetSubtype="0" fill="hold" nodeType="withEffect">
                                  <p:stCondLst>
                                    <p:cond delay="0"/>
                                  </p:stCondLst>
                                  <p:childTnLst>
                                    <p:set>
                                      <p:cBhvr>
                                        <p:cTn id="44" dur="1" fill="hold">
                                          <p:stCondLst>
                                            <p:cond delay="0"/>
                                          </p:stCondLst>
                                        </p:cTn>
                                        <p:tgtEl>
                                          <p:spTgt spid="181"/>
                                        </p:tgtEl>
                                        <p:attrNameLst>
                                          <p:attrName>style.visibility</p:attrName>
                                        </p:attrNameLst>
                                      </p:cBhvr>
                                      <p:to>
                                        <p:strVal val="visible"/>
                                      </p:to>
                                    </p:set>
                                    <p:animEffect transition="in" filter="fade">
                                      <p:cBhvr>
                                        <p:cTn id="45" dur="500"/>
                                        <p:tgtEl>
                                          <p:spTgt spid="181"/>
                                        </p:tgtEl>
                                      </p:cBhvr>
                                    </p:animEffect>
                                  </p:childTnLst>
                                </p:cTn>
                              </p:par>
                              <p:par>
                                <p:cTn id="46" presetID="10" presetClass="entr" presetSubtype="0" fill="hold" nodeType="withEffect">
                                  <p:stCondLst>
                                    <p:cond delay="0"/>
                                  </p:stCondLst>
                                  <p:childTnLst>
                                    <p:set>
                                      <p:cBhvr>
                                        <p:cTn id="47" dur="1" fill="hold">
                                          <p:stCondLst>
                                            <p:cond delay="0"/>
                                          </p:stCondLst>
                                        </p:cTn>
                                        <p:tgtEl>
                                          <p:spTgt spid="172"/>
                                        </p:tgtEl>
                                        <p:attrNameLst>
                                          <p:attrName>style.visibility</p:attrName>
                                        </p:attrNameLst>
                                      </p:cBhvr>
                                      <p:to>
                                        <p:strVal val="visible"/>
                                      </p:to>
                                    </p:set>
                                    <p:animEffect transition="in" filter="fade">
                                      <p:cBhvr>
                                        <p:cTn id="48" dur="500"/>
                                        <p:tgtEl>
                                          <p:spTgt spid="172"/>
                                        </p:tgtEl>
                                      </p:cBhvr>
                                    </p:animEffect>
                                  </p:childTnLst>
                                </p:cTn>
                              </p:par>
                              <p:par>
                                <p:cTn id="49" presetID="10" presetClass="entr" presetSubtype="0" fill="hold" nodeType="withEffect">
                                  <p:stCondLst>
                                    <p:cond delay="0"/>
                                  </p:stCondLst>
                                  <p:childTnLst>
                                    <p:set>
                                      <p:cBhvr>
                                        <p:cTn id="50" dur="1" fill="hold">
                                          <p:stCondLst>
                                            <p:cond delay="0"/>
                                          </p:stCondLst>
                                        </p:cTn>
                                        <p:tgtEl>
                                          <p:spTgt spid="182"/>
                                        </p:tgtEl>
                                        <p:attrNameLst>
                                          <p:attrName>style.visibility</p:attrName>
                                        </p:attrNameLst>
                                      </p:cBhvr>
                                      <p:to>
                                        <p:strVal val="visible"/>
                                      </p:to>
                                    </p:set>
                                    <p:animEffect transition="in" filter="fade">
                                      <p:cBhvr>
                                        <p:cTn id="51" dur="500"/>
                                        <p:tgtEl>
                                          <p:spTgt spid="182"/>
                                        </p:tgtEl>
                                      </p:cBhvr>
                                    </p:animEffect>
                                  </p:childTnLst>
                                </p:cTn>
                              </p:par>
                              <p:par>
                                <p:cTn id="52" presetID="10" presetClass="entr" presetSubtype="0" fill="hold" nodeType="withEffect">
                                  <p:stCondLst>
                                    <p:cond delay="0"/>
                                  </p:stCondLst>
                                  <p:childTnLst>
                                    <p:set>
                                      <p:cBhvr>
                                        <p:cTn id="53" dur="1" fill="hold">
                                          <p:stCondLst>
                                            <p:cond delay="0"/>
                                          </p:stCondLst>
                                        </p:cTn>
                                        <p:tgtEl>
                                          <p:spTgt spid="173"/>
                                        </p:tgtEl>
                                        <p:attrNameLst>
                                          <p:attrName>style.visibility</p:attrName>
                                        </p:attrNameLst>
                                      </p:cBhvr>
                                      <p:to>
                                        <p:strVal val="visible"/>
                                      </p:to>
                                    </p:set>
                                    <p:animEffect transition="in" filter="fade">
                                      <p:cBhvr>
                                        <p:cTn id="54" dur="500"/>
                                        <p:tgtEl>
                                          <p:spTgt spid="173"/>
                                        </p:tgtEl>
                                      </p:cBhvr>
                                    </p:animEffect>
                                  </p:childTnLst>
                                </p:cTn>
                              </p:par>
                              <p:par>
                                <p:cTn id="55" presetID="10" presetClass="entr" presetSubtype="0" fill="hold" nodeType="withEffect">
                                  <p:stCondLst>
                                    <p:cond delay="0"/>
                                  </p:stCondLst>
                                  <p:childTnLst>
                                    <p:set>
                                      <p:cBhvr>
                                        <p:cTn id="56" dur="1" fill="hold">
                                          <p:stCondLst>
                                            <p:cond delay="0"/>
                                          </p:stCondLst>
                                        </p:cTn>
                                        <p:tgtEl>
                                          <p:spTgt spid="190"/>
                                        </p:tgtEl>
                                        <p:attrNameLst>
                                          <p:attrName>style.visibility</p:attrName>
                                        </p:attrNameLst>
                                      </p:cBhvr>
                                      <p:to>
                                        <p:strVal val="visible"/>
                                      </p:to>
                                    </p:set>
                                    <p:animEffect transition="in" filter="fade">
                                      <p:cBhvr>
                                        <p:cTn id="57" dur="500"/>
                                        <p:tgtEl>
                                          <p:spTgt spid="190"/>
                                        </p:tgtEl>
                                      </p:cBhvr>
                                    </p:animEffect>
                                  </p:childTnLst>
                                </p:cTn>
                              </p:par>
                              <p:par>
                                <p:cTn id="58" presetID="10" presetClass="entr" presetSubtype="0" fill="hold" nodeType="withEffect">
                                  <p:stCondLst>
                                    <p:cond delay="0"/>
                                  </p:stCondLst>
                                  <p:childTnLst>
                                    <p:set>
                                      <p:cBhvr>
                                        <p:cTn id="59" dur="1" fill="hold">
                                          <p:stCondLst>
                                            <p:cond delay="0"/>
                                          </p:stCondLst>
                                        </p:cTn>
                                        <p:tgtEl>
                                          <p:spTgt spid="191"/>
                                        </p:tgtEl>
                                        <p:attrNameLst>
                                          <p:attrName>style.visibility</p:attrName>
                                        </p:attrNameLst>
                                      </p:cBhvr>
                                      <p:to>
                                        <p:strVal val="visible"/>
                                      </p:to>
                                    </p:set>
                                    <p:animEffect transition="in" filter="fade">
                                      <p:cBhvr>
                                        <p:cTn id="60" dur="500"/>
                                        <p:tgtEl>
                                          <p:spTgt spid="19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fade">
                                      <p:cBhvr>
                                        <p:cTn id="6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911E14-A5C4-5374-1C9C-453898A33743}"/>
              </a:ext>
            </a:extLst>
          </p:cNvPr>
          <p:cNvSpPr>
            <a:spLocks noGrp="1"/>
          </p:cNvSpPr>
          <p:nvPr>
            <p:ph type="title"/>
          </p:nvPr>
        </p:nvSpPr>
        <p:spPr/>
        <p:txBody>
          <a:bodyPr>
            <a:normAutofit fontScale="90000"/>
          </a:bodyPr>
          <a:lstStyle/>
          <a:p>
            <a:r>
              <a:rPr lang="en-US" dirty="0"/>
              <a:t>Requirements engineering is a loop, not a stage</a:t>
            </a:r>
          </a:p>
        </p:txBody>
      </p:sp>
      <p:sp>
        <p:nvSpPr>
          <p:cNvPr id="4" name="Slide Number Placeholder 3">
            <a:extLst>
              <a:ext uri="{FF2B5EF4-FFF2-40B4-BE49-F238E27FC236}">
                <a16:creationId xmlns:a16="http://schemas.microsoft.com/office/drawing/2014/main" id="{8C636E6C-38D2-7CE7-6E32-61B1758A36D8}"/>
              </a:ext>
            </a:extLst>
          </p:cNvPr>
          <p:cNvSpPr>
            <a:spLocks noGrp="1"/>
          </p:cNvSpPr>
          <p:nvPr>
            <p:ph type="sldNum" sz="quarter" idx="4"/>
          </p:nvPr>
        </p:nvSpPr>
        <p:spPr/>
        <p:txBody>
          <a:bodyPr/>
          <a:lstStyle/>
          <a:p>
            <a:fld id="{B7EB45DA-9A0D-DC49-8E02-F30A5DDC21C3}" type="slidenum">
              <a:rPr lang="en-US" smtClean="0"/>
              <a:t>16</a:t>
            </a:fld>
            <a:endParaRPr lang="en-US"/>
          </a:p>
        </p:txBody>
      </p:sp>
      <p:sp>
        <p:nvSpPr>
          <p:cNvPr id="60" name="Loop step 1"/>
          <p:cNvSpPr/>
          <p:nvPr/>
        </p:nvSpPr>
        <p:spPr>
          <a:xfrm>
            <a:off x="279400" y="1778000"/>
            <a:ext cx="1473200" cy="1143000"/>
          </a:xfrm>
          <a:prstGeom prst="roundRect">
            <a:avLst/>
          </a:prstGeom>
          <a:solidFill>
            <a:srgbClr val="C9B991"/>
          </a:solidFill>
          <a:ln>
            <a:noFill/>
          </a:ln>
        </p:spPr>
        <p:txBody>
          <a:bodyPr lIns="36000" rIns="36000" anchor="ctr">
            <a:normAutofit/>
          </a:bodyPr>
          <a:lstStyle/>
          <a:p>
            <a:pPr algn="ctr">
              <a:buNone/>
            </a:pPr>
            <a:r>
              <a:rPr lang="en-US" sz="2000" b="1" dirty="0"/>
              <a:t>Discover</a:t>
            </a:r>
          </a:p>
        </p:txBody>
      </p:sp>
      <p:sp>
        <p:nvSpPr>
          <p:cNvPr id="70" name="Loop arrow 1"/>
          <p:cNvSpPr/>
          <p:nvPr/>
        </p:nvSpPr>
        <p:spPr>
          <a:xfrm>
            <a:off x="1803400" y="2235200"/>
            <a:ext cx="254000" cy="228600"/>
          </a:xfrm>
          <a:prstGeom prst="rightArrow">
            <a:avLst/>
          </a:prstGeom>
          <a:solidFill>
            <a:srgbClr val="8E6F3E"/>
          </a:solidFill>
          <a:ln>
            <a:noFill/>
          </a:ln>
        </p:spPr>
        <p:txBody>
          <a:bodyPr lIns="36000" rIns="36000" anchor="ctr">
            <a:normAutofit fontScale="25000" lnSpcReduction="20000"/>
          </a:bodyPr>
          <a:lstStyle/>
          <a:p>
            <a:endParaRPr lang="en-US"/>
          </a:p>
        </p:txBody>
      </p:sp>
      <p:sp>
        <p:nvSpPr>
          <p:cNvPr id="61" name="Loop step 2"/>
          <p:cNvSpPr/>
          <p:nvPr/>
        </p:nvSpPr>
        <p:spPr>
          <a:xfrm>
            <a:off x="2057400" y="1778000"/>
            <a:ext cx="1473200" cy="1143000"/>
          </a:xfrm>
          <a:prstGeom prst="roundRect">
            <a:avLst/>
          </a:prstGeom>
          <a:solidFill>
            <a:srgbClr val="C9B991"/>
          </a:solidFill>
          <a:ln>
            <a:noFill/>
          </a:ln>
        </p:spPr>
        <p:txBody>
          <a:bodyPr lIns="36000" rIns="36000" anchor="ctr">
            <a:normAutofit/>
          </a:bodyPr>
          <a:lstStyle/>
          <a:p>
            <a:pPr algn="ctr">
              <a:buNone/>
            </a:pPr>
            <a:r>
              <a:rPr lang="en-US" sz="2000" b="1" dirty="0"/>
              <a:t>Organise</a:t>
            </a:r>
          </a:p>
        </p:txBody>
      </p:sp>
      <p:sp>
        <p:nvSpPr>
          <p:cNvPr id="71" name="Loop arrow 2"/>
          <p:cNvSpPr/>
          <p:nvPr/>
        </p:nvSpPr>
        <p:spPr>
          <a:xfrm>
            <a:off x="3581400" y="2235200"/>
            <a:ext cx="254000" cy="228600"/>
          </a:xfrm>
          <a:prstGeom prst="rightArrow">
            <a:avLst/>
          </a:prstGeom>
          <a:solidFill>
            <a:srgbClr val="8E6F3E"/>
          </a:solidFill>
          <a:ln>
            <a:noFill/>
          </a:ln>
        </p:spPr>
        <p:txBody>
          <a:bodyPr lIns="36000" rIns="36000" anchor="ctr">
            <a:normAutofit fontScale="25000" lnSpcReduction="20000"/>
          </a:bodyPr>
          <a:lstStyle/>
          <a:p>
            <a:endParaRPr lang="en-US"/>
          </a:p>
        </p:txBody>
      </p:sp>
      <p:sp>
        <p:nvSpPr>
          <p:cNvPr id="62" name="Loop step 3"/>
          <p:cNvSpPr/>
          <p:nvPr/>
        </p:nvSpPr>
        <p:spPr>
          <a:xfrm>
            <a:off x="3835400" y="1778000"/>
            <a:ext cx="1473200" cy="1143000"/>
          </a:xfrm>
          <a:prstGeom prst="roundRect">
            <a:avLst/>
          </a:prstGeom>
          <a:solidFill>
            <a:srgbClr val="C9B991"/>
          </a:solidFill>
          <a:ln>
            <a:noFill/>
          </a:ln>
        </p:spPr>
        <p:txBody>
          <a:bodyPr lIns="36000" rIns="36000" anchor="ctr">
            <a:normAutofit/>
          </a:bodyPr>
          <a:lstStyle/>
          <a:p>
            <a:pPr algn="ctr">
              <a:buNone/>
            </a:pPr>
            <a:r>
              <a:rPr lang="en-US" sz="2000" b="1" dirty="0"/>
              <a:t>Negotiate</a:t>
            </a:r>
          </a:p>
        </p:txBody>
      </p:sp>
      <p:sp>
        <p:nvSpPr>
          <p:cNvPr id="72" name="Loop arrow 3"/>
          <p:cNvSpPr/>
          <p:nvPr/>
        </p:nvSpPr>
        <p:spPr>
          <a:xfrm>
            <a:off x="5359400" y="2235200"/>
            <a:ext cx="254000" cy="228600"/>
          </a:xfrm>
          <a:prstGeom prst="rightArrow">
            <a:avLst/>
          </a:prstGeom>
          <a:solidFill>
            <a:srgbClr val="8E6F3E"/>
          </a:solidFill>
          <a:ln>
            <a:noFill/>
          </a:ln>
        </p:spPr>
        <p:txBody>
          <a:bodyPr lIns="36000" rIns="36000" anchor="ctr">
            <a:normAutofit fontScale="25000" lnSpcReduction="20000"/>
          </a:bodyPr>
          <a:lstStyle/>
          <a:p>
            <a:endParaRPr lang="en-US"/>
          </a:p>
        </p:txBody>
      </p:sp>
      <p:sp>
        <p:nvSpPr>
          <p:cNvPr id="63" name="Loop step 4"/>
          <p:cNvSpPr/>
          <p:nvPr/>
        </p:nvSpPr>
        <p:spPr>
          <a:xfrm>
            <a:off x="5613400" y="1778000"/>
            <a:ext cx="1473200" cy="1143000"/>
          </a:xfrm>
          <a:prstGeom prst="roundRect">
            <a:avLst/>
          </a:prstGeom>
          <a:solidFill>
            <a:srgbClr val="C9B991"/>
          </a:solidFill>
          <a:ln>
            <a:noFill/>
          </a:ln>
        </p:spPr>
        <p:txBody>
          <a:bodyPr lIns="36000" rIns="36000" anchor="ctr">
            <a:normAutofit/>
          </a:bodyPr>
          <a:lstStyle/>
          <a:p>
            <a:pPr algn="ctr">
              <a:buNone/>
            </a:pPr>
            <a:r>
              <a:rPr lang="en-US" sz="2000" b="1" dirty="0"/>
              <a:t>Record</a:t>
            </a:r>
          </a:p>
        </p:txBody>
      </p:sp>
      <p:sp>
        <p:nvSpPr>
          <p:cNvPr id="73" name="Loop arrow 4"/>
          <p:cNvSpPr/>
          <p:nvPr/>
        </p:nvSpPr>
        <p:spPr>
          <a:xfrm>
            <a:off x="7137400" y="2235200"/>
            <a:ext cx="254000" cy="228600"/>
          </a:xfrm>
          <a:prstGeom prst="rightArrow">
            <a:avLst/>
          </a:prstGeom>
          <a:solidFill>
            <a:srgbClr val="8E6F3E"/>
          </a:solidFill>
          <a:ln>
            <a:noFill/>
          </a:ln>
        </p:spPr>
        <p:txBody>
          <a:bodyPr lIns="36000" rIns="36000" anchor="ctr">
            <a:normAutofit fontScale="25000" lnSpcReduction="20000"/>
          </a:bodyPr>
          <a:lstStyle/>
          <a:p>
            <a:endParaRPr lang="en-US"/>
          </a:p>
        </p:txBody>
      </p:sp>
      <p:sp>
        <p:nvSpPr>
          <p:cNvPr id="64" name="Loop step 5"/>
          <p:cNvSpPr/>
          <p:nvPr/>
        </p:nvSpPr>
        <p:spPr>
          <a:xfrm>
            <a:off x="7391400" y="1778000"/>
            <a:ext cx="1473200" cy="1143000"/>
          </a:xfrm>
          <a:prstGeom prst="roundRect">
            <a:avLst/>
          </a:prstGeom>
          <a:solidFill>
            <a:srgbClr val="C9B991"/>
          </a:solidFill>
          <a:ln>
            <a:noFill/>
          </a:ln>
        </p:spPr>
        <p:txBody>
          <a:bodyPr lIns="36000" rIns="36000" anchor="ctr">
            <a:normAutofit/>
          </a:bodyPr>
          <a:lstStyle/>
          <a:p>
            <a:pPr algn="ctr">
              <a:buNone/>
            </a:pPr>
            <a:r>
              <a:rPr lang="en-US" sz="2000" b="1" dirty="0"/>
              <a:t>Learn</a:t>
            </a:r>
          </a:p>
        </p:txBody>
      </p:sp>
      <p:sp>
        <p:nvSpPr>
          <p:cNvPr id="80" name="Return arrow"/>
          <p:cNvSpPr/>
          <p:nvPr/>
        </p:nvSpPr>
        <p:spPr>
          <a:xfrm>
            <a:off x="279400" y="3276600"/>
            <a:ext cx="8585200" cy="279400"/>
          </a:xfrm>
          <a:prstGeom prst="leftArrow">
            <a:avLst/>
          </a:prstGeom>
          <a:solidFill>
            <a:srgbClr val="8E6F3E"/>
          </a:solidFill>
          <a:ln>
            <a:noFill/>
          </a:ln>
        </p:spPr>
        <p:txBody>
          <a:bodyPr lIns="36000" rIns="36000" anchor="ctr">
            <a:normAutofit fontScale="25000" lnSpcReduction="20000"/>
          </a:bodyPr>
          <a:lstStyle/>
          <a:p>
            <a:endParaRPr lang="en-US"/>
          </a:p>
        </p:txBody>
      </p:sp>
      <p:sp>
        <p:nvSpPr>
          <p:cNvPr id="81" name="Return label"/>
          <p:cNvSpPr txBox="1"/>
          <p:nvPr/>
        </p:nvSpPr>
        <p:spPr>
          <a:xfrm>
            <a:off x="279400" y="3657600"/>
            <a:ext cx="8585200" cy="457200"/>
          </a:xfrm>
          <a:prstGeom prst="rect">
            <a:avLst/>
          </a:prstGeom>
          <a:noFill/>
        </p:spPr>
        <p:txBody>
          <a:bodyPr wrap="square" rtlCol="0" anchor="t">
            <a:noAutofit/>
          </a:bodyPr>
          <a:lstStyle/>
          <a:p>
            <a:pPr algn="ctr">
              <a:buNone/>
            </a:pPr>
            <a:r>
              <a:rPr lang="en-US" sz="2000" b="1" i="1" dirty="0">
                <a:solidFill>
                  <a:srgbClr val="8E6F3E"/>
                </a:solidFill>
              </a:rPr>
              <a:t>and repeat</a:t>
            </a:r>
          </a:p>
        </p:txBody>
      </p:sp>
      <p:sp>
        <p:nvSpPr>
          <p:cNvPr id="82" name="Claim"/>
          <p:cNvSpPr txBox="1"/>
          <p:nvPr/>
        </p:nvSpPr>
        <p:spPr>
          <a:xfrm>
            <a:off x="279400" y="4419600"/>
            <a:ext cx="8382000" cy="1219200"/>
          </a:xfrm>
          <a:prstGeom prst="rect">
            <a:avLst/>
          </a:prstGeom>
          <a:noFill/>
        </p:spPr>
        <p:txBody>
          <a:bodyPr wrap="square" rtlCol="0" anchor="t">
            <a:noAutofit/>
          </a:bodyPr>
          <a:lstStyle/>
          <a:p>
            <a:pPr algn="l">
              <a:buNone/>
            </a:pPr>
            <a:r>
              <a:rPr lang="en-US" sz="2800" b="1" dirty="0"/>
              <a:t>Each process runs this loop at its own tempo.</a:t>
            </a:r>
          </a:p>
        </p:txBody>
      </p:sp>
    </p:spTree>
    <p:extLst>
      <p:ext uri="{BB962C8B-B14F-4D97-AF65-F5344CB8AC3E}">
        <p14:creationId xmlns:p14="http://schemas.microsoft.com/office/powerpoint/2010/main" val="277310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500"/>
                                        <p:tgtEl>
                                          <p:spTgt spid="70"/>
                                        </p:tgtEl>
                                      </p:cBhvr>
                                    </p:animEffect>
                                  </p:childTnLst>
                                </p:cTn>
                              </p:par>
                              <p:par>
                                <p:cTn id="13" presetID="10" presetClass="entr" presetSubtype="0" fill="hold" nodeType="with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fade">
                                      <p:cBhvr>
                                        <p:cTn id="15" dur="500"/>
                                        <p:tgtEl>
                                          <p:spTgt spid="6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1"/>
                                        </p:tgtEl>
                                        <p:attrNameLst>
                                          <p:attrName>style.visibility</p:attrName>
                                        </p:attrNameLst>
                                      </p:cBhvr>
                                      <p:to>
                                        <p:strVal val="visible"/>
                                      </p:to>
                                    </p:set>
                                    <p:animEffect transition="in" filter="fade">
                                      <p:cBhvr>
                                        <p:cTn id="20" dur="500"/>
                                        <p:tgtEl>
                                          <p:spTgt spid="71"/>
                                        </p:tgtEl>
                                      </p:cBhvr>
                                    </p:animEffect>
                                  </p:childTnLst>
                                </p:cTn>
                              </p:par>
                              <p:par>
                                <p:cTn id="21" presetID="10" presetClass="entr" presetSubtype="0" fill="hold" nodeType="with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fade">
                                      <p:cBhvr>
                                        <p:cTn id="23" dur="500"/>
                                        <p:tgtEl>
                                          <p:spTgt spid="6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fade">
                                      <p:cBhvr>
                                        <p:cTn id="28" dur="500"/>
                                        <p:tgtEl>
                                          <p:spTgt spid="72"/>
                                        </p:tgtEl>
                                      </p:cBhvr>
                                    </p:animEffect>
                                  </p:childTnLst>
                                </p:cTn>
                              </p:par>
                              <p:par>
                                <p:cTn id="29" presetID="10" presetClass="entr" presetSubtype="0" fill="hold" nodeType="with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fade">
                                      <p:cBhvr>
                                        <p:cTn id="31" dur="500"/>
                                        <p:tgtEl>
                                          <p:spTgt spid="6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3"/>
                                        </p:tgtEl>
                                        <p:attrNameLst>
                                          <p:attrName>style.visibility</p:attrName>
                                        </p:attrNameLst>
                                      </p:cBhvr>
                                      <p:to>
                                        <p:strVal val="visible"/>
                                      </p:to>
                                    </p:set>
                                    <p:animEffect transition="in" filter="fade">
                                      <p:cBhvr>
                                        <p:cTn id="36" dur="500"/>
                                        <p:tgtEl>
                                          <p:spTgt spid="73"/>
                                        </p:tgtEl>
                                      </p:cBhvr>
                                    </p:animEffect>
                                  </p:childTnLst>
                                </p:cTn>
                              </p:par>
                              <p:par>
                                <p:cTn id="37" presetID="10" presetClass="entr" presetSubtype="0" fill="hold" nodeType="with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500"/>
                                        <p:tgtEl>
                                          <p:spTgt spid="6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0"/>
                                        </p:tgtEl>
                                        <p:attrNameLst>
                                          <p:attrName>style.visibility</p:attrName>
                                        </p:attrNameLst>
                                      </p:cBhvr>
                                      <p:to>
                                        <p:strVal val="visible"/>
                                      </p:to>
                                    </p:set>
                                    <p:animEffect transition="in" filter="fade">
                                      <p:cBhvr>
                                        <p:cTn id="44" dur="500"/>
                                        <p:tgtEl>
                                          <p:spTgt spid="80"/>
                                        </p:tgtEl>
                                      </p:cBhvr>
                                    </p:animEffect>
                                  </p:childTnLst>
                                </p:cTn>
                              </p:par>
                              <p:par>
                                <p:cTn id="45" presetID="10" presetClass="entr" presetSubtype="0" fill="hold"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500"/>
                                        <p:tgtEl>
                                          <p:spTgt spid="8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fade">
                                      <p:cBhvr>
                                        <p:cTn id="5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1A1F79-B7D8-5E89-95EB-E8013249BC97}"/>
              </a:ext>
            </a:extLst>
          </p:cNvPr>
          <p:cNvSpPr>
            <a:spLocks noGrp="1"/>
          </p:cNvSpPr>
          <p:nvPr>
            <p:ph type="title"/>
          </p:nvPr>
        </p:nvSpPr>
        <p:spPr/>
        <p:txBody>
          <a:bodyPr>
            <a:normAutofit fontScale="90000"/>
          </a:bodyPr>
          <a:lstStyle/>
          <a:p>
            <a:r>
              <a:rPr lang="en-US" dirty="0"/>
              <a:t>“We already have the requirements”</a:t>
            </a:r>
          </a:p>
        </p:txBody>
      </p:sp>
      <p:sp>
        <p:nvSpPr>
          <p:cNvPr id="4" name="Slide Number Placeholder 3">
            <a:extLst>
              <a:ext uri="{FF2B5EF4-FFF2-40B4-BE49-F238E27FC236}">
                <a16:creationId xmlns:a16="http://schemas.microsoft.com/office/drawing/2014/main" id="{79D417EF-A3D7-F400-8F15-72B8FD6801AD}"/>
              </a:ext>
            </a:extLst>
          </p:cNvPr>
          <p:cNvSpPr>
            <a:spLocks noGrp="1"/>
          </p:cNvSpPr>
          <p:nvPr>
            <p:ph type="sldNum" sz="quarter" idx="4"/>
          </p:nvPr>
        </p:nvSpPr>
        <p:spPr/>
        <p:txBody>
          <a:bodyPr/>
          <a:lstStyle/>
          <a:p>
            <a:fld id="{B7EB45DA-9A0D-DC49-8E02-F30A5DDC21C3}" type="slidenum">
              <a:rPr lang="en-US" smtClean="0"/>
              <a:t>17</a:t>
            </a:fld>
            <a:endParaRPr lang="en-US"/>
          </a:p>
        </p:txBody>
      </p:sp>
      <p:sp>
        <p:nvSpPr>
          <p:cNvPr id="60" name="AFI label"/>
          <p:cNvSpPr txBox="1"/>
          <p:nvPr/>
        </p:nvSpPr>
        <p:spPr>
          <a:xfrm>
            <a:off x="279400" y="1092200"/>
            <a:ext cx="3683000" cy="508000"/>
          </a:xfrm>
          <a:prstGeom prst="rect">
            <a:avLst/>
          </a:prstGeom>
          <a:noFill/>
        </p:spPr>
        <p:txBody>
          <a:bodyPr wrap="square" rtlCol="0" anchor="t">
            <a:noAutofit/>
          </a:bodyPr>
          <a:lstStyle/>
          <a:p>
            <a:pPr algn="l">
              <a:buNone/>
            </a:pPr>
            <a:r>
              <a:rPr lang="en-US" sz="2800" b="1" dirty="0">
                <a:solidFill>
                  <a:srgbClr val="8E6F3E"/>
                </a:solidFill>
              </a:rPr>
              <a:t>AFI, the customer</a:t>
            </a:r>
          </a:p>
        </p:txBody>
      </p:sp>
      <p:sp>
        <p:nvSpPr>
          <p:cNvPr id="61" name="AFI quote panel"/>
          <p:cNvSpPr/>
          <p:nvPr/>
        </p:nvSpPr>
        <p:spPr>
          <a:xfrm>
            <a:off x="279400" y="1676400"/>
            <a:ext cx="3683000" cy="1905000"/>
          </a:xfrm>
          <a:prstGeom prst="roundRect">
            <a:avLst/>
          </a:prstGeom>
          <a:solidFill>
            <a:srgbClr val="F2EFE9"/>
          </a:solidFill>
          <a:ln>
            <a:noFill/>
          </a:ln>
        </p:spPr>
        <p:txBody>
          <a:bodyPr/>
          <a:lstStyle/>
          <a:p>
            <a:endParaRPr lang="en-US"/>
          </a:p>
        </p:txBody>
      </p:sp>
      <p:sp>
        <p:nvSpPr>
          <p:cNvPr id="62" name="AFI quote"/>
          <p:cNvSpPr txBox="1"/>
          <p:nvPr/>
        </p:nvSpPr>
        <p:spPr>
          <a:xfrm>
            <a:off x="482600" y="1879600"/>
            <a:ext cx="3276600" cy="1524000"/>
          </a:xfrm>
          <a:prstGeom prst="rect">
            <a:avLst/>
          </a:prstGeom>
          <a:noFill/>
        </p:spPr>
        <p:txBody>
          <a:bodyPr wrap="square" rtlCol="0" anchor="t">
            <a:noAutofit/>
          </a:bodyPr>
          <a:lstStyle/>
          <a:p>
            <a:pPr algn="l">
              <a:buNone/>
            </a:pPr>
            <a:r>
              <a:rPr lang="en-US" sz="2400" i="1" dirty="0"/>
              <a:t>“We collected everyone’s requirements in a spreadsheet.”</a:t>
            </a:r>
          </a:p>
        </p:txBody>
      </p:sp>
      <p:sp>
        <p:nvSpPr>
          <p:cNvPr id="63" name="Nexell label"/>
          <p:cNvSpPr txBox="1"/>
          <p:nvPr/>
        </p:nvSpPr>
        <p:spPr>
          <a:xfrm>
            <a:off x="4445000" y="1092200"/>
            <a:ext cx="4318000" cy="508000"/>
          </a:xfrm>
          <a:prstGeom prst="rect">
            <a:avLst/>
          </a:prstGeom>
          <a:noFill/>
        </p:spPr>
        <p:txBody>
          <a:bodyPr wrap="square" rtlCol="0" anchor="t">
            <a:noAutofit/>
          </a:bodyPr>
          <a:lstStyle/>
          <a:p>
            <a:pPr algn="l">
              <a:buNone/>
            </a:pPr>
            <a:r>
              <a:rPr lang="en-US" sz="2800" b="1" dirty="0">
                <a:solidFill>
                  <a:srgbClr val="8E6F3E"/>
                </a:solidFill>
              </a:rPr>
              <a:t>Nexell needs to know</a:t>
            </a:r>
          </a:p>
        </p:txBody>
      </p:sp>
      <p:sp>
        <p:nvSpPr>
          <p:cNvPr id="64" name="Question 1"/>
          <p:cNvSpPr txBox="1"/>
          <p:nvPr/>
        </p:nvSpPr>
        <p:spPr>
          <a:xfrm>
            <a:off x="4445000" y="1727200"/>
            <a:ext cx="4318000" cy="635000"/>
          </a:xfrm>
          <a:prstGeom prst="rect">
            <a:avLst/>
          </a:prstGeom>
          <a:noFill/>
        </p:spPr>
        <p:txBody>
          <a:bodyPr wrap="square" rtlCol="0" anchor="t">
            <a:noAutofit/>
          </a:bodyPr>
          <a:lstStyle/>
          <a:p>
            <a:pPr algn="l">
              <a:buNone/>
            </a:pPr>
            <a:r>
              <a:rPr lang="en-US" sz="2000" dirty="0">
                <a:solidFill>
                  <a:srgbClr val="555960"/>
                </a:solidFill>
              </a:rPr>
              <a:t>1  What does AFI actually need?</a:t>
            </a:r>
          </a:p>
        </p:txBody>
      </p:sp>
      <p:sp>
        <p:nvSpPr>
          <p:cNvPr id="65" name="Question 2"/>
          <p:cNvSpPr txBox="1"/>
          <p:nvPr/>
        </p:nvSpPr>
        <p:spPr>
          <a:xfrm>
            <a:off x="4445000" y="2362200"/>
            <a:ext cx="4318000" cy="635000"/>
          </a:xfrm>
          <a:prstGeom prst="rect">
            <a:avLst/>
          </a:prstGeom>
          <a:noFill/>
        </p:spPr>
        <p:txBody>
          <a:bodyPr wrap="square" rtlCol="0" anchor="t">
            <a:noAutofit/>
          </a:bodyPr>
          <a:lstStyle/>
          <a:p>
            <a:pPr algn="l">
              <a:buNone/>
            </a:pPr>
            <a:r>
              <a:rPr lang="en-US" sz="2000" dirty="0">
                <a:solidFill>
                  <a:srgbClr val="555960"/>
                </a:solidFill>
              </a:rPr>
              <a:t>2  Can we deliver it?</a:t>
            </a:r>
          </a:p>
        </p:txBody>
      </p:sp>
      <p:sp>
        <p:nvSpPr>
          <p:cNvPr id="66" name="Question 3"/>
          <p:cNvSpPr txBox="1"/>
          <p:nvPr/>
        </p:nvSpPr>
        <p:spPr>
          <a:xfrm>
            <a:off x="4445000" y="3048000"/>
            <a:ext cx="4318000" cy="1524000"/>
          </a:xfrm>
          <a:prstGeom prst="rect">
            <a:avLst/>
          </a:prstGeom>
          <a:noFill/>
        </p:spPr>
        <p:txBody>
          <a:bodyPr wrap="square" rtlCol="0" anchor="t">
            <a:noAutofit/>
          </a:bodyPr>
          <a:lstStyle/>
          <a:p>
            <a:pPr algn="l">
              <a:buNone/>
            </a:pPr>
            <a:r>
              <a:rPr lang="en-US" sz="2800" b="1" dirty="0"/>
              <a:t>3  What should we promise, and at what price?</a:t>
            </a:r>
          </a:p>
        </p:txBody>
      </p:sp>
      <p:sp>
        <p:nvSpPr>
          <p:cNvPr id="67" name="Claim"/>
          <p:cNvSpPr txBox="1"/>
          <p:nvPr/>
        </p:nvSpPr>
        <p:spPr>
          <a:xfrm>
            <a:off x="279400" y="4724400"/>
            <a:ext cx="8382000" cy="1016000"/>
          </a:xfrm>
          <a:prstGeom prst="rect">
            <a:avLst/>
          </a:prstGeom>
          <a:noFill/>
        </p:spPr>
        <p:txBody>
          <a:bodyPr wrap="square" rtlCol="0" anchor="t">
            <a:noAutofit/>
          </a:bodyPr>
          <a:lstStyle/>
          <a:p>
            <a:pPr algn="l">
              <a:buNone/>
            </a:pPr>
            <a:r>
              <a:rPr lang="en-US" sz="2400" b="1" dirty="0">
                <a:solidFill>
                  <a:srgbClr val="8E6F3E"/>
                </a:solidFill>
              </a:rPr>
              <a:t>A list of requirements is not the ability to commit.</a:t>
            </a:r>
          </a:p>
        </p:txBody>
      </p:sp>
      <p:sp>
        <p:nvSpPr>
          <p:cNvPr id="68" name="Citation"/>
          <p:cNvSpPr txBox="1"/>
          <p:nvPr/>
        </p:nvSpPr>
        <p:spPr>
          <a:xfrm>
            <a:off x="279400" y="5969000"/>
            <a:ext cx="8382000" cy="381000"/>
          </a:xfrm>
          <a:prstGeom prst="rect">
            <a:avLst/>
          </a:prstGeom>
          <a:noFill/>
        </p:spPr>
        <p:txBody>
          <a:bodyPr wrap="square" rtlCol="0" anchor="t">
            <a:noAutofit/>
          </a:bodyPr>
          <a:lstStyle/>
          <a:p>
            <a:pPr algn="l">
              <a:buNone/>
            </a:pPr>
            <a:r>
              <a:rPr lang="en-US" sz="2000" i="1" dirty="0">
                <a:solidFill>
                  <a:srgbClr val="555960"/>
                </a:solidFill>
              </a:rPr>
              <a:t>Kostova et al., RE 2019</a:t>
            </a:r>
          </a:p>
        </p:txBody>
      </p:sp>
    </p:spTree>
    <p:extLst>
      <p:ext uri="{BB962C8B-B14F-4D97-AF65-F5344CB8AC3E}">
        <p14:creationId xmlns:p14="http://schemas.microsoft.com/office/powerpoint/2010/main" val="342947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fade">
                                      <p:cBhvr>
                                        <p:cTn id="18" dur="500"/>
                                        <p:tgtEl>
                                          <p:spTgt spid="63"/>
                                        </p:tgtEl>
                                      </p:cBhvr>
                                    </p:animEffect>
                                  </p:childTnLst>
                                </p:cTn>
                              </p:par>
                              <p:par>
                                <p:cTn id="19" presetID="10"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fade">
                                      <p:cBhvr>
                                        <p:cTn id="21" dur="500"/>
                                        <p:tgtEl>
                                          <p:spTgt spid="6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500"/>
                                        <p:tgtEl>
                                          <p:spTgt spid="6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fade">
                                      <p:cBhvr>
                                        <p:cTn id="31" dur="500"/>
                                        <p:tgtEl>
                                          <p:spTgt spid="6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7"/>
                                        </p:tgtEl>
                                        <p:attrNameLst>
                                          <p:attrName>style.visibility</p:attrName>
                                        </p:attrNameLst>
                                      </p:cBhvr>
                                      <p:to>
                                        <p:strVal val="visible"/>
                                      </p:to>
                                    </p:set>
                                    <p:animEffect transition="in" filter="fade">
                                      <p:cBhvr>
                                        <p:cTn id="36"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4ECBE6-C7A5-4279-E062-0B95CD50788D}"/>
              </a:ext>
            </a:extLst>
          </p:cNvPr>
          <p:cNvSpPr>
            <a:spLocks noGrp="1"/>
          </p:cNvSpPr>
          <p:nvPr>
            <p:ph type="title"/>
          </p:nvPr>
        </p:nvSpPr>
        <p:spPr/>
        <p:txBody>
          <a:bodyPr>
            <a:normAutofit fontScale="90000"/>
          </a:bodyPr>
          <a:lstStyle/>
          <a:p>
            <a:r>
              <a:rPr lang="en-US" dirty="0"/>
              <a:t>Who actually knows what AFI needs?</a:t>
            </a:r>
          </a:p>
        </p:txBody>
      </p:sp>
      <p:sp>
        <p:nvSpPr>
          <p:cNvPr id="4" name="Slide Number Placeholder 3">
            <a:extLst>
              <a:ext uri="{FF2B5EF4-FFF2-40B4-BE49-F238E27FC236}">
                <a16:creationId xmlns:a16="http://schemas.microsoft.com/office/drawing/2014/main" id="{AA114A1D-DD90-D3CF-252E-85CC69A0D90F}"/>
              </a:ext>
            </a:extLst>
          </p:cNvPr>
          <p:cNvSpPr>
            <a:spLocks noGrp="1"/>
          </p:cNvSpPr>
          <p:nvPr>
            <p:ph type="sldNum" sz="quarter" idx="4"/>
          </p:nvPr>
        </p:nvSpPr>
        <p:spPr/>
        <p:txBody>
          <a:bodyPr/>
          <a:lstStyle/>
          <a:p>
            <a:fld id="{B7EB45DA-9A0D-DC49-8E02-F30A5DDC21C3}" type="slidenum">
              <a:rPr lang="en-US" smtClean="0"/>
              <a:t>18</a:t>
            </a:fld>
            <a:endParaRPr lang="en-US"/>
          </a:p>
        </p:txBody>
      </p:sp>
      <p:pic>
        <p:nvPicPr>
          <p:cNvPr id="5" name="Copied Picture 5" descr="Organisational chart of AFI Finance: an executive layer above regional and functional managers, with sales, service, marketing and IT groups beneath them, showing that knowledge of the CRM problem is spread across many roles.">
            <a:extLst>
              <a:ext uri="{FF2B5EF4-FFF2-40B4-BE49-F238E27FC236}">
                <a16:creationId xmlns:a16="http://schemas.microsoft.com/office/drawing/2014/main" id="{C63C4CB8-0AC0-7245-AE31-BCEB1263CD32}"/>
              </a:ext>
            </a:extLst>
          </p:cNvPr>
          <p:cNvPicPr>
            <a:picLocks noChangeAspect="1"/>
          </p:cNvPicPr>
          <p:nvPr/>
        </p:nvPicPr>
        <p:blipFill>
          <a:blip r:embed="rId3"/>
          <a:stretch>
            <a:fillRect/>
          </a:stretch>
        </p:blipFill>
        <p:spPr>
          <a:xfrm>
            <a:off x="1143000" y="863600"/>
            <a:ext cx="6858000" cy="4826000"/>
          </a:xfrm>
          <a:prstGeom prst="rect">
            <a:avLst/>
          </a:prstGeom>
        </p:spPr>
      </p:pic>
      <p:sp>
        <p:nvSpPr>
          <p:cNvPr id="60" name="Room question"/>
          <p:cNvSpPr txBox="1"/>
          <p:nvPr/>
        </p:nvSpPr>
        <p:spPr>
          <a:xfrm>
            <a:off x="762000" y="5791200"/>
            <a:ext cx="7620000" cy="508000"/>
          </a:xfrm>
          <a:prstGeom prst="rect">
            <a:avLst/>
          </a:prstGeom>
          <a:noFill/>
        </p:spPr>
        <p:txBody>
          <a:bodyPr wrap="square" rtlCol="0" anchor="t">
            <a:noAutofit/>
          </a:bodyPr>
          <a:lstStyle/>
          <a:p>
            <a:pPr algn="ctr">
              <a:buNone/>
            </a:pPr>
            <a:r>
              <a:rPr lang="en-US" sz="2400" b="1" i="1" dirty="0"/>
              <a:t>Who would you talk to?</a:t>
            </a:r>
          </a:p>
        </p:txBody>
      </p:sp>
    </p:spTree>
    <p:extLst>
      <p:ext uri="{BB962C8B-B14F-4D97-AF65-F5344CB8AC3E}">
        <p14:creationId xmlns:p14="http://schemas.microsoft.com/office/powerpoint/2010/main" val="500569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CD893E-A436-E95A-5033-51D6B40ACB39}"/>
              </a:ext>
            </a:extLst>
          </p:cNvPr>
          <p:cNvSpPr>
            <a:spLocks noGrp="1"/>
          </p:cNvSpPr>
          <p:nvPr>
            <p:ph type="title"/>
          </p:nvPr>
        </p:nvSpPr>
        <p:spPr/>
        <p:txBody>
          <a:bodyPr>
            <a:normAutofit fontScale="90000"/>
          </a:bodyPr>
          <a:lstStyle/>
          <a:p>
            <a:r>
              <a:rPr lang="en-US" dirty="0"/>
              <a:t>Different stakeholders see different systems</a:t>
            </a:r>
          </a:p>
        </p:txBody>
      </p:sp>
      <p:sp>
        <p:nvSpPr>
          <p:cNvPr id="4" name="Slide Number Placeholder 3">
            <a:extLst>
              <a:ext uri="{FF2B5EF4-FFF2-40B4-BE49-F238E27FC236}">
                <a16:creationId xmlns:a16="http://schemas.microsoft.com/office/drawing/2014/main" id="{E122B8C7-4B79-290F-B561-A07823DEDE36}"/>
              </a:ext>
            </a:extLst>
          </p:cNvPr>
          <p:cNvSpPr>
            <a:spLocks noGrp="1"/>
          </p:cNvSpPr>
          <p:nvPr>
            <p:ph type="sldNum" sz="quarter" idx="4"/>
          </p:nvPr>
        </p:nvSpPr>
        <p:spPr/>
        <p:txBody>
          <a:bodyPr/>
          <a:lstStyle/>
          <a:p>
            <a:fld id="{B7EB45DA-9A0D-DC49-8E02-F30A5DDC21C3}" type="slidenum">
              <a:rPr lang="en-US" smtClean="0"/>
              <a:t>19</a:t>
            </a:fld>
            <a:endParaRPr lang="en-US"/>
          </a:p>
        </p:txBody>
      </p:sp>
      <p:sp>
        <p:nvSpPr>
          <p:cNvPr id="60" name="Management panel"/>
          <p:cNvSpPr/>
          <p:nvPr/>
        </p:nvSpPr>
        <p:spPr>
          <a:xfrm>
            <a:off x="279400" y="1066800"/>
            <a:ext cx="4064000" cy="3810000"/>
          </a:xfrm>
          <a:prstGeom prst="roundRect">
            <a:avLst/>
          </a:prstGeom>
          <a:solidFill>
            <a:srgbClr val="F2EFE9"/>
          </a:solidFill>
          <a:ln>
            <a:noFill/>
          </a:ln>
        </p:spPr>
        <p:txBody>
          <a:bodyPr/>
          <a:lstStyle/>
          <a:p>
            <a:endParaRPr lang="en-US"/>
          </a:p>
        </p:txBody>
      </p:sp>
      <p:sp>
        <p:nvSpPr>
          <p:cNvPr id="61" name="Management header"/>
          <p:cNvSpPr txBox="1"/>
          <p:nvPr/>
        </p:nvSpPr>
        <p:spPr>
          <a:xfrm>
            <a:off x="508000" y="1270000"/>
            <a:ext cx="3606800" cy="558800"/>
          </a:xfrm>
          <a:prstGeom prst="rect">
            <a:avLst/>
          </a:prstGeom>
          <a:noFill/>
        </p:spPr>
        <p:txBody>
          <a:bodyPr wrap="square" rtlCol="0" anchor="t">
            <a:noAutofit/>
          </a:bodyPr>
          <a:lstStyle/>
          <a:p>
            <a:pPr algn="l">
              <a:buNone/>
            </a:pPr>
            <a:r>
              <a:rPr lang="en-US" sz="2800" b="1" dirty="0">
                <a:solidFill>
                  <a:srgbClr val="8E6F3E"/>
                </a:solidFill>
              </a:rPr>
              <a:t>Management</a:t>
            </a:r>
          </a:p>
        </p:txBody>
      </p:sp>
      <p:sp>
        <p:nvSpPr>
          <p:cNvPr id="62" name="Management items"/>
          <p:cNvSpPr txBox="1"/>
          <p:nvPr/>
        </p:nvSpPr>
        <p:spPr>
          <a:xfrm>
            <a:off x="508000" y="1905000"/>
            <a:ext cx="3606800" cy="2794000"/>
          </a:xfrm>
          <a:prstGeom prst="rect">
            <a:avLst/>
          </a:prstGeom>
          <a:noFill/>
        </p:spPr>
        <p:txBody>
          <a:bodyPr wrap="square" rtlCol="0" anchor="t">
            <a:noAutofit/>
          </a:bodyPr>
          <a:lstStyle/>
          <a:p>
            <a:pPr marL="228600" indent="-228600" algn="l">
              <a:buFont typeface="Arial"/>
              <a:buChar char="•"/>
            </a:pPr>
            <a:r>
              <a:rPr lang="en-US" sz="2000" dirty="0"/>
              <a:t>Strategy</a:t>
            </a:r>
          </a:p>
          <a:p>
            <a:pPr marL="228600" indent="-228600" algn="l">
              <a:buFont typeface="Arial"/>
              <a:buChar char="•"/>
            </a:pPr>
            <a:r>
              <a:rPr lang="en-US" sz="2000" dirty="0"/>
              <a:t>Competitors</a:t>
            </a:r>
          </a:p>
          <a:p>
            <a:pPr marL="228600" indent="-228600" algn="l">
              <a:buFont typeface="Arial"/>
              <a:buChar char="•"/>
            </a:pPr>
            <a:r>
              <a:rPr lang="en-US" sz="2000" dirty="0"/>
              <a:t>Regulation</a:t>
            </a:r>
          </a:p>
          <a:p>
            <a:pPr marL="228600" indent="-228600" algn="l">
              <a:buFont typeface="Arial"/>
              <a:buChar char="•"/>
            </a:pPr>
            <a:r>
              <a:rPr lang="en-US" sz="2000" dirty="0"/>
              <a:t>Organisational goals</a:t>
            </a:r>
          </a:p>
        </p:txBody>
      </p:sp>
      <p:sp>
        <p:nvSpPr>
          <p:cNvPr id="63" name="Operations panel"/>
          <p:cNvSpPr/>
          <p:nvPr/>
        </p:nvSpPr>
        <p:spPr>
          <a:xfrm>
            <a:off x="4800600" y="1066800"/>
            <a:ext cx="4064000" cy="3810000"/>
          </a:xfrm>
          <a:prstGeom prst="roundRect">
            <a:avLst/>
          </a:prstGeom>
          <a:solidFill>
            <a:srgbClr val="F2EFE9"/>
          </a:solidFill>
          <a:ln>
            <a:noFill/>
          </a:ln>
        </p:spPr>
        <p:txBody>
          <a:bodyPr/>
          <a:lstStyle/>
          <a:p>
            <a:endParaRPr lang="en-US"/>
          </a:p>
        </p:txBody>
      </p:sp>
      <p:sp>
        <p:nvSpPr>
          <p:cNvPr id="64" name="Operations header"/>
          <p:cNvSpPr txBox="1"/>
          <p:nvPr/>
        </p:nvSpPr>
        <p:spPr>
          <a:xfrm>
            <a:off x="5029200" y="1270000"/>
            <a:ext cx="3606800" cy="558800"/>
          </a:xfrm>
          <a:prstGeom prst="rect">
            <a:avLst/>
          </a:prstGeom>
          <a:noFill/>
        </p:spPr>
        <p:txBody>
          <a:bodyPr wrap="square" rtlCol="0" anchor="t">
            <a:noAutofit/>
          </a:bodyPr>
          <a:lstStyle/>
          <a:p>
            <a:pPr algn="l">
              <a:buNone/>
            </a:pPr>
            <a:r>
              <a:rPr lang="en-US" sz="2800" b="1" dirty="0">
                <a:solidFill>
                  <a:srgbClr val="8E6F3E"/>
                </a:solidFill>
              </a:rPr>
              <a:t>Operations</a:t>
            </a:r>
          </a:p>
        </p:txBody>
      </p:sp>
      <p:sp>
        <p:nvSpPr>
          <p:cNvPr id="65" name="Operations items"/>
          <p:cNvSpPr txBox="1"/>
          <p:nvPr/>
        </p:nvSpPr>
        <p:spPr>
          <a:xfrm>
            <a:off x="5029200" y="1905000"/>
            <a:ext cx="3606800" cy="2794000"/>
          </a:xfrm>
          <a:prstGeom prst="rect">
            <a:avLst/>
          </a:prstGeom>
          <a:noFill/>
        </p:spPr>
        <p:txBody>
          <a:bodyPr wrap="square" rtlCol="0" anchor="t">
            <a:noAutofit/>
          </a:bodyPr>
          <a:lstStyle/>
          <a:p>
            <a:pPr marL="228600" indent="-228600" algn="l">
              <a:buFont typeface="Arial"/>
              <a:buChar char="•"/>
            </a:pPr>
            <a:r>
              <a:rPr lang="en-US" sz="2000" dirty="0"/>
              <a:t>Daily workflow</a:t>
            </a:r>
          </a:p>
          <a:p>
            <a:pPr marL="228600" indent="-228600" algn="l">
              <a:buFont typeface="Arial"/>
              <a:buChar char="•"/>
            </a:pPr>
            <a:r>
              <a:rPr lang="en-US" sz="2000" dirty="0"/>
              <a:t>How the CRM is actually used</a:t>
            </a:r>
          </a:p>
          <a:p>
            <a:pPr marL="228600" indent="-228600" algn="l">
              <a:buFont typeface="Arial"/>
              <a:buChar char="•"/>
            </a:pPr>
            <a:r>
              <a:rPr lang="en-US" sz="2000" dirty="0"/>
              <a:t>Friction and workarounds</a:t>
            </a:r>
          </a:p>
          <a:p>
            <a:pPr marL="228600" indent="-228600" algn="l">
              <a:buFont typeface="Arial"/>
              <a:buChar char="•"/>
            </a:pPr>
            <a:r>
              <a:rPr lang="en-US" sz="2000" dirty="0"/>
              <a:t>Practical constraints</a:t>
            </a:r>
          </a:p>
        </p:txBody>
      </p:sp>
      <p:sp>
        <p:nvSpPr>
          <p:cNvPr id="67" name="Citation"/>
          <p:cNvSpPr txBox="1"/>
          <p:nvPr/>
        </p:nvSpPr>
        <p:spPr>
          <a:xfrm>
            <a:off x="279400" y="5969000"/>
            <a:ext cx="8382000" cy="381000"/>
          </a:xfrm>
          <a:prstGeom prst="rect">
            <a:avLst/>
          </a:prstGeom>
          <a:noFill/>
        </p:spPr>
        <p:txBody>
          <a:bodyPr wrap="square" rtlCol="0" anchor="t">
            <a:noAutofit/>
          </a:bodyPr>
          <a:lstStyle/>
          <a:p>
            <a:pPr algn="l">
              <a:buNone/>
            </a:pPr>
            <a:r>
              <a:rPr lang="en-US" sz="2000" i="1" dirty="0">
                <a:solidFill>
                  <a:srgbClr val="555960"/>
                </a:solidFill>
              </a:rPr>
              <a:t>Kostova et al., RE 2019</a:t>
            </a:r>
          </a:p>
        </p:txBody>
      </p:sp>
    </p:spTree>
    <p:extLst>
      <p:ext uri="{BB962C8B-B14F-4D97-AF65-F5344CB8AC3E}">
        <p14:creationId xmlns:p14="http://schemas.microsoft.com/office/powerpoint/2010/main" val="415112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fade">
                                      <p:cBhvr>
                                        <p:cTn id="18" dur="500"/>
                                        <p:tgtEl>
                                          <p:spTgt spid="63"/>
                                        </p:tgtEl>
                                      </p:cBhvr>
                                    </p:animEffect>
                                  </p:childTnLst>
                                </p:cTn>
                              </p:par>
                              <p:par>
                                <p:cTn id="19" presetID="10"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fade">
                                      <p:cBhvr>
                                        <p:cTn id="21" dur="500"/>
                                        <p:tgtEl>
                                          <p:spTgt spid="64"/>
                                        </p:tgtEl>
                                      </p:cBhvr>
                                    </p:animEffect>
                                  </p:childTnLst>
                                </p:cTn>
                              </p:par>
                              <p:par>
                                <p:cTn id="22" presetID="10" presetClass="entr" presetSubtype="0" fill="hold"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BD55DE-BB18-77CE-7D30-A43ADA1FFC91}"/>
              </a:ext>
            </a:extLst>
          </p:cNvPr>
          <p:cNvSpPr>
            <a:spLocks noGrp="1"/>
          </p:cNvSpPr>
          <p:nvPr>
            <p:ph type="title"/>
          </p:nvPr>
        </p:nvSpPr>
        <p:spPr/>
        <p:txBody>
          <a:bodyPr>
            <a:normAutofit fontScale="90000"/>
          </a:bodyPr>
          <a:lstStyle/>
          <a:p>
            <a:r>
              <a:rPr lang="en-US" dirty="0"/>
              <a:t>The lecture in three movements</a:t>
            </a:r>
          </a:p>
        </p:txBody>
      </p:sp>
      <p:sp>
        <p:nvSpPr>
          <p:cNvPr id="4" name="Slide Number Placeholder 3">
            <a:extLst>
              <a:ext uri="{FF2B5EF4-FFF2-40B4-BE49-F238E27FC236}">
                <a16:creationId xmlns:a16="http://schemas.microsoft.com/office/drawing/2014/main" id="{02BFB224-0BE0-94E3-FA85-202A6A9FF801}"/>
              </a:ext>
            </a:extLst>
          </p:cNvPr>
          <p:cNvSpPr>
            <a:spLocks noGrp="1"/>
          </p:cNvSpPr>
          <p:nvPr>
            <p:ph type="sldNum" sz="quarter" idx="4"/>
          </p:nvPr>
        </p:nvSpPr>
        <p:spPr/>
        <p:txBody>
          <a:bodyPr/>
          <a:lstStyle/>
          <a:p>
            <a:fld id="{B7EB45DA-9A0D-DC49-8E02-F30A5DDC21C3}" type="slidenum">
              <a:rPr lang="en-US" smtClean="0"/>
              <a:t>2</a:t>
            </a:fld>
            <a:endParaRPr lang="en-US"/>
          </a:p>
        </p:txBody>
      </p:sp>
      <p:sp>
        <p:nvSpPr>
          <p:cNvPr id="50" name="Movement 1 number"/>
          <p:cNvSpPr txBox="1"/>
          <p:nvPr/>
        </p:nvSpPr>
        <p:spPr>
          <a:xfrm>
            <a:off x="279400" y="1320800"/>
            <a:ext cx="762000" cy="762000"/>
          </a:xfrm>
          <a:prstGeom prst="rect">
            <a:avLst/>
          </a:prstGeom>
          <a:noFill/>
        </p:spPr>
        <p:txBody>
          <a:bodyPr wrap="square" rtlCol="0" anchor="t">
            <a:noAutofit/>
          </a:bodyPr>
          <a:lstStyle/>
          <a:p>
            <a:pPr algn="r">
              <a:buNone/>
            </a:pPr>
            <a:r>
              <a:rPr lang="en-US" sz="4000" b="1" dirty="0">
                <a:solidFill>
                  <a:srgbClr val="C9B991"/>
                </a:solidFill>
              </a:rPr>
              <a:t>1</a:t>
            </a:r>
          </a:p>
        </p:txBody>
      </p:sp>
      <p:sp>
        <p:nvSpPr>
          <p:cNvPr id="51" name="Movement 1 name"/>
          <p:cNvSpPr txBox="1"/>
          <p:nvPr/>
        </p:nvSpPr>
        <p:spPr>
          <a:xfrm>
            <a:off x="1168400" y="1371600"/>
            <a:ext cx="3810000" cy="508000"/>
          </a:xfrm>
          <a:prstGeom prst="rect">
            <a:avLst/>
          </a:prstGeom>
          <a:noFill/>
        </p:spPr>
        <p:txBody>
          <a:bodyPr wrap="square" rtlCol="0" anchor="t">
            <a:noAutofit/>
          </a:bodyPr>
          <a:lstStyle/>
          <a:p>
            <a:pPr algn="l">
              <a:buNone/>
            </a:pPr>
            <a:r>
              <a:rPr lang="en-US" sz="2800" b="1" dirty="0">
                <a:solidFill>
                  <a:srgbClr val="8E6F3E"/>
                </a:solidFill>
              </a:rPr>
              <a:t>Requirements</a:t>
            </a:r>
          </a:p>
        </p:txBody>
      </p:sp>
      <p:sp>
        <p:nvSpPr>
          <p:cNvPr id="52" name="Movement 1 gloss"/>
          <p:cNvSpPr txBox="1"/>
          <p:nvPr/>
        </p:nvSpPr>
        <p:spPr>
          <a:xfrm>
            <a:off x="1168400" y="1930400"/>
            <a:ext cx="3810000" cy="762000"/>
          </a:xfrm>
          <a:prstGeom prst="rect">
            <a:avLst/>
          </a:prstGeom>
          <a:noFill/>
        </p:spPr>
        <p:txBody>
          <a:bodyPr wrap="square" rtlCol="0" anchor="t">
            <a:noAutofit/>
          </a:bodyPr>
          <a:lstStyle/>
          <a:p>
            <a:pPr algn="l">
              <a:buNone/>
            </a:pPr>
            <a:r>
              <a:rPr lang="en-US" sz="2000" dirty="0"/>
              <a:t>What counts as a requirement?</a:t>
            </a:r>
          </a:p>
        </p:txBody>
      </p:sp>
      <p:sp>
        <p:nvSpPr>
          <p:cNvPr id="53" name="Movement 2 number"/>
          <p:cNvSpPr txBox="1"/>
          <p:nvPr/>
        </p:nvSpPr>
        <p:spPr>
          <a:xfrm>
            <a:off x="279400" y="2819400"/>
            <a:ext cx="762000" cy="762000"/>
          </a:xfrm>
          <a:prstGeom prst="rect">
            <a:avLst/>
          </a:prstGeom>
          <a:noFill/>
        </p:spPr>
        <p:txBody>
          <a:bodyPr wrap="square" rtlCol="0" anchor="t">
            <a:noAutofit/>
          </a:bodyPr>
          <a:lstStyle/>
          <a:p>
            <a:pPr algn="r">
              <a:buNone/>
            </a:pPr>
            <a:r>
              <a:rPr lang="en-US" sz="4000" b="1" dirty="0">
                <a:solidFill>
                  <a:srgbClr val="C9B991"/>
                </a:solidFill>
              </a:rPr>
              <a:t>2</a:t>
            </a:r>
          </a:p>
        </p:txBody>
      </p:sp>
      <p:sp>
        <p:nvSpPr>
          <p:cNvPr id="54" name="Movement 2 name"/>
          <p:cNvSpPr txBox="1"/>
          <p:nvPr/>
        </p:nvSpPr>
        <p:spPr>
          <a:xfrm>
            <a:off x="1168400" y="2870200"/>
            <a:ext cx="3810000" cy="508000"/>
          </a:xfrm>
          <a:prstGeom prst="rect">
            <a:avLst/>
          </a:prstGeom>
          <a:noFill/>
        </p:spPr>
        <p:txBody>
          <a:bodyPr wrap="square" rtlCol="0" anchor="t">
            <a:noAutofit/>
          </a:bodyPr>
          <a:lstStyle/>
          <a:p>
            <a:pPr algn="l">
              <a:buNone/>
            </a:pPr>
            <a:r>
              <a:rPr lang="en-US" sz="2800" b="1" dirty="0">
                <a:solidFill>
                  <a:srgbClr val="8E6F3E"/>
                </a:solidFill>
              </a:rPr>
              <a:t>Discovery</a:t>
            </a:r>
          </a:p>
        </p:txBody>
      </p:sp>
      <p:sp>
        <p:nvSpPr>
          <p:cNvPr id="55" name="Movement 2 gloss"/>
          <p:cNvSpPr txBox="1"/>
          <p:nvPr/>
        </p:nvSpPr>
        <p:spPr>
          <a:xfrm>
            <a:off x="1168400" y="3429000"/>
            <a:ext cx="3810000" cy="762000"/>
          </a:xfrm>
          <a:prstGeom prst="rect">
            <a:avLst/>
          </a:prstGeom>
          <a:noFill/>
        </p:spPr>
        <p:txBody>
          <a:bodyPr wrap="square" rtlCol="0" anchor="t">
            <a:noAutofit/>
          </a:bodyPr>
          <a:lstStyle/>
          <a:p>
            <a:pPr algn="l">
              <a:buNone/>
            </a:pPr>
            <a:r>
              <a:rPr lang="en-US" sz="2000" dirty="0"/>
              <a:t>How do we learn what to build?</a:t>
            </a:r>
          </a:p>
        </p:txBody>
      </p:sp>
      <p:sp>
        <p:nvSpPr>
          <p:cNvPr id="56" name="Movement 3 number"/>
          <p:cNvSpPr txBox="1"/>
          <p:nvPr/>
        </p:nvSpPr>
        <p:spPr>
          <a:xfrm>
            <a:off x="279400" y="4318000"/>
            <a:ext cx="762000" cy="762000"/>
          </a:xfrm>
          <a:prstGeom prst="rect">
            <a:avLst/>
          </a:prstGeom>
          <a:noFill/>
        </p:spPr>
        <p:txBody>
          <a:bodyPr wrap="square" rtlCol="0" anchor="t">
            <a:noAutofit/>
          </a:bodyPr>
          <a:lstStyle/>
          <a:p>
            <a:pPr algn="r">
              <a:buNone/>
            </a:pPr>
            <a:r>
              <a:rPr lang="en-US" sz="4000" b="1" dirty="0">
                <a:solidFill>
                  <a:srgbClr val="C9B991"/>
                </a:solidFill>
              </a:rPr>
              <a:t>3</a:t>
            </a:r>
          </a:p>
        </p:txBody>
      </p:sp>
      <p:sp>
        <p:nvSpPr>
          <p:cNvPr id="57" name="Movement 3 name"/>
          <p:cNvSpPr txBox="1"/>
          <p:nvPr/>
        </p:nvSpPr>
        <p:spPr>
          <a:xfrm>
            <a:off x="1168400" y="4368800"/>
            <a:ext cx="3810000" cy="508000"/>
          </a:xfrm>
          <a:prstGeom prst="rect">
            <a:avLst/>
          </a:prstGeom>
          <a:noFill/>
        </p:spPr>
        <p:txBody>
          <a:bodyPr wrap="square" rtlCol="0" anchor="t">
            <a:noAutofit/>
          </a:bodyPr>
          <a:lstStyle/>
          <a:p>
            <a:pPr algn="l">
              <a:buNone/>
            </a:pPr>
            <a:r>
              <a:rPr lang="en-US" sz="2800" b="1" dirty="0">
                <a:solidFill>
                  <a:srgbClr val="8E6F3E"/>
                </a:solidFill>
              </a:rPr>
              <a:t>Commitment</a:t>
            </a:r>
          </a:p>
        </p:txBody>
      </p:sp>
      <p:sp>
        <p:nvSpPr>
          <p:cNvPr id="58" name="Movement 3 gloss"/>
          <p:cNvSpPr txBox="1"/>
          <p:nvPr/>
        </p:nvSpPr>
        <p:spPr>
          <a:xfrm>
            <a:off x="1168400" y="4927600"/>
            <a:ext cx="3810000" cy="762000"/>
          </a:xfrm>
          <a:prstGeom prst="rect">
            <a:avLst/>
          </a:prstGeom>
          <a:noFill/>
        </p:spPr>
        <p:txBody>
          <a:bodyPr wrap="square" rtlCol="0" anchor="t">
            <a:noAutofit/>
          </a:bodyPr>
          <a:lstStyle/>
          <a:p>
            <a:pPr algn="l">
              <a:buNone/>
            </a:pPr>
            <a:r>
              <a:rPr lang="en-US" sz="2000" dirty="0"/>
              <a:t>What are we willing to promise?</a:t>
            </a:r>
          </a:p>
        </p:txBody>
      </p:sp>
      <p:sp>
        <p:nvSpPr>
          <p:cNvPr id="70" name="Uncertainty box"/>
          <p:cNvSpPr/>
          <p:nvPr/>
        </p:nvSpPr>
        <p:spPr>
          <a:xfrm>
            <a:off x="5410200" y="1422400"/>
            <a:ext cx="3454400" cy="1422400"/>
          </a:xfrm>
          <a:prstGeom prst="roundRect">
            <a:avLst/>
          </a:prstGeom>
          <a:solidFill>
            <a:srgbClr val="C9B991"/>
          </a:solidFill>
          <a:ln>
            <a:noFill/>
          </a:ln>
        </p:spPr>
        <p:txBody>
          <a:bodyPr lIns="72000" rIns="72000" anchor="ctr">
            <a:noAutofit/>
          </a:bodyPr>
          <a:lstStyle/>
          <a:p>
            <a:pPr algn="ctr">
              <a:buNone/>
            </a:pPr>
            <a:r>
              <a:rPr lang="en-US" sz="2400" b="1" dirty="0">
                <a:solidFill>
                  <a:srgbClr val="000000"/>
                </a:solidFill>
              </a:rPr>
              <a:t>Uncertainty about</a:t>
            </a:r>
          </a:p>
          <a:p>
            <a:pPr algn="ctr">
              <a:buNone/>
            </a:pPr>
            <a:r>
              <a:rPr lang="en-US" sz="2400" b="1" dirty="0">
                <a:solidFill>
                  <a:srgbClr val="000000"/>
                </a:solidFill>
              </a:rPr>
              <a:t>what matters</a:t>
            </a:r>
          </a:p>
        </p:txBody>
      </p:sp>
      <p:sp>
        <p:nvSpPr>
          <p:cNvPr id="71" name="Requirements engineering arrow"/>
          <p:cNvSpPr/>
          <p:nvPr/>
        </p:nvSpPr>
        <p:spPr>
          <a:xfrm>
            <a:off x="6908800" y="3124200"/>
            <a:ext cx="457200" cy="762000"/>
          </a:xfrm>
          <a:prstGeom prst="downArrow">
            <a:avLst/>
          </a:prstGeom>
          <a:solidFill>
            <a:srgbClr val="8E6F3E"/>
          </a:solidFill>
          <a:ln>
            <a:noFill/>
          </a:ln>
        </p:spPr>
        <p:txBody>
          <a:bodyPr lIns="72000" rIns="72000" anchor="ctr">
            <a:noAutofit/>
          </a:bodyPr>
          <a:lstStyle/>
          <a:p>
            <a:endParaRPr lang="en-US"/>
          </a:p>
        </p:txBody>
      </p:sp>
      <p:sp>
        <p:nvSpPr>
          <p:cNvPr id="72" name="Arrow label"/>
          <p:cNvSpPr txBox="1"/>
          <p:nvPr/>
        </p:nvSpPr>
        <p:spPr>
          <a:xfrm>
            <a:off x="5410200" y="937101"/>
            <a:ext cx="3564988" cy="584200"/>
          </a:xfrm>
          <a:prstGeom prst="rect">
            <a:avLst/>
          </a:prstGeom>
          <a:noFill/>
        </p:spPr>
        <p:txBody>
          <a:bodyPr wrap="square" rtlCol="0" anchor="ctr">
            <a:noAutofit/>
          </a:bodyPr>
          <a:lstStyle/>
          <a:p>
            <a:pPr algn="l">
              <a:buNone/>
            </a:pPr>
            <a:r>
              <a:rPr lang="en-US" sz="2000" b="1" i="1" dirty="0">
                <a:solidFill>
                  <a:srgbClr val="8E6F3E"/>
                </a:solidFill>
              </a:rPr>
              <a:t>Requirements Engineering</a:t>
            </a:r>
          </a:p>
        </p:txBody>
      </p:sp>
      <p:sp>
        <p:nvSpPr>
          <p:cNvPr id="73" name="Commitments box"/>
          <p:cNvSpPr/>
          <p:nvPr/>
        </p:nvSpPr>
        <p:spPr>
          <a:xfrm>
            <a:off x="5410200" y="4114800"/>
            <a:ext cx="3454400" cy="1422400"/>
          </a:xfrm>
          <a:prstGeom prst="roundRect">
            <a:avLst/>
          </a:prstGeom>
          <a:solidFill>
            <a:srgbClr val="8E6F3E"/>
          </a:solidFill>
          <a:ln>
            <a:noFill/>
          </a:ln>
        </p:spPr>
        <p:txBody>
          <a:bodyPr lIns="72000" rIns="72000" anchor="ctr">
            <a:noAutofit/>
          </a:bodyPr>
          <a:lstStyle/>
          <a:p>
            <a:pPr algn="ctr">
              <a:buNone/>
            </a:pPr>
            <a:r>
              <a:rPr lang="en-US" sz="2400" b="1" dirty="0">
                <a:solidFill>
                  <a:srgbClr val="FFFFFF"/>
                </a:solidFill>
              </a:rPr>
              <a:t>Engineering commitments</a:t>
            </a:r>
          </a:p>
        </p:txBody>
      </p:sp>
    </p:spTree>
    <p:extLst>
      <p:ext uri="{BB962C8B-B14F-4D97-AF65-F5344CB8AC3E}">
        <p14:creationId xmlns:p14="http://schemas.microsoft.com/office/powerpoint/2010/main" val="392699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par>
                                <p:cTn id="11" presetID="10" presetClass="entr" presetSubtype="0" fill="hold" nodeType="with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fade">
                                      <p:cBhvr>
                                        <p:cTn id="18" dur="500"/>
                                        <p:tgtEl>
                                          <p:spTgt spid="53"/>
                                        </p:tgtEl>
                                      </p:cBhvr>
                                    </p:animEffect>
                                  </p:childTnLst>
                                </p:cTn>
                              </p:par>
                              <p:par>
                                <p:cTn id="19" presetID="10" presetClass="entr" presetSubtype="0" fill="hold" nodeType="with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fade">
                                      <p:cBhvr>
                                        <p:cTn id="21" dur="500"/>
                                        <p:tgtEl>
                                          <p:spTgt spid="54"/>
                                        </p:tgtEl>
                                      </p:cBhvr>
                                    </p:animEffect>
                                  </p:childTnLst>
                                </p:cTn>
                              </p:par>
                              <p:par>
                                <p:cTn id="22" presetID="10" presetClass="entr" presetSubtype="0" fill="hold"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fade">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fade">
                                      <p:cBhvr>
                                        <p:cTn id="29" dur="500"/>
                                        <p:tgtEl>
                                          <p:spTgt spid="56"/>
                                        </p:tgtEl>
                                      </p:cBhvr>
                                    </p:animEffect>
                                  </p:childTnLst>
                                </p:cTn>
                              </p:par>
                              <p:par>
                                <p:cTn id="30" presetID="10" presetClass="entr" presetSubtype="0" fill="hold" nodeType="with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fade">
                                      <p:cBhvr>
                                        <p:cTn id="32" dur="500"/>
                                        <p:tgtEl>
                                          <p:spTgt spid="57"/>
                                        </p:tgtEl>
                                      </p:cBhvr>
                                    </p:animEffect>
                                  </p:childTnLst>
                                </p:cTn>
                              </p:par>
                              <p:par>
                                <p:cTn id="33" presetID="10" presetClass="entr" presetSubtype="0" fill="hold" nodeType="with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fade">
                                      <p:cBhvr>
                                        <p:cTn id="35" dur="500"/>
                                        <p:tgtEl>
                                          <p:spTgt spid="5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fade">
                                      <p:cBhvr>
                                        <p:cTn id="40" dur="500"/>
                                        <p:tgtEl>
                                          <p:spTgt spid="70"/>
                                        </p:tgtEl>
                                      </p:cBhvr>
                                    </p:animEffect>
                                  </p:childTnLst>
                                </p:cTn>
                              </p:par>
                              <p:par>
                                <p:cTn id="41" presetID="10" presetClass="entr" presetSubtype="0" fill="hold"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fade">
                                      <p:cBhvr>
                                        <p:cTn id="43" dur="500"/>
                                        <p:tgtEl>
                                          <p:spTgt spid="71"/>
                                        </p:tgtEl>
                                      </p:cBhvr>
                                    </p:animEffect>
                                  </p:childTnLst>
                                </p:cTn>
                              </p:par>
                              <p:par>
                                <p:cTn id="44" presetID="10" presetClass="entr" presetSubtype="0" fill="hold" nodeType="withEffect">
                                  <p:stCondLst>
                                    <p:cond delay="0"/>
                                  </p:stCondLst>
                                  <p:childTnLst>
                                    <p:set>
                                      <p:cBhvr>
                                        <p:cTn id="45" dur="1" fill="hold">
                                          <p:stCondLst>
                                            <p:cond delay="0"/>
                                          </p:stCondLst>
                                        </p:cTn>
                                        <p:tgtEl>
                                          <p:spTgt spid="72"/>
                                        </p:tgtEl>
                                        <p:attrNameLst>
                                          <p:attrName>style.visibility</p:attrName>
                                        </p:attrNameLst>
                                      </p:cBhvr>
                                      <p:to>
                                        <p:strVal val="visible"/>
                                      </p:to>
                                    </p:set>
                                    <p:animEffect transition="in" filter="fade">
                                      <p:cBhvr>
                                        <p:cTn id="46" dur="500"/>
                                        <p:tgtEl>
                                          <p:spTgt spid="72"/>
                                        </p:tgtEl>
                                      </p:cBhvr>
                                    </p:animEffect>
                                  </p:childTnLst>
                                </p:cTn>
                              </p:par>
                              <p:par>
                                <p:cTn id="47" presetID="10" presetClass="entr" presetSubtype="0" fill="hold" nodeType="withEffect">
                                  <p:stCondLst>
                                    <p:cond delay="0"/>
                                  </p:stCondLst>
                                  <p:childTnLst>
                                    <p:set>
                                      <p:cBhvr>
                                        <p:cTn id="48" dur="1" fill="hold">
                                          <p:stCondLst>
                                            <p:cond delay="0"/>
                                          </p:stCondLst>
                                        </p:cTn>
                                        <p:tgtEl>
                                          <p:spTgt spid="73"/>
                                        </p:tgtEl>
                                        <p:attrNameLst>
                                          <p:attrName>style.visibility</p:attrName>
                                        </p:attrNameLst>
                                      </p:cBhvr>
                                      <p:to>
                                        <p:strVal val="visible"/>
                                      </p:to>
                                    </p:set>
                                    <p:animEffect transition="in" filter="fade">
                                      <p:cBhvr>
                                        <p:cTn id="49"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A60261-5C59-B231-9CB3-3B3297F5321E}"/>
              </a:ext>
            </a:extLst>
          </p:cNvPr>
          <p:cNvSpPr>
            <a:spLocks noGrp="1"/>
          </p:cNvSpPr>
          <p:nvPr>
            <p:ph type="title"/>
          </p:nvPr>
        </p:nvSpPr>
        <p:spPr/>
        <p:txBody>
          <a:bodyPr>
            <a:normAutofit fontScale="90000"/>
          </a:bodyPr>
          <a:lstStyle/>
          <a:p>
            <a:r>
              <a:rPr lang="en-US" dirty="0"/>
              <a:t>Better requirements, better promises</a:t>
            </a:r>
          </a:p>
        </p:txBody>
      </p:sp>
      <p:sp>
        <p:nvSpPr>
          <p:cNvPr id="4" name="Slide Number Placeholder 3">
            <a:extLst>
              <a:ext uri="{FF2B5EF4-FFF2-40B4-BE49-F238E27FC236}">
                <a16:creationId xmlns:a16="http://schemas.microsoft.com/office/drawing/2014/main" id="{27984864-764E-DF59-AC0A-AC0BC530A7C0}"/>
              </a:ext>
            </a:extLst>
          </p:cNvPr>
          <p:cNvSpPr>
            <a:spLocks noGrp="1"/>
          </p:cNvSpPr>
          <p:nvPr>
            <p:ph type="sldNum" sz="quarter" idx="4"/>
          </p:nvPr>
        </p:nvSpPr>
        <p:spPr/>
        <p:txBody>
          <a:bodyPr/>
          <a:lstStyle/>
          <a:p>
            <a:fld id="{B7EB45DA-9A0D-DC49-8E02-F30A5DDC21C3}" type="slidenum">
              <a:rPr lang="en-US" smtClean="0"/>
              <a:t>20</a:t>
            </a:fld>
            <a:endParaRPr lang="en-US"/>
          </a:p>
        </p:txBody>
      </p:sp>
      <p:sp>
        <p:nvSpPr>
          <p:cNvPr id="60" name="Before kicker"/>
          <p:cNvSpPr txBox="1"/>
          <p:nvPr/>
        </p:nvSpPr>
        <p:spPr>
          <a:xfrm>
            <a:off x="279400" y="1371600"/>
            <a:ext cx="2641600" cy="381000"/>
          </a:xfrm>
          <a:prstGeom prst="rect">
            <a:avLst/>
          </a:prstGeom>
          <a:noFill/>
        </p:spPr>
        <p:txBody>
          <a:bodyPr wrap="square" rtlCol="0" anchor="t">
            <a:noAutofit/>
          </a:bodyPr>
          <a:lstStyle/>
          <a:p>
            <a:pPr algn="l">
              <a:buNone/>
            </a:pPr>
            <a:r>
              <a:rPr lang="en-US" sz="2000" b="1" dirty="0">
                <a:solidFill>
                  <a:srgbClr val="555960"/>
                </a:solidFill>
              </a:rPr>
              <a:t>BEFORE</a:t>
            </a:r>
          </a:p>
        </p:txBody>
      </p:sp>
      <p:sp>
        <p:nvSpPr>
          <p:cNvPr id="61" name="Before quote"/>
          <p:cNvSpPr/>
          <p:nvPr/>
        </p:nvSpPr>
        <p:spPr>
          <a:xfrm>
            <a:off x="279400" y="1828800"/>
            <a:ext cx="2641600" cy="1524000"/>
          </a:xfrm>
          <a:prstGeom prst="roundRect">
            <a:avLst/>
          </a:prstGeom>
          <a:solidFill>
            <a:srgbClr val="C9B991"/>
          </a:solidFill>
          <a:ln>
            <a:noFill/>
          </a:ln>
        </p:spPr>
        <p:txBody>
          <a:bodyPr lIns="91440" rIns="91440" anchor="ctr">
            <a:normAutofit/>
          </a:bodyPr>
          <a:lstStyle/>
          <a:p>
            <a:pPr algn="ctr">
              <a:buNone/>
            </a:pPr>
            <a:r>
              <a:rPr lang="en-US" sz="2400" b="1" i="1" dirty="0">
                <a:solidFill>
                  <a:srgbClr val="000000"/>
                </a:solidFill>
              </a:rPr>
              <a:t>“We need Salesforce.”</a:t>
            </a:r>
          </a:p>
        </p:txBody>
      </p:sp>
      <p:sp>
        <p:nvSpPr>
          <p:cNvPr id="62" name="Arrow label"/>
          <p:cNvSpPr txBox="1"/>
          <p:nvPr/>
        </p:nvSpPr>
        <p:spPr>
          <a:xfrm>
            <a:off x="279400" y="3556000"/>
            <a:ext cx="2641600" cy="508000"/>
          </a:xfrm>
          <a:prstGeom prst="rect">
            <a:avLst/>
          </a:prstGeom>
          <a:noFill/>
        </p:spPr>
        <p:txBody>
          <a:bodyPr wrap="square" rtlCol="0" anchor="t">
            <a:noAutofit/>
          </a:bodyPr>
          <a:lstStyle/>
          <a:p>
            <a:pPr algn="ctr">
              <a:buNone/>
            </a:pPr>
            <a:r>
              <a:rPr lang="en-US" sz="2000" i="1" dirty="0">
                <a:solidFill>
                  <a:srgbClr val="8E6F3E"/>
                </a:solidFill>
              </a:rPr>
              <a:t>requirements work</a:t>
            </a:r>
          </a:p>
        </p:txBody>
      </p:sp>
      <p:sp>
        <p:nvSpPr>
          <p:cNvPr id="63" name="Transformation arrow"/>
          <p:cNvSpPr/>
          <p:nvPr/>
        </p:nvSpPr>
        <p:spPr>
          <a:xfrm>
            <a:off x="635000" y="4114800"/>
            <a:ext cx="1905000" cy="355600"/>
          </a:xfrm>
          <a:prstGeom prst="rightArrow">
            <a:avLst/>
          </a:prstGeom>
          <a:solidFill>
            <a:srgbClr val="8E6F3E"/>
          </a:solidFill>
          <a:ln>
            <a:noFill/>
          </a:ln>
        </p:spPr>
        <p:txBody>
          <a:bodyPr/>
          <a:lstStyle/>
          <a:p>
            <a:endParaRPr lang="en-US"/>
          </a:p>
        </p:txBody>
      </p:sp>
      <p:sp>
        <p:nvSpPr>
          <p:cNvPr id="80" name="Better requirements label"/>
          <p:cNvSpPr txBox="1"/>
          <p:nvPr/>
        </p:nvSpPr>
        <p:spPr>
          <a:xfrm>
            <a:off x="3175000" y="1371600"/>
            <a:ext cx="2794000" cy="812800"/>
          </a:xfrm>
          <a:prstGeom prst="rect">
            <a:avLst/>
          </a:prstGeom>
          <a:noFill/>
        </p:spPr>
        <p:txBody>
          <a:bodyPr wrap="square" rtlCol="0" anchor="t">
            <a:noAutofit/>
          </a:bodyPr>
          <a:lstStyle/>
          <a:p>
            <a:pPr algn="l">
              <a:buNone/>
            </a:pPr>
            <a:r>
              <a:rPr lang="en-US" sz="2000" b="1" dirty="0">
                <a:solidFill>
                  <a:srgbClr val="8E6F3E"/>
                </a:solidFill>
              </a:rPr>
              <a:t>BETTER REQUIREMENTS</a:t>
            </a:r>
          </a:p>
        </p:txBody>
      </p:sp>
      <p:sp>
        <p:nvSpPr>
          <p:cNvPr id="81" name="Better requirements items"/>
          <p:cNvSpPr txBox="1"/>
          <p:nvPr/>
        </p:nvSpPr>
        <p:spPr>
          <a:xfrm>
            <a:off x="3175000" y="2260600"/>
            <a:ext cx="2794000" cy="3048000"/>
          </a:xfrm>
          <a:prstGeom prst="rect">
            <a:avLst/>
          </a:prstGeom>
          <a:noFill/>
        </p:spPr>
        <p:txBody>
          <a:bodyPr wrap="square" rtlCol="0" anchor="t">
            <a:noAutofit/>
          </a:bodyPr>
          <a:lstStyle/>
          <a:p>
            <a:pPr marL="228600" indent="-228600" algn="l">
              <a:buFont typeface="Arial"/>
              <a:buChar char="•"/>
            </a:pPr>
            <a:r>
              <a:rPr lang="en-US" sz="2400" dirty="0"/>
              <a:t>Components and dependencies</a:t>
            </a:r>
          </a:p>
          <a:p>
            <a:pPr marL="228600" indent="-228600" algn="l">
              <a:buFont typeface="Arial"/>
              <a:buChar char="•"/>
            </a:pPr>
            <a:r>
              <a:rPr lang="en-US" sz="2400" dirty="0"/>
              <a:t>Stakeholder alignment</a:t>
            </a:r>
          </a:p>
          <a:p>
            <a:pPr marL="228600" indent="-228600" algn="l">
              <a:buFont typeface="Arial"/>
              <a:buChar char="•"/>
            </a:pPr>
            <a:r>
              <a:rPr lang="en-US" sz="2400" dirty="0"/>
              <a:t>Training and change needs</a:t>
            </a:r>
          </a:p>
        </p:txBody>
      </p:sp>
      <p:sp>
        <p:nvSpPr>
          <p:cNvPr id="82" name="Better promises label"/>
          <p:cNvSpPr txBox="1"/>
          <p:nvPr/>
        </p:nvSpPr>
        <p:spPr>
          <a:xfrm>
            <a:off x="6172200" y="1371600"/>
            <a:ext cx="2692400" cy="812800"/>
          </a:xfrm>
          <a:prstGeom prst="rect">
            <a:avLst/>
          </a:prstGeom>
          <a:noFill/>
        </p:spPr>
        <p:txBody>
          <a:bodyPr wrap="square" rtlCol="0" anchor="t">
            <a:noAutofit/>
          </a:bodyPr>
          <a:lstStyle/>
          <a:p>
            <a:pPr algn="l">
              <a:buNone/>
            </a:pPr>
            <a:r>
              <a:rPr lang="en-US" sz="2000" b="1" dirty="0">
                <a:solidFill>
                  <a:srgbClr val="8E6F3E"/>
                </a:solidFill>
              </a:rPr>
              <a:t>BETTER PROMISES</a:t>
            </a:r>
          </a:p>
        </p:txBody>
      </p:sp>
      <p:sp>
        <p:nvSpPr>
          <p:cNvPr id="83" name="Better promises items"/>
          <p:cNvSpPr txBox="1"/>
          <p:nvPr/>
        </p:nvSpPr>
        <p:spPr>
          <a:xfrm>
            <a:off x="6172200" y="2260600"/>
            <a:ext cx="2692400" cy="3048000"/>
          </a:xfrm>
          <a:prstGeom prst="rect">
            <a:avLst/>
          </a:prstGeom>
          <a:noFill/>
        </p:spPr>
        <p:txBody>
          <a:bodyPr wrap="square" rtlCol="0" anchor="t">
            <a:noAutofit/>
          </a:bodyPr>
          <a:lstStyle/>
          <a:p>
            <a:pPr marL="228600" indent="-228600" algn="l">
              <a:buFont typeface="Arial"/>
              <a:buChar char="•"/>
            </a:pPr>
            <a:r>
              <a:rPr lang="en-US" sz="2400" dirty="0"/>
              <a:t>Roadmap and sequencing</a:t>
            </a:r>
          </a:p>
          <a:p>
            <a:pPr marL="228600" indent="-228600" algn="l">
              <a:buFont typeface="Arial"/>
              <a:buChar char="•"/>
            </a:pPr>
            <a:r>
              <a:rPr lang="en-US" sz="2400" dirty="0"/>
              <a:t>More credible scope and estimate</a:t>
            </a:r>
          </a:p>
          <a:p>
            <a:pPr marL="228600" indent="-228600" algn="l">
              <a:buFont typeface="Arial"/>
              <a:buChar char="•"/>
            </a:pPr>
            <a:r>
              <a:rPr lang="en-US" sz="2400" dirty="0"/>
              <a:t>A proposal Nexell could stand behind</a:t>
            </a:r>
          </a:p>
        </p:txBody>
      </p:sp>
    </p:spTree>
    <p:extLst>
      <p:ext uri="{BB962C8B-B14F-4D97-AF65-F5344CB8AC3E}">
        <p14:creationId xmlns:p14="http://schemas.microsoft.com/office/powerpoint/2010/main" val="396063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500"/>
                                        <p:tgtEl>
                                          <p:spTgt spid="63"/>
                                        </p:tgtEl>
                                      </p:cBhvr>
                                    </p:animEffect>
                                  </p:childTnLst>
                                </p:cTn>
                              </p:par>
                              <p:par>
                                <p:cTn id="16" presetID="10" presetClass="entr" presetSubtype="0" fill="hold" nodeType="with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500"/>
                                        <p:tgtEl>
                                          <p:spTgt spid="62"/>
                                        </p:tgtEl>
                                      </p:cBhvr>
                                    </p:animEffect>
                                  </p:childTnLst>
                                </p:cTn>
                              </p:par>
                              <p:par>
                                <p:cTn id="19" presetID="10" presetClass="entr" presetSubtype="0" fill="hold" nodeType="with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fade">
                                      <p:cBhvr>
                                        <p:cTn id="21" dur="500"/>
                                        <p:tgtEl>
                                          <p:spTgt spid="80"/>
                                        </p:tgtEl>
                                      </p:cBhvr>
                                    </p:animEffect>
                                  </p:childTnLst>
                                </p:cTn>
                              </p:par>
                              <p:par>
                                <p:cTn id="22" presetID="10" presetClass="entr" presetSubtype="0" fill="hold" nodeType="with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fade">
                                      <p:cBhvr>
                                        <p:cTn id="24" dur="500"/>
                                        <p:tgtEl>
                                          <p:spTgt spid="8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2"/>
                                        </p:tgtEl>
                                        <p:attrNameLst>
                                          <p:attrName>style.visibility</p:attrName>
                                        </p:attrNameLst>
                                      </p:cBhvr>
                                      <p:to>
                                        <p:strVal val="visible"/>
                                      </p:to>
                                    </p:set>
                                    <p:animEffect transition="in" filter="fade">
                                      <p:cBhvr>
                                        <p:cTn id="29" dur="500"/>
                                        <p:tgtEl>
                                          <p:spTgt spid="82"/>
                                        </p:tgtEl>
                                      </p:cBhvr>
                                    </p:animEffect>
                                  </p:childTnLst>
                                </p:cTn>
                              </p:par>
                              <p:par>
                                <p:cTn id="30" presetID="10" presetClass="entr" presetSubtype="0" fill="hold" nodeType="withEffect">
                                  <p:stCondLst>
                                    <p:cond delay="0"/>
                                  </p:stCondLst>
                                  <p:childTnLst>
                                    <p:set>
                                      <p:cBhvr>
                                        <p:cTn id="31" dur="1" fill="hold">
                                          <p:stCondLst>
                                            <p:cond delay="0"/>
                                          </p:stCondLst>
                                        </p:cTn>
                                        <p:tgtEl>
                                          <p:spTgt spid="83"/>
                                        </p:tgtEl>
                                        <p:attrNameLst>
                                          <p:attrName>style.visibility</p:attrName>
                                        </p:attrNameLst>
                                      </p:cBhvr>
                                      <p:to>
                                        <p:strVal val="visible"/>
                                      </p:to>
                                    </p:set>
                                    <p:animEffect transition="in" filter="fade">
                                      <p:cBhvr>
                                        <p:cTn id="32"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19686-F5B5-0A06-50D0-42AF179E2A4D}"/>
              </a:ext>
            </a:extLst>
          </p:cNvPr>
          <p:cNvSpPr>
            <a:spLocks noGrp="1"/>
          </p:cNvSpPr>
          <p:nvPr>
            <p:ph type="title"/>
          </p:nvPr>
        </p:nvSpPr>
        <p:spPr>
          <a:xfrm>
            <a:off x="685800" y="2209800"/>
            <a:ext cx="7772400" cy="1362075"/>
          </a:xfrm>
        </p:spPr>
        <p:txBody>
          <a:bodyPr/>
          <a:lstStyle/>
          <a:p>
            <a:r>
              <a:rPr lang="en-US" dirty="0"/>
              <a:t>Stretch break</a:t>
            </a:r>
          </a:p>
        </p:txBody>
      </p:sp>
      <p:sp>
        <p:nvSpPr>
          <p:cNvPr id="3" name="Slide Number Placeholder 2">
            <a:extLst>
              <a:ext uri="{FF2B5EF4-FFF2-40B4-BE49-F238E27FC236}">
                <a16:creationId xmlns:a16="http://schemas.microsoft.com/office/drawing/2014/main" id="{7ADFD616-DA8B-3344-264F-D10BC95E309E}"/>
              </a:ext>
            </a:extLst>
          </p:cNvPr>
          <p:cNvSpPr>
            <a:spLocks noGrp="1"/>
          </p:cNvSpPr>
          <p:nvPr>
            <p:ph type="sldNum" sz="quarter" idx="4"/>
          </p:nvPr>
        </p:nvSpPr>
        <p:spPr/>
        <p:txBody>
          <a:bodyPr/>
          <a:lstStyle/>
          <a:p>
            <a:fld id="{B7EB45DA-9A0D-DC49-8E02-F30A5DDC21C3}" type="slidenum">
              <a:rPr lang="en-US" smtClean="0"/>
              <a:t>21</a:t>
            </a:fld>
            <a:endParaRPr lang="en-US"/>
          </a:p>
        </p:txBody>
      </p:sp>
      <p:sp>
        <p:nvSpPr>
          <p:cNvPr id="40" name="Break length"/>
          <p:cNvSpPr txBox="1"/>
          <p:nvPr/>
        </p:nvSpPr>
        <p:spPr>
          <a:xfrm>
            <a:off x="397144" y="4282698"/>
            <a:ext cx="8349712" cy="461665"/>
          </a:xfrm>
          <a:prstGeom prst="rect">
            <a:avLst/>
          </a:prstGeom>
          <a:noFill/>
        </p:spPr>
        <p:txBody>
          <a:bodyPr vertOverflow="overflow" wrap="square" rtlCol="0" anchor="t">
            <a:spAutoFit/>
          </a:bodyPr>
          <a:lstStyle/>
          <a:p>
            <a:pPr algn="ctr">
              <a:buNone/>
            </a:pPr>
            <a:r>
              <a:rPr lang="en-US" sz="2400" i="1" dirty="0"/>
              <a:t>Five minutes</a:t>
            </a:r>
          </a:p>
        </p:txBody>
      </p:sp>
    </p:spTree>
    <p:extLst>
      <p:ext uri="{BB962C8B-B14F-4D97-AF65-F5344CB8AC3E}">
        <p14:creationId xmlns:p14="http://schemas.microsoft.com/office/powerpoint/2010/main" val="3250030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7B61B-82BB-F98C-25F6-00670679D5D7}"/>
              </a:ext>
            </a:extLst>
          </p:cNvPr>
          <p:cNvSpPr>
            <a:spLocks noGrp="1"/>
          </p:cNvSpPr>
          <p:nvPr>
            <p:ph type="title"/>
          </p:nvPr>
        </p:nvSpPr>
        <p:spPr>
          <a:xfrm>
            <a:off x="685800" y="1676400"/>
            <a:ext cx="7772400" cy="2362200"/>
          </a:xfrm>
        </p:spPr>
        <p:txBody>
          <a:bodyPr/>
          <a:lstStyle/>
          <a:p>
            <a:r>
              <a:rPr lang="en-US" sz="8000" dirty="0">
                <a:solidFill>
                  <a:srgbClr val="8E6F3E"/>
                </a:solidFill>
              </a:rPr>
              <a:t>3</a:t>
            </a:r>
            <a:br>
              <a:rPr lang="en-US" dirty="0"/>
            </a:br>
            <a:r>
              <a:rPr lang="en-US" dirty="0"/>
              <a:t>Commitment</a:t>
            </a:r>
          </a:p>
        </p:txBody>
      </p:sp>
      <p:sp>
        <p:nvSpPr>
          <p:cNvPr id="3" name="Slide Number Placeholder 2">
            <a:extLst>
              <a:ext uri="{FF2B5EF4-FFF2-40B4-BE49-F238E27FC236}">
                <a16:creationId xmlns:a16="http://schemas.microsoft.com/office/drawing/2014/main" id="{2E300253-3B0D-0413-B305-33393E5E6EA9}"/>
              </a:ext>
            </a:extLst>
          </p:cNvPr>
          <p:cNvSpPr>
            <a:spLocks noGrp="1"/>
          </p:cNvSpPr>
          <p:nvPr>
            <p:ph type="sldNum" sz="quarter" idx="4"/>
          </p:nvPr>
        </p:nvSpPr>
        <p:spPr/>
        <p:txBody>
          <a:bodyPr/>
          <a:lstStyle/>
          <a:p>
            <a:fld id="{B7EB45DA-9A0D-DC49-8E02-F30A5DDC21C3}" type="slidenum">
              <a:rPr lang="en-US" smtClean="0"/>
              <a:t>22</a:t>
            </a:fld>
            <a:endParaRPr lang="en-US"/>
          </a:p>
        </p:txBody>
      </p:sp>
      <p:sp>
        <p:nvSpPr>
          <p:cNvPr id="40" name="Section question"/>
          <p:cNvSpPr txBox="1"/>
          <p:nvPr/>
        </p:nvSpPr>
        <p:spPr>
          <a:xfrm>
            <a:off x="397144" y="4282698"/>
            <a:ext cx="8349712" cy="461665"/>
          </a:xfrm>
          <a:prstGeom prst="rect">
            <a:avLst/>
          </a:prstGeom>
          <a:noFill/>
        </p:spPr>
        <p:txBody>
          <a:bodyPr vertOverflow="overflow" wrap="square" rtlCol="0" anchor="t">
            <a:spAutoFit/>
          </a:bodyPr>
          <a:lstStyle/>
          <a:p>
            <a:pPr algn="ctr">
              <a:buNone/>
            </a:pPr>
            <a:r>
              <a:rPr lang="en-US" sz="2400" i="1" dirty="0"/>
              <a:t>What are we willing to promise?</a:t>
            </a:r>
          </a:p>
        </p:txBody>
      </p:sp>
    </p:spTree>
    <p:extLst>
      <p:ext uri="{BB962C8B-B14F-4D97-AF65-F5344CB8AC3E}">
        <p14:creationId xmlns:p14="http://schemas.microsoft.com/office/powerpoint/2010/main" val="2906770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8295F7-86F5-D8B0-5EEA-4DEC43D6551F}"/>
              </a:ext>
            </a:extLst>
          </p:cNvPr>
          <p:cNvSpPr>
            <a:spLocks noGrp="1"/>
          </p:cNvSpPr>
          <p:nvPr>
            <p:ph type="title"/>
          </p:nvPr>
        </p:nvSpPr>
        <p:spPr/>
        <p:txBody>
          <a:bodyPr>
            <a:normAutofit fontScale="90000"/>
          </a:bodyPr>
          <a:lstStyle/>
          <a:p>
            <a:r>
              <a:rPr lang="en-US" dirty="0"/>
              <a:t>Opportunity Cost: Requirements consume resources</a:t>
            </a:r>
          </a:p>
        </p:txBody>
      </p:sp>
      <p:sp>
        <p:nvSpPr>
          <p:cNvPr id="4" name="Slide Number Placeholder 3">
            <a:extLst>
              <a:ext uri="{FF2B5EF4-FFF2-40B4-BE49-F238E27FC236}">
                <a16:creationId xmlns:a16="http://schemas.microsoft.com/office/drawing/2014/main" id="{1DCF9641-6B41-9B87-C847-EF4405603BB1}"/>
              </a:ext>
            </a:extLst>
          </p:cNvPr>
          <p:cNvSpPr>
            <a:spLocks noGrp="1"/>
          </p:cNvSpPr>
          <p:nvPr>
            <p:ph type="sldNum" sz="quarter" idx="4"/>
          </p:nvPr>
        </p:nvSpPr>
        <p:spPr/>
        <p:txBody>
          <a:bodyPr/>
          <a:lstStyle/>
          <a:p>
            <a:fld id="{B7EB45DA-9A0D-DC49-8E02-F30A5DDC21C3}" type="slidenum">
              <a:rPr lang="en-US" smtClean="0"/>
              <a:t>23</a:t>
            </a:fld>
            <a:endParaRPr lang="en-US"/>
          </a:p>
        </p:txBody>
      </p:sp>
      <p:sp>
        <p:nvSpPr>
          <p:cNvPr id="60" name="Capacity kicker"/>
          <p:cNvSpPr txBox="1"/>
          <p:nvPr/>
        </p:nvSpPr>
        <p:spPr>
          <a:xfrm>
            <a:off x="279400" y="1016000"/>
            <a:ext cx="4191000" cy="381000"/>
          </a:xfrm>
          <a:prstGeom prst="rect">
            <a:avLst/>
          </a:prstGeom>
          <a:noFill/>
        </p:spPr>
        <p:txBody>
          <a:bodyPr wrap="square" rtlCol="0" anchor="t">
            <a:noAutofit/>
          </a:bodyPr>
          <a:lstStyle/>
          <a:p>
            <a:pPr algn="l">
              <a:buNone/>
            </a:pPr>
            <a:r>
              <a:rPr lang="en-US" sz="2000" b="1" dirty="0">
                <a:solidFill>
                  <a:srgbClr val="555960"/>
                </a:solidFill>
              </a:rPr>
              <a:t>ONE TEAM, ONE SEMESTER</a:t>
            </a:r>
          </a:p>
        </p:txBody>
      </p:sp>
      <p:sp>
        <p:nvSpPr>
          <p:cNvPr id="61" name="Capacity frame"/>
          <p:cNvSpPr/>
          <p:nvPr/>
        </p:nvSpPr>
        <p:spPr>
          <a:xfrm>
            <a:off x="279400" y="1498600"/>
            <a:ext cx="3937000" cy="762000"/>
          </a:xfrm>
          <a:prstGeom prst="rect">
            <a:avLst/>
          </a:prstGeom>
          <a:noFill/>
          <a:ln w="28575">
            <a:solidFill>
              <a:srgbClr val="555960"/>
            </a:solidFill>
          </a:ln>
        </p:spPr>
        <p:txBody>
          <a:bodyPr lIns="36000" rIns="36000" anchor="ctr">
            <a:normAutofit/>
          </a:bodyPr>
          <a:lstStyle/>
          <a:p>
            <a:endParaRPr lang="en-US"/>
          </a:p>
        </p:txBody>
      </p:sp>
      <p:sp>
        <p:nvSpPr>
          <p:cNvPr id="62" name="Filled A"/>
          <p:cNvSpPr/>
          <p:nvPr/>
        </p:nvSpPr>
        <p:spPr>
          <a:xfrm>
            <a:off x="330200" y="1549400"/>
            <a:ext cx="1905000" cy="660400"/>
          </a:xfrm>
          <a:prstGeom prst="rect">
            <a:avLst/>
          </a:prstGeom>
          <a:solidFill>
            <a:srgbClr val="8E6F3E"/>
          </a:solidFill>
          <a:ln>
            <a:noFill/>
          </a:ln>
        </p:spPr>
        <p:txBody>
          <a:bodyPr lIns="36000" rIns="36000" anchor="ctr">
            <a:normAutofit/>
          </a:bodyPr>
          <a:lstStyle/>
          <a:p>
            <a:pPr algn="ctr">
              <a:buNone/>
            </a:pPr>
            <a:r>
              <a:rPr lang="en-US" sz="2000" b="1" dirty="0">
                <a:solidFill>
                  <a:srgbClr val="FFFFFF"/>
                </a:solidFill>
              </a:rPr>
              <a:t>A</a:t>
            </a:r>
          </a:p>
        </p:txBody>
      </p:sp>
      <p:sp>
        <p:nvSpPr>
          <p:cNvPr id="63" name="Filled B"/>
          <p:cNvSpPr/>
          <p:nvPr/>
        </p:nvSpPr>
        <p:spPr>
          <a:xfrm>
            <a:off x="2286000" y="1549400"/>
            <a:ext cx="1879600" cy="660400"/>
          </a:xfrm>
          <a:prstGeom prst="rect">
            <a:avLst/>
          </a:prstGeom>
          <a:solidFill>
            <a:srgbClr val="8E6F3E"/>
          </a:solidFill>
          <a:ln>
            <a:noFill/>
          </a:ln>
        </p:spPr>
        <p:txBody>
          <a:bodyPr lIns="36000" rIns="36000" anchor="ctr">
            <a:normAutofit/>
          </a:bodyPr>
          <a:lstStyle/>
          <a:p>
            <a:pPr algn="ctr">
              <a:buNone/>
            </a:pPr>
            <a:r>
              <a:rPr lang="en-US" sz="2000" b="1" dirty="0">
                <a:solidFill>
                  <a:srgbClr val="FFFFFF"/>
                </a:solidFill>
              </a:rPr>
              <a:t>B</a:t>
            </a:r>
          </a:p>
        </p:txBody>
      </p:sp>
      <p:sp>
        <p:nvSpPr>
          <p:cNvPr id="64" name="Does not fit"/>
          <p:cNvSpPr txBox="1"/>
          <p:nvPr/>
        </p:nvSpPr>
        <p:spPr>
          <a:xfrm>
            <a:off x="279400" y="2540000"/>
            <a:ext cx="4191000" cy="508000"/>
          </a:xfrm>
          <a:prstGeom prst="rect">
            <a:avLst/>
          </a:prstGeom>
          <a:noFill/>
        </p:spPr>
        <p:txBody>
          <a:bodyPr wrap="square" rtlCol="0" anchor="t">
            <a:noAutofit/>
          </a:bodyPr>
          <a:lstStyle/>
          <a:p>
            <a:pPr algn="l">
              <a:buNone/>
            </a:pPr>
            <a:r>
              <a:rPr lang="en-US" sz="2400" b="1" dirty="0">
                <a:solidFill>
                  <a:srgbClr val="8E6F3E"/>
                </a:solidFill>
              </a:rPr>
              <a:t>C and D do not fit.</a:t>
            </a:r>
          </a:p>
        </p:txBody>
      </p:sp>
      <p:sp>
        <p:nvSpPr>
          <p:cNvPr id="65" name="Opportunity cost"/>
          <p:cNvSpPr txBox="1"/>
          <p:nvPr/>
        </p:nvSpPr>
        <p:spPr>
          <a:xfrm>
            <a:off x="279400" y="3149600"/>
            <a:ext cx="4191000" cy="889000"/>
          </a:xfrm>
          <a:prstGeom prst="rect">
            <a:avLst/>
          </a:prstGeom>
          <a:noFill/>
        </p:spPr>
        <p:txBody>
          <a:bodyPr wrap="square" rtlCol="0" anchor="t">
            <a:noAutofit/>
          </a:bodyPr>
          <a:lstStyle/>
          <a:p>
            <a:pPr algn="l">
              <a:buNone/>
            </a:pPr>
            <a:r>
              <a:rPr lang="en-US" sz="2000" i="1" dirty="0">
                <a:solidFill>
                  <a:srgbClr val="555960"/>
                </a:solidFill>
              </a:rPr>
              <a:t>Opportunity cost: the value of what we do not build.</a:t>
            </a:r>
          </a:p>
        </p:txBody>
      </p:sp>
      <p:sp>
        <p:nvSpPr>
          <p:cNvPr id="66" name="Claim"/>
          <p:cNvSpPr txBox="1"/>
          <p:nvPr/>
        </p:nvSpPr>
        <p:spPr>
          <a:xfrm>
            <a:off x="279400" y="4216400"/>
            <a:ext cx="4191000" cy="1397000"/>
          </a:xfrm>
          <a:prstGeom prst="rect">
            <a:avLst/>
          </a:prstGeom>
          <a:noFill/>
        </p:spPr>
        <p:txBody>
          <a:bodyPr wrap="square" rtlCol="0" anchor="t">
            <a:noAutofit/>
          </a:bodyPr>
          <a:lstStyle/>
          <a:p>
            <a:pPr algn="l">
              <a:buNone/>
            </a:pPr>
            <a:r>
              <a:rPr lang="en-US" sz="2400" b="1" dirty="0"/>
              <a:t>Choosing A and B means giving up C and D.</a:t>
            </a:r>
          </a:p>
        </p:txBody>
      </p:sp>
      <p:sp>
        <p:nvSpPr>
          <p:cNvPr id="67" name="Options header"/>
          <p:cNvSpPr txBox="1"/>
          <p:nvPr/>
        </p:nvSpPr>
        <p:spPr>
          <a:xfrm>
            <a:off x="4724400" y="1016000"/>
            <a:ext cx="4140200" cy="431800"/>
          </a:xfrm>
          <a:prstGeom prst="rect">
            <a:avLst/>
          </a:prstGeom>
          <a:noFill/>
        </p:spPr>
        <p:txBody>
          <a:bodyPr wrap="square" rtlCol="0" anchor="t">
            <a:noAutofit/>
          </a:bodyPr>
          <a:lstStyle/>
          <a:p>
            <a:pPr algn="l">
              <a:buNone/>
            </a:pPr>
            <a:r>
              <a:rPr lang="en-US" sz="2000" b="1" dirty="0">
                <a:solidFill>
                  <a:srgbClr val="8E6F3E"/>
                </a:solidFill>
              </a:rPr>
              <a:t>You can afford two:</a:t>
            </a:r>
          </a:p>
        </p:txBody>
      </p:sp>
      <p:sp>
        <p:nvSpPr>
          <p:cNvPr id="70" name="Option 1"/>
          <p:cNvSpPr txBox="1"/>
          <p:nvPr/>
        </p:nvSpPr>
        <p:spPr>
          <a:xfrm>
            <a:off x="4724400" y="1574800"/>
            <a:ext cx="4140200" cy="457200"/>
          </a:xfrm>
          <a:prstGeom prst="rect">
            <a:avLst/>
          </a:prstGeom>
          <a:noFill/>
        </p:spPr>
        <p:txBody>
          <a:bodyPr wrap="square" rtlCol="0" anchor="t">
            <a:noAutofit/>
          </a:bodyPr>
          <a:lstStyle/>
          <a:p>
            <a:pPr algn="l">
              <a:buNone/>
            </a:pPr>
            <a:r>
              <a:rPr lang="en-US" sz="2000" dirty="0"/>
              <a:t>A  Accessibility remediation</a:t>
            </a:r>
          </a:p>
        </p:txBody>
      </p:sp>
      <p:sp>
        <p:nvSpPr>
          <p:cNvPr id="71" name="Option 2"/>
          <p:cNvSpPr txBox="1"/>
          <p:nvPr/>
        </p:nvSpPr>
        <p:spPr>
          <a:xfrm>
            <a:off x="4724400" y="2159000"/>
            <a:ext cx="4140200" cy="457200"/>
          </a:xfrm>
          <a:prstGeom prst="rect">
            <a:avLst/>
          </a:prstGeom>
          <a:noFill/>
        </p:spPr>
        <p:txBody>
          <a:bodyPr wrap="square" rtlCol="0" anchor="t">
            <a:noAutofit/>
          </a:bodyPr>
          <a:lstStyle/>
          <a:p>
            <a:pPr algn="l">
              <a:buNone/>
            </a:pPr>
            <a:r>
              <a:rPr lang="en-US" sz="2000" dirty="0"/>
              <a:t>B  New collaboration feature</a:t>
            </a:r>
          </a:p>
        </p:txBody>
      </p:sp>
      <p:sp>
        <p:nvSpPr>
          <p:cNvPr id="72" name="Option 3"/>
          <p:cNvSpPr txBox="1"/>
          <p:nvPr/>
        </p:nvSpPr>
        <p:spPr>
          <a:xfrm>
            <a:off x="4724400" y="2743200"/>
            <a:ext cx="4140200" cy="457200"/>
          </a:xfrm>
          <a:prstGeom prst="rect">
            <a:avLst/>
          </a:prstGeom>
          <a:noFill/>
        </p:spPr>
        <p:txBody>
          <a:bodyPr wrap="square" rtlCol="0" anchor="t">
            <a:noAutofit/>
          </a:bodyPr>
          <a:lstStyle/>
          <a:p>
            <a:pPr algn="l">
              <a:buNone/>
            </a:pPr>
            <a:r>
              <a:rPr lang="en-US" sz="2000" dirty="0"/>
              <a:t>C  Two-times performance</a:t>
            </a:r>
          </a:p>
        </p:txBody>
      </p:sp>
      <p:sp>
        <p:nvSpPr>
          <p:cNvPr id="73" name="Option 4"/>
          <p:cNvSpPr txBox="1"/>
          <p:nvPr/>
        </p:nvSpPr>
        <p:spPr>
          <a:xfrm>
            <a:off x="4724400" y="3327400"/>
            <a:ext cx="4140200" cy="457200"/>
          </a:xfrm>
          <a:prstGeom prst="rect">
            <a:avLst/>
          </a:prstGeom>
          <a:noFill/>
        </p:spPr>
        <p:txBody>
          <a:bodyPr wrap="square" rtlCol="0" anchor="t">
            <a:noAutofit/>
          </a:bodyPr>
          <a:lstStyle/>
          <a:p>
            <a:pPr algn="l">
              <a:buNone/>
            </a:pPr>
            <a:r>
              <a:rPr lang="en-US" sz="2000" dirty="0"/>
              <a:t>D  Enterprise SSO and audit</a:t>
            </a:r>
          </a:p>
        </p:txBody>
      </p:sp>
      <p:sp>
        <p:nvSpPr>
          <p:cNvPr id="80" name="Prompt one"/>
          <p:cNvSpPr txBox="1"/>
          <p:nvPr/>
        </p:nvSpPr>
        <p:spPr>
          <a:xfrm>
            <a:off x="4724400" y="4089400"/>
            <a:ext cx="4140200" cy="558800"/>
          </a:xfrm>
          <a:prstGeom prst="rect">
            <a:avLst/>
          </a:prstGeom>
          <a:noFill/>
        </p:spPr>
        <p:txBody>
          <a:bodyPr wrap="square" rtlCol="0" anchor="t">
            <a:noAutofit/>
          </a:bodyPr>
          <a:lstStyle/>
          <a:p>
            <a:pPr algn="l">
              <a:buNone/>
            </a:pPr>
            <a:r>
              <a:rPr lang="en-US" sz="2400" b="1" dirty="0"/>
              <a:t>Which two do you require?</a:t>
            </a:r>
          </a:p>
        </p:txBody>
      </p:sp>
      <p:sp>
        <p:nvSpPr>
          <p:cNvPr id="81" name="Prompt two"/>
          <p:cNvSpPr txBox="1"/>
          <p:nvPr/>
        </p:nvSpPr>
        <p:spPr>
          <a:xfrm>
            <a:off x="4724400" y="4749800"/>
            <a:ext cx="4140200" cy="1270000"/>
          </a:xfrm>
          <a:prstGeom prst="rect">
            <a:avLst/>
          </a:prstGeom>
          <a:noFill/>
        </p:spPr>
        <p:txBody>
          <a:bodyPr wrap="square" rtlCol="0" anchor="t">
            <a:noAutofit/>
          </a:bodyPr>
          <a:lstStyle/>
          <a:p>
            <a:pPr algn="l">
              <a:buNone/>
            </a:pPr>
            <a:r>
              <a:rPr lang="en-US" sz="2400" b="1" dirty="0">
                <a:solidFill>
                  <a:srgbClr val="8E6F3E"/>
                </a:solidFill>
              </a:rPr>
              <a:t>What information would change your answer?</a:t>
            </a:r>
          </a:p>
        </p:txBody>
      </p:sp>
    </p:spTree>
    <p:extLst>
      <p:ext uri="{BB962C8B-B14F-4D97-AF65-F5344CB8AC3E}">
        <p14:creationId xmlns:p14="http://schemas.microsoft.com/office/powerpoint/2010/main" val="2094546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par>
                                <p:cTn id="14" presetID="10" presetClass="entr" presetSubtype="0"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fade">
                                      <p:cBhvr>
                                        <p:cTn id="21" dur="500"/>
                                        <p:tgtEl>
                                          <p:spTgt spid="64"/>
                                        </p:tgtEl>
                                      </p:cBhvr>
                                    </p:animEffect>
                                  </p:childTnLst>
                                </p:cTn>
                              </p:par>
                              <p:par>
                                <p:cTn id="22" presetID="10" presetClass="entr" presetSubtype="0" fill="hold"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500"/>
                                        <p:tgtEl>
                                          <p:spTgt spid="65"/>
                                        </p:tgtEl>
                                      </p:cBhvr>
                                    </p:animEffect>
                                  </p:childTnLst>
                                </p:cTn>
                              </p:par>
                              <p:par>
                                <p:cTn id="25" presetID="10" presetClass="entr" presetSubtype="0"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500"/>
                                        <p:tgtEl>
                                          <p:spTgt spid="67"/>
                                        </p:tgtEl>
                                      </p:cBhvr>
                                    </p:animEffect>
                                  </p:childTnLst>
                                </p:cTn>
                              </p:par>
                              <p:par>
                                <p:cTn id="33" presetID="10" presetClass="entr" presetSubtype="0"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animEffect transition="in" filter="fade">
                                      <p:cBhvr>
                                        <p:cTn id="35" dur="500"/>
                                        <p:tgtEl>
                                          <p:spTgt spid="70"/>
                                        </p:tgtEl>
                                      </p:cBhvr>
                                    </p:animEffect>
                                  </p:childTnLst>
                                </p:cTn>
                              </p:par>
                              <p:par>
                                <p:cTn id="36" presetID="10" presetClass="entr" presetSubtype="0" fill="hold" nodeType="withEffect">
                                  <p:stCondLst>
                                    <p:cond delay="0"/>
                                  </p:stCondLst>
                                  <p:childTnLst>
                                    <p:set>
                                      <p:cBhvr>
                                        <p:cTn id="37" dur="1" fill="hold">
                                          <p:stCondLst>
                                            <p:cond delay="0"/>
                                          </p:stCondLst>
                                        </p:cTn>
                                        <p:tgtEl>
                                          <p:spTgt spid="71"/>
                                        </p:tgtEl>
                                        <p:attrNameLst>
                                          <p:attrName>style.visibility</p:attrName>
                                        </p:attrNameLst>
                                      </p:cBhvr>
                                      <p:to>
                                        <p:strVal val="visible"/>
                                      </p:to>
                                    </p:set>
                                    <p:animEffect transition="in" filter="fade">
                                      <p:cBhvr>
                                        <p:cTn id="38" dur="500"/>
                                        <p:tgtEl>
                                          <p:spTgt spid="71"/>
                                        </p:tgtEl>
                                      </p:cBhvr>
                                    </p:animEffect>
                                  </p:childTnLst>
                                </p:cTn>
                              </p:par>
                              <p:par>
                                <p:cTn id="39" presetID="10" presetClass="entr" presetSubtype="0" fill="hold" nodeType="with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fade">
                                      <p:cBhvr>
                                        <p:cTn id="41" dur="500"/>
                                        <p:tgtEl>
                                          <p:spTgt spid="72"/>
                                        </p:tgtEl>
                                      </p:cBhvr>
                                    </p:animEffect>
                                  </p:childTnLst>
                                </p:cTn>
                              </p:par>
                              <p:par>
                                <p:cTn id="42" presetID="10" presetClass="entr" presetSubtype="0" fill="hold" nodeType="withEffect">
                                  <p:stCondLst>
                                    <p:cond delay="0"/>
                                  </p:stCondLst>
                                  <p:childTnLst>
                                    <p:set>
                                      <p:cBhvr>
                                        <p:cTn id="43" dur="1" fill="hold">
                                          <p:stCondLst>
                                            <p:cond delay="0"/>
                                          </p:stCondLst>
                                        </p:cTn>
                                        <p:tgtEl>
                                          <p:spTgt spid="73"/>
                                        </p:tgtEl>
                                        <p:attrNameLst>
                                          <p:attrName>style.visibility</p:attrName>
                                        </p:attrNameLst>
                                      </p:cBhvr>
                                      <p:to>
                                        <p:strVal val="visible"/>
                                      </p:to>
                                    </p:set>
                                    <p:animEffect transition="in" filter="fade">
                                      <p:cBhvr>
                                        <p:cTn id="44" dur="500"/>
                                        <p:tgtEl>
                                          <p:spTgt spid="7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0"/>
                                        </p:tgtEl>
                                        <p:attrNameLst>
                                          <p:attrName>style.visibility</p:attrName>
                                        </p:attrNameLst>
                                      </p:cBhvr>
                                      <p:to>
                                        <p:strVal val="visible"/>
                                      </p:to>
                                    </p:set>
                                    <p:animEffect transition="in" filter="fade">
                                      <p:cBhvr>
                                        <p:cTn id="49" dur="500"/>
                                        <p:tgtEl>
                                          <p:spTgt spid="8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fade">
                                      <p:cBhvr>
                                        <p:cTn id="54"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434EE9-BB3B-F981-D3D7-93FDC284BBB2}"/>
              </a:ext>
            </a:extLst>
          </p:cNvPr>
          <p:cNvSpPr>
            <a:spLocks noGrp="1"/>
          </p:cNvSpPr>
          <p:nvPr>
            <p:ph type="title"/>
          </p:nvPr>
        </p:nvSpPr>
        <p:spPr/>
        <p:txBody>
          <a:bodyPr>
            <a:normAutofit fontScale="90000"/>
          </a:bodyPr>
          <a:lstStyle/>
          <a:p>
            <a:r>
              <a:rPr lang="en-US" dirty="0"/>
              <a:t>Should we build it?</a:t>
            </a:r>
          </a:p>
        </p:txBody>
      </p:sp>
      <p:sp>
        <p:nvSpPr>
          <p:cNvPr id="4" name="Slide Number Placeholder 3">
            <a:extLst>
              <a:ext uri="{FF2B5EF4-FFF2-40B4-BE49-F238E27FC236}">
                <a16:creationId xmlns:a16="http://schemas.microsoft.com/office/drawing/2014/main" id="{D2CCB93A-7C6B-9EAB-81A8-D50AF58B41CC}"/>
              </a:ext>
            </a:extLst>
          </p:cNvPr>
          <p:cNvSpPr>
            <a:spLocks noGrp="1"/>
          </p:cNvSpPr>
          <p:nvPr>
            <p:ph type="sldNum" sz="quarter" idx="4"/>
          </p:nvPr>
        </p:nvSpPr>
        <p:spPr/>
        <p:txBody>
          <a:bodyPr/>
          <a:lstStyle/>
          <a:p>
            <a:fld id="{B7EB45DA-9A0D-DC49-8E02-F30A5DDC21C3}" type="slidenum">
              <a:rPr lang="en-US" smtClean="0"/>
              <a:t>24</a:t>
            </a:fld>
            <a:endParaRPr lang="en-US"/>
          </a:p>
        </p:txBody>
      </p:sp>
      <p:sp>
        <p:nvSpPr>
          <p:cNvPr id="60" name="Setup"/>
          <p:cNvSpPr txBox="1"/>
          <p:nvPr/>
        </p:nvSpPr>
        <p:spPr>
          <a:xfrm>
            <a:off x="279400" y="787400"/>
            <a:ext cx="8585200" cy="355600"/>
          </a:xfrm>
          <a:prstGeom prst="rect">
            <a:avLst/>
          </a:prstGeom>
          <a:noFill/>
        </p:spPr>
        <p:txBody>
          <a:bodyPr wrap="square" rtlCol="0" anchor="t">
            <a:noAutofit/>
          </a:bodyPr>
          <a:lstStyle/>
          <a:p>
            <a:pPr algn="l">
              <a:buNone/>
            </a:pPr>
            <a:r>
              <a:rPr lang="en-US" sz="2000" i="1" dirty="0">
                <a:solidFill>
                  <a:srgbClr val="555960"/>
                </a:solidFill>
              </a:rPr>
              <a:t>The customer wants it. We can build it. They can pay. Is that enough?</a:t>
            </a:r>
          </a:p>
        </p:txBody>
      </p:sp>
      <p:sp>
        <p:nvSpPr>
          <p:cNvPr id="70" name="Case panel 1"/>
          <p:cNvSpPr/>
          <p:nvPr/>
        </p:nvSpPr>
        <p:spPr>
          <a:xfrm>
            <a:off x="279400" y="1168400"/>
            <a:ext cx="2743200" cy="3556000"/>
          </a:xfrm>
          <a:prstGeom prst="roundRect">
            <a:avLst/>
          </a:prstGeom>
          <a:solidFill>
            <a:srgbClr val="F2EFE9"/>
          </a:solidFill>
          <a:ln>
            <a:noFill/>
          </a:ln>
        </p:spPr>
        <p:txBody>
          <a:bodyPr/>
          <a:lstStyle/>
          <a:p>
            <a:endParaRPr lang="en-US"/>
          </a:p>
        </p:txBody>
      </p:sp>
      <p:sp>
        <p:nvSpPr>
          <p:cNvPr id="80" name="Category 1"/>
          <p:cNvSpPr txBox="1"/>
          <p:nvPr/>
        </p:nvSpPr>
        <p:spPr>
          <a:xfrm>
            <a:off x="482600" y="1270000"/>
            <a:ext cx="2336800" cy="330200"/>
          </a:xfrm>
          <a:prstGeom prst="rect">
            <a:avLst/>
          </a:prstGeom>
          <a:noFill/>
        </p:spPr>
        <p:txBody>
          <a:bodyPr wrap="square" rtlCol="0" anchor="t">
            <a:noAutofit/>
          </a:bodyPr>
          <a:lstStyle/>
          <a:p>
            <a:pPr algn="l">
              <a:buNone/>
            </a:pPr>
            <a:r>
              <a:rPr lang="en-US" sz="2000" b="1" dirty="0">
                <a:solidFill>
                  <a:srgbClr val="555960"/>
                </a:solidFill>
              </a:rPr>
              <a:t>MORAL OBJECTION</a:t>
            </a:r>
          </a:p>
        </p:txBody>
      </p:sp>
      <p:sp>
        <p:nvSpPr>
          <p:cNvPr id="81" name="Case name 1"/>
          <p:cNvSpPr txBox="1"/>
          <p:nvPr/>
        </p:nvSpPr>
        <p:spPr>
          <a:xfrm>
            <a:off x="482600" y="1651000"/>
            <a:ext cx="2336800" cy="457200"/>
          </a:xfrm>
          <a:prstGeom prst="rect">
            <a:avLst/>
          </a:prstGeom>
          <a:noFill/>
        </p:spPr>
        <p:txBody>
          <a:bodyPr wrap="square" rtlCol="0" anchor="t">
            <a:noAutofit/>
          </a:bodyPr>
          <a:lstStyle/>
          <a:p>
            <a:pPr algn="l">
              <a:buNone/>
            </a:pPr>
            <a:r>
              <a:rPr lang="en-US" sz="2400" b="1" dirty="0">
                <a:solidFill>
                  <a:srgbClr val="8E6F3E"/>
                </a:solidFill>
              </a:rPr>
              <a:t>Maven / JEDI</a:t>
            </a:r>
          </a:p>
        </p:txBody>
      </p:sp>
      <p:sp>
        <p:nvSpPr>
          <p:cNvPr id="82" name="Facts 1"/>
          <p:cNvSpPr txBox="1"/>
          <p:nvPr/>
        </p:nvSpPr>
        <p:spPr>
          <a:xfrm>
            <a:off x="482600" y="2184400"/>
            <a:ext cx="2336800" cy="1092200"/>
          </a:xfrm>
          <a:prstGeom prst="rect">
            <a:avLst/>
          </a:prstGeom>
          <a:noFill/>
        </p:spPr>
        <p:txBody>
          <a:bodyPr wrap="square" rtlCol="0" anchor="t">
            <a:noAutofit/>
          </a:bodyPr>
          <a:lstStyle/>
          <a:p>
            <a:pPr algn="l">
              <a:buNone/>
            </a:pPr>
            <a:r>
              <a:rPr lang="en-US" sz="2000" dirty="0"/>
              <a:t>Google and Microsoft staff refused military work.</a:t>
            </a:r>
          </a:p>
        </p:txBody>
      </p:sp>
      <p:sp>
        <p:nvSpPr>
          <p:cNvPr id="83" name="Question 1"/>
          <p:cNvSpPr txBox="1"/>
          <p:nvPr/>
        </p:nvSpPr>
        <p:spPr>
          <a:xfrm>
            <a:off x="482600" y="3352800"/>
            <a:ext cx="2336800" cy="1270000"/>
          </a:xfrm>
          <a:prstGeom prst="rect">
            <a:avLst/>
          </a:prstGeom>
          <a:noFill/>
        </p:spPr>
        <p:txBody>
          <a:bodyPr wrap="square" rtlCol="0" anchor="t">
            <a:noAutofit/>
          </a:bodyPr>
          <a:lstStyle/>
          <a:p>
            <a:pPr algn="l">
              <a:buNone/>
            </a:pPr>
            <a:r>
              <a:rPr lang="en-US" sz="2000" b="1" dirty="0"/>
              <a:t>Should engineers build systems they oppose?</a:t>
            </a:r>
          </a:p>
        </p:txBody>
      </p:sp>
      <p:sp>
        <p:nvSpPr>
          <p:cNvPr id="71" name="Case panel 2"/>
          <p:cNvSpPr/>
          <p:nvPr/>
        </p:nvSpPr>
        <p:spPr>
          <a:xfrm>
            <a:off x="3200400" y="1168400"/>
            <a:ext cx="2743200" cy="3556000"/>
          </a:xfrm>
          <a:prstGeom prst="roundRect">
            <a:avLst/>
          </a:prstGeom>
          <a:solidFill>
            <a:srgbClr val="F2EFE9"/>
          </a:solidFill>
          <a:ln>
            <a:noFill/>
          </a:ln>
        </p:spPr>
        <p:txBody>
          <a:bodyPr/>
          <a:lstStyle/>
          <a:p>
            <a:endParaRPr lang="en-US"/>
          </a:p>
        </p:txBody>
      </p:sp>
      <p:sp>
        <p:nvSpPr>
          <p:cNvPr id="90" name="Category 2"/>
          <p:cNvSpPr txBox="1"/>
          <p:nvPr/>
        </p:nvSpPr>
        <p:spPr>
          <a:xfrm>
            <a:off x="3403600" y="1270000"/>
            <a:ext cx="2336800" cy="330200"/>
          </a:xfrm>
          <a:prstGeom prst="rect">
            <a:avLst/>
          </a:prstGeom>
          <a:noFill/>
        </p:spPr>
        <p:txBody>
          <a:bodyPr wrap="square" rtlCol="0" anchor="t">
            <a:noAutofit/>
          </a:bodyPr>
          <a:lstStyle/>
          <a:p>
            <a:pPr algn="l">
              <a:buNone/>
            </a:pPr>
            <a:r>
              <a:rPr lang="en-US" sz="2000" b="1" dirty="0">
                <a:solidFill>
                  <a:srgbClr val="555960"/>
                </a:solidFill>
              </a:rPr>
              <a:t>HUMAN COST</a:t>
            </a:r>
          </a:p>
        </p:txBody>
      </p:sp>
      <p:sp>
        <p:nvSpPr>
          <p:cNvPr id="91" name="Case name 2"/>
          <p:cNvSpPr txBox="1"/>
          <p:nvPr/>
        </p:nvSpPr>
        <p:spPr>
          <a:xfrm>
            <a:off x="3403600" y="1651000"/>
            <a:ext cx="2336800" cy="457200"/>
          </a:xfrm>
          <a:prstGeom prst="rect">
            <a:avLst/>
          </a:prstGeom>
          <a:noFill/>
        </p:spPr>
        <p:txBody>
          <a:bodyPr wrap="square" rtlCol="0" anchor="t">
            <a:noAutofit/>
          </a:bodyPr>
          <a:lstStyle/>
          <a:p>
            <a:pPr algn="l">
              <a:buNone/>
            </a:pPr>
            <a:r>
              <a:rPr lang="en-US" sz="2400" b="1" dirty="0">
                <a:solidFill>
                  <a:srgbClr val="8E6F3E"/>
                </a:solidFill>
              </a:rPr>
              <a:t>Cyberpunk 2077</a:t>
            </a:r>
          </a:p>
        </p:txBody>
      </p:sp>
      <p:sp>
        <p:nvSpPr>
          <p:cNvPr id="92" name="Facts 2"/>
          <p:cNvSpPr txBox="1"/>
          <p:nvPr/>
        </p:nvSpPr>
        <p:spPr>
          <a:xfrm>
            <a:off x="3403600" y="2184400"/>
            <a:ext cx="2336800" cy="1092200"/>
          </a:xfrm>
          <a:prstGeom prst="rect">
            <a:avLst/>
          </a:prstGeom>
          <a:noFill/>
        </p:spPr>
        <p:txBody>
          <a:bodyPr wrap="square" rtlCol="0" anchor="t">
            <a:noAutofit/>
          </a:bodyPr>
          <a:lstStyle/>
          <a:p>
            <a:pPr algn="l">
              <a:buNone/>
            </a:pPr>
            <a:r>
              <a:rPr lang="en-US" sz="2000" dirty="0"/>
              <a:t>CD Projekt Red mandated six-day weeks.</a:t>
            </a:r>
          </a:p>
        </p:txBody>
      </p:sp>
      <p:sp>
        <p:nvSpPr>
          <p:cNvPr id="93" name="Question 2"/>
          <p:cNvSpPr txBox="1"/>
          <p:nvPr/>
        </p:nvSpPr>
        <p:spPr>
          <a:xfrm>
            <a:off x="3403600" y="3352800"/>
            <a:ext cx="2336800" cy="1270000"/>
          </a:xfrm>
          <a:prstGeom prst="rect">
            <a:avLst/>
          </a:prstGeom>
          <a:noFill/>
        </p:spPr>
        <p:txBody>
          <a:bodyPr wrap="square" rtlCol="0" anchor="t">
            <a:noAutofit/>
          </a:bodyPr>
          <a:lstStyle/>
          <a:p>
            <a:pPr algn="l">
              <a:buNone/>
            </a:pPr>
            <a:r>
              <a:rPr lang="en-US" sz="2000" b="1" dirty="0"/>
              <a:t>Should we accept deadlines that burn out the team?</a:t>
            </a:r>
          </a:p>
        </p:txBody>
      </p:sp>
      <p:sp>
        <p:nvSpPr>
          <p:cNvPr id="72" name="Case panel 3"/>
          <p:cNvSpPr/>
          <p:nvPr/>
        </p:nvSpPr>
        <p:spPr>
          <a:xfrm>
            <a:off x="6121400" y="1168400"/>
            <a:ext cx="2743200" cy="3556000"/>
          </a:xfrm>
          <a:prstGeom prst="roundRect">
            <a:avLst/>
          </a:prstGeom>
          <a:solidFill>
            <a:srgbClr val="F2EFE9"/>
          </a:solidFill>
          <a:ln>
            <a:noFill/>
          </a:ln>
        </p:spPr>
        <p:txBody>
          <a:bodyPr/>
          <a:lstStyle/>
          <a:p>
            <a:endParaRPr lang="en-US"/>
          </a:p>
        </p:txBody>
      </p:sp>
      <p:sp>
        <p:nvSpPr>
          <p:cNvPr id="100" name="Category 3"/>
          <p:cNvSpPr txBox="1"/>
          <p:nvPr/>
        </p:nvSpPr>
        <p:spPr>
          <a:xfrm>
            <a:off x="6324600" y="1270000"/>
            <a:ext cx="2336800" cy="330200"/>
          </a:xfrm>
          <a:prstGeom prst="rect">
            <a:avLst/>
          </a:prstGeom>
          <a:noFill/>
        </p:spPr>
        <p:txBody>
          <a:bodyPr wrap="square" rtlCol="0" anchor="t">
            <a:noAutofit/>
          </a:bodyPr>
          <a:lstStyle/>
          <a:p>
            <a:pPr algn="l">
              <a:buNone/>
            </a:pPr>
            <a:r>
              <a:rPr lang="en-US" sz="2000" b="1" dirty="0">
                <a:solidFill>
                  <a:srgbClr val="555960"/>
                </a:solidFill>
              </a:rPr>
              <a:t>SOCIETAL RISK</a:t>
            </a:r>
          </a:p>
        </p:txBody>
      </p:sp>
      <p:sp>
        <p:nvSpPr>
          <p:cNvPr id="101" name="Case name 3"/>
          <p:cNvSpPr txBox="1"/>
          <p:nvPr/>
        </p:nvSpPr>
        <p:spPr>
          <a:xfrm>
            <a:off x="6324600" y="1651000"/>
            <a:ext cx="2336800" cy="457200"/>
          </a:xfrm>
          <a:prstGeom prst="rect">
            <a:avLst/>
          </a:prstGeom>
          <a:noFill/>
        </p:spPr>
        <p:txBody>
          <a:bodyPr wrap="square" rtlCol="0" anchor="t">
            <a:noAutofit/>
          </a:bodyPr>
          <a:lstStyle/>
          <a:p>
            <a:pPr algn="l">
              <a:buNone/>
            </a:pPr>
            <a:r>
              <a:rPr lang="en-US" sz="2400" b="1" dirty="0">
                <a:solidFill>
                  <a:srgbClr val="8E6F3E"/>
                </a:solidFill>
              </a:rPr>
              <a:t>Frontier AI</a:t>
            </a:r>
          </a:p>
        </p:txBody>
      </p:sp>
      <p:sp>
        <p:nvSpPr>
          <p:cNvPr id="102" name="Facts 3"/>
          <p:cNvSpPr txBox="1"/>
          <p:nvPr/>
        </p:nvSpPr>
        <p:spPr>
          <a:xfrm>
            <a:off x="6324600" y="2184400"/>
            <a:ext cx="2336800" cy="1092200"/>
          </a:xfrm>
          <a:prstGeom prst="rect">
            <a:avLst/>
          </a:prstGeom>
          <a:noFill/>
        </p:spPr>
        <p:txBody>
          <a:bodyPr wrap="square" rtlCol="0" anchor="t">
            <a:noAutofit/>
          </a:bodyPr>
          <a:lstStyle/>
          <a:p>
            <a:pPr algn="l">
              <a:buNone/>
            </a:pPr>
            <a:r>
              <a:rPr lang="en-US" sz="2000" dirty="0"/>
              <a:t>Altman, Amodei and Hassabis warn of extinction risk.</a:t>
            </a:r>
          </a:p>
        </p:txBody>
      </p:sp>
      <p:sp>
        <p:nvSpPr>
          <p:cNvPr id="103" name="Question 3"/>
          <p:cNvSpPr txBox="1"/>
          <p:nvPr/>
        </p:nvSpPr>
        <p:spPr>
          <a:xfrm>
            <a:off x="6324600" y="3352800"/>
            <a:ext cx="2336800" cy="1270000"/>
          </a:xfrm>
          <a:prstGeom prst="rect">
            <a:avLst/>
          </a:prstGeom>
          <a:noFill/>
        </p:spPr>
        <p:txBody>
          <a:bodyPr wrap="square" rtlCol="0" anchor="t">
            <a:noAutofit/>
          </a:bodyPr>
          <a:lstStyle/>
          <a:p>
            <a:pPr algn="l">
              <a:buNone/>
            </a:pPr>
            <a:r>
              <a:rPr lang="en-US" sz="2000" b="1" dirty="0"/>
              <a:t>What if building it successfully is the risk?</a:t>
            </a:r>
          </a:p>
        </p:txBody>
      </p:sp>
      <p:sp>
        <p:nvSpPr>
          <p:cNvPr id="120" name="TPS steps"/>
          <p:cNvSpPr txBox="1"/>
          <p:nvPr/>
        </p:nvSpPr>
        <p:spPr>
          <a:xfrm>
            <a:off x="279400" y="4749800"/>
            <a:ext cx="5842000" cy="965200"/>
          </a:xfrm>
          <a:prstGeom prst="rect">
            <a:avLst/>
          </a:prstGeom>
          <a:noFill/>
        </p:spPr>
        <p:txBody>
          <a:bodyPr wrap="square" rtlCol="0" anchor="t">
            <a:noAutofit/>
          </a:bodyPr>
          <a:lstStyle/>
          <a:p>
            <a:pPr algn="l">
              <a:buNone/>
            </a:pPr>
            <a:r>
              <a:rPr lang="en-US" sz="2000" b="1" dirty="0">
                <a:solidFill>
                  <a:srgbClr val="8E6F3E"/>
                </a:solidFill>
              </a:rPr>
              <a:t>Think.  </a:t>
            </a:r>
            <a:r>
              <a:rPr lang="en-US" sz="2000" dirty="0"/>
              <a:t>Which would you refuse to work on? Why?</a:t>
            </a:r>
          </a:p>
          <a:p>
            <a:pPr algn="l">
              <a:buNone/>
            </a:pPr>
            <a:r>
              <a:rPr lang="en-US" sz="2000" b="1" dirty="0">
                <a:solidFill>
                  <a:srgbClr val="8E6F3E"/>
                </a:solidFill>
              </a:rPr>
              <a:t>Pair.  </a:t>
            </a:r>
            <a:r>
              <a:rPr lang="en-US" sz="2000" dirty="0"/>
              <a:t>Where do you draw the line differently?</a:t>
            </a:r>
          </a:p>
          <a:p>
            <a:pPr algn="l">
              <a:buNone/>
            </a:pPr>
            <a:r>
              <a:rPr lang="en-US" sz="2000" b="1" dirty="0">
                <a:solidFill>
                  <a:srgbClr val="8E6F3E"/>
                </a:solidFill>
              </a:rPr>
              <a:t>Share.  </a:t>
            </a:r>
            <a:r>
              <a:rPr lang="en-US" sz="2000" dirty="0"/>
              <a:t>What principle decides when to say no?</a:t>
            </a:r>
          </a:p>
        </p:txBody>
      </p:sp>
      <p:pic>
        <p:nvPicPr>
          <p:cNvPr id="2" name="Picture 1">
            <a:extLst>
              <a:ext uri="{FF2B5EF4-FFF2-40B4-BE49-F238E27FC236}">
                <a16:creationId xmlns:a16="http://schemas.microsoft.com/office/drawing/2014/main" id="{CA3B1795-9484-3F77-63D8-8B11DEF8F57A}"/>
              </a:ext>
            </a:extLst>
          </p:cNvPr>
          <p:cNvPicPr>
            <a:picLocks noChangeAspect="1"/>
          </p:cNvPicPr>
          <p:nvPr/>
        </p:nvPicPr>
        <p:blipFill>
          <a:blip r:embed="rId3"/>
          <a:stretch>
            <a:fillRect/>
          </a:stretch>
        </p:blipFill>
        <p:spPr>
          <a:xfrm>
            <a:off x="6299200" y="4927600"/>
            <a:ext cx="2540000" cy="728869"/>
          </a:xfrm>
          <a:prstGeom prst="rect">
            <a:avLst/>
          </a:prstGeom>
        </p:spPr>
      </p:pic>
      <p:sp>
        <p:nvSpPr>
          <p:cNvPr id="130" name="Sources"/>
          <p:cNvSpPr txBox="1"/>
          <p:nvPr/>
        </p:nvSpPr>
        <p:spPr>
          <a:xfrm>
            <a:off x="279400" y="5791200"/>
            <a:ext cx="8585200" cy="533400"/>
          </a:xfrm>
          <a:prstGeom prst="rect">
            <a:avLst/>
          </a:prstGeom>
          <a:noFill/>
        </p:spPr>
        <p:txBody>
          <a:bodyPr wrap="square" rtlCol="0" anchor="t">
            <a:noAutofit/>
          </a:bodyPr>
          <a:lstStyle/>
          <a:p>
            <a:pPr algn="l">
              <a:buNone/>
            </a:pPr>
            <a:r>
              <a:rPr lang="en-US" sz="1000" dirty="0">
                <a:solidFill>
                  <a:srgbClr val="555960"/>
                </a:solidFill>
              </a:rPr>
              <a:t>Maven / JEDI:  medium.com/@employees_of_microsoft/an-open-letter-to-microsoft-dont-bid-on-the-us-military-s-project-jedi-7279338b7132</a:t>
            </a:r>
          </a:p>
          <a:p>
            <a:pPr algn="l">
              <a:buNone/>
            </a:pPr>
            <a:r>
              <a:rPr lang="en-US" sz="1000" dirty="0">
                <a:solidFill>
                  <a:srgbClr val="555960"/>
                </a:solidFill>
              </a:rPr>
              <a:t>Cyberpunk 2077:  bloomberg.com/news/articles/2020-09-29/cyberpunk-2077-publisher-orders-6-day-weeks-ahead-of-game-debut</a:t>
            </a:r>
          </a:p>
          <a:p>
            <a:pPr algn="l">
              <a:buNone/>
            </a:pPr>
            <a:r>
              <a:rPr lang="en-US" sz="1000" dirty="0">
                <a:solidFill>
                  <a:srgbClr val="555960"/>
                </a:solidFill>
              </a:rPr>
              <a:t>Frontier AI:  safe.ai/work/statement-on-ai-extinction-risk</a:t>
            </a:r>
          </a:p>
        </p:txBody>
      </p:sp>
    </p:spTree>
    <p:extLst>
      <p:ext uri="{BB962C8B-B14F-4D97-AF65-F5344CB8AC3E}">
        <p14:creationId xmlns:p14="http://schemas.microsoft.com/office/powerpoint/2010/main" val="4684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677797-635A-3B7B-B339-2146BB67EA3B}"/>
              </a:ext>
            </a:extLst>
          </p:cNvPr>
          <p:cNvSpPr>
            <a:spLocks noGrp="1"/>
          </p:cNvSpPr>
          <p:nvPr>
            <p:ph type="title"/>
          </p:nvPr>
        </p:nvSpPr>
        <p:spPr/>
        <p:txBody>
          <a:bodyPr>
            <a:normAutofit fontScale="90000"/>
          </a:bodyPr>
          <a:lstStyle/>
          <a:p>
            <a:r>
              <a:rPr lang="en-US" dirty="0"/>
              <a:t>Cheap implementation does not make features free</a:t>
            </a:r>
          </a:p>
        </p:txBody>
      </p:sp>
      <p:sp>
        <p:nvSpPr>
          <p:cNvPr id="4" name="Slide Number Placeholder 3">
            <a:extLst>
              <a:ext uri="{FF2B5EF4-FFF2-40B4-BE49-F238E27FC236}">
                <a16:creationId xmlns:a16="http://schemas.microsoft.com/office/drawing/2014/main" id="{997DBE87-BD54-7B15-28B7-EC929F5AA44C}"/>
              </a:ext>
            </a:extLst>
          </p:cNvPr>
          <p:cNvSpPr>
            <a:spLocks noGrp="1"/>
          </p:cNvSpPr>
          <p:nvPr>
            <p:ph type="sldNum" sz="quarter" idx="4"/>
          </p:nvPr>
        </p:nvSpPr>
        <p:spPr/>
        <p:txBody>
          <a:bodyPr/>
          <a:lstStyle/>
          <a:p>
            <a:fld id="{B7EB45DA-9A0D-DC49-8E02-F30A5DDC21C3}" type="slidenum">
              <a:rPr lang="en-US" smtClean="0"/>
              <a:t>25</a:t>
            </a:fld>
            <a:endParaRPr lang="en-US"/>
          </a:p>
        </p:txBody>
      </p:sp>
      <p:sp>
        <p:nvSpPr>
          <p:cNvPr id="61" name="Proposition"/>
          <p:cNvSpPr txBox="1"/>
          <p:nvPr/>
        </p:nvSpPr>
        <p:spPr>
          <a:xfrm>
            <a:off x="279400" y="889000"/>
            <a:ext cx="8382000" cy="635000"/>
          </a:xfrm>
          <a:prstGeom prst="rect">
            <a:avLst/>
          </a:prstGeom>
          <a:noFill/>
        </p:spPr>
        <p:txBody>
          <a:bodyPr wrap="square" rtlCol="0" anchor="t">
            <a:noAutofit/>
          </a:bodyPr>
          <a:lstStyle/>
          <a:p>
            <a:pPr algn="l">
              <a:buNone/>
            </a:pPr>
            <a:r>
              <a:rPr lang="en-US" sz="3200" b="1" dirty="0"/>
              <a:t>“It’s only one more feature.”</a:t>
            </a:r>
          </a:p>
        </p:txBody>
      </p:sp>
      <p:sp>
        <p:nvSpPr>
          <p:cNvPr id="62" name="Hook"/>
          <p:cNvSpPr txBox="1"/>
          <p:nvPr/>
        </p:nvSpPr>
        <p:spPr>
          <a:xfrm>
            <a:off x="279400" y="1574800"/>
            <a:ext cx="8382000" cy="584200"/>
          </a:xfrm>
          <a:prstGeom prst="rect">
            <a:avLst/>
          </a:prstGeom>
          <a:noFill/>
        </p:spPr>
        <p:txBody>
          <a:bodyPr wrap="square" rtlCol="0" anchor="t">
            <a:noAutofit/>
          </a:bodyPr>
          <a:lstStyle/>
          <a:p>
            <a:pPr algn="l">
              <a:buNone/>
            </a:pPr>
            <a:r>
              <a:rPr lang="en-US" sz="2400" i="1" dirty="0">
                <a:solidFill>
                  <a:srgbClr val="555960"/>
                </a:solidFill>
              </a:rPr>
              <a:t>“Codex writes it in five minutes. Why does it cost us?”</a:t>
            </a:r>
          </a:p>
        </p:txBody>
      </p:sp>
      <p:sp>
        <p:nvSpPr>
          <p:cNvPr id="63" name="Cheaper panel"/>
          <p:cNvSpPr/>
          <p:nvPr/>
        </p:nvSpPr>
        <p:spPr>
          <a:xfrm>
            <a:off x="279400" y="2286000"/>
            <a:ext cx="2743200" cy="1905000"/>
          </a:xfrm>
          <a:prstGeom prst="roundRect">
            <a:avLst/>
          </a:prstGeom>
          <a:solidFill>
            <a:srgbClr val="F2EFE9"/>
          </a:solidFill>
          <a:ln>
            <a:noFill/>
          </a:ln>
        </p:spPr>
        <p:txBody>
          <a:bodyPr/>
          <a:lstStyle/>
          <a:p>
            <a:endParaRPr lang="en-US"/>
          </a:p>
        </p:txBody>
      </p:sp>
      <p:sp>
        <p:nvSpPr>
          <p:cNvPr id="64" name="Cheaper label"/>
          <p:cNvSpPr txBox="1"/>
          <p:nvPr/>
        </p:nvSpPr>
        <p:spPr>
          <a:xfrm>
            <a:off x="482600" y="2438400"/>
            <a:ext cx="2336800" cy="457200"/>
          </a:xfrm>
          <a:prstGeom prst="rect">
            <a:avLst/>
          </a:prstGeom>
          <a:noFill/>
        </p:spPr>
        <p:txBody>
          <a:bodyPr wrap="square" rtlCol="0" anchor="t">
            <a:noAutofit/>
          </a:bodyPr>
          <a:lstStyle/>
          <a:p>
            <a:pPr algn="l">
              <a:buNone/>
            </a:pPr>
            <a:r>
              <a:rPr lang="en-US" sz="2400" b="1" dirty="0">
                <a:solidFill>
                  <a:srgbClr val="8E6F3E"/>
                </a:solidFill>
              </a:rPr>
              <a:t>Cheaper ↓</a:t>
            </a:r>
          </a:p>
        </p:txBody>
      </p:sp>
      <p:sp>
        <p:nvSpPr>
          <p:cNvPr id="65" name="Cheaper item"/>
          <p:cNvSpPr txBox="1"/>
          <p:nvPr/>
        </p:nvSpPr>
        <p:spPr>
          <a:xfrm>
            <a:off x="482600" y="2997200"/>
            <a:ext cx="2336800" cy="1066800"/>
          </a:xfrm>
          <a:prstGeom prst="rect">
            <a:avLst/>
          </a:prstGeom>
          <a:noFill/>
        </p:spPr>
        <p:txBody>
          <a:bodyPr wrap="square" rtlCol="0" anchor="t">
            <a:noAutofit/>
          </a:bodyPr>
          <a:lstStyle/>
          <a:p>
            <a:pPr algn="l">
              <a:buNone/>
            </a:pPr>
            <a:r>
              <a:rPr lang="en-US" sz="2400" b="1" dirty="0"/>
              <a:t>Implementation</a:t>
            </a:r>
          </a:p>
        </p:txBody>
      </p:sp>
      <p:sp>
        <p:nvSpPr>
          <p:cNvPr id="66" name="Still costs panel"/>
          <p:cNvSpPr/>
          <p:nvPr/>
        </p:nvSpPr>
        <p:spPr>
          <a:xfrm>
            <a:off x="3225800" y="2286000"/>
            <a:ext cx="5638800" cy="1905000"/>
          </a:xfrm>
          <a:prstGeom prst="roundRect">
            <a:avLst/>
          </a:prstGeom>
          <a:solidFill>
            <a:srgbClr val="F2EFE9"/>
          </a:solidFill>
          <a:ln>
            <a:noFill/>
          </a:ln>
        </p:spPr>
        <p:txBody>
          <a:bodyPr/>
          <a:lstStyle/>
          <a:p>
            <a:endParaRPr lang="en-US"/>
          </a:p>
        </p:txBody>
      </p:sp>
      <p:sp>
        <p:nvSpPr>
          <p:cNvPr id="67" name="Still costs label"/>
          <p:cNvSpPr txBox="1"/>
          <p:nvPr/>
        </p:nvSpPr>
        <p:spPr>
          <a:xfrm>
            <a:off x="3454400" y="2438400"/>
            <a:ext cx="5181600" cy="457200"/>
          </a:xfrm>
          <a:prstGeom prst="rect">
            <a:avLst/>
          </a:prstGeom>
          <a:noFill/>
        </p:spPr>
        <p:txBody>
          <a:bodyPr wrap="square" rtlCol="0" anchor="t">
            <a:noAutofit/>
          </a:bodyPr>
          <a:lstStyle/>
          <a:p>
            <a:pPr algn="l">
              <a:buNone/>
            </a:pPr>
            <a:r>
              <a:rPr lang="en-US" sz="2400" b="1" dirty="0">
                <a:solidFill>
                  <a:srgbClr val="8E6F3E"/>
                </a:solidFill>
              </a:rPr>
              <a:t>Still costs</a:t>
            </a:r>
          </a:p>
        </p:txBody>
      </p:sp>
      <p:sp>
        <p:nvSpPr>
          <p:cNvPr id="68" name="Still costs items"/>
          <p:cNvSpPr txBox="1"/>
          <p:nvPr/>
        </p:nvSpPr>
        <p:spPr>
          <a:xfrm>
            <a:off x="3454400" y="2997200"/>
            <a:ext cx="5181600" cy="1066800"/>
          </a:xfrm>
          <a:prstGeom prst="rect">
            <a:avLst/>
          </a:prstGeom>
          <a:noFill/>
        </p:spPr>
        <p:txBody>
          <a:bodyPr wrap="square" rtlCol="0" anchor="t">
            <a:noAutofit/>
          </a:bodyPr>
          <a:lstStyle/>
          <a:p>
            <a:pPr algn="l">
              <a:buNone/>
            </a:pPr>
            <a:r>
              <a:rPr lang="en-US" sz="2000" dirty="0"/>
              <a:t>Requirements · design · integration · validation</a:t>
            </a:r>
          </a:p>
          <a:p>
            <a:pPr algn="l">
              <a:buNone/>
            </a:pPr>
            <a:r>
              <a:rPr lang="en-US" sz="2000" dirty="0"/>
              <a:t>Security · operations · maintenance · change</a:t>
            </a:r>
          </a:p>
        </p:txBody>
      </p:sp>
      <p:sp>
        <p:nvSpPr>
          <p:cNvPr id="69" name="Takeaway"/>
          <p:cNvSpPr txBox="1"/>
          <p:nvPr/>
        </p:nvSpPr>
        <p:spPr>
          <a:xfrm>
            <a:off x="279400" y="4876800"/>
            <a:ext cx="8382000" cy="889000"/>
          </a:xfrm>
          <a:prstGeom prst="rect">
            <a:avLst/>
          </a:prstGeom>
          <a:noFill/>
        </p:spPr>
        <p:txBody>
          <a:bodyPr wrap="square" rtlCol="0" anchor="t">
            <a:noAutofit/>
          </a:bodyPr>
          <a:lstStyle/>
          <a:p>
            <a:pPr algn="l">
              <a:buNone/>
            </a:pPr>
            <a:r>
              <a:rPr lang="en-US" sz="2800" b="1" dirty="0"/>
              <a:t>Coding is only part of the cost of a feature.</a:t>
            </a:r>
          </a:p>
        </p:txBody>
      </p:sp>
    </p:spTree>
    <p:extLst>
      <p:ext uri="{BB962C8B-B14F-4D97-AF65-F5344CB8AC3E}">
        <p14:creationId xmlns:p14="http://schemas.microsoft.com/office/powerpoint/2010/main" val="123884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par>
                                <p:cTn id="8" presetID="10" presetClass="entr" presetSubtype="0" fill="hold"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500"/>
                                        <p:tgtEl>
                                          <p:spTgt spid="64"/>
                                        </p:tgtEl>
                                      </p:cBhvr>
                                    </p:animEffect>
                                  </p:childTnLst>
                                </p:cTn>
                              </p:par>
                              <p:par>
                                <p:cTn id="11" presetID="10" presetClass="entr" presetSubtype="0"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500"/>
                                        <p:tgtEl>
                                          <p:spTgt spid="6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6"/>
                                        </p:tgtEl>
                                        <p:attrNameLst>
                                          <p:attrName>style.visibility</p:attrName>
                                        </p:attrNameLst>
                                      </p:cBhvr>
                                      <p:to>
                                        <p:strVal val="visible"/>
                                      </p:to>
                                    </p:set>
                                    <p:animEffect transition="in" filter="fade">
                                      <p:cBhvr>
                                        <p:cTn id="18" dur="500"/>
                                        <p:tgtEl>
                                          <p:spTgt spid="66"/>
                                        </p:tgtEl>
                                      </p:cBhvr>
                                    </p:animEffect>
                                  </p:childTnLst>
                                </p:cTn>
                              </p:par>
                              <p:par>
                                <p:cTn id="19" presetID="10" presetClass="entr" presetSubtype="0" fill="hold" nodeType="with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fade">
                                      <p:cBhvr>
                                        <p:cTn id="21" dur="500"/>
                                        <p:tgtEl>
                                          <p:spTgt spid="67"/>
                                        </p:tgtEl>
                                      </p:cBhvr>
                                    </p:animEffect>
                                  </p:childTnLst>
                                </p:cTn>
                              </p:par>
                              <p:par>
                                <p:cTn id="22" presetID="10" presetClass="entr" presetSubtype="0" fill="hold" nodeType="with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fade">
                                      <p:cBhvr>
                                        <p:cTn id="24" dur="500"/>
                                        <p:tgtEl>
                                          <p:spTgt spid="6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fade">
                                      <p:cBhvr>
                                        <p:cTn id="2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0383F7-89FA-898B-16A0-199550B2B8EE}"/>
              </a:ext>
            </a:extLst>
          </p:cNvPr>
          <p:cNvSpPr>
            <a:spLocks noGrp="1"/>
          </p:cNvSpPr>
          <p:nvPr>
            <p:ph type="title"/>
          </p:nvPr>
        </p:nvSpPr>
        <p:spPr/>
        <p:txBody>
          <a:bodyPr>
            <a:normAutofit fontScale="90000"/>
          </a:bodyPr>
          <a:lstStyle/>
          <a:p>
            <a:r>
              <a:rPr lang="en-US" dirty="0"/>
              <a:t>Estimating before we know what we are building</a:t>
            </a:r>
          </a:p>
        </p:txBody>
      </p:sp>
      <p:sp>
        <p:nvSpPr>
          <p:cNvPr id="4" name="Slide Number Placeholder 3">
            <a:extLst>
              <a:ext uri="{FF2B5EF4-FFF2-40B4-BE49-F238E27FC236}">
                <a16:creationId xmlns:a16="http://schemas.microsoft.com/office/drawing/2014/main" id="{29EB86A6-6E6E-9E22-307A-C06D599B85DD}"/>
              </a:ext>
            </a:extLst>
          </p:cNvPr>
          <p:cNvSpPr>
            <a:spLocks noGrp="1"/>
          </p:cNvSpPr>
          <p:nvPr>
            <p:ph type="sldNum" sz="quarter" idx="4"/>
          </p:nvPr>
        </p:nvSpPr>
        <p:spPr/>
        <p:txBody>
          <a:bodyPr/>
          <a:lstStyle/>
          <a:p>
            <a:fld id="{B7EB45DA-9A0D-DC49-8E02-F30A5DDC21C3}" type="slidenum">
              <a:rPr lang="en-US" smtClean="0"/>
              <a:t>26</a:t>
            </a:fld>
            <a:endParaRPr lang="en-US"/>
          </a:p>
        </p:txBody>
      </p:sp>
      <p:sp>
        <p:nvSpPr>
          <p:cNvPr id="60" name="Motivation"/>
          <p:cNvSpPr txBox="1"/>
          <p:nvPr/>
        </p:nvSpPr>
        <p:spPr>
          <a:xfrm>
            <a:off x="279400" y="812800"/>
            <a:ext cx="8585200" cy="355600"/>
          </a:xfrm>
          <a:prstGeom prst="rect">
            <a:avLst/>
          </a:prstGeom>
          <a:noFill/>
        </p:spPr>
        <p:txBody>
          <a:bodyPr wrap="square" rtlCol="0" anchor="t">
            <a:noAutofit/>
          </a:bodyPr>
          <a:lstStyle/>
          <a:p>
            <a:pPr algn="l">
              <a:buNone/>
            </a:pPr>
            <a:r>
              <a:rPr lang="en-US" sz="2000" i="1" dirty="0">
                <a:solidFill>
                  <a:srgbClr val="555960"/>
                </a:solidFill>
              </a:rPr>
              <a:t>We need an estimate to choose scope, and scope to estimate.</a:t>
            </a:r>
          </a:p>
        </p:txBody>
      </p:sp>
      <p:sp>
        <p:nvSpPr>
          <p:cNvPr id="61" name="Cost model panel"/>
          <p:cNvSpPr/>
          <p:nvPr/>
        </p:nvSpPr>
        <p:spPr>
          <a:xfrm>
            <a:off x="279400" y="1219200"/>
            <a:ext cx="8585200" cy="838200"/>
          </a:xfrm>
          <a:prstGeom prst="roundRect">
            <a:avLst/>
          </a:prstGeom>
          <a:solidFill>
            <a:srgbClr val="F2EFE9"/>
          </a:solidFill>
          <a:ln>
            <a:noFill/>
          </a:ln>
        </p:spPr>
        <p:txBody>
          <a:bodyPr lIns="72000" rIns="72000" anchor="ctr">
            <a:noAutofit/>
          </a:bodyPr>
          <a:lstStyle/>
          <a:p>
            <a:pPr algn="ctr">
              <a:buNone/>
            </a:pPr>
            <a:r>
              <a:rPr lang="en-US" sz="2800" b="1" dirty="0"/>
              <a:t>Cost  ≈  Size  ×  cost per unit of size  ×  cost drivers</a:t>
            </a:r>
          </a:p>
        </p:txBody>
      </p:sp>
      <p:sp>
        <p:nvSpPr>
          <p:cNvPr id="70" name="Term label 1"/>
          <p:cNvSpPr txBox="1"/>
          <p:nvPr/>
        </p:nvSpPr>
        <p:spPr>
          <a:xfrm>
            <a:off x="279400" y="2184400"/>
            <a:ext cx="2667000" cy="431800"/>
          </a:xfrm>
          <a:prstGeom prst="rect">
            <a:avLst/>
          </a:prstGeom>
          <a:noFill/>
        </p:spPr>
        <p:txBody>
          <a:bodyPr wrap="square" rtlCol="0" anchor="t">
            <a:noAutofit/>
          </a:bodyPr>
          <a:lstStyle/>
          <a:p>
            <a:pPr algn="l">
              <a:buNone/>
            </a:pPr>
            <a:r>
              <a:rPr lang="en-US" sz="2400" b="1" dirty="0">
                <a:solidFill>
                  <a:srgbClr val="8E6F3E"/>
                </a:solidFill>
              </a:rPr>
              <a:t>Size</a:t>
            </a:r>
          </a:p>
        </p:txBody>
      </p:sp>
      <p:sp>
        <p:nvSpPr>
          <p:cNvPr id="71" name="Term items 1"/>
          <p:cNvSpPr txBox="1"/>
          <p:nvPr/>
        </p:nvSpPr>
        <p:spPr>
          <a:xfrm>
            <a:off x="279400" y="2667000"/>
            <a:ext cx="2667000" cy="1397000"/>
          </a:xfrm>
          <a:prstGeom prst="rect">
            <a:avLst/>
          </a:prstGeom>
          <a:noFill/>
        </p:spPr>
        <p:txBody>
          <a:bodyPr wrap="square" rtlCol="0" anchor="t">
            <a:noAutofit/>
          </a:bodyPr>
          <a:lstStyle/>
          <a:p>
            <a:pPr algn="l">
              <a:buNone/>
            </a:pPr>
            <a:r>
              <a:rPr lang="en-US" sz="2000" dirty="0"/>
              <a:t>Function points · features · components · estimated LOC</a:t>
            </a:r>
          </a:p>
        </p:txBody>
      </p:sp>
      <p:sp>
        <p:nvSpPr>
          <p:cNvPr id="72" name="Term label 2"/>
          <p:cNvSpPr txBox="1"/>
          <p:nvPr/>
        </p:nvSpPr>
        <p:spPr>
          <a:xfrm>
            <a:off x="3225800" y="2184400"/>
            <a:ext cx="2667000" cy="431800"/>
          </a:xfrm>
          <a:prstGeom prst="rect">
            <a:avLst/>
          </a:prstGeom>
          <a:noFill/>
        </p:spPr>
        <p:txBody>
          <a:bodyPr wrap="square" rtlCol="0" anchor="t">
            <a:noAutofit/>
          </a:bodyPr>
          <a:lstStyle/>
          <a:p>
            <a:pPr algn="l">
              <a:buNone/>
            </a:pPr>
            <a:r>
              <a:rPr lang="en-US" sz="2400" b="1" dirty="0">
                <a:solidFill>
                  <a:srgbClr val="8E6F3E"/>
                </a:solidFill>
              </a:rPr>
              <a:t>×  Productivity</a:t>
            </a:r>
          </a:p>
        </p:txBody>
      </p:sp>
      <p:sp>
        <p:nvSpPr>
          <p:cNvPr id="73" name="Term items 2"/>
          <p:cNvSpPr txBox="1"/>
          <p:nvPr/>
        </p:nvSpPr>
        <p:spPr>
          <a:xfrm>
            <a:off x="3225800" y="2667000"/>
            <a:ext cx="2667000" cy="1397000"/>
          </a:xfrm>
          <a:prstGeom prst="rect">
            <a:avLst/>
          </a:prstGeom>
          <a:noFill/>
        </p:spPr>
        <p:txBody>
          <a:bodyPr wrap="square" rtlCol="0" anchor="t">
            <a:noAutofit/>
          </a:bodyPr>
          <a:lstStyle/>
          <a:p>
            <a:pPr algn="l">
              <a:buNone/>
            </a:pPr>
            <a:r>
              <a:rPr lang="en-US" sz="2000" dirty="0"/>
              <a:t>Historical projects · calibrated model · expert judgment</a:t>
            </a:r>
          </a:p>
        </p:txBody>
      </p:sp>
      <p:sp>
        <p:nvSpPr>
          <p:cNvPr id="74" name="Term label 3"/>
          <p:cNvSpPr txBox="1"/>
          <p:nvPr/>
        </p:nvSpPr>
        <p:spPr>
          <a:xfrm>
            <a:off x="6172200" y="2184400"/>
            <a:ext cx="2692400" cy="431800"/>
          </a:xfrm>
          <a:prstGeom prst="rect">
            <a:avLst/>
          </a:prstGeom>
          <a:noFill/>
        </p:spPr>
        <p:txBody>
          <a:bodyPr wrap="square" rtlCol="0" anchor="t">
            <a:noAutofit/>
          </a:bodyPr>
          <a:lstStyle/>
          <a:p>
            <a:pPr algn="l">
              <a:buNone/>
            </a:pPr>
            <a:r>
              <a:rPr lang="en-US" sz="2400" b="1" dirty="0">
                <a:solidFill>
                  <a:srgbClr val="8E6F3E"/>
                </a:solidFill>
              </a:rPr>
              <a:t>×  Cost drivers</a:t>
            </a:r>
          </a:p>
        </p:txBody>
      </p:sp>
      <p:sp>
        <p:nvSpPr>
          <p:cNvPr id="75" name="Term items 3"/>
          <p:cNvSpPr txBox="1"/>
          <p:nvPr/>
        </p:nvSpPr>
        <p:spPr>
          <a:xfrm>
            <a:off x="6172200" y="2667000"/>
            <a:ext cx="2692400" cy="1397000"/>
          </a:xfrm>
          <a:prstGeom prst="rect">
            <a:avLst/>
          </a:prstGeom>
          <a:noFill/>
        </p:spPr>
        <p:txBody>
          <a:bodyPr wrap="square" rtlCol="0" anchor="t">
            <a:noAutofit/>
          </a:bodyPr>
          <a:lstStyle/>
          <a:p>
            <a:pPr algn="l">
              <a:buNone/>
            </a:pPr>
            <a:r>
              <a:rPr lang="en-US" sz="2000" dirty="0"/>
              <a:t>Complexity · team · platform · assurance · integration</a:t>
            </a:r>
          </a:p>
        </p:txBody>
      </p:sp>
      <p:sp>
        <p:nvSpPr>
          <p:cNvPr id="80" name="COCOMO callout"/>
          <p:cNvSpPr/>
          <p:nvPr/>
        </p:nvSpPr>
        <p:spPr>
          <a:xfrm>
            <a:off x="279400" y="4140200"/>
            <a:ext cx="5029200" cy="990600"/>
          </a:xfrm>
          <a:prstGeom prst="roundRect">
            <a:avLst/>
          </a:prstGeom>
          <a:solidFill>
            <a:srgbClr val="F2EFE9"/>
          </a:solidFill>
          <a:ln>
            <a:noFill/>
          </a:ln>
        </p:spPr>
        <p:txBody>
          <a:bodyPr lIns="72000" rIns="72000" anchor="ctr">
            <a:noAutofit/>
          </a:bodyPr>
          <a:lstStyle/>
          <a:p>
            <a:pPr algn="l">
              <a:buNone/>
            </a:pPr>
            <a:r>
              <a:rPr lang="en-US" sz="2000" b="1" dirty="0">
                <a:solidFill>
                  <a:srgbClr val="8E6F3E"/>
                </a:solidFill>
              </a:rPr>
              <a:t>COCOMO:  PM = A × Size</a:t>
            </a:r>
            <a:r>
              <a:rPr lang="en-US" sz="2000" b="1" baseline="30000" dirty="0">
                <a:solidFill>
                  <a:srgbClr val="8E6F3E"/>
                </a:solidFill>
              </a:rPr>
              <a:t>E</a:t>
            </a:r>
            <a:r>
              <a:rPr lang="en-US" sz="2000" b="1" dirty="0">
                <a:solidFill>
                  <a:srgbClr val="8E6F3E"/>
                </a:solidFill>
              </a:rPr>
              <a:t> × ∏ EM</a:t>
            </a:r>
          </a:p>
          <a:p>
            <a:pPr algn="l">
              <a:buNone/>
            </a:pPr>
            <a:r>
              <a:rPr lang="en-US" sz="2000" dirty="0"/>
              <a:t>Size plus calibrated multipliers</a:t>
            </a:r>
          </a:p>
        </p:txBody>
      </p:sp>
      <p:sp>
        <p:nvSpPr>
          <p:cNvPr id="81" name="Outcome"/>
          <p:cNvSpPr/>
          <p:nvPr/>
        </p:nvSpPr>
        <p:spPr>
          <a:xfrm>
            <a:off x="5537200" y="4140200"/>
            <a:ext cx="3327400" cy="990600"/>
          </a:xfrm>
          <a:prstGeom prst="roundRect">
            <a:avLst/>
          </a:prstGeom>
          <a:solidFill>
            <a:srgbClr val="8E6F3E"/>
          </a:solidFill>
          <a:ln>
            <a:noFill/>
          </a:ln>
        </p:spPr>
        <p:txBody>
          <a:bodyPr lIns="72000" rIns="72000" anchor="ctr">
            <a:noAutofit/>
          </a:bodyPr>
          <a:lstStyle/>
          <a:p>
            <a:pPr algn="ctr">
              <a:buNone/>
            </a:pPr>
            <a:r>
              <a:rPr lang="en-US" sz="2400" b="1" dirty="0">
                <a:solidFill>
                  <a:srgbClr val="FFFFFF"/>
                </a:solidFill>
              </a:rPr>
              <a:t>Effort, schedule, cost</a:t>
            </a:r>
          </a:p>
        </p:txBody>
      </p:sp>
      <p:sp>
        <p:nvSpPr>
          <p:cNvPr id="90" name="Requirements connection"/>
          <p:cNvSpPr txBox="1"/>
          <p:nvPr/>
        </p:nvSpPr>
        <p:spPr>
          <a:xfrm>
            <a:off x="279400" y="5130800"/>
            <a:ext cx="8585200" cy="812800"/>
          </a:xfrm>
          <a:prstGeom prst="rect">
            <a:avLst/>
          </a:prstGeom>
          <a:noFill/>
        </p:spPr>
        <p:txBody>
          <a:bodyPr wrap="square" rtlCol="0" anchor="t">
            <a:noAutofit/>
          </a:bodyPr>
          <a:lstStyle/>
          <a:p>
            <a:pPr algn="l">
              <a:buNone/>
            </a:pPr>
            <a:r>
              <a:rPr lang="en-US" sz="2400" b="1" dirty="0"/>
              <a:t>Requirements set size and drivers. Estimates decide what survives.</a:t>
            </a:r>
          </a:p>
        </p:txBody>
      </p:sp>
      <p:sp>
        <p:nvSpPr>
          <p:cNvPr id="91" name="Distinctions"/>
          <p:cNvSpPr txBox="1"/>
          <p:nvPr/>
        </p:nvSpPr>
        <p:spPr>
          <a:xfrm>
            <a:off x="279400" y="5969000"/>
            <a:ext cx="8585200" cy="381000"/>
          </a:xfrm>
          <a:prstGeom prst="rect">
            <a:avLst/>
          </a:prstGeom>
          <a:noFill/>
        </p:spPr>
        <p:txBody>
          <a:bodyPr wrap="square" rtlCol="0" anchor="t">
            <a:noAutofit/>
          </a:bodyPr>
          <a:lstStyle/>
          <a:p>
            <a:pPr algn="l">
              <a:buNone/>
            </a:pPr>
            <a:r>
              <a:rPr lang="en-US" sz="2000" i="1" dirty="0">
                <a:solidFill>
                  <a:srgbClr val="000000"/>
                </a:solidFill>
              </a:rPr>
              <a:t>Estimate ≠ budget ≠ target ≠ commitment</a:t>
            </a:r>
          </a:p>
        </p:txBody>
      </p:sp>
    </p:spTree>
    <p:extLst>
      <p:ext uri="{BB962C8B-B14F-4D97-AF65-F5344CB8AC3E}">
        <p14:creationId xmlns:p14="http://schemas.microsoft.com/office/powerpoint/2010/main" val="239403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childTnLst>
                                </p:cTn>
                              </p:par>
                              <p:par>
                                <p:cTn id="13" presetID="10" presetClass="entr" presetSubtype="0" fill="hold" nodeType="with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fade">
                                      <p:cBhvr>
                                        <p:cTn id="15" dur="500"/>
                                        <p:tgtEl>
                                          <p:spTgt spid="70"/>
                                        </p:tgtEl>
                                      </p:cBhvr>
                                    </p:animEffect>
                                  </p:childTnLst>
                                </p:cTn>
                              </p:par>
                              <p:par>
                                <p:cTn id="16" presetID="10" presetClass="entr" presetSubtype="0" fill="hold" nodeType="withEffect">
                                  <p:stCondLst>
                                    <p:cond delay="0"/>
                                  </p:stCondLst>
                                  <p:childTnLst>
                                    <p:set>
                                      <p:cBhvr>
                                        <p:cTn id="17" dur="1" fill="hold">
                                          <p:stCondLst>
                                            <p:cond delay="0"/>
                                          </p:stCondLst>
                                        </p:cTn>
                                        <p:tgtEl>
                                          <p:spTgt spid="71"/>
                                        </p:tgtEl>
                                        <p:attrNameLst>
                                          <p:attrName>style.visibility</p:attrName>
                                        </p:attrNameLst>
                                      </p:cBhvr>
                                      <p:to>
                                        <p:strVal val="visible"/>
                                      </p:to>
                                    </p:set>
                                    <p:animEffect transition="in" filter="fade">
                                      <p:cBhvr>
                                        <p:cTn id="18" dur="500"/>
                                        <p:tgtEl>
                                          <p:spTgt spid="7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fade">
                                      <p:cBhvr>
                                        <p:cTn id="23" dur="500"/>
                                        <p:tgtEl>
                                          <p:spTgt spid="72"/>
                                        </p:tgtEl>
                                      </p:cBhvr>
                                    </p:animEffect>
                                  </p:childTnLst>
                                </p:cTn>
                              </p:par>
                              <p:par>
                                <p:cTn id="24" presetID="10" presetClass="entr" presetSubtype="0" fill="hold" nodeType="withEffect">
                                  <p:stCondLst>
                                    <p:cond delay="0"/>
                                  </p:stCondLst>
                                  <p:childTnLst>
                                    <p:set>
                                      <p:cBhvr>
                                        <p:cTn id="25" dur="1" fill="hold">
                                          <p:stCondLst>
                                            <p:cond delay="0"/>
                                          </p:stCondLst>
                                        </p:cTn>
                                        <p:tgtEl>
                                          <p:spTgt spid="73"/>
                                        </p:tgtEl>
                                        <p:attrNameLst>
                                          <p:attrName>style.visibility</p:attrName>
                                        </p:attrNameLst>
                                      </p:cBhvr>
                                      <p:to>
                                        <p:strVal val="visible"/>
                                      </p:to>
                                    </p:set>
                                    <p:animEffect transition="in" filter="fade">
                                      <p:cBhvr>
                                        <p:cTn id="26" dur="500"/>
                                        <p:tgtEl>
                                          <p:spTgt spid="7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fade">
                                      <p:cBhvr>
                                        <p:cTn id="31" dur="500"/>
                                        <p:tgtEl>
                                          <p:spTgt spid="74"/>
                                        </p:tgtEl>
                                      </p:cBhvr>
                                    </p:animEffect>
                                  </p:childTnLst>
                                </p:cTn>
                              </p:par>
                              <p:par>
                                <p:cTn id="32" presetID="10" presetClass="entr" presetSubtype="0" fill="hold" nodeType="withEffect">
                                  <p:stCondLst>
                                    <p:cond delay="0"/>
                                  </p:stCondLst>
                                  <p:childTnLst>
                                    <p:set>
                                      <p:cBhvr>
                                        <p:cTn id="33" dur="1" fill="hold">
                                          <p:stCondLst>
                                            <p:cond delay="0"/>
                                          </p:stCondLst>
                                        </p:cTn>
                                        <p:tgtEl>
                                          <p:spTgt spid="75"/>
                                        </p:tgtEl>
                                        <p:attrNameLst>
                                          <p:attrName>style.visibility</p:attrName>
                                        </p:attrNameLst>
                                      </p:cBhvr>
                                      <p:to>
                                        <p:strVal val="visible"/>
                                      </p:to>
                                    </p:set>
                                    <p:animEffect transition="in" filter="fade">
                                      <p:cBhvr>
                                        <p:cTn id="34" dur="500"/>
                                        <p:tgtEl>
                                          <p:spTgt spid="7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fade">
                                      <p:cBhvr>
                                        <p:cTn id="39" dur="500"/>
                                        <p:tgtEl>
                                          <p:spTgt spid="8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0"/>
                                        </p:tgtEl>
                                        <p:attrNameLst>
                                          <p:attrName>style.visibility</p:attrName>
                                        </p:attrNameLst>
                                      </p:cBhvr>
                                      <p:to>
                                        <p:strVal val="visible"/>
                                      </p:to>
                                    </p:set>
                                    <p:animEffect transition="in" filter="fade">
                                      <p:cBhvr>
                                        <p:cTn id="44" dur="500"/>
                                        <p:tgtEl>
                                          <p:spTgt spid="8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0"/>
                                        </p:tgtEl>
                                        <p:attrNameLst>
                                          <p:attrName>style.visibility</p:attrName>
                                        </p:attrNameLst>
                                      </p:cBhvr>
                                      <p:to>
                                        <p:strVal val="visible"/>
                                      </p:to>
                                    </p:set>
                                    <p:animEffect transition="in" filter="fade">
                                      <p:cBhvr>
                                        <p:cTn id="49" dur="500"/>
                                        <p:tgtEl>
                                          <p:spTgt spid="90"/>
                                        </p:tgtEl>
                                      </p:cBhvr>
                                    </p:animEffect>
                                  </p:childTnLst>
                                </p:cTn>
                              </p:par>
                              <p:par>
                                <p:cTn id="50" presetID="10" presetClass="entr" presetSubtype="0" fill="hold" nodeType="withEffect">
                                  <p:stCondLst>
                                    <p:cond delay="0"/>
                                  </p:stCondLst>
                                  <p:childTnLst>
                                    <p:set>
                                      <p:cBhvr>
                                        <p:cTn id="51" dur="1" fill="hold">
                                          <p:stCondLst>
                                            <p:cond delay="0"/>
                                          </p:stCondLst>
                                        </p:cTn>
                                        <p:tgtEl>
                                          <p:spTgt spid="91"/>
                                        </p:tgtEl>
                                        <p:attrNameLst>
                                          <p:attrName>style.visibility</p:attrName>
                                        </p:attrNameLst>
                                      </p:cBhvr>
                                      <p:to>
                                        <p:strVal val="visible"/>
                                      </p:to>
                                    </p:set>
                                    <p:animEffect transition="in" filter="fade">
                                      <p:cBhvr>
                                        <p:cTn id="52"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4A3CB2-B7A2-ECFA-1AFC-57593D4CCA49}"/>
              </a:ext>
            </a:extLst>
          </p:cNvPr>
          <p:cNvSpPr>
            <a:spLocks noGrp="1"/>
          </p:cNvSpPr>
          <p:nvPr>
            <p:ph type="title"/>
          </p:nvPr>
        </p:nvSpPr>
        <p:spPr/>
        <p:txBody>
          <a:bodyPr>
            <a:normAutofit fontScale="90000"/>
          </a:bodyPr>
          <a:lstStyle/>
          <a:p>
            <a:r>
              <a:rPr lang="en-US" dirty="0"/>
              <a:t>AI changes the build-versus-buy calculation</a:t>
            </a:r>
          </a:p>
        </p:txBody>
      </p:sp>
      <p:sp>
        <p:nvSpPr>
          <p:cNvPr id="4" name="Slide Number Placeholder 3">
            <a:extLst>
              <a:ext uri="{FF2B5EF4-FFF2-40B4-BE49-F238E27FC236}">
                <a16:creationId xmlns:a16="http://schemas.microsoft.com/office/drawing/2014/main" id="{94D03E8A-6805-5C6E-A611-8240A4F6784D}"/>
              </a:ext>
            </a:extLst>
          </p:cNvPr>
          <p:cNvSpPr>
            <a:spLocks noGrp="1"/>
          </p:cNvSpPr>
          <p:nvPr>
            <p:ph type="sldNum" sz="quarter" idx="4"/>
          </p:nvPr>
        </p:nvSpPr>
        <p:spPr/>
        <p:txBody>
          <a:bodyPr/>
          <a:lstStyle/>
          <a:p>
            <a:fld id="{B7EB45DA-9A0D-DC49-8E02-F30A5DDC21C3}" type="slidenum">
              <a:rPr lang="en-US" smtClean="0"/>
              <a:t>27</a:t>
            </a:fld>
            <a:endParaRPr lang="en-US"/>
          </a:p>
        </p:txBody>
      </p:sp>
      <p:sp>
        <p:nvSpPr>
          <p:cNvPr id="60" name="MAGE Moment badge"/>
          <p:cNvSpPr txBox="1"/>
          <p:nvPr/>
        </p:nvSpPr>
        <p:spPr>
          <a:xfrm>
            <a:off x="279400" y="762000"/>
            <a:ext cx="5080000" cy="838200"/>
          </a:xfrm>
          <a:prstGeom prst="rect">
            <a:avLst/>
          </a:prstGeom>
          <a:noFill/>
        </p:spPr>
        <p:txBody>
          <a:bodyPr wrap="square" rtlCol="0" anchor="t">
            <a:noAutofit/>
          </a:bodyPr>
          <a:lstStyle/>
          <a:p>
            <a:pPr algn="l">
              <a:buNone/>
            </a:pPr>
            <a:r>
              <a:rPr lang="en-US" sz="4800" dirty="0"/>
              <a:t>🧙</a:t>
            </a:r>
            <a:r>
              <a:rPr lang="en-US" sz="2400" i="1" dirty="0"/>
              <a:t>  MAGE Moment</a:t>
            </a:r>
          </a:p>
        </p:txBody>
      </p:sp>
      <p:sp>
        <p:nvSpPr>
          <p:cNvPr id="61" name="Proposition"/>
          <p:cNvSpPr txBox="1"/>
          <p:nvPr/>
        </p:nvSpPr>
        <p:spPr>
          <a:xfrm>
            <a:off x="279400" y="1676400"/>
            <a:ext cx="8382000" cy="1066800"/>
          </a:xfrm>
          <a:prstGeom prst="rect">
            <a:avLst/>
          </a:prstGeom>
          <a:noFill/>
        </p:spPr>
        <p:txBody>
          <a:bodyPr wrap="square" rtlCol="0" anchor="t">
            <a:noAutofit/>
          </a:bodyPr>
          <a:lstStyle/>
          <a:p>
            <a:pPr algn="l">
              <a:buNone/>
            </a:pPr>
            <a:r>
              <a:rPr lang="en-US" sz="3200" b="1" dirty="0"/>
              <a:t>If AI can rebuild the features, what exactly are we paying for?</a:t>
            </a:r>
          </a:p>
        </p:txBody>
      </p:sp>
      <p:sp>
        <p:nvSpPr>
          <p:cNvPr id="62" name="Buy option"/>
          <p:cNvSpPr/>
          <p:nvPr/>
        </p:nvSpPr>
        <p:spPr>
          <a:xfrm>
            <a:off x="279400" y="2895600"/>
            <a:ext cx="2413000" cy="812800"/>
          </a:xfrm>
          <a:prstGeom prst="roundRect">
            <a:avLst/>
          </a:prstGeom>
          <a:solidFill>
            <a:srgbClr val="C9B991"/>
          </a:solidFill>
          <a:ln>
            <a:noFill/>
          </a:ln>
        </p:spPr>
        <p:txBody>
          <a:bodyPr lIns="91440" rIns="91440" anchor="ctr">
            <a:normAutofit/>
          </a:bodyPr>
          <a:lstStyle/>
          <a:p>
            <a:pPr algn="ctr">
              <a:buNone/>
            </a:pPr>
            <a:r>
              <a:rPr lang="en-US" sz="2400" b="1" dirty="0">
                <a:solidFill>
                  <a:srgbClr val="000000"/>
                </a:solidFill>
              </a:rPr>
              <a:t>Buy software</a:t>
            </a:r>
          </a:p>
        </p:txBody>
      </p:sp>
      <p:sp>
        <p:nvSpPr>
          <p:cNvPr id="63" name="AI prototype"/>
          <p:cNvSpPr/>
          <p:nvPr/>
        </p:nvSpPr>
        <p:spPr>
          <a:xfrm>
            <a:off x="3238500" y="2895600"/>
            <a:ext cx="2667000" cy="812800"/>
          </a:xfrm>
          <a:prstGeom prst="roundRect">
            <a:avLst/>
          </a:prstGeom>
          <a:solidFill>
            <a:srgbClr val="8E6F3E"/>
          </a:solidFill>
          <a:ln>
            <a:noFill/>
          </a:ln>
        </p:spPr>
        <p:txBody>
          <a:bodyPr lIns="91440" rIns="91440" anchor="ctr">
            <a:normAutofit fontScale="92500"/>
          </a:bodyPr>
          <a:lstStyle/>
          <a:p>
            <a:pPr algn="ctr">
              <a:buNone/>
            </a:pPr>
            <a:r>
              <a:rPr lang="en-US" sz="2400" b="1" dirty="0">
                <a:solidFill>
                  <a:srgbClr val="FFFFFF"/>
                </a:solidFill>
              </a:rPr>
              <a:t>AI prototype in days</a:t>
            </a:r>
          </a:p>
        </p:txBody>
      </p:sp>
      <p:sp>
        <p:nvSpPr>
          <p:cNvPr id="64" name="Build option"/>
          <p:cNvSpPr/>
          <p:nvPr/>
        </p:nvSpPr>
        <p:spPr>
          <a:xfrm>
            <a:off x="6451600" y="2895600"/>
            <a:ext cx="2413000" cy="812800"/>
          </a:xfrm>
          <a:prstGeom prst="roundRect">
            <a:avLst/>
          </a:prstGeom>
          <a:solidFill>
            <a:srgbClr val="C9B991"/>
          </a:solidFill>
          <a:ln>
            <a:noFill/>
          </a:ln>
        </p:spPr>
        <p:txBody>
          <a:bodyPr lIns="91440" rIns="91440" anchor="ctr">
            <a:normAutofit/>
          </a:bodyPr>
          <a:lstStyle/>
          <a:p>
            <a:pPr algn="ctr">
              <a:buNone/>
            </a:pPr>
            <a:r>
              <a:rPr lang="en-US" sz="2400" b="1" dirty="0">
                <a:solidFill>
                  <a:srgbClr val="000000"/>
                </a:solidFill>
              </a:rPr>
              <a:t>Build it</a:t>
            </a:r>
          </a:p>
        </p:txBody>
      </p:sp>
      <p:sp>
        <p:nvSpPr>
          <p:cNvPr id="65" name="Buy to prototype"/>
          <p:cNvSpPr/>
          <p:nvPr/>
        </p:nvSpPr>
        <p:spPr>
          <a:xfrm>
            <a:off x="2743200" y="3187700"/>
            <a:ext cx="457200" cy="228600"/>
          </a:xfrm>
          <a:prstGeom prst="leftRightArrow">
            <a:avLst/>
          </a:prstGeom>
          <a:solidFill>
            <a:srgbClr val="555960"/>
          </a:solidFill>
          <a:ln>
            <a:noFill/>
          </a:ln>
        </p:spPr>
        <p:txBody>
          <a:bodyPr/>
          <a:lstStyle/>
          <a:p>
            <a:endParaRPr lang="en-US"/>
          </a:p>
        </p:txBody>
      </p:sp>
      <p:sp>
        <p:nvSpPr>
          <p:cNvPr id="66" name="Prototype to build"/>
          <p:cNvSpPr/>
          <p:nvPr/>
        </p:nvSpPr>
        <p:spPr>
          <a:xfrm>
            <a:off x="5943600" y="3187700"/>
            <a:ext cx="457200" cy="228600"/>
          </a:xfrm>
          <a:prstGeom prst="leftRightArrow">
            <a:avLst/>
          </a:prstGeom>
          <a:solidFill>
            <a:srgbClr val="555960"/>
          </a:solidFill>
          <a:ln>
            <a:noFill/>
          </a:ln>
        </p:spPr>
        <p:txBody>
          <a:bodyPr/>
          <a:lstStyle/>
          <a:p>
            <a:endParaRPr lang="en-US"/>
          </a:p>
        </p:txBody>
      </p:sp>
      <p:sp>
        <p:nvSpPr>
          <p:cNvPr id="67" name="Room question"/>
          <p:cNvSpPr txBox="1"/>
          <p:nvPr/>
        </p:nvSpPr>
        <p:spPr>
          <a:xfrm>
            <a:off x="279400" y="3962400"/>
            <a:ext cx="8382000" cy="787400"/>
          </a:xfrm>
          <a:prstGeom prst="rect">
            <a:avLst/>
          </a:prstGeom>
          <a:noFill/>
        </p:spPr>
        <p:txBody>
          <a:bodyPr wrap="square" rtlCol="0" anchor="t">
            <a:noAutofit/>
          </a:bodyPr>
          <a:lstStyle/>
          <a:p>
            <a:pPr algn="l">
              <a:buNone/>
            </a:pPr>
            <a:r>
              <a:rPr lang="en-US" sz="2400" i="1" dirty="0">
                <a:solidFill>
                  <a:srgbClr val="555960"/>
                </a:solidFill>
              </a:rPr>
              <a:t>Reproduce Salesforce’s visible features in a weekend, and have you reproduced Salesforce?</a:t>
            </a:r>
          </a:p>
        </p:txBody>
      </p:sp>
      <p:sp>
        <p:nvSpPr>
          <p:cNvPr id="68" name="Takeaway"/>
          <p:cNvSpPr txBox="1"/>
          <p:nvPr/>
        </p:nvSpPr>
        <p:spPr>
          <a:xfrm>
            <a:off x="279400" y="4902200"/>
            <a:ext cx="8382000" cy="1016000"/>
          </a:xfrm>
          <a:prstGeom prst="rect">
            <a:avLst/>
          </a:prstGeom>
          <a:noFill/>
        </p:spPr>
        <p:txBody>
          <a:bodyPr wrap="square" rtlCol="0" anchor="t">
            <a:noAutofit/>
          </a:bodyPr>
          <a:lstStyle/>
          <a:p>
            <a:pPr algn="l">
              <a:buNone/>
            </a:pPr>
            <a:r>
              <a:rPr lang="en-US" sz="2000" dirty="0"/>
              <a:t>Cheap replication challenges the value of implementation.</a:t>
            </a:r>
          </a:p>
          <a:p>
            <a:pPr algn="l">
              <a:buNone/>
            </a:pPr>
            <a:r>
              <a:rPr lang="en-US" sz="2000" dirty="0"/>
              <a:t>It does not reproduce data, integration, operations, or support.</a:t>
            </a:r>
          </a:p>
        </p:txBody>
      </p:sp>
      <p:sp>
        <p:nvSpPr>
          <p:cNvPr id="69" name="Citation"/>
          <p:cNvSpPr txBox="1"/>
          <p:nvPr/>
        </p:nvSpPr>
        <p:spPr>
          <a:xfrm>
            <a:off x="279400" y="5969000"/>
            <a:ext cx="8382000" cy="381000"/>
          </a:xfrm>
          <a:prstGeom prst="rect">
            <a:avLst/>
          </a:prstGeom>
          <a:noFill/>
        </p:spPr>
        <p:txBody>
          <a:bodyPr wrap="square" rtlCol="0" anchor="t">
            <a:noAutofit/>
          </a:bodyPr>
          <a:lstStyle/>
          <a:p>
            <a:pPr algn="l">
              <a:buNone/>
            </a:pPr>
            <a:r>
              <a:rPr lang="en-US" sz="2000" i="1" dirty="0">
                <a:solidFill>
                  <a:srgbClr val="555960"/>
                </a:solidFill>
              </a:rPr>
              <a:t>Bain &amp; Company, Asia-Pacific Private Equity Report 2026</a:t>
            </a:r>
          </a:p>
        </p:txBody>
      </p:sp>
    </p:spTree>
    <p:extLst>
      <p:ext uri="{BB962C8B-B14F-4D97-AF65-F5344CB8AC3E}">
        <p14:creationId xmlns:p14="http://schemas.microsoft.com/office/powerpoint/2010/main" val="324810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par>
                                <p:cTn id="8" presetID="10" presetClass="entr" presetSubtype="0" fill="hold"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fade">
                                      <p:cBhvr>
                                        <p:cTn id="10" dur="500"/>
                                        <p:tgtEl>
                                          <p:spTgt spid="6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par>
                                <p:cTn id="16" presetID="10" presetClass="entr" presetSubtype="0" fill="hold"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fade">
                                      <p:cBhvr>
                                        <p:cTn id="18" dur="500"/>
                                        <p:tgtEl>
                                          <p:spTgt spid="6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fade">
                                      <p:cBhvr>
                                        <p:cTn id="23" dur="500"/>
                                        <p:tgtEl>
                                          <p:spTgt spid="66"/>
                                        </p:tgtEl>
                                      </p:cBhvr>
                                    </p:animEffect>
                                  </p:childTnLst>
                                </p:cTn>
                              </p:par>
                              <p:par>
                                <p:cTn id="24" presetID="10" presetClass="entr" presetSubtype="0" fill="hold" nodeType="withEffect">
                                  <p:stCondLst>
                                    <p:cond delay="0"/>
                                  </p:stCondLst>
                                  <p:childTnLst>
                                    <p:set>
                                      <p:cBhvr>
                                        <p:cTn id="25" dur="1" fill="hold">
                                          <p:stCondLst>
                                            <p:cond delay="0"/>
                                          </p:stCondLst>
                                        </p:cTn>
                                        <p:tgtEl>
                                          <p:spTgt spid="64"/>
                                        </p:tgtEl>
                                        <p:attrNameLst>
                                          <p:attrName>style.visibility</p:attrName>
                                        </p:attrNameLst>
                                      </p:cBhvr>
                                      <p:to>
                                        <p:strVal val="visible"/>
                                      </p:to>
                                    </p:set>
                                    <p:animEffect transition="in" filter="fade">
                                      <p:cBhvr>
                                        <p:cTn id="26" dur="500"/>
                                        <p:tgtEl>
                                          <p:spTgt spid="6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8"/>
                                        </p:tgtEl>
                                        <p:attrNameLst>
                                          <p:attrName>style.visibility</p:attrName>
                                        </p:attrNameLst>
                                      </p:cBhvr>
                                      <p:to>
                                        <p:strVal val="visible"/>
                                      </p:to>
                                    </p:set>
                                    <p:animEffect transition="in" filter="fade">
                                      <p:cBhvr>
                                        <p:cTn id="31"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86CE8-92DE-4D40-C966-A86CBAA83213}"/>
              </a:ext>
            </a:extLst>
          </p:cNvPr>
          <p:cNvSpPr>
            <a:spLocks noGrp="1"/>
          </p:cNvSpPr>
          <p:nvPr>
            <p:ph type="title"/>
          </p:nvPr>
        </p:nvSpPr>
        <p:spPr>
          <a:xfrm>
            <a:off x="685800" y="2209800"/>
            <a:ext cx="7772400" cy="1362075"/>
          </a:xfrm>
        </p:spPr>
        <p:txBody>
          <a:bodyPr/>
          <a:lstStyle/>
          <a:p>
            <a:r>
              <a:rPr lang="en-US" dirty="0"/>
              <a:t>Wrapping it all up</a:t>
            </a:r>
          </a:p>
        </p:txBody>
      </p:sp>
      <p:sp>
        <p:nvSpPr>
          <p:cNvPr id="3" name="Slide Number Placeholder 2">
            <a:extLst>
              <a:ext uri="{FF2B5EF4-FFF2-40B4-BE49-F238E27FC236}">
                <a16:creationId xmlns:a16="http://schemas.microsoft.com/office/drawing/2014/main" id="{095FE6DA-BBF5-318C-69FB-E06A861B94E6}"/>
              </a:ext>
            </a:extLst>
          </p:cNvPr>
          <p:cNvSpPr>
            <a:spLocks noGrp="1"/>
          </p:cNvSpPr>
          <p:nvPr>
            <p:ph type="sldNum" sz="quarter" idx="4"/>
          </p:nvPr>
        </p:nvSpPr>
        <p:spPr/>
        <p:txBody>
          <a:bodyPr/>
          <a:lstStyle/>
          <a:p>
            <a:fld id="{B7EB45DA-9A0D-DC49-8E02-F30A5DDC21C3}" type="slidenum">
              <a:rPr lang="en-US" smtClean="0"/>
              <a:t>28</a:t>
            </a:fld>
            <a:endParaRPr lang="en-US"/>
          </a:p>
        </p:txBody>
      </p:sp>
      <p:sp>
        <p:nvSpPr>
          <p:cNvPr id="40" name="Closing question"/>
          <p:cNvSpPr txBox="1"/>
          <p:nvPr/>
        </p:nvSpPr>
        <p:spPr>
          <a:xfrm>
            <a:off x="397144" y="4282698"/>
            <a:ext cx="8349712" cy="461665"/>
          </a:xfrm>
          <a:prstGeom prst="rect">
            <a:avLst/>
          </a:prstGeom>
          <a:noFill/>
        </p:spPr>
        <p:txBody>
          <a:bodyPr vertOverflow="overflow" wrap="square" rtlCol="0" anchor="t">
            <a:spAutoFit/>
          </a:bodyPr>
          <a:lstStyle/>
          <a:p>
            <a:pPr algn="ctr">
              <a:buNone/>
            </a:pPr>
            <a:r>
              <a:rPr lang="en-US" sz="2400" i="1" dirty="0"/>
              <a:t>What should we build?</a:t>
            </a:r>
          </a:p>
        </p:txBody>
      </p:sp>
    </p:spTree>
    <p:extLst>
      <p:ext uri="{BB962C8B-B14F-4D97-AF65-F5344CB8AC3E}">
        <p14:creationId xmlns:p14="http://schemas.microsoft.com/office/powerpoint/2010/main" val="1161422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D541EF-8005-37F0-44A2-D12D509B8254}"/>
              </a:ext>
            </a:extLst>
          </p:cNvPr>
          <p:cNvSpPr>
            <a:spLocks noGrp="1"/>
          </p:cNvSpPr>
          <p:nvPr>
            <p:ph type="title"/>
          </p:nvPr>
        </p:nvSpPr>
        <p:spPr/>
        <p:txBody>
          <a:bodyPr>
            <a:normAutofit fontScale="90000"/>
          </a:bodyPr>
          <a:lstStyle/>
          <a:p>
            <a:r>
              <a:rPr lang="en-US" dirty="0"/>
              <a:t>Requirements are choices under uncertainty</a:t>
            </a:r>
          </a:p>
        </p:txBody>
      </p:sp>
      <p:sp>
        <p:nvSpPr>
          <p:cNvPr id="4" name="Slide Number Placeholder 3">
            <a:extLst>
              <a:ext uri="{FF2B5EF4-FFF2-40B4-BE49-F238E27FC236}">
                <a16:creationId xmlns:a16="http://schemas.microsoft.com/office/drawing/2014/main" id="{AD646C9B-514B-9402-29D8-B6C953B65CCB}"/>
              </a:ext>
            </a:extLst>
          </p:cNvPr>
          <p:cNvSpPr>
            <a:spLocks noGrp="1"/>
          </p:cNvSpPr>
          <p:nvPr>
            <p:ph type="sldNum" sz="quarter" idx="4"/>
          </p:nvPr>
        </p:nvSpPr>
        <p:spPr/>
        <p:txBody>
          <a:bodyPr/>
          <a:lstStyle/>
          <a:p>
            <a:fld id="{B7EB45DA-9A0D-DC49-8E02-F30A5DDC21C3}" type="slidenum">
              <a:rPr lang="en-US" smtClean="0"/>
              <a:t>29</a:t>
            </a:fld>
            <a:endParaRPr lang="en-US"/>
          </a:p>
        </p:txBody>
      </p:sp>
      <p:sp>
        <p:nvSpPr>
          <p:cNvPr id="60" name="What might matter"/>
          <p:cNvSpPr/>
          <p:nvPr/>
        </p:nvSpPr>
        <p:spPr>
          <a:xfrm>
            <a:off x="2413000" y="1016000"/>
            <a:ext cx="4318000" cy="711200"/>
          </a:xfrm>
          <a:prstGeom prst="roundRect">
            <a:avLst/>
          </a:prstGeom>
          <a:solidFill>
            <a:srgbClr val="C9B991"/>
          </a:solidFill>
          <a:ln>
            <a:noFill/>
          </a:ln>
        </p:spPr>
        <p:txBody>
          <a:bodyPr lIns="45720" rIns="45720" anchor="ctr">
            <a:noAutofit/>
          </a:bodyPr>
          <a:lstStyle/>
          <a:p>
            <a:pPr algn="ctr">
              <a:buNone/>
            </a:pPr>
            <a:r>
              <a:rPr lang="en-US" sz="2400" b="1" dirty="0">
                <a:solidFill>
                  <a:srgbClr val="000000"/>
                </a:solidFill>
              </a:rPr>
              <a:t>What might matter</a:t>
            </a:r>
          </a:p>
        </p:txBody>
      </p:sp>
      <p:sp>
        <p:nvSpPr>
          <p:cNvPr id="61" name="Discovery arrow"/>
          <p:cNvSpPr/>
          <p:nvPr/>
        </p:nvSpPr>
        <p:spPr>
          <a:xfrm>
            <a:off x="4419600" y="1854200"/>
            <a:ext cx="304800" cy="355600"/>
          </a:xfrm>
          <a:prstGeom prst="downArrow">
            <a:avLst/>
          </a:prstGeom>
          <a:solidFill>
            <a:srgbClr val="8E6F3E"/>
          </a:solidFill>
          <a:ln>
            <a:noFill/>
          </a:ln>
        </p:spPr>
        <p:txBody>
          <a:bodyPr lIns="45720" rIns="45720" anchor="ctr">
            <a:noAutofit/>
          </a:bodyPr>
          <a:lstStyle/>
          <a:p>
            <a:endParaRPr lang="en-US"/>
          </a:p>
        </p:txBody>
      </p:sp>
      <p:sp>
        <p:nvSpPr>
          <p:cNvPr id="62" name="Discovery label"/>
          <p:cNvSpPr txBox="1"/>
          <p:nvPr/>
        </p:nvSpPr>
        <p:spPr>
          <a:xfrm>
            <a:off x="4826000" y="1854200"/>
            <a:ext cx="3810000" cy="381000"/>
          </a:xfrm>
          <a:prstGeom prst="rect">
            <a:avLst/>
          </a:prstGeom>
          <a:noFill/>
        </p:spPr>
        <p:txBody>
          <a:bodyPr wrap="square" rtlCol="0" anchor="ctr">
            <a:noAutofit/>
          </a:bodyPr>
          <a:lstStyle/>
          <a:p>
            <a:pPr algn="ctr">
              <a:buNone/>
            </a:pPr>
            <a:r>
              <a:rPr lang="en-US" sz="2000" i="1" dirty="0">
                <a:solidFill>
                  <a:srgbClr val="8E6F3E"/>
                </a:solidFill>
              </a:rPr>
              <a:t>discovery</a:t>
            </a:r>
          </a:p>
        </p:txBody>
      </p:sp>
      <p:sp>
        <p:nvSpPr>
          <p:cNvPr id="63" name="What appears valuable"/>
          <p:cNvSpPr/>
          <p:nvPr/>
        </p:nvSpPr>
        <p:spPr>
          <a:xfrm>
            <a:off x="2413000" y="2362200"/>
            <a:ext cx="4318000" cy="711200"/>
          </a:xfrm>
          <a:prstGeom prst="roundRect">
            <a:avLst/>
          </a:prstGeom>
          <a:solidFill>
            <a:srgbClr val="C9B991"/>
          </a:solidFill>
          <a:ln>
            <a:noFill/>
          </a:ln>
        </p:spPr>
        <p:txBody>
          <a:bodyPr lIns="45720" rIns="45720" anchor="ctr">
            <a:noAutofit/>
          </a:bodyPr>
          <a:lstStyle/>
          <a:p>
            <a:pPr algn="ctr">
              <a:buNone/>
            </a:pPr>
            <a:r>
              <a:rPr lang="en-US" sz="2400" b="1" dirty="0">
                <a:solidFill>
                  <a:srgbClr val="000000"/>
                </a:solidFill>
              </a:rPr>
              <a:t>What appears valuable</a:t>
            </a:r>
          </a:p>
        </p:txBody>
      </p:sp>
      <p:sp>
        <p:nvSpPr>
          <p:cNvPr id="64" name="Economics arrow"/>
          <p:cNvSpPr/>
          <p:nvPr/>
        </p:nvSpPr>
        <p:spPr>
          <a:xfrm>
            <a:off x="4419600" y="3200400"/>
            <a:ext cx="304800" cy="355600"/>
          </a:xfrm>
          <a:prstGeom prst="downArrow">
            <a:avLst/>
          </a:prstGeom>
          <a:solidFill>
            <a:srgbClr val="8E6F3E"/>
          </a:solidFill>
          <a:ln>
            <a:noFill/>
          </a:ln>
        </p:spPr>
        <p:txBody>
          <a:bodyPr lIns="45720" rIns="45720" anchor="ctr">
            <a:noAutofit/>
          </a:bodyPr>
          <a:lstStyle/>
          <a:p>
            <a:endParaRPr lang="en-US"/>
          </a:p>
        </p:txBody>
      </p:sp>
      <p:sp>
        <p:nvSpPr>
          <p:cNvPr id="65" name="Economics label"/>
          <p:cNvSpPr txBox="1"/>
          <p:nvPr/>
        </p:nvSpPr>
        <p:spPr>
          <a:xfrm>
            <a:off x="4826000" y="3149600"/>
            <a:ext cx="3937000" cy="508000"/>
          </a:xfrm>
          <a:prstGeom prst="rect">
            <a:avLst/>
          </a:prstGeom>
          <a:noFill/>
        </p:spPr>
        <p:txBody>
          <a:bodyPr wrap="square" rtlCol="0" anchor="ctr">
            <a:noAutofit/>
          </a:bodyPr>
          <a:lstStyle/>
          <a:p>
            <a:pPr algn="ctr">
              <a:buNone/>
            </a:pPr>
            <a:r>
              <a:rPr lang="en-US" sz="2000" i="1" dirty="0">
                <a:solidFill>
                  <a:srgbClr val="8E6F3E"/>
                </a:solidFill>
              </a:rPr>
              <a:t>feasibility, negotiation, economics</a:t>
            </a:r>
          </a:p>
        </p:txBody>
      </p:sp>
      <p:sp>
        <p:nvSpPr>
          <p:cNvPr id="66" name="What we will promise"/>
          <p:cNvSpPr/>
          <p:nvPr/>
        </p:nvSpPr>
        <p:spPr>
          <a:xfrm>
            <a:off x="2413000" y="3708400"/>
            <a:ext cx="4318000" cy="711200"/>
          </a:xfrm>
          <a:prstGeom prst="roundRect">
            <a:avLst/>
          </a:prstGeom>
          <a:solidFill>
            <a:srgbClr val="8E6F3E"/>
          </a:solidFill>
          <a:ln>
            <a:noFill/>
          </a:ln>
        </p:spPr>
        <p:txBody>
          <a:bodyPr lIns="45720" rIns="45720" anchor="ctr">
            <a:noAutofit/>
          </a:bodyPr>
          <a:lstStyle/>
          <a:p>
            <a:pPr algn="ctr">
              <a:buNone/>
            </a:pPr>
            <a:r>
              <a:rPr lang="en-US" sz="2400" b="1" dirty="0">
                <a:solidFill>
                  <a:srgbClr val="FFFFFF"/>
                </a:solidFill>
              </a:rPr>
              <a:t>What we will promise</a:t>
            </a:r>
          </a:p>
        </p:txBody>
      </p:sp>
      <p:sp>
        <p:nvSpPr>
          <p:cNvPr id="67" name="Claim"/>
          <p:cNvSpPr txBox="1"/>
          <p:nvPr/>
        </p:nvSpPr>
        <p:spPr>
          <a:xfrm>
            <a:off x="279400" y="4876800"/>
            <a:ext cx="5130800" cy="1320800"/>
          </a:xfrm>
          <a:prstGeom prst="rect">
            <a:avLst/>
          </a:prstGeom>
          <a:noFill/>
        </p:spPr>
        <p:txBody>
          <a:bodyPr wrap="square" rtlCol="0" anchor="t">
            <a:noAutofit/>
          </a:bodyPr>
          <a:lstStyle/>
          <a:p>
            <a:pPr algn="l">
              <a:buNone/>
            </a:pPr>
            <a:r>
              <a:rPr lang="en-US" sz="2400" b="1" dirty="0"/>
              <a:t>Requirements engineering reduces uncertainty enough to make defensible commitments, not enough to eliminate it.</a:t>
            </a:r>
          </a:p>
        </p:txBody>
      </p:sp>
      <p:sp>
        <p:nvSpPr>
          <p:cNvPr id="70" name="Return to what might matter"/>
          <p:cNvSpPr/>
          <p:nvPr/>
        </p:nvSpPr>
        <p:spPr>
          <a:xfrm>
            <a:off x="1930400" y="1092200"/>
            <a:ext cx="254000" cy="3403600"/>
          </a:xfrm>
          <a:prstGeom prst="upArrow">
            <a:avLst/>
          </a:prstGeom>
          <a:solidFill>
            <a:srgbClr val="C9B991"/>
          </a:solidFill>
          <a:ln>
            <a:noFill/>
          </a:ln>
        </p:spPr>
        <p:txBody>
          <a:bodyPr/>
          <a:lstStyle/>
          <a:p>
            <a:endParaRPr lang="en-US"/>
          </a:p>
        </p:txBody>
      </p:sp>
      <p:sp>
        <p:nvSpPr>
          <p:cNvPr id="71" name="Return label"/>
          <p:cNvSpPr txBox="1"/>
          <p:nvPr/>
        </p:nvSpPr>
        <p:spPr>
          <a:xfrm>
            <a:off x="279400" y="2133600"/>
            <a:ext cx="1549400" cy="1219200"/>
          </a:xfrm>
          <a:prstGeom prst="rect">
            <a:avLst/>
          </a:prstGeom>
          <a:noFill/>
        </p:spPr>
        <p:txBody>
          <a:bodyPr wrap="square" rtlCol="0" anchor="t">
            <a:noAutofit/>
          </a:bodyPr>
          <a:lstStyle/>
          <a:p>
            <a:pPr algn="r">
              <a:buNone/>
            </a:pPr>
            <a:r>
              <a:rPr lang="en-US" sz="2000" i="1" dirty="0">
                <a:solidFill>
                  <a:srgbClr val="8E6F3E"/>
                </a:solidFill>
              </a:rPr>
              <a:t>what we learn sends us back</a:t>
            </a:r>
          </a:p>
        </p:txBody>
      </p:sp>
      <p:sp>
        <p:nvSpPr>
          <p:cNvPr id="72" name="Handoff"/>
          <p:cNvSpPr txBox="1"/>
          <p:nvPr/>
        </p:nvSpPr>
        <p:spPr>
          <a:xfrm>
            <a:off x="5638800" y="4978400"/>
            <a:ext cx="3225800" cy="1219200"/>
          </a:xfrm>
          <a:prstGeom prst="rect">
            <a:avLst/>
          </a:prstGeom>
          <a:noFill/>
        </p:spPr>
        <p:txBody>
          <a:bodyPr wrap="square" rtlCol="0" anchor="t">
            <a:noAutofit/>
          </a:bodyPr>
          <a:lstStyle/>
          <a:p>
            <a:pPr algn="l">
              <a:buNone/>
            </a:pPr>
            <a:r>
              <a:rPr lang="en-US" sz="2400" b="1" dirty="0">
                <a:solidFill>
                  <a:srgbClr val="8E6F3E"/>
                </a:solidFill>
              </a:rPr>
              <a:t>Next: Specification</a:t>
            </a:r>
          </a:p>
          <a:p>
            <a:pPr algn="l">
              <a:buNone/>
            </a:pPr>
            <a:r>
              <a:rPr lang="en-US" sz="2000" dirty="0"/>
              <a:t>What exactly are we promising?</a:t>
            </a:r>
          </a:p>
        </p:txBody>
      </p:sp>
    </p:spTree>
    <p:extLst>
      <p:ext uri="{BB962C8B-B14F-4D97-AF65-F5344CB8AC3E}">
        <p14:creationId xmlns:p14="http://schemas.microsoft.com/office/powerpoint/2010/main" val="171329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childTnLst>
                                </p:cTn>
                              </p:par>
                              <p:par>
                                <p:cTn id="13" presetID="10" presetClass="entr" presetSubtype="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fade">
                                      <p:cBhvr>
                                        <p:cTn id="15" dur="500"/>
                                        <p:tgtEl>
                                          <p:spTgt spid="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fade">
                                      <p:cBhvr>
                                        <p:cTn id="20" dur="500"/>
                                        <p:tgtEl>
                                          <p:spTgt spid="6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par>
                                <p:cTn id="26" presetID="10" presetClass="entr" presetSubtype="0" fill="hold" nodeType="withEffect">
                                  <p:stCondLst>
                                    <p:cond delay="0"/>
                                  </p:stCondLst>
                                  <p:childTnLst>
                                    <p:set>
                                      <p:cBhvr>
                                        <p:cTn id="27" dur="1" fill="hold">
                                          <p:stCondLst>
                                            <p:cond delay="0"/>
                                          </p:stCondLst>
                                        </p:cTn>
                                        <p:tgtEl>
                                          <p:spTgt spid="65"/>
                                        </p:tgtEl>
                                        <p:attrNameLst>
                                          <p:attrName>style.visibility</p:attrName>
                                        </p:attrNameLst>
                                      </p:cBhvr>
                                      <p:to>
                                        <p:strVal val="visible"/>
                                      </p:to>
                                    </p:set>
                                    <p:animEffect transition="in" filter="fade">
                                      <p:cBhvr>
                                        <p:cTn id="28" dur="500"/>
                                        <p:tgtEl>
                                          <p:spTgt spid="6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6"/>
                                        </p:tgtEl>
                                        <p:attrNameLst>
                                          <p:attrName>style.visibility</p:attrName>
                                        </p:attrNameLst>
                                      </p:cBhvr>
                                      <p:to>
                                        <p:strVal val="visible"/>
                                      </p:to>
                                    </p:set>
                                    <p:animEffect transition="in" filter="fade">
                                      <p:cBhvr>
                                        <p:cTn id="33" dur="500"/>
                                        <p:tgtEl>
                                          <p:spTgt spid="6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7"/>
                                        </p:tgtEl>
                                        <p:attrNameLst>
                                          <p:attrName>style.visibility</p:attrName>
                                        </p:attrNameLst>
                                      </p:cBhvr>
                                      <p:to>
                                        <p:strVal val="visible"/>
                                      </p:to>
                                    </p:set>
                                    <p:animEffect transition="in" filter="fade">
                                      <p:cBhvr>
                                        <p:cTn id="38" dur="500"/>
                                        <p:tgtEl>
                                          <p:spTgt spid="6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par>
                                <p:cTn id="44" presetID="10" presetClass="entr" presetSubtype="0" fill="hold" nodeType="with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fade">
                                      <p:cBhvr>
                                        <p:cTn id="46" dur="500"/>
                                        <p:tgtEl>
                                          <p:spTgt spid="7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2"/>
                                        </p:tgtEl>
                                        <p:attrNameLst>
                                          <p:attrName>style.visibility</p:attrName>
                                        </p:attrNameLst>
                                      </p:cBhvr>
                                      <p:to>
                                        <p:strVal val="visible"/>
                                      </p:to>
                                    </p:set>
                                    <p:animEffect transition="in" filter="fade">
                                      <p:cBhvr>
                                        <p:cTn id="51"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11A655-9F21-467D-F4C7-79A8DFC9233F}"/>
              </a:ext>
            </a:extLst>
          </p:cNvPr>
          <p:cNvSpPr>
            <a:spLocks noGrp="1"/>
          </p:cNvSpPr>
          <p:nvPr>
            <p:ph type="title"/>
          </p:nvPr>
        </p:nvSpPr>
        <p:spPr/>
        <p:txBody>
          <a:bodyPr>
            <a:normAutofit fontScale="90000"/>
          </a:bodyPr>
          <a:lstStyle/>
          <a:p>
            <a:r>
              <a:rPr lang="en-US" dirty="0"/>
              <a:t>Is the customer always right?</a:t>
            </a:r>
          </a:p>
        </p:txBody>
      </p:sp>
      <p:sp>
        <p:nvSpPr>
          <p:cNvPr id="4" name="Slide Number Placeholder 3">
            <a:extLst>
              <a:ext uri="{FF2B5EF4-FFF2-40B4-BE49-F238E27FC236}">
                <a16:creationId xmlns:a16="http://schemas.microsoft.com/office/drawing/2014/main" id="{3B349982-3419-F5D3-9129-A6277AFA31BF}"/>
              </a:ext>
            </a:extLst>
          </p:cNvPr>
          <p:cNvSpPr>
            <a:spLocks noGrp="1"/>
          </p:cNvSpPr>
          <p:nvPr>
            <p:ph type="sldNum" sz="quarter" idx="4"/>
          </p:nvPr>
        </p:nvSpPr>
        <p:spPr/>
        <p:txBody>
          <a:bodyPr/>
          <a:lstStyle/>
          <a:p>
            <a:fld id="{B7EB45DA-9A0D-DC49-8E02-F30A5DDC21C3}" type="slidenum">
              <a:rPr lang="en-US" smtClean="0"/>
              <a:t>3</a:t>
            </a:fld>
            <a:endParaRPr lang="en-US"/>
          </a:p>
        </p:txBody>
      </p:sp>
      <p:pic>
        <p:nvPicPr>
          <p:cNvPr id="5" name="Copied Picture 5" descr="Joy of Tech cartoon, 'If Apple was a democracy': Tim Cook unveils a phone built from every feature users asked for, festooned with an antenna, rotary controls, an eight-track player, punchcard reader and film projector. Satirises implementing stated requests literally.">
            <a:extLst>
              <a:ext uri="{FF2B5EF4-FFF2-40B4-BE49-F238E27FC236}">
                <a16:creationId xmlns:a16="http://schemas.microsoft.com/office/drawing/2014/main" id="{89086EC8-4058-ED7F-8062-88D71E4778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897" y="888813"/>
            <a:ext cx="5075034" cy="5850759"/>
          </a:xfrm>
          <a:prstGeom prst="rect">
            <a:avLst/>
          </a:prstGeom>
          <a:noFill/>
          <a:extLst>
            <a:ext uri="{909E8E84-426E-40DD-AFC4-6F175D3DCCD1}">
              <a14:hiddenFill xmlns:a14="http://schemas.microsoft.com/office/drawing/2010/main">
                <a:solidFill>
                  <a:srgbClr val="FFFFFF"/>
                </a:solidFill>
              </a14:hiddenFill>
            </a:ext>
          </a:extLst>
        </p:spPr>
      </p:pic>
      <p:sp>
        <p:nvSpPr>
          <p:cNvPr id="60" name="Claim"/>
          <p:cNvSpPr txBox="1"/>
          <p:nvPr/>
        </p:nvSpPr>
        <p:spPr>
          <a:xfrm>
            <a:off x="5866145" y="2641600"/>
            <a:ext cx="3241010" cy="1574800"/>
          </a:xfrm>
          <a:prstGeom prst="rect">
            <a:avLst/>
          </a:prstGeom>
          <a:noFill/>
        </p:spPr>
        <p:txBody>
          <a:bodyPr wrap="square" rtlCol="0" anchor="t">
            <a:noAutofit/>
          </a:bodyPr>
          <a:lstStyle/>
          <a:p>
            <a:pPr algn="l">
              <a:buNone/>
            </a:pPr>
            <a:r>
              <a:rPr lang="en-US" sz="2800" b="1" dirty="0">
                <a:solidFill>
                  <a:srgbClr val="8E6F3E"/>
                </a:solidFill>
              </a:rPr>
              <a:t>Take user feedback seriously—but not necessarily literally.</a:t>
            </a:r>
          </a:p>
        </p:txBody>
      </p:sp>
    </p:spTree>
    <p:extLst>
      <p:ext uri="{BB962C8B-B14F-4D97-AF65-F5344CB8AC3E}">
        <p14:creationId xmlns:p14="http://schemas.microsoft.com/office/powerpoint/2010/main" val="4136611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533094-773E-01C6-8F66-68411E26295F}"/>
              </a:ext>
            </a:extLst>
          </p:cNvPr>
          <p:cNvSpPr>
            <a:spLocks noGrp="1"/>
          </p:cNvSpPr>
          <p:nvPr>
            <p:ph type="title"/>
          </p:nvPr>
        </p:nvSpPr>
        <p:spPr/>
        <p:txBody>
          <a:bodyPr>
            <a:normAutofit fontScale="90000"/>
          </a:bodyPr>
          <a:lstStyle/>
          <a:p>
            <a:r>
              <a:rPr lang="en-US" dirty="0"/>
              <a:t>Requirements engineering has two problems</a:t>
            </a:r>
          </a:p>
        </p:txBody>
      </p:sp>
      <p:sp>
        <p:nvSpPr>
          <p:cNvPr id="4" name="Slide Number Placeholder 3">
            <a:extLst>
              <a:ext uri="{FF2B5EF4-FFF2-40B4-BE49-F238E27FC236}">
                <a16:creationId xmlns:a16="http://schemas.microsoft.com/office/drawing/2014/main" id="{92E746E6-4718-7191-36A9-BDD0303F04DD}"/>
              </a:ext>
            </a:extLst>
          </p:cNvPr>
          <p:cNvSpPr>
            <a:spLocks noGrp="1"/>
          </p:cNvSpPr>
          <p:nvPr>
            <p:ph type="sldNum" sz="quarter" idx="4"/>
          </p:nvPr>
        </p:nvSpPr>
        <p:spPr/>
        <p:txBody>
          <a:bodyPr/>
          <a:lstStyle/>
          <a:p>
            <a:fld id="{B7EB45DA-9A0D-DC49-8E02-F30A5DDC21C3}" type="slidenum">
              <a:rPr lang="en-US" smtClean="0"/>
              <a:t>4</a:t>
            </a:fld>
            <a:endParaRPr lang="en-US"/>
          </a:p>
        </p:txBody>
      </p:sp>
      <p:sp>
        <p:nvSpPr>
          <p:cNvPr id="60" name="Left kicker"/>
          <p:cNvSpPr txBox="1"/>
          <p:nvPr/>
        </p:nvSpPr>
        <p:spPr>
          <a:xfrm>
            <a:off x="279400" y="1066800"/>
            <a:ext cx="4064000" cy="381000"/>
          </a:xfrm>
          <a:prstGeom prst="rect">
            <a:avLst/>
          </a:prstGeom>
          <a:noFill/>
        </p:spPr>
        <p:txBody>
          <a:bodyPr wrap="square" rtlCol="0" anchor="t">
            <a:noAutofit/>
          </a:bodyPr>
          <a:lstStyle/>
          <a:p>
            <a:pPr algn="l">
              <a:buNone/>
            </a:pPr>
            <a:r>
              <a:rPr lang="en-US" sz="2000" b="1" dirty="0">
                <a:solidFill>
                  <a:srgbClr val="555960"/>
                </a:solidFill>
              </a:rPr>
              <a:t>NEED AND VALUE</a:t>
            </a:r>
          </a:p>
        </p:txBody>
      </p:sp>
      <p:sp>
        <p:nvSpPr>
          <p:cNvPr id="61" name="Left header"/>
          <p:cNvSpPr txBox="1"/>
          <p:nvPr/>
        </p:nvSpPr>
        <p:spPr>
          <a:xfrm>
            <a:off x="279400" y="1447800"/>
            <a:ext cx="4064000" cy="1016000"/>
          </a:xfrm>
          <a:prstGeom prst="rect">
            <a:avLst/>
          </a:prstGeom>
          <a:noFill/>
        </p:spPr>
        <p:txBody>
          <a:bodyPr wrap="square" rtlCol="0" anchor="t">
            <a:noAutofit/>
          </a:bodyPr>
          <a:lstStyle/>
          <a:p>
            <a:pPr algn="l">
              <a:buNone/>
            </a:pPr>
            <a:r>
              <a:rPr lang="en-US" sz="2800" b="1" dirty="0">
                <a:solidFill>
                  <a:srgbClr val="8E6F3E"/>
                </a:solidFill>
              </a:rPr>
              <a:t>What would</a:t>
            </a:r>
          </a:p>
          <a:p>
            <a:pPr algn="l">
              <a:buNone/>
            </a:pPr>
            <a:r>
              <a:rPr lang="en-US" sz="2800" b="1" dirty="0">
                <a:solidFill>
                  <a:srgbClr val="8E6F3E"/>
                </a:solidFill>
              </a:rPr>
              <a:t>create value?</a:t>
            </a:r>
          </a:p>
        </p:txBody>
      </p:sp>
      <p:sp>
        <p:nvSpPr>
          <p:cNvPr id="62" name="Left items"/>
          <p:cNvSpPr txBox="1"/>
          <p:nvPr/>
        </p:nvSpPr>
        <p:spPr>
          <a:xfrm>
            <a:off x="279400" y="2603500"/>
            <a:ext cx="4064000" cy="1905000"/>
          </a:xfrm>
          <a:prstGeom prst="rect">
            <a:avLst/>
          </a:prstGeom>
          <a:noFill/>
        </p:spPr>
        <p:txBody>
          <a:bodyPr wrap="square" rtlCol="0" anchor="t">
            <a:noAutofit/>
          </a:bodyPr>
          <a:lstStyle/>
          <a:p>
            <a:pPr marL="228600" indent="-228600" algn="l">
              <a:buFont typeface="Arial"/>
              <a:buChar char="•"/>
            </a:pPr>
            <a:r>
              <a:rPr lang="en-US" sz="2000" dirty="0"/>
              <a:t>What are people trying to accomplish?</a:t>
            </a:r>
          </a:p>
          <a:p>
            <a:pPr marL="228600" indent="-228600" algn="l">
              <a:buFont typeface="Arial"/>
              <a:buChar char="•"/>
            </a:pPr>
            <a:r>
              <a:rPr lang="en-US" sz="2000" dirty="0"/>
              <a:t>What problem actually matters?</a:t>
            </a:r>
          </a:p>
          <a:p>
            <a:pPr marL="228600" indent="-228600" algn="l">
              <a:buFont typeface="Arial"/>
              <a:buChar char="•"/>
            </a:pPr>
            <a:r>
              <a:rPr lang="en-US" sz="2000" dirty="0"/>
              <a:t>What assumptions are we making?</a:t>
            </a:r>
          </a:p>
        </p:txBody>
      </p:sp>
      <p:sp>
        <p:nvSpPr>
          <p:cNvPr id="63" name="Right kicker"/>
          <p:cNvSpPr txBox="1"/>
          <p:nvPr/>
        </p:nvSpPr>
        <p:spPr>
          <a:xfrm>
            <a:off x="4699000" y="1066800"/>
            <a:ext cx="4064000" cy="381000"/>
          </a:xfrm>
          <a:prstGeom prst="rect">
            <a:avLst/>
          </a:prstGeom>
          <a:noFill/>
        </p:spPr>
        <p:txBody>
          <a:bodyPr wrap="square" rtlCol="0" anchor="t">
            <a:noAutofit/>
          </a:bodyPr>
          <a:lstStyle/>
          <a:p>
            <a:pPr algn="l">
              <a:buNone/>
            </a:pPr>
            <a:r>
              <a:rPr lang="en-US" sz="2000" b="1" dirty="0">
                <a:solidFill>
                  <a:srgbClr val="555960"/>
                </a:solidFill>
              </a:rPr>
              <a:t>ECONOMICS AND COMMITMENT</a:t>
            </a:r>
          </a:p>
        </p:txBody>
      </p:sp>
      <p:sp>
        <p:nvSpPr>
          <p:cNvPr id="64" name="Right header"/>
          <p:cNvSpPr txBox="1"/>
          <p:nvPr/>
        </p:nvSpPr>
        <p:spPr>
          <a:xfrm>
            <a:off x="4699000" y="1447800"/>
            <a:ext cx="4064000" cy="1016000"/>
          </a:xfrm>
          <a:prstGeom prst="rect">
            <a:avLst/>
          </a:prstGeom>
          <a:noFill/>
        </p:spPr>
        <p:txBody>
          <a:bodyPr wrap="square" rtlCol="0" anchor="t">
            <a:noAutofit/>
          </a:bodyPr>
          <a:lstStyle/>
          <a:p>
            <a:pPr algn="l">
              <a:buNone/>
            </a:pPr>
            <a:r>
              <a:rPr lang="en-US" sz="2800" b="1" dirty="0">
                <a:solidFill>
                  <a:srgbClr val="8E6F3E"/>
                </a:solidFill>
              </a:rPr>
              <a:t>What can we</a:t>
            </a:r>
          </a:p>
          <a:p>
            <a:pPr algn="l">
              <a:buNone/>
            </a:pPr>
            <a:r>
              <a:rPr lang="en-US" sz="2800" b="1" dirty="0">
                <a:solidFill>
                  <a:srgbClr val="8E6F3E"/>
                </a:solidFill>
              </a:rPr>
              <a:t>responsibly promise?</a:t>
            </a:r>
          </a:p>
        </p:txBody>
      </p:sp>
      <p:sp>
        <p:nvSpPr>
          <p:cNvPr id="65" name="Right items"/>
          <p:cNvSpPr txBox="1"/>
          <p:nvPr/>
        </p:nvSpPr>
        <p:spPr>
          <a:xfrm>
            <a:off x="4699000" y="2603500"/>
            <a:ext cx="4064000" cy="1905000"/>
          </a:xfrm>
          <a:prstGeom prst="rect">
            <a:avLst/>
          </a:prstGeom>
          <a:noFill/>
        </p:spPr>
        <p:txBody>
          <a:bodyPr wrap="square" rtlCol="0" anchor="t">
            <a:noAutofit/>
          </a:bodyPr>
          <a:lstStyle/>
          <a:p>
            <a:pPr marL="228600" indent="-228600" algn="l">
              <a:buFont typeface="Arial"/>
              <a:buChar char="•"/>
            </a:pPr>
            <a:r>
              <a:rPr lang="en-US" sz="2000" dirty="0"/>
              <a:t>Is it feasible?</a:t>
            </a:r>
          </a:p>
          <a:p>
            <a:pPr marL="228600" indent="-228600" algn="l">
              <a:buFont typeface="Arial"/>
              <a:buChar char="•"/>
            </a:pPr>
            <a:r>
              <a:rPr lang="en-US" sz="2000" dirty="0"/>
              <a:t>What will it consume?</a:t>
            </a:r>
          </a:p>
          <a:p>
            <a:pPr marL="228600" indent="-228600" algn="l">
              <a:buFont typeface="Arial"/>
              <a:buChar char="•"/>
            </a:pPr>
            <a:r>
              <a:rPr lang="en-US" sz="2000" dirty="0"/>
              <a:t>What should we prioritize?</a:t>
            </a:r>
          </a:p>
        </p:txBody>
      </p:sp>
      <p:sp>
        <p:nvSpPr>
          <p:cNvPr id="66" name="Divider"/>
          <p:cNvSpPr/>
          <p:nvPr/>
        </p:nvSpPr>
        <p:spPr>
          <a:xfrm>
            <a:off x="279400" y="4800600"/>
            <a:ext cx="8382000" cy="0"/>
          </a:xfrm>
          <a:prstGeom prst="line">
            <a:avLst/>
          </a:prstGeom>
          <a:ln w="19050">
            <a:solidFill>
              <a:srgbClr val="C9B991"/>
            </a:solidFill>
          </a:ln>
        </p:spPr>
        <p:txBody>
          <a:bodyPr/>
          <a:lstStyle/>
          <a:p>
            <a:endParaRPr lang="en-US"/>
          </a:p>
        </p:txBody>
      </p:sp>
      <p:sp>
        <p:nvSpPr>
          <p:cNvPr id="67" name="Synthesis"/>
          <p:cNvSpPr txBox="1"/>
          <p:nvPr/>
        </p:nvSpPr>
        <p:spPr>
          <a:xfrm>
            <a:off x="42207" y="5048249"/>
            <a:ext cx="9326878" cy="1016000"/>
          </a:xfrm>
          <a:prstGeom prst="rect">
            <a:avLst/>
          </a:prstGeom>
          <a:noFill/>
        </p:spPr>
        <p:txBody>
          <a:bodyPr wrap="square" rtlCol="0" anchor="t">
            <a:noAutofit/>
          </a:bodyPr>
          <a:lstStyle/>
          <a:p>
            <a:pPr algn="l">
              <a:buNone/>
            </a:pPr>
            <a:r>
              <a:rPr lang="en-US" sz="2800" b="1" i="1" dirty="0"/>
              <a:t>Requirements Engineering:</a:t>
            </a:r>
          </a:p>
          <a:p>
            <a:pPr algn="l">
              <a:buNone/>
            </a:pPr>
            <a:r>
              <a:rPr lang="en-US" sz="2800" dirty="0"/>
              <a:t>Needs, constraints, uncertainty </a:t>
            </a:r>
            <a:r>
              <a:rPr lang="en-US" sz="2800" dirty="0">
                <a:sym typeface="Wingdings" pitchFamily="2" charset="2"/>
              </a:rPr>
              <a:t> </a:t>
            </a:r>
            <a:r>
              <a:rPr lang="en-US" sz="2800" dirty="0"/>
              <a:t>engineering commitments.</a:t>
            </a:r>
          </a:p>
        </p:txBody>
      </p:sp>
    </p:spTree>
    <p:extLst>
      <p:ext uri="{BB962C8B-B14F-4D97-AF65-F5344CB8AC3E}">
        <p14:creationId xmlns:p14="http://schemas.microsoft.com/office/powerpoint/2010/main" val="82961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fade">
                                      <p:cBhvr>
                                        <p:cTn id="18" dur="500"/>
                                        <p:tgtEl>
                                          <p:spTgt spid="63"/>
                                        </p:tgtEl>
                                      </p:cBhvr>
                                    </p:animEffect>
                                  </p:childTnLst>
                                </p:cTn>
                              </p:par>
                              <p:par>
                                <p:cTn id="19" presetID="10"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fade">
                                      <p:cBhvr>
                                        <p:cTn id="21" dur="500"/>
                                        <p:tgtEl>
                                          <p:spTgt spid="64"/>
                                        </p:tgtEl>
                                      </p:cBhvr>
                                    </p:animEffect>
                                  </p:childTnLst>
                                </p:cTn>
                              </p:par>
                              <p:par>
                                <p:cTn id="22" presetID="10" presetClass="entr" presetSubtype="0" fill="hold"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500"/>
                                        <p:tgtEl>
                                          <p:spTgt spid="6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D36616-ADC8-D242-A184-AF02CA243EBA}"/>
              </a:ext>
            </a:extLst>
          </p:cNvPr>
          <p:cNvSpPr>
            <a:spLocks noGrp="1"/>
          </p:cNvSpPr>
          <p:nvPr>
            <p:ph type="title"/>
          </p:nvPr>
        </p:nvSpPr>
        <p:spPr/>
        <p:txBody>
          <a:bodyPr>
            <a:normAutofit fontScale="90000"/>
          </a:bodyPr>
          <a:lstStyle/>
          <a:p>
            <a:r>
              <a:rPr lang="en-US"/>
              <a:t>Every process does requirements work</a:t>
            </a:r>
          </a:p>
        </p:txBody>
      </p:sp>
      <p:sp>
        <p:nvSpPr>
          <p:cNvPr id="6" name="Slide Number Placeholder 5">
            <a:extLst>
              <a:ext uri="{FF2B5EF4-FFF2-40B4-BE49-F238E27FC236}">
                <a16:creationId xmlns:a16="http://schemas.microsoft.com/office/drawing/2014/main" id="{30E2B7AA-D8ED-3E44-B72A-194A8BC3C4A4}"/>
              </a:ext>
            </a:extLst>
          </p:cNvPr>
          <p:cNvSpPr>
            <a:spLocks noGrp="1"/>
          </p:cNvSpPr>
          <p:nvPr>
            <p:ph type="sldNum" sz="quarter" idx="4"/>
          </p:nvPr>
        </p:nvSpPr>
        <p:spPr/>
        <p:txBody>
          <a:bodyPr/>
          <a:lstStyle/>
          <a:p>
            <a:fld id="{B7EB45DA-9A0D-DC49-8E02-F30A5DDC21C3}" type="slidenum">
              <a:rPr lang="en-US"/>
              <a:t>5</a:t>
            </a:fld>
            <a:endParaRPr lang="en-US"/>
          </a:p>
        </p:txBody>
      </p:sp>
      <p:pic>
        <p:nvPicPr>
          <p:cNvPr id="7" name="Picture 6" descr="Waterfall process diagram: requirements and specification flow in sequence into development, validation, then release and maintenance.">
            <a:extLst>
              <a:ext uri="{FF2B5EF4-FFF2-40B4-BE49-F238E27FC236}">
                <a16:creationId xmlns:a16="http://schemas.microsoft.com/office/drawing/2014/main" id="{C513316A-5A6D-0047-82E6-65AE235E893C}"/>
              </a:ext>
            </a:extLst>
          </p:cNvPr>
          <p:cNvPicPr>
            <a:picLocks noChangeAspect="1"/>
          </p:cNvPicPr>
          <p:nvPr/>
        </p:nvPicPr>
        <p:blipFill>
          <a:blip r:embed="rId3"/>
          <a:stretch>
            <a:fillRect/>
          </a:stretch>
        </p:blipFill>
        <p:spPr>
          <a:xfrm>
            <a:off x="99057" y="1393325"/>
            <a:ext cx="5057393" cy="2843824"/>
          </a:xfrm>
          <a:prstGeom prst="rect">
            <a:avLst/>
          </a:prstGeom>
        </p:spPr>
      </p:pic>
      <p:pic>
        <p:nvPicPr>
          <p:cNvPr id="9" name="Picture 8" descr="Incremental process diagram: the same activities repeat in short cycles, so requirements are revisited in every increment.">
            <a:extLst>
              <a:ext uri="{FF2B5EF4-FFF2-40B4-BE49-F238E27FC236}">
                <a16:creationId xmlns:a16="http://schemas.microsoft.com/office/drawing/2014/main" id="{90124A4C-9465-534F-9542-D9E64EC4C2EE}"/>
              </a:ext>
            </a:extLst>
          </p:cNvPr>
          <p:cNvPicPr>
            <a:picLocks noChangeAspect="1"/>
          </p:cNvPicPr>
          <p:nvPr/>
        </p:nvPicPr>
        <p:blipFill>
          <a:blip r:embed="rId4"/>
          <a:stretch>
            <a:fillRect/>
          </a:stretch>
        </p:blipFill>
        <p:spPr>
          <a:xfrm>
            <a:off x="4386962" y="3429000"/>
            <a:ext cx="4591098" cy="2474524"/>
          </a:xfrm>
          <a:prstGeom prst="rect">
            <a:avLst/>
          </a:prstGeom>
        </p:spPr>
      </p:pic>
      <p:sp>
        <p:nvSpPr>
          <p:cNvPr id="2" name="TextBox 1">
            <a:extLst>
              <a:ext uri="{FF2B5EF4-FFF2-40B4-BE49-F238E27FC236}">
                <a16:creationId xmlns:a16="http://schemas.microsoft.com/office/drawing/2014/main" id="{5CDD277C-3430-7747-AF18-566E866B06F3}"/>
              </a:ext>
            </a:extLst>
          </p:cNvPr>
          <p:cNvSpPr txBox="1"/>
          <p:nvPr/>
        </p:nvSpPr>
        <p:spPr>
          <a:xfrm>
            <a:off x="377872" y="939041"/>
            <a:ext cx="1292149" cy="369332"/>
          </a:xfrm>
          <a:prstGeom prst="rect">
            <a:avLst/>
          </a:prstGeom>
          <a:noFill/>
        </p:spPr>
        <p:txBody>
          <a:bodyPr wrap="none" rtlCol="0">
            <a:spAutoFit/>
          </a:bodyPr>
          <a:lstStyle/>
          <a:p>
            <a:r>
              <a:rPr lang="en-US" b="1" i="1"/>
              <a:t>“Waterfall”</a:t>
            </a:r>
          </a:p>
        </p:txBody>
      </p:sp>
      <p:sp>
        <p:nvSpPr>
          <p:cNvPr id="10" name="TextBox 9">
            <a:extLst>
              <a:ext uri="{FF2B5EF4-FFF2-40B4-BE49-F238E27FC236}">
                <a16:creationId xmlns:a16="http://schemas.microsoft.com/office/drawing/2014/main" id="{051CCDCC-3760-3646-9510-7D4D0BAF50C7}"/>
              </a:ext>
            </a:extLst>
          </p:cNvPr>
          <p:cNvSpPr txBox="1"/>
          <p:nvPr/>
        </p:nvSpPr>
        <p:spPr>
          <a:xfrm>
            <a:off x="7362164" y="3112215"/>
            <a:ext cx="1331903" cy="369332"/>
          </a:xfrm>
          <a:prstGeom prst="rect">
            <a:avLst/>
          </a:prstGeom>
          <a:noFill/>
        </p:spPr>
        <p:txBody>
          <a:bodyPr wrap="none" rtlCol="0">
            <a:spAutoFit/>
          </a:bodyPr>
          <a:lstStyle/>
          <a:p>
            <a:r>
              <a:rPr lang="en-US" b="1" i="1"/>
              <a:t>Incremental</a:t>
            </a:r>
          </a:p>
        </p:txBody>
      </p:sp>
      <p:sp>
        <p:nvSpPr>
          <p:cNvPr id="12" name="TextBox 11">
            <a:extLst>
              <a:ext uri="{FF2B5EF4-FFF2-40B4-BE49-F238E27FC236}">
                <a16:creationId xmlns:a16="http://schemas.microsoft.com/office/drawing/2014/main" id="{5A083466-2951-D144-B525-34C9317DA1D1}"/>
              </a:ext>
            </a:extLst>
          </p:cNvPr>
          <p:cNvSpPr txBox="1"/>
          <p:nvPr/>
        </p:nvSpPr>
        <p:spPr>
          <a:xfrm>
            <a:off x="2362200" y="939800"/>
            <a:ext cx="2489200" cy="533400"/>
          </a:xfrm>
          <a:prstGeom prst="rect">
            <a:avLst/>
          </a:prstGeom>
          <a:noFill/>
          <a:ln w="57150">
            <a:solidFill>
              <a:srgbClr val="8E6F3E"/>
            </a:solidFill>
          </a:ln>
        </p:spPr>
        <p:txBody>
          <a:bodyPr wrap="none" rtlCol="0">
            <a:spAutoFit/>
          </a:bodyPr>
          <a:lstStyle/>
          <a:p>
            <a:r>
              <a:rPr lang="en-US" sz="2800" b="1">
                <a:solidFill>
                  <a:srgbClr val="8E6F3E"/>
                </a:solidFill>
              </a:rPr>
              <a:t>Reqts/Specify</a:t>
            </a:r>
            <a:endParaRPr lang="en-US" sz="3200"/>
          </a:p>
        </p:txBody>
      </p:sp>
      <p:cxnSp>
        <p:nvCxnSpPr>
          <p:cNvPr id="13" name="Straight Arrow Connector 12">
            <a:extLst>
              <a:ext uri="{FF2B5EF4-FFF2-40B4-BE49-F238E27FC236}">
                <a16:creationId xmlns:a16="http://schemas.microsoft.com/office/drawing/2014/main" id="{FA68DD4F-C8CE-4541-ABB7-3904645435F1}"/>
              </a:ext>
            </a:extLst>
          </p:cNvPr>
          <p:cNvCxnSpPr>
            <a:stCxn id="12" idx="1"/>
          </p:cNvCxnSpPr>
          <p:nvPr/>
        </p:nvCxnSpPr>
        <p:spPr>
          <a:xfrm flipH="1">
            <a:off x="1049687" y="1188146"/>
            <a:ext cx="1314108" cy="2923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184671A-9B07-A146-AB9D-0469ECF5FB2B}"/>
              </a:ext>
            </a:extLst>
          </p:cNvPr>
          <p:cNvCxnSpPr>
            <a:cxnSpLocks/>
            <a:stCxn id="12" idx="3"/>
          </p:cNvCxnSpPr>
          <p:nvPr/>
        </p:nvCxnSpPr>
        <p:spPr>
          <a:xfrm>
            <a:off x="4851400" y="1188146"/>
            <a:ext cx="863600" cy="2645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Process choice claim"/>
          <p:cNvSpPr txBox="1"/>
          <p:nvPr/>
        </p:nvSpPr>
        <p:spPr>
          <a:xfrm>
            <a:off x="6705600" y="1905000"/>
            <a:ext cx="2184400" cy="1422400"/>
          </a:xfrm>
          <a:prstGeom prst="rect">
            <a:avLst/>
          </a:prstGeom>
          <a:noFill/>
        </p:spPr>
        <p:txBody>
          <a:bodyPr wrap="square" rtlCol="0" anchor="t">
            <a:noAutofit/>
          </a:bodyPr>
          <a:lstStyle/>
          <a:p>
            <a:pPr algn="l">
              <a:buNone/>
            </a:pPr>
            <a:r>
              <a:rPr lang="en-US" sz="2000" b="1" dirty="0"/>
              <a:t>When and how often is a process choice.</a:t>
            </a:r>
          </a:p>
        </p:txBody>
      </p:sp>
    </p:spTree>
    <p:extLst>
      <p:ext uri="{BB962C8B-B14F-4D97-AF65-F5344CB8AC3E}">
        <p14:creationId xmlns:p14="http://schemas.microsoft.com/office/powerpoint/2010/main" val="382345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fade">
                                      <p:cBhvr>
                                        <p:cTn id="3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BCC45-ACE4-37D1-1FDA-DA2E109E3E5A}"/>
              </a:ext>
            </a:extLst>
          </p:cNvPr>
          <p:cNvSpPr>
            <a:spLocks noGrp="1"/>
          </p:cNvSpPr>
          <p:nvPr>
            <p:ph type="title"/>
          </p:nvPr>
        </p:nvSpPr>
        <p:spPr>
          <a:xfrm>
            <a:off x="685800" y="1676400"/>
            <a:ext cx="7772400" cy="2362200"/>
          </a:xfrm>
        </p:spPr>
        <p:txBody>
          <a:bodyPr/>
          <a:lstStyle/>
          <a:p>
            <a:r>
              <a:rPr lang="en-US" sz="8000" dirty="0">
                <a:solidFill>
                  <a:srgbClr val="8E6F3E"/>
                </a:solidFill>
              </a:rPr>
              <a:t>1</a:t>
            </a:r>
            <a:br>
              <a:rPr lang="en-US" dirty="0"/>
            </a:br>
            <a:r>
              <a:rPr lang="en-US" dirty="0"/>
              <a:t>Requirements</a:t>
            </a:r>
          </a:p>
        </p:txBody>
      </p:sp>
      <p:sp>
        <p:nvSpPr>
          <p:cNvPr id="3" name="Slide Number Placeholder 2">
            <a:extLst>
              <a:ext uri="{FF2B5EF4-FFF2-40B4-BE49-F238E27FC236}">
                <a16:creationId xmlns:a16="http://schemas.microsoft.com/office/drawing/2014/main" id="{D5A7E8A6-C92A-B278-4040-4B5276AE8441}"/>
              </a:ext>
            </a:extLst>
          </p:cNvPr>
          <p:cNvSpPr>
            <a:spLocks noGrp="1"/>
          </p:cNvSpPr>
          <p:nvPr>
            <p:ph type="sldNum" sz="quarter" idx="4"/>
          </p:nvPr>
        </p:nvSpPr>
        <p:spPr/>
        <p:txBody>
          <a:bodyPr/>
          <a:lstStyle/>
          <a:p>
            <a:fld id="{B7EB45DA-9A0D-DC49-8E02-F30A5DDC21C3}" type="slidenum">
              <a:rPr lang="en-US" smtClean="0"/>
              <a:t>6</a:t>
            </a:fld>
            <a:endParaRPr lang="en-US"/>
          </a:p>
        </p:txBody>
      </p:sp>
      <p:sp>
        <p:nvSpPr>
          <p:cNvPr id="40" name="Section question"/>
          <p:cNvSpPr txBox="1"/>
          <p:nvPr/>
        </p:nvSpPr>
        <p:spPr>
          <a:xfrm>
            <a:off x="397144" y="4282698"/>
            <a:ext cx="8349712" cy="461665"/>
          </a:xfrm>
          <a:prstGeom prst="rect">
            <a:avLst/>
          </a:prstGeom>
          <a:noFill/>
        </p:spPr>
        <p:txBody>
          <a:bodyPr vertOverflow="overflow" wrap="square" rtlCol="0" anchor="t">
            <a:spAutoFit/>
          </a:bodyPr>
          <a:lstStyle/>
          <a:p>
            <a:pPr algn="ctr">
              <a:buNone/>
            </a:pPr>
            <a:r>
              <a:rPr lang="en-US" sz="2400" i="1" dirty="0"/>
              <a:t>What counts as a requirement?</a:t>
            </a:r>
          </a:p>
        </p:txBody>
      </p:sp>
    </p:spTree>
    <p:extLst>
      <p:ext uri="{BB962C8B-B14F-4D97-AF65-F5344CB8AC3E}">
        <p14:creationId xmlns:p14="http://schemas.microsoft.com/office/powerpoint/2010/main" val="2993661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D2D1DE-F5D2-A89C-8308-CD397FD8FE63}"/>
              </a:ext>
            </a:extLst>
          </p:cNvPr>
          <p:cNvSpPr>
            <a:spLocks noGrp="1"/>
          </p:cNvSpPr>
          <p:nvPr>
            <p:ph type="title"/>
          </p:nvPr>
        </p:nvSpPr>
        <p:spPr/>
        <p:txBody>
          <a:bodyPr>
            <a:normAutofit fontScale="90000"/>
          </a:bodyPr>
          <a:lstStyle/>
          <a:p>
            <a:r>
              <a:rPr lang="en-US" dirty="0"/>
              <a:t>Requirements depend on what the system is for</a:t>
            </a:r>
          </a:p>
        </p:txBody>
      </p:sp>
      <p:sp>
        <p:nvSpPr>
          <p:cNvPr id="4" name="Slide Number Placeholder 3">
            <a:extLst>
              <a:ext uri="{FF2B5EF4-FFF2-40B4-BE49-F238E27FC236}">
                <a16:creationId xmlns:a16="http://schemas.microsoft.com/office/drawing/2014/main" id="{03DA57C0-06DC-898B-87D7-AB01E11D10EA}"/>
              </a:ext>
            </a:extLst>
          </p:cNvPr>
          <p:cNvSpPr>
            <a:spLocks noGrp="1"/>
          </p:cNvSpPr>
          <p:nvPr>
            <p:ph type="sldNum" sz="quarter" idx="4"/>
          </p:nvPr>
        </p:nvSpPr>
        <p:spPr/>
        <p:txBody>
          <a:bodyPr/>
          <a:lstStyle/>
          <a:p>
            <a:fld id="{B7EB45DA-9A0D-DC49-8E02-F30A5DDC21C3}" type="slidenum">
              <a:rPr lang="en-US" smtClean="0"/>
              <a:t>7</a:t>
            </a:fld>
            <a:endParaRPr lang="en-US"/>
          </a:p>
        </p:txBody>
      </p:sp>
      <p:sp>
        <p:nvSpPr>
          <p:cNvPr id="60" name="Purpose"/>
          <p:cNvSpPr/>
          <p:nvPr/>
        </p:nvSpPr>
        <p:spPr>
          <a:xfrm>
            <a:off x="279400" y="1905000"/>
            <a:ext cx="2413000" cy="889000"/>
          </a:xfrm>
          <a:prstGeom prst="roundRect">
            <a:avLst/>
          </a:prstGeom>
          <a:solidFill>
            <a:srgbClr val="C9B991"/>
          </a:solidFill>
          <a:ln>
            <a:noFill/>
          </a:ln>
        </p:spPr>
        <p:txBody>
          <a:bodyPr lIns="91440" rIns="91440" anchor="ctr">
            <a:normAutofit/>
          </a:bodyPr>
          <a:lstStyle/>
          <a:p>
            <a:pPr algn="ctr">
              <a:buNone/>
            </a:pPr>
            <a:r>
              <a:rPr lang="en-US" sz="2400" b="1" dirty="0">
                <a:solidFill>
                  <a:srgbClr val="000000"/>
                </a:solidFill>
              </a:rPr>
              <a:t>Purpose</a:t>
            </a:r>
          </a:p>
        </p:txBody>
      </p:sp>
      <p:sp>
        <p:nvSpPr>
          <p:cNvPr id="61" name="Requirements"/>
          <p:cNvSpPr/>
          <p:nvPr/>
        </p:nvSpPr>
        <p:spPr>
          <a:xfrm>
            <a:off x="3365500" y="1905000"/>
            <a:ext cx="2413000" cy="889000"/>
          </a:xfrm>
          <a:prstGeom prst="roundRect">
            <a:avLst/>
          </a:prstGeom>
          <a:solidFill>
            <a:srgbClr val="8E6F3E"/>
          </a:solidFill>
          <a:ln>
            <a:noFill/>
          </a:ln>
        </p:spPr>
        <p:txBody>
          <a:bodyPr lIns="91440" rIns="91440" anchor="ctr">
            <a:normAutofit/>
          </a:bodyPr>
          <a:lstStyle/>
          <a:p>
            <a:pPr algn="ctr">
              <a:buNone/>
            </a:pPr>
            <a:r>
              <a:rPr lang="en-US" sz="2400" b="1" dirty="0">
                <a:solidFill>
                  <a:srgbClr val="FFFFFF"/>
                </a:solidFill>
              </a:rPr>
              <a:t>Requirements</a:t>
            </a:r>
          </a:p>
        </p:txBody>
      </p:sp>
      <p:sp>
        <p:nvSpPr>
          <p:cNvPr id="62" name="System"/>
          <p:cNvSpPr/>
          <p:nvPr/>
        </p:nvSpPr>
        <p:spPr>
          <a:xfrm>
            <a:off x="6451600" y="1905000"/>
            <a:ext cx="2413000" cy="889000"/>
          </a:xfrm>
          <a:prstGeom prst="roundRect">
            <a:avLst/>
          </a:prstGeom>
          <a:solidFill>
            <a:srgbClr val="C9B991"/>
          </a:solidFill>
          <a:ln>
            <a:noFill/>
          </a:ln>
        </p:spPr>
        <p:txBody>
          <a:bodyPr lIns="91440" rIns="91440" anchor="ctr">
            <a:normAutofit/>
          </a:bodyPr>
          <a:lstStyle/>
          <a:p>
            <a:pPr algn="ctr">
              <a:buNone/>
            </a:pPr>
            <a:r>
              <a:rPr lang="en-US" sz="2400" b="1" dirty="0">
                <a:solidFill>
                  <a:srgbClr val="000000"/>
                </a:solidFill>
              </a:rPr>
              <a:t>System</a:t>
            </a:r>
          </a:p>
        </p:txBody>
      </p:sp>
      <p:sp>
        <p:nvSpPr>
          <p:cNvPr id="63" name="Purpose to requirements"/>
          <p:cNvSpPr/>
          <p:nvPr/>
        </p:nvSpPr>
        <p:spPr>
          <a:xfrm>
            <a:off x="2768600" y="2235200"/>
            <a:ext cx="520700" cy="228600"/>
          </a:xfrm>
          <a:prstGeom prst="rightArrow">
            <a:avLst/>
          </a:prstGeom>
          <a:solidFill>
            <a:srgbClr val="8E6F3E"/>
          </a:solidFill>
          <a:ln>
            <a:noFill/>
          </a:ln>
        </p:spPr>
        <p:txBody>
          <a:bodyPr/>
          <a:lstStyle/>
          <a:p>
            <a:endParaRPr lang="en-US"/>
          </a:p>
        </p:txBody>
      </p:sp>
      <p:sp>
        <p:nvSpPr>
          <p:cNvPr id="64" name="Requirements to system"/>
          <p:cNvSpPr/>
          <p:nvPr/>
        </p:nvSpPr>
        <p:spPr>
          <a:xfrm>
            <a:off x="5854700" y="2235200"/>
            <a:ext cx="520700" cy="228600"/>
          </a:xfrm>
          <a:prstGeom prst="rightArrow">
            <a:avLst/>
          </a:prstGeom>
          <a:solidFill>
            <a:srgbClr val="8E6F3E"/>
          </a:solidFill>
          <a:ln>
            <a:noFill/>
          </a:ln>
        </p:spPr>
        <p:txBody>
          <a:bodyPr/>
          <a:lstStyle/>
          <a:p>
            <a:endParaRPr lang="en-US"/>
          </a:p>
        </p:txBody>
      </p:sp>
      <p:sp>
        <p:nvSpPr>
          <p:cNvPr id="65" name="Purpose gloss"/>
          <p:cNvSpPr txBox="1"/>
          <p:nvPr/>
        </p:nvSpPr>
        <p:spPr>
          <a:xfrm>
            <a:off x="279400" y="2895600"/>
            <a:ext cx="2413000" cy="533400"/>
          </a:xfrm>
          <a:prstGeom prst="rect">
            <a:avLst/>
          </a:prstGeom>
          <a:noFill/>
        </p:spPr>
        <p:txBody>
          <a:bodyPr wrap="square" rtlCol="0" anchor="t">
            <a:noAutofit/>
          </a:bodyPr>
          <a:lstStyle/>
          <a:p>
            <a:pPr algn="ctr">
              <a:buNone/>
            </a:pPr>
            <a:r>
              <a:rPr lang="en-US" sz="2000" i="1" dirty="0"/>
              <a:t>What it’s for</a:t>
            </a:r>
          </a:p>
        </p:txBody>
      </p:sp>
      <p:sp>
        <p:nvSpPr>
          <p:cNvPr id="66" name="Requirements gloss"/>
          <p:cNvSpPr txBox="1"/>
          <p:nvPr/>
        </p:nvSpPr>
        <p:spPr>
          <a:xfrm>
            <a:off x="3365500" y="2895600"/>
            <a:ext cx="2413000" cy="342900"/>
          </a:xfrm>
          <a:prstGeom prst="rect">
            <a:avLst/>
          </a:prstGeom>
          <a:noFill/>
        </p:spPr>
        <p:txBody>
          <a:bodyPr wrap="square" rtlCol="0" anchor="t">
            <a:noAutofit/>
          </a:bodyPr>
          <a:lstStyle/>
          <a:p>
            <a:pPr algn="ctr">
              <a:buNone/>
            </a:pPr>
            <a:r>
              <a:rPr lang="en-US" sz="2000" i="1" dirty="0"/>
              <a:t>What we promise</a:t>
            </a:r>
          </a:p>
        </p:txBody>
      </p:sp>
      <p:sp>
        <p:nvSpPr>
          <p:cNvPr id="67" name="System gloss"/>
          <p:cNvSpPr txBox="1"/>
          <p:nvPr/>
        </p:nvSpPr>
        <p:spPr>
          <a:xfrm>
            <a:off x="6451600" y="2895600"/>
            <a:ext cx="2413000" cy="533400"/>
          </a:xfrm>
          <a:prstGeom prst="rect">
            <a:avLst/>
          </a:prstGeom>
          <a:noFill/>
        </p:spPr>
        <p:txBody>
          <a:bodyPr wrap="square" rtlCol="0" anchor="t">
            <a:noAutofit/>
          </a:bodyPr>
          <a:lstStyle/>
          <a:p>
            <a:pPr algn="ctr">
              <a:buNone/>
            </a:pPr>
            <a:r>
              <a:rPr lang="en-US" sz="2000" i="1" dirty="0"/>
              <a:t>What we deliver</a:t>
            </a:r>
          </a:p>
        </p:txBody>
      </p:sp>
      <p:sp>
        <p:nvSpPr>
          <p:cNvPr id="68" name="Claim"/>
          <p:cNvSpPr txBox="1"/>
          <p:nvPr/>
        </p:nvSpPr>
        <p:spPr>
          <a:xfrm>
            <a:off x="279400" y="4381500"/>
            <a:ext cx="8382000" cy="622300"/>
          </a:xfrm>
          <a:prstGeom prst="rect">
            <a:avLst/>
          </a:prstGeom>
          <a:noFill/>
        </p:spPr>
        <p:txBody>
          <a:bodyPr wrap="square" rtlCol="0" anchor="t">
            <a:noAutofit/>
          </a:bodyPr>
          <a:lstStyle/>
          <a:p>
            <a:pPr algn="l">
              <a:buNone/>
            </a:pPr>
            <a:r>
              <a:rPr lang="en-US" sz="2800" b="1" dirty="0"/>
              <a:t>No purpose </a:t>
            </a:r>
            <a:r>
              <a:rPr lang="en-US" sz="2800" b="1" dirty="0">
                <a:sym typeface="Wingdings" pitchFamily="2" charset="2"/>
              </a:rPr>
              <a:t></a:t>
            </a:r>
            <a:r>
              <a:rPr lang="en-US" sz="2800" b="1" dirty="0"/>
              <a:t> No way to tell success from failure.</a:t>
            </a:r>
          </a:p>
        </p:txBody>
      </p:sp>
      <p:sp>
        <p:nvSpPr>
          <p:cNvPr id="69" name="Citation"/>
          <p:cNvSpPr txBox="1"/>
          <p:nvPr/>
        </p:nvSpPr>
        <p:spPr>
          <a:xfrm>
            <a:off x="279400" y="5969000"/>
            <a:ext cx="8382000" cy="770572"/>
          </a:xfrm>
          <a:prstGeom prst="rect">
            <a:avLst/>
          </a:prstGeom>
          <a:noFill/>
        </p:spPr>
        <p:txBody>
          <a:bodyPr wrap="square" rtlCol="0" anchor="t">
            <a:noAutofit/>
          </a:bodyPr>
          <a:lstStyle/>
          <a:p>
            <a:pPr algn="l">
              <a:buNone/>
            </a:pPr>
            <a:r>
              <a:rPr lang="en-US" sz="2000" i="1" dirty="0">
                <a:solidFill>
                  <a:srgbClr val="555960"/>
                </a:solidFill>
              </a:rPr>
              <a:t>Nuseibeh &amp; Easterbrook, “Requirements engineering: a roadmap”, ICSE 2000 Zave, 1997</a:t>
            </a:r>
          </a:p>
        </p:txBody>
      </p:sp>
    </p:spTree>
    <p:extLst>
      <p:ext uri="{BB962C8B-B14F-4D97-AF65-F5344CB8AC3E}">
        <p14:creationId xmlns:p14="http://schemas.microsoft.com/office/powerpoint/2010/main" val="350541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fade">
                                      <p:cBhvr>
                                        <p:cTn id="10" dur="500"/>
                                        <p:tgtEl>
                                          <p:spTgt spid="6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500"/>
                                        <p:tgtEl>
                                          <p:spTgt spid="63"/>
                                        </p:tgtEl>
                                      </p:cBhvr>
                                    </p:animEffect>
                                  </p:childTnLst>
                                </p:cTn>
                              </p:par>
                              <p:par>
                                <p:cTn id="16" presetID="10" presetClass="entr" presetSubtype="0" fill="hold" nodeType="with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500"/>
                                        <p:tgtEl>
                                          <p:spTgt spid="61"/>
                                        </p:tgtEl>
                                      </p:cBhvr>
                                    </p:animEffect>
                                  </p:childTnLst>
                                </p:cTn>
                              </p:par>
                              <p:par>
                                <p:cTn id="19" presetID="10" presetClass="entr" presetSubtype="0" fill="hold" nodeType="withEffect">
                                  <p:stCondLst>
                                    <p:cond delay="0"/>
                                  </p:stCondLst>
                                  <p:childTnLst>
                                    <p:set>
                                      <p:cBhvr>
                                        <p:cTn id="20" dur="1" fill="hold">
                                          <p:stCondLst>
                                            <p:cond delay="0"/>
                                          </p:stCondLst>
                                        </p:cTn>
                                        <p:tgtEl>
                                          <p:spTgt spid="66"/>
                                        </p:tgtEl>
                                        <p:attrNameLst>
                                          <p:attrName>style.visibility</p:attrName>
                                        </p:attrNameLst>
                                      </p:cBhvr>
                                      <p:to>
                                        <p:strVal val="visible"/>
                                      </p:to>
                                    </p:set>
                                    <p:animEffect transition="in" filter="fade">
                                      <p:cBhvr>
                                        <p:cTn id="21" dur="500"/>
                                        <p:tgtEl>
                                          <p:spTgt spid="6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4"/>
                                        </p:tgtEl>
                                        <p:attrNameLst>
                                          <p:attrName>style.visibility</p:attrName>
                                        </p:attrNameLst>
                                      </p:cBhvr>
                                      <p:to>
                                        <p:strVal val="visible"/>
                                      </p:to>
                                    </p:set>
                                    <p:animEffect transition="in" filter="fade">
                                      <p:cBhvr>
                                        <p:cTn id="26" dur="500"/>
                                        <p:tgtEl>
                                          <p:spTgt spid="64"/>
                                        </p:tgtEl>
                                      </p:cBhvr>
                                    </p:animEffect>
                                  </p:childTnLst>
                                </p:cTn>
                              </p:par>
                              <p:par>
                                <p:cTn id="27" presetID="10" presetClass="entr" presetSubtype="0" fill="hold" nodeType="with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fade">
                                      <p:cBhvr>
                                        <p:cTn id="29" dur="500"/>
                                        <p:tgtEl>
                                          <p:spTgt spid="62"/>
                                        </p:tgtEl>
                                      </p:cBhvr>
                                    </p:animEffect>
                                  </p:childTnLst>
                                </p:cTn>
                              </p:par>
                              <p:par>
                                <p:cTn id="30" presetID="10" presetClass="entr" presetSubtype="0" fill="hold" nodeType="with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500"/>
                                        <p:tgtEl>
                                          <p:spTgt spid="6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fade">
                                      <p:cBhvr>
                                        <p:cTn id="3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310B85-5267-8199-B2E3-C9C4DCBD24F2}"/>
              </a:ext>
            </a:extLst>
          </p:cNvPr>
          <p:cNvSpPr>
            <a:spLocks noGrp="1"/>
          </p:cNvSpPr>
          <p:nvPr>
            <p:ph type="title"/>
          </p:nvPr>
        </p:nvSpPr>
        <p:spPr/>
        <p:txBody>
          <a:bodyPr>
            <a:normAutofit fontScale="90000"/>
          </a:bodyPr>
          <a:lstStyle/>
          <a:p>
            <a:r>
              <a:rPr lang="en-US" dirty="0"/>
              <a:t>Requirements describe services and constraints</a:t>
            </a:r>
          </a:p>
        </p:txBody>
      </p:sp>
      <p:sp>
        <p:nvSpPr>
          <p:cNvPr id="4" name="Slide Number Placeholder 3">
            <a:extLst>
              <a:ext uri="{FF2B5EF4-FFF2-40B4-BE49-F238E27FC236}">
                <a16:creationId xmlns:a16="http://schemas.microsoft.com/office/drawing/2014/main" id="{C8A2E821-E1B5-DBFE-272D-32E6B97B81B6}"/>
              </a:ext>
            </a:extLst>
          </p:cNvPr>
          <p:cNvSpPr>
            <a:spLocks noGrp="1"/>
          </p:cNvSpPr>
          <p:nvPr>
            <p:ph type="sldNum" sz="quarter" idx="4"/>
          </p:nvPr>
        </p:nvSpPr>
        <p:spPr/>
        <p:txBody>
          <a:bodyPr/>
          <a:lstStyle/>
          <a:p>
            <a:fld id="{B7EB45DA-9A0D-DC49-8E02-F30A5DDC21C3}" type="slidenum">
              <a:rPr lang="en-US" smtClean="0"/>
              <a:t>8</a:t>
            </a:fld>
            <a:endParaRPr lang="en-US"/>
          </a:p>
        </p:txBody>
      </p:sp>
      <p:sp>
        <p:nvSpPr>
          <p:cNvPr id="60" name="Services label"/>
          <p:cNvSpPr txBox="1"/>
          <p:nvPr/>
        </p:nvSpPr>
        <p:spPr>
          <a:xfrm>
            <a:off x="279400" y="990600"/>
            <a:ext cx="4064000" cy="457200"/>
          </a:xfrm>
          <a:prstGeom prst="rect">
            <a:avLst/>
          </a:prstGeom>
          <a:noFill/>
        </p:spPr>
        <p:txBody>
          <a:bodyPr wrap="square" rtlCol="0" anchor="t">
            <a:noAutofit/>
          </a:bodyPr>
          <a:lstStyle/>
          <a:p>
            <a:pPr algn="l">
              <a:buNone/>
            </a:pPr>
            <a:r>
              <a:rPr lang="en-US" sz="2800" b="1" dirty="0">
                <a:solidFill>
                  <a:srgbClr val="8E6F3E"/>
                </a:solidFill>
              </a:rPr>
              <a:t>Services</a:t>
            </a:r>
          </a:p>
        </p:txBody>
      </p:sp>
      <p:sp>
        <p:nvSpPr>
          <p:cNvPr id="61" name="Services gloss"/>
          <p:cNvSpPr txBox="1"/>
          <p:nvPr/>
        </p:nvSpPr>
        <p:spPr>
          <a:xfrm>
            <a:off x="279400" y="1473200"/>
            <a:ext cx="4064000" cy="431800"/>
          </a:xfrm>
          <a:prstGeom prst="rect">
            <a:avLst/>
          </a:prstGeom>
          <a:noFill/>
        </p:spPr>
        <p:txBody>
          <a:bodyPr wrap="square" rtlCol="0" anchor="t">
            <a:noAutofit/>
          </a:bodyPr>
          <a:lstStyle/>
          <a:p>
            <a:pPr algn="l">
              <a:buNone/>
            </a:pPr>
            <a:r>
              <a:rPr lang="en-US" sz="2000" dirty="0"/>
              <a:t>What must the system do?</a:t>
            </a:r>
          </a:p>
        </p:txBody>
      </p:sp>
      <p:sp>
        <p:nvSpPr>
          <p:cNvPr id="62" name="Constraints label"/>
          <p:cNvSpPr txBox="1"/>
          <p:nvPr/>
        </p:nvSpPr>
        <p:spPr>
          <a:xfrm>
            <a:off x="4800600" y="990600"/>
            <a:ext cx="4064000" cy="457200"/>
          </a:xfrm>
          <a:prstGeom prst="rect">
            <a:avLst/>
          </a:prstGeom>
          <a:noFill/>
        </p:spPr>
        <p:txBody>
          <a:bodyPr wrap="square" rtlCol="0" anchor="t">
            <a:noAutofit/>
          </a:bodyPr>
          <a:lstStyle/>
          <a:p>
            <a:pPr algn="l">
              <a:buNone/>
            </a:pPr>
            <a:r>
              <a:rPr lang="en-US" sz="2800" b="1" dirty="0">
                <a:solidFill>
                  <a:srgbClr val="8E6F3E"/>
                </a:solidFill>
              </a:rPr>
              <a:t>Constraints</a:t>
            </a:r>
          </a:p>
        </p:txBody>
      </p:sp>
      <p:sp>
        <p:nvSpPr>
          <p:cNvPr id="63" name="Constraints gloss"/>
          <p:cNvSpPr txBox="1"/>
          <p:nvPr/>
        </p:nvSpPr>
        <p:spPr>
          <a:xfrm>
            <a:off x="4800600" y="1473200"/>
            <a:ext cx="4064000" cy="431800"/>
          </a:xfrm>
          <a:prstGeom prst="rect">
            <a:avLst/>
          </a:prstGeom>
          <a:noFill/>
        </p:spPr>
        <p:txBody>
          <a:bodyPr wrap="square" rtlCol="0" anchor="t">
            <a:noAutofit/>
          </a:bodyPr>
          <a:lstStyle/>
          <a:p>
            <a:pPr algn="l">
              <a:buNone/>
            </a:pPr>
            <a:r>
              <a:rPr lang="en-US" sz="2000" dirty="0"/>
              <a:t>What else must be true?</a:t>
            </a:r>
          </a:p>
        </p:txBody>
      </p:sp>
      <p:sp>
        <p:nvSpPr>
          <p:cNvPr id="64" name="Divider"/>
          <p:cNvSpPr/>
          <p:nvPr/>
        </p:nvSpPr>
        <p:spPr>
          <a:xfrm>
            <a:off x="279400" y="2057400"/>
            <a:ext cx="8585200" cy="0"/>
          </a:xfrm>
          <a:prstGeom prst="line">
            <a:avLst/>
          </a:prstGeom>
          <a:ln w="19050">
            <a:solidFill>
              <a:srgbClr val="C9B991"/>
            </a:solidFill>
          </a:ln>
        </p:spPr>
        <p:txBody>
          <a:bodyPr/>
          <a:lstStyle/>
          <a:p>
            <a:endParaRPr lang="en-US"/>
          </a:p>
        </p:txBody>
      </p:sp>
      <p:sp>
        <p:nvSpPr>
          <p:cNvPr id="70" name="Type label 1"/>
          <p:cNvSpPr txBox="1"/>
          <p:nvPr/>
        </p:nvSpPr>
        <p:spPr>
          <a:xfrm>
            <a:off x="279400" y="2286000"/>
            <a:ext cx="2730500" cy="1066800"/>
          </a:xfrm>
          <a:prstGeom prst="rect">
            <a:avLst/>
          </a:prstGeom>
          <a:noFill/>
        </p:spPr>
        <p:txBody>
          <a:bodyPr wrap="square" rtlCol="0" anchor="t">
            <a:noAutofit/>
          </a:bodyPr>
          <a:lstStyle/>
          <a:p>
            <a:pPr algn="l">
              <a:buNone/>
            </a:pPr>
            <a:r>
              <a:rPr lang="en-US" sz="2400" b="1" dirty="0">
                <a:solidFill>
                  <a:srgbClr val="8E6F3E"/>
                </a:solidFill>
              </a:rPr>
              <a:t>Functional</a:t>
            </a:r>
          </a:p>
        </p:txBody>
      </p:sp>
      <p:sp>
        <p:nvSpPr>
          <p:cNvPr id="71" name="Type question 1"/>
          <p:cNvSpPr txBox="1"/>
          <p:nvPr/>
        </p:nvSpPr>
        <p:spPr>
          <a:xfrm>
            <a:off x="279400" y="3454400"/>
            <a:ext cx="2730500" cy="838200"/>
          </a:xfrm>
          <a:prstGeom prst="rect">
            <a:avLst/>
          </a:prstGeom>
          <a:noFill/>
        </p:spPr>
        <p:txBody>
          <a:bodyPr wrap="square" rtlCol="0" anchor="t">
            <a:noAutofit/>
          </a:bodyPr>
          <a:lstStyle/>
          <a:p>
            <a:pPr algn="l">
              <a:buNone/>
            </a:pPr>
            <a:r>
              <a:rPr lang="en-US" sz="2000" dirty="0"/>
              <a:t>What behaviour?</a:t>
            </a:r>
          </a:p>
        </p:txBody>
      </p:sp>
      <p:sp>
        <p:nvSpPr>
          <p:cNvPr id="72" name="Type example 1"/>
          <p:cNvSpPr txBox="1"/>
          <p:nvPr/>
        </p:nvSpPr>
        <p:spPr>
          <a:xfrm>
            <a:off x="279400" y="4419600"/>
            <a:ext cx="2730500" cy="1524000"/>
          </a:xfrm>
          <a:prstGeom prst="rect">
            <a:avLst/>
          </a:prstGeom>
          <a:noFill/>
        </p:spPr>
        <p:txBody>
          <a:bodyPr wrap="square" rtlCol="0" anchor="t">
            <a:noAutofit/>
          </a:bodyPr>
          <a:lstStyle/>
          <a:p>
            <a:pPr algn="l">
              <a:buNone/>
            </a:pPr>
            <a:r>
              <a:rPr lang="en-US" sz="2000" i="1" dirty="0">
                <a:solidFill>
                  <a:srgbClr val="555960"/>
                </a:solidFill>
              </a:rPr>
              <a:t>Email an admin when a project has no moderator.</a:t>
            </a:r>
          </a:p>
        </p:txBody>
      </p:sp>
      <p:sp>
        <p:nvSpPr>
          <p:cNvPr id="73" name="Type label 2"/>
          <p:cNvSpPr txBox="1"/>
          <p:nvPr/>
        </p:nvSpPr>
        <p:spPr>
          <a:xfrm>
            <a:off x="3238500" y="2286000"/>
            <a:ext cx="2730500" cy="1066800"/>
          </a:xfrm>
          <a:prstGeom prst="rect">
            <a:avLst/>
          </a:prstGeom>
          <a:noFill/>
        </p:spPr>
        <p:txBody>
          <a:bodyPr wrap="square" rtlCol="0" anchor="t">
            <a:noAutofit/>
          </a:bodyPr>
          <a:lstStyle/>
          <a:p>
            <a:pPr algn="l">
              <a:buNone/>
            </a:pPr>
            <a:r>
              <a:rPr lang="en-US" sz="2400" b="1" dirty="0">
                <a:solidFill>
                  <a:srgbClr val="8E6F3E"/>
                </a:solidFill>
              </a:rPr>
              <a:t>Quality (NFR)</a:t>
            </a:r>
          </a:p>
        </p:txBody>
      </p:sp>
      <p:sp>
        <p:nvSpPr>
          <p:cNvPr id="74" name="Type question 2"/>
          <p:cNvSpPr txBox="1"/>
          <p:nvPr/>
        </p:nvSpPr>
        <p:spPr>
          <a:xfrm>
            <a:off x="3238500" y="3454400"/>
            <a:ext cx="2730500" cy="838200"/>
          </a:xfrm>
          <a:prstGeom prst="rect">
            <a:avLst/>
          </a:prstGeom>
          <a:noFill/>
        </p:spPr>
        <p:txBody>
          <a:bodyPr wrap="square" rtlCol="0" anchor="t">
            <a:noAutofit/>
          </a:bodyPr>
          <a:lstStyle/>
          <a:p>
            <a:pPr algn="l">
              <a:buNone/>
            </a:pPr>
            <a:r>
              <a:rPr lang="en-US" sz="2000" dirty="0"/>
              <a:t>How well? Within what limits?</a:t>
            </a:r>
          </a:p>
        </p:txBody>
      </p:sp>
      <p:sp>
        <p:nvSpPr>
          <p:cNvPr id="75" name="Type example 2"/>
          <p:cNvSpPr txBox="1"/>
          <p:nvPr/>
        </p:nvSpPr>
        <p:spPr>
          <a:xfrm>
            <a:off x="3238500" y="4419600"/>
            <a:ext cx="2730500" cy="1524000"/>
          </a:xfrm>
          <a:prstGeom prst="rect">
            <a:avLst/>
          </a:prstGeom>
          <a:noFill/>
        </p:spPr>
        <p:txBody>
          <a:bodyPr wrap="square" rtlCol="0" anchor="t">
            <a:noAutofit/>
          </a:bodyPr>
          <a:lstStyle/>
          <a:p>
            <a:pPr algn="l">
              <a:buNone/>
            </a:pPr>
            <a:r>
              <a:rPr lang="en-US" sz="2000" i="1" dirty="0">
                <a:solidFill>
                  <a:srgbClr val="555960"/>
                </a:solidFill>
              </a:rPr>
              <a:t>95% of searches return within one second.</a:t>
            </a:r>
          </a:p>
        </p:txBody>
      </p:sp>
      <p:sp>
        <p:nvSpPr>
          <p:cNvPr id="76" name="Type label 3"/>
          <p:cNvSpPr txBox="1"/>
          <p:nvPr/>
        </p:nvSpPr>
        <p:spPr>
          <a:xfrm>
            <a:off x="6197600" y="2286000"/>
            <a:ext cx="2730500" cy="1066800"/>
          </a:xfrm>
          <a:prstGeom prst="rect">
            <a:avLst/>
          </a:prstGeom>
          <a:noFill/>
        </p:spPr>
        <p:txBody>
          <a:bodyPr wrap="square" rtlCol="0" anchor="t">
            <a:noAutofit/>
          </a:bodyPr>
          <a:lstStyle/>
          <a:p>
            <a:pPr algn="l">
              <a:buNone/>
            </a:pPr>
            <a:r>
              <a:rPr lang="en-US" sz="2400" b="1" dirty="0">
                <a:solidFill>
                  <a:srgbClr val="8E6F3E"/>
                </a:solidFill>
              </a:rPr>
              <a:t>Domain</a:t>
            </a:r>
          </a:p>
        </p:txBody>
      </p:sp>
      <p:sp>
        <p:nvSpPr>
          <p:cNvPr id="77" name="Type question 3"/>
          <p:cNvSpPr txBox="1"/>
          <p:nvPr/>
        </p:nvSpPr>
        <p:spPr>
          <a:xfrm>
            <a:off x="6197600" y="3454400"/>
            <a:ext cx="2730500" cy="838200"/>
          </a:xfrm>
          <a:prstGeom prst="rect">
            <a:avLst/>
          </a:prstGeom>
          <a:noFill/>
        </p:spPr>
        <p:txBody>
          <a:bodyPr wrap="square" rtlCol="0" anchor="t">
            <a:noAutofit/>
          </a:bodyPr>
          <a:lstStyle/>
          <a:p>
            <a:pPr algn="l">
              <a:buNone/>
            </a:pPr>
            <a:r>
              <a:rPr lang="en-US" sz="2000" dirty="0"/>
              <a:t>What does the world outside require?</a:t>
            </a:r>
          </a:p>
        </p:txBody>
      </p:sp>
      <p:sp>
        <p:nvSpPr>
          <p:cNvPr id="78" name="Type example 3"/>
          <p:cNvSpPr txBox="1"/>
          <p:nvPr/>
        </p:nvSpPr>
        <p:spPr>
          <a:xfrm>
            <a:off x="6197600" y="4419600"/>
            <a:ext cx="2730500" cy="1524000"/>
          </a:xfrm>
          <a:prstGeom prst="rect">
            <a:avLst/>
          </a:prstGeom>
          <a:noFill/>
        </p:spPr>
        <p:txBody>
          <a:bodyPr wrap="square" rtlCol="0" anchor="t">
            <a:noAutofit/>
          </a:bodyPr>
          <a:lstStyle/>
          <a:p>
            <a:pPr algn="l">
              <a:buNone/>
            </a:pPr>
            <a:r>
              <a:rPr lang="en-US" sz="2000" i="1" dirty="0">
                <a:solidFill>
                  <a:srgbClr val="555960"/>
                </a:solidFill>
              </a:rPr>
              <a:t>Withdrawing consent is as easy as giving it.</a:t>
            </a:r>
          </a:p>
        </p:txBody>
      </p:sp>
      <p:sp>
        <p:nvSpPr>
          <p:cNvPr id="90" name="Caveat"/>
          <p:cNvSpPr txBox="1"/>
          <p:nvPr/>
        </p:nvSpPr>
        <p:spPr>
          <a:xfrm>
            <a:off x="279400" y="5943600"/>
            <a:ext cx="5969000" cy="381000"/>
          </a:xfrm>
          <a:prstGeom prst="rect">
            <a:avLst/>
          </a:prstGeom>
          <a:noFill/>
        </p:spPr>
        <p:txBody>
          <a:bodyPr wrap="square" rtlCol="0" anchor="t">
            <a:noAutofit/>
          </a:bodyPr>
          <a:lstStyle/>
          <a:p>
            <a:pPr algn="l">
              <a:buNone/>
            </a:pPr>
            <a:r>
              <a:rPr lang="en-US" sz="2000" b="1" dirty="0">
                <a:solidFill>
                  <a:srgbClr val="8E6F3E"/>
                </a:solidFill>
              </a:rPr>
              <a:t>The categories overlap.</a:t>
            </a:r>
          </a:p>
        </p:txBody>
      </p:sp>
    </p:spTree>
    <p:extLst>
      <p:ext uri="{BB962C8B-B14F-4D97-AF65-F5344CB8AC3E}">
        <p14:creationId xmlns:p14="http://schemas.microsoft.com/office/powerpoint/2010/main" val="154849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par>
                                <p:cTn id="14" presetID="10" presetClass="entr" presetSubtype="0"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fade">
                                      <p:cBhvr>
                                        <p:cTn id="21" dur="500"/>
                                        <p:tgtEl>
                                          <p:spTgt spid="70"/>
                                        </p:tgtEl>
                                      </p:cBhvr>
                                    </p:animEffect>
                                  </p:childTnLst>
                                </p:cTn>
                              </p:par>
                              <p:par>
                                <p:cTn id="22" presetID="10" presetClass="entr" presetSubtype="0" fill="hold" nodeType="with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3"/>
                                        </p:tgtEl>
                                        <p:attrNameLst>
                                          <p:attrName>style.visibility</p:attrName>
                                        </p:attrNameLst>
                                      </p:cBhvr>
                                      <p:to>
                                        <p:strVal val="visible"/>
                                      </p:to>
                                    </p:set>
                                    <p:animEffect transition="in" filter="fade">
                                      <p:cBhvr>
                                        <p:cTn id="32" dur="500"/>
                                        <p:tgtEl>
                                          <p:spTgt spid="73"/>
                                        </p:tgtEl>
                                      </p:cBhvr>
                                    </p:animEffect>
                                  </p:childTnLst>
                                </p:cTn>
                              </p:par>
                              <p:par>
                                <p:cTn id="33" presetID="10" presetClass="entr" presetSubtype="0" fill="hold" nodeType="with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fade">
                                      <p:cBhvr>
                                        <p:cTn id="35" dur="500"/>
                                        <p:tgtEl>
                                          <p:spTgt spid="74"/>
                                        </p:tgtEl>
                                      </p:cBhvr>
                                    </p:animEffect>
                                  </p:childTnLst>
                                </p:cTn>
                              </p:par>
                              <p:par>
                                <p:cTn id="36" presetID="10" presetClass="entr" presetSubtype="0" fill="hold" nodeType="withEffect">
                                  <p:stCondLst>
                                    <p:cond delay="0"/>
                                  </p:stCondLst>
                                  <p:childTnLst>
                                    <p:set>
                                      <p:cBhvr>
                                        <p:cTn id="37" dur="1" fill="hold">
                                          <p:stCondLst>
                                            <p:cond delay="0"/>
                                          </p:stCondLst>
                                        </p:cTn>
                                        <p:tgtEl>
                                          <p:spTgt spid="75"/>
                                        </p:tgtEl>
                                        <p:attrNameLst>
                                          <p:attrName>style.visibility</p:attrName>
                                        </p:attrNameLst>
                                      </p:cBhvr>
                                      <p:to>
                                        <p:strVal val="visible"/>
                                      </p:to>
                                    </p:set>
                                    <p:animEffect transition="in" filter="fade">
                                      <p:cBhvr>
                                        <p:cTn id="38" dur="500"/>
                                        <p:tgtEl>
                                          <p:spTgt spid="7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6"/>
                                        </p:tgtEl>
                                        <p:attrNameLst>
                                          <p:attrName>style.visibility</p:attrName>
                                        </p:attrNameLst>
                                      </p:cBhvr>
                                      <p:to>
                                        <p:strVal val="visible"/>
                                      </p:to>
                                    </p:set>
                                    <p:animEffect transition="in" filter="fade">
                                      <p:cBhvr>
                                        <p:cTn id="43" dur="500"/>
                                        <p:tgtEl>
                                          <p:spTgt spid="76"/>
                                        </p:tgtEl>
                                      </p:cBhvr>
                                    </p:animEffect>
                                  </p:childTnLst>
                                </p:cTn>
                              </p:par>
                              <p:par>
                                <p:cTn id="44" presetID="10" presetClass="entr" presetSubtype="0" fill="hold" nodeType="withEffect">
                                  <p:stCondLst>
                                    <p:cond delay="0"/>
                                  </p:stCondLst>
                                  <p:childTnLst>
                                    <p:set>
                                      <p:cBhvr>
                                        <p:cTn id="45" dur="1" fill="hold">
                                          <p:stCondLst>
                                            <p:cond delay="0"/>
                                          </p:stCondLst>
                                        </p:cTn>
                                        <p:tgtEl>
                                          <p:spTgt spid="77"/>
                                        </p:tgtEl>
                                        <p:attrNameLst>
                                          <p:attrName>style.visibility</p:attrName>
                                        </p:attrNameLst>
                                      </p:cBhvr>
                                      <p:to>
                                        <p:strVal val="visible"/>
                                      </p:to>
                                    </p:set>
                                    <p:animEffect transition="in" filter="fade">
                                      <p:cBhvr>
                                        <p:cTn id="46" dur="500"/>
                                        <p:tgtEl>
                                          <p:spTgt spid="77"/>
                                        </p:tgtEl>
                                      </p:cBhvr>
                                    </p:animEffect>
                                  </p:childTnLst>
                                </p:cTn>
                              </p:par>
                              <p:par>
                                <p:cTn id="47" presetID="10" presetClass="entr" presetSubtype="0" fill="hold" nodeType="with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fade">
                                      <p:cBhvr>
                                        <p:cTn id="49" dur="500"/>
                                        <p:tgtEl>
                                          <p:spTgt spid="7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90"/>
                                        </p:tgtEl>
                                        <p:attrNameLst>
                                          <p:attrName>style.visibility</p:attrName>
                                        </p:attrNameLst>
                                      </p:cBhvr>
                                      <p:to>
                                        <p:strVal val="visible"/>
                                      </p:to>
                                    </p:set>
                                    <p:animEffect transition="in" filter="fade">
                                      <p:cBhvr>
                                        <p:cTn id="54"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40347F-CFE2-7031-4E9B-FE90D6DF732C}"/>
              </a:ext>
            </a:extLst>
          </p:cNvPr>
          <p:cNvSpPr>
            <a:spLocks noGrp="1"/>
          </p:cNvSpPr>
          <p:nvPr>
            <p:ph type="title"/>
          </p:nvPr>
        </p:nvSpPr>
        <p:spPr/>
        <p:txBody>
          <a:bodyPr>
            <a:normAutofit fontScale="90000"/>
          </a:bodyPr>
          <a:lstStyle/>
          <a:p>
            <a:r>
              <a:rPr lang="en-US" dirty="0"/>
              <a:t>Requirements can leave engineering decisions open</a:t>
            </a:r>
          </a:p>
        </p:txBody>
      </p:sp>
      <p:sp>
        <p:nvSpPr>
          <p:cNvPr id="4" name="Slide Number Placeholder 3">
            <a:extLst>
              <a:ext uri="{FF2B5EF4-FFF2-40B4-BE49-F238E27FC236}">
                <a16:creationId xmlns:a16="http://schemas.microsoft.com/office/drawing/2014/main" id="{60887C72-8593-FD57-63AB-C46069221DDA}"/>
              </a:ext>
            </a:extLst>
          </p:cNvPr>
          <p:cNvSpPr>
            <a:spLocks noGrp="1"/>
          </p:cNvSpPr>
          <p:nvPr>
            <p:ph type="sldNum" sz="quarter" idx="4"/>
          </p:nvPr>
        </p:nvSpPr>
        <p:spPr/>
        <p:txBody>
          <a:bodyPr/>
          <a:lstStyle/>
          <a:p>
            <a:fld id="{B7EB45DA-9A0D-DC49-8E02-F30A5DDC21C3}" type="slidenum">
              <a:rPr lang="en-US" smtClean="0"/>
              <a:t>9</a:t>
            </a:fld>
            <a:endParaRPr lang="en-US"/>
          </a:p>
        </p:txBody>
      </p:sp>
      <p:sp>
        <p:nvSpPr>
          <p:cNvPr id="60" name="GDPR chip"/>
          <p:cNvSpPr/>
          <p:nvPr/>
        </p:nvSpPr>
        <p:spPr>
          <a:xfrm>
            <a:off x="279400" y="914400"/>
            <a:ext cx="1905000" cy="660400"/>
          </a:xfrm>
          <a:prstGeom prst="roundRect">
            <a:avLst/>
          </a:prstGeom>
          <a:solidFill>
            <a:srgbClr val="8E6F3E"/>
          </a:solidFill>
          <a:ln>
            <a:noFill/>
          </a:ln>
        </p:spPr>
        <p:txBody>
          <a:bodyPr lIns="54000" rIns="54000" anchor="ctr">
            <a:normAutofit/>
          </a:bodyPr>
          <a:lstStyle/>
          <a:p>
            <a:pPr algn="ctr">
              <a:buNone/>
            </a:pPr>
            <a:r>
              <a:rPr lang="en-US" sz="2000" b="1" dirty="0">
                <a:solidFill>
                  <a:srgbClr val="FFFFFF"/>
                </a:solidFill>
              </a:rPr>
              <a:t>GDPR</a:t>
            </a:r>
          </a:p>
        </p:txBody>
      </p:sp>
      <p:sp>
        <p:nvSpPr>
          <p:cNvPr id="61" name="Flow arrow 1"/>
          <p:cNvSpPr/>
          <p:nvPr/>
        </p:nvSpPr>
        <p:spPr>
          <a:xfrm>
            <a:off x="2260600" y="1143000"/>
            <a:ext cx="254000" cy="228600"/>
          </a:xfrm>
          <a:prstGeom prst="rightArrow">
            <a:avLst/>
          </a:prstGeom>
          <a:solidFill>
            <a:srgbClr val="C9B991"/>
          </a:solidFill>
          <a:ln>
            <a:noFill/>
          </a:ln>
        </p:spPr>
        <p:txBody>
          <a:bodyPr lIns="54000" rIns="54000" anchor="ctr">
            <a:normAutofit fontScale="25000" lnSpcReduction="20000"/>
          </a:bodyPr>
          <a:lstStyle/>
          <a:p>
            <a:endParaRPr lang="en-US"/>
          </a:p>
        </p:txBody>
      </p:sp>
      <p:sp>
        <p:nvSpPr>
          <p:cNvPr id="62" name="Obligation chip"/>
          <p:cNvSpPr/>
          <p:nvPr/>
        </p:nvSpPr>
        <p:spPr>
          <a:xfrm>
            <a:off x="2590800" y="914400"/>
            <a:ext cx="2540000" cy="660400"/>
          </a:xfrm>
          <a:prstGeom prst="roundRect">
            <a:avLst/>
          </a:prstGeom>
          <a:solidFill>
            <a:srgbClr val="C9B991"/>
          </a:solidFill>
          <a:ln>
            <a:noFill/>
          </a:ln>
        </p:spPr>
        <p:txBody>
          <a:bodyPr lIns="54000" rIns="54000" anchor="ctr">
            <a:normAutofit/>
          </a:bodyPr>
          <a:lstStyle/>
          <a:p>
            <a:pPr algn="ctr">
              <a:buNone/>
            </a:pPr>
            <a:r>
              <a:rPr lang="en-US" sz="2000" b="1" dirty="0">
                <a:solidFill>
                  <a:srgbClr val="000000"/>
                </a:solidFill>
              </a:rPr>
              <a:t>Organizational duty</a:t>
            </a:r>
          </a:p>
        </p:txBody>
      </p:sp>
      <p:sp>
        <p:nvSpPr>
          <p:cNvPr id="63" name="Flow arrow 2"/>
          <p:cNvSpPr/>
          <p:nvPr/>
        </p:nvSpPr>
        <p:spPr>
          <a:xfrm>
            <a:off x="5207000" y="1143000"/>
            <a:ext cx="254000" cy="228600"/>
          </a:xfrm>
          <a:prstGeom prst="rightArrow">
            <a:avLst/>
          </a:prstGeom>
          <a:solidFill>
            <a:srgbClr val="C9B991"/>
          </a:solidFill>
          <a:ln>
            <a:noFill/>
          </a:ln>
        </p:spPr>
        <p:txBody>
          <a:bodyPr lIns="54000" rIns="54000" anchor="ctr">
            <a:normAutofit fontScale="25000" lnSpcReduction="20000"/>
          </a:bodyPr>
          <a:lstStyle/>
          <a:p>
            <a:endParaRPr lang="en-US"/>
          </a:p>
        </p:txBody>
      </p:sp>
      <p:sp>
        <p:nvSpPr>
          <p:cNvPr id="64" name="Behaviour chip"/>
          <p:cNvSpPr/>
          <p:nvPr/>
        </p:nvSpPr>
        <p:spPr>
          <a:xfrm>
            <a:off x="5537200" y="914400"/>
            <a:ext cx="3048000" cy="660400"/>
          </a:xfrm>
          <a:prstGeom prst="roundRect">
            <a:avLst/>
          </a:prstGeom>
          <a:solidFill>
            <a:srgbClr val="C9B991"/>
          </a:solidFill>
          <a:ln>
            <a:noFill/>
          </a:ln>
        </p:spPr>
        <p:txBody>
          <a:bodyPr lIns="54000" rIns="54000" anchor="ctr">
            <a:normAutofit/>
          </a:bodyPr>
          <a:lstStyle/>
          <a:p>
            <a:pPr algn="ctr">
              <a:buNone/>
            </a:pPr>
            <a:r>
              <a:rPr lang="en-US" sz="2000" b="1" dirty="0">
                <a:solidFill>
                  <a:srgbClr val="000000"/>
                </a:solidFill>
              </a:rPr>
              <a:t>Software behavior</a:t>
            </a:r>
          </a:p>
        </p:txBody>
      </p:sp>
      <p:sp>
        <p:nvSpPr>
          <p:cNvPr id="65" name="Clause panel"/>
          <p:cNvSpPr/>
          <p:nvPr/>
        </p:nvSpPr>
        <p:spPr>
          <a:xfrm>
            <a:off x="279400" y="1752600"/>
            <a:ext cx="8585200" cy="1890932"/>
          </a:xfrm>
          <a:prstGeom prst="roundRect">
            <a:avLst/>
          </a:prstGeom>
          <a:solidFill>
            <a:srgbClr val="F2EFE9"/>
          </a:solidFill>
          <a:ln>
            <a:noFill/>
          </a:ln>
        </p:spPr>
        <p:txBody>
          <a:bodyPr lIns="54000" rIns="54000" anchor="ctr">
            <a:normAutofit/>
          </a:bodyPr>
          <a:lstStyle/>
          <a:p>
            <a:endParaRPr lang="en-US"/>
          </a:p>
        </p:txBody>
      </p:sp>
      <p:sp>
        <p:nvSpPr>
          <p:cNvPr id="66" name="Clause text"/>
          <p:cNvSpPr txBox="1"/>
          <p:nvPr/>
        </p:nvSpPr>
        <p:spPr>
          <a:xfrm>
            <a:off x="508000" y="1879600"/>
            <a:ext cx="8356600" cy="2057400"/>
          </a:xfrm>
          <a:prstGeom prst="rect">
            <a:avLst/>
          </a:prstGeom>
          <a:noFill/>
        </p:spPr>
        <p:txBody>
          <a:bodyPr wrap="square" rtlCol="0" anchor="t">
            <a:noAutofit/>
          </a:bodyPr>
          <a:lstStyle/>
          <a:p>
            <a:pPr algn="l">
              <a:buNone/>
            </a:pPr>
            <a:r>
              <a:rPr lang="en-US" sz="2400" i="1" dirty="0"/>
              <a:t>“… the risk of varying likelihood and severity for the </a:t>
            </a:r>
            <a:r>
              <a:rPr lang="en-US" sz="2400" b="1" i="1" dirty="0">
                <a:solidFill>
                  <a:srgbClr val="8E6F3E"/>
                </a:solidFill>
              </a:rPr>
              <a:t>rights and freedoms of natural persons</a:t>
            </a:r>
            <a:r>
              <a:rPr lang="en-US" sz="2400" i="1" dirty="0"/>
              <a:t>, the controller and the processor shall implement </a:t>
            </a:r>
            <a:r>
              <a:rPr lang="en-US" sz="2400" b="1" i="1" dirty="0">
                <a:solidFill>
                  <a:srgbClr val="8E6F3E"/>
                </a:solidFill>
              </a:rPr>
              <a:t>appropriate technical and organisational measures</a:t>
            </a:r>
            <a:r>
              <a:rPr lang="en-US" sz="2400" i="1" dirty="0"/>
              <a:t> to ensure a level of </a:t>
            </a:r>
            <a:r>
              <a:rPr lang="en-US" sz="2400" b="1" i="1" dirty="0">
                <a:solidFill>
                  <a:srgbClr val="8E6F3E"/>
                </a:solidFill>
              </a:rPr>
              <a:t>security appropriate to the risk</a:t>
            </a:r>
            <a:r>
              <a:rPr lang="en-US" sz="2400" i="1" dirty="0"/>
              <a:t> …”</a:t>
            </a:r>
          </a:p>
        </p:txBody>
      </p:sp>
      <p:sp>
        <p:nvSpPr>
          <p:cNvPr id="67" name="Prompt"/>
          <p:cNvSpPr txBox="1"/>
          <p:nvPr/>
        </p:nvSpPr>
        <p:spPr>
          <a:xfrm>
            <a:off x="113323" y="4013395"/>
            <a:ext cx="9145954" cy="609600"/>
          </a:xfrm>
          <a:prstGeom prst="rect">
            <a:avLst/>
          </a:prstGeom>
          <a:noFill/>
        </p:spPr>
        <p:txBody>
          <a:bodyPr wrap="square" rtlCol="0" anchor="t">
            <a:noAutofit/>
          </a:bodyPr>
          <a:lstStyle/>
          <a:p>
            <a:pPr algn="l">
              <a:buNone/>
            </a:pPr>
            <a:r>
              <a:rPr lang="en-US" sz="2600" b="1" dirty="0"/>
              <a:t>What must you decide before building against this requirement?</a:t>
            </a:r>
          </a:p>
        </p:txBody>
      </p:sp>
      <p:sp>
        <p:nvSpPr>
          <p:cNvPr id="68" name="TPS steps"/>
          <p:cNvSpPr txBox="1"/>
          <p:nvPr/>
        </p:nvSpPr>
        <p:spPr>
          <a:xfrm>
            <a:off x="279399" y="4699391"/>
            <a:ext cx="5994791" cy="1397000"/>
          </a:xfrm>
          <a:prstGeom prst="rect">
            <a:avLst/>
          </a:prstGeom>
          <a:noFill/>
        </p:spPr>
        <p:txBody>
          <a:bodyPr wrap="square" rtlCol="0" anchor="t">
            <a:noAutofit/>
          </a:bodyPr>
          <a:lstStyle/>
          <a:p>
            <a:pPr algn="l">
              <a:buNone/>
            </a:pPr>
            <a:r>
              <a:rPr lang="en-US" sz="2800" b="1" dirty="0">
                <a:solidFill>
                  <a:srgbClr val="8E6F3E"/>
                </a:solidFill>
              </a:rPr>
              <a:t>Think.  </a:t>
            </a:r>
            <a:r>
              <a:rPr lang="en-US" sz="2800" dirty="0"/>
              <a:t>Underline the undecided words.</a:t>
            </a:r>
          </a:p>
          <a:p>
            <a:pPr algn="l">
              <a:buNone/>
            </a:pPr>
            <a:r>
              <a:rPr lang="en-US" sz="2800" b="1" dirty="0">
                <a:solidFill>
                  <a:srgbClr val="8E6F3E"/>
                </a:solidFill>
              </a:rPr>
              <a:t>Pair.  </a:t>
            </a:r>
            <a:r>
              <a:rPr lang="en-US" sz="2800" dirty="0"/>
              <a:t>Agree on two or three decisions.</a:t>
            </a:r>
          </a:p>
          <a:p>
            <a:pPr algn="l">
              <a:buNone/>
            </a:pPr>
            <a:r>
              <a:rPr lang="en-US" sz="2800" b="1" dirty="0">
                <a:solidFill>
                  <a:srgbClr val="8E6F3E"/>
                </a:solidFill>
              </a:rPr>
              <a:t>Share.  </a:t>
            </a:r>
            <a:r>
              <a:rPr lang="en-US" sz="2800" dirty="0"/>
              <a:t>Report one to the room.</a:t>
            </a:r>
          </a:p>
        </p:txBody>
      </p:sp>
      <p:sp>
        <p:nvSpPr>
          <p:cNvPr id="70" name="Citation"/>
          <p:cNvSpPr txBox="1"/>
          <p:nvPr/>
        </p:nvSpPr>
        <p:spPr>
          <a:xfrm>
            <a:off x="3810000" y="5689991"/>
            <a:ext cx="5054600" cy="406400"/>
          </a:xfrm>
          <a:prstGeom prst="rect">
            <a:avLst/>
          </a:prstGeom>
          <a:noFill/>
        </p:spPr>
        <p:txBody>
          <a:bodyPr wrap="square" rtlCol="0" anchor="t">
            <a:noAutofit/>
          </a:bodyPr>
          <a:lstStyle/>
          <a:p>
            <a:pPr algn="r">
              <a:buNone/>
            </a:pPr>
            <a:r>
              <a:rPr lang="en-US" sz="2000" i="1" dirty="0">
                <a:solidFill>
                  <a:srgbClr val="555960"/>
                </a:solidFill>
              </a:rPr>
              <a:t>GDPR (EU) 2016/679, Article 32(1)</a:t>
            </a:r>
          </a:p>
        </p:txBody>
      </p:sp>
      <p:pic>
        <p:nvPicPr>
          <p:cNvPr id="2" name="Picture 1">
            <a:extLst>
              <a:ext uri="{FF2B5EF4-FFF2-40B4-BE49-F238E27FC236}">
                <a16:creationId xmlns:a16="http://schemas.microsoft.com/office/drawing/2014/main" id="{D50D31AF-14F0-8056-10F1-94B1C8ADDCF9}"/>
              </a:ext>
            </a:extLst>
          </p:cNvPr>
          <p:cNvPicPr>
            <a:picLocks noChangeAspect="1"/>
          </p:cNvPicPr>
          <p:nvPr/>
        </p:nvPicPr>
        <p:blipFill>
          <a:blip r:embed="rId3"/>
          <a:stretch>
            <a:fillRect/>
          </a:stretch>
        </p:blipFill>
        <p:spPr>
          <a:xfrm>
            <a:off x="6172200" y="4699391"/>
            <a:ext cx="2692400" cy="774700"/>
          </a:xfrm>
          <a:prstGeom prst="rect">
            <a:avLst/>
          </a:prstGeom>
        </p:spPr>
      </p:pic>
    </p:spTree>
    <p:extLst>
      <p:ext uri="{BB962C8B-B14F-4D97-AF65-F5344CB8AC3E}">
        <p14:creationId xmlns:p14="http://schemas.microsoft.com/office/powerpoint/2010/main" val="202284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par>
                                <p:cTn id="14" presetID="10" presetClass="entr" presetSubtype="0"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par>
                                <p:cTn id="17" presetID="10" presetClass="entr" presetSubtype="0" fill="hold" nodeType="with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fade">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500"/>
                                        <p:tgtEl>
                                          <p:spTgt spid="65"/>
                                        </p:tgtEl>
                                      </p:cBhvr>
                                    </p:animEffect>
                                  </p:childTnLst>
                                </p:cTn>
                              </p:par>
                              <p:par>
                                <p:cTn id="25" presetID="10" presetClass="entr" presetSubtype="0"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500"/>
                                        <p:tgtEl>
                                          <p:spTgt spid="67"/>
                                        </p:tgtEl>
                                      </p:cBhvr>
                                    </p:animEffect>
                                  </p:childTnLst>
                                </p:cTn>
                              </p:par>
                              <p:par>
                                <p:cTn id="33" presetID="10" presetClass="entr" presetSubtype="0" fill="hold" nodeType="with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fade">
                                      <p:cBhvr>
                                        <p:cTn id="35"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3CAC69B0-400E-8B46-B733-E490B7B1A3FA}">
  <we:reference id="WA200010001" version="1.0.0.1" store="Omex" storeType="OMEX"/>
  <we:alternateReferences>
    <we:reference id="WA200010001" version="1.0.0.1" store="WA200010001" storeType="OMEX"/>
  </we:alternateReferences>
  <we:properties>
    <we:property name="claude.fileId" value="&quot;0273282c-a550-4e88-a3a4-3941e9cfd3eb&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8359</TotalTime>
  <Words>9307</Words>
  <Application>Microsoft Macintosh PowerPoint</Application>
  <PresentationFormat>On-screen Show (4:3)</PresentationFormat>
  <Paragraphs>722</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Times</vt:lpstr>
      <vt:lpstr>Wingdings</vt:lpstr>
      <vt:lpstr>Purdue1</vt:lpstr>
      <vt:lpstr>PowerPoint Presentation</vt:lpstr>
      <vt:lpstr>The lecture in three movements</vt:lpstr>
      <vt:lpstr>Is the customer always right?</vt:lpstr>
      <vt:lpstr>Requirements engineering has two problems</vt:lpstr>
      <vt:lpstr>Every process does requirements work</vt:lpstr>
      <vt:lpstr>1 Requirements</vt:lpstr>
      <vt:lpstr>Requirements depend on what the system is for</vt:lpstr>
      <vt:lpstr>Requirements describe services and constraints</vt:lpstr>
      <vt:lpstr>Requirements can leave engineering decisions open</vt:lpstr>
      <vt:lpstr>A requirement is one node in a network of elements</vt:lpstr>
      <vt:lpstr>2 Discovery</vt:lpstr>
      <vt:lpstr>Requirements come from more than users</vt:lpstr>
      <vt:lpstr>Choose whom to ask, then how to learn</vt:lpstr>
      <vt:lpstr>Where did SafeRTOS get its requirements?</vt:lpstr>
      <vt:lpstr>Cheap prototypes are an elicitation tool</vt:lpstr>
      <vt:lpstr>Requirements engineering is a loop, not a stage</vt:lpstr>
      <vt:lpstr>“We already have the requirements”</vt:lpstr>
      <vt:lpstr>Who actually knows what AFI needs?</vt:lpstr>
      <vt:lpstr>Different stakeholders see different systems</vt:lpstr>
      <vt:lpstr>Better requirements, better promises</vt:lpstr>
      <vt:lpstr>Stretch break</vt:lpstr>
      <vt:lpstr>3 Commitment</vt:lpstr>
      <vt:lpstr>Opportunity Cost: Requirements consume resources</vt:lpstr>
      <vt:lpstr>Should we build it?</vt:lpstr>
      <vt:lpstr>Cheap implementation does not make features free</vt:lpstr>
      <vt:lpstr>Estimating before we know what we are building</vt:lpstr>
      <vt:lpstr>AI changes the build-versus-buy calculation</vt:lpstr>
      <vt:lpstr>Wrapping it all up</vt:lpstr>
      <vt:lpstr>Requirements are choices under uncertainty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Bowers, Anna K</dc:creator>
  <cp:keywords/>
  <dc:description/>
  <cp:lastModifiedBy>James C Davis</cp:lastModifiedBy>
  <cp:revision>297</cp:revision>
  <dcterms:created xsi:type="dcterms:W3CDTF">2020-02-21T23:00:33Z</dcterms:created>
  <dcterms:modified xsi:type="dcterms:W3CDTF">2026-09-08T17:24:25Z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2024-09-05T02:27:24Z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e1ff3097-c009-4f67-8781-6e468e7749d4</vt:lpwstr>
  </property>
  <property fmtid="{D5CDD505-2E9C-101B-9397-08002B2CF9AE}" pid="8" name="MSIP_Label_4044bd30-2ed7-4c9d-9d12-46200872a97b_ContentBits">
    <vt:lpwstr>0</vt:lpwstr>
  </property>
</Properties>
</file>