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3"/>
  </p:notesMasterIdLst>
  <p:sldIdLst>
    <p:sldId id="517" r:id="rId2"/>
    <p:sldId id="738" r:id="rId3"/>
    <p:sldId id="651" r:id="rId4"/>
    <p:sldId id="758" r:id="rId5"/>
    <p:sldId id="744" r:id="rId6"/>
    <p:sldId id="729" r:id="rId7"/>
    <p:sldId id="745" r:id="rId8"/>
    <p:sldId id="746" r:id="rId9"/>
    <p:sldId id="704" r:id="rId10"/>
    <p:sldId id="731" r:id="rId11"/>
    <p:sldId id="747" r:id="rId12"/>
    <p:sldId id="748" r:id="rId13"/>
    <p:sldId id="749" r:id="rId14"/>
    <p:sldId id="750" r:id="rId15"/>
    <p:sldId id="720" r:id="rId16"/>
    <p:sldId id="751" r:id="rId17"/>
    <p:sldId id="752" r:id="rId18"/>
    <p:sldId id="712" r:id="rId19"/>
    <p:sldId id="713" r:id="rId20"/>
    <p:sldId id="735" r:id="rId21"/>
    <p:sldId id="753" r:id="rId22"/>
    <p:sldId id="701" r:id="rId23"/>
    <p:sldId id="754" r:id="rId24"/>
    <p:sldId id="755" r:id="rId25"/>
    <p:sldId id="638" r:id="rId26"/>
    <p:sldId id="756" r:id="rId27"/>
    <p:sldId id="759" r:id="rId28"/>
    <p:sldId id="757" r:id="rId29"/>
    <p:sldId id="739" r:id="rId30"/>
    <p:sldId id="740" r:id="rId31"/>
    <p:sldId id="741"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6" autoAdjust="0"/>
    <p:restoredTop sz="56137"/>
  </p:normalViewPr>
  <p:slideViewPr>
    <p:cSldViewPr snapToGrid="0" snapToObjects="1">
      <p:cViewPr varScale="1">
        <p:scale>
          <a:sx n="107" d="100"/>
          <a:sy n="107" d="100"/>
        </p:scale>
        <p:origin x="3048" y="17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9/10/26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a:t>
            </a:fld>
            <a:endParaRPr lang="en-US"/>
          </a:p>
        </p:txBody>
      </p:sp>
    </p:spTree>
    <p:extLst>
      <p:ext uri="{BB962C8B-B14F-4D97-AF65-F5344CB8AC3E}">
        <p14:creationId xmlns:p14="http://schemas.microsoft.com/office/powerpoint/2010/main" val="1780369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For the next few minutes, I want to show you a substantial real specification.</a:t>
            </a:r>
          </a:p>
          <a:p>
            <a:r>
              <a:rPr dirty="0"/>
              <a:t>This is Alspaugh's Software Requirements for the A-7E Aircraft, Naval Research Laboratory, 1992. It is a substantial specification for aircraft software. What is useful for us is not the age of the system or the particular aircraft. It is that the authors had to make a complicated set of behavioral obligations precise enough for engineers to build against.</a:t>
            </a:r>
          </a:p>
          <a:p>
            <a:r>
              <a:rPr dirty="0"/>
              <a:t>As we look at it, do not ask which specification language they chose. They did not choose one. They use prose, defined data, tables, modes, timing constraints, and other forms.</a:t>
            </a:r>
          </a:p>
          <a:p>
            <a:r>
              <a:rPr dirty="0"/>
              <a:t>Instead ask the question we have been asking throughout this lecture: what did they need to constrain, and what could they safely leave to the implementor?</a:t>
            </a:r>
          </a:p>
          <a:p>
            <a:r>
              <a:rPr dirty="0"/>
              <a:t>We are going to look at four kinds of information the specification makes explicit. First: they needed to specify complicated behavior without unnecessarily specifying how that behavior was implemented.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one of the forms the specification uses: a transition table.</a:t>
            </a:r>
          </a:p>
          <a:p>
            <a:r>
              <a:rPr lang="en-US" dirty="0"/>
              <a:t>The system has modes. Events and environmental conditions occur. The specification says what behavior must follow.</a:t>
            </a:r>
          </a:p>
          <a:p>
            <a:r>
              <a:rPr lang="en-US" dirty="0"/>
              <a:t>Notice what this lets the authors do. They can be quite precise about externally visible behavior without telling the implementor what the program has to look like internally. They do not need to say write this class, use this data structure, or implement this state machine in this particular way. They need to constrain the behavior that matters.</a:t>
            </a:r>
          </a:p>
          <a:p>
            <a:r>
              <a:rPr lang="en-US" dirty="0"/>
              <a:t>That distinction is fundamental. A detailed specification does not have to mean a fully determined implementation.</a:t>
            </a:r>
          </a:p>
          <a:p>
            <a:r>
              <a:rPr lang="en-US" dirty="0"/>
              <a:t>Tables are useful here because the engineering problem has a combinatorial structure: mode by condition by event. Putting those dimensions together makes the cases inspectable.</a:t>
            </a:r>
          </a:p>
          <a:p>
            <a:r>
              <a:rPr lang="en-US" dirty="0"/>
              <a:t>Point at one actual row: for this mode, under this condition, when this event happens, what is the machine obligated to do?</a:t>
            </a:r>
          </a:p>
          <a:p>
            <a:r>
              <a:rPr lang="en-US" dirty="0"/>
              <a:t>That table answers a behavioral question. But behavior is not the only property the specification must constrain. What if the question is quantitative: how fast must something happen?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 table answered a behavioral question: given this mode and this event, what must happen? Now look at Chapter 5. Different question, different representation.</a:t>
            </a:r>
          </a:p>
          <a:p>
            <a:r>
              <a:rPr lang="en-US" dirty="0"/>
              <a:t>Take the torque-platform rows. There is not one number called the timing requirement. The document distinguishes what the system currently does, the slowest acceptable rate, and a maximum useful or allowable rate.</a:t>
            </a:r>
          </a:p>
          <a:p>
            <a:r>
              <a:rPr lang="en-US" dirty="0"/>
              <a:t>That last column is especially interesting. It tells the implementor where additional performance may stop mattering.</a:t>
            </a:r>
          </a:p>
          <a:p>
            <a:r>
              <a:rPr lang="en-US" dirty="0"/>
              <a:t>And then look at Flash INA light: its rate is explicitly recorded as not significant. That is a useful specification move. Not constrained is different from forgot to constrain. If timing genuinely does not matter here, say so in the place where somebody looking for timing obligations will look.</a:t>
            </a:r>
          </a:p>
          <a:p>
            <a:r>
              <a:rPr lang="en-US" dirty="0"/>
              <a:t>The mode table and the timing table are both tables, but they are not two layouts for the same information. One exposes combinations of modes and events. The other exposes rates and tolerances. The property changed, so the useful form changed.</a:t>
            </a:r>
          </a:p>
          <a:p>
            <a:r>
              <a:rPr lang="en-US" dirty="0"/>
              <a:t>And the document goes beyond behavioral and quantitative obligations. It also constrains what useful pieces of the system must exist.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my favorite parts of this specification.</a:t>
            </a:r>
          </a:p>
          <a:p>
            <a:r>
              <a:rPr lang="en-US" dirty="0"/>
              <a:t>Alspaugh does not merely say what the complete system has to do. The specification requires useful subsets of the system.</a:t>
            </a:r>
          </a:p>
          <a:p>
            <a:r>
              <a:rPr lang="en-US" dirty="0"/>
              <a:t>The property is stronger than please make the software modular. You should be able to obtain a smaller useful subset by removing identified sections of code and data structures without modifying the functionality that remains. In the other direction, bigger subsets and the full OFP should be obtained by adding code to the smaller subsets rather than rewriting them.</a:t>
            </a:r>
          </a:p>
          <a:p>
            <a:r>
              <a:rPr lang="en-US" dirty="0"/>
              <a:t>Chapter 8 names the candidate subsets: output, input, hardware test, scheduling, the real-time input data base, the periodic output data base, navigation, weapons delivery, and pilot display. Section 8.2.1 then specifies one that shall actually be delivered, the Useful Subset, by listing exactly which data items, modes, and functions are left out.</a:t>
            </a:r>
          </a:p>
          <a:p>
            <a:r>
              <a:rPr lang="en-US" dirty="0"/>
              <a:t>Think about what that does to the implementation space. Many programs could reproduce the complete aircraft behavior, but some of them would be tangled together so thoroughly that you could not remove one functional area without changing everything else. Those realizations are not acceptable under this specification.</a:t>
            </a:r>
          </a:p>
          <a:p>
            <a:r>
              <a:rPr lang="en-US" dirty="0"/>
              <a:t>So a requirement stated at specification time has consequences for architecture, even though the specification still does not prescribe one particular architecture.</a:t>
            </a:r>
          </a:p>
          <a:p>
            <a:r>
              <a:rPr lang="en-US" dirty="0"/>
              <a:t>Callback to Process: incremental development is much easier when the intermediate systems are meaningful systems rather than arbitrary fractions of the final codebase. Here that property is not something we hope the developers arrange. The specification requires the system to support useful subsets. Note this is our pedagogical connection; Alspaugh does not mandate an incremental process.</a:t>
            </a:r>
          </a:p>
          <a:p>
            <a:r>
              <a:rPr lang="en-US" dirty="0"/>
              <a:t>Transition: and the authors go one step further. They tell the implementor not only what must work now, but where they should expect the world to move later.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There is one more unusual thing in this document: it explicitly discusses expected types of future changes.</a:t>
            </a:r>
          </a:p>
          <a:p>
            <a:r>
              <a:t>Why would that belong in a specification?</a:t>
            </a:r>
          </a:p>
          <a:p>
            <a:r>
              <a:t>Suppose two implementations satisfy every behavioral requirement today. One bakes an assumption throughout the system. The other isolates it behind a boundary because the designers know it is likely to change. Today both may be correct. But they are not equally good realizations once the expected change arrives.</a:t>
            </a:r>
          </a:p>
          <a:p>
            <a:r>
              <a:t>So the specification gives designers another kind of information: what can I safely treat as stable, and where should I preserve flexibility? Chapter 9 lists the fundamental assumptions first, then computer changes, interface changes, and function changes.</a:t>
            </a:r>
          </a:p>
          <a:p>
            <a:r>
              <a:t>Notice again what the authors are not doing. They are not prescribing every internal decision. They are telling the implementor which decisions are consequential.</a:t>
            </a:r>
          </a:p>
          <a:p>
            <a:r>
              <a:t>Synthesis of the case: the A-7E specification constrains behavior, makes timing bounds explicit, requires useful subsets, and communicates expected change. Those obligations are different, and the representations used to express them differ too. It is detailed where the engineering consequences demand detail, while leaving other realization choices open.</a:t>
            </a:r>
          </a:p>
          <a:p>
            <a:r>
              <a:t>Transition: The larger lesson is that these obligations do not all look alike, so neither do the representations used to express them. Let's leave the aircraft and generalize.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What should we generalize from what we just saw?</a:t>
            </a:r>
          </a:p>
          <a:p>
            <a:r>
              <a:t>One thing is that there was no single representation capable of doing all the useful work. The transition table made one kind of question answerable. The subset requirement made another property visible. The discussion of expected change exposed something else again.</a:t>
            </a:r>
          </a:p>
          <a:p>
            <a:r>
              <a:t>We'll switch systems, back to the Sleep Advisor, but keep the same modeling question: what representation makes the property we care about visible?</a:t>
            </a:r>
          </a:p>
          <a:p>
            <a:r>
              <a:t>The A-7E needed several representations because different obligations required us to see different things. The same thing happens in the Sleep Advisor.</a:t>
            </a:r>
          </a:p>
          <a:p>
            <a:r>
              <a:t>This idea has a long history in software engineering. Kruchten's 4+1 view model is a famous example of reasoning about one system through multiple complementary views.</a:t>
            </a:r>
          </a:p>
          <a:p>
            <a:r>
              <a:t>So for the next few slides, we will hold the Sleep Advisor fixed and deliberately change the engineering question.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 specification is not a notation. We can state obligations in prose, tables, diagrams, equations, schemas, and many other forms. The engineering question determines which representation helps.</a:t>
            </a:r>
          </a:p>
          <a:p>
            <a:r>
              <a:t>A model is a purposeful reduction. It represents the distinctions the engineering question requires, and it declines to settle choices that do not matter to that question.</a:t>
            </a:r>
          </a:p>
          <a:p>
            <a:r>
              <a:t>So hold the system constant and change the question. The useful view changes with it. That is the move we are going to make over the next few slides.</a:t>
            </a:r>
          </a:p>
          <a:p>
            <a:r>
              <a:t>Notice what this rules out: a view that kept everything would be the system itself, and it would answer no question more cheaply than the system does. Completeness is not what makes a model useful.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slide is the reason the next few exist.</a:t>
            </a:r>
          </a:p>
          <a:p>
            <a:r>
              <a:t>An engineering question comes first. The representation we choose determines which properties we can state at all, and which analyses become tractable. The analysis then produces evidence about whether the property holds.</a:t>
            </a:r>
          </a:p>
          <a:p>
            <a:r>
              <a:t>Three words worth keeping distinct. A property is a claim we can express over the model. An invariant is a property required to hold over its declared domain. A check or analysis is evidence about whether it holds.</a:t>
            </a:r>
          </a:p>
          <a:p>
            <a:r>
              <a:t>The representation does not create the obligation. The obligation comes from the world and from what we have promised. What the representation gives us is a vocabulary in which the obligation becomes easier to state and reason about.</a:t>
            </a:r>
          </a:p>
          <a:p>
            <a:r>
              <a:t>We are not doing formal methods here. We are noticing that an obligation you cannot express is an obligation you cannot check.</a:t>
            </a:r>
          </a:p>
          <a:p>
            <a:r>
              <a:t>Analysis can also inform architecture and design, but that is next week's question.</a:t>
            </a:r>
          </a:p>
          <a:p>
            <a:r>
              <a:t>Say aloud, do not put on the slide: the representation does not create the obligation; it gives us a vocabulary in which the obligation is easier to state and check.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Start with R2, R3, and R5. What may happen next? R2 says the app must learn what is normal. R3 says it must identify meaningful departures. R5 says it must adapt when normal changes. Those requirements tell us what the product must accomplish, but they do not yet tell an implementor what behavioral situations the system recognizes or which transitions are allowable.</a:t>
            </a:r>
          </a:p>
          <a:p>
            <a:endParaRPr/>
          </a:p>
          <a:p>
            <a:r>
              <a:t>Suppose our specification makes those obligations concrete with this state model. Now we can ask a question that was difficult to answer from the requirements alone: what may happen next?</a:t>
            </a:r>
          </a:p>
          <a:p>
            <a:endParaRPr/>
          </a:p>
          <a:p>
            <a:r>
              <a:t>Ask the class two questions against the diagram. Can MONITORING go directly back to LEARNING? Can an advisory be issued while the system is rebaselining? Both are answerable here, and neither is answerable from prose about nightly comparison. The representation makes those questions answerable.</a:t>
            </a:r>
          </a:p>
          <a:p>
            <a:endParaRPr/>
          </a:p>
          <a:p>
            <a:r>
              <a:t>The obligation existed before the diagram. The diagram makes it expressible, so it can be checked.</a:t>
            </a:r>
          </a:p>
          <a:p>
            <a:endParaRPr/>
          </a:p>
          <a:p>
            <a:r>
              <a:t>Notice what this model deliberately does not say: where the state is stored, which component owns it, or how transitions are implemented. Those choices are not needed to answer today's question.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Hold the system fixed and change the question. What must happen before what? R1 says to track sleep, R3 says to identify departures, and R4 says to alert the user. The requirements do not establish every allowable ordering among those activities. Suppose the specification adds this ordering constraint.</a:t>
            </a:r>
          </a:p>
          <a:p>
            <a:endParaRPr/>
          </a:p>
          <a:p>
            <a:r>
              <a:t>Read the chain: observations recorded, night classified, compared with the baseline, advisory issued at wake. Now read the dashed path. Going straight from raw observations to an advisory is an ordering this specification forbids, and that is a claim you can only state once ordering is in the representation.</a:t>
            </a:r>
          </a:p>
          <a:p>
            <a:endParaRPr/>
          </a:p>
          <a:p>
            <a:r>
              <a:t>So the example invariant: do not issue an advisory until the night's observations have been classified. The requirements gave us the obligations; this representation makes a consequential ordering decision explicit. Nothing in R1 through R4 forces exactly this ordering — it is a specification choice.</a:t>
            </a:r>
          </a:p>
          <a:p>
            <a:endParaRPr/>
          </a:p>
          <a:p>
            <a:r>
              <a:t>The state model answered which situations the system may occupy. This view answers what must happen before what. Two behavioral views coexist because they answer different questions. Neither subsumes the other, and neither says anything about how the work is divided into components.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sz="1200" dirty="0"/>
              <a:t>THE LECTURE MODEL. One slide, four clicks. Everything after it is an unpacking of this picture, so do not rush it and do not treat it as an agenda slide.</a:t>
            </a:r>
          </a:p>
          <a:p>
            <a:endParaRPr lang="en-US" sz="1200" dirty="0"/>
          </a:p>
          <a:p>
            <a:r>
              <a:rPr lang="en-US" sz="1200" dirty="0"/>
              <a:t>WHY THIS SLIDE EXISTS: Students need one compact conceptual map before the vocabulary starts arriving. Without it, the requirements/specification distinction, the representation section, degrees of freedom and the iteration argument all arrive as separate topics. With it, they have somewhere to live.</a:t>
            </a:r>
          </a:p>
          <a:p>
            <a:endParaRPr lang="en-US" sz="1200" dirty="0"/>
          </a:p>
          <a:p>
            <a:r>
              <a:rPr lang="en-US" sz="1200" dirty="0"/>
              <a:t>CLICK 0 - what is on screen when you arrive: REQUIREMENTS, the arrow, SPECIFICATION. Say: 'Last time we worked on requirements - what should be true of the system and its environment. Today we ask what we need to make explicit so that someone, or some agent, can actually produce something acceptable.' Read the line inside the specification box. Two words are doing work: consequential, meaning not everything; and explicit, meaning represented somewhere a reader can find, not held in someone's head. Do not say 'the specification document' - the box is conceptual, and the not-one-document slide depends on that.</a:t>
            </a:r>
          </a:p>
          <a:p>
            <a:endParaRPr lang="en-US" sz="1200" dirty="0"/>
          </a:p>
          <a:p>
            <a:r>
              <a:rPr lang="en-US" sz="1200" dirty="0"/>
              <a:t>CLICK 1 - obligations and degrees of freedom appear. 'A specification does two things at once. It constrains the choices that matter, and, just as importantly, it leaves other choices to the implementor.' The two boxes are deliberately the same size: degrees of freedom are not leftovers or things we forgot. Students arrive believing the opposite. Do NOT introduce unknown, tacit and free here - that distinction breaks this clean picture on purpose, much later, and the break only works if the clean version landed first. If a student raises it, say they are ahead of us and we will come back to exactly that.</a:t>
            </a:r>
          </a:p>
          <a:p>
            <a:endParaRPr lang="en-US" sz="1200" dirty="0"/>
          </a:p>
          <a:p>
            <a:r>
              <a:rPr lang="en-US" sz="1200" dirty="0"/>
              <a:t>CLICK 2 - the acceptable region and A, B, C appear. 'A good specification usually does not describe one uniquely determined implementation. Several different realizations may all be acceptable.' This is the sentence the whole lecture rests on; say it slowly. A, B and C are genuinely different systems and all three satisfy every obligation we stated. The specification did not pick a point, it drew a region. Introduce the letters properly - they are the three candidate builds on the next slide and the ones we come back to when we ask how much of the space to eliminate.</a:t>
            </a:r>
          </a:p>
          <a:p>
            <a:endParaRPr lang="en-US" sz="1200" dirty="0"/>
          </a:p>
          <a:p>
            <a:r>
              <a:rPr lang="en-US" sz="1200" dirty="0"/>
              <a:t>CLICK 3 - D appears outside the boundary. 'But not everything is acceptable. The specification establishes the boundary.' Then: 'Most of today's lecture is just unpacking this picture.' D is the callback on the agents slide: a specification that appears to permit D, an agent that builds it, a human who says obviously not that - and what the objection reveals is that the boundary we had in our heads was never represented. Plant D here so that slide costs nothing to set up.</a:t>
            </a:r>
          </a:p>
          <a:p>
            <a:endParaRPr lang="en-US" sz="1200" dirty="0"/>
          </a:p>
          <a:p>
            <a:r>
              <a:rPr lang="en-US" sz="1200" dirty="0"/>
              <a:t>CLOSE by walking the three sections against the picture: the arrow from requirements to specification; how we represent what is inside the specification box; and the obligations-versus-freedom split, including why building can tell us where the boundary should be. The footer is navigation, not content - read it once, quickly.</a:t>
            </a:r>
          </a:p>
          <a:p>
            <a:endParaRPr lang="en-US" sz="1200" dirty="0"/>
          </a:p>
          <a:p>
            <a:r>
              <a:rPr lang="en-US" sz="1200" dirty="0"/>
              <a:t>RETURN TO THIS PICTURE OUT LOUD at least four times today: the case-study opener, the from-case-to-principle divider, the realization-space slide, and the close. Students should feel one model being unpacked, not thirty separate diagrams.</a:t>
            </a:r>
          </a:p>
          <a:p>
            <a:endParaRPr lang="en-US" sz="1200" dirty="0"/>
          </a:p>
          <a:p>
            <a:r>
              <a:rPr lang="en-US" sz="1200" dirty="0"/>
              <a:t>TIMING: 60 to 90 seconds for the whole slide. It buys the time back - later slides skip their framing because the map already exists.</a:t>
            </a:r>
          </a:p>
          <a:p>
            <a:endParaRPr 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Change the question again. What information counts as a valid weekly summary? Take R6: provide the user with a weekly sleep summary. That tells us something important about the product, but it does not yet tell an implementor — or another system consuming the summary — what constitutes a valid weekly summary.</a:t>
            </a:r>
          </a:p>
          <a:p>
            <a:endParaRPr/>
          </a:p>
          <a:p>
            <a:r>
              <a:t>Suppose the specification defines that boundary object with this schema. A schema is specification-level when it constrains the information crossing the machine boundary: what a weekly summary must contain for anyone to accept it as a weekly summary.</a:t>
            </a:r>
          </a:p>
          <a:p>
            <a:endParaRPr/>
          </a:p>
          <a:p>
            <a:r>
              <a:t>Required fields, types, cardinality, ranges, referential relationships. The invariant here is a cardinality claim: exactly seven nightly entries. A schema makes that constraint explicit enough to check systematically. R6 requires a weekly summary. The schema specifies what must cross the boundary for something to count as one.</a:t>
            </a:r>
          </a:p>
          <a:p>
            <a:endParaRPr/>
          </a:p>
          <a:p>
            <a:r>
              <a:t>What this is not: a component or dependency diagram. Which parts exist, and which may depend on which, is architecture. We are still describing what an acceptable realization must accept and produce, not how it is built. That distinction is worth saying out loud, because both are drawn as boxes and lines.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Now put the three together. Same system, three representations, three different questions answered.</a:t>
            </a:r>
          </a:p>
          <a:p>
            <a:endParaRPr/>
          </a:p>
          <a:p>
            <a:r>
              <a:t>None of them is a tier or a refinement of another. They are peers. They join through shared concepts: an observation, a night, an advisory. That shared vocabulary is what lets the three views describe one system without any of them being complete.</a:t>
            </a:r>
          </a:p>
          <a:p>
            <a:endParaRPr/>
          </a:p>
          <a:p>
            <a:r>
              <a:t>All three views elaborate requirements from the same seven-line requirements set we saw at the beginning.</a:t>
            </a:r>
          </a:p>
          <a:p>
            <a:endParaRPr/>
          </a:p>
          <a:p>
            <a:r>
              <a:t>So the closing claim of this section: no single representation needs to say everything. Use the view that makes the consequential property expressible.</a:t>
            </a:r>
          </a:p>
          <a:p>
            <a:endParaRPr/>
          </a:p>
          <a:p>
            <a:r>
              <a:t>And the reason this matters beyond today: the system did not change across these examples. The engineering question changed, so the model changed.</a:t>
            </a:r>
          </a:p>
          <a:p>
            <a:endParaRPr/>
          </a:p>
          <a:p>
            <a:r>
              <a:t>Next week the questions change again, to how the system should be structured, and the useful views will change with them. Same move, different questions.</a:t>
            </a:r>
          </a:p>
          <a:p>
            <a:endParaRPr/>
          </a:p>
          <a:p>
            <a:r>
              <a:t>So far we have asked how to represent an obligation once we know it matters. The next question is harder: which obligations should we impose at all?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t>20 seconds — Mark the turn from how we represent obligations to how many we should impose.</a:t>
            </a:r>
          </a:p>
          <a:p>
            <a:endParaRPr/>
          </a:p>
          <a:p>
            <a:r>
              <a:t>- Sections 1 and 2 were about making obligations explicit and visible. This section asks how many there should be.</a:t>
            </a:r>
          </a:p>
          <a:p>
            <a:endParaRPr/>
          </a:p>
          <a:p>
            <a:r>
              <a:t>- Do not pause for discussion here.</a:t>
            </a:r>
          </a:p>
          <a:p>
            <a:endParaRPr/>
          </a:p>
          <a:p>
            <a:r>
              <a:t>=====</a:t>
            </a:r>
          </a:p>
          <a:p>
            <a:endParaRPr/>
          </a:p>
          <a:p>
            <a:r>
              <a:t>Section three. We now know how to write obligations down and how to choose a representation that makes them visible. The harder question is how much of the realization we should be deciding at all.</a:t>
            </a:r>
          </a:p>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is the picture behind everything we have said about freedom.</a:t>
            </a:r>
          </a:p>
          <a:p>
            <a:r>
              <a:rPr dirty="0"/>
              <a:t>The outer box is the space of programs someone could write. Each obligation we state carves out a region: the realizations that satisfy it. The intersection is the acceptable set.</a:t>
            </a:r>
          </a:p>
          <a:p>
            <a:r>
              <a:rPr dirty="0"/>
              <a:t>Two things to notice. First, the obligations bound a region; they do not select a point. The realizations inside that intersection can differ substantially and all remain acceptable. Those remaining choices are degrees of freedom, and a tolerance bounds the permitted variation.</a:t>
            </a:r>
          </a:p>
          <a:p>
            <a:r>
              <a:rPr dirty="0"/>
              <a:t>Second, every obligation we add shrinks the region. That is the cost side. So the question is never how much can we specify. It is which eliminated alternatives actually mattered.</a:t>
            </a:r>
          </a:p>
          <a:p>
            <a:r>
              <a:rPr dirty="0"/>
              <a:t>Narrowing is valuable only when the eliminated alternatives matter. If two realizations are equally acceptable, a specification that forbids one has spent constraint and bought nothing.</a:t>
            </a:r>
          </a:p>
          <a:p>
            <a:endParaRPr dirty="0"/>
          </a:p>
          <a:p>
            <a:r>
              <a:rPr dirty="0"/>
              <a:t>But there is a trap in calling everything outside those obligations a degree of freedom. Some choices are open because we forgot something—or because we don't yet know what matters.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previous slide said obligations bound a region. This one says the unbounded part is not one thing.</a:t>
            </a:r>
          </a:p>
          <a:p>
            <a:r>
              <a:t>An unmodeled choice can mean three different situations. The consequence may not yet be understood: that is uncertainty, and the answer is to learn. A boundary may already exist in someone's judgment without being written down: that is tacit, and the answer is to externalize it. Or the alternatives may be genuinely acceptable: that is a degree of freedom, and the answer is to leave it open.</a:t>
            </a:r>
          </a:p>
          <a:p>
            <a:r>
              <a:t>Here is the useful diagnostic: if a proposed realization would provoke ‘not that,’ then some consequential boundary remains, whether or not anyone has written it down. The choice was never wholly free.</a:t>
            </a:r>
          </a:p>
          <a:p>
            <a:r>
              <a:t>And for the unknown case, notice what the response is. We do not specify harder. We build, observe, and then decide, because sometimes the system is how we learn which property mattered. A degree of freedom is known freedom; uncertainty is not.</a:t>
            </a:r>
          </a:p>
          <a:p>
            <a:r>
              <a:t>That is why modeling can precede specification. Sometimes we model because we know which property must hold; sometimes we model to discover which properties matter.</a:t>
            </a:r>
          </a:p>
          <a:p>
            <a:endParaRPr/>
          </a:p>
          <a:p>
            <a:r>
              <a:t>Let's see whether that distinction survives contact with an actual system.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5 minutes — Force engineering judgment rather than vocabulary recall.</a:t>
            </a:r>
          </a:p>
          <a:p>
            <a:endParaRPr dirty="0"/>
          </a:p>
          <a:p>
            <a:r>
              <a:rPr dirty="0"/>
              <a:t>- Hold the timing. Cut the share short rather than letting it run; the disagreement is the point, not resolving it.</a:t>
            </a:r>
          </a:p>
          <a:p>
            <a:endParaRPr dirty="0"/>
          </a:p>
          <a:p>
            <a:r>
              <a:rPr dirty="0"/>
              <a:t>- Banner color: usually free — unless color-blind users or a clinic house style make it consequential. Then tacit.</a:t>
            </a:r>
          </a:p>
          <a:p>
            <a:endParaRPr dirty="0"/>
          </a:p>
          <a:p>
            <a:r>
              <a:rPr dirty="0"/>
              <a:t>- Detection sensitivity: the clearest UNKNOWN candidate. We may not yet know what tradeoff users will tolerate between missed events and false alarms. The response is not to invent a number because a specification needs one. The response may be to learn.</a:t>
            </a:r>
          </a:p>
          <a:p>
            <a:endParaRPr dirty="0"/>
          </a:p>
          <a:p>
            <a:r>
              <a:rPr dirty="0"/>
              <a:t>- Database: usually free — unless hosting location is regulated, in which case tacit.</a:t>
            </a:r>
          </a:p>
          <a:p>
            <a:endParaRPr dirty="0"/>
          </a:p>
          <a:p>
            <a:r>
              <a:rPr dirty="0"/>
              <a:t>- Bounced mail: almost always tacit, and the most interesting one. Nobody wrote down that the user must find out.</a:t>
            </a:r>
          </a:p>
          <a:p>
            <a:endParaRPr dirty="0"/>
          </a:p>
          <a:p>
            <a:r>
              <a:rPr dirty="0"/>
              <a:t>- Ask what additional context would change their classification. That question is the learning objective.</a:t>
            </a:r>
          </a:p>
          <a:p>
            <a:endParaRPr dirty="0"/>
          </a:p>
          <a:p>
            <a:r>
              <a:rPr dirty="0"/>
              <a:t>=====</a:t>
            </a:r>
          </a:p>
          <a:p>
            <a:endParaRPr dirty="0"/>
          </a:p>
          <a:p>
            <a:r>
              <a:rPr dirty="0"/>
              <a:t>One minute alone, then two with a neighbor. Argue for a classification, then say what additional context would change your classification.</a:t>
            </a:r>
          </a:p>
          <a:p>
            <a:endParaRPr dirty="0"/>
          </a:p>
          <a:p>
            <a:r>
              <a:rPr dirty="0"/>
              <a:t>Take answers on the last one first — it produces the strongest disagreement. Then close: where you disagreed is where the engineering is. The label depends on what the system owes people, not on the words in the document.</a:t>
            </a:r>
          </a:p>
          <a:p>
            <a:endParaRPr dirty="0"/>
          </a:p>
          <a:p>
            <a:r>
              <a:rPr dirty="0"/>
              <a:t>One of those cases is worth following. Suppose we decide the bounced-email behavior wasn't free at all—it was tacit.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2.5 minutes — Show that agents change the economics of omitted context, not the nature of specification.</a:t>
            </a:r>
          </a:p>
          <a:p>
            <a:endParaRPr dirty="0"/>
          </a:p>
          <a:p>
            <a:r>
              <a:rPr dirty="0"/>
              <a:t>- This slide is about the TACIT category specifically. The general freedom argument is already made; do not repeat it.</a:t>
            </a:r>
          </a:p>
          <a:p>
            <a:endParaRPr dirty="0"/>
          </a:p>
          <a:p>
            <a:r>
              <a:rPr dirty="0"/>
              <a:t>- Candidate D callback: the specification appears to permit D, an agent builds it, a human objects — and the objection IS the unrepresented obligation.</a:t>
            </a:r>
          </a:p>
          <a:p>
            <a:endParaRPr dirty="0"/>
          </a:p>
          <a:p>
            <a:r>
              <a:rPr dirty="0"/>
              <a:t>- Keep it concrete and lightly funny. Avoid generic AI alarmism.</a:t>
            </a:r>
          </a:p>
          <a:p>
            <a:endParaRPr dirty="0"/>
          </a:p>
          <a:p>
            <a:r>
              <a:rPr dirty="0"/>
              <a:t>=====</a:t>
            </a:r>
          </a:p>
          <a:p>
            <a:endParaRPr dirty="0"/>
          </a:p>
          <a:p>
            <a:r>
              <a:rPr dirty="0"/>
              <a:t>Return to R7 one last time. Earlier you tried to decide what an implementor would need to know. Here is what happens when one of those consequential facts stays in someone's head.</a:t>
            </a:r>
          </a:p>
          <a:p>
            <a:endParaRPr dirty="0"/>
          </a:p>
          <a:p>
            <a:r>
              <a:rPr dirty="0"/>
              <a:t>A teammate who sits near you gets a bounced mail and tells the user, because obviously. An agent gets a bounced mail, logs a warning, and returns success. Nothing in R7 forbids that.</a:t>
            </a:r>
          </a:p>
          <a:p>
            <a:endParaRPr dirty="0"/>
          </a:p>
          <a:p>
            <a:r>
              <a:rPr dirty="0"/>
              <a:t>That objection — obviously not that — is the sound of an obligation nobody </a:t>
            </a:r>
            <a:r>
              <a:rPr dirty="0" err="1"/>
              <a:t>externalised</a:t>
            </a:r>
            <a:r>
              <a:rPr dirty="0"/>
              <a:t>. It was real; it just was not written anywhere.</a:t>
            </a:r>
          </a:p>
          <a:p>
            <a:endParaRPr dirty="0"/>
          </a:p>
          <a:p>
            <a:r>
              <a:rPr dirty="0"/>
              <a:t>The agent is not stupid, it is unopinionated. It will pick a locally plausible point in the apparent realization space every time you leave one open. A human who shares your context reconstructed the missing constraint for free — and we never noticed we were relying on that.</a:t>
            </a:r>
          </a:p>
          <a:p>
            <a:endParaRPr dirty="0"/>
          </a:p>
          <a:p>
            <a:r>
              <a:rPr dirty="0"/>
              <a:t>Say aloud rather than showing: the agent does not share the team's unstated context, and what changed is the cost of leaving context unsaid.</a:t>
            </a:r>
          </a:p>
          <a:p>
            <a:endParaRPr dirty="0"/>
          </a:p>
          <a:p>
            <a:r>
              <a:rPr dirty="0"/>
              <a:t>So why not eliminate this problem by specifying everything? Because constraints have a cost too—and software changes the economics of when we need to commit.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240EE-317D-2525-E5D9-50FE2AFC88CB}"/>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E92D8356-4E83-E311-BE90-EFB133A2F0BE}"/>
              </a:ext>
            </a:extLst>
          </p:cNvPr>
          <p:cNvSpPr>
            <a:spLocks noGrp="1"/>
          </p:cNvSpPr>
          <p:nvPr>
            <p:ph type="body" idx="1"/>
          </p:nvPr>
        </p:nvSpPr>
        <p:spPr/>
        <p:txBody>
          <a:bodyPr/>
          <a:lstStyle/>
          <a:p>
            <a:r>
              <a:rPr lang="en-US" dirty="0"/>
              <a:t>We just spent a section arguing that consequential choices should be made explicit. And the agent example makes the cost of leaving them implicit especially obvious.</a:t>
            </a:r>
          </a:p>
          <a:p>
            <a:r>
              <a:rPr lang="en-US" dirty="0"/>
              <a:t>So, there is a tempting conclusion: </a:t>
            </a:r>
            <a:r>
              <a:rPr lang="en-US" b="1" dirty="0"/>
              <a:t>fine—then specify everything first. Make the specification complete enough that the implementor cannot surprise us.</a:t>
            </a:r>
            <a:endParaRPr lang="en-US" dirty="0"/>
          </a:p>
          <a:p>
            <a:r>
              <a:rPr lang="en-US" dirty="0"/>
              <a:t>In current software practice you will sometimes hear a version of this called </a:t>
            </a:r>
            <a:r>
              <a:rPr lang="en-US" i="1" dirty="0"/>
              <a:t>spec-driven development</a:t>
            </a:r>
            <a:r>
              <a:rPr lang="en-US" dirty="0"/>
              <a:t>: write the specification first, then let the implementation follow from it.</a:t>
            </a:r>
          </a:p>
          <a:p>
            <a:r>
              <a:rPr lang="en-US" dirty="0"/>
              <a:t>There is something right about that. If we already know a boundary matters, leaving it tacit is a mistake.</a:t>
            </a:r>
          </a:p>
          <a:p>
            <a:endParaRPr lang="en-US" dirty="0"/>
          </a:p>
          <a:p>
            <a:r>
              <a:rPr lang="en-US" dirty="0"/>
              <a:t>But there is a problem. </a:t>
            </a:r>
            <a:r>
              <a:rPr lang="en-US" b="1" dirty="0"/>
              <a:t>What if we do not yet know where the boundary should be?</a:t>
            </a:r>
            <a:endParaRPr lang="en-US" dirty="0"/>
          </a:p>
          <a:p>
            <a:r>
              <a:rPr lang="en-US" dirty="0"/>
              <a:t>That was the UNKNOWN category from the last section. More specification does not manufacture knowledge we do not have.</a:t>
            </a:r>
          </a:p>
          <a:p>
            <a:r>
              <a:rPr lang="en-US" dirty="0"/>
              <a:t>And software has an unusual property that changes what we can do about that: compared with many engineered artifacts, we can often build something, observe what happens, and change it.</a:t>
            </a:r>
          </a:p>
          <a:p>
            <a:r>
              <a:rPr lang="en-US" dirty="0"/>
              <a:t>So, this last section asks when implementation should follow specification—and when implementation can help us </a:t>
            </a:r>
            <a:r>
              <a:rPr lang="en-US" i="1" dirty="0"/>
              <a:t>discover</a:t>
            </a:r>
            <a:r>
              <a:rPr lang="en-US" dirty="0"/>
              <a:t> the specification.</a:t>
            </a:r>
          </a:p>
        </p:txBody>
      </p:sp>
    </p:spTree>
    <p:extLst>
      <p:ext uri="{BB962C8B-B14F-4D97-AF65-F5344CB8AC3E}">
        <p14:creationId xmlns:p14="http://schemas.microsoft.com/office/powerpoint/2010/main" val="7937110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You have seen this bridge before. In Process, we asked why you might organize the work differently when building a bridge. The answer included changeability: concrete is expensive to revisit after realization. Here the same property answers a different question. It tells us how much reason we have to commit choices in the specification before we build.</a:t>
            </a:r>
          </a:p>
          <a:p>
            <a:r>
              <a:t>The circuit is the middle case. A circuit design is highly changeable before fabrication. The physical board is much less so. Software is unusual because the realized artifact itself often remains changeable.</a:t>
            </a:r>
          </a:p>
          <a:p>
            <a:r>
              <a:t>Qualification: software choices can become expensive commitments too.</a:t>
            </a:r>
          </a:p>
          <a:p>
            <a:r>
              <a:t>Orally: APIs acquire clients. Data models acquire data. Architectures acquire dependencies. Certification creates obligations.</a:t>
            </a:r>
          </a:p>
          <a:p>
            <a:r>
              <a:t>Callback to changeability in 1-2-SEProcessesAndMethodologies.pptx; seeds Architecture, Design, Engineering Capital, and Maintenance.</a:t>
            </a:r>
          </a:p>
          <a:p>
            <a:endParaRPr/>
          </a:p>
          <a:p>
            <a:r>
              <a:t>If changing software is relatively cheap, building can sometimes be part of how we learn what should have been constrained.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2.5 minutes — Convert iteration from a scheduling habit into an epistemic claim.</a:t>
            </a:r>
          </a:p>
          <a:p>
            <a:endParaRPr dirty="0"/>
          </a:p>
          <a:p>
            <a:r>
              <a:rPr dirty="0"/>
              <a:t>- Second half of a pair with the not-constrained-is-not-free slide: that carried the principle, this is the story. Tell it once.</a:t>
            </a:r>
          </a:p>
          <a:p>
            <a:endParaRPr dirty="0"/>
          </a:p>
          <a:p>
            <a:r>
              <a:rPr dirty="0"/>
              <a:t>- This is the UNKNOWN case: the requirement (R5) was known from the beginning; the right specification of it was not.</a:t>
            </a:r>
          </a:p>
          <a:p>
            <a:endParaRPr dirty="0"/>
          </a:p>
          <a:p>
            <a:r>
              <a:rPr dirty="0"/>
              <a:t>- The state model already made REBASELINING explicit; this story is about learning that the boundary we specified for it was drawn wrong.</a:t>
            </a:r>
          </a:p>
          <a:p>
            <a:endParaRPr dirty="0"/>
          </a:p>
          <a:p>
            <a:r>
              <a:rPr dirty="0"/>
              <a:t>=====</a:t>
            </a:r>
          </a:p>
          <a:p>
            <a:endParaRPr dirty="0"/>
          </a:p>
          <a:p>
            <a:r>
              <a:rPr dirty="0"/>
              <a:t>Go back to R5. We knew from the beginning that the app must adapt when a user's normal changes. So</a:t>
            </a:r>
            <a:r>
              <a:rPr lang="en-US" dirty="0"/>
              <a:t>, </a:t>
            </a:r>
            <a:r>
              <a:rPr dirty="0"/>
              <a:t>the problem here is not that we forgot the requirement.</a:t>
            </a:r>
          </a:p>
          <a:p>
            <a:endParaRPr dirty="0"/>
          </a:p>
          <a:p>
            <a:r>
              <a:rPr dirty="0"/>
              <a:t>The problem is that knowing the requirement does not mean we already know the right specification. Suppose we decide that a sufficiently persistent shift should cause the system to establish a new baseline. We build that rule and put it into use.</a:t>
            </a:r>
          </a:p>
          <a:p>
            <a:endParaRPr dirty="0"/>
          </a:p>
          <a:p>
            <a:r>
              <a:rPr dirty="0"/>
              <a:t>Then observation teaches us that persistence alone does not capture the distinction we actually care about. The implementation may have done exactly what the specification required. What changed was our understanding of the acceptable boundary.</a:t>
            </a:r>
          </a:p>
          <a:p>
            <a:endParaRPr dirty="0"/>
          </a:p>
          <a:p>
            <a:r>
              <a:rPr dirty="0"/>
              <a:t>This is the UNKNOWN case from a few slides ago. The answer was not to specify harder before we had evidence. We specified enough to proceed, built, observed, and learned.</a:t>
            </a:r>
          </a:p>
          <a:p>
            <a:endParaRPr dirty="0"/>
          </a:p>
          <a:p>
            <a:r>
              <a:rPr dirty="0"/>
              <a:t>Do not turn this into an anti-specification argument. R5 remained valid. What changed was our specification of how that requirement should be realized.</a:t>
            </a:r>
          </a:p>
          <a:p>
            <a:endParaRPr dirty="0"/>
          </a:p>
          <a:p>
            <a:r>
              <a:rPr dirty="0"/>
              <a:t>That gives us the third response to an unsettled choice: not constrain, not leave open—explore.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t>20 seconds — Give the lecture a visible hierarchy; name the first movement and move on.</a:t>
            </a:r>
          </a:p>
          <a:p>
            <a:endParaRPr/>
          </a:p>
          <a:p>
            <a:r>
              <a:t>- Deliberately brief. Do not add content; the slide's job is structural.</a:t>
            </a:r>
          </a:p>
          <a:p>
            <a:endParaRPr/>
          </a:p>
          <a:p>
            <a:r>
              <a:t>- The four section names match the footer on slide 2: specification, representation, freedom, learning.</a:t>
            </a:r>
          </a:p>
          <a:p>
            <a:endParaRPr/>
          </a:p>
          <a:p>
            <a:r>
              <a:t>=====</a:t>
            </a:r>
          </a:p>
          <a:p>
            <a:endParaRPr/>
          </a:p>
          <a:p>
            <a:r>
              <a:t>Section one. The opening slide gave us a model of moving from requirements to acceptable realizations. Now we ask the first question: what does specification add?</a:t>
            </a:r>
          </a:p>
          <a:p>
            <a:endParaRPr/>
          </a:p>
          <a:p>
            <a:r>
              <a:t>Let's make that question concrete with one system we'll use throughout the lecture.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3 minutes — Hand students the practical rule the whole lecture was arguing for.</a:t>
            </a:r>
          </a:p>
          <a:p>
            <a:endParaRPr dirty="0"/>
          </a:p>
          <a:p>
            <a:r>
              <a:rPr dirty="0"/>
              <a:t>- Deliver slowly; three sentences. This is the slide where you say less than you want to.</a:t>
            </a:r>
          </a:p>
          <a:p>
            <a:endParaRPr dirty="0"/>
          </a:p>
          <a:p>
            <a:r>
              <a:rPr dirty="0"/>
              <a:t>- EXPLORE is the third answer the degrees-of-freedom section earned. It is not a euphemism for failing to decide.</a:t>
            </a:r>
          </a:p>
          <a:p>
            <a:endParaRPr dirty="0"/>
          </a:p>
          <a:p>
            <a:r>
              <a:rPr dirty="0"/>
              <a:t>- Line one answers the obligations side of the model, line two the freedom side, line three the unknown category.</a:t>
            </a:r>
          </a:p>
          <a:p>
            <a:endParaRPr dirty="0"/>
          </a:p>
          <a:p>
            <a:r>
              <a:rPr dirty="0"/>
              <a:t>- Protect this slide's time even if earlier sections ran long.</a:t>
            </a:r>
          </a:p>
          <a:p>
            <a:endParaRPr dirty="0"/>
          </a:p>
          <a:p>
            <a:r>
              <a:rPr dirty="0"/>
              <a:t>=====</a:t>
            </a:r>
          </a:p>
          <a:p>
            <a:endParaRPr dirty="0"/>
          </a:p>
          <a:p>
            <a:r>
              <a:rPr dirty="0"/>
              <a:t>Constrain when two reasonable answers would produce products a user could tell apart, or different risk. Build A versus Build B was exactly this.</a:t>
            </a:r>
          </a:p>
          <a:p>
            <a:endParaRPr dirty="0"/>
          </a:p>
          <a:p>
            <a:r>
              <a:rPr dirty="0"/>
              <a:t>Leave open when every answer is acceptable. Say so in writing if you can — marking something deliberately open stops the next reader treating it as an oversight</a:t>
            </a:r>
            <a:r>
              <a:rPr lang="en-US" dirty="0"/>
              <a:t> </a:t>
            </a:r>
            <a:r>
              <a:rPr dirty="0"/>
              <a:t>and stops an agent treating it as an invitation.</a:t>
            </a:r>
          </a:p>
          <a:p>
            <a:endParaRPr dirty="0"/>
          </a:p>
          <a:p>
            <a:r>
              <a:rPr dirty="0"/>
              <a:t>Explore when you do not yet know which of those two it is. Build something, look, then decide.</a:t>
            </a:r>
          </a:p>
          <a:p>
            <a:endParaRPr dirty="0"/>
          </a:p>
          <a:p>
            <a:r>
              <a:rPr dirty="0"/>
              <a:t>Read the three rules slowly and stop. They are the practical synthesis of the lecture.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ANIMATE — MAGE Moment.</a:t>
            </a:r>
            <a:br>
              <a:rPr lang="en-US" dirty="0"/>
            </a:br>
            <a:r>
              <a:rPr lang="en-US" dirty="0"/>
              <a:t>“But now we have a tension. Agents benefit from explicit specification, while learning requires us not to commit every decision too early. How do we preserve room to learn while still giving agents enough specification to work reliably? We will keep returning to that question throughout the course.”</a:t>
            </a:r>
          </a:p>
          <a:p>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Close by locating today inside the course, and correct the ladder misconception.</a:t>
            </a:r>
          </a:p>
          <a:p>
            <a:endParaRPr dirty="0"/>
          </a:p>
          <a:p>
            <a:r>
              <a:rPr dirty="0"/>
              <a:t>- It is the model from slide 2, extended forward. Students should </a:t>
            </a:r>
            <a:r>
              <a:rPr dirty="0" err="1"/>
              <a:t>recognise</a:t>
            </a:r>
            <a:r>
              <a:rPr dirty="0"/>
              <a:t> it instantly.</a:t>
            </a:r>
          </a:p>
          <a:p>
            <a:endParaRPr dirty="0"/>
          </a:p>
          <a:p>
            <a:r>
              <a:rPr dirty="0"/>
              <a:t>- Architecture and design hang under A, not under SPECIFICATION. That is the argument.</a:t>
            </a:r>
          </a:p>
          <a:p>
            <a:endParaRPr dirty="0"/>
          </a:p>
          <a:p>
            <a:r>
              <a:rPr dirty="0"/>
              <a:t>- Students picture requirements to design as one ladder of increasing detail. If architecture were more specification, every architectural decision would be an obligation on the implementor — which is not how anyone works.</a:t>
            </a:r>
          </a:p>
          <a:p>
            <a:endParaRPr dirty="0"/>
          </a:p>
          <a:p>
            <a:r>
              <a:rPr dirty="0"/>
              <a:t>- If over time: skip the second build and say the closing line.</a:t>
            </a:r>
          </a:p>
          <a:p>
            <a:endParaRPr dirty="0"/>
          </a:p>
          <a:p>
            <a:r>
              <a:rPr dirty="0"/>
              <a:t>- Check: can they say why requirements alone may not be buildable, what a specification adds, why more than one representation, what a degree of freedom is, why unspecified is not free, why not specify everything, and how iteration discovers specification?</a:t>
            </a:r>
          </a:p>
          <a:p>
            <a:endParaRPr dirty="0"/>
          </a:p>
          <a:p>
            <a:r>
              <a:rPr dirty="0"/>
              <a:t>=====</a:t>
            </a:r>
          </a:p>
          <a:p>
            <a:endParaRPr dirty="0"/>
          </a:p>
          <a:p>
            <a:r>
              <a:rPr dirty="0"/>
              <a:t>We opened with this picture and we are closing with it. Requirements: what should be true. Specification: which realizations we are willing to accept. R4 allowed Builds A, B, and C until we stated more obligations. R6 became concrete when we defined the weekly-summary boundary. R5 remained a requirement even when use taught us to revise the specification.</a:t>
            </a:r>
          </a:p>
          <a:p>
            <a:endParaRPr dirty="0"/>
          </a:p>
          <a:p>
            <a:r>
              <a:rPr dirty="0"/>
              <a:t>ANIMATE</a:t>
            </a:r>
          </a:p>
          <a:p>
            <a:endParaRPr dirty="0"/>
          </a:p>
          <a:p>
            <a:r>
              <a:rPr dirty="0"/>
              <a:t>Architecture asks how the system is structured. Design asks how each part is </a:t>
            </a:r>
            <a:r>
              <a:rPr dirty="0" err="1"/>
              <a:t>realised</a:t>
            </a:r>
            <a:r>
              <a:rPr dirty="0"/>
              <a:t> inside. Both hang under one candidate.</a:t>
            </a:r>
          </a:p>
          <a:p>
            <a:endParaRPr dirty="0"/>
          </a:p>
          <a:p>
            <a:r>
              <a:rPr dirty="0"/>
              <a:t>ANIMATE</a:t>
            </a:r>
          </a:p>
          <a:p>
            <a:endParaRPr dirty="0"/>
          </a:p>
          <a:p>
            <a:r>
              <a:rPr dirty="0"/>
              <a:t>They are mostly choices inside the acceptable space rather than further specification, though a specification can reach them, as the A-7E subset requirement did. We pick one of the systems the specification was already willing to accept, and then decide how to structure and build it.</a:t>
            </a:r>
          </a:p>
          <a:p>
            <a:endParaRPr dirty="0"/>
          </a:p>
          <a:p>
            <a:r>
              <a:rPr dirty="0"/>
              <a:t>Today we asked which realizations are acceptable. Next we start choosing how one of those acceptable systems should be structured.</a:t>
            </a:r>
          </a:p>
          <a:p>
            <a:endParaRPr dirty="0"/>
          </a:p>
          <a:p>
            <a:r>
              <a:rPr dirty="0"/>
              <a:t>Constrain what matters. Leave acceptable alternatives open. Explore what you do not yet understand.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t>This system is fictional. We will use it throughout the lecture because it is complicated enough to have real specification questions, but small enough that we can keep the whole problem in our heads. These requirements sound reasonable. But reasonable requirements are not yet enough to tell an implementor which realizations we would accept. Take R4.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Show that reasonable requirements can still admit substantially different realizations.</a:t>
            </a:r>
          </a:p>
          <a:p>
            <a:endParaRPr dirty="0"/>
          </a:p>
          <a:p>
            <a:r>
              <a:rPr dirty="0"/>
              <a:t>- Slide 2 already framed the model; do not re-explain it. This slide makes the abstract arrow concrete.</a:t>
            </a:r>
          </a:p>
          <a:p>
            <a:endParaRPr dirty="0"/>
          </a:p>
          <a:p>
            <a:r>
              <a:rPr dirty="0"/>
              <a:t>- Name these Build A, B and C out loud. The letters carry through the lecture; later slides eliminate them one at a time.</a:t>
            </a:r>
          </a:p>
          <a:p>
            <a:endParaRPr dirty="0"/>
          </a:p>
          <a:p>
            <a:r>
              <a:rPr dirty="0"/>
              <a:t>- Ask the closing question and take two answers before moving on.</a:t>
            </a:r>
          </a:p>
          <a:p>
            <a:endParaRPr dirty="0"/>
          </a:p>
          <a:p>
            <a:r>
              <a:rPr dirty="0"/>
              <a:t>=====</a:t>
            </a:r>
          </a:p>
          <a:p>
            <a:endParaRPr dirty="0"/>
          </a:p>
          <a:p>
            <a:r>
              <a:rPr dirty="0"/>
              <a:t>Three teams receive exactly that sentence and nothing more. Team A captures a baseline once, at install, and compares last night to it, every morning. Team B keeps a rolling thirty-day baseline and sends a weekly digest. Team C runs a heart-rate variability model and only speaks up above ninety percent confidence.</a:t>
            </a:r>
          </a:p>
          <a:p>
            <a:endParaRPr dirty="0"/>
          </a:p>
          <a:p>
            <a:r>
              <a:rPr dirty="0"/>
              <a:t>Every one of those satisfies the sentence. None of them is the same product. A user would notice immediately which one they had.</a:t>
            </a:r>
          </a:p>
          <a:p>
            <a:endParaRPr dirty="0"/>
          </a:p>
          <a:p>
            <a:r>
              <a:rPr dirty="0"/>
              <a:t>So what does specification add that R4 did not tell us? Start with the boundary between the world we care about and the machine we can build.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t>3 minutes — Install the world/machine boundary as a working distinction, not a formalism.</a:t>
            </a:r>
          </a:p>
          <a:p>
            <a:endParaRPr/>
          </a:p>
          <a:p>
            <a:r>
              <a:t>- This is the slide that carries Zave &amp; Jackson. The next one only consolidates it visually.</a:t>
            </a:r>
          </a:p>
          <a:p>
            <a:endParaRPr/>
          </a:p>
          <a:p>
            <a:r>
              <a:t>- The concrete pair is the whole lesson: same intent, two vocabularies.</a:t>
            </a:r>
          </a:p>
          <a:p>
            <a:endParaRPr/>
          </a:p>
          <a:p>
            <a:r>
              <a:t>- Students read the paper. Do not lecture the taxonomy; make its central insight usable.</a:t>
            </a:r>
          </a:p>
          <a:p>
            <a:endParaRPr/>
          </a:p>
          <a:p>
            <a:r>
              <a:t>=====</a:t>
            </a:r>
          </a:p>
          <a:p>
            <a:endParaRPr/>
          </a:p>
          <a:p>
            <a:r>
              <a:t>Read the left card. Users are warned before illness affects their day. Notice the vocabulary: users, illness, days. None of those are things a program can touch.</a:t>
            </a:r>
          </a:p>
          <a:p>
            <a:endParaRPr/>
          </a:p>
          <a:p>
            <a:r>
              <a:t>Now the right card. Emit one advisory within sixty seconds of wake detection. Sleep data in, advisory out. Every term is something the machine can sense or emit.</a:t>
            </a:r>
          </a:p>
          <a:p>
            <a:endParaRPr/>
          </a:p>
          <a:p>
            <a:r>
              <a:t>That is the boundary. A requirement is about the world; a specification constrains the machine at its interface with the world.</a:t>
            </a:r>
          </a:p>
          <a:p>
            <a:endParaRPr/>
          </a:p>
          <a:p>
            <a:r>
              <a:t>Zave and Jackson's point is that confusing the two is the most common way this work goes wrong. You end up with a document that reads like a requirement and is handed over as if it were buildable — or one that reads like code and no longer says what anyone wanted.</a:t>
            </a:r>
          </a:p>
          <a:p>
            <a:endParaRPr/>
          </a:p>
          <a:p>
            <a:r>
              <a:t>That gives us the distinction. Now let's make the relationship precise.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diagram is the Zave and Jackson picture of the relationship between the world and the machine.</a:t>
            </a:r>
          </a:p>
          <a:p>
            <a:r>
              <a:t>Read it left to right. The requirement is a statement about the world. The specification constrains the machine, and it can only be written in terms of phenomena shared between the world and the machine. Domain assumptions are what connect machine behavior back to the world.</a:t>
            </a:r>
          </a:p>
          <a:p>
            <a:r>
              <a:t>Put together: specification plus domain assumptions should imply the requirement.</a:t>
            </a:r>
          </a:p>
          <a:p>
            <a:r>
              <a:t>So there are two ways to fail. The machine may not meet the specification, which is a software problem. Or the specification may be met and the requirement still not hold, because a domain assumption did not describe the world. Correct software is not enough if our assumptions about the world are wrong.</a:t>
            </a:r>
          </a:p>
          <a:p>
            <a:r>
              <a:t>Zave and Jackson call the problems clustered around these relationships the four dark corners of requirements engineering. You do not need the terminology; you need the relationship.</a:t>
            </a:r>
          </a:p>
          <a:p>
            <a:r>
              <a:t>If the requirement does not follow, inspect both the specification and the domain assumptions.</a:t>
            </a:r>
          </a:p>
          <a:p>
            <a:endParaRPr/>
          </a:p>
          <a:p>
            <a:r>
              <a:t>That is the theory. Now try doing it yourself for another Sleep Advisor requirement.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5 minutes — Students discover that omissions differ in kind before we give them the vocabulary.</a:t>
            </a:r>
          </a:p>
          <a:p>
            <a:endParaRPr dirty="0"/>
          </a:p>
          <a:p>
            <a:r>
              <a:rPr dirty="0"/>
              <a:t>- Hold the timing firmly: 1 think, 2 pair, 2 share. Do not let the share run — the payoff is three slides away.</a:t>
            </a:r>
          </a:p>
          <a:p>
            <a:endParaRPr dirty="0"/>
          </a:p>
          <a:p>
            <a:r>
              <a:rPr dirty="0"/>
              <a:t>- Likely answers to Q1: send it, let them pick a doctor, pick a format. Q2: consent, retention, revocation, what counts as a summary, what if sending fails. Q3: transport, file format, styling.</a:t>
            </a:r>
          </a:p>
          <a:p>
            <a:endParaRPr dirty="0"/>
          </a:p>
          <a:p>
            <a:r>
              <a:rPr dirty="0"/>
              <a:t>- Do NOT introduce unknown / tacit / free here. Students must wrestle with the question first.</a:t>
            </a:r>
          </a:p>
          <a:p>
            <a:endParaRPr dirty="0"/>
          </a:p>
          <a:p>
            <a:r>
              <a:rPr dirty="0"/>
              <a:t>- Close with the line on screen; that is the transition, not a summary.</a:t>
            </a:r>
          </a:p>
          <a:p>
            <a:endParaRPr dirty="0"/>
          </a:p>
          <a:p>
            <a:r>
              <a:rPr dirty="0"/>
              <a:t>=====</a:t>
            </a:r>
          </a:p>
          <a:p>
            <a:endParaRPr dirty="0"/>
          </a:p>
          <a:p>
            <a:r>
              <a:rPr dirty="0"/>
              <a:t>Now take another requirement from the same system: R7. Imagine handing exactly this requirement to an implementor who has never met the user and cannot ask you anything. One minute alone: write what the implementation must do, then everything you would still need to know.</a:t>
            </a:r>
          </a:p>
          <a:p>
            <a:endParaRPr dirty="0"/>
          </a:p>
          <a:p>
            <a:r>
              <a:rPr dirty="0"/>
              <a:t>Now two minutes with a neighbor. Compare your missing-facts lists and mark the ones you would be content to let the implementor decide.</a:t>
            </a:r>
          </a:p>
          <a:p>
            <a:endParaRPr dirty="0"/>
          </a:p>
          <a:p>
            <a:r>
              <a:rPr dirty="0"/>
              <a:t>Take three or four answers. Push on any two people who disagreed about whether something could be left open — that disagreement is the seed of the next section.</a:t>
            </a:r>
          </a:p>
          <a:p>
            <a:endParaRPr dirty="0"/>
          </a:p>
          <a:p>
            <a:r>
              <a:rPr dirty="0"/>
              <a:t>Then close: notice that not every missing </a:t>
            </a:r>
            <a:r>
              <a:rPr lang="en-US" dirty="0"/>
              <a:t>fact is handled the same way</a:t>
            </a:r>
            <a:r>
              <a:rPr dirty="0"/>
              <a:t>. Some you could answer today and did not. Some we do not yet know how to answer. Some you genuinely do not care about. We will come back to that.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You just tried this for one requirement in a much smaller system. What happens when engineers have to answer the same question for a much more complex system?</a:t>
            </a:r>
          </a:p>
          <a:p>
            <a:r>
              <a:rPr dirty="0"/>
              <a:t>Let's look at one substantial example: the A-7E aircraft software specification.</a:t>
            </a:r>
          </a:p>
          <a:p>
            <a:r>
              <a:rPr dirty="0"/>
              <a:t>Do not read it as a historical curiosity, and do not look for one particular specification notation. Instead ask: what did these engineers decide needed to be made explicit, and how did they represent it?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1026" name="Picture 2" descr="Electrical and Computer Engineering Black and Gold Co-Brand Logo">
            <a:extLst>
              <a:ext uri="{FF2B5EF4-FFF2-40B4-BE49-F238E27FC236}">
                <a16:creationId xmlns:a16="http://schemas.microsoft.com/office/drawing/2014/main" id="{DA2A365A-4E3B-2A48-8812-990B2A2EE9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6158" y="5721845"/>
            <a:ext cx="1264684" cy="999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60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1"/>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D1F61-B74F-FD46-9676-D29849AD2577}"/>
              </a:ext>
            </a:extLst>
          </p:cNvPr>
          <p:cNvSpPr>
            <a:spLocks noGrp="1"/>
          </p:cNvSpPr>
          <p:nvPr>
            <p:ph type="ctrTitle"/>
          </p:nvPr>
        </p:nvSpPr>
        <p:spPr>
          <a:xfrm>
            <a:off x="439339" y="565150"/>
            <a:ext cx="8265319" cy="874712"/>
          </a:xfrm>
        </p:spPr>
        <p:txBody>
          <a:bodyPr>
            <a:normAutofit/>
          </a:bodyPr>
          <a:lstStyle/>
          <a:p>
            <a:pPr>
              <a:defRPr b="0"/>
            </a:pPr>
            <a:r>
              <a:rPr lang="en-US" sz="2000" b="0" i="1" dirty="0"/>
              <a:t>ECE 30861/46100: Software Engineering</a:t>
            </a:r>
          </a:p>
        </p:txBody>
      </p:sp>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Subtitle 1">
            <a:extLst>
              <a:ext uri="{FF2B5EF4-FFF2-40B4-BE49-F238E27FC236}">
                <a16:creationId xmlns:a16="http://schemas.microsoft.com/office/drawing/2014/main" id="{8F813479-8512-DCF4-B5C8-FFAD6ABA1785}"/>
              </a:ext>
            </a:extLst>
          </p:cNvPr>
          <p:cNvSpPr txBox="1">
            <a:spLocks/>
          </p:cNvSpPr>
          <p:nvPr/>
        </p:nvSpPr>
        <p:spPr>
          <a:xfrm>
            <a:off x="224171" y="2488405"/>
            <a:ext cx="8695654" cy="2887635"/>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Times" pitchFamily="18" charset="0"/>
              <a:buNone/>
              <a:defRPr sz="1800" kern="1200">
                <a:solidFill>
                  <a:srgbClr val="000000"/>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5200" dirty="0"/>
              <a:t>Specification</a:t>
            </a:r>
          </a:p>
          <a:p>
            <a:r>
              <a:rPr lang="en-US" sz="2800" i="1" dirty="0">
                <a:solidFill>
                  <a:srgbClr val="8E6F3E"/>
                </a:solidFill>
              </a:rPr>
              <a:t>Translating requirements into an engineer-able description</a:t>
            </a:r>
          </a:p>
          <a:p>
            <a:endParaRPr lang="en-US" sz="1200" dirty="0"/>
          </a:p>
          <a:p>
            <a:r>
              <a:rPr lang="en-US" i="1" dirty="0"/>
              <a:t>Prof. James C. Davis</a:t>
            </a:r>
          </a:p>
          <a:p>
            <a:r>
              <a:rPr lang="en-US" i="1" dirty="0"/>
              <a:t>Prof. Steve France</a:t>
            </a:r>
          </a:p>
        </p:txBody>
      </p:sp>
    </p:spTree>
    <p:extLst>
      <p:ext uri="{BB962C8B-B14F-4D97-AF65-F5344CB8AC3E}">
        <p14:creationId xmlns:p14="http://schemas.microsoft.com/office/powerpoint/2010/main" val="407349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2BD16B-B74A-660F-AAAE-24045A33683D}"/>
              </a:ext>
            </a:extLst>
          </p:cNvPr>
          <p:cNvSpPr>
            <a:spLocks noGrp="1"/>
          </p:cNvSpPr>
          <p:nvPr>
            <p:ph type="title"/>
          </p:nvPr>
        </p:nvSpPr>
        <p:spPr/>
        <p:txBody>
          <a:bodyPr>
            <a:normAutofit fontScale="90000"/>
          </a:bodyPr>
          <a:lstStyle/>
          <a:p>
            <a:pPr>
              <a:buNone/>
              <a:defRPr b="0"/>
            </a:pPr>
            <a:r>
              <a:rPr lang="en-US" b="0" dirty="0"/>
              <a:t>A real software specification: the A-7E aircraft</a:t>
            </a:r>
          </a:p>
        </p:txBody>
      </p:sp>
      <p:sp>
        <p:nvSpPr>
          <p:cNvPr id="4" name="Slide Number Placeholder 3">
            <a:extLst>
              <a:ext uri="{FF2B5EF4-FFF2-40B4-BE49-F238E27FC236}">
                <a16:creationId xmlns:a16="http://schemas.microsoft.com/office/drawing/2014/main" id="{24CAFB3C-B634-E09C-E7C6-7A9A685898FD}"/>
              </a:ext>
            </a:extLst>
          </p:cNvPr>
          <p:cNvSpPr>
            <a:spLocks noGrp="1"/>
          </p:cNvSpPr>
          <p:nvPr>
            <p:ph type="sldNum" sz="quarter" idx="4"/>
          </p:nvPr>
        </p:nvSpPr>
        <p:spPr/>
        <p:txBody>
          <a:bodyPr/>
          <a:lstStyle/>
          <a:p>
            <a:fld id="{B7EB45DA-9A0D-DC49-8E02-F30A5DDC21C3}" type="slidenum">
              <a:rPr lang="en-US" smtClean="0"/>
              <a:t>10</a:t>
            </a:fld>
            <a:endParaRPr lang="en-US"/>
          </a:p>
        </p:txBody>
      </p:sp>
      <p:sp>
        <p:nvSpPr>
          <p:cNvPr id="201" name="Kicker"/>
          <p:cNvSpPr txBox="1"/>
          <p:nvPr/>
        </p:nvSpPr>
        <p:spPr>
          <a:xfrm>
            <a:off x="279400" y="812800"/>
            <a:ext cx="5969000" cy="279400"/>
          </a:xfrm>
          <a:prstGeom prst="rect">
            <a:avLst/>
          </a:prstGeom>
          <a:noFill/>
          <a:ln>
            <a:noFill/>
          </a:ln>
        </p:spPr>
        <p:txBody>
          <a:bodyPr lIns="0" tIns="91440" rIns="0" bIns="91440" anchor="t">
            <a:noAutofit/>
          </a:bodyPr>
          <a:lstStyle/>
          <a:p>
            <a:pPr>
              <a:buNone/>
            </a:pPr>
            <a:r>
              <a:rPr lang="en-US" sz="1400" b="1" dirty="0">
                <a:solidFill>
                  <a:srgbClr val="8E6F3E"/>
                </a:solidFill>
              </a:rPr>
              <a:t>Alspaugh et al., 1992 · Software Requirements for the A-7E Aircraft</a:t>
            </a:r>
          </a:p>
        </p:txBody>
      </p:sp>
      <p:sp>
        <p:nvSpPr>
          <p:cNvPr id="202" name="CaseLabel"/>
          <p:cNvSpPr txBox="1"/>
          <p:nvPr/>
        </p:nvSpPr>
        <p:spPr>
          <a:xfrm>
            <a:off x="6350000" y="812800"/>
            <a:ext cx="2489200" cy="279400"/>
          </a:xfrm>
          <a:prstGeom prst="rect">
            <a:avLst/>
          </a:prstGeom>
          <a:noFill/>
          <a:ln>
            <a:noFill/>
          </a:ln>
        </p:spPr>
        <p:txBody>
          <a:bodyPr lIns="0" tIns="91440" rIns="0" bIns="91440" anchor="t">
            <a:noAutofit/>
          </a:bodyPr>
          <a:lstStyle/>
          <a:p>
            <a:pPr algn="r">
              <a:buNone/>
            </a:pPr>
            <a:r>
              <a:rPr lang="en-US" sz="1200" b="1" spc="100" dirty="0">
                <a:solidFill>
                  <a:srgbClr val="8E6F3E"/>
                </a:solidFill>
              </a:rPr>
              <a:t>A-7E CASE · 1 OF 5</a:t>
            </a:r>
          </a:p>
        </p:txBody>
      </p:sp>
      <p:sp>
        <p:nvSpPr>
          <p:cNvPr id="203" name="Point"/>
          <p:cNvSpPr txBox="1"/>
          <p:nvPr/>
        </p:nvSpPr>
        <p:spPr>
          <a:xfrm>
            <a:off x="279400" y="1576556"/>
            <a:ext cx="4267200" cy="1219200"/>
          </a:xfrm>
          <a:prstGeom prst="rect">
            <a:avLst/>
          </a:prstGeom>
          <a:noFill/>
          <a:ln>
            <a:noFill/>
          </a:ln>
        </p:spPr>
        <p:txBody>
          <a:bodyPr lIns="0" tIns="91440" rIns="0" bIns="91440" anchor="t">
            <a:noAutofit/>
          </a:bodyPr>
          <a:lstStyle/>
          <a:p>
            <a:pPr>
              <a:buNone/>
            </a:pPr>
            <a:r>
              <a:rPr lang="en-US" sz="2200" b="1" dirty="0">
                <a:solidFill>
                  <a:srgbClr val="1A1A1A"/>
                </a:solidFill>
              </a:rPr>
              <a:t>A substantial specification of externally visible behavior</a:t>
            </a:r>
          </a:p>
          <a:p>
            <a:pPr>
              <a:spcBef>
                <a:spcPts val="300"/>
              </a:spcBef>
              <a:buNone/>
            </a:pPr>
            <a:r>
              <a:rPr lang="en-US" sz="1800" dirty="0">
                <a:solidFill>
                  <a:srgbClr val="555960"/>
                </a:solidFill>
              </a:rPr>
              <a:t>472 pages · nine chapters</a:t>
            </a:r>
          </a:p>
        </p:txBody>
      </p:sp>
      <p:sp>
        <p:nvSpPr>
          <p:cNvPr id="204" name="Point"/>
          <p:cNvSpPr txBox="1"/>
          <p:nvPr/>
        </p:nvSpPr>
        <p:spPr>
          <a:xfrm>
            <a:off x="279400" y="2973556"/>
            <a:ext cx="4267200" cy="1219200"/>
          </a:xfrm>
          <a:prstGeom prst="rect">
            <a:avLst/>
          </a:prstGeom>
          <a:noFill/>
          <a:ln>
            <a:noFill/>
          </a:ln>
        </p:spPr>
        <p:txBody>
          <a:bodyPr lIns="0" tIns="91440" rIns="0" bIns="91440" anchor="t">
            <a:noAutofit/>
          </a:bodyPr>
          <a:lstStyle/>
          <a:p>
            <a:pPr>
              <a:buNone/>
            </a:pPr>
            <a:r>
              <a:rPr lang="en-US" sz="2200" b="1" dirty="0">
                <a:solidFill>
                  <a:srgbClr val="1A1A1A"/>
                </a:solidFill>
              </a:rPr>
              <a:t>Multiple representations</a:t>
            </a:r>
          </a:p>
          <a:p>
            <a:pPr>
              <a:spcBef>
                <a:spcPts val="300"/>
              </a:spcBef>
              <a:buNone/>
            </a:pPr>
            <a:r>
              <a:rPr lang="en-US" sz="1800" dirty="0">
                <a:solidFill>
                  <a:srgbClr val="555960"/>
                </a:solidFill>
              </a:rPr>
              <a:t>prose · defined data · tables · modes · timing constraints</a:t>
            </a:r>
          </a:p>
        </p:txBody>
      </p:sp>
      <p:sp>
        <p:nvSpPr>
          <p:cNvPr id="205" name="Point"/>
          <p:cNvSpPr txBox="1"/>
          <p:nvPr/>
        </p:nvSpPr>
        <p:spPr>
          <a:xfrm>
            <a:off x="279400" y="4370556"/>
            <a:ext cx="4267200" cy="889000"/>
          </a:xfrm>
          <a:prstGeom prst="rect">
            <a:avLst/>
          </a:prstGeom>
          <a:noFill/>
          <a:ln>
            <a:noFill/>
          </a:ln>
        </p:spPr>
        <p:txBody>
          <a:bodyPr lIns="0" tIns="91440" rIns="0" bIns="91440" anchor="t">
            <a:noAutofit/>
          </a:bodyPr>
          <a:lstStyle/>
          <a:p>
            <a:pPr>
              <a:buNone/>
            </a:pPr>
            <a:r>
              <a:rPr lang="en-US" sz="2200" b="1" dirty="0">
                <a:solidFill>
                  <a:srgbClr val="1A1A1A"/>
                </a:solidFill>
              </a:rPr>
              <a:t>Deliberately avoids unnecessary implementation decisions</a:t>
            </a:r>
          </a:p>
        </p:txBody>
      </p:sp>
      <p:sp>
        <p:nvSpPr>
          <p:cNvPr id="206" name="DocPage"/>
          <p:cNvSpPr txBox="1"/>
          <p:nvPr/>
        </p:nvSpPr>
        <p:spPr>
          <a:xfrm>
            <a:off x="4775200" y="1474956"/>
            <a:ext cx="4064000" cy="4140200"/>
          </a:xfrm>
          <a:prstGeom prst="rect">
            <a:avLst/>
          </a:prstGeom>
          <a:solidFill>
            <a:srgbClr val="FFFFFF"/>
          </a:solidFill>
          <a:ln w="9525">
            <a:solidFill>
              <a:srgbClr val="BFB8A8"/>
            </a:solidFill>
          </a:ln>
        </p:spPr>
        <p:txBody>
          <a:bodyPr lIns="182880" tIns="91440" rIns="182880" bIns="91440" anchor="ctr">
            <a:noAutofit/>
          </a:bodyPr>
          <a:lstStyle/>
          <a:p>
            <a:pPr algn="ctr">
              <a:buNone/>
            </a:pPr>
            <a:r>
              <a:rPr lang="en-US" sz="1100" b="1" spc="120" dirty="0">
                <a:solidFill>
                  <a:srgbClr val="3A3A3A"/>
                </a:solidFill>
                <a:latin typeface="Times New Roman"/>
              </a:rPr>
              <a:t>NAVAL RESEARCH LABORATORY</a:t>
            </a:r>
          </a:p>
          <a:p>
            <a:pPr algn="ctr">
              <a:spcBef>
                <a:spcPts val="200"/>
              </a:spcBef>
              <a:buNone/>
            </a:pPr>
            <a:r>
              <a:rPr lang="en-US" sz="1000" dirty="0">
                <a:solidFill>
                  <a:srgbClr val="555960"/>
                </a:solidFill>
                <a:latin typeface="Times New Roman"/>
              </a:rPr>
              <a:t>Washington, DC 20375-5000  ·  NRL/FR/5530-92-9194</a:t>
            </a:r>
          </a:p>
          <a:p>
            <a:pPr algn="ctr">
              <a:spcBef>
                <a:spcPts val="900"/>
              </a:spcBef>
              <a:buNone/>
            </a:pPr>
            <a:r>
              <a:rPr lang="en-US" sz="1700" b="1" dirty="0">
                <a:solidFill>
                  <a:srgbClr val="1A1A1A"/>
                </a:solidFill>
                <a:latin typeface="Times New Roman"/>
              </a:rPr>
              <a:t>Software Requirements for the A-7E Aircraft</a:t>
            </a:r>
          </a:p>
          <a:p>
            <a:pPr algn="ctr">
              <a:spcBef>
                <a:spcPts val="700"/>
              </a:spcBef>
              <a:buNone/>
            </a:pPr>
            <a:r>
              <a:rPr lang="en-US" sz="1100" dirty="0">
                <a:solidFill>
                  <a:srgbClr val="3A3A3A"/>
                </a:solidFill>
                <a:latin typeface="Times New Roman"/>
              </a:rPr>
              <a:t>Thomas A. Alspaugh, Stuart R. Faulk, Kathryn Heninger Britton, R. Alan Parker, David L. Parnas, and John E. Shore</a:t>
            </a:r>
          </a:p>
          <a:p>
            <a:pPr algn="ctr">
              <a:spcBef>
                <a:spcPts val="600"/>
              </a:spcBef>
              <a:buNone/>
            </a:pPr>
            <a:r>
              <a:rPr lang="en-US" sz="1100" i="1" dirty="0">
                <a:solidFill>
                  <a:srgbClr val="555960"/>
                </a:solidFill>
                <a:latin typeface="Times New Roman"/>
              </a:rPr>
              <a:t>Human Computer Interaction Laboratory Branch</a:t>
            </a:r>
          </a:p>
          <a:p>
            <a:pPr algn="ctr">
              <a:buNone/>
            </a:pPr>
            <a:r>
              <a:rPr lang="en-US" sz="1100" i="1" dirty="0">
                <a:solidFill>
                  <a:srgbClr val="555960"/>
                </a:solidFill>
                <a:latin typeface="Times New Roman"/>
              </a:rPr>
              <a:t>Information Technology Division</a:t>
            </a:r>
          </a:p>
          <a:p>
            <a:pPr algn="ctr">
              <a:spcBef>
                <a:spcPts val="600"/>
              </a:spcBef>
              <a:buNone/>
            </a:pPr>
            <a:r>
              <a:rPr lang="en-US" sz="1100" dirty="0">
                <a:solidFill>
                  <a:srgbClr val="3A3A3A"/>
                </a:solidFill>
                <a:latin typeface="Times New Roman"/>
              </a:rPr>
              <a:t>August 31, 1992</a:t>
            </a:r>
          </a:p>
          <a:p>
            <a:pPr algn="ctr">
              <a:spcBef>
                <a:spcPts val="900"/>
              </a:spcBef>
              <a:buNone/>
            </a:pPr>
            <a:r>
              <a:rPr lang="en-US" sz="1000" dirty="0">
                <a:solidFill>
                  <a:srgbClr val="555960"/>
                </a:solidFill>
                <a:latin typeface="Times New Roman"/>
              </a:rPr>
              <a:t>Approved for public release; distribution unlimited.</a:t>
            </a:r>
          </a:p>
        </p:txBody>
      </p:sp>
    </p:spTree>
    <p:extLst>
      <p:ext uri="{BB962C8B-B14F-4D97-AF65-F5344CB8AC3E}">
        <p14:creationId xmlns:p14="http://schemas.microsoft.com/office/powerpoint/2010/main" val="122223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3C11C8-9472-02DC-70F4-102C0A54C594}"/>
              </a:ext>
            </a:extLst>
          </p:cNvPr>
          <p:cNvSpPr>
            <a:spLocks noGrp="1"/>
          </p:cNvSpPr>
          <p:nvPr>
            <p:ph type="title"/>
          </p:nvPr>
        </p:nvSpPr>
        <p:spPr>
          <a:xfrm>
            <a:off x="277147" y="118428"/>
            <a:ext cx="9087569" cy="638175"/>
          </a:xfrm>
        </p:spPr>
        <p:txBody>
          <a:bodyPr>
            <a:normAutofit fontScale="90000"/>
          </a:bodyPr>
          <a:lstStyle/>
          <a:p>
            <a:pPr>
              <a:buNone/>
              <a:defRPr b="0"/>
            </a:pPr>
            <a:r>
              <a:rPr lang="en-US" b="0" dirty="0"/>
              <a:t>Specifies behavior, not the implementation</a:t>
            </a:r>
          </a:p>
        </p:txBody>
      </p:sp>
      <p:sp>
        <p:nvSpPr>
          <p:cNvPr id="4" name="Slide Number Placeholder 3">
            <a:extLst>
              <a:ext uri="{FF2B5EF4-FFF2-40B4-BE49-F238E27FC236}">
                <a16:creationId xmlns:a16="http://schemas.microsoft.com/office/drawing/2014/main" id="{07C90971-3E4A-6C88-4DD6-79991D31988B}"/>
              </a:ext>
            </a:extLst>
          </p:cNvPr>
          <p:cNvSpPr>
            <a:spLocks noGrp="1"/>
          </p:cNvSpPr>
          <p:nvPr>
            <p:ph type="sldNum" sz="quarter" idx="4"/>
          </p:nvPr>
        </p:nvSpPr>
        <p:spPr/>
        <p:txBody>
          <a:bodyPr/>
          <a:lstStyle/>
          <a:p>
            <a:fld id="{B7EB45DA-9A0D-DC49-8E02-F30A5DDC21C3}" type="slidenum">
              <a:rPr lang="en-US" smtClean="0"/>
              <a:t>11</a:t>
            </a:fld>
            <a:endParaRPr lang="en-US"/>
          </a:p>
        </p:txBody>
      </p:sp>
      <p:pic>
        <p:nvPicPr>
          <p:cNvPr id="360" name="A-7E mode transition table" descr="Excerpt from Alspaugh 1992: mode transition table with current mode, conditions and events, and new mode"/>
          <p:cNvPicPr>
            <a:picLocks noChangeAspect="1"/>
          </p:cNvPicPr>
          <p:nvPr/>
        </p:nvPicPr>
        <p:blipFill>
          <a:blip r:embed="rId3"/>
          <a:stretch>
            <a:fillRect/>
          </a:stretch>
        </p:blipFill>
        <p:spPr>
          <a:xfrm>
            <a:off x="279400" y="1270000"/>
            <a:ext cx="3797300" cy="4140200"/>
          </a:xfrm>
          <a:prstGeom prst="rect">
            <a:avLst/>
          </a:prstGeom>
          <a:ln w="9525">
            <a:solidFill>
              <a:srgbClr val="BFB8A8"/>
            </a:solidFill>
          </a:ln>
        </p:spPr>
      </p:pic>
      <p:sp>
        <p:nvSpPr>
          <p:cNvPr id="301" name="Kicker"/>
          <p:cNvSpPr txBox="1"/>
          <p:nvPr/>
        </p:nvSpPr>
        <p:spPr>
          <a:xfrm>
            <a:off x="279400" y="812800"/>
            <a:ext cx="5969000" cy="279400"/>
          </a:xfrm>
          <a:prstGeom prst="rect">
            <a:avLst/>
          </a:prstGeom>
          <a:noFill/>
          <a:ln>
            <a:noFill/>
          </a:ln>
        </p:spPr>
        <p:txBody>
          <a:bodyPr lIns="0" tIns="91440" rIns="0" bIns="91440" anchor="t">
            <a:noAutofit/>
          </a:bodyPr>
          <a:lstStyle/>
          <a:p>
            <a:pPr>
              <a:buNone/>
            </a:pPr>
            <a:r>
              <a:rPr lang="en-US" sz="1400" b="1" dirty="0">
                <a:solidFill>
                  <a:srgbClr val="8E6F3E"/>
                </a:solidFill>
              </a:rPr>
              <a:t>Chapter 4 mode transition table · Alspaugh 1992</a:t>
            </a:r>
          </a:p>
        </p:txBody>
      </p:sp>
      <p:sp>
        <p:nvSpPr>
          <p:cNvPr id="302" name="CaseLabel"/>
          <p:cNvSpPr txBox="1"/>
          <p:nvPr/>
        </p:nvSpPr>
        <p:spPr>
          <a:xfrm>
            <a:off x="6350000" y="812800"/>
            <a:ext cx="2489200" cy="279400"/>
          </a:xfrm>
          <a:prstGeom prst="rect">
            <a:avLst/>
          </a:prstGeom>
          <a:noFill/>
          <a:ln>
            <a:noFill/>
          </a:ln>
        </p:spPr>
        <p:txBody>
          <a:bodyPr lIns="0" tIns="91440" rIns="0" bIns="91440" anchor="t">
            <a:noAutofit/>
          </a:bodyPr>
          <a:lstStyle/>
          <a:p>
            <a:pPr algn="r">
              <a:buNone/>
            </a:pPr>
            <a:r>
              <a:rPr lang="en-US" sz="1200" b="1" spc="100" dirty="0">
                <a:solidFill>
                  <a:srgbClr val="8E6F3E"/>
                </a:solidFill>
              </a:rPr>
              <a:t>A-7E CASE · 2 OF 5</a:t>
            </a:r>
          </a:p>
        </p:txBody>
      </p:sp>
      <p:sp>
        <p:nvSpPr>
          <p:cNvPr id="304" name="Item"/>
          <p:cNvSpPr txBox="1"/>
          <p:nvPr/>
        </p:nvSpPr>
        <p:spPr>
          <a:xfrm>
            <a:off x="4546600" y="1320800"/>
            <a:ext cx="4292600" cy="914400"/>
          </a:xfrm>
          <a:prstGeom prst="rect">
            <a:avLst/>
          </a:prstGeom>
          <a:noFill/>
          <a:ln>
            <a:noFill/>
          </a:ln>
        </p:spPr>
        <p:txBody>
          <a:bodyPr lIns="0" tIns="91440" rIns="0" bIns="91440" anchor="t">
            <a:noAutofit/>
          </a:bodyPr>
          <a:lstStyle/>
          <a:p>
            <a:pPr>
              <a:buNone/>
            </a:pPr>
            <a:r>
              <a:rPr lang="en-US" sz="2000" b="1" dirty="0">
                <a:solidFill>
                  <a:srgbClr val="1A1A1A"/>
                </a:solidFill>
              </a:rPr>
              <a:t>Current mode</a:t>
            </a:r>
          </a:p>
          <a:p>
            <a:pPr>
              <a:spcBef>
                <a:spcPts val="200"/>
              </a:spcBef>
              <a:buNone/>
            </a:pPr>
            <a:r>
              <a:rPr lang="en-US" sz="1800" dirty="0">
                <a:solidFill>
                  <a:srgbClr val="555960"/>
                </a:solidFill>
              </a:rPr>
              <a:t>the state the software is in</a:t>
            </a:r>
          </a:p>
        </p:txBody>
      </p:sp>
      <p:sp>
        <p:nvSpPr>
          <p:cNvPr id="306" name="Item"/>
          <p:cNvSpPr txBox="1"/>
          <p:nvPr/>
        </p:nvSpPr>
        <p:spPr>
          <a:xfrm>
            <a:off x="4546600" y="2286000"/>
            <a:ext cx="4292600" cy="914400"/>
          </a:xfrm>
          <a:prstGeom prst="rect">
            <a:avLst/>
          </a:prstGeom>
          <a:noFill/>
          <a:ln>
            <a:noFill/>
          </a:ln>
        </p:spPr>
        <p:txBody>
          <a:bodyPr lIns="0" tIns="91440" rIns="0" bIns="91440" anchor="t">
            <a:noAutofit/>
          </a:bodyPr>
          <a:lstStyle/>
          <a:p>
            <a:pPr>
              <a:buNone/>
            </a:pPr>
            <a:r>
              <a:rPr lang="en-US" sz="2000" b="1" dirty="0">
                <a:solidFill>
                  <a:srgbClr val="1A1A1A"/>
                </a:solidFill>
              </a:rPr>
              <a:t>Event or condition</a:t>
            </a:r>
          </a:p>
          <a:p>
            <a:pPr>
              <a:spcBef>
                <a:spcPts val="200"/>
              </a:spcBef>
              <a:buNone/>
            </a:pPr>
            <a:r>
              <a:rPr lang="en-US" sz="1800" dirty="0">
                <a:solidFill>
                  <a:srgbClr val="555960"/>
                </a:solidFill>
              </a:rPr>
              <a:t>what happens, and what holds when it does</a:t>
            </a:r>
          </a:p>
        </p:txBody>
      </p:sp>
      <p:sp>
        <p:nvSpPr>
          <p:cNvPr id="308" name="Item"/>
          <p:cNvSpPr txBox="1"/>
          <p:nvPr/>
        </p:nvSpPr>
        <p:spPr>
          <a:xfrm>
            <a:off x="4546600" y="3251200"/>
            <a:ext cx="4292600" cy="914400"/>
          </a:xfrm>
          <a:prstGeom prst="rect">
            <a:avLst/>
          </a:prstGeom>
          <a:noFill/>
          <a:ln>
            <a:noFill/>
          </a:ln>
        </p:spPr>
        <p:txBody>
          <a:bodyPr lIns="0" tIns="91440" rIns="0" bIns="91440" anchor="t">
            <a:noAutofit/>
          </a:bodyPr>
          <a:lstStyle/>
          <a:p>
            <a:pPr>
              <a:buNone/>
            </a:pPr>
            <a:r>
              <a:rPr lang="en-US" sz="2000" b="1" dirty="0">
                <a:solidFill>
                  <a:srgbClr val="1A1A1A"/>
                </a:solidFill>
              </a:rPr>
              <a:t>Required resulting behavior</a:t>
            </a:r>
          </a:p>
          <a:p>
            <a:pPr>
              <a:spcBef>
                <a:spcPts val="200"/>
              </a:spcBef>
              <a:buNone/>
            </a:pPr>
            <a:r>
              <a:rPr lang="en-US" sz="1800" dirty="0">
                <a:solidFill>
                  <a:srgbClr val="555960"/>
                </a:solidFill>
              </a:rPr>
              <a:t>the new mode the specification obliges</a:t>
            </a:r>
          </a:p>
        </p:txBody>
      </p:sp>
      <p:sp>
        <p:nvSpPr>
          <p:cNvPr id="309" name="Explicit"/>
          <p:cNvSpPr txBox="1"/>
          <p:nvPr/>
        </p:nvSpPr>
        <p:spPr>
          <a:xfrm>
            <a:off x="4267200" y="4267200"/>
            <a:ext cx="4572000" cy="1143000"/>
          </a:xfrm>
          <a:prstGeom prst="rect">
            <a:avLst/>
          </a:prstGeom>
          <a:solidFill>
            <a:srgbClr val="F4EFE7"/>
          </a:solidFill>
          <a:ln>
            <a:noFill/>
          </a:ln>
        </p:spPr>
        <p:txBody>
          <a:bodyPr lIns="137160" tIns="91440" rIns="137160" bIns="91440" anchor="ctr">
            <a:noAutofit/>
          </a:bodyPr>
          <a:lstStyle/>
          <a:p>
            <a:pPr>
              <a:buNone/>
            </a:pPr>
            <a:r>
              <a:rPr lang="en-US" sz="1800" dirty="0">
                <a:solidFill>
                  <a:srgbClr val="3A3A3A"/>
                </a:solidFill>
              </a:rPr>
              <a:t>Conditions, events, modes, and required responses make every combination inspectable.</a:t>
            </a:r>
          </a:p>
        </p:txBody>
      </p:sp>
      <p:sp>
        <p:nvSpPr>
          <p:cNvPr id="310" name="Takeaway"/>
          <p:cNvSpPr txBox="1"/>
          <p:nvPr/>
        </p:nvSpPr>
        <p:spPr>
          <a:xfrm>
            <a:off x="279400" y="5613400"/>
            <a:ext cx="8559800" cy="711200"/>
          </a:xfrm>
          <a:prstGeom prst="rect">
            <a:avLst/>
          </a:prstGeom>
          <a:solidFill>
            <a:srgbClr val="8E6F3E"/>
          </a:solidFill>
          <a:ln>
            <a:noFill/>
          </a:ln>
        </p:spPr>
        <p:txBody>
          <a:bodyPr lIns="137160" tIns="91440" rIns="137160" bIns="91440" anchor="ctr">
            <a:noAutofit/>
          </a:bodyPr>
          <a:lstStyle/>
          <a:p>
            <a:pPr algn="ctr">
              <a:buNone/>
            </a:pPr>
            <a:r>
              <a:rPr lang="en-US" sz="2000" b="1" dirty="0">
                <a:solidFill>
                  <a:srgbClr val="FFFFFF"/>
                </a:solidFill>
              </a:rPr>
              <a:t>The specification constrains observable behavior;</a:t>
            </a:r>
          </a:p>
          <a:p>
            <a:pPr algn="ctr">
              <a:buNone/>
            </a:pPr>
            <a:r>
              <a:rPr lang="en-US" sz="2000" b="1" dirty="0">
                <a:solidFill>
                  <a:srgbClr val="FFFFFF"/>
                </a:solidFill>
              </a:rPr>
              <a:t>it need not prescribe the code that produces it.</a:t>
            </a:r>
          </a:p>
        </p:txBody>
      </p:sp>
      <p:sp>
        <p:nvSpPr>
          <p:cNvPr id="2" name="Right Brace 1">
            <a:extLst>
              <a:ext uri="{FF2B5EF4-FFF2-40B4-BE49-F238E27FC236}">
                <a16:creationId xmlns:a16="http://schemas.microsoft.com/office/drawing/2014/main" id="{7675B9E5-2A8D-036D-F9F5-4A2C1E944970}"/>
              </a:ext>
            </a:extLst>
          </p:cNvPr>
          <p:cNvSpPr/>
          <p:nvPr/>
        </p:nvSpPr>
        <p:spPr>
          <a:xfrm>
            <a:off x="4076700" y="1320800"/>
            <a:ext cx="342900" cy="8128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Right Brace 6">
            <a:extLst>
              <a:ext uri="{FF2B5EF4-FFF2-40B4-BE49-F238E27FC236}">
                <a16:creationId xmlns:a16="http://schemas.microsoft.com/office/drawing/2014/main" id="{CF55B3AD-A2EB-0059-258A-1018D773F4CD}"/>
              </a:ext>
            </a:extLst>
          </p:cNvPr>
          <p:cNvSpPr/>
          <p:nvPr/>
        </p:nvSpPr>
        <p:spPr>
          <a:xfrm>
            <a:off x="4074072" y="2205420"/>
            <a:ext cx="342900" cy="1096579"/>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C4849E9B-92E3-7A03-1C5E-3208E062E8A6}"/>
              </a:ext>
            </a:extLst>
          </p:cNvPr>
          <p:cNvCxnSpPr>
            <a:cxnSpLocks/>
          </p:cNvCxnSpPr>
          <p:nvPr/>
        </p:nvCxnSpPr>
        <p:spPr>
          <a:xfrm flipH="1" flipV="1">
            <a:off x="2286000" y="3301999"/>
            <a:ext cx="2130972" cy="2794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522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0"/>
                                        </p:tgtEl>
                                        <p:attrNameLst>
                                          <p:attrName>style.visibility</p:attrName>
                                        </p:attrNameLst>
                                      </p:cBhvr>
                                      <p:to>
                                        <p:strVal val="visible"/>
                                      </p:to>
                                    </p:set>
                                    <p:animEffect transition="in" filter="fade">
                                      <p:cBhvr>
                                        <p:cTn id="7" dur="4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3286CD-10D0-A262-7B74-670FC9CBD842}"/>
              </a:ext>
            </a:extLst>
          </p:cNvPr>
          <p:cNvSpPr>
            <a:spLocks noGrp="1"/>
          </p:cNvSpPr>
          <p:nvPr>
            <p:ph type="title"/>
          </p:nvPr>
        </p:nvSpPr>
        <p:spPr/>
        <p:txBody>
          <a:bodyPr>
            <a:normAutofit fontScale="90000"/>
          </a:bodyPr>
          <a:lstStyle/>
          <a:p>
            <a:pPr>
              <a:buNone/>
              <a:defRPr b="0"/>
            </a:pPr>
            <a:r>
              <a:rPr lang="en-US" b="0" dirty="0"/>
              <a:t>Timing requirements: Responsiveness of functions</a:t>
            </a:r>
          </a:p>
        </p:txBody>
      </p:sp>
      <p:sp>
        <p:nvSpPr>
          <p:cNvPr id="4" name="Slide Number Placeholder 3">
            <a:extLst>
              <a:ext uri="{FF2B5EF4-FFF2-40B4-BE49-F238E27FC236}">
                <a16:creationId xmlns:a16="http://schemas.microsoft.com/office/drawing/2014/main" id="{E60FD590-A208-3E73-B563-59837C627063}"/>
              </a:ext>
            </a:extLst>
          </p:cNvPr>
          <p:cNvSpPr>
            <a:spLocks noGrp="1"/>
          </p:cNvSpPr>
          <p:nvPr>
            <p:ph type="sldNum" sz="quarter" idx="4"/>
          </p:nvPr>
        </p:nvSpPr>
        <p:spPr/>
        <p:txBody>
          <a:bodyPr/>
          <a:lstStyle/>
          <a:p>
            <a:fld id="{B7EB45DA-9A0D-DC49-8E02-F30A5DDC21C3}" type="slidenum">
              <a:rPr lang="en-US" smtClean="0"/>
              <a:t>12</a:t>
            </a:fld>
            <a:endParaRPr lang="en-US"/>
          </a:p>
        </p:txBody>
      </p:sp>
      <p:pic>
        <p:nvPicPr>
          <p:cNvPr id="1960" name="A-7E timing requirements table" descr="Alspaugh 1992 Chapter 5 timing table: function, current rate, minimum allowable rate, maximum useful or allowable rate, including torque platform axes at 20 ms and Flash INA light recorded as not significant"/>
          <p:cNvPicPr>
            <a:picLocks noChangeAspect="1"/>
          </p:cNvPicPr>
          <p:nvPr/>
        </p:nvPicPr>
        <p:blipFill>
          <a:blip r:embed="rId3"/>
          <a:stretch>
            <a:fillRect/>
          </a:stretch>
        </p:blipFill>
        <p:spPr>
          <a:xfrm>
            <a:off x="381000" y="1219200"/>
            <a:ext cx="8382000" cy="2489200"/>
          </a:xfrm>
          <a:prstGeom prst="rect">
            <a:avLst/>
          </a:prstGeom>
          <a:ln w="9525">
            <a:solidFill>
              <a:srgbClr val="BFB8A8"/>
            </a:solidFill>
          </a:ln>
        </p:spPr>
      </p:pic>
      <p:sp>
        <p:nvSpPr>
          <p:cNvPr id="1901" name="Kicker"/>
          <p:cNvSpPr txBox="1"/>
          <p:nvPr/>
        </p:nvSpPr>
        <p:spPr>
          <a:xfrm>
            <a:off x="279400" y="812800"/>
            <a:ext cx="5969000" cy="279400"/>
          </a:xfrm>
          <a:prstGeom prst="rect">
            <a:avLst/>
          </a:prstGeom>
          <a:noFill/>
          <a:ln>
            <a:noFill/>
          </a:ln>
        </p:spPr>
        <p:txBody>
          <a:bodyPr lIns="0" tIns="68580" rIns="114300" bIns="68580" anchor="t">
            <a:noAutofit/>
          </a:bodyPr>
          <a:lstStyle/>
          <a:p>
            <a:pPr>
              <a:buNone/>
            </a:pPr>
            <a:r>
              <a:rPr lang="en-US" sz="1400" b="1" dirty="0">
                <a:solidFill>
                  <a:srgbClr val="8E6F3E"/>
                </a:solidFill>
              </a:rPr>
              <a:t>Chapter 5, Timing Requirements · Alspaugh 1992</a:t>
            </a:r>
          </a:p>
        </p:txBody>
      </p:sp>
      <p:sp>
        <p:nvSpPr>
          <p:cNvPr id="1902" name="CaseLabel"/>
          <p:cNvSpPr txBox="1"/>
          <p:nvPr/>
        </p:nvSpPr>
        <p:spPr>
          <a:xfrm>
            <a:off x="6350000" y="812800"/>
            <a:ext cx="2489200" cy="279400"/>
          </a:xfrm>
          <a:prstGeom prst="rect">
            <a:avLst/>
          </a:prstGeom>
          <a:noFill/>
          <a:ln>
            <a:noFill/>
          </a:ln>
        </p:spPr>
        <p:txBody>
          <a:bodyPr lIns="0" tIns="68580" rIns="114300" bIns="68580" anchor="t">
            <a:noAutofit/>
          </a:bodyPr>
          <a:lstStyle/>
          <a:p>
            <a:pPr algn="r">
              <a:buNone/>
            </a:pPr>
            <a:r>
              <a:rPr lang="en-US" sz="1200" b="1" spc="100" dirty="0">
                <a:solidFill>
                  <a:srgbClr val="8E6F3E"/>
                </a:solidFill>
              </a:rPr>
              <a:t>A-7E CASE · 3 OF 5</a:t>
            </a:r>
          </a:p>
        </p:txBody>
      </p:sp>
      <p:sp>
        <p:nvSpPr>
          <p:cNvPr id="1903" name="Left"/>
          <p:cNvSpPr txBox="1"/>
          <p:nvPr/>
        </p:nvSpPr>
        <p:spPr>
          <a:xfrm>
            <a:off x="279400" y="3937000"/>
            <a:ext cx="5130800" cy="1473200"/>
          </a:xfrm>
          <a:prstGeom prst="rect">
            <a:avLst/>
          </a:prstGeom>
          <a:noFill/>
          <a:ln>
            <a:noFill/>
          </a:ln>
        </p:spPr>
        <p:txBody>
          <a:bodyPr lIns="0" tIns="68580" rIns="114300" bIns="68580" anchor="t">
            <a:noAutofit/>
          </a:bodyPr>
          <a:lstStyle/>
          <a:p>
            <a:pPr>
              <a:buNone/>
            </a:pPr>
            <a:r>
              <a:rPr lang="en-US" sz="1400" b="1" spc="80" dirty="0">
                <a:solidFill>
                  <a:srgbClr val="8E6F3E"/>
                </a:solidFill>
              </a:rPr>
              <a:t>THREE QUANTITIES, NOT ONE</a:t>
            </a:r>
          </a:p>
          <a:p>
            <a:pPr>
              <a:spcBef>
                <a:spcPts val="300"/>
              </a:spcBef>
              <a:buNone/>
            </a:pPr>
            <a:r>
              <a:rPr lang="en-US" sz="1700" dirty="0">
                <a:solidFill>
                  <a:srgbClr val="3A3A3A"/>
                </a:solidFill>
              </a:rPr>
              <a:t>Current rate — what the system does now</a:t>
            </a:r>
          </a:p>
          <a:p>
            <a:pPr>
              <a:spcBef>
                <a:spcPts val="200"/>
              </a:spcBef>
              <a:buNone/>
            </a:pPr>
            <a:r>
              <a:rPr lang="en-US" sz="1700" dirty="0">
                <a:solidFill>
                  <a:srgbClr val="3A3A3A"/>
                </a:solidFill>
              </a:rPr>
              <a:t>Minimum allowable rate — how slow it may become</a:t>
            </a:r>
          </a:p>
          <a:p>
            <a:pPr>
              <a:spcBef>
                <a:spcPts val="200"/>
              </a:spcBef>
              <a:buNone/>
            </a:pPr>
            <a:r>
              <a:rPr lang="en-US" sz="1700" dirty="0">
                <a:solidFill>
                  <a:srgbClr val="3A3A3A"/>
                </a:solidFill>
              </a:rPr>
              <a:t>Maximum useful rate — where faster stops buying anything</a:t>
            </a:r>
          </a:p>
        </p:txBody>
      </p:sp>
      <p:sp>
        <p:nvSpPr>
          <p:cNvPr id="1904" name="Right"/>
          <p:cNvSpPr txBox="1"/>
          <p:nvPr/>
        </p:nvSpPr>
        <p:spPr>
          <a:xfrm>
            <a:off x="5664200" y="3913632"/>
            <a:ext cx="3175000" cy="1508760"/>
          </a:xfrm>
          <a:prstGeom prst="rect">
            <a:avLst/>
          </a:prstGeom>
          <a:solidFill>
            <a:srgbClr val="F4EFE7"/>
          </a:solidFill>
          <a:ln w="9525">
            <a:solidFill>
              <a:srgbClr val="8E6F3E"/>
            </a:solidFill>
          </a:ln>
        </p:spPr>
        <p:txBody>
          <a:bodyPr lIns="114300" tIns="68580" rIns="114300" bIns="68580" anchor="t">
            <a:noAutofit/>
          </a:bodyPr>
          <a:lstStyle/>
          <a:p>
            <a:pPr>
              <a:buNone/>
            </a:pPr>
            <a:r>
              <a:rPr lang="en-US" sz="1400" b="1" spc="80" dirty="0">
                <a:solidFill>
                  <a:srgbClr val="8E6F3E"/>
                </a:solidFill>
              </a:rPr>
              <a:t>AND SOMETIMES THE CONSTRAINT IS: NONE</a:t>
            </a:r>
          </a:p>
          <a:p>
            <a:pPr>
              <a:spcBef>
                <a:spcPts val="300"/>
              </a:spcBef>
              <a:buNone/>
            </a:pPr>
            <a:r>
              <a:rPr lang="en-US" sz="1800" b="1" dirty="0">
                <a:solidFill>
                  <a:srgbClr val="1A1A1A"/>
                </a:solidFill>
              </a:rPr>
              <a:t>Flash INA light — “not significant”</a:t>
            </a:r>
          </a:p>
          <a:p>
            <a:pPr>
              <a:spcBef>
                <a:spcPts val="200"/>
              </a:spcBef>
              <a:buNone/>
            </a:pPr>
            <a:r>
              <a:rPr lang="en-US" sz="1400" dirty="0">
                <a:solidFill>
                  <a:srgbClr val="555960"/>
                </a:solidFill>
              </a:rPr>
              <a:t>Recorded where anyone looking for a timing obligation will find it.</a:t>
            </a:r>
          </a:p>
        </p:txBody>
      </p:sp>
      <p:sp>
        <p:nvSpPr>
          <p:cNvPr id="1905" name="Takeaway"/>
          <p:cNvSpPr txBox="1"/>
          <p:nvPr/>
        </p:nvSpPr>
        <p:spPr>
          <a:xfrm>
            <a:off x="279400" y="5715000"/>
            <a:ext cx="8559800" cy="658368"/>
          </a:xfrm>
          <a:prstGeom prst="rect">
            <a:avLst/>
          </a:prstGeom>
          <a:solidFill>
            <a:srgbClr val="8E6F3E"/>
          </a:solidFill>
          <a:ln>
            <a:noFill/>
          </a:ln>
        </p:spPr>
        <p:txBody>
          <a:bodyPr lIns="114300" tIns="68580" rIns="114300" bIns="68580" anchor="ctr">
            <a:noAutofit/>
          </a:bodyPr>
          <a:lstStyle/>
          <a:p>
            <a:pPr algn="ctr">
              <a:buNone/>
            </a:pPr>
            <a:r>
              <a:rPr lang="en-US" sz="2000" b="1" dirty="0">
                <a:solidFill>
                  <a:srgbClr val="FFFFFF"/>
                </a:solidFill>
              </a:rPr>
              <a:t>A timing table makes rates, bounds, and deliberate non-constraints visible together.</a:t>
            </a:r>
          </a:p>
        </p:txBody>
      </p:sp>
    </p:spTree>
    <p:extLst>
      <p:ext uri="{BB962C8B-B14F-4D97-AF65-F5344CB8AC3E}">
        <p14:creationId xmlns:p14="http://schemas.microsoft.com/office/powerpoint/2010/main" val="387396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05"/>
                                        </p:tgtEl>
                                        <p:attrNameLst>
                                          <p:attrName>style.visibility</p:attrName>
                                        </p:attrNameLst>
                                      </p:cBhvr>
                                      <p:to>
                                        <p:strVal val="visible"/>
                                      </p:to>
                                    </p:set>
                                    <p:animEffect transition="in" filter="fade">
                                      <p:cBhvr>
                                        <p:cTn id="7" dur="400"/>
                                        <p:tgtEl>
                                          <p:spTgt spid="1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3440C-CFBD-BABF-5AC3-7C2E36BDF8AC}"/>
              </a:ext>
            </a:extLst>
          </p:cNvPr>
          <p:cNvSpPr>
            <a:spLocks noGrp="1"/>
          </p:cNvSpPr>
          <p:nvPr>
            <p:ph type="title"/>
          </p:nvPr>
        </p:nvSpPr>
        <p:spPr/>
        <p:txBody>
          <a:bodyPr>
            <a:normAutofit fontScale="90000"/>
          </a:bodyPr>
          <a:lstStyle/>
          <a:p>
            <a:pPr>
              <a:buNone/>
              <a:defRPr b="0"/>
            </a:pPr>
            <a:r>
              <a:rPr lang="en-US" b="0" dirty="0"/>
              <a:t>The system must work in useful subsets</a:t>
            </a:r>
          </a:p>
        </p:txBody>
      </p:sp>
      <p:sp>
        <p:nvSpPr>
          <p:cNvPr id="4" name="Slide Number Placeholder 3">
            <a:extLst>
              <a:ext uri="{FF2B5EF4-FFF2-40B4-BE49-F238E27FC236}">
                <a16:creationId xmlns:a16="http://schemas.microsoft.com/office/drawing/2014/main" id="{79B39CEA-6E63-5C08-E3F8-F382C7E0D242}"/>
              </a:ext>
            </a:extLst>
          </p:cNvPr>
          <p:cNvSpPr>
            <a:spLocks noGrp="1"/>
          </p:cNvSpPr>
          <p:nvPr>
            <p:ph type="sldNum" sz="quarter" idx="4"/>
          </p:nvPr>
        </p:nvSpPr>
        <p:spPr/>
        <p:txBody>
          <a:bodyPr/>
          <a:lstStyle/>
          <a:p>
            <a:fld id="{B7EB45DA-9A0D-DC49-8E02-F30A5DDC21C3}" type="slidenum">
              <a:rPr lang="en-US" smtClean="0"/>
              <a:t>13</a:t>
            </a:fld>
            <a:endParaRPr lang="en-US"/>
          </a:p>
        </p:txBody>
      </p:sp>
      <p:pic>
        <p:nvPicPr>
          <p:cNvPr id="460" name="Required Subsets excerpt" descr="Alspaugh 1992 section 8.0: the program must be structured to facilitate a set of function subsets, obtained by removal of clearly identified sections of code without modification of the remaining programs"/>
          <p:cNvPicPr>
            <a:picLocks noChangeAspect="1"/>
          </p:cNvPicPr>
          <p:nvPr/>
        </p:nvPicPr>
        <p:blipFill>
          <a:blip r:embed="rId3"/>
          <a:stretch>
            <a:fillRect/>
          </a:stretch>
        </p:blipFill>
        <p:spPr>
          <a:xfrm>
            <a:off x="279400" y="1143000"/>
            <a:ext cx="6642100" cy="2133600"/>
          </a:xfrm>
          <a:prstGeom prst="rect">
            <a:avLst/>
          </a:prstGeom>
          <a:ln w="9525">
            <a:solidFill>
              <a:srgbClr val="BFB8A8"/>
            </a:solidFill>
          </a:ln>
        </p:spPr>
      </p:pic>
      <p:sp>
        <p:nvSpPr>
          <p:cNvPr id="401" name="Kicker"/>
          <p:cNvSpPr txBox="1"/>
          <p:nvPr/>
        </p:nvSpPr>
        <p:spPr>
          <a:xfrm>
            <a:off x="279400" y="787400"/>
            <a:ext cx="5969000" cy="254000"/>
          </a:xfrm>
          <a:prstGeom prst="rect">
            <a:avLst/>
          </a:prstGeom>
          <a:noFill/>
          <a:ln>
            <a:noFill/>
          </a:ln>
        </p:spPr>
        <p:txBody>
          <a:bodyPr lIns="0" tIns="45720" rIns="0" bIns="45720" anchor="t">
            <a:noAutofit/>
          </a:bodyPr>
          <a:lstStyle/>
          <a:p>
            <a:pPr>
              <a:buNone/>
            </a:pPr>
            <a:r>
              <a:rPr lang="en-US" sz="1400" b="1" dirty="0">
                <a:solidFill>
                  <a:srgbClr val="8E6F3E"/>
                </a:solidFill>
              </a:rPr>
              <a:t>Chapter 8, Required Subsets · Alspaugh 1992</a:t>
            </a:r>
          </a:p>
        </p:txBody>
      </p:sp>
      <p:sp>
        <p:nvSpPr>
          <p:cNvPr id="402" name="CaseLabel"/>
          <p:cNvSpPr txBox="1"/>
          <p:nvPr/>
        </p:nvSpPr>
        <p:spPr>
          <a:xfrm>
            <a:off x="6350000" y="787400"/>
            <a:ext cx="2489200" cy="254000"/>
          </a:xfrm>
          <a:prstGeom prst="rect">
            <a:avLst/>
          </a:prstGeom>
          <a:noFill/>
          <a:ln>
            <a:noFill/>
          </a:ln>
        </p:spPr>
        <p:txBody>
          <a:bodyPr lIns="0" tIns="45720" rIns="0" bIns="45720" anchor="t">
            <a:noAutofit/>
          </a:bodyPr>
          <a:lstStyle/>
          <a:p>
            <a:pPr algn="r">
              <a:buNone/>
            </a:pPr>
            <a:r>
              <a:rPr lang="en-US" sz="1200" b="1" spc="100" dirty="0">
                <a:solidFill>
                  <a:srgbClr val="8E6F3E"/>
                </a:solidFill>
              </a:rPr>
              <a:t>A-7E CASE · 4 OF 5</a:t>
            </a:r>
          </a:p>
        </p:txBody>
      </p:sp>
      <p:sp>
        <p:nvSpPr>
          <p:cNvPr id="403" name="RowLabel"/>
          <p:cNvSpPr txBox="1"/>
          <p:nvPr/>
        </p:nvSpPr>
        <p:spPr>
          <a:xfrm>
            <a:off x="279400" y="3337560"/>
            <a:ext cx="1905000" cy="431800"/>
          </a:xfrm>
          <a:prstGeom prst="rect">
            <a:avLst/>
          </a:prstGeom>
          <a:noFill/>
          <a:ln>
            <a:noFill/>
          </a:ln>
        </p:spPr>
        <p:txBody>
          <a:bodyPr lIns="0" tIns="45720" rIns="0" bIns="45720" anchor="ctr">
            <a:noAutofit/>
          </a:bodyPr>
          <a:lstStyle/>
          <a:p>
            <a:pPr>
              <a:buNone/>
            </a:pPr>
            <a:r>
              <a:rPr lang="en-US" sz="1400" b="1" spc="80" dirty="0">
                <a:solidFill>
                  <a:srgbClr val="8E6F3E"/>
                </a:solidFill>
              </a:rPr>
              <a:t>USEFUL SUBSET</a:t>
            </a:r>
          </a:p>
        </p:txBody>
      </p:sp>
      <p:sp>
        <p:nvSpPr>
          <p:cNvPr id="404" name="RowBar"/>
          <p:cNvSpPr txBox="1"/>
          <p:nvPr/>
        </p:nvSpPr>
        <p:spPr>
          <a:xfrm>
            <a:off x="2311400" y="3337560"/>
            <a:ext cx="4059936" cy="431800"/>
          </a:xfrm>
          <a:prstGeom prst="rect">
            <a:avLst/>
          </a:prstGeom>
          <a:solidFill>
            <a:srgbClr val="F4EFE7"/>
          </a:solidFill>
          <a:ln w="9525">
            <a:solidFill>
              <a:srgbClr val="8E6F3E"/>
            </a:solidFill>
          </a:ln>
        </p:spPr>
        <p:txBody>
          <a:bodyPr lIns="114300" tIns="45720" rIns="114300" bIns="45720" anchor="ctr">
            <a:noAutofit/>
          </a:bodyPr>
          <a:lstStyle/>
          <a:p>
            <a:pPr algn="ctr">
              <a:buNone/>
            </a:pPr>
            <a:r>
              <a:rPr lang="en-US" sz="1800" dirty="0">
                <a:solidFill>
                  <a:srgbClr val="3A3A3A"/>
                </a:solidFill>
              </a:rPr>
              <a:t>Input · Hardware test · Scheduling</a:t>
            </a:r>
          </a:p>
        </p:txBody>
      </p:sp>
      <p:sp>
        <p:nvSpPr>
          <p:cNvPr id="405" name="RowLabel"/>
          <p:cNvSpPr txBox="1"/>
          <p:nvPr/>
        </p:nvSpPr>
        <p:spPr>
          <a:xfrm>
            <a:off x="279400" y="3904488"/>
            <a:ext cx="1905000" cy="431800"/>
          </a:xfrm>
          <a:prstGeom prst="rect">
            <a:avLst/>
          </a:prstGeom>
          <a:noFill/>
          <a:ln>
            <a:noFill/>
          </a:ln>
        </p:spPr>
        <p:txBody>
          <a:bodyPr lIns="0" tIns="45720" rIns="0" bIns="45720" anchor="ctr">
            <a:noAutofit/>
          </a:bodyPr>
          <a:lstStyle/>
          <a:p>
            <a:pPr>
              <a:buNone/>
            </a:pPr>
            <a:r>
              <a:rPr lang="en-US" sz="1400" b="1" spc="80" dirty="0">
                <a:solidFill>
                  <a:srgbClr val="8E6F3E"/>
                </a:solidFill>
              </a:rPr>
              <a:t>LARGER SUBSET</a:t>
            </a:r>
          </a:p>
        </p:txBody>
      </p:sp>
      <p:sp>
        <p:nvSpPr>
          <p:cNvPr id="406" name="RowBar"/>
          <p:cNvSpPr txBox="1"/>
          <p:nvPr/>
        </p:nvSpPr>
        <p:spPr>
          <a:xfrm>
            <a:off x="2311400" y="3904488"/>
            <a:ext cx="4064000" cy="431800"/>
          </a:xfrm>
          <a:prstGeom prst="rect">
            <a:avLst/>
          </a:prstGeom>
          <a:solidFill>
            <a:srgbClr val="F4EFE7"/>
          </a:solidFill>
          <a:ln w="9525">
            <a:solidFill>
              <a:srgbClr val="8E6F3E"/>
            </a:solidFill>
          </a:ln>
        </p:spPr>
        <p:txBody>
          <a:bodyPr lIns="114300" tIns="45720" rIns="114300" bIns="45720" anchor="ctr">
            <a:noAutofit/>
          </a:bodyPr>
          <a:lstStyle/>
          <a:p>
            <a:pPr algn="ctr">
              <a:buNone/>
            </a:pPr>
            <a:r>
              <a:rPr lang="en-US" sz="1800" dirty="0">
                <a:solidFill>
                  <a:srgbClr val="3A3A3A"/>
                </a:solidFill>
              </a:rPr>
              <a:t>+ Navigation</a:t>
            </a:r>
          </a:p>
        </p:txBody>
      </p:sp>
      <p:sp>
        <p:nvSpPr>
          <p:cNvPr id="407" name="RowLabel"/>
          <p:cNvSpPr txBox="1"/>
          <p:nvPr/>
        </p:nvSpPr>
        <p:spPr>
          <a:xfrm>
            <a:off x="279400" y="4471416"/>
            <a:ext cx="1905000" cy="431800"/>
          </a:xfrm>
          <a:prstGeom prst="rect">
            <a:avLst/>
          </a:prstGeom>
          <a:noFill/>
          <a:ln>
            <a:noFill/>
          </a:ln>
        </p:spPr>
        <p:txBody>
          <a:bodyPr lIns="0" tIns="45720" rIns="0" bIns="45720" anchor="ctr">
            <a:noAutofit/>
          </a:bodyPr>
          <a:lstStyle/>
          <a:p>
            <a:pPr>
              <a:buNone/>
            </a:pPr>
            <a:r>
              <a:rPr lang="en-US" sz="1300" b="1" spc="80" dirty="0">
                <a:solidFill>
                  <a:srgbClr val="8E6F3E"/>
                </a:solidFill>
              </a:rPr>
              <a:t>FULL OPERATIONAL FLIGHT PROGRAM (OFP)</a:t>
            </a:r>
          </a:p>
        </p:txBody>
      </p:sp>
      <p:sp>
        <p:nvSpPr>
          <p:cNvPr id="408" name="RowBar"/>
          <p:cNvSpPr txBox="1"/>
          <p:nvPr/>
        </p:nvSpPr>
        <p:spPr>
          <a:xfrm>
            <a:off x="2311400" y="4471416"/>
            <a:ext cx="5969000" cy="431800"/>
          </a:xfrm>
          <a:prstGeom prst="rect">
            <a:avLst/>
          </a:prstGeom>
          <a:solidFill>
            <a:srgbClr val="8E6F3E"/>
          </a:solidFill>
          <a:ln>
            <a:noFill/>
          </a:ln>
        </p:spPr>
        <p:txBody>
          <a:bodyPr lIns="114300" tIns="45720" rIns="114300" bIns="45720" anchor="ctr">
            <a:noAutofit/>
          </a:bodyPr>
          <a:lstStyle/>
          <a:p>
            <a:pPr algn="ctr">
              <a:buNone/>
            </a:pPr>
            <a:r>
              <a:rPr lang="en-US" sz="1800" b="1" dirty="0">
                <a:solidFill>
                  <a:srgbClr val="FFFFFF"/>
                </a:solidFill>
              </a:rPr>
              <a:t>+ Pilot display · Weapons delivery</a:t>
            </a:r>
          </a:p>
        </p:txBody>
      </p:sp>
      <p:cxnSp>
        <p:nvCxnSpPr>
          <p:cNvPr id="409" name="Grow"/>
          <p:cNvCxnSpPr/>
          <p:nvPr/>
        </p:nvCxnSpPr>
        <p:spPr>
          <a:xfrm>
            <a:off x="2540000" y="3767328"/>
            <a:ext cx="0" cy="137160"/>
          </a:xfrm>
          <a:prstGeom prst="line">
            <a:avLst/>
          </a:prstGeom>
          <a:ln w="19050">
            <a:solidFill>
              <a:srgbClr val="8E6F3E"/>
            </a:solidFill>
            <a:tailEnd type="triangle"/>
          </a:ln>
        </p:spPr>
      </p:cxnSp>
      <p:cxnSp>
        <p:nvCxnSpPr>
          <p:cNvPr id="410" name="Grow"/>
          <p:cNvCxnSpPr/>
          <p:nvPr/>
        </p:nvCxnSpPr>
        <p:spPr>
          <a:xfrm>
            <a:off x="2540000" y="4334256"/>
            <a:ext cx="0" cy="137160"/>
          </a:xfrm>
          <a:prstGeom prst="line">
            <a:avLst/>
          </a:prstGeom>
          <a:ln w="19050">
            <a:solidFill>
              <a:srgbClr val="8E6F3E"/>
            </a:solidFill>
            <a:tailEnd type="triangle"/>
          </a:ln>
        </p:spPr>
      </p:cxnSp>
      <p:sp>
        <p:nvSpPr>
          <p:cNvPr id="411" name="Constraints"/>
          <p:cNvSpPr txBox="1"/>
          <p:nvPr/>
        </p:nvSpPr>
        <p:spPr>
          <a:xfrm>
            <a:off x="279400" y="4956048"/>
            <a:ext cx="8559800" cy="621792"/>
          </a:xfrm>
          <a:prstGeom prst="rect">
            <a:avLst/>
          </a:prstGeom>
          <a:noFill/>
          <a:ln>
            <a:noFill/>
          </a:ln>
        </p:spPr>
        <p:txBody>
          <a:bodyPr lIns="0" tIns="45720" rIns="0" bIns="45720" anchor="t">
            <a:noAutofit/>
          </a:bodyPr>
          <a:lstStyle/>
          <a:p>
            <a:pPr>
              <a:buNone/>
            </a:pPr>
            <a:r>
              <a:rPr lang="en-US" sz="1800" dirty="0">
                <a:solidFill>
                  <a:srgbClr val="3A3A3A"/>
                </a:solidFill>
              </a:rPr>
              <a:t>Add functionality: do not rewrite what already works.</a:t>
            </a:r>
          </a:p>
          <a:p>
            <a:pPr>
              <a:spcBef>
                <a:spcPts val="200"/>
              </a:spcBef>
              <a:buNone/>
            </a:pPr>
            <a:r>
              <a:rPr lang="en-US" sz="1800" dirty="0">
                <a:solidFill>
                  <a:srgbClr val="3A3A3A"/>
                </a:solidFill>
              </a:rPr>
              <a:t>Remove identified functionality: what remains still works.</a:t>
            </a:r>
          </a:p>
        </p:txBody>
      </p:sp>
      <p:sp>
        <p:nvSpPr>
          <p:cNvPr id="412" name="Takeaway"/>
          <p:cNvSpPr txBox="1"/>
          <p:nvPr/>
        </p:nvSpPr>
        <p:spPr>
          <a:xfrm>
            <a:off x="279400" y="5613400"/>
            <a:ext cx="8559800" cy="711200"/>
          </a:xfrm>
          <a:prstGeom prst="rect">
            <a:avLst/>
          </a:prstGeom>
          <a:solidFill>
            <a:srgbClr val="8E6F3E"/>
          </a:solidFill>
          <a:ln>
            <a:noFill/>
          </a:ln>
        </p:spPr>
        <p:txBody>
          <a:bodyPr lIns="114300" tIns="45720" rIns="114300" bIns="45720" anchor="ctr">
            <a:noAutofit/>
          </a:bodyPr>
          <a:lstStyle/>
          <a:p>
            <a:pPr algn="ctr">
              <a:buNone/>
            </a:pPr>
            <a:r>
              <a:rPr lang="en-US" sz="2000" b="1" dirty="0">
                <a:solidFill>
                  <a:srgbClr val="FFFFFF"/>
                </a:solidFill>
              </a:rPr>
              <a:t>A behavioral requirement can have architectural consequences.</a:t>
            </a:r>
          </a:p>
        </p:txBody>
      </p:sp>
    </p:spTree>
    <p:extLst>
      <p:ext uri="{BB962C8B-B14F-4D97-AF65-F5344CB8AC3E}">
        <p14:creationId xmlns:p14="http://schemas.microsoft.com/office/powerpoint/2010/main" val="373729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2"/>
                                        </p:tgtEl>
                                        <p:attrNameLst>
                                          <p:attrName>style.visibility</p:attrName>
                                        </p:attrNameLst>
                                      </p:cBhvr>
                                      <p:to>
                                        <p:strVal val="visible"/>
                                      </p:to>
                                    </p:set>
                                    <p:animEffect transition="in" filter="fade">
                                      <p:cBhvr>
                                        <p:cTn id="7" dur="4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EC0FB1-9A88-CE67-1A5E-F367078DC0F5}"/>
              </a:ext>
            </a:extLst>
          </p:cNvPr>
          <p:cNvSpPr>
            <a:spLocks noGrp="1"/>
          </p:cNvSpPr>
          <p:nvPr>
            <p:ph type="title"/>
          </p:nvPr>
        </p:nvSpPr>
        <p:spPr/>
        <p:txBody>
          <a:bodyPr>
            <a:normAutofit fontScale="90000"/>
          </a:bodyPr>
          <a:lstStyle/>
          <a:p>
            <a:pPr>
              <a:buNone/>
              <a:defRPr b="0"/>
            </a:pPr>
            <a:r>
              <a:rPr lang="en-US" b="0" dirty="0"/>
              <a:t>The specification acknowledges what may change</a:t>
            </a:r>
          </a:p>
        </p:txBody>
      </p:sp>
      <p:sp>
        <p:nvSpPr>
          <p:cNvPr id="4" name="Slide Number Placeholder 3">
            <a:extLst>
              <a:ext uri="{FF2B5EF4-FFF2-40B4-BE49-F238E27FC236}">
                <a16:creationId xmlns:a16="http://schemas.microsoft.com/office/drawing/2014/main" id="{BAC03C08-F7DD-6EAF-FB06-86727518B4CD}"/>
              </a:ext>
            </a:extLst>
          </p:cNvPr>
          <p:cNvSpPr>
            <a:spLocks noGrp="1"/>
          </p:cNvSpPr>
          <p:nvPr>
            <p:ph type="sldNum" sz="quarter" idx="4"/>
          </p:nvPr>
        </p:nvSpPr>
        <p:spPr/>
        <p:txBody>
          <a:bodyPr/>
          <a:lstStyle/>
          <a:p>
            <a:fld id="{B7EB45DA-9A0D-DC49-8E02-F30A5DDC21C3}" type="slidenum">
              <a:rPr lang="en-US" smtClean="0"/>
              <a:t>14</a:t>
            </a:fld>
            <a:endParaRPr lang="en-US"/>
          </a:p>
        </p:txBody>
      </p:sp>
      <p:pic>
        <p:nvPicPr>
          <p:cNvPr id="560" name="Expected Types of Changes excerpt" descr="Alspaugh 1992 section 9.0: the chapter characterizes requirement changes that can be expected in the future and points out aspects of the document that cannot be considered fundamental when designing the system"/>
          <p:cNvPicPr>
            <a:picLocks noChangeAspect="1"/>
          </p:cNvPicPr>
          <p:nvPr/>
        </p:nvPicPr>
        <p:blipFill>
          <a:blip r:embed="rId3"/>
          <a:stretch>
            <a:fillRect/>
          </a:stretch>
        </p:blipFill>
        <p:spPr>
          <a:xfrm>
            <a:off x="279400" y="1117600"/>
            <a:ext cx="8509000" cy="1422400"/>
          </a:xfrm>
          <a:prstGeom prst="rect">
            <a:avLst/>
          </a:prstGeom>
          <a:ln w="9525">
            <a:solidFill>
              <a:srgbClr val="BFB8A8"/>
            </a:solidFill>
          </a:ln>
        </p:spPr>
      </p:pic>
      <p:sp>
        <p:nvSpPr>
          <p:cNvPr id="501" name="Kicker"/>
          <p:cNvSpPr txBox="1"/>
          <p:nvPr/>
        </p:nvSpPr>
        <p:spPr>
          <a:xfrm>
            <a:off x="279400" y="787400"/>
            <a:ext cx="5969000" cy="254000"/>
          </a:xfrm>
          <a:prstGeom prst="rect">
            <a:avLst/>
          </a:prstGeom>
          <a:noFill/>
          <a:ln>
            <a:noFill/>
          </a:ln>
        </p:spPr>
        <p:txBody>
          <a:bodyPr lIns="0" tIns="68580" rIns="0" bIns="68580" anchor="t">
            <a:noAutofit/>
          </a:bodyPr>
          <a:lstStyle/>
          <a:p>
            <a:pPr>
              <a:buNone/>
            </a:pPr>
            <a:r>
              <a:rPr lang="en-US" sz="1400" b="1" dirty="0">
                <a:solidFill>
                  <a:srgbClr val="8E6F3E"/>
                </a:solidFill>
              </a:rPr>
              <a:t>Chapter 9, Expected Types of Changes · Alspaugh 1992</a:t>
            </a:r>
          </a:p>
        </p:txBody>
      </p:sp>
      <p:sp>
        <p:nvSpPr>
          <p:cNvPr id="502" name="CaseLabel"/>
          <p:cNvSpPr txBox="1"/>
          <p:nvPr/>
        </p:nvSpPr>
        <p:spPr>
          <a:xfrm>
            <a:off x="6350000" y="787400"/>
            <a:ext cx="2489200" cy="254000"/>
          </a:xfrm>
          <a:prstGeom prst="rect">
            <a:avLst/>
          </a:prstGeom>
          <a:noFill/>
          <a:ln>
            <a:noFill/>
          </a:ln>
        </p:spPr>
        <p:txBody>
          <a:bodyPr lIns="0" tIns="68580" rIns="0" bIns="68580" anchor="t">
            <a:noAutofit/>
          </a:bodyPr>
          <a:lstStyle/>
          <a:p>
            <a:pPr algn="r">
              <a:buNone/>
            </a:pPr>
            <a:r>
              <a:rPr lang="en-US" sz="1200" b="1" spc="100" dirty="0">
                <a:solidFill>
                  <a:srgbClr val="8E6F3E"/>
                </a:solidFill>
              </a:rPr>
              <a:t>A-7E CASE · 5 OF 5</a:t>
            </a:r>
          </a:p>
        </p:txBody>
      </p:sp>
      <p:sp>
        <p:nvSpPr>
          <p:cNvPr id="503" name="Col"/>
          <p:cNvSpPr txBox="1"/>
          <p:nvPr/>
        </p:nvSpPr>
        <p:spPr>
          <a:xfrm>
            <a:off x="279400" y="2743200"/>
            <a:ext cx="4191000" cy="2514600"/>
          </a:xfrm>
          <a:prstGeom prst="rect">
            <a:avLst/>
          </a:prstGeom>
          <a:noFill/>
          <a:ln w="9525">
            <a:solidFill>
              <a:srgbClr val="C9C4BB"/>
            </a:solidFill>
          </a:ln>
        </p:spPr>
        <p:txBody>
          <a:bodyPr lIns="114300" tIns="68580" rIns="114300" bIns="68580" anchor="t">
            <a:noAutofit/>
          </a:bodyPr>
          <a:lstStyle/>
          <a:p>
            <a:pPr>
              <a:buNone/>
            </a:pPr>
            <a:r>
              <a:rPr lang="en-US" sz="1700" b="1" spc="80" dirty="0">
                <a:solidFill>
                  <a:srgbClr val="555960"/>
                </a:solidFill>
              </a:rPr>
              <a:t>TREAT AS STABLE</a:t>
            </a:r>
          </a:p>
          <a:p>
            <a:pPr>
              <a:spcBef>
                <a:spcPts val="400"/>
              </a:spcBef>
              <a:buNone/>
            </a:pPr>
            <a:r>
              <a:rPr lang="en-US" sz="1700" dirty="0">
                <a:solidFill>
                  <a:srgbClr val="3A3A3A"/>
                </a:solidFill>
              </a:rPr>
              <a:t>· Flight and weapon characteristics are adequately modeled in the referenced documents (9.1.1)</a:t>
            </a:r>
          </a:p>
          <a:p>
            <a:pPr>
              <a:spcBef>
                <a:spcPts val="400"/>
              </a:spcBef>
              <a:buNone/>
            </a:pPr>
            <a:r>
              <a:rPr lang="en-US" sz="1700" dirty="0">
                <a:solidFill>
                  <a:srgbClr val="3A3A3A"/>
                </a:solidFill>
              </a:rPr>
              <a:t>· The computer is not assigned background, non-real-time functions (9.1.3)</a:t>
            </a:r>
          </a:p>
          <a:p>
            <a:pPr>
              <a:spcBef>
                <a:spcPts val="400"/>
              </a:spcBef>
              <a:buNone/>
            </a:pPr>
            <a:r>
              <a:rPr lang="en-US" sz="1700" dirty="0">
                <a:solidFill>
                  <a:srgbClr val="3A3A3A"/>
                </a:solidFill>
              </a:rPr>
              <a:t>· Worst-case memory and CPU bounds are predictable per function (9.1.4)</a:t>
            </a:r>
          </a:p>
        </p:txBody>
      </p:sp>
      <p:sp>
        <p:nvSpPr>
          <p:cNvPr id="504" name="ColFoot"/>
          <p:cNvSpPr txBox="1"/>
          <p:nvPr/>
        </p:nvSpPr>
        <p:spPr>
          <a:xfrm>
            <a:off x="279400" y="5321808"/>
            <a:ext cx="4191000" cy="304800"/>
          </a:xfrm>
          <a:prstGeom prst="rect">
            <a:avLst/>
          </a:prstGeom>
          <a:noFill/>
          <a:ln>
            <a:noFill/>
          </a:ln>
        </p:spPr>
        <p:txBody>
          <a:bodyPr lIns="114300" tIns="68580" rIns="114300" bIns="68580" anchor="t">
            <a:noAutofit/>
          </a:bodyPr>
          <a:lstStyle/>
          <a:p>
            <a:pPr>
              <a:buNone/>
            </a:pPr>
            <a:r>
              <a:rPr lang="en-US" sz="1600" i="1" dirty="0">
                <a:solidFill>
                  <a:srgbClr val="555960"/>
                </a:solidFill>
              </a:rPr>
              <a:t>Design may rely on these.</a:t>
            </a:r>
          </a:p>
        </p:txBody>
      </p:sp>
      <p:sp>
        <p:nvSpPr>
          <p:cNvPr id="505" name="Col"/>
          <p:cNvSpPr txBox="1"/>
          <p:nvPr/>
        </p:nvSpPr>
        <p:spPr>
          <a:xfrm>
            <a:off x="4572000" y="2743200"/>
            <a:ext cx="4445876" cy="2514600"/>
          </a:xfrm>
          <a:prstGeom prst="rect">
            <a:avLst/>
          </a:prstGeom>
          <a:solidFill>
            <a:srgbClr val="F4EFE7"/>
          </a:solidFill>
          <a:ln w="9525">
            <a:solidFill>
              <a:srgbClr val="8E6F3E"/>
            </a:solidFill>
          </a:ln>
        </p:spPr>
        <p:txBody>
          <a:bodyPr lIns="114300" tIns="68580" rIns="114300" bIns="68580" anchor="t">
            <a:noAutofit/>
          </a:bodyPr>
          <a:lstStyle/>
          <a:p>
            <a:pPr>
              <a:buNone/>
            </a:pPr>
            <a:r>
              <a:rPr lang="en-US" sz="1700" b="1" spc="80" dirty="0">
                <a:solidFill>
                  <a:srgbClr val="8E6F3E"/>
                </a:solidFill>
              </a:rPr>
              <a:t>EXPECT MAY CHANGE</a:t>
            </a:r>
          </a:p>
          <a:p>
            <a:pPr>
              <a:spcBef>
                <a:spcPts val="400"/>
              </a:spcBef>
              <a:buNone/>
            </a:pPr>
            <a:r>
              <a:rPr lang="en-US" sz="1700" dirty="0">
                <a:solidFill>
                  <a:srgbClr val="3A3A3A"/>
                </a:solidFill>
              </a:rPr>
              <a:t>· The computer might be replaced by a TC-2A (9.2.1)</a:t>
            </a:r>
          </a:p>
          <a:p>
            <a:pPr>
              <a:spcBef>
                <a:spcPts val="400"/>
              </a:spcBef>
              <a:buNone/>
            </a:pPr>
            <a:r>
              <a:rPr lang="en-US" sz="1700" dirty="0">
                <a:solidFill>
                  <a:srgbClr val="3A3A3A"/>
                </a:solidFill>
              </a:rPr>
              <a:t>· FLR display symbology (9.3.2)</a:t>
            </a:r>
          </a:p>
          <a:p>
            <a:pPr>
              <a:spcBef>
                <a:spcPts val="400"/>
              </a:spcBef>
              <a:buNone/>
            </a:pPr>
            <a:r>
              <a:rPr lang="en-US" sz="1700" dirty="0">
                <a:solidFill>
                  <a:srgbClr val="3A3A3A"/>
                </a:solidFill>
              </a:rPr>
              <a:t>· Assignment of devices to channels (9.3.1)</a:t>
            </a:r>
          </a:p>
          <a:p>
            <a:pPr>
              <a:spcBef>
                <a:spcPts val="400"/>
              </a:spcBef>
              <a:buNone/>
            </a:pPr>
            <a:r>
              <a:rPr lang="en-US" sz="1700" dirty="0">
                <a:solidFill>
                  <a:srgbClr val="3A3A3A"/>
                </a:solidFill>
              </a:rPr>
              <a:t>· New weapons and HUD functions may be added (9.4)</a:t>
            </a:r>
          </a:p>
        </p:txBody>
      </p:sp>
      <p:sp>
        <p:nvSpPr>
          <p:cNvPr id="506" name="ColFoot"/>
          <p:cNvSpPr txBox="1"/>
          <p:nvPr/>
        </p:nvSpPr>
        <p:spPr>
          <a:xfrm>
            <a:off x="4648200" y="5321808"/>
            <a:ext cx="4191000" cy="304800"/>
          </a:xfrm>
          <a:prstGeom prst="rect">
            <a:avLst/>
          </a:prstGeom>
          <a:noFill/>
          <a:ln>
            <a:noFill/>
          </a:ln>
        </p:spPr>
        <p:txBody>
          <a:bodyPr lIns="114300" tIns="68580" rIns="114300" bIns="68580" anchor="t">
            <a:noAutofit/>
          </a:bodyPr>
          <a:lstStyle/>
          <a:p>
            <a:pPr>
              <a:buNone/>
            </a:pPr>
            <a:r>
              <a:rPr lang="en-US" sz="1600" i="1" dirty="0">
                <a:solidFill>
                  <a:srgbClr val="555960"/>
                </a:solidFill>
              </a:rPr>
              <a:t>Design should accommodate these.</a:t>
            </a:r>
          </a:p>
        </p:txBody>
      </p:sp>
      <p:sp>
        <p:nvSpPr>
          <p:cNvPr id="508" name="Takeaway"/>
          <p:cNvSpPr txBox="1"/>
          <p:nvPr/>
        </p:nvSpPr>
        <p:spPr>
          <a:xfrm>
            <a:off x="279400" y="5760720"/>
            <a:ext cx="8559800" cy="530352"/>
          </a:xfrm>
          <a:prstGeom prst="rect">
            <a:avLst/>
          </a:prstGeom>
          <a:solidFill>
            <a:srgbClr val="8E6F3E"/>
          </a:solidFill>
          <a:ln>
            <a:noFill/>
          </a:ln>
        </p:spPr>
        <p:txBody>
          <a:bodyPr lIns="114300" tIns="68580" rIns="114300" bIns="68580" anchor="ctr">
            <a:noAutofit/>
          </a:bodyPr>
          <a:lstStyle/>
          <a:p>
            <a:pPr algn="ctr">
              <a:buNone/>
            </a:pPr>
            <a:r>
              <a:rPr lang="en-US" sz="2200" b="1" dirty="0">
                <a:solidFill>
                  <a:srgbClr val="FFFFFF"/>
                </a:solidFill>
              </a:rPr>
              <a:t>Expected change is engineering information.</a:t>
            </a:r>
          </a:p>
        </p:txBody>
      </p:sp>
    </p:spTree>
    <p:extLst>
      <p:ext uri="{BB962C8B-B14F-4D97-AF65-F5344CB8AC3E}">
        <p14:creationId xmlns:p14="http://schemas.microsoft.com/office/powerpoint/2010/main" val="130175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8"/>
                                        </p:tgtEl>
                                        <p:attrNameLst>
                                          <p:attrName>style.visibility</p:attrName>
                                        </p:attrNameLst>
                                      </p:cBhvr>
                                      <p:to>
                                        <p:strVal val="visible"/>
                                      </p:to>
                                    </p:set>
                                    <p:animEffect transition="in" filter="fade">
                                      <p:cBhvr>
                                        <p:cTn id="7" dur="400"/>
                                        <p:tgtEl>
                                          <p:spTgt spid="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8E763-73CA-8E4A-E4EF-E32FCDF3F77C}"/>
              </a:ext>
            </a:extLst>
          </p:cNvPr>
          <p:cNvSpPr>
            <a:spLocks noGrp="1"/>
          </p:cNvSpPr>
          <p:nvPr>
            <p:ph type="title"/>
          </p:nvPr>
        </p:nvSpPr>
        <p:spPr>
          <a:xfrm>
            <a:off x="685800" y="1879600"/>
            <a:ext cx="7772400" cy="838200"/>
          </a:xfrm>
        </p:spPr>
        <p:txBody>
          <a:bodyPr>
            <a:normAutofit fontScale="90000"/>
          </a:bodyPr>
          <a:lstStyle/>
          <a:p>
            <a:pPr algn="ctr">
              <a:buNone/>
              <a:defRPr b="0"/>
            </a:pPr>
            <a:r>
              <a:rPr lang="en-US" b="0" dirty="0"/>
              <a:t>One system, many views</a:t>
            </a:r>
          </a:p>
        </p:txBody>
      </p:sp>
      <p:sp>
        <p:nvSpPr>
          <p:cNvPr id="3" name="Slide Number Placeholder 2">
            <a:extLst>
              <a:ext uri="{FF2B5EF4-FFF2-40B4-BE49-F238E27FC236}">
                <a16:creationId xmlns:a16="http://schemas.microsoft.com/office/drawing/2014/main" id="{EC225824-3039-2CA3-5591-7A679FA1C35A}"/>
              </a:ext>
            </a:extLst>
          </p:cNvPr>
          <p:cNvSpPr>
            <a:spLocks noGrp="1"/>
          </p:cNvSpPr>
          <p:nvPr>
            <p:ph type="sldNum" sz="quarter" idx="4"/>
          </p:nvPr>
        </p:nvSpPr>
        <p:spPr/>
        <p:txBody>
          <a:bodyPr/>
          <a:lstStyle/>
          <a:p>
            <a:fld id="{B7EB45DA-9A0D-DC49-8E02-F30A5DDC21C3}" type="slidenum">
              <a:rPr lang="en-US" smtClean="0"/>
              <a:t>15</a:t>
            </a:fld>
            <a:endParaRPr lang="en-US"/>
          </a:p>
        </p:txBody>
      </p:sp>
      <p:sp>
        <p:nvSpPr>
          <p:cNvPr id="50" name="T50"/>
          <p:cNvSpPr txBox="1"/>
          <p:nvPr/>
        </p:nvSpPr>
        <p:spPr>
          <a:xfrm>
            <a:off x="685800" y="1397000"/>
            <a:ext cx="7772400" cy="355600"/>
          </a:xfrm>
          <a:prstGeom prst="rect">
            <a:avLst/>
          </a:prstGeom>
          <a:noFill/>
          <a:ln>
            <a:noFill/>
          </a:ln>
        </p:spPr>
        <p:txBody>
          <a:bodyPr wrap="square" lIns="0" tIns="0" rIns="0" bIns="0" anchor="t">
            <a:normAutofit lnSpcReduction="10000"/>
          </a:bodyPr>
          <a:lstStyle/>
          <a:p>
            <a:pPr algn="ctr">
              <a:buNone/>
            </a:pPr>
            <a:r>
              <a:rPr lang="en-US" sz="1600" b="1" i="0" spc="120" dirty="0">
                <a:solidFill>
                  <a:srgbClr val="A79372"/>
                </a:solidFill>
              </a:rPr>
              <a:t>SECTION 2 · </a:t>
            </a:r>
            <a:r>
              <a:rPr lang="en-US" sz="2400" b="1" i="0" spc="160" dirty="0">
                <a:solidFill>
                  <a:srgbClr val="8E6F3E"/>
                </a:solidFill>
              </a:rPr>
              <a:t>FROM CASE TO PRINCIPLE</a:t>
            </a:r>
          </a:p>
        </p:txBody>
      </p:sp>
      <p:sp>
        <p:nvSpPr>
          <p:cNvPr id="51" name="S51"/>
          <p:cNvSpPr/>
          <p:nvPr/>
        </p:nvSpPr>
        <p:spPr>
          <a:xfrm>
            <a:off x="3429000" y="295516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558800" y="3303755"/>
            <a:ext cx="8026400" cy="548640"/>
          </a:xfrm>
          <a:prstGeom prst="rect">
            <a:avLst/>
          </a:prstGeom>
          <a:noFill/>
          <a:ln>
            <a:noFill/>
          </a:ln>
        </p:spPr>
        <p:txBody>
          <a:bodyPr wrap="square" lIns="0" tIns="0" rIns="0" bIns="0" anchor="t">
            <a:normAutofit fontScale="92500"/>
          </a:bodyPr>
          <a:lstStyle/>
          <a:p>
            <a:pPr algn="ctr">
              <a:buNone/>
            </a:pPr>
            <a:r>
              <a:rPr lang="en-US" sz="2200" dirty="0">
                <a:solidFill>
                  <a:srgbClr val="555960"/>
                </a:solidFill>
              </a:rPr>
              <a:t>Why do different engineering questions require different representations?</a:t>
            </a:r>
          </a:p>
        </p:txBody>
      </p:sp>
      <p:sp>
        <p:nvSpPr>
          <p:cNvPr id="1801" name="StripFrom"/>
          <p:cNvSpPr txBox="1"/>
          <p:nvPr/>
        </p:nvSpPr>
        <p:spPr>
          <a:xfrm>
            <a:off x="2671555" y="4343400"/>
            <a:ext cx="1600200" cy="330200"/>
          </a:xfrm>
          <a:prstGeom prst="rect">
            <a:avLst/>
          </a:prstGeom>
          <a:noFill/>
          <a:ln>
            <a:noFill/>
          </a:ln>
        </p:spPr>
        <p:txBody>
          <a:bodyPr lIns="0" tIns="0" rIns="0" bIns="0" anchor="ctr">
            <a:noAutofit/>
          </a:bodyPr>
          <a:lstStyle/>
          <a:p>
            <a:pPr algn="r">
              <a:buNone/>
            </a:pPr>
            <a:r>
              <a:rPr lang="en-US" sz="1700" dirty="0">
                <a:solidFill>
                  <a:srgbClr val="7A7A7A"/>
                </a:solidFill>
              </a:rPr>
              <a:t>A-7E case study</a:t>
            </a:r>
          </a:p>
        </p:txBody>
      </p:sp>
      <p:sp>
        <p:nvSpPr>
          <p:cNvPr id="1803" name="StripTo"/>
          <p:cNvSpPr txBox="1"/>
          <p:nvPr/>
        </p:nvSpPr>
        <p:spPr>
          <a:xfrm>
            <a:off x="5011007" y="4318000"/>
            <a:ext cx="3474720" cy="381000"/>
          </a:xfrm>
          <a:prstGeom prst="rect">
            <a:avLst/>
          </a:prstGeom>
          <a:noFill/>
          <a:ln>
            <a:noFill/>
          </a:ln>
        </p:spPr>
        <p:txBody>
          <a:bodyPr lIns="0" tIns="0" rIns="0" bIns="0" anchor="ctr">
            <a:noAutofit/>
          </a:bodyPr>
          <a:lstStyle/>
          <a:p>
            <a:pPr>
              <a:buNone/>
            </a:pPr>
            <a:r>
              <a:rPr lang="en-US" sz="1800" b="1" dirty="0">
                <a:solidFill>
                  <a:srgbClr val="8E6F3E"/>
                </a:solidFill>
              </a:rPr>
              <a:t>Sleep Advisor running example</a:t>
            </a:r>
          </a:p>
        </p:txBody>
      </p:sp>
      <p:sp>
        <p:nvSpPr>
          <p:cNvPr id="1804" name="Cite"/>
          <p:cNvSpPr txBox="1"/>
          <p:nvPr/>
        </p:nvSpPr>
        <p:spPr>
          <a:xfrm>
            <a:off x="558800" y="5054600"/>
            <a:ext cx="8026400" cy="279400"/>
          </a:xfrm>
          <a:prstGeom prst="rect">
            <a:avLst/>
          </a:prstGeom>
          <a:noFill/>
          <a:ln>
            <a:noFill/>
          </a:ln>
        </p:spPr>
        <p:txBody>
          <a:bodyPr lIns="0" tIns="0" rIns="0" bIns="0" anchor="ctr">
            <a:noAutofit/>
          </a:bodyPr>
          <a:lstStyle/>
          <a:p>
            <a:pPr algn="ctr">
              <a:buNone/>
            </a:pPr>
            <a:r>
              <a:rPr lang="en-US" sz="1200" dirty="0">
                <a:solidFill>
                  <a:srgbClr val="7A7A7A"/>
                </a:solidFill>
              </a:rPr>
              <a:t>Kruchten, “The 4+1 View Model of Architecture,” IEEE Software, 1995</a:t>
            </a:r>
          </a:p>
        </p:txBody>
      </p:sp>
      <p:pic>
        <p:nvPicPr>
          <p:cNvPr id="1806" name="Graphic 1806" descr="Sleep Advisor running example"/>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53807" y="4292600"/>
            <a:ext cx="381000" cy="381000"/>
          </a:xfrm>
          <a:prstGeom prst="rect">
            <a:avLst/>
          </a:prstGeom>
        </p:spPr>
      </p:pic>
      <p:pic>
        <p:nvPicPr>
          <p:cNvPr id="1807" name="Graphic 1807" descr="A-7E case study, concludi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15955" y="4368800"/>
            <a:ext cx="304800" cy="304800"/>
          </a:xfrm>
          <a:prstGeom prst="rect">
            <a:avLst/>
          </a:prstGeom>
        </p:spPr>
      </p:pic>
    </p:spTree>
    <p:extLst>
      <p:ext uri="{BB962C8B-B14F-4D97-AF65-F5344CB8AC3E}">
        <p14:creationId xmlns:p14="http://schemas.microsoft.com/office/powerpoint/2010/main" val="2508511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E56F81-4A7C-2E5B-26E8-A1D799B9E8F3}"/>
              </a:ext>
            </a:extLst>
          </p:cNvPr>
          <p:cNvSpPr>
            <a:spLocks noGrp="1"/>
          </p:cNvSpPr>
          <p:nvPr>
            <p:ph type="title"/>
          </p:nvPr>
        </p:nvSpPr>
        <p:spPr/>
        <p:txBody>
          <a:bodyPr>
            <a:normAutofit fontScale="90000"/>
          </a:bodyPr>
          <a:lstStyle/>
          <a:p>
            <a:pPr>
              <a:buNone/>
              <a:defRPr b="0"/>
            </a:pPr>
            <a:r>
              <a:rPr lang="en-US" b="0" dirty="0"/>
              <a:t>A model is a purposeful view</a:t>
            </a:r>
          </a:p>
        </p:txBody>
      </p:sp>
      <p:sp>
        <p:nvSpPr>
          <p:cNvPr id="4" name="Slide Number Placeholder 3">
            <a:extLst>
              <a:ext uri="{FF2B5EF4-FFF2-40B4-BE49-F238E27FC236}">
                <a16:creationId xmlns:a16="http://schemas.microsoft.com/office/drawing/2014/main" id="{6F6A72AF-54EE-E15C-4420-F691D5CD8C01}"/>
              </a:ext>
            </a:extLst>
          </p:cNvPr>
          <p:cNvSpPr>
            <a:spLocks noGrp="1"/>
          </p:cNvSpPr>
          <p:nvPr>
            <p:ph type="sldNum" sz="quarter" idx="4"/>
          </p:nvPr>
        </p:nvSpPr>
        <p:spPr/>
        <p:txBody>
          <a:bodyPr/>
          <a:lstStyle/>
          <a:p>
            <a:fld id="{B7EB45DA-9A0D-DC49-8E02-F30A5DDC21C3}" type="slidenum">
              <a:rPr lang="en-US" smtClean="0"/>
              <a:t>16</a:t>
            </a:fld>
            <a:endParaRPr lang="en-US"/>
          </a:p>
        </p:txBody>
      </p:sp>
      <p:sp>
        <p:nvSpPr>
          <p:cNvPr id="801" name="Sys"/>
          <p:cNvSpPr txBox="1"/>
          <p:nvPr/>
        </p:nvSpPr>
        <p:spPr>
          <a:xfrm>
            <a:off x="3683000" y="1016000"/>
            <a:ext cx="1778000" cy="533400"/>
          </a:xfrm>
          <a:prstGeom prst="rect">
            <a:avLst/>
          </a:prstGeom>
          <a:solidFill>
            <a:srgbClr val="8E6F3E"/>
          </a:solidFill>
          <a:ln>
            <a:noFill/>
          </a:ln>
        </p:spPr>
        <p:txBody>
          <a:bodyPr lIns="114300" tIns="68580" rIns="114300" bIns="68580" anchor="ctr">
            <a:noAutofit/>
          </a:bodyPr>
          <a:lstStyle/>
          <a:p>
            <a:pPr algn="ctr">
              <a:buNone/>
            </a:pPr>
            <a:r>
              <a:rPr lang="en-US" sz="1800" b="1" spc="60" dirty="0">
                <a:solidFill>
                  <a:srgbClr val="FFFFFF"/>
                </a:solidFill>
              </a:rPr>
              <a:t>THE SYSTEM</a:t>
            </a:r>
          </a:p>
        </p:txBody>
      </p:sp>
      <p:cxnSp>
        <p:nvCxnSpPr>
          <p:cNvPr id="802" name="Flow"/>
          <p:cNvCxnSpPr/>
          <p:nvPr/>
        </p:nvCxnSpPr>
        <p:spPr>
          <a:xfrm rot="5400000">
            <a:off x="2819400" y="381000"/>
            <a:ext cx="584200" cy="2921000"/>
          </a:xfrm>
          <a:prstGeom prst="bentConnector3">
            <a:avLst>
              <a:gd name="adj1" fmla="val 50000"/>
            </a:avLst>
          </a:prstGeom>
          <a:ln w="19050">
            <a:solidFill>
              <a:srgbClr val="8E6F3E"/>
            </a:solidFill>
            <a:tailEnd type="triangle"/>
          </a:ln>
        </p:spPr>
      </p:cxnSp>
      <p:cxnSp>
        <p:nvCxnSpPr>
          <p:cNvPr id="803" name="Flow"/>
          <p:cNvCxnSpPr/>
          <p:nvPr/>
        </p:nvCxnSpPr>
        <p:spPr>
          <a:xfrm>
            <a:off x="4572000" y="1549400"/>
            <a:ext cx="0" cy="584200"/>
          </a:xfrm>
          <a:prstGeom prst="line">
            <a:avLst/>
          </a:prstGeom>
          <a:ln w="19050">
            <a:solidFill>
              <a:srgbClr val="8E6F3E"/>
            </a:solidFill>
            <a:tailEnd type="triangle"/>
          </a:ln>
        </p:spPr>
      </p:cxnSp>
      <p:cxnSp>
        <p:nvCxnSpPr>
          <p:cNvPr id="804" name="Flow"/>
          <p:cNvCxnSpPr/>
          <p:nvPr/>
        </p:nvCxnSpPr>
        <p:spPr>
          <a:xfrm rot="16200000" flipH="1">
            <a:off x="5727700" y="393700"/>
            <a:ext cx="584200" cy="2895600"/>
          </a:xfrm>
          <a:prstGeom prst="bentConnector3">
            <a:avLst>
              <a:gd name="adj1" fmla="val 50000"/>
            </a:avLst>
          </a:prstGeom>
          <a:ln w="19050">
            <a:solidFill>
              <a:srgbClr val="8E6F3E"/>
            </a:solidFill>
            <a:tailEnd type="triangle"/>
          </a:ln>
        </p:spPr>
      </p:cxnSp>
      <p:sp>
        <p:nvSpPr>
          <p:cNvPr id="805" name="View"/>
          <p:cNvSpPr txBox="1"/>
          <p:nvPr/>
        </p:nvSpPr>
        <p:spPr>
          <a:xfrm>
            <a:off x="279400" y="2133600"/>
            <a:ext cx="2743200" cy="1325880"/>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2000" b="1" spc="60" dirty="0">
                <a:solidFill>
                  <a:srgbClr val="8E6F3E"/>
                </a:solidFill>
              </a:rPr>
              <a:t>VIEW A</a:t>
            </a:r>
          </a:p>
          <a:p>
            <a:pPr algn="ctr">
              <a:spcBef>
                <a:spcPts val="400"/>
              </a:spcBef>
              <a:buNone/>
            </a:pPr>
            <a:r>
              <a:rPr lang="en-US" sz="1800" dirty="0">
                <a:solidFill>
                  <a:srgbClr val="3A3A3A"/>
                </a:solidFill>
              </a:rPr>
              <a:t>keeps what question A needs</a:t>
            </a:r>
          </a:p>
        </p:txBody>
      </p:sp>
      <p:sp>
        <p:nvSpPr>
          <p:cNvPr id="806" name="View"/>
          <p:cNvSpPr txBox="1"/>
          <p:nvPr/>
        </p:nvSpPr>
        <p:spPr>
          <a:xfrm>
            <a:off x="3187700" y="2133600"/>
            <a:ext cx="2743200" cy="1325880"/>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2000" b="1" spc="60" dirty="0">
                <a:solidFill>
                  <a:srgbClr val="8E6F3E"/>
                </a:solidFill>
              </a:rPr>
              <a:t>VIEW B</a:t>
            </a:r>
          </a:p>
          <a:p>
            <a:pPr algn="ctr">
              <a:spcBef>
                <a:spcPts val="400"/>
              </a:spcBef>
              <a:buNone/>
            </a:pPr>
            <a:r>
              <a:rPr lang="en-US" sz="1800" dirty="0">
                <a:solidFill>
                  <a:srgbClr val="3A3A3A"/>
                </a:solidFill>
              </a:rPr>
              <a:t>keeps what question B needs</a:t>
            </a:r>
          </a:p>
        </p:txBody>
      </p:sp>
      <p:sp>
        <p:nvSpPr>
          <p:cNvPr id="807" name="View"/>
          <p:cNvSpPr txBox="1"/>
          <p:nvPr/>
        </p:nvSpPr>
        <p:spPr>
          <a:xfrm>
            <a:off x="6096000" y="2133600"/>
            <a:ext cx="2743200" cy="1325880"/>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2000" b="1" spc="60" dirty="0">
                <a:solidFill>
                  <a:srgbClr val="8E6F3E"/>
                </a:solidFill>
              </a:rPr>
              <a:t>VIEW C</a:t>
            </a:r>
          </a:p>
          <a:p>
            <a:pPr algn="ctr">
              <a:spcBef>
                <a:spcPts val="400"/>
              </a:spcBef>
              <a:buNone/>
            </a:pPr>
            <a:r>
              <a:rPr lang="en-US" sz="1800" dirty="0">
                <a:solidFill>
                  <a:srgbClr val="3A3A3A"/>
                </a:solidFill>
              </a:rPr>
              <a:t>keeps what question C needs</a:t>
            </a:r>
          </a:p>
        </p:txBody>
      </p:sp>
      <p:sp>
        <p:nvSpPr>
          <p:cNvPr id="808" name="Statement"/>
          <p:cNvSpPr txBox="1"/>
          <p:nvPr/>
        </p:nvSpPr>
        <p:spPr>
          <a:xfrm>
            <a:off x="279400" y="4251960"/>
            <a:ext cx="8559800" cy="914400"/>
          </a:xfrm>
          <a:prstGeom prst="rect">
            <a:avLst/>
          </a:prstGeom>
          <a:solidFill>
            <a:srgbClr val="8E6F3E"/>
          </a:solidFill>
          <a:ln>
            <a:noFill/>
          </a:ln>
        </p:spPr>
        <p:txBody>
          <a:bodyPr lIns="114300" tIns="68580" rIns="114300" bIns="68580" anchor="ctr">
            <a:noAutofit/>
          </a:bodyPr>
          <a:lstStyle/>
          <a:p>
            <a:pPr algn="ctr">
              <a:buNone/>
            </a:pPr>
            <a:r>
              <a:rPr lang="en-US" sz="2200" b="1" dirty="0">
                <a:solidFill>
                  <a:srgbClr val="FFFFFF"/>
                </a:solidFill>
              </a:rPr>
              <a:t>A useful model preserves the distinctions its question needs</a:t>
            </a:r>
          </a:p>
          <a:p>
            <a:pPr algn="ctr">
              <a:buNone/>
            </a:pPr>
            <a:r>
              <a:rPr lang="en-US" sz="2200" b="1" dirty="0">
                <a:solidFill>
                  <a:srgbClr val="FFFFFF"/>
                </a:solidFill>
              </a:rPr>
              <a:t>and leaves the rest behind.</a:t>
            </a:r>
          </a:p>
        </p:txBody>
      </p:sp>
      <p:sp>
        <p:nvSpPr>
          <p:cNvPr id="809" name="Sub"/>
          <p:cNvSpPr txBox="1"/>
          <p:nvPr/>
        </p:nvSpPr>
        <p:spPr>
          <a:xfrm>
            <a:off x="279400" y="5486400"/>
            <a:ext cx="8559800" cy="457200"/>
          </a:xfrm>
          <a:prstGeom prst="rect">
            <a:avLst/>
          </a:prstGeom>
          <a:noFill/>
          <a:ln>
            <a:noFill/>
          </a:ln>
        </p:spPr>
        <p:txBody>
          <a:bodyPr lIns="114300" tIns="68580" rIns="114300" bIns="68580" anchor="t">
            <a:noAutofit/>
          </a:bodyPr>
          <a:lstStyle/>
          <a:p>
            <a:pPr algn="ctr">
              <a:buNone/>
            </a:pPr>
            <a:r>
              <a:rPr lang="en-US" sz="2000" b="1" dirty="0">
                <a:solidFill>
                  <a:srgbClr val="1A1A1A"/>
                </a:solidFill>
              </a:rPr>
              <a:t>Same system. Different question. Different useful representation.</a:t>
            </a:r>
          </a:p>
        </p:txBody>
      </p:sp>
    </p:spTree>
    <p:extLst>
      <p:ext uri="{BB962C8B-B14F-4D97-AF65-F5344CB8AC3E}">
        <p14:creationId xmlns:p14="http://schemas.microsoft.com/office/powerpoint/2010/main" val="205804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9"/>
                                        </p:tgtEl>
                                        <p:attrNameLst>
                                          <p:attrName>style.visibility</p:attrName>
                                        </p:attrNameLst>
                                      </p:cBhvr>
                                      <p:to>
                                        <p:strVal val="visible"/>
                                      </p:to>
                                    </p:set>
                                    <p:animEffect transition="in" filter="fade">
                                      <p:cBhvr>
                                        <p:cTn id="7" dur="400"/>
                                        <p:tgtEl>
                                          <p:spTgt spid="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D1915C-63FC-7C9D-A22E-C93BD6F98943}"/>
              </a:ext>
            </a:extLst>
          </p:cNvPr>
          <p:cNvSpPr>
            <a:spLocks noGrp="1"/>
          </p:cNvSpPr>
          <p:nvPr>
            <p:ph type="title"/>
          </p:nvPr>
        </p:nvSpPr>
        <p:spPr/>
        <p:txBody>
          <a:bodyPr>
            <a:normAutofit fontScale="90000"/>
          </a:bodyPr>
          <a:lstStyle/>
          <a:p>
            <a:pPr>
              <a:buNone/>
              <a:defRPr b="0"/>
            </a:pPr>
            <a:r>
              <a:rPr lang="en-US" b="0" dirty="0"/>
              <a:t>Representations make different properties expressible</a:t>
            </a:r>
          </a:p>
        </p:txBody>
      </p:sp>
      <p:sp>
        <p:nvSpPr>
          <p:cNvPr id="4" name="Slide Number Placeholder 3">
            <a:extLst>
              <a:ext uri="{FF2B5EF4-FFF2-40B4-BE49-F238E27FC236}">
                <a16:creationId xmlns:a16="http://schemas.microsoft.com/office/drawing/2014/main" id="{407CB897-78CF-3E35-2979-5BA4464242E8}"/>
              </a:ext>
            </a:extLst>
          </p:cNvPr>
          <p:cNvSpPr>
            <a:spLocks noGrp="1"/>
          </p:cNvSpPr>
          <p:nvPr>
            <p:ph type="sldNum" sz="quarter" idx="4"/>
          </p:nvPr>
        </p:nvSpPr>
        <p:spPr/>
        <p:txBody>
          <a:bodyPr/>
          <a:lstStyle/>
          <a:p>
            <a:fld id="{B7EB45DA-9A0D-DC49-8E02-F30A5DDC21C3}" type="slidenum">
              <a:rPr lang="en-US" smtClean="0"/>
              <a:t>17</a:t>
            </a:fld>
            <a:endParaRPr lang="en-US"/>
          </a:p>
        </p:txBody>
      </p:sp>
      <p:sp>
        <p:nvSpPr>
          <p:cNvPr id="901" name="Step"/>
          <p:cNvSpPr txBox="1"/>
          <p:nvPr/>
        </p:nvSpPr>
        <p:spPr>
          <a:xfrm>
            <a:off x="279400" y="1234440"/>
            <a:ext cx="3810000" cy="731520"/>
          </a:xfrm>
          <a:prstGeom prst="rect">
            <a:avLst/>
          </a:prstGeom>
          <a:solidFill>
            <a:srgbClr val="8E6F3E"/>
          </a:solidFill>
          <a:ln>
            <a:noFill/>
          </a:ln>
        </p:spPr>
        <p:txBody>
          <a:bodyPr lIns="114300" tIns="68580" rIns="114300" bIns="68580" anchor="ctr">
            <a:noAutofit/>
          </a:bodyPr>
          <a:lstStyle/>
          <a:p>
            <a:pPr algn="ctr">
              <a:buNone/>
            </a:pPr>
            <a:r>
              <a:rPr lang="en-US" sz="1800" b="1" spc="60" dirty="0">
                <a:solidFill>
                  <a:srgbClr val="FFFFFF"/>
                </a:solidFill>
              </a:rPr>
              <a:t>ENGINEERING QUESTION</a:t>
            </a:r>
          </a:p>
        </p:txBody>
      </p:sp>
      <p:cxnSp>
        <p:nvCxnSpPr>
          <p:cNvPr id="902" name="Flow"/>
          <p:cNvCxnSpPr/>
          <p:nvPr/>
        </p:nvCxnSpPr>
        <p:spPr>
          <a:xfrm>
            <a:off x="2184400" y="1965960"/>
            <a:ext cx="0" cy="228600"/>
          </a:xfrm>
          <a:prstGeom prst="line">
            <a:avLst/>
          </a:prstGeom>
          <a:ln w="19050">
            <a:solidFill>
              <a:srgbClr val="8E6F3E"/>
            </a:solidFill>
            <a:tailEnd type="triangle"/>
          </a:ln>
        </p:spPr>
      </p:cxnSp>
      <p:sp>
        <p:nvSpPr>
          <p:cNvPr id="903" name="Step"/>
          <p:cNvSpPr txBox="1"/>
          <p:nvPr/>
        </p:nvSpPr>
        <p:spPr>
          <a:xfrm>
            <a:off x="279400" y="2194560"/>
            <a:ext cx="3810000" cy="731520"/>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1800" b="1" spc="60" dirty="0">
                <a:solidFill>
                  <a:srgbClr val="3A3A3A"/>
                </a:solidFill>
              </a:rPr>
              <a:t>CHOOSE A REPRESENTATION</a:t>
            </a:r>
          </a:p>
        </p:txBody>
      </p:sp>
      <p:cxnSp>
        <p:nvCxnSpPr>
          <p:cNvPr id="904" name="Flow"/>
          <p:cNvCxnSpPr/>
          <p:nvPr/>
        </p:nvCxnSpPr>
        <p:spPr>
          <a:xfrm>
            <a:off x="2184400" y="2926080"/>
            <a:ext cx="0" cy="228600"/>
          </a:xfrm>
          <a:prstGeom prst="line">
            <a:avLst/>
          </a:prstGeom>
          <a:ln w="19050">
            <a:solidFill>
              <a:srgbClr val="8E6F3E"/>
            </a:solidFill>
            <a:tailEnd type="triangle"/>
          </a:ln>
        </p:spPr>
      </p:cxnSp>
      <p:sp>
        <p:nvSpPr>
          <p:cNvPr id="905" name="Step"/>
          <p:cNvSpPr txBox="1"/>
          <p:nvPr/>
        </p:nvSpPr>
        <p:spPr>
          <a:xfrm>
            <a:off x="279400" y="3154680"/>
            <a:ext cx="3810000" cy="731520"/>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1800" b="1" spc="60" dirty="0">
                <a:solidFill>
                  <a:srgbClr val="3A3A3A"/>
                </a:solidFill>
              </a:rPr>
              <a:t>STATE A PROPERTY</a:t>
            </a:r>
          </a:p>
        </p:txBody>
      </p:sp>
      <p:cxnSp>
        <p:nvCxnSpPr>
          <p:cNvPr id="906" name="Flow"/>
          <p:cNvCxnSpPr/>
          <p:nvPr/>
        </p:nvCxnSpPr>
        <p:spPr>
          <a:xfrm>
            <a:off x="2184400" y="3886200"/>
            <a:ext cx="0" cy="228600"/>
          </a:xfrm>
          <a:prstGeom prst="line">
            <a:avLst/>
          </a:prstGeom>
          <a:ln w="19050">
            <a:solidFill>
              <a:srgbClr val="8E6F3E"/>
            </a:solidFill>
            <a:tailEnd type="triangle"/>
          </a:ln>
        </p:spPr>
      </p:cxnSp>
      <p:sp>
        <p:nvSpPr>
          <p:cNvPr id="907" name="Step"/>
          <p:cNvSpPr txBox="1"/>
          <p:nvPr/>
        </p:nvSpPr>
        <p:spPr>
          <a:xfrm>
            <a:off x="279400" y="4114800"/>
            <a:ext cx="3810000" cy="731520"/>
          </a:xfrm>
          <a:prstGeom prst="rect">
            <a:avLst/>
          </a:prstGeom>
          <a:solidFill>
            <a:srgbClr val="8E6F3E"/>
          </a:solidFill>
          <a:ln>
            <a:noFill/>
          </a:ln>
        </p:spPr>
        <p:txBody>
          <a:bodyPr lIns="114300" tIns="68580" rIns="114300" bIns="68580" anchor="ctr">
            <a:noAutofit/>
          </a:bodyPr>
          <a:lstStyle/>
          <a:p>
            <a:pPr algn="ctr">
              <a:buNone/>
            </a:pPr>
            <a:r>
              <a:rPr lang="en-US" sz="1800" b="1" spc="60" dirty="0">
                <a:solidFill>
                  <a:srgbClr val="FFFFFF"/>
                </a:solidFill>
              </a:rPr>
              <a:t>ANALYZE OR CHECK IT</a:t>
            </a:r>
          </a:p>
        </p:txBody>
      </p:sp>
      <p:sp>
        <p:nvSpPr>
          <p:cNvPr id="908" name="Term"/>
          <p:cNvSpPr txBox="1"/>
          <p:nvPr/>
        </p:nvSpPr>
        <p:spPr>
          <a:xfrm>
            <a:off x="4648200" y="1234440"/>
            <a:ext cx="4191000" cy="1097280"/>
          </a:xfrm>
          <a:prstGeom prst="rect">
            <a:avLst/>
          </a:prstGeom>
          <a:noFill/>
          <a:ln>
            <a:noFill/>
          </a:ln>
        </p:spPr>
        <p:txBody>
          <a:bodyPr lIns="0" tIns="68580" rIns="114300" bIns="68580" anchor="t">
            <a:noAutofit/>
          </a:bodyPr>
          <a:lstStyle/>
          <a:p>
            <a:pPr>
              <a:buNone/>
            </a:pPr>
            <a:r>
              <a:rPr lang="en-US" sz="2100" b="1" dirty="0">
                <a:solidFill>
                  <a:srgbClr val="8E6F3E"/>
                </a:solidFill>
              </a:rPr>
              <a:t>Property</a:t>
            </a:r>
          </a:p>
          <a:p>
            <a:pPr>
              <a:spcBef>
                <a:spcPts val="300"/>
              </a:spcBef>
              <a:buNone/>
            </a:pPr>
            <a:r>
              <a:rPr lang="en-US" sz="1800" dirty="0">
                <a:solidFill>
                  <a:srgbClr val="3A3A3A"/>
                </a:solidFill>
              </a:rPr>
              <a:t>A claim we can express over the model.</a:t>
            </a:r>
          </a:p>
        </p:txBody>
      </p:sp>
      <p:sp>
        <p:nvSpPr>
          <p:cNvPr id="909" name="Term"/>
          <p:cNvSpPr txBox="1"/>
          <p:nvPr/>
        </p:nvSpPr>
        <p:spPr>
          <a:xfrm>
            <a:off x="4648200" y="2514600"/>
            <a:ext cx="4191000" cy="1097280"/>
          </a:xfrm>
          <a:prstGeom prst="rect">
            <a:avLst/>
          </a:prstGeom>
          <a:noFill/>
          <a:ln>
            <a:noFill/>
          </a:ln>
        </p:spPr>
        <p:txBody>
          <a:bodyPr lIns="0" tIns="68580" rIns="114300" bIns="68580" anchor="t">
            <a:noAutofit/>
          </a:bodyPr>
          <a:lstStyle/>
          <a:p>
            <a:pPr>
              <a:buNone/>
            </a:pPr>
            <a:r>
              <a:rPr lang="en-US" sz="2100" b="1" dirty="0">
                <a:solidFill>
                  <a:srgbClr val="8E6F3E"/>
                </a:solidFill>
              </a:rPr>
              <a:t>Invariant</a:t>
            </a:r>
          </a:p>
          <a:p>
            <a:pPr>
              <a:spcBef>
                <a:spcPts val="300"/>
              </a:spcBef>
              <a:buNone/>
            </a:pPr>
            <a:r>
              <a:rPr lang="en-US" sz="1800" dirty="0">
                <a:solidFill>
                  <a:srgbClr val="3A3A3A"/>
                </a:solidFill>
              </a:rPr>
              <a:t>A property required to hold over its declared domain.</a:t>
            </a:r>
          </a:p>
        </p:txBody>
      </p:sp>
      <p:sp>
        <p:nvSpPr>
          <p:cNvPr id="910" name="Term"/>
          <p:cNvSpPr txBox="1"/>
          <p:nvPr/>
        </p:nvSpPr>
        <p:spPr>
          <a:xfrm>
            <a:off x="4648200" y="3794760"/>
            <a:ext cx="4191000" cy="1097280"/>
          </a:xfrm>
          <a:prstGeom prst="rect">
            <a:avLst/>
          </a:prstGeom>
          <a:noFill/>
          <a:ln>
            <a:noFill/>
          </a:ln>
        </p:spPr>
        <p:txBody>
          <a:bodyPr lIns="0" tIns="68580" rIns="114300" bIns="68580" anchor="t">
            <a:noAutofit/>
          </a:bodyPr>
          <a:lstStyle/>
          <a:p>
            <a:pPr>
              <a:buNone/>
            </a:pPr>
            <a:r>
              <a:rPr lang="en-US" sz="2100" b="1" dirty="0">
                <a:solidFill>
                  <a:srgbClr val="8E6F3E"/>
                </a:solidFill>
              </a:rPr>
              <a:t>Check or analysis</a:t>
            </a:r>
          </a:p>
          <a:p>
            <a:pPr>
              <a:spcBef>
                <a:spcPts val="300"/>
              </a:spcBef>
              <a:buNone/>
            </a:pPr>
            <a:r>
              <a:rPr lang="en-US" sz="1800" dirty="0">
                <a:solidFill>
                  <a:srgbClr val="3A3A3A"/>
                </a:solidFill>
              </a:rPr>
              <a:t>Evidence about whether the property holds.</a:t>
            </a:r>
          </a:p>
        </p:txBody>
      </p:sp>
      <p:sp>
        <p:nvSpPr>
          <p:cNvPr id="912" name="Sub"/>
          <p:cNvSpPr txBox="1"/>
          <p:nvPr/>
        </p:nvSpPr>
        <p:spPr>
          <a:xfrm>
            <a:off x="279400" y="5394960"/>
            <a:ext cx="8559800" cy="548640"/>
          </a:xfrm>
          <a:prstGeom prst="rect">
            <a:avLst/>
          </a:prstGeom>
          <a:noFill/>
          <a:ln>
            <a:noFill/>
          </a:ln>
        </p:spPr>
        <p:txBody>
          <a:bodyPr lIns="114300" tIns="68580" rIns="114300" bIns="68580" anchor="t">
            <a:noAutofit/>
          </a:bodyPr>
          <a:lstStyle/>
          <a:p>
            <a:pPr algn="ctr">
              <a:buNone/>
            </a:pPr>
            <a:r>
              <a:rPr lang="en-US" sz="1900" dirty="0">
                <a:solidFill>
                  <a:srgbClr val="3A3A3A"/>
                </a:solidFill>
              </a:rPr>
              <a:t>Hold the system fixed, change the question, and the useful representation changes with it.</a:t>
            </a:r>
          </a:p>
        </p:txBody>
      </p:sp>
    </p:spTree>
    <p:extLst>
      <p:ext uri="{BB962C8B-B14F-4D97-AF65-F5344CB8AC3E}">
        <p14:creationId xmlns:p14="http://schemas.microsoft.com/office/powerpoint/2010/main" val="292638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1"/>
                                        </p:tgtEl>
                                        <p:attrNameLst>
                                          <p:attrName>style.visibility</p:attrName>
                                        </p:attrNameLst>
                                      </p:cBhvr>
                                      <p:to>
                                        <p:strVal val="visible"/>
                                      </p:to>
                                    </p:set>
                                    <p:animEffect transition="in" filter="fade">
                                      <p:cBhvr>
                                        <p:cTn id="7" dur="400"/>
                                        <p:tgtEl>
                                          <p:spTgt spid="9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2"/>
                                        </p:tgtEl>
                                        <p:attrNameLst>
                                          <p:attrName>style.visibility</p:attrName>
                                        </p:attrNameLst>
                                      </p:cBhvr>
                                      <p:to>
                                        <p:strVal val="visible"/>
                                      </p:to>
                                    </p:set>
                                    <p:animEffect transition="in" filter="fade">
                                      <p:cBhvr>
                                        <p:cTn id="12" dur="400"/>
                                        <p:tgtEl>
                                          <p:spTgt spid="902"/>
                                        </p:tgtEl>
                                      </p:cBhvr>
                                    </p:animEffect>
                                  </p:childTnLst>
                                </p:cTn>
                              </p:par>
                              <p:par>
                                <p:cTn id="13" presetID="10" presetClass="entr" presetSubtype="0" fill="hold" nodeType="withEffect">
                                  <p:stCondLst>
                                    <p:cond delay="0"/>
                                  </p:stCondLst>
                                  <p:childTnLst>
                                    <p:set>
                                      <p:cBhvr>
                                        <p:cTn id="14" dur="1" fill="hold">
                                          <p:stCondLst>
                                            <p:cond delay="0"/>
                                          </p:stCondLst>
                                        </p:cTn>
                                        <p:tgtEl>
                                          <p:spTgt spid="903"/>
                                        </p:tgtEl>
                                        <p:attrNameLst>
                                          <p:attrName>style.visibility</p:attrName>
                                        </p:attrNameLst>
                                      </p:cBhvr>
                                      <p:to>
                                        <p:strVal val="visible"/>
                                      </p:to>
                                    </p:set>
                                    <p:animEffect transition="in" filter="fade">
                                      <p:cBhvr>
                                        <p:cTn id="15" dur="400"/>
                                        <p:tgtEl>
                                          <p:spTgt spid="90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04"/>
                                        </p:tgtEl>
                                        <p:attrNameLst>
                                          <p:attrName>style.visibility</p:attrName>
                                        </p:attrNameLst>
                                      </p:cBhvr>
                                      <p:to>
                                        <p:strVal val="visible"/>
                                      </p:to>
                                    </p:set>
                                    <p:animEffect transition="in" filter="fade">
                                      <p:cBhvr>
                                        <p:cTn id="20" dur="400"/>
                                        <p:tgtEl>
                                          <p:spTgt spid="904"/>
                                        </p:tgtEl>
                                      </p:cBhvr>
                                    </p:animEffect>
                                  </p:childTnLst>
                                </p:cTn>
                              </p:par>
                              <p:par>
                                <p:cTn id="21" presetID="10" presetClass="entr" presetSubtype="0" fill="hold" nodeType="withEffect">
                                  <p:stCondLst>
                                    <p:cond delay="0"/>
                                  </p:stCondLst>
                                  <p:childTnLst>
                                    <p:set>
                                      <p:cBhvr>
                                        <p:cTn id="22" dur="1" fill="hold">
                                          <p:stCondLst>
                                            <p:cond delay="0"/>
                                          </p:stCondLst>
                                        </p:cTn>
                                        <p:tgtEl>
                                          <p:spTgt spid="905"/>
                                        </p:tgtEl>
                                        <p:attrNameLst>
                                          <p:attrName>style.visibility</p:attrName>
                                        </p:attrNameLst>
                                      </p:cBhvr>
                                      <p:to>
                                        <p:strVal val="visible"/>
                                      </p:to>
                                    </p:set>
                                    <p:animEffect transition="in" filter="fade">
                                      <p:cBhvr>
                                        <p:cTn id="23" dur="400"/>
                                        <p:tgtEl>
                                          <p:spTgt spid="90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06"/>
                                        </p:tgtEl>
                                        <p:attrNameLst>
                                          <p:attrName>style.visibility</p:attrName>
                                        </p:attrNameLst>
                                      </p:cBhvr>
                                      <p:to>
                                        <p:strVal val="visible"/>
                                      </p:to>
                                    </p:set>
                                    <p:animEffect transition="in" filter="fade">
                                      <p:cBhvr>
                                        <p:cTn id="28" dur="400"/>
                                        <p:tgtEl>
                                          <p:spTgt spid="906"/>
                                        </p:tgtEl>
                                      </p:cBhvr>
                                    </p:animEffect>
                                  </p:childTnLst>
                                </p:cTn>
                              </p:par>
                              <p:par>
                                <p:cTn id="29" presetID="10" presetClass="entr" presetSubtype="0" fill="hold" nodeType="withEffect">
                                  <p:stCondLst>
                                    <p:cond delay="0"/>
                                  </p:stCondLst>
                                  <p:childTnLst>
                                    <p:set>
                                      <p:cBhvr>
                                        <p:cTn id="30" dur="1" fill="hold">
                                          <p:stCondLst>
                                            <p:cond delay="0"/>
                                          </p:stCondLst>
                                        </p:cTn>
                                        <p:tgtEl>
                                          <p:spTgt spid="907"/>
                                        </p:tgtEl>
                                        <p:attrNameLst>
                                          <p:attrName>style.visibility</p:attrName>
                                        </p:attrNameLst>
                                      </p:cBhvr>
                                      <p:to>
                                        <p:strVal val="visible"/>
                                      </p:to>
                                    </p:set>
                                    <p:animEffect transition="in" filter="fade">
                                      <p:cBhvr>
                                        <p:cTn id="31" dur="400"/>
                                        <p:tgtEl>
                                          <p:spTgt spid="90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08"/>
                                        </p:tgtEl>
                                        <p:attrNameLst>
                                          <p:attrName>style.visibility</p:attrName>
                                        </p:attrNameLst>
                                      </p:cBhvr>
                                      <p:to>
                                        <p:strVal val="visible"/>
                                      </p:to>
                                    </p:set>
                                    <p:animEffect transition="in" filter="fade">
                                      <p:cBhvr>
                                        <p:cTn id="36" dur="400"/>
                                        <p:tgtEl>
                                          <p:spTgt spid="908"/>
                                        </p:tgtEl>
                                      </p:cBhvr>
                                    </p:animEffect>
                                  </p:childTnLst>
                                </p:cTn>
                              </p:par>
                              <p:par>
                                <p:cTn id="37" presetID="10" presetClass="entr" presetSubtype="0" fill="hold" nodeType="withEffect">
                                  <p:stCondLst>
                                    <p:cond delay="0"/>
                                  </p:stCondLst>
                                  <p:childTnLst>
                                    <p:set>
                                      <p:cBhvr>
                                        <p:cTn id="38" dur="1" fill="hold">
                                          <p:stCondLst>
                                            <p:cond delay="0"/>
                                          </p:stCondLst>
                                        </p:cTn>
                                        <p:tgtEl>
                                          <p:spTgt spid="909"/>
                                        </p:tgtEl>
                                        <p:attrNameLst>
                                          <p:attrName>style.visibility</p:attrName>
                                        </p:attrNameLst>
                                      </p:cBhvr>
                                      <p:to>
                                        <p:strVal val="visible"/>
                                      </p:to>
                                    </p:set>
                                    <p:animEffect transition="in" filter="fade">
                                      <p:cBhvr>
                                        <p:cTn id="39" dur="400"/>
                                        <p:tgtEl>
                                          <p:spTgt spid="909"/>
                                        </p:tgtEl>
                                      </p:cBhvr>
                                    </p:animEffect>
                                  </p:childTnLst>
                                </p:cTn>
                              </p:par>
                              <p:par>
                                <p:cTn id="40" presetID="10" presetClass="entr" presetSubtype="0" fill="hold" nodeType="withEffect">
                                  <p:stCondLst>
                                    <p:cond delay="0"/>
                                  </p:stCondLst>
                                  <p:childTnLst>
                                    <p:set>
                                      <p:cBhvr>
                                        <p:cTn id="41" dur="1" fill="hold">
                                          <p:stCondLst>
                                            <p:cond delay="0"/>
                                          </p:stCondLst>
                                        </p:cTn>
                                        <p:tgtEl>
                                          <p:spTgt spid="910"/>
                                        </p:tgtEl>
                                        <p:attrNameLst>
                                          <p:attrName>style.visibility</p:attrName>
                                        </p:attrNameLst>
                                      </p:cBhvr>
                                      <p:to>
                                        <p:strVal val="visible"/>
                                      </p:to>
                                    </p:set>
                                    <p:animEffect transition="in" filter="fade">
                                      <p:cBhvr>
                                        <p:cTn id="42" dur="400"/>
                                        <p:tgtEl>
                                          <p:spTgt spid="9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12"/>
                                        </p:tgtEl>
                                        <p:attrNameLst>
                                          <p:attrName>style.visibility</p:attrName>
                                        </p:attrNameLst>
                                      </p:cBhvr>
                                      <p:to>
                                        <p:strVal val="visible"/>
                                      </p:to>
                                    </p:set>
                                    <p:animEffect transition="in" filter="fade">
                                      <p:cBhvr>
                                        <p:cTn id="47" dur="400"/>
                                        <p:tgtEl>
                                          <p:spTgt spid="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C36C6D-9165-1334-94FE-8FDD6F8781D1}"/>
              </a:ext>
            </a:extLst>
          </p:cNvPr>
          <p:cNvSpPr>
            <a:spLocks noGrp="1"/>
          </p:cNvSpPr>
          <p:nvPr>
            <p:ph type="title"/>
          </p:nvPr>
        </p:nvSpPr>
        <p:spPr/>
        <p:txBody>
          <a:bodyPr>
            <a:normAutofit fontScale="90000"/>
          </a:bodyPr>
          <a:lstStyle/>
          <a:p>
            <a:pPr>
              <a:buNone/>
              <a:defRPr b="0"/>
            </a:pPr>
            <a:r>
              <a:rPr lang="en-US" b="0" dirty="0"/>
              <a:t>State models expose allowable behavior</a:t>
            </a:r>
          </a:p>
        </p:txBody>
      </p:sp>
      <p:sp>
        <p:nvSpPr>
          <p:cNvPr id="4" name="Slide Number Placeholder 3">
            <a:extLst>
              <a:ext uri="{FF2B5EF4-FFF2-40B4-BE49-F238E27FC236}">
                <a16:creationId xmlns:a16="http://schemas.microsoft.com/office/drawing/2014/main" id="{CD21DD71-8A21-2B33-F824-922672B061F7}"/>
              </a:ext>
            </a:extLst>
          </p:cNvPr>
          <p:cNvSpPr>
            <a:spLocks noGrp="1"/>
          </p:cNvSpPr>
          <p:nvPr>
            <p:ph type="sldNum" sz="quarter" idx="4"/>
          </p:nvPr>
        </p:nvSpPr>
        <p:spPr/>
        <p:txBody>
          <a:bodyPr/>
          <a:lstStyle/>
          <a:p>
            <a:fld id="{B7EB45DA-9A0D-DC49-8E02-F30A5DDC21C3}" type="slidenum">
              <a:rPr lang="en-US" smtClean="0"/>
              <a:t>18</a:t>
            </a:fld>
            <a:endParaRPr lang="en-US"/>
          </a:p>
        </p:txBody>
      </p:sp>
      <p:sp>
        <p:nvSpPr>
          <p:cNvPr id="1001" name="Kicker"/>
          <p:cNvSpPr txBox="1"/>
          <p:nvPr/>
        </p:nvSpPr>
        <p:spPr>
          <a:xfrm>
            <a:off x="635000" y="812800"/>
            <a:ext cx="5588000" cy="279400"/>
          </a:xfrm>
          <a:prstGeom prst="rect">
            <a:avLst/>
          </a:prstGeom>
          <a:noFill/>
          <a:ln>
            <a:noFill/>
          </a:ln>
        </p:spPr>
        <p:txBody>
          <a:bodyPr lIns="0" tIns="68580" rIns="114300" bIns="68580" anchor="t">
            <a:noAutofit/>
          </a:bodyPr>
          <a:lstStyle/>
          <a:p>
            <a:pPr>
              <a:buNone/>
            </a:pPr>
            <a:r>
              <a:rPr lang="en-US" sz="1400" b="1" dirty="0">
                <a:solidFill>
                  <a:srgbClr val="8E6F3E"/>
                </a:solidFill>
              </a:rPr>
              <a:t>Sleep Advisor · finite-state view</a:t>
            </a:r>
          </a:p>
        </p:txBody>
      </p:sp>
      <p:sp>
        <p:nvSpPr>
          <p:cNvPr id="1002" name="St"/>
          <p:cNvSpPr txBox="1"/>
          <p:nvPr/>
        </p:nvSpPr>
        <p:spPr>
          <a:xfrm>
            <a:off x="279400" y="1490472"/>
            <a:ext cx="1524000" cy="658368"/>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1700" b="1" dirty="0">
                <a:solidFill>
                  <a:srgbClr val="3A3A3A"/>
                </a:solidFill>
              </a:rPr>
              <a:t>LEARNING</a:t>
            </a:r>
          </a:p>
        </p:txBody>
      </p:sp>
      <p:sp>
        <p:nvSpPr>
          <p:cNvPr id="1003" name="St"/>
          <p:cNvSpPr txBox="1"/>
          <p:nvPr/>
        </p:nvSpPr>
        <p:spPr>
          <a:xfrm>
            <a:off x="1515992" y="2524569"/>
            <a:ext cx="1524000" cy="658368"/>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1600" b="1" dirty="0">
                <a:solidFill>
                  <a:srgbClr val="3A3A3A"/>
                </a:solidFill>
              </a:rPr>
              <a:t>MONITORING</a:t>
            </a:r>
          </a:p>
        </p:txBody>
      </p:sp>
      <p:sp>
        <p:nvSpPr>
          <p:cNvPr id="1004" name="St"/>
          <p:cNvSpPr txBox="1"/>
          <p:nvPr/>
        </p:nvSpPr>
        <p:spPr>
          <a:xfrm>
            <a:off x="3344792" y="2524569"/>
            <a:ext cx="1524000" cy="658368"/>
          </a:xfrm>
          <a:prstGeom prst="rect">
            <a:avLst/>
          </a:prstGeom>
          <a:solidFill>
            <a:srgbClr val="F4EFE7"/>
          </a:solidFill>
          <a:ln w="9525">
            <a:solidFill>
              <a:srgbClr val="8E6F3E"/>
            </a:solidFill>
          </a:ln>
        </p:spPr>
        <p:txBody>
          <a:bodyPr lIns="114300" tIns="68580" rIns="114300" bIns="68580" anchor="ctr">
            <a:noAutofit/>
          </a:bodyPr>
          <a:lstStyle/>
          <a:p>
            <a:pPr algn="ctr">
              <a:buNone/>
            </a:pPr>
            <a:r>
              <a:rPr lang="en-US" sz="1700" b="1" dirty="0">
                <a:solidFill>
                  <a:srgbClr val="3A3A3A"/>
                </a:solidFill>
              </a:rPr>
              <a:t>SUSPECT</a:t>
            </a:r>
          </a:p>
        </p:txBody>
      </p:sp>
      <p:sp>
        <p:nvSpPr>
          <p:cNvPr id="1005" name="St"/>
          <p:cNvSpPr txBox="1"/>
          <p:nvPr/>
        </p:nvSpPr>
        <p:spPr>
          <a:xfrm>
            <a:off x="3344792" y="4609401"/>
            <a:ext cx="1524000" cy="658368"/>
          </a:xfrm>
          <a:prstGeom prst="rect">
            <a:avLst/>
          </a:prstGeom>
          <a:solidFill>
            <a:srgbClr val="8E6F3E"/>
          </a:solidFill>
          <a:ln>
            <a:noFill/>
          </a:ln>
        </p:spPr>
        <p:txBody>
          <a:bodyPr lIns="114300" tIns="68580" rIns="114300" bIns="68580" anchor="ctr">
            <a:noAutofit/>
          </a:bodyPr>
          <a:lstStyle/>
          <a:p>
            <a:pPr algn="ctr">
              <a:buNone/>
            </a:pPr>
            <a:r>
              <a:rPr lang="en-US" sz="1500" b="1" dirty="0">
                <a:solidFill>
                  <a:srgbClr val="FFFFFF"/>
                </a:solidFill>
              </a:rPr>
              <a:t>REBASELINING</a:t>
            </a:r>
          </a:p>
        </p:txBody>
      </p:sp>
      <p:sp>
        <p:nvSpPr>
          <p:cNvPr id="1018" name="Panel"/>
          <p:cNvSpPr txBox="1"/>
          <p:nvPr/>
        </p:nvSpPr>
        <p:spPr>
          <a:xfrm>
            <a:off x="5740400" y="1270000"/>
            <a:ext cx="3098800" cy="4389120"/>
          </a:xfrm>
          <a:prstGeom prst="rect">
            <a:avLst/>
          </a:prstGeom>
          <a:solidFill>
            <a:srgbClr val="F9F6F1"/>
          </a:solidFill>
          <a:ln w="9525">
            <a:solidFill>
              <a:srgbClr val="C9C4BB"/>
            </a:solidFill>
          </a:ln>
        </p:spPr>
        <p:txBody>
          <a:bodyPr lIns="114300" tIns="68580" rIns="114300" bIns="68580" anchor="t">
            <a:noAutofit/>
          </a:bodyPr>
          <a:lstStyle/>
          <a:p>
            <a:pPr>
              <a:buNone/>
            </a:pPr>
            <a:r>
              <a:rPr lang="en-US" sz="1500" b="1" spc="80" dirty="0">
                <a:solidFill>
                  <a:srgbClr val="8E6F3E"/>
                </a:solidFill>
              </a:rPr>
              <a:t>QUESTION</a:t>
            </a:r>
          </a:p>
          <a:p>
            <a:pPr>
              <a:spcBef>
                <a:spcPts val="200"/>
              </a:spcBef>
              <a:buNone/>
            </a:pPr>
            <a:r>
              <a:rPr lang="en-US" sz="1900" dirty="0">
                <a:solidFill>
                  <a:srgbClr val="1A1A1A"/>
                </a:solidFill>
              </a:rPr>
              <a:t>What may happen next?</a:t>
            </a:r>
          </a:p>
          <a:p>
            <a:pPr>
              <a:spcBef>
                <a:spcPts val="700"/>
              </a:spcBef>
              <a:buNone/>
            </a:pPr>
            <a:r>
              <a:rPr lang="en-US" sz="1500" b="1" spc="80" dirty="0">
                <a:solidFill>
                  <a:srgbClr val="8E6F3E"/>
                </a:solidFill>
              </a:rPr>
              <a:t>CONSTRAINABLE PROPERTIES</a:t>
            </a:r>
          </a:p>
          <a:p>
            <a:pPr>
              <a:spcBef>
                <a:spcPts val="250"/>
              </a:spcBef>
              <a:buNone/>
            </a:pPr>
            <a:r>
              <a:rPr lang="en-US" sz="1700" dirty="0">
                <a:solidFill>
                  <a:srgbClr val="3A3A3A"/>
                </a:solidFill>
              </a:rPr>
              <a:t>· allowable states</a:t>
            </a:r>
          </a:p>
          <a:p>
            <a:pPr>
              <a:spcBef>
                <a:spcPts val="150"/>
              </a:spcBef>
              <a:buNone/>
            </a:pPr>
            <a:r>
              <a:rPr lang="en-US" sz="1700" dirty="0">
                <a:solidFill>
                  <a:srgbClr val="3A3A3A"/>
                </a:solidFill>
              </a:rPr>
              <a:t>· permitted transitions</a:t>
            </a:r>
          </a:p>
          <a:p>
            <a:pPr>
              <a:spcBef>
                <a:spcPts val="150"/>
              </a:spcBef>
              <a:buNone/>
            </a:pPr>
            <a:r>
              <a:rPr lang="en-US" sz="1700" dirty="0">
                <a:solidFill>
                  <a:srgbClr val="3A3A3A"/>
                </a:solidFill>
              </a:rPr>
              <a:t>· forbidden transitions</a:t>
            </a:r>
          </a:p>
          <a:p>
            <a:pPr>
              <a:spcBef>
                <a:spcPts val="150"/>
              </a:spcBef>
              <a:buNone/>
            </a:pPr>
            <a:r>
              <a:rPr lang="en-US" sz="1700" dirty="0">
                <a:solidFill>
                  <a:srgbClr val="3A3A3A"/>
                </a:solidFill>
              </a:rPr>
              <a:t>· conditions under which they occur</a:t>
            </a:r>
          </a:p>
          <a:p>
            <a:pPr>
              <a:spcBef>
                <a:spcPts val="700"/>
              </a:spcBef>
              <a:buNone/>
            </a:pPr>
            <a:r>
              <a:rPr lang="en-US" sz="1500" b="1" spc="80" dirty="0">
                <a:solidFill>
                  <a:srgbClr val="8E6F3E"/>
                </a:solidFill>
              </a:rPr>
              <a:t>EXAMPLE INVARIANT</a:t>
            </a:r>
          </a:p>
          <a:p>
            <a:pPr>
              <a:spcBef>
                <a:spcPts val="250"/>
              </a:spcBef>
              <a:buNone/>
            </a:pPr>
            <a:r>
              <a:rPr lang="en-US" sz="1800" b="1" dirty="0">
                <a:solidFill>
                  <a:srgbClr val="1A1A1A"/>
                </a:solidFill>
              </a:rPr>
              <a:t>An advisory may be issued only in MONITORING or SUSPECT.</a:t>
            </a:r>
          </a:p>
        </p:txBody>
      </p:sp>
      <p:cxnSp>
        <p:nvCxnSpPr>
          <p:cNvPr id="1102" name="Flow"/>
          <p:cNvCxnSpPr>
            <a:cxnSpLocks/>
          </p:cNvCxnSpPr>
          <p:nvPr/>
        </p:nvCxnSpPr>
        <p:spPr>
          <a:xfrm>
            <a:off x="3039992" y="2725737"/>
            <a:ext cx="304800" cy="0"/>
          </a:xfrm>
          <a:prstGeom prst="line">
            <a:avLst/>
          </a:prstGeom>
          <a:ln w="19050">
            <a:solidFill>
              <a:srgbClr val="8E6F3E"/>
            </a:solidFill>
            <a:tailEnd type="triangle"/>
          </a:ln>
        </p:spPr>
      </p:cxnSp>
      <p:cxnSp>
        <p:nvCxnSpPr>
          <p:cNvPr id="1120" name="Flow"/>
          <p:cNvCxnSpPr>
            <a:cxnSpLocks/>
          </p:cNvCxnSpPr>
          <p:nvPr/>
        </p:nvCxnSpPr>
        <p:spPr>
          <a:xfrm flipH="1">
            <a:off x="3039992" y="3027489"/>
            <a:ext cx="304800" cy="0"/>
          </a:xfrm>
          <a:prstGeom prst="line">
            <a:avLst/>
          </a:prstGeom>
          <a:ln w="19050">
            <a:solidFill>
              <a:srgbClr val="8E6F3E"/>
            </a:solidFill>
            <a:tailEnd type="triangle"/>
          </a:ln>
        </p:spPr>
      </p:cxnSp>
      <p:sp>
        <p:nvSpPr>
          <p:cNvPr id="1103" name="Lb"/>
          <p:cNvSpPr txBox="1"/>
          <p:nvPr/>
        </p:nvSpPr>
        <p:spPr>
          <a:xfrm>
            <a:off x="205207" y="2364232"/>
            <a:ext cx="874981" cy="391160"/>
          </a:xfrm>
          <a:prstGeom prst="rect">
            <a:avLst/>
          </a:prstGeom>
          <a:noFill/>
          <a:ln>
            <a:noFill/>
          </a:ln>
        </p:spPr>
        <p:txBody>
          <a:bodyPr lIns="0" tIns="0" rIns="0" bIns="0" anchor="ctr">
            <a:noAutofit/>
          </a:bodyPr>
          <a:lstStyle/>
          <a:p>
            <a:pPr algn="ctr">
              <a:buNone/>
            </a:pPr>
            <a:r>
              <a:rPr lang="en-US" sz="1200" dirty="0">
                <a:solidFill>
                  <a:srgbClr val="555960"/>
                </a:solidFill>
              </a:rPr>
              <a:t>baseline established</a:t>
            </a:r>
          </a:p>
        </p:txBody>
      </p:sp>
      <p:sp>
        <p:nvSpPr>
          <p:cNvPr id="1121" name="Lb"/>
          <p:cNvSpPr txBox="1"/>
          <p:nvPr/>
        </p:nvSpPr>
        <p:spPr>
          <a:xfrm>
            <a:off x="2672650" y="3205421"/>
            <a:ext cx="977358" cy="502863"/>
          </a:xfrm>
          <a:prstGeom prst="rect">
            <a:avLst/>
          </a:prstGeom>
          <a:noFill/>
          <a:ln>
            <a:noFill/>
          </a:ln>
        </p:spPr>
        <p:txBody>
          <a:bodyPr lIns="0" tIns="0" rIns="0" bIns="0" anchor="ctr">
            <a:noAutofit/>
          </a:bodyPr>
          <a:lstStyle/>
          <a:p>
            <a:pPr algn="ctr">
              <a:buNone/>
            </a:pPr>
            <a:r>
              <a:rPr lang="en-US" sz="1200" dirty="0">
                <a:solidFill>
                  <a:srgbClr val="555960"/>
                </a:solidFill>
              </a:rPr>
              <a:t>pattern returns to normal</a:t>
            </a:r>
          </a:p>
        </p:txBody>
      </p:sp>
      <p:sp>
        <p:nvSpPr>
          <p:cNvPr id="1104" name="Lb"/>
          <p:cNvSpPr txBox="1"/>
          <p:nvPr/>
        </p:nvSpPr>
        <p:spPr>
          <a:xfrm>
            <a:off x="2333996" y="2148377"/>
            <a:ext cx="1742190" cy="343172"/>
          </a:xfrm>
          <a:prstGeom prst="rect">
            <a:avLst/>
          </a:prstGeom>
          <a:noFill/>
          <a:ln>
            <a:noFill/>
          </a:ln>
        </p:spPr>
        <p:txBody>
          <a:bodyPr lIns="0" tIns="0" rIns="0" bIns="0" anchor="ctr">
            <a:noAutofit/>
          </a:bodyPr>
          <a:lstStyle/>
          <a:p>
            <a:pPr algn="ctr">
              <a:buNone/>
            </a:pPr>
            <a:r>
              <a:rPr lang="en-US" sz="1200" dirty="0">
                <a:solidFill>
                  <a:srgbClr val="555960"/>
                </a:solidFill>
              </a:rPr>
              <a:t>meaningful </a:t>
            </a:r>
          </a:p>
          <a:p>
            <a:pPr algn="ctr">
              <a:buNone/>
            </a:pPr>
            <a:r>
              <a:rPr lang="en-US" sz="1200" dirty="0">
                <a:solidFill>
                  <a:srgbClr val="555960"/>
                </a:solidFill>
              </a:rPr>
              <a:t>departure detected</a:t>
            </a:r>
          </a:p>
        </p:txBody>
      </p:sp>
      <p:cxnSp>
        <p:nvCxnSpPr>
          <p:cNvPr id="1105" name="Flow"/>
          <p:cNvCxnSpPr>
            <a:cxnSpLocks/>
          </p:cNvCxnSpPr>
          <p:nvPr/>
        </p:nvCxnSpPr>
        <p:spPr>
          <a:xfrm>
            <a:off x="4106792" y="3256089"/>
            <a:ext cx="0" cy="1353312"/>
          </a:xfrm>
          <a:prstGeom prst="line">
            <a:avLst/>
          </a:prstGeom>
          <a:ln w="19050">
            <a:solidFill>
              <a:srgbClr val="8E6F3E"/>
            </a:solidFill>
            <a:tailEnd type="triangle"/>
          </a:ln>
        </p:spPr>
      </p:cxnSp>
      <p:sp>
        <p:nvSpPr>
          <p:cNvPr id="1106" name="Lb"/>
          <p:cNvSpPr txBox="1"/>
          <p:nvPr/>
        </p:nvSpPr>
        <p:spPr>
          <a:xfrm>
            <a:off x="3271506" y="3894099"/>
            <a:ext cx="757003" cy="502920"/>
          </a:xfrm>
          <a:prstGeom prst="rect">
            <a:avLst/>
          </a:prstGeom>
          <a:noFill/>
          <a:ln>
            <a:noFill/>
          </a:ln>
        </p:spPr>
        <p:txBody>
          <a:bodyPr lIns="0" tIns="0" rIns="0" bIns="0" anchor="ctr">
            <a:noAutofit/>
          </a:bodyPr>
          <a:lstStyle/>
          <a:p>
            <a:pPr algn="r">
              <a:buNone/>
            </a:pPr>
            <a:r>
              <a:rPr lang="en-US" sz="1200" dirty="0">
                <a:solidFill>
                  <a:srgbClr val="555960"/>
                </a:solidFill>
              </a:rPr>
              <a:t>change appears persistent</a:t>
            </a:r>
          </a:p>
        </p:txBody>
      </p:sp>
      <p:cxnSp>
        <p:nvCxnSpPr>
          <p:cNvPr id="1107" name="Flow"/>
          <p:cNvCxnSpPr>
            <a:cxnSpLocks/>
          </p:cNvCxnSpPr>
          <p:nvPr/>
        </p:nvCxnSpPr>
        <p:spPr>
          <a:xfrm>
            <a:off x="4106792" y="5267769"/>
            <a:ext cx="0" cy="365760"/>
          </a:xfrm>
          <a:prstGeom prst="line">
            <a:avLst/>
          </a:prstGeom>
          <a:ln w="19050">
            <a:solidFill>
              <a:srgbClr val="8E6F3E"/>
            </a:solidFill>
          </a:ln>
        </p:spPr>
      </p:cxnSp>
      <p:cxnSp>
        <p:nvCxnSpPr>
          <p:cNvPr id="1108" name="Flow"/>
          <p:cNvCxnSpPr>
            <a:cxnSpLocks/>
          </p:cNvCxnSpPr>
          <p:nvPr/>
        </p:nvCxnSpPr>
        <p:spPr>
          <a:xfrm flipH="1">
            <a:off x="2277992" y="5633529"/>
            <a:ext cx="1828800" cy="0"/>
          </a:xfrm>
          <a:prstGeom prst="line">
            <a:avLst/>
          </a:prstGeom>
          <a:ln w="19050">
            <a:solidFill>
              <a:srgbClr val="8E6F3E"/>
            </a:solidFill>
          </a:ln>
        </p:spPr>
      </p:cxnSp>
      <p:cxnSp>
        <p:nvCxnSpPr>
          <p:cNvPr id="1109" name="Flow"/>
          <p:cNvCxnSpPr>
            <a:cxnSpLocks/>
          </p:cNvCxnSpPr>
          <p:nvPr/>
        </p:nvCxnSpPr>
        <p:spPr>
          <a:xfrm flipV="1">
            <a:off x="2277992" y="3182937"/>
            <a:ext cx="0" cy="2450592"/>
          </a:xfrm>
          <a:prstGeom prst="line">
            <a:avLst/>
          </a:prstGeom>
          <a:ln w="19050">
            <a:solidFill>
              <a:srgbClr val="8E6F3E"/>
            </a:solidFill>
            <a:tailEnd type="triangle"/>
          </a:ln>
        </p:spPr>
      </p:cxnSp>
      <p:sp>
        <p:nvSpPr>
          <p:cNvPr id="1110" name="Lb"/>
          <p:cNvSpPr txBox="1"/>
          <p:nvPr/>
        </p:nvSpPr>
        <p:spPr>
          <a:xfrm>
            <a:off x="2404992" y="5697537"/>
            <a:ext cx="2032000" cy="254000"/>
          </a:xfrm>
          <a:prstGeom prst="rect">
            <a:avLst/>
          </a:prstGeom>
          <a:noFill/>
          <a:ln>
            <a:noFill/>
          </a:ln>
        </p:spPr>
        <p:txBody>
          <a:bodyPr lIns="0" tIns="0" rIns="0" bIns="0" anchor="ctr">
            <a:noAutofit/>
          </a:bodyPr>
          <a:lstStyle/>
          <a:p>
            <a:pPr algn="l">
              <a:buNone/>
            </a:pPr>
            <a:r>
              <a:rPr lang="en-US" sz="1200" dirty="0">
                <a:solidFill>
                  <a:srgbClr val="555960"/>
                </a:solidFill>
              </a:rPr>
              <a:t>new baseline established</a:t>
            </a:r>
          </a:p>
        </p:txBody>
      </p:sp>
      <p:pic>
        <p:nvPicPr>
          <p:cNvPr id="1111" name="Graphic 1111" descr="Sleep Advisor running example"/>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400" y="800100"/>
            <a:ext cx="279400" cy="279400"/>
          </a:xfrm>
          <a:prstGeom prst="rect">
            <a:avLst/>
          </a:prstGeom>
        </p:spPr>
      </p:pic>
      <p:cxnSp>
        <p:nvCxnSpPr>
          <p:cNvPr id="7" name="Elbow Connector 6">
            <a:extLst>
              <a:ext uri="{FF2B5EF4-FFF2-40B4-BE49-F238E27FC236}">
                <a16:creationId xmlns:a16="http://schemas.microsoft.com/office/drawing/2014/main" id="{EFE52EF8-AAD5-C64F-F173-00BC6D39E3B8}"/>
              </a:ext>
            </a:extLst>
          </p:cNvPr>
          <p:cNvCxnSpPr>
            <a:cxnSpLocks/>
            <a:stCxn id="1002" idx="2"/>
            <a:endCxn id="1003" idx="1"/>
          </p:cNvCxnSpPr>
          <p:nvPr/>
        </p:nvCxnSpPr>
        <p:spPr>
          <a:xfrm rot="16200000" flipH="1">
            <a:off x="926240" y="2264000"/>
            <a:ext cx="704913" cy="474592"/>
          </a:xfrm>
          <a:prstGeom prst="bentConnector2">
            <a:avLst/>
          </a:prstGeom>
          <a:ln w="19050">
            <a:solidFill>
              <a:srgbClr val="8E6F3E"/>
            </a:solidFill>
            <a:tailEnd type="triangle"/>
          </a:ln>
        </p:spPr>
      </p:cxnSp>
    </p:spTree>
    <p:extLst>
      <p:ext uri="{BB962C8B-B14F-4D97-AF65-F5344CB8AC3E}">
        <p14:creationId xmlns:p14="http://schemas.microsoft.com/office/powerpoint/2010/main" val="2557942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F60F6E-C9B1-1E9C-96AF-C50583935092}"/>
              </a:ext>
            </a:extLst>
          </p:cNvPr>
          <p:cNvSpPr>
            <a:spLocks noGrp="1"/>
          </p:cNvSpPr>
          <p:nvPr>
            <p:ph type="title"/>
          </p:nvPr>
        </p:nvSpPr>
        <p:spPr/>
        <p:txBody>
          <a:bodyPr>
            <a:normAutofit fontScale="90000"/>
          </a:bodyPr>
          <a:lstStyle/>
          <a:p>
            <a:pPr>
              <a:buNone/>
              <a:defRPr b="0"/>
            </a:pPr>
            <a:r>
              <a:rPr lang="en-US" b="0" dirty="0"/>
              <a:t>Sequence and activity models expose ordering</a:t>
            </a:r>
          </a:p>
        </p:txBody>
      </p:sp>
      <p:sp>
        <p:nvSpPr>
          <p:cNvPr id="4" name="Slide Number Placeholder 3">
            <a:extLst>
              <a:ext uri="{FF2B5EF4-FFF2-40B4-BE49-F238E27FC236}">
                <a16:creationId xmlns:a16="http://schemas.microsoft.com/office/drawing/2014/main" id="{7B08B967-8335-AADD-8367-B66EA3BE2AC4}"/>
              </a:ext>
            </a:extLst>
          </p:cNvPr>
          <p:cNvSpPr>
            <a:spLocks noGrp="1"/>
          </p:cNvSpPr>
          <p:nvPr>
            <p:ph type="sldNum" sz="quarter" idx="4"/>
          </p:nvPr>
        </p:nvSpPr>
        <p:spPr/>
        <p:txBody>
          <a:bodyPr/>
          <a:lstStyle/>
          <a:p>
            <a:fld id="{B7EB45DA-9A0D-DC49-8E02-F30A5DDC21C3}" type="slidenum">
              <a:rPr lang="en-US" smtClean="0"/>
              <a:t>19</a:t>
            </a:fld>
            <a:endParaRPr lang="en-US"/>
          </a:p>
        </p:txBody>
      </p:sp>
      <p:sp>
        <p:nvSpPr>
          <p:cNvPr id="1201" name="Kicker"/>
          <p:cNvSpPr txBox="1"/>
          <p:nvPr/>
        </p:nvSpPr>
        <p:spPr>
          <a:xfrm>
            <a:off x="635000" y="812800"/>
            <a:ext cx="5588000" cy="279400"/>
          </a:xfrm>
          <a:prstGeom prst="rect">
            <a:avLst/>
          </a:prstGeom>
          <a:noFill/>
          <a:ln>
            <a:noFill/>
          </a:ln>
        </p:spPr>
        <p:txBody>
          <a:bodyPr lIns="0" tIns="45720" rIns="114300" bIns="45720" anchor="t">
            <a:noAutofit/>
          </a:bodyPr>
          <a:lstStyle/>
          <a:p>
            <a:pPr>
              <a:buNone/>
            </a:pPr>
            <a:r>
              <a:rPr lang="en-US" sz="1400" b="1" dirty="0">
                <a:solidFill>
                  <a:srgbClr val="8E6F3E"/>
                </a:solidFill>
              </a:rPr>
              <a:t>Sleep Advisor · one night, activity view</a:t>
            </a:r>
          </a:p>
        </p:txBody>
      </p:sp>
      <p:sp>
        <p:nvSpPr>
          <p:cNvPr id="1202" name="Act"/>
          <p:cNvSpPr txBox="1"/>
          <p:nvPr/>
        </p:nvSpPr>
        <p:spPr>
          <a:xfrm>
            <a:off x="279400" y="1316736"/>
            <a:ext cx="3474720" cy="658368"/>
          </a:xfrm>
          <a:prstGeom prst="rect">
            <a:avLst/>
          </a:prstGeom>
          <a:solidFill>
            <a:srgbClr val="F4EFE7"/>
          </a:solidFill>
          <a:ln w="9525">
            <a:solidFill>
              <a:srgbClr val="8E6F3E"/>
            </a:solidFill>
          </a:ln>
        </p:spPr>
        <p:txBody>
          <a:bodyPr lIns="114300" tIns="45720" rIns="114300" bIns="45720" anchor="ctr">
            <a:noAutofit/>
          </a:bodyPr>
          <a:lstStyle/>
          <a:p>
            <a:pPr algn="ctr">
              <a:buNone/>
            </a:pPr>
            <a:r>
              <a:rPr lang="en-US" sz="1800" dirty="0">
                <a:solidFill>
                  <a:srgbClr val="3A3A3A"/>
                </a:solidFill>
              </a:rPr>
              <a:t>Record the night's observations</a:t>
            </a:r>
          </a:p>
        </p:txBody>
      </p:sp>
      <p:cxnSp>
        <p:nvCxnSpPr>
          <p:cNvPr id="1203" name="Flow"/>
          <p:cNvCxnSpPr/>
          <p:nvPr/>
        </p:nvCxnSpPr>
        <p:spPr>
          <a:xfrm>
            <a:off x="2020824" y="1975104"/>
            <a:ext cx="0" cy="210312"/>
          </a:xfrm>
          <a:prstGeom prst="line">
            <a:avLst/>
          </a:prstGeom>
          <a:ln w="19050">
            <a:solidFill>
              <a:srgbClr val="8E6F3E"/>
            </a:solidFill>
            <a:tailEnd type="triangle"/>
          </a:ln>
        </p:spPr>
      </p:cxnSp>
      <p:sp>
        <p:nvSpPr>
          <p:cNvPr id="1204" name="Act"/>
          <p:cNvSpPr txBox="1"/>
          <p:nvPr/>
        </p:nvSpPr>
        <p:spPr>
          <a:xfrm>
            <a:off x="279400" y="2185416"/>
            <a:ext cx="3474720" cy="658368"/>
          </a:xfrm>
          <a:prstGeom prst="rect">
            <a:avLst/>
          </a:prstGeom>
          <a:solidFill>
            <a:srgbClr val="F4EFE7"/>
          </a:solidFill>
          <a:ln w="9525">
            <a:solidFill>
              <a:srgbClr val="8E6F3E"/>
            </a:solidFill>
          </a:ln>
        </p:spPr>
        <p:txBody>
          <a:bodyPr lIns="114300" tIns="45720" rIns="114300" bIns="45720" anchor="ctr">
            <a:noAutofit/>
          </a:bodyPr>
          <a:lstStyle/>
          <a:p>
            <a:pPr algn="ctr">
              <a:buNone/>
            </a:pPr>
            <a:r>
              <a:rPr lang="en-US" sz="1800" dirty="0">
                <a:solidFill>
                  <a:srgbClr val="3A3A3A"/>
                </a:solidFill>
              </a:rPr>
              <a:t>Classify the night</a:t>
            </a:r>
          </a:p>
        </p:txBody>
      </p:sp>
      <p:cxnSp>
        <p:nvCxnSpPr>
          <p:cNvPr id="1205" name="Flow"/>
          <p:cNvCxnSpPr/>
          <p:nvPr/>
        </p:nvCxnSpPr>
        <p:spPr>
          <a:xfrm>
            <a:off x="2020824" y="2843784"/>
            <a:ext cx="0" cy="210312"/>
          </a:xfrm>
          <a:prstGeom prst="line">
            <a:avLst/>
          </a:prstGeom>
          <a:ln w="19050">
            <a:solidFill>
              <a:srgbClr val="8E6F3E"/>
            </a:solidFill>
            <a:tailEnd type="triangle"/>
          </a:ln>
        </p:spPr>
      </p:cxnSp>
      <p:sp>
        <p:nvSpPr>
          <p:cNvPr id="1206" name="Act"/>
          <p:cNvSpPr txBox="1"/>
          <p:nvPr/>
        </p:nvSpPr>
        <p:spPr>
          <a:xfrm>
            <a:off x="279400" y="3054096"/>
            <a:ext cx="3474720" cy="658368"/>
          </a:xfrm>
          <a:prstGeom prst="rect">
            <a:avLst/>
          </a:prstGeom>
          <a:solidFill>
            <a:srgbClr val="F4EFE7"/>
          </a:solidFill>
          <a:ln w="9525">
            <a:solidFill>
              <a:srgbClr val="8E6F3E"/>
            </a:solidFill>
          </a:ln>
        </p:spPr>
        <p:txBody>
          <a:bodyPr lIns="114300" tIns="45720" rIns="114300" bIns="45720" anchor="ctr">
            <a:noAutofit/>
          </a:bodyPr>
          <a:lstStyle/>
          <a:p>
            <a:pPr algn="ctr">
              <a:buNone/>
            </a:pPr>
            <a:r>
              <a:rPr lang="en-US" sz="1800" dirty="0">
                <a:solidFill>
                  <a:srgbClr val="3A3A3A"/>
                </a:solidFill>
              </a:rPr>
              <a:t>Compare with the baseline</a:t>
            </a:r>
          </a:p>
        </p:txBody>
      </p:sp>
      <p:cxnSp>
        <p:nvCxnSpPr>
          <p:cNvPr id="1207" name="Flow"/>
          <p:cNvCxnSpPr/>
          <p:nvPr/>
        </p:nvCxnSpPr>
        <p:spPr>
          <a:xfrm>
            <a:off x="2020824" y="3712464"/>
            <a:ext cx="0" cy="210312"/>
          </a:xfrm>
          <a:prstGeom prst="line">
            <a:avLst/>
          </a:prstGeom>
          <a:ln w="19050">
            <a:solidFill>
              <a:srgbClr val="8E6F3E"/>
            </a:solidFill>
            <a:tailEnd type="triangle"/>
          </a:ln>
        </p:spPr>
      </p:cxnSp>
      <p:sp>
        <p:nvSpPr>
          <p:cNvPr id="1208" name="Act"/>
          <p:cNvSpPr txBox="1"/>
          <p:nvPr/>
        </p:nvSpPr>
        <p:spPr>
          <a:xfrm>
            <a:off x="279400" y="3922776"/>
            <a:ext cx="3474720" cy="658368"/>
          </a:xfrm>
          <a:prstGeom prst="rect">
            <a:avLst/>
          </a:prstGeom>
          <a:solidFill>
            <a:srgbClr val="8E6F3E"/>
          </a:solidFill>
          <a:ln>
            <a:noFill/>
          </a:ln>
        </p:spPr>
        <p:txBody>
          <a:bodyPr lIns="114300" tIns="45720" rIns="114300" bIns="45720" anchor="ctr">
            <a:noAutofit/>
          </a:bodyPr>
          <a:lstStyle/>
          <a:p>
            <a:pPr algn="ctr">
              <a:buNone/>
            </a:pPr>
            <a:r>
              <a:rPr lang="en-US" sz="1800" b="1" dirty="0">
                <a:solidFill>
                  <a:srgbClr val="FFFFFF"/>
                </a:solidFill>
              </a:rPr>
              <a:t>Issue advisory at wake</a:t>
            </a:r>
          </a:p>
        </p:txBody>
      </p:sp>
      <p:cxnSp>
        <p:nvCxnSpPr>
          <p:cNvPr id="1209" name="Flow"/>
          <p:cNvCxnSpPr/>
          <p:nvPr/>
        </p:nvCxnSpPr>
        <p:spPr>
          <a:xfrm>
            <a:off x="2020824" y="3712464"/>
            <a:ext cx="0" cy="210312"/>
          </a:xfrm>
          <a:prstGeom prst="line">
            <a:avLst/>
          </a:prstGeom>
          <a:ln w="19050">
            <a:solidFill>
              <a:srgbClr val="8E6F3E"/>
            </a:solidFill>
            <a:tailEnd type="triangle"/>
          </a:ln>
        </p:spPr>
      </p:cxnSp>
      <p:cxnSp>
        <p:nvCxnSpPr>
          <p:cNvPr id="1210" name="Flow"/>
          <p:cNvCxnSpPr/>
          <p:nvPr/>
        </p:nvCxnSpPr>
        <p:spPr>
          <a:xfrm>
            <a:off x="3758184" y="1645920"/>
            <a:ext cx="558800" cy="0"/>
          </a:xfrm>
          <a:prstGeom prst="line">
            <a:avLst/>
          </a:prstGeom>
          <a:ln w="19050">
            <a:solidFill>
              <a:srgbClr val="9B9B9B"/>
            </a:solidFill>
            <a:prstDash val="dash"/>
          </a:ln>
        </p:spPr>
      </p:cxnSp>
      <p:cxnSp>
        <p:nvCxnSpPr>
          <p:cNvPr id="1211" name="Flow"/>
          <p:cNvCxnSpPr/>
          <p:nvPr/>
        </p:nvCxnSpPr>
        <p:spPr>
          <a:xfrm>
            <a:off x="4315968" y="1645920"/>
            <a:ext cx="0" cy="2606040"/>
          </a:xfrm>
          <a:prstGeom prst="line">
            <a:avLst/>
          </a:prstGeom>
          <a:ln w="19050">
            <a:solidFill>
              <a:srgbClr val="9B9B9B"/>
            </a:solidFill>
            <a:prstDash val="dash"/>
          </a:ln>
        </p:spPr>
      </p:cxnSp>
      <p:cxnSp>
        <p:nvCxnSpPr>
          <p:cNvPr id="1212" name="Flow"/>
          <p:cNvCxnSpPr/>
          <p:nvPr/>
        </p:nvCxnSpPr>
        <p:spPr>
          <a:xfrm flipH="1">
            <a:off x="3758184" y="4251960"/>
            <a:ext cx="558800" cy="0"/>
          </a:xfrm>
          <a:prstGeom prst="line">
            <a:avLst/>
          </a:prstGeom>
          <a:ln w="19050">
            <a:solidFill>
              <a:srgbClr val="9B9B9B"/>
            </a:solidFill>
            <a:prstDash val="dash"/>
          </a:ln>
        </p:spPr>
      </p:cxnSp>
      <p:sp>
        <p:nvSpPr>
          <p:cNvPr id="1213" name="X"/>
          <p:cNvSpPr txBox="1"/>
          <p:nvPr/>
        </p:nvSpPr>
        <p:spPr>
          <a:xfrm>
            <a:off x="3858768" y="4069080"/>
            <a:ext cx="355600" cy="355600"/>
          </a:xfrm>
          <a:prstGeom prst="rect">
            <a:avLst/>
          </a:prstGeom>
          <a:noFill/>
          <a:ln>
            <a:noFill/>
          </a:ln>
        </p:spPr>
        <p:txBody>
          <a:bodyPr lIns="114300" tIns="45720" rIns="114300" bIns="45720" anchor="ctr">
            <a:noAutofit/>
          </a:bodyPr>
          <a:lstStyle/>
          <a:p>
            <a:pPr algn="ctr">
              <a:buNone/>
            </a:pPr>
            <a:r>
              <a:rPr lang="en-US" sz="2000" b="1" dirty="0">
                <a:solidFill>
                  <a:srgbClr val="9B9B9B"/>
                </a:solidFill>
              </a:rPr>
              <a:t>✕</a:t>
            </a:r>
          </a:p>
        </p:txBody>
      </p:sp>
      <p:sp>
        <p:nvSpPr>
          <p:cNvPr id="1214" name="XLb"/>
          <p:cNvSpPr txBox="1"/>
          <p:nvPr/>
        </p:nvSpPr>
        <p:spPr>
          <a:xfrm>
            <a:off x="279400" y="4754880"/>
            <a:ext cx="5207000" cy="330200"/>
          </a:xfrm>
          <a:prstGeom prst="rect">
            <a:avLst/>
          </a:prstGeom>
          <a:noFill/>
          <a:ln>
            <a:noFill/>
          </a:ln>
        </p:spPr>
        <p:txBody>
          <a:bodyPr lIns="0" tIns="45720" rIns="114300" bIns="45720" anchor="t">
            <a:noAutofit/>
          </a:bodyPr>
          <a:lstStyle/>
          <a:p>
            <a:pPr>
              <a:buNone/>
            </a:pPr>
            <a:r>
              <a:rPr lang="en-US" sz="1700" dirty="0">
                <a:solidFill>
                  <a:srgbClr val="555960"/>
                </a:solidFill>
              </a:rPr>
              <a:t>The dashed path must never occur.</a:t>
            </a:r>
          </a:p>
        </p:txBody>
      </p:sp>
      <p:sp>
        <p:nvSpPr>
          <p:cNvPr id="1215" name="Dist"/>
          <p:cNvSpPr txBox="1"/>
          <p:nvPr/>
        </p:nvSpPr>
        <p:spPr>
          <a:xfrm>
            <a:off x="279400" y="5166360"/>
            <a:ext cx="5207000" cy="914400"/>
          </a:xfrm>
          <a:prstGeom prst="rect">
            <a:avLst/>
          </a:prstGeom>
          <a:noFill/>
          <a:ln>
            <a:noFill/>
          </a:ln>
        </p:spPr>
        <p:txBody>
          <a:bodyPr lIns="0" tIns="45720" rIns="114300" bIns="45720" anchor="t">
            <a:noAutofit/>
          </a:bodyPr>
          <a:lstStyle/>
          <a:p>
            <a:pPr>
              <a:buNone/>
            </a:pPr>
            <a:r>
              <a:rPr lang="en-US" sz="1700" dirty="0">
                <a:solidFill>
                  <a:srgbClr val="3A3A3A"/>
                </a:solidFill>
              </a:rPr>
              <a:t>State model: which situations may exist.</a:t>
            </a:r>
          </a:p>
          <a:p>
            <a:pPr>
              <a:spcBef>
                <a:spcPts val="200"/>
              </a:spcBef>
              <a:buNone/>
            </a:pPr>
            <a:r>
              <a:rPr lang="en-US" sz="1700" dirty="0">
                <a:solidFill>
                  <a:srgbClr val="3A3A3A"/>
                </a:solidFill>
              </a:rPr>
              <a:t>Activity view: which orderings are permitted.</a:t>
            </a:r>
          </a:p>
        </p:txBody>
      </p:sp>
      <p:sp>
        <p:nvSpPr>
          <p:cNvPr id="1216" name="Panel"/>
          <p:cNvSpPr txBox="1"/>
          <p:nvPr/>
        </p:nvSpPr>
        <p:spPr>
          <a:xfrm>
            <a:off x="5740400" y="1270000"/>
            <a:ext cx="3098800" cy="4389120"/>
          </a:xfrm>
          <a:prstGeom prst="rect">
            <a:avLst/>
          </a:prstGeom>
          <a:solidFill>
            <a:srgbClr val="F9F6F1"/>
          </a:solidFill>
          <a:ln w="9525">
            <a:solidFill>
              <a:srgbClr val="C9C4BB"/>
            </a:solidFill>
          </a:ln>
        </p:spPr>
        <p:txBody>
          <a:bodyPr lIns="114300" tIns="45720" rIns="114300" bIns="45720" anchor="t">
            <a:noAutofit/>
          </a:bodyPr>
          <a:lstStyle/>
          <a:p>
            <a:pPr>
              <a:buNone/>
            </a:pPr>
            <a:r>
              <a:rPr lang="en-US" sz="1500" b="1" spc="80" dirty="0">
                <a:solidFill>
                  <a:srgbClr val="8E6F3E"/>
                </a:solidFill>
              </a:rPr>
              <a:t>QUESTION</a:t>
            </a:r>
          </a:p>
          <a:p>
            <a:pPr>
              <a:spcBef>
                <a:spcPts val="200"/>
              </a:spcBef>
              <a:buNone/>
            </a:pPr>
            <a:r>
              <a:rPr lang="en-US" sz="1900" dirty="0">
                <a:solidFill>
                  <a:srgbClr val="1A1A1A"/>
                </a:solidFill>
              </a:rPr>
              <a:t>What must happen before what?</a:t>
            </a:r>
          </a:p>
          <a:p>
            <a:pPr>
              <a:spcBef>
                <a:spcPts val="700"/>
              </a:spcBef>
              <a:buNone/>
            </a:pPr>
            <a:r>
              <a:rPr lang="en-US" sz="1500" b="1" spc="80" dirty="0">
                <a:solidFill>
                  <a:srgbClr val="8E6F3E"/>
                </a:solidFill>
              </a:rPr>
              <a:t>CONSTRAINABLE PROPERTIES</a:t>
            </a:r>
          </a:p>
          <a:p>
            <a:pPr>
              <a:spcBef>
                <a:spcPts val="250"/>
              </a:spcBef>
              <a:buNone/>
            </a:pPr>
            <a:r>
              <a:rPr lang="en-US" sz="1700" dirty="0">
                <a:solidFill>
                  <a:srgbClr val="3A3A3A"/>
                </a:solidFill>
              </a:rPr>
              <a:t>· required ordering</a:t>
            </a:r>
          </a:p>
          <a:p>
            <a:pPr>
              <a:spcBef>
                <a:spcPts val="150"/>
              </a:spcBef>
              <a:buNone/>
            </a:pPr>
            <a:r>
              <a:rPr lang="en-US" sz="1700" dirty="0">
                <a:solidFill>
                  <a:srgbClr val="3A3A3A"/>
                </a:solidFill>
              </a:rPr>
              <a:t>· allowed branches</a:t>
            </a:r>
          </a:p>
          <a:p>
            <a:pPr>
              <a:spcBef>
                <a:spcPts val="150"/>
              </a:spcBef>
              <a:buNone/>
            </a:pPr>
            <a:r>
              <a:rPr lang="en-US" sz="1700" dirty="0">
                <a:solidFill>
                  <a:srgbClr val="3A3A3A"/>
                </a:solidFill>
              </a:rPr>
              <a:t>· required responses to events</a:t>
            </a:r>
          </a:p>
          <a:p>
            <a:pPr>
              <a:spcBef>
                <a:spcPts val="150"/>
              </a:spcBef>
              <a:buNone/>
            </a:pPr>
            <a:r>
              <a:rPr lang="en-US" sz="1700" dirty="0">
                <a:solidFill>
                  <a:srgbClr val="3A3A3A"/>
                </a:solidFill>
              </a:rPr>
              <a:t>· paths that must never occur</a:t>
            </a:r>
          </a:p>
          <a:p>
            <a:pPr>
              <a:spcBef>
                <a:spcPts val="700"/>
              </a:spcBef>
              <a:buNone/>
            </a:pPr>
            <a:r>
              <a:rPr lang="en-US" sz="1500" b="1" spc="80" dirty="0">
                <a:solidFill>
                  <a:srgbClr val="8E6F3E"/>
                </a:solidFill>
              </a:rPr>
              <a:t>EXAMPLE INVARIANT</a:t>
            </a:r>
          </a:p>
          <a:p>
            <a:pPr>
              <a:spcBef>
                <a:spcPts val="250"/>
              </a:spcBef>
              <a:buNone/>
            </a:pPr>
            <a:r>
              <a:rPr lang="en-US" sz="1800" b="1" dirty="0">
                <a:solidFill>
                  <a:srgbClr val="1A1A1A"/>
                </a:solidFill>
              </a:rPr>
              <a:t>Do not issue an advisory until the night's observations have been classified.</a:t>
            </a:r>
          </a:p>
        </p:txBody>
      </p:sp>
      <p:pic>
        <p:nvPicPr>
          <p:cNvPr id="1218" name="Graphic 1218" descr="Sleep Advisor running example"/>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400" y="800100"/>
            <a:ext cx="279400" cy="279400"/>
          </a:xfrm>
          <a:prstGeom prst="rect">
            <a:avLst/>
          </a:prstGeom>
        </p:spPr>
      </p:pic>
    </p:spTree>
    <p:extLst>
      <p:ext uri="{BB962C8B-B14F-4D97-AF65-F5344CB8AC3E}">
        <p14:creationId xmlns:p14="http://schemas.microsoft.com/office/powerpoint/2010/main" val="389191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3E2FCF-E673-9928-E320-9D7777FE98F1}"/>
              </a:ext>
            </a:extLst>
          </p:cNvPr>
          <p:cNvSpPr>
            <a:spLocks noGrp="1"/>
          </p:cNvSpPr>
          <p:nvPr>
            <p:ph type="title"/>
          </p:nvPr>
        </p:nvSpPr>
        <p:spPr/>
        <p:txBody>
          <a:bodyPr>
            <a:normAutofit fontScale="90000"/>
          </a:bodyPr>
          <a:lstStyle/>
          <a:p>
            <a:pPr algn="l">
              <a:buNone/>
              <a:defRPr b="0"/>
            </a:pPr>
            <a:r>
              <a:rPr lang="en-US" sz="2400" b="0" i="0" dirty="0">
                <a:solidFill>
                  <a:srgbClr val="000000"/>
                </a:solidFill>
              </a:rPr>
              <a:t>From requirements to acceptable realizations</a:t>
            </a:r>
          </a:p>
        </p:txBody>
      </p:sp>
      <p:sp>
        <p:nvSpPr>
          <p:cNvPr id="4" name="Slide Number Placeholder 3">
            <a:extLst>
              <a:ext uri="{FF2B5EF4-FFF2-40B4-BE49-F238E27FC236}">
                <a16:creationId xmlns:a16="http://schemas.microsoft.com/office/drawing/2014/main" id="{4525202C-4A61-F639-A638-0A90AFE88392}"/>
              </a:ext>
            </a:extLst>
          </p:cNvPr>
          <p:cNvSpPr>
            <a:spLocks noGrp="1"/>
          </p:cNvSpPr>
          <p:nvPr>
            <p:ph type="sldNum" sz="quarter" idx="4"/>
          </p:nvPr>
        </p:nvSpPr>
        <p:spPr/>
        <p:txBody>
          <a:bodyPr/>
          <a:lstStyle/>
          <a:p>
            <a:fld id="{B7EB45DA-9A0D-DC49-8E02-F30A5DDC21C3}" type="slidenum">
              <a:rPr lang="en-US" smtClean="0"/>
              <a:t>2</a:t>
            </a:fld>
            <a:endParaRPr lang="en-US"/>
          </a:p>
        </p:txBody>
      </p:sp>
      <p:sp>
        <p:nvSpPr>
          <p:cNvPr id="60" name="S60"/>
          <p:cNvSpPr/>
          <p:nvPr/>
        </p:nvSpPr>
        <p:spPr>
          <a:xfrm>
            <a:off x="3429000" y="914400"/>
            <a:ext cx="2286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400" b="1" i="0" dirty="0">
                <a:solidFill>
                  <a:srgbClr val="5C4826"/>
                </a:solidFill>
              </a:rPr>
              <a:t>REQUIREMENTS</a:t>
            </a:r>
          </a:p>
        </p:txBody>
      </p:sp>
      <p:cxnSp>
        <p:nvCxnSpPr>
          <p:cNvPr id="61" name="L61"/>
          <p:cNvCxnSpPr/>
          <p:nvPr/>
        </p:nvCxnSpPr>
        <p:spPr>
          <a:xfrm>
            <a:off x="4572000" y="1473200"/>
            <a:ext cx="0" cy="203200"/>
          </a:xfrm>
          <a:prstGeom prst="line">
            <a:avLst/>
          </a:prstGeom>
          <a:ln w="19050">
            <a:solidFill>
              <a:srgbClr val="8E6F3E"/>
            </a:solidFill>
            <a:tailEnd type="triangle" w="med" len="med"/>
          </a:ln>
        </p:spPr>
      </p:cxnSp>
      <p:sp>
        <p:nvSpPr>
          <p:cNvPr id="62" name="S62"/>
          <p:cNvSpPr/>
          <p:nvPr/>
        </p:nvSpPr>
        <p:spPr>
          <a:xfrm>
            <a:off x="2540000" y="1676400"/>
            <a:ext cx="4064000" cy="1117600"/>
          </a:xfrm>
          <a:prstGeom prst="rect">
            <a:avLst/>
          </a:prstGeom>
          <a:solidFill>
            <a:srgbClr val="8E6F3E"/>
          </a:solidFill>
          <a:ln>
            <a:noFill/>
          </a:ln>
        </p:spPr>
        <p:txBody>
          <a:bodyPr wrap="square" lIns="109728" tIns="82296" rIns="109728" bIns="82296" anchor="ctr">
            <a:normAutofit fontScale="92500" lnSpcReduction="10000"/>
          </a:bodyPr>
          <a:lstStyle/>
          <a:p>
            <a:pPr algn="ctr">
              <a:buNone/>
            </a:pPr>
            <a:r>
              <a:rPr lang="en-US" sz="2800" b="1" i="0" dirty="0">
                <a:solidFill>
                  <a:srgbClr val="FFFFFF"/>
                </a:solidFill>
              </a:rPr>
              <a:t>SPECIFICATION</a:t>
            </a:r>
          </a:p>
          <a:p>
            <a:pPr algn="ctr">
              <a:spcBef>
                <a:spcPts val="150"/>
              </a:spcBef>
              <a:buNone/>
            </a:pPr>
            <a:r>
              <a:rPr lang="en-US" sz="2200" b="0" i="0" dirty="0">
                <a:solidFill>
                  <a:srgbClr val="FFFFFF"/>
                </a:solidFill>
              </a:rPr>
              <a:t>consequential obligations</a:t>
            </a:r>
            <a:br>
              <a:rPr lang="en-US" sz="2200" b="0" i="0" dirty="0">
                <a:solidFill>
                  <a:srgbClr val="FFFFFF"/>
                </a:solidFill>
              </a:rPr>
            </a:br>
            <a:r>
              <a:rPr lang="en-US" sz="2200" b="0" i="0" dirty="0">
                <a:solidFill>
                  <a:srgbClr val="FFFFFF"/>
                </a:solidFill>
              </a:rPr>
              <a:t>made explicit</a:t>
            </a:r>
          </a:p>
        </p:txBody>
      </p:sp>
      <p:cxnSp>
        <p:nvCxnSpPr>
          <p:cNvPr id="63" name="L63"/>
          <p:cNvCxnSpPr/>
          <p:nvPr/>
        </p:nvCxnSpPr>
        <p:spPr>
          <a:xfrm rot="5400000">
            <a:off x="3187700" y="1892300"/>
            <a:ext cx="482600" cy="2286000"/>
          </a:xfrm>
          <a:prstGeom prst="bentConnector3">
            <a:avLst>
              <a:gd name="adj1" fmla="val 50000"/>
            </a:avLst>
          </a:prstGeom>
          <a:ln w="19050">
            <a:solidFill>
              <a:srgbClr val="8E6F3E"/>
            </a:solidFill>
            <a:tailEnd type="triangle" w="med" len="med"/>
          </a:ln>
        </p:spPr>
      </p:cxnSp>
      <p:cxnSp>
        <p:nvCxnSpPr>
          <p:cNvPr id="64" name="L64"/>
          <p:cNvCxnSpPr/>
          <p:nvPr/>
        </p:nvCxnSpPr>
        <p:spPr>
          <a:xfrm rot="16200000" flipH="1">
            <a:off x="5473700" y="1892300"/>
            <a:ext cx="482600" cy="2286000"/>
          </a:xfrm>
          <a:prstGeom prst="bentConnector3">
            <a:avLst>
              <a:gd name="adj1" fmla="val 50000"/>
            </a:avLst>
          </a:prstGeom>
          <a:ln w="19050">
            <a:solidFill>
              <a:srgbClr val="8E6F3E"/>
            </a:solidFill>
            <a:tailEnd type="triangle" w="med" len="med"/>
          </a:ln>
        </p:spPr>
      </p:cxnSp>
      <p:sp>
        <p:nvSpPr>
          <p:cNvPr id="65" name="S65"/>
          <p:cNvSpPr/>
          <p:nvPr/>
        </p:nvSpPr>
        <p:spPr>
          <a:xfrm>
            <a:off x="698500" y="3276600"/>
            <a:ext cx="3175000" cy="9144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400" b="1" i="0" dirty="0">
                <a:solidFill>
                  <a:srgbClr val="5C4826"/>
                </a:solidFill>
              </a:rPr>
              <a:t>OBLIGATIONS</a:t>
            </a:r>
          </a:p>
          <a:p>
            <a:pPr algn="ctr">
              <a:spcBef>
                <a:spcPts val="120"/>
              </a:spcBef>
              <a:buNone/>
            </a:pPr>
            <a:r>
              <a:rPr lang="en-US" sz="2100" b="0" i="0" dirty="0">
                <a:solidFill>
                  <a:srgbClr val="000000"/>
                </a:solidFill>
              </a:rPr>
              <a:t>what we constrain</a:t>
            </a:r>
          </a:p>
        </p:txBody>
      </p:sp>
      <p:sp>
        <p:nvSpPr>
          <p:cNvPr id="66" name="S66"/>
          <p:cNvSpPr/>
          <p:nvPr/>
        </p:nvSpPr>
        <p:spPr>
          <a:xfrm>
            <a:off x="5270500" y="3276600"/>
            <a:ext cx="3175000" cy="9144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400" b="1" i="0" dirty="0">
                <a:solidFill>
                  <a:srgbClr val="5C4826"/>
                </a:solidFill>
              </a:rPr>
              <a:t>DEGREES OF FREEDOM</a:t>
            </a:r>
          </a:p>
          <a:p>
            <a:pPr algn="ctr">
              <a:spcBef>
                <a:spcPts val="120"/>
              </a:spcBef>
              <a:buNone/>
            </a:pPr>
            <a:r>
              <a:rPr lang="en-US" sz="2100" b="0" i="0" dirty="0">
                <a:solidFill>
                  <a:srgbClr val="000000"/>
                </a:solidFill>
              </a:rPr>
              <a:t>what we leave open</a:t>
            </a:r>
          </a:p>
        </p:txBody>
      </p:sp>
      <p:cxnSp>
        <p:nvCxnSpPr>
          <p:cNvPr id="67" name="L67"/>
          <p:cNvCxnSpPr/>
          <p:nvPr/>
        </p:nvCxnSpPr>
        <p:spPr>
          <a:xfrm rot="16200000" flipH="1">
            <a:off x="2679700" y="3797300"/>
            <a:ext cx="355600" cy="1143000"/>
          </a:xfrm>
          <a:prstGeom prst="bentConnector3">
            <a:avLst>
              <a:gd name="adj1" fmla="val 50000"/>
            </a:avLst>
          </a:prstGeom>
          <a:ln w="19050">
            <a:solidFill>
              <a:srgbClr val="8E6F3E"/>
            </a:solidFill>
            <a:tailEnd type="triangle" w="med" len="med"/>
          </a:ln>
        </p:spPr>
      </p:cxnSp>
      <p:cxnSp>
        <p:nvCxnSpPr>
          <p:cNvPr id="68" name="L68"/>
          <p:cNvCxnSpPr/>
          <p:nvPr/>
        </p:nvCxnSpPr>
        <p:spPr>
          <a:xfrm rot="5400000">
            <a:off x="6108700" y="3797300"/>
            <a:ext cx="355600" cy="1143000"/>
          </a:xfrm>
          <a:prstGeom prst="bentConnector3">
            <a:avLst>
              <a:gd name="adj1" fmla="val 50000"/>
            </a:avLst>
          </a:prstGeom>
          <a:ln w="19050">
            <a:solidFill>
              <a:srgbClr val="8E6F3E"/>
            </a:solidFill>
            <a:tailEnd type="triangle" w="med" len="med"/>
          </a:ln>
        </p:spPr>
      </p:cxnSp>
      <p:sp>
        <p:nvSpPr>
          <p:cNvPr id="69" name="S69"/>
          <p:cNvSpPr/>
          <p:nvPr/>
        </p:nvSpPr>
        <p:spPr>
          <a:xfrm>
            <a:off x="2159000" y="4546600"/>
            <a:ext cx="4826000" cy="1016000"/>
          </a:xfrm>
          <a:prstGeom prst="roundRect">
            <a:avLst/>
          </a:prstGeom>
          <a:solidFill>
            <a:srgbClr val="FBF8F2"/>
          </a:solidFill>
          <a:ln w="19050">
            <a:solidFill>
              <a:srgbClr val="8E6F3E"/>
            </a:solidFill>
            <a:prstDash val="dash"/>
          </a:ln>
        </p:spPr>
        <p:txBody>
          <a:bodyPr wrap="square" lIns="109728" tIns="82296" rIns="109728" bIns="82296" anchor="t">
            <a:normAutofit/>
          </a:bodyPr>
          <a:lstStyle/>
          <a:p>
            <a:endParaRPr/>
          </a:p>
        </p:txBody>
      </p:sp>
      <p:sp>
        <p:nvSpPr>
          <p:cNvPr id="70" name="T70"/>
          <p:cNvSpPr txBox="1"/>
          <p:nvPr/>
        </p:nvSpPr>
        <p:spPr>
          <a:xfrm>
            <a:off x="2311400" y="4597400"/>
            <a:ext cx="4521200" cy="330200"/>
          </a:xfrm>
          <a:prstGeom prst="rect">
            <a:avLst/>
          </a:prstGeom>
          <a:noFill/>
          <a:ln>
            <a:noFill/>
          </a:ln>
        </p:spPr>
        <p:txBody>
          <a:bodyPr wrap="square" lIns="0" tIns="0" rIns="0" bIns="0" anchor="t">
            <a:normAutofit/>
          </a:bodyPr>
          <a:lstStyle/>
          <a:p>
            <a:pPr algn="l">
              <a:buNone/>
            </a:pPr>
            <a:r>
              <a:rPr lang="en-US" sz="2100" b="1" i="0" dirty="0">
                <a:solidFill>
                  <a:srgbClr val="8E6F3E"/>
                </a:solidFill>
              </a:rPr>
              <a:t>ACCEPTABLE REALIZATIONS</a:t>
            </a:r>
          </a:p>
        </p:txBody>
      </p:sp>
      <p:sp>
        <p:nvSpPr>
          <p:cNvPr id="71" name="S71"/>
          <p:cNvSpPr/>
          <p:nvPr/>
        </p:nvSpPr>
        <p:spPr>
          <a:xfrm>
            <a:off x="2476500" y="4953000"/>
            <a:ext cx="1270000" cy="5588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600" b="1" i="0" dirty="0">
                <a:solidFill>
                  <a:srgbClr val="5C4826"/>
                </a:solidFill>
              </a:rPr>
              <a:t>A   ✓</a:t>
            </a:r>
          </a:p>
        </p:txBody>
      </p:sp>
      <p:sp>
        <p:nvSpPr>
          <p:cNvPr id="72" name="S72"/>
          <p:cNvSpPr/>
          <p:nvPr/>
        </p:nvSpPr>
        <p:spPr>
          <a:xfrm>
            <a:off x="3937000" y="4953000"/>
            <a:ext cx="1270000" cy="5588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600" b="1" i="0" dirty="0">
                <a:solidFill>
                  <a:srgbClr val="5C4826"/>
                </a:solidFill>
              </a:rPr>
              <a:t>B   ✓</a:t>
            </a:r>
          </a:p>
        </p:txBody>
      </p:sp>
      <p:sp>
        <p:nvSpPr>
          <p:cNvPr id="73" name="S73"/>
          <p:cNvSpPr/>
          <p:nvPr/>
        </p:nvSpPr>
        <p:spPr>
          <a:xfrm>
            <a:off x="5397500" y="4953000"/>
            <a:ext cx="1270000" cy="5588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600" b="1" i="0" dirty="0">
                <a:solidFill>
                  <a:srgbClr val="5C4826"/>
                </a:solidFill>
              </a:rPr>
              <a:t>C   ✓</a:t>
            </a:r>
          </a:p>
        </p:txBody>
      </p:sp>
      <p:sp>
        <p:nvSpPr>
          <p:cNvPr id="80" name="S80"/>
          <p:cNvSpPr/>
          <p:nvPr/>
        </p:nvSpPr>
        <p:spPr>
          <a:xfrm>
            <a:off x="7569200" y="4953000"/>
            <a:ext cx="1143000" cy="558800"/>
          </a:xfrm>
          <a:prstGeom prst="rect">
            <a:avLst/>
          </a:prstGeom>
          <a:solidFill>
            <a:srgbClr val="FFFFFF"/>
          </a:solidFill>
          <a:ln w="19050">
            <a:solidFill>
              <a:srgbClr val="555960"/>
            </a:solidFill>
            <a:prstDash val="dash"/>
          </a:ln>
        </p:spPr>
        <p:txBody>
          <a:bodyPr wrap="square" lIns="109728" tIns="82296" rIns="109728" bIns="82296" anchor="ctr">
            <a:normAutofit lnSpcReduction="10000"/>
          </a:bodyPr>
          <a:lstStyle/>
          <a:p>
            <a:pPr algn="ctr">
              <a:buNone/>
            </a:pPr>
            <a:r>
              <a:rPr lang="en-US" sz="2600" b="1" i="0" dirty="0">
                <a:solidFill>
                  <a:srgbClr val="555960"/>
                </a:solidFill>
              </a:rPr>
              <a:t>D   ✗</a:t>
            </a:r>
          </a:p>
        </p:txBody>
      </p:sp>
      <p:sp>
        <p:nvSpPr>
          <p:cNvPr id="81" name="T81"/>
          <p:cNvSpPr txBox="1"/>
          <p:nvPr/>
        </p:nvSpPr>
        <p:spPr>
          <a:xfrm>
            <a:off x="7188200" y="5511800"/>
            <a:ext cx="1778000" cy="304800"/>
          </a:xfrm>
          <a:prstGeom prst="rect">
            <a:avLst/>
          </a:prstGeom>
          <a:noFill/>
          <a:ln>
            <a:noFill/>
          </a:ln>
        </p:spPr>
        <p:txBody>
          <a:bodyPr wrap="square" lIns="0" tIns="0" rIns="0" bIns="0" anchor="t">
            <a:normAutofit/>
          </a:bodyPr>
          <a:lstStyle/>
          <a:p>
            <a:pPr algn="ctr">
              <a:buNone/>
            </a:pPr>
            <a:r>
              <a:rPr lang="en-US" sz="2000" b="0" i="0" dirty="0">
                <a:solidFill>
                  <a:srgbClr val="555960"/>
                </a:solidFill>
              </a:rPr>
              <a:t>not acceptable</a:t>
            </a:r>
          </a:p>
        </p:txBody>
      </p:sp>
      <p:sp>
        <p:nvSpPr>
          <p:cNvPr id="90" name="T90"/>
          <p:cNvSpPr txBox="1"/>
          <p:nvPr/>
        </p:nvSpPr>
        <p:spPr>
          <a:xfrm>
            <a:off x="279400" y="5892800"/>
            <a:ext cx="8559800" cy="355600"/>
          </a:xfrm>
          <a:prstGeom prst="rect">
            <a:avLst/>
          </a:prstGeom>
          <a:noFill/>
          <a:ln>
            <a:noFill/>
          </a:ln>
        </p:spPr>
        <p:txBody>
          <a:bodyPr wrap="square" lIns="0" tIns="0" rIns="0" bIns="0" anchor="t">
            <a:normAutofit/>
          </a:bodyPr>
          <a:lstStyle/>
          <a:p>
            <a:pPr algn="ctr">
              <a:buNone/>
            </a:pPr>
            <a:r>
              <a:rPr lang="en-US" sz="2200" b="1" i="0" dirty="0">
                <a:solidFill>
                  <a:srgbClr val="5C4826"/>
                </a:solidFill>
              </a:rPr>
              <a:t>Today:  specification  ·  representation  ·  freedom  ·  learning</a:t>
            </a:r>
          </a:p>
        </p:txBody>
      </p:sp>
    </p:spTree>
    <p:extLst>
      <p:ext uri="{BB962C8B-B14F-4D97-AF65-F5344CB8AC3E}">
        <p14:creationId xmlns:p14="http://schemas.microsoft.com/office/powerpoint/2010/main" val="337457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400"/>
                                        <p:tgtEl>
                                          <p:spTgt spid="63"/>
                                        </p:tgtEl>
                                      </p:cBhvr>
                                    </p:animEffect>
                                  </p:childTnLst>
                                </p:cTn>
                              </p:par>
                              <p:par>
                                <p:cTn id="8" presetID="10" presetClass="entr" presetSubtype="0"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400"/>
                                        <p:tgtEl>
                                          <p:spTgt spid="64"/>
                                        </p:tgtEl>
                                      </p:cBhvr>
                                    </p:animEffect>
                                  </p:childTnLst>
                                </p:cTn>
                              </p:par>
                              <p:par>
                                <p:cTn id="11" presetID="10"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400"/>
                                        <p:tgtEl>
                                          <p:spTgt spid="65"/>
                                        </p:tgtEl>
                                      </p:cBhvr>
                                    </p:animEffect>
                                  </p:childTnLst>
                                </p:cTn>
                              </p:par>
                              <p:par>
                                <p:cTn id="14" presetID="10" presetClass="entr" presetSubtype="0"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fade">
                                      <p:cBhvr>
                                        <p:cTn id="16" dur="4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400"/>
                                        <p:tgtEl>
                                          <p:spTgt spid="67"/>
                                        </p:tgtEl>
                                      </p:cBhvr>
                                    </p:animEffect>
                                  </p:childTnLst>
                                </p:cTn>
                              </p:par>
                              <p:par>
                                <p:cTn id="22" presetID="10" presetClass="entr" presetSubtype="0"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400"/>
                                        <p:tgtEl>
                                          <p:spTgt spid="68"/>
                                        </p:tgtEl>
                                      </p:cBhvr>
                                    </p:animEffect>
                                  </p:childTnLst>
                                </p:cTn>
                              </p:par>
                              <p:par>
                                <p:cTn id="25" presetID="10" presetClass="entr" presetSubtype="0" fill="hold" nodeType="with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400"/>
                                        <p:tgtEl>
                                          <p:spTgt spid="69"/>
                                        </p:tgtEl>
                                      </p:cBhvr>
                                    </p:animEffect>
                                  </p:childTnLst>
                                </p:cTn>
                              </p:par>
                              <p:par>
                                <p:cTn id="28" presetID="10" presetClass="entr" presetSubtype="0" fill="hold" nodeType="with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fade">
                                      <p:cBhvr>
                                        <p:cTn id="30" dur="400"/>
                                        <p:tgtEl>
                                          <p:spTgt spid="70"/>
                                        </p:tgtEl>
                                      </p:cBhvr>
                                    </p:animEffect>
                                  </p:childTnLst>
                                </p:cTn>
                              </p:par>
                              <p:par>
                                <p:cTn id="31" presetID="10" presetClass="entr" presetSubtype="0" fill="hold" nodeType="withEffect">
                                  <p:stCondLst>
                                    <p:cond delay="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400"/>
                                        <p:tgtEl>
                                          <p:spTgt spid="71"/>
                                        </p:tgtEl>
                                      </p:cBhvr>
                                    </p:animEffect>
                                  </p:childTnLst>
                                </p:cTn>
                              </p:par>
                              <p:par>
                                <p:cTn id="34" presetID="10" presetClass="entr" presetSubtype="0" fill="hold" nodeType="withEffect">
                                  <p:stCondLst>
                                    <p:cond delay="0"/>
                                  </p:stCondLst>
                                  <p:childTnLst>
                                    <p:set>
                                      <p:cBhvr>
                                        <p:cTn id="35" dur="1" fill="hold">
                                          <p:stCondLst>
                                            <p:cond delay="0"/>
                                          </p:stCondLst>
                                        </p:cTn>
                                        <p:tgtEl>
                                          <p:spTgt spid="72"/>
                                        </p:tgtEl>
                                        <p:attrNameLst>
                                          <p:attrName>style.visibility</p:attrName>
                                        </p:attrNameLst>
                                      </p:cBhvr>
                                      <p:to>
                                        <p:strVal val="visible"/>
                                      </p:to>
                                    </p:set>
                                    <p:animEffect transition="in" filter="fade">
                                      <p:cBhvr>
                                        <p:cTn id="36" dur="400"/>
                                        <p:tgtEl>
                                          <p:spTgt spid="72"/>
                                        </p:tgtEl>
                                      </p:cBhvr>
                                    </p:animEffect>
                                  </p:childTnLst>
                                </p:cTn>
                              </p:par>
                              <p:par>
                                <p:cTn id="37" presetID="10" presetClass="entr" presetSubtype="0"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fade">
                                      <p:cBhvr>
                                        <p:cTn id="39" dur="400"/>
                                        <p:tgtEl>
                                          <p:spTgt spid="7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fade">
                                      <p:cBhvr>
                                        <p:cTn id="44" dur="400"/>
                                        <p:tgtEl>
                                          <p:spTgt spid="80"/>
                                        </p:tgtEl>
                                      </p:cBhvr>
                                    </p:animEffect>
                                  </p:childTnLst>
                                </p:cTn>
                              </p:par>
                              <p:par>
                                <p:cTn id="45" presetID="10" presetClass="entr" presetSubtype="0"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4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681D3-D446-27C2-276C-CF4321A81393}"/>
              </a:ext>
            </a:extLst>
          </p:cNvPr>
          <p:cNvSpPr>
            <a:spLocks noGrp="1"/>
          </p:cNvSpPr>
          <p:nvPr>
            <p:ph type="title"/>
          </p:nvPr>
        </p:nvSpPr>
        <p:spPr/>
        <p:txBody>
          <a:bodyPr>
            <a:normAutofit fontScale="90000"/>
          </a:bodyPr>
          <a:lstStyle/>
          <a:p>
            <a:pPr>
              <a:buNone/>
              <a:defRPr b="0"/>
            </a:pPr>
            <a:r>
              <a:rPr lang="en-US" b="0" dirty="0"/>
              <a:t>Schemas expose permitted structure</a:t>
            </a:r>
          </a:p>
        </p:txBody>
      </p:sp>
      <p:sp>
        <p:nvSpPr>
          <p:cNvPr id="4" name="Slide Number Placeholder 3">
            <a:extLst>
              <a:ext uri="{FF2B5EF4-FFF2-40B4-BE49-F238E27FC236}">
                <a16:creationId xmlns:a16="http://schemas.microsoft.com/office/drawing/2014/main" id="{7C3B98D8-8C39-55B7-1C16-1A710D845914}"/>
              </a:ext>
            </a:extLst>
          </p:cNvPr>
          <p:cNvSpPr>
            <a:spLocks noGrp="1"/>
          </p:cNvSpPr>
          <p:nvPr>
            <p:ph type="sldNum" sz="quarter" idx="4"/>
          </p:nvPr>
        </p:nvSpPr>
        <p:spPr/>
        <p:txBody>
          <a:bodyPr/>
          <a:lstStyle/>
          <a:p>
            <a:fld id="{B7EB45DA-9A0D-DC49-8E02-F30A5DDC21C3}" type="slidenum">
              <a:rPr lang="en-US" smtClean="0"/>
              <a:t>20</a:t>
            </a:fld>
            <a:endParaRPr lang="en-US"/>
          </a:p>
        </p:txBody>
      </p:sp>
      <p:sp>
        <p:nvSpPr>
          <p:cNvPr id="1401" name="Kicker"/>
          <p:cNvSpPr txBox="1"/>
          <p:nvPr/>
        </p:nvSpPr>
        <p:spPr>
          <a:xfrm>
            <a:off x="635000" y="812800"/>
            <a:ext cx="5588000" cy="279400"/>
          </a:xfrm>
          <a:prstGeom prst="rect">
            <a:avLst/>
          </a:prstGeom>
          <a:noFill/>
          <a:ln>
            <a:noFill/>
          </a:ln>
        </p:spPr>
        <p:txBody>
          <a:bodyPr lIns="0" tIns="45720" rIns="114300" bIns="45720" anchor="t">
            <a:noAutofit/>
          </a:bodyPr>
          <a:lstStyle/>
          <a:p>
            <a:pPr>
              <a:buNone/>
            </a:pPr>
            <a:r>
              <a:rPr lang="en-US" sz="1400" b="1" dirty="0">
                <a:solidFill>
                  <a:srgbClr val="8E6F3E"/>
                </a:solidFill>
              </a:rPr>
              <a:t>Sleep Advisor · what crosses the machine boundary</a:t>
            </a:r>
          </a:p>
        </p:txBody>
      </p:sp>
      <p:sp>
        <p:nvSpPr>
          <p:cNvPr id="1402" name="Schema"/>
          <p:cNvSpPr txBox="1"/>
          <p:nvPr/>
        </p:nvSpPr>
        <p:spPr>
          <a:xfrm>
            <a:off x="279400" y="1270000"/>
            <a:ext cx="3246120" cy="2651760"/>
          </a:xfrm>
          <a:prstGeom prst="rect">
            <a:avLst/>
          </a:prstGeom>
          <a:solidFill>
            <a:srgbClr val="F9F6F1"/>
          </a:solidFill>
          <a:ln w="9525">
            <a:solidFill>
              <a:srgbClr val="C9C4BB"/>
            </a:solidFill>
          </a:ln>
        </p:spPr>
        <p:txBody>
          <a:bodyPr lIns="114300" tIns="45720" rIns="114300" bIns="45720" anchor="t">
            <a:noAutofit/>
          </a:bodyPr>
          <a:lstStyle/>
          <a:p>
            <a:pPr>
              <a:buNone/>
            </a:pPr>
            <a:r>
              <a:rPr lang="en-US" sz="1800" b="1" dirty="0">
                <a:solidFill>
                  <a:srgbClr val="1A1A1A"/>
                </a:solidFill>
                <a:latin typeface="Consolas"/>
              </a:rPr>
              <a:t>WEEKLY SUMMARY</a:t>
            </a:r>
          </a:p>
          <a:p>
            <a:pPr>
              <a:spcBef>
                <a:spcPts val="400"/>
              </a:spcBef>
              <a:buNone/>
            </a:pPr>
            <a:r>
              <a:rPr lang="en-US" sz="1700" dirty="0">
                <a:solidFill>
                  <a:srgbClr val="3A3A3A"/>
                </a:solidFill>
                <a:latin typeface="Consolas"/>
              </a:rPr>
              <a:t>├── start_date</a:t>
            </a:r>
          </a:p>
          <a:p>
            <a:pPr>
              <a:spcBef>
                <a:spcPts val="250"/>
              </a:spcBef>
              <a:buNone/>
            </a:pPr>
            <a:r>
              <a:rPr lang="en-US" sz="1700" dirty="0">
                <a:solidFill>
                  <a:srgbClr val="3A3A3A"/>
                </a:solidFill>
                <a:latin typeface="Consolas"/>
              </a:rPr>
              <a:t>├── end_date</a:t>
            </a:r>
          </a:p>
          <a:p>
            <a:pPr>
              <a:spcBef>
                <a:spcPts val="250"/>
              </a:spcBef>
              <a:buNone/>
            </a:pPr>
            <a:r>
              <a:rPr lang="en-US" sz="1700" dirty="0">
                <a:solidFill>
                  <a:srgbClr val="3A3A3A"/>
                </a:solidFill>
                <a:latin typeface="Consolas"/>
              </a:rPr>
              <a:t>├── nightly_duration[ ]</a:t>
            </a:r>
          </a:p>
          <a:p>
            <a:pPr>
              <a:spcBef>
                <a:spcPts val="250"/>
              </a:spcBef>
              <a:buNone/>
            </a:pPr>
            <a:r>
              <a:rPr lang="en-US" sz="1700" dirty="0">
                <a:solidFill>
                  <a:srgbClr val="3A3A3A"/>
                </a:solidFill>
                <a:latin typeface="Consolas"/>
              </a:rPr>
              <a:t>└── advisory?</a:t>
            </a:r>
          </a:p>
        </p:txBody>
      </p:sp>
      <p:sp>
        <p:nvSpPr>
          <p:cNvPr id="1403" name="Types"/>
          <p:cNvSpPr txBox="1"/>
          <p:nvPr/>
        </p:nvSpPr>
        <p:spPr>
          <a:xfrm>
            <a:off x="3621024" y="1270000"/>
            <a:ext cx="2029968" cy="2651760"/>
          </a:xfrm>
          <a:prstGeom prst="rect">
            <a:avLst/>
          </a:prstGeom>
          <a:noFill/>
          <a:ln>
            <a:noFill/>
          </a:ln>
        </p:spPr>
        <p:txBody>
          <a:bodyPr lIns="0" tIns="45720" rIns="114300" bIns="45720" anchor="t">
            <a:noAutofit/>
          </a:bodyPr>
          <a:lstStyle/>
          <a:p>
            <a:pPr>
              <a:buNone/>
            </a:pPr>
            <a:r>
              <a:rPr lang="en-US" sz="1800" dirty="0"/>
              <a:t> </a:t>
            </a:r>
          </a:p>
          <a:p>
            <a:pPr>
              <a:spcBef>
                <a:spcPts val="400"/>
              </a:spcBef>
              <a:buNone/>
            </a:pPr>
            <a:r>
              <a:rPr lang="en-US" sz="1700" dirty="0">
                <a:solidFill>
                  <a:srgbClr val="555960"/>
                </a:solidFill>
              </a:rPr>
              <a:t>date · required</a:t>
            </a:r>
          </a:p>
          <a:p>
            <a:pPr>
              <a:spcBef>
                <a:spcPts val="250"/>
              </a:spcBef>
              <a:buNone/>
            </a:pPr>
            <a:r>
              <a:rPr lang="en-US" sz="1700" dirty="0">
                <a:solidFill>
                  <a:srgbClr val="555960"/>
                </a:solidFill>
              </a:rPr>
              <a:t>date · required</a:t>
            </a:r>
          </a:p>
          <a:p>
            <a:pPr>
              <a:spcBef>
                <a:spcPts val="250"/>
              </a:spcBef>
              <a:buNone/>
            </a:pPr>
            <a:r>
              <a:rPr lang="en-US" sz="1700" b="1" dirty="0">
                <a:solidFill>
                  <a:srgbClr val="8E6F3E"/>
                </a:solidFill>
              </a:rPr>
              <a:t>exactly 7 entries</a:t>
            </a:r>
          </a:p>
          <a:p>
            <a:pPr>
              <a:spcBef>
                <a:spcPts val="250"/>
              </a:spcBef>
              <a:buNone/>
            </a:pPr>
            <a:r>
              <a:rPr lang="en-US" sz="1700" dirty="0">
                <a:solidFill>
                  <a:srgbClr val="555960"/>
                </a:solidFill>
              </a:rPr>
              <a:t>string · optional</a:t>
            </a:r>
          </a:p>
        </p:txBody>
      </p:sp>
      <p:sp>
        <p:nvSpPr>
          <p:cNvPr id="1404" name="Bound"/>
          <p:cNvSpPr txBox="1"/>
          <p:nvPr/>
        </p:nvSpPr>
        <p:spPr>
          <a:xfrm>
            <a:off x="279400" y="4343400"/>
            <a:ext cx="5054600" cy="822960"/>
          </a:xfrm>
          <a:prstGeom prst="rect">
            <a:avLst/>
          </a:prstGeom>
          <a:noFill/>
          <a:ln>
            <a:noFill/>
          </a:ln>
        </p:spPr>
        <p:txBody>
          <a:bodyPr lIns="0" tIns="45720" rIns="114300" bIns="45720" anchor="t">
            <a:noAutofit/>
          </a:bodyPr>
          <a:lstStyle/>
          <a:p>
            <a:pPr>
              <a:buNone/>
            </a:pPr>
            <a:r>
              <a:rPr lang="en-US" sz="1800" dirty="0">
                <a:solidFill>
                  <a:srgbClr val="3A3A3A"/>
                </a:solidFill>
              </a:rPr>
              <a:t>A schema constrains the information crossing the boundary, not the parts inside the machine.</a:t>
            </a:r>
          </a:p>
        </p:txBody>
      </p:sp>
      <p:sp>
        <p:nvSpPr>
          <p:cNvPr id="1405" name="Panel"/>
          <p:cNvSpPr txBox="1"/>
          <p:nvPr/>
        </p:nvSpPr>
        <p:spPr>
          <a:xfrm>
            <a:off x="5740400" y="1270000"/>
            <a:ext cx="3098800" cy="4389120"/>
          </a:xfrm>
          <a:prstGeom prst="rect">
            <a:avLst/>
          </a:prstGeom>
          <a:solidFill>
            <a:srgbClr val="F9F6F1"/>
          </a:solidFill>
          <a:ln w="9525">
            <a:solidFill>
              <a:srgbClr val="C9C4BB"/>
            </a:solidFill>
          </a:ln>
        </p:spPr>
        <p:txBody>
          <a:bodyPr lIns="114300" tIns="45720" rIns="114300" bIns="45720" anchor="t">
            <a:noAutofit/>
          </a:bodyPr>
          <a:lstStyle/>
          <a:p>
            <a:pPr>
              <a:buNone/>
            </a:pPr>
            <a:r>
              <a:rPr lang="en-US" sz="1500" b="1" spc="80" dirty="0">
                <a:solidFill>
                  <a:srgbClr val="8E6F3E"/>
                </a:solidFill>
              </a:rPr>
              <a:t>QUESTION</a:t>
            </a:r>
          </a:p>
          <a:p>
            <a:pPr>
              <a:spcBef>
                <a:spcPts val="200"/>
              </a:spcBef>
              <a:buNone/>
            </a:pPr>
            <a:r>
              <a:rPr lang="en-US" sz="1900" dirty="0">
                <a:solidFill>
                  <a:srgbClr val="1A1A1A"/>
                </a:solidFill>
              </a:rPr>
              <a:t>What information is valid?</a:t>
            </a:r>
          </a:p>
          <a:p>
            <a:pPr>
              <a:spcBef>
                <a:spcPts val="700"/>
              </a:spcBef>
              <a:buNone/>
            </a:pPr>
            <a:r>
              <a:rPr lang="en-US" sz="1500" b="1" spc="80" dirty="0">
                <a:solidFill>
                  <a:srgbClr val="8E6F3E"/>
                </a:solidFill>
              </a:rPr>
              <a:t>CONSTRAINABLE PROPERTIES</a:t>
            </a:r>
          </a:p>
          <a:p>
            <a:pPr>
              <a:spcBef>
                <a:spcPts val="250"/>
              </a:spcBef>
              <a:buNone/>
            </a:pPr>
            <a:r>
              <a:rPr lang="en-US" sz="1700" dirty="0">
                <a:solidFill>
                  <a:srgbClr val="3A3A3A"/>
                </a:solidFill>
              </a:rPr>
              <a:t>· required fields</a:t>
            </a:r>
          </a:p>
          <a:p>
            <a:pPr>
              <a:spcBef>
                <a:spcPts val="150"/>
              </a:spcBef>
              <a:buNone/>
            </a:pPr>
            <a:r>
              <a:rPr lang="en-US" sz="1700" dirty="0">
                <a:solidFill>
                  <a:srgbClr val="3A3A3A"/>
                </a:solidFill>
              </a:rPr>
              <a:t>· types</a:t>
            </a:r>
          </a:p>
          <a:p>
            <a:pPr>
              <a:spcBef>
                <a:spcPts val="150"/>
              </a:spcBef>
              <a:buNone/>
            </a:pPr>
            <a:r>
              <a:rPr lang="en-US" sz="1700" dirty="0">
                <a:solidFill>
                  <a:srgbClr val="3A3A3A"/>
                </a:solidFill>
              </a:rPr>
              <a:t>· cardinality</a:t>
            </a:r>
          </a:p>
          <a:p>
            <a:pPr>
              <a:spcBef>
                <a:spcPts val="150"/>
              </a:spcBef>
              <a:buNone/>
            </a:pPr>
            <a:r>
              <a:rPr lang="en-US" sz="1700" dirty="0">
                <a:solidFill>
                  <a:srgbClr val="3A3A3A"/>
                </a:solidFill>
              </a:rPr>
              <a:t>· ranges</a:t>
            </a:r>
          </a:p>
          <a:p>
            <a:pPr>
              <a:spcBef>
                <a:spcPts val="150"/>
              </a:spcBef>
              <a:buNone/>
            </a:pPr>
            <a:r>
              <a:rPr lang="en-US" sz="1700" dirty="0">
                <a:solidFill>
                  <a:srgbClr val="3A3A3A"/>
                </a:solidFill>
              </a:rPr>
              <a:t>· referential relationships</a:t>
            </a:r>
          </a:p>
          <a:p>
            <a:pPr>
              <a:spcBef>
                <a:spcPts val="700"/>
              </a:spcBef>
              <a:buNone/>
            </a:pPr>
            <a:r>
              <a:rPr lang="en-US" sz="1500" b="1" spc="80" dirty="0">
                <a:solidFill>
                  <a:srgbClr val="8E6F3E"/>
                </a:solidFill>
              </a:rPr>
              <a:t>EXAMPLE INVARIANT</a:t>
            </a:r>
          </a:p>
          <a:p>
            <a:pPr>
              <a:spcBef>
                <a:spcPts val="250"/>
              </a:spcBef>
              <a:buNone/>
            </a:pPr>
            <a:r>
              <a:rPr lang="en-US" sz="1800" b="1" dirty="0">
                <a:solidFill>
                  <a:srgbClr val="1A1A1A"/>
                </a:solidFill>
              </a:rPr>
              <a:t>A weekly summary contains exactly seven nightly entries.</a:t>
            </a:r>
          </a:p>
        </p:txBody>
      </p:sp>
      <p:pic>
        <p:nvPicPr>
          <p:cNvPr id="1407" name="Graphic 1407" descr="Sleep Advisor running example"/>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400" y="800100"/>
            <a:ext cx="279400" cy="279400"/>
          </a:xfrm>
          <a:prstGeom prst="rect">
            <a:avLst/>
          </a:prstGeom>
        </p:spPr>
      </p:pic>
    </p:spTree>
    <p:extLst>
      <p:ext uri="{BB962C8B-B14F-4D97-AF65-F5344CB8AC3E}">
        <p14:creationId xmlns:p14="http://schemas.microsoft.com/office/powerpoint/2010/main" val="4041321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FABCEC-B97C-8B46-01A8-04193FDAD2E2}"/>
              </a:ext>
            </a:extLst>
          </p:cNvPr>
          <p:cNvSpPr>
            <a:spLocks noGrp="1"/>
          </p:cNvSpPr>
          <p:nvPr>
            <p:ph type="title"/>
          </p:nvPr>
        </p:nvSpPr>
        <p:spPr/>
        <p:txBody>
          <a:bodyPr>
            <a:normAutofit fontScale="90000"/>
          </a:bodyPr>
          <a:lstStyle/>
          <a:p>
            <a:pPr>
              <a:buNone/>
              <a:defRPr b="0"/>
            </a:pPr>
            <a:r>
              <a:rPr lang="en-US" b="0" dirty="0"/>
              <a:t>Three views of one system</a:t>
            </a:r>
          </a:p>
        </p:txBody>
      </p:sp>
      <p:sp>
        <p:nvSpPr>
          <p:cNvPr id="4" name="Slide Number Placeholder 3">
            <a:extLst>
              <a:ext uri="{FF2B5EF4-FFF2-40B4-BE49-F238E27FC236}">
                <a16:creationId xmlns:a16="http://schemas.microsoft.com/office/drawing/2014/main" id="{A1CB76F6-7B0B-B8F1-3F78-75F03815F74B}"/>
              </a:ext>
            </a:extLst>
          </p:cNvPr>
          <p:cNvSpPr>
            <a:spLocks noGrp="1"/>
          </p:cNvSpPr>
          <p:nvPr>
            <p:ph type="sldNum" sz="quarter" idx="4"/>
          </p:nvPr>
        </p:nvSpPr>
        <p:spPr/>
        <p:txBody>
          <a:bodyPr/>
          <a:lstStyle/>
          <a:p>
            <a:fld id="{B7EB45DA-9A0D-DC49-8E02-F30A5DDC21C3}" type="slidenum">
              <a:rPr lang="en-US" smtClean="0"/>
              <a:t>21</a:t>
            </a:fld>
            <a:endParaRPr lang="en-US"/>
          </a:p>
        </p:txBody>
      </p:sp>
      <p:sp>
        <p:nvSpPr>
          <p:cNvPr id="1501" name="Sys"/>
          <p:cNvSpPr txBox="1"/>
          <p:nvPr/>
        </p:nvSpPr>
        <p:spPr>
          <a:xfrm>
            <a:off x="3683000" y="1041400"/>
            <a:ext cx="1778000" cy="533400"/>
          </a:xfrm>
          <a:prstGeom prst="rect">
            <a:avLst/>
          </a:prstGeom>
          <a:solidFill>
            <a:srgbClr val="8E6F3E"/>
          </a:solidFill>
          <a:ln>
            <a:noFill/>
          </a:ln>
        </p:spPr>
        <p:txBody>
          <a:bodyPr lIns="91440" tIns="45720" rIns="91440" bIns="45720" anchor="ctr">
            <a:noAutofit/>
          </a:bodyPr>
          <a:lstStyle/>
          <a:p>
            <a:pPr algn="ctr">
              <a:buNone/>
            </a:pPr>
            <a:r>
              <a:rPr lang="en-US" sz="1700" b="1" spc="60" dirty="0">
                <a:solidFill>
                  <a:srgbClr val="FFFFFF"/>
                </a:solidFill>
              </a:rPr>
              <a:t>SAME SYSTEM</a:t>
            </a:r>
          </a:p>
        </p:txBody>
      </p:sp>
      <p:sp>
        <p:nvSpPr>
          <p:cNvPr id="1503" name="View"/>
          <p:cNvSpPr txBox="1"/>
          <p:nvPr/>
        </p:nvSpPr>
        <p:spPr>
          <a:xfrm>
            <a:off x="279400" y="2235200"/>
            <a:ext cx="2590800" cy="1234440"/>
          </a:xfrm>
          <a:prstGeom prst="rect">
            <a:avLst/>
          </a:prstGeom>
          <a:solidFill>
            <a:srgbClr val="F4EFE7"/>
          </a:solidFill>
          <a:ln w="9525">
            <a:solidFill>
              <a:srgbClr val="8E6F3E"/>
            </a:solidFill>
          </a:ln>
        </p:spPr>
        <p:txBody>
          <a:bodyPr lIns="91440" tIns="45720" rIns="91440" bIns="45720" anchor="ctr">
            <a:noAutofit/>
          </a:bodyPr>
          <a:lstStyle/>
          <a:p>
            <a:pPr algn="ctr">
              <a:buNone/>
            </a:pPr>
            <a:r>
              <a:rPr lang="en-US" sz="2000" b="1" spc="60" dirty="0">
                <a:solidFill>
                  <a:srgbClr val="8E6F3E"/>
                </a:solidFill>
              </a:rPr>
              <a:t>STATE</a:t>
            </a:r>
          </a:p>
          <a:p>
            <a:pPr algn="ctr">
              <a:spcBef>
                <a:spcPts val="350"/>
              </a:spcBef>
              <a:buNone/>
            </a:pPr>
            <a:r>
              <a:rPr lang="en-US" sz="1800" dirty="0">
                <a:solidFill>
                  <a:srgbClr val="3A3A3A"/>
                </a:solidFill>
              </a:rPr>
              <a:t>allowable behavior</a:t>
            </a:r>
          </a:p>
        </p:txBody>
      </p:sp>
      <p:sp>
        <p:nvSpPr>
          <p:cNvPr id="1505" name="View"/>
          <p:cNvSpPr txBox="1"/>
          <p:nvPr/>
        </p:nvSpPr>
        <p:spPr>
          <a:xfrm>
            <a:off x="3276600" y="2235200"/>
            <a:ext cx="2590800" cy="1234440"/>
          </a:xfrm>
          <a:prstGeom prst="rect">
            <a:avLst/>
          </a:prstGeom>
          <a:solidFill>
            <a:srgbClr val="F4EFE7"/>
          </a:solidFill>
          <a:ln w="9525">
            <a:solidFill>
              <a:srgbClr val="8E6F3E"/>
            </a:solidFill>
          </a:ln>
        </p:spPr>
        <p:txBody>
          <a:bodyPr lIns="91440" tIns="45720" rIns="91440" bIns="45720" anchor="ctr">
            <a:noAutofit/>
          </a:bodyPr>
          <a:lstStyle/>
          <a:p>
            <a:pPr algn="ctr">
              <a:buNone/>
            </a:pPr>
            <a:r>
              <a:rPr lang="en-US" sz="2000" b="1" spc="60" dirty="0">
                <a:solidFill>
                  <a:srgbClr val="8E6F3E"/>
                </a:solidFill>
              </a:rPr>
              <a:t>ACTIVITY</a:t>
            </a:r>
          </a:p>
          <a:p>
            <a:pPr algn="ctr">
              <a:spcBef>
                <a:spcPts val="350"/>
              </a:spcBef>
              <a:buNone/>
            </a:pPr>
            <a:r>
              <a:rPr lang="en-US" sz="1800" dirty="0">
                <a:solidFill>
                  <a:srgbClr val="3A3A3A"/>
                </a:solidFill>
              </a:rPr>
              <a:t>permitted ordering</a:t>
            </a:r>
          </a:p>
        </p:txBody>
      </p:sp>
      <p:sp>
        <p:nvSpPr>
          <p:cNvPr id="1509" name="View"/>
          <p:cNvSpPr txBox="1"/>
          <p:nvPr/>
        </p:nvSpPr>
        <p:spPr>
          <a:xfrm>
            <a:off x="6273800" y="2235200"/>
            <a:ext cx="2590800" cy="1234440"/>
          </a:xfrm>
          <a:prstGeom prst="rect">
            <a:avLst/>
          </a:prstGeom>
          <a:solidFill>
            <a:srgbClr val="F4EFE7"/>
          </a:solidFill>
          <a:ln w="9525">
            <a:solidFill>
              <a:srgbClr val="8E6F3E"/>
            </a:solidFill>
          </a:ln>
        </p:spPr>
        <p:txBody>
          <a:bodyPr lIns="91440" tIns="45720" rIns="91440" bIns="45720" anchor="ctr">
            <a:noAutofit/>
          </a:bodyPr>
          <a:lstStyle/>
          <a:p>
            <a:pPr algn="ctr">
              <a:buNone/>
            </a:pPr>
            <a:r>
              <a:rPr lang="en-US" sz="2000" b="1" spc="60" dirty="0">
                <a:solidFill>
                  <a:srgbClr val="8E6F3E"/>
                </a:solidFill>
              </a:rPr>
              <a:t>SCHEMA</a:t>
            </a:r>
          </a:p>
          <a:p>
            <a:pPr algn="ctr">
              <a:spcBef>
                <a:spcPts val="350"/>
              </a:spcBef>
              <a:buNone/>
            </a:pPr>
            <a:r>
              <a:rPr lang="en-US" sz="1800" dirty="0">
                <a:solidFill>
                  <a:srgbClr val="3A3A3A"/>
                </a:solidFill>
              </a:rPr>
              <a:t>valid information</a:t>
            </a:r>
          </a:p>
        </p:txBody>
      </p:sp>
      <p:sp>
        <p:nvSpPr>
          <p:cNvPr id="1510" name="Shared"/>
          <p:cNvSpPr txBox="1"/>
          <p:nvPr/>
        </p:nvSpPr>
        <p:spPr>
          <a:xfrm>
            <a:off x="279400" y="3794760"/>
            <a:ext cx="8559800" cy="658368"/>
          </a:xfrm>
          <a:prstGeom prst="rect">
            <a:avLst/>
          </a:prstGeom>
          <a:solidFill>
            <a:srgbClr val="DAD4C6"/>
          </a:solidFill>
          <a:ln>
            <a:noFill/>
          </a:ln>
        </p:spPr>
        <p:txBody>
          <a:bodyPr lIns="91440" tIns="45720" rIns="91440" bIns="45720" anchor="ctr">
            <a:noAutofit/>
          </a:bodyPr>
          <a:lstStyle/>
          <a:p>
            <a:pPr algn="ctr">
              <a:buNone/>
            </a:pPr>
            <a:r>
              <a:rPr lang="en-US" sz="1800" b="1" spc="60" dirty="0">
                <a:solidFill>
                  <a:srgbClr val="3A3A3A"/>
                </a:solidFill>
              </a:rPr>
              <a:t>SHARED CONCEPTS   observation · night · advisory</a:t>
            </a:r>
          </a:p>
        </p:txBody>
      </p:sp>
      <p:sp>
        <p:nvSpPr>
          <p:cNvPr id="1512" name="Final"/>
          <p:cNvSpPr txBox="1"/>
          <p:nvPr/>
        </p:nvSpPr>
        <p:spPr>
          <a:xfrm>
            <a:off x="279400" y="4892040"/>
            <a:ext cx="8559800" cy="502920"/>
          </a:xfrm>
          <a:prstGeom prst="rect">
            <a:avLst/>
          </a:prstGeom>
          <a:noFill/>
          <a:ln>
            <a:noFill/>
          </a:ln>
        </p:spPr>
        <p:txBody>
          <a:bodyPr lIns="91440" tIns="45720" rIns="91440" bIns="45720" anchor="t">
            <a:noAutofit/>
          </a:bodyPr>
          <a:lstStyle/>
          <a:p>
            <a:pPr algn="ctr">
              <a:buNone/>
            </a:pPr>
            <a:r>
              <a:rPr lang="en-US" sz="2200" b="1" dirty="0">
                <a:solidFill>
                  <a:srgbClr val="1A1A1A"/>
                </a:solidFill>
              </a:rPr>
              <a:t>Use the view that makes the consequential property expressible.</a:t>
            </a:r>
          </a:p>
        </p:txBody>
      </p:sp>
      <p:sp>
        <p:nvSpPr>
          <p:cNvPr id="1513" name="Sub"/>
          <p:cNvSpPr txBox="1"/>
          <p:nvPr/>
        </p:nvSpPr>
        <p:spPr>
          <a:xfrm>
            <a:off x="279400" y="5577840"/>
            <a:ext cx="8559800" cy="411480"/>
          </a:xfrm>
          <a:prstGeom prst="rect">
            <a:avLst/>
          </a:prstGeom>
          <a:noFill/>
          <a:ln>
            <a:noFill/>
          </a:ln>
        </p:spPr>
        <p:txBody>
          <a:bodyPr lIns="91440" tIns="45720" rIns="91440" bIns="45720" anchor="t">
            <a:noAutofit/>
          </a:bodyPr>
          <a:lstStyle/>
          <a:p>
            <a:pPr algn="ctr">
              <a:buNone/>
            </a:pPr>
            <a:r>
              <a:rPr lang="en-US" sz="1700" dirty="0">
                <a:solidFill>
                  <a:srgbClr val="3A3A3A"/>
                </a:solidFill>
              </a:rPr>
              <a:t>The system did not change. The engineering question changed, so the model changed.</a:t>
            </a:r>
          </a:p>
        </p:txBody>
      </p:sp>
      <p:sp>
        <p:nvSpPr>
          <p:cNvPr id="1530" name="Kicker"/>
          <p:cNvSpPr txBox="1"/>
          <p:nvPr/>
        </p:nvSpPr>
        <p:spPr>
          <a:xfrm>
            <a:off x="635000" y="914400"/>
            <a:ext cx="2235200" cy="279400"/>
          </a:xfrm>
          <a:prstGeom prst="rect">
            <a:avLst/>
          </a:prstGeom>
          <a:noFill/>
          <a:ln>
            <a:noFill/>
          </a:ln>
        </p:spPr>
        <p:txBody>
          <a:bodyPr lIns="0" tIns="0" rIns="0" bIns="0" anchor="ctr">
            <a:noAutofit/>
          </a:bodyPr>
          <a:lstStyle/>
          <a:p>
            <a:pPr>
              <a:buNone/>
            </a:pPr>
            <a:r>
              <a:rPr lang="en-US" sz="1400" b="1" dirty="0">
                <a:solidFill>
                  <a:srgbClr val="8E6F3E"/>
                </a:solidFill>
              </a:rPr>
              <a:t>Sleep Advisor · three representations of one system</a:t>
            </a:r>
          </a:p>
        </p:txBody>
      </p:sp>
      <p:pic>
        <p:nvPicPr>
          <p:cNvPr id="1531" name="Graphic 1531" descr="Sleep Advisor running example"/>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400" y="914400"/>
            <a:ext cx="279400" cy="279400"/>
          </a:xfrm>
          <a:prstGeom prst="rect">
            <a:avLst/>
          </a:prstGeom>
        </p:spPr>
      </p:pic>
      <p:cxnSp>
        <p:nvCxnSpPr>
          <p:cNvPr id="1561" name="Flow"/>
          <p:cNvCxnSpPr/>
          <p:nvPr/>
        </p:nvCxnSpPr>
        <p:spPr>
          <a:xfrm rot="5400000">
            <a:off x="2743200" y="406400"/>
            <a:ext cx="660400" cy="2997200"/>
          </a:xfrm>
          <a:prstGeom prst="bentConnector3">
            <a:avLst>
              <a:gd name="adj1" fmla="val 50000"/>
            </a:avLst>
          </a:prstGeom>
          <a:ln w="19050">
            <a:solidFill>
              <a:srgbClr val="8E6F3E"/>
            </a:solidFill>
            <a:tailEnd type="triangle"/>
          </a:ln>
        </p:spPr>
      </p:cxnSp>
      <p:cxnSp>
        <p:nvCxnSpPr>
          <p:cNvPr id="1562" name="Flow"/>
          <p:cNvCxnSpPr/>
          <p:nvPr/>
        </p:nvCxnSpPr>
        <p:spPr>
          <a:xfrm>
            <a:off x="4572000" y="1574800"/>
            <a:ext cx="0" cy="660400"/>
          </a:xfrm>
          <a:prstGeom prst="line">
            <a:avLst/>
          </a:prstGeom>
          <a:ln w="19050">
            <a:solidFill>
              <a:srgbClr val="8E6F3E"/>
            </a:solidFill>
            <a:tailEnd type="triangle"/>
          </a:ln>
        </p:spPr>
      </p:cxnSp>
      <p:cxnSp>
        <p:nvCxnSpPr>
          <p:cNvPr id="1563" name="Flow"/>
          <p:cNvCxnSpPr/>
          <p:nvPr/>
        </p:nvCxnSpPr>
        <p:spPr>
          <a:xfrm rot="16200000" flipH="1">
            <a:off x="5740400" y="406400"/>
            <a:ext cx="660400" cy="2997200"/>
          </a:xfrm>
          <a:prstGeom prst="bentConnector3">
            <a:avLst>
              <a:gd name="adj1" fmla="val 50000"/>
            </a:avLst>
          </a:prstGeom>
          <a:ln w="19050">
            <a:solidFill>
              <a:srgbClr val="8E6F3E"/>
            </a:solidFill>
            <a:tailEnd type="triangle"/>
          </a:ln>
        </p:spPr>
      </p:cxnSp>
    </p:spTree>
    <p:extLst>
      <p:ext uri="{BB962C8B-B14F-4D97-AF65-F5344CB8AC3E}">
        <p14:creationId xmlns:p14="http://schemas.microsoft.com/office/powerpoint/2010/main" val="110464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400"/>
                                        <p:tgtEl>
                                          <p:spTgt spid="1512"/>
                                        </p:tgtEl>
                                      </p:cBhvr>
                                    </p:animEffect>
                                  </p:childTnLst>
                                </p:cTn>
                              </p:par>
                              <p:par>
                                <p:cTn id="8" presetID="10" presetClass="entr" presetSubtype="0" fill="hold" nodeType="withEffect">
                                  <p:stCondLst>
                                    <p:cond delay="0"/>
                                  </p:stCondLst>
                                  <p:childTnLst>
                                    <p:set>
                                      <p:cBhvr>
                                        <p:cTn id="9" dur="1" fill="hold">
                                          <p:stCondLst>
                                            <p:cond delay="0"/>
                                          </p:stCondLst>
                                        </p:cTn>
                                        <p:tgtEl>
                                          <p:spTgt spid="1513"/>
                                        </p:tgtEl>
                                        <p:attrNameLst>
                                          <p:attrName>style.visibility</p:attrName>
                                        </p:attrNameLst>
                                      </p:cBhvr>
                                      <p:to>
                                        <p:strVal val="visible"/>
                                      </p:to>
                                    </p:set>
                                    <p:animEffect transition="in" filter="fade">
                                      <p:cBhvr>
                                        <p:cTn id="10" dur="400"/>
                                        <p:tgtEl>
                                          <p:spTgt spid="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730A1-D3C9-608F-BB3E-5294C7898B01}"/>
              </a:ext>
            </a:extLst>
          </p:cNvPr>
          <p:cNvSpPr>
            <a:spLocks noGrp="1"/>
          </p:cNvSpPr>
          <p:nvPr>
            <p:ph type="title"/>
          </p:nvPr>
        </p:nvSpPr>
        <p:spPr>
          <a:xfrm>
            <a:off x="685800" y="2194560"/>
            <a:ext cx="7772400" cy="1092200"/>
          </a:xfrm>
        </p:spPr>
        <p:txBody>
          <a:bodyPr>
            <a:normAutofit fontScale="90000"/>
          </a:bodyPr>
          <a:lstStyle/>
          <a:p>
            <a:pPr algn="ctr">
              <a:buNone/>
              <a:defRPr b="0"/>
            </a:pPr>
            <a:r>
              <a:rPr lang="en-US" sz="4000" b="0" i="0" dirty="0">
                <a:solidFill>
                  <a:srgbClr val="000000"/>
                </a:solidFill>
              </a:rPr>
              <a:t>Specification and degrees of freedom</a:t>
            </a:r>
          </a:p>
        </p:txBody>
      </p:sp>
      <p:sp>
        <p:nvSpPr>
          <p:cNvPr id="3" name="Slide Number Placeholder 2">
            <a:extLst>
              <a:ext uri="{FF2B5EF4-FFF2-40B4-BE49-F238E27FC236}">
                <a16:creationId xmlns:a16="http://schemas.microsoft.com/office/drawing/2014/main" id="{9A1441D1-0FF6-7A50-750E-ED3C863B4A08}"/>
              </a:ext>
            </a:extLst>
          </p:cNvPr>
          <p:cNvSpPr>
            <a:spLocks noGrp="1"/>
          </p:cNvSpPr>
          <p:nvPr>
            <p:ph type="sldNum" sz="quarter" idx="4"/>
          </p:nvPr>
        </p:nvSpPr>
        <p:spPr/>
        <p:txBody>
          <a:bodyPr/>
          <a:lstStyle/>
          <a:p>
            <a:fld id="{B7EB45DA-9A0D-DC49-8E02-F30A5DDC21C3}" type="slidenum">
              <a:rPr lang="en-US" smtClean="0"/>
              <a:t>22</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3</a:t>
            </a:r>
          </a:p>
        </p:txBody>
      </p:sp>
      <p:sp>
        <p:nvSpPr>
          <p:cNvPr id="51" name="S51"/>
          <p:cNvSpPr/>
          <p:nvPr/>
        </p:nvSpPr>
        <p:spPr>
          <a:xfrm>
            <a:off x="3429000" y="342900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558800" y="4114800"/>
            <a:ext cx="8026400" cy="640080"/>
          </a:xfrm>
          <a:prstGeom prst="rect">
            <a:avLst/>
          </a:prstGeom>
          <a:noFill/>
          <a:ln>
            <a:noFill/>
          </a:ln>
        </p:spPr>
        <p:txBody>
          <a:bodyPr wrap="square" lIns="0" tIns="0" rIns="0" bIns="0" anchor="t">
            <a:normAutofit fontScale="92500"/>
          </a:bodyPr>
          <a:lstStyle/>
          <a:p>
            <a:pPr algn="ctr">
              <a:buNone/>
            </a:pPr>
            <a:r>
              <a:rPr lang="en-US" sz="2800" b="0" i="0" dirty="0">
                <a:solidFill>
                  <a:srgbClr val="555960"/>
                </a:solidFill>
              </a:rPr>
              <a:t>What should we constrain</a:t>
            </a:r>
            <a:r>
              <a:rPr lang="en-US" sz="2800" dirty="0">
                <a:solidFill>
                  <a:srgbClr val="555960"/>
                </a:solidFill>
              </a:rPr>
              <a:t>? W</a:t>
            </a:r>
            <a:r>
              <a:rPr lang="en-US" sz="2800" b="0" i="0" dirty="0">
                <a:solidFill>
                  <a:srgbClr val="555960"/>
                </a:solidFill>
              </a:rPr>
              <a:t>hat should we leave open?</a:t>
            </a:r>
          </a:p>
        </p:txBody>
      </p:sp>
    </p:spTree>
    <p:extLst>
      <p:ext uri="{BB962C8B-B14F-4D97-AF65-F5344CB8AC3E}">
        <p14:creationId xmlns:p14="http://schemas.microsoft.com/office/powerpoint/2010/main" val="749118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D7CD96-EE62-B8DB-5158-8E45A929FDA3}"/>
              </a:ext>
            </a:extLst>
          </p:cNvPr>
          <p:cNvSpPr>
            <a:spLocks noGrp="1"/>
          </p:cNvSpPr>
          <p:nvPr>
            <p:ph type="title"/>
          </p:nvPr>
        </p:nvSpPr>
        <p:spPr/>
        <p:txBody>
          <a:bodyPr>
            <a:normAutofit fontScale="90000"/>
          </a:bodyPr>
          <a:lstStyle/>
          <a:p>
            <a:pPr>
              <a:buNone/>
              <a:defRPr b="0"/>
            </a:pPr>
            <a:r>
              <a:rPr lang="en-US" b="0" dirty="0"/>
              <a:t>Specification bounds a realization space</a:t>
            </a:r>
          </a:p>
        </p:txBody>
      </p:sp>
      <p:sp>
        <p:nvSpPr>
          <p:cNvPr id="4" name="Slide Number Placeholder 3">
            <a:extLst>
              <a:ext uri="{FF2B5EF4-FFF2-40B4-BE49-F238E27FC236}">
                <a16:creationId xmlns:a16="http://schemas.microsoft.com/office/drawing/2014/main" id="{C29BE2EF-FB6D-B1B6-7C6A-C099CA1FFB80}"/>
              </a:ext>
            </a:extLst>
          </p:cNvPr>
          <p:cNvSpPr>
            <a:spLocks noGrp="1"/>
          </p:cNvSpPr>
          <p:nvPr>
            <p:ph type="sldNum" sz="quarter" idx="4"/>
          </p:nvPr>
        </p:nvSpPr>
        <p:spPr/>
        <p:txBody>
          <a:bodyPr/>
          <a:lstStyle/>
          <a:p>
            <a:fld id="{B7EB45DA-9A0D-DC49-8E02-F30A5DDC21C3}" type="slidenum">
              <a:rPr lang="en-US" smtClean="0"/>
              <a:t>23</a:t>
            </a:fld>
            <a:endParaRPr lang="en-US"/>
          </a:p>
        </p:txBody>
      </p:sp>
      <p:sp>
        <p:nvSpPr>
          <p:cNvPr id="1601" name="Frame"/>
          <p:cNvSpPr txBox="1"/>
          <p:nvPr/>
        </p:nvSpPr>
        <p:spPr>
          <a:xfrm>
            <a:off x="279400" y="1168400"/>
            <a:ext cx="8559800" cy="3454400"/>
          </a:xfrm>
          <a:prstGeom prst="rect">
            <a:avLst/>
          </a:prstGeom>
          <a:noFill/>
          <a:ln w="9525">
            <a:solidFill>
              <a:srgbClr val="C9C4BB"/>
            </a:solidFill>
          </a:ln>
        </p:spPr>
        <p:txBody>
          <a:bodyPr lIns="91440" tIns="45720" rIns="91440" bIns="45720" anchor="ctr">
            <a:noAutofit/>
          </a:bodyPr>
          <a:lstStyle/>
          <a:p>
            <a:pPr>
              <a:buNone/>
            </a:pPr>
            <a:endParaRPr/>
          </a:p>
        </p:txBody>
      </p:sp>
      <p:sp>
        <p:nvSpPr>
          <p:cNvPr id="1602" name="FrameLb"/>
          <p:cNvSpPr txBox="1"/>
          <p:nvPr/>
        </p:nvSpPr>
        <p:spPr>
          <a:xfrm>
            <a:off x="431800" y="1244600"/>
            <a:ext cx="4064000" cy="254000"/>
          </a:xfrm>
          <a:prstGeom prst="rect">
            <a:avLst/>
          </a:prstGeom>
          <a:noFill/>
          <a:ln>
            <a:noFill/>
          </a:ln>
        </p:spPr>
        <p:txBody>
          <a:bodyPr lIns="0" tIns="45720" rIns="91440" bIns="45720" anchor="t">
            <a:noAutofit/>
          </a:bodyPr>
          <a:lstStyle/>
          <a:p>
            <a:pPr>
              <a:buNone/>
            </a:pPr>
            <a:r>
              <a:rPr lang="en-US" sz="1200" b="1" spc="80" dirty="0">
                <a:solidFill>
                  <a:srgbClr val="555960"/>
                </a:solidFill>
              </a:rPr>
              <a:t>SOFTWARE REALIZATION SPACE</a:t>
            </a:r>
          </a:p>
        </p:txBody>
      </p:sp>
      <p:sp>
        <p:nvSpPr>
          <p:cNvPr id="1603" name="Ob1"/>
          <p:cNvSpPr txBox="1"/>
          <p:nvPr/>
        </p:nvSpPr>
        <p:spPr>
          <a:xfrm>
            <a:off x="1397000" y="1778000"/>
            <a:ext cx="4064000" cy="2540000"/>
          </a:xfrm>
          <a:prstGeom prst="ellipse">
            <a:avLst/>
          </a:prstGeom>
          <a:solidFill>
            <a:srgbClr val="8E6F3E">
              <a:alpha val="22000"/>
            </a:srgbClr>
          </a:solidFill>
          <a:ln w="9525">
            <a:solidFill>
              <a:srgbClr val="8E6F3E"/>
            </a:solidFill>
          </a:ln>
        </p:spPr>
        <p:txBody>
          <a:bodyPr lIns="91440" tIns="45720" rIns="91440" bIns="45720" anchor="ctr">
            <a:noAutofit/>
          </a:bodyPr>
          <a:lstStyle/>
          <a:p>
            <a:pPr>
              <a:buNone/>
            </a:pPr>
            <a:endParaRPr/>
          </a:p>
        </p:txBody>
      </p:sp>
      <p:sp>
        <p:nvSpPr>
          <p:cNvPr id="1604" name="Ob2"/>
          <p:cNvSpPr txBox="1"/>
          <p:nvPr/>
        </p:nvSpPr>
        <p:spPr>
          <a:xfrm>
            <a:off x="3683000" y="1778000"/>
            <a:ext cx="4064000" cy="2540000"/>
          </a:xfrm>
          <a:prstGeom prst="ellipse">
            <a:avLst/>
          </a:prstGeom>
          <a:solidFill>
            <a:srgbClr val="555960">
              <a:alpha val="22000"/>
            </a:srgbClr>
          </a:solidFill>
          <a:ln w="9525">
            <a:solidFill>
              <a:srgbClr val="555960"/>
            </a:solidFill>
          </a:ln>
        </p:spPr>
        <p:txBody>
          <a:bodyPr lIns="91440" tIns="45720" rIns="91440" bIns="45720" anchor="ctr">
            <a:noAutofit/>
          </a:bodyPr>
          <a:lstStyle/>
          <a:p>
            <a:pPr>
              <a:buNone/>
            </a:pPr>
            <a:endParaRPr/>
          </a:p>
        </p:txBody>
      </p:sp>
      <p:sp>
        <p:nvSpPr>
          <p:cNvPr id="1605" name="Lb1"/>
          <p:cNvSpPr txBox="1"/>
          <p:nvPr/>
        </p:nvSpPr>
        <p:spPr>
          <a:xfrm>
            <a:off x="508000" y="1574800"/>
            <a:ext cx="2794000" cy="508000"/>
          </a:xfrm>
          <a:prstGeom prst="rect">
            <a:avLst/>
          </a:prstGeom>
          <a:noFill/>
          <a:ln>
            <a:noFill/>
          </a:ln>
        </p:spPr>
        <p:txBody>
          <a:bodyPr lIns="91440" tIns="45720" rIns="91440" bIns="45720" anchor="ctr">
            <a:noAutofit/>
          </a:bodyPr>
          <a:lstStyle/>
          <a:p>
            <a:pPr>
              <a:buNone/>
            </a:pPr>
            <a:r>
              <a:rPr lang="en-US" sz="1500" b="1" dirty="0">
                <a:solidFill>
                  <a:srgbClr val="8E6F3E"/>
                </a:solidFill>
              </a:rPr>
              <a:t>satisfies the behavioral obligation</a:t>
            </a:r>
          </a:p>
        </p:txBody>
      </p:sp>
      <p:sp>
        <p:nvSpPr>
          <p:cNvPr id="1606" name="Lb2"/>
          <p:cNvSpPr txBox="1"/>
          <p:nvPr/>
        </p:nvSpPr>
        <p:spPr>
          <a:xfrm>
            <a:off x="6096000" y="1524000"/>
            <a:ext cx="2305050" cy="508000"/>
          </a:xfrm>
          <a:prstGeom prst="rect">
            <a:avLst/>
          </a:prstGeom>
          <a:noFill/>
          <a:ln>
            <a:noFill/>
          </a:ln>
        </p:spPr>
        <p:txBody>
          <a:bodyPr lIns="91440" tIns="45720" rIns="91440" bIns="45720" anchor="ctr">
            <a:noAutofit/>
          </a:bodyPr>
          <a:lstStyle/>
          <a:p>
            <a:pPr algn="r">
              <a:buNone/>
            </a:pPr>
            <a:r>
              <a:rPr lang="en-US" sz="1500" b="1" dirty="0">
                <a:solidFill>
                  <a:srgbClr val="555960"/>
                </a:solidFill>
              </a:rPr>
              <a:t>satisfies the timing obligation</a:t>
            </a:r>
          </a:p>
        </p:txBody>
      </p:sp>
      <p:sp>
        <p:nvSpPr>
          <p:cNvPr id="1607" name="Mid"/>
          <p:cNvSpPr txBox="1"/>
          <p:nvPr/>
        </p:nvSpPr>
        <p:spPr>
          <a:xfrm>
            <a:off x="3810000" y="2616200"/>
            <a:ext cx="1524000" cy="939800"/>
          </a:xfrm>
          <a:prstGeom prst="rect">
            <a:avLst/>
          </a:prstGeom>
          <a:noFill/>
          <a:ln>
            <a:noFill/>
          </a:ln>
        </p:spPr>
        <p:txBody>
          <a:bodyPr lIns="91440" tIns="45720" rIns="91440" bIns="45720" anchor="ctr">
            <a:noAutofit/>
          </a:bodyPr>
          <a:lstStyle/>
          <a:p>
            <a:pPr algn="ctr">
              <a:buNone/>
            </a:pPr>
            <a:r>
              <a:rPr lang="en-US" sz="1400" b="1" spc="60" dirty="0">
                <a:solidFill>
                  <a:srgbClr val="1A1A1A"/>
                </a:solidFill>
              </a:rPr>
              <a:t>ACCEPTABLE</a:t>
            </a:r>
          </a:p>
          <a:p>
            <a:pPr algn="ctr">
              <a:buNone/>
            </a:pPr>
            <a:r>
              <a:rPr lang="en-US" sz="1400" b="1" spc="60" dirty="0">
                <a:solidFill>
                  <a:srgbClr val="1A1A1A"/>
                </a:solidFill>
              </a:rPr>
              <a:t>REALIZATIONS</a:t>
            </a:r>
          </a:p>
          <a:p>
            <a:pPr algn="ctr">
              <a:spcBef>
                <a:spcPts val="150"/>
              </a:spcBef>
              <a:buNone/>
            </a:pPr>
            <a:r>
              <a:rPr lang="en-US" sz="1300" dirty="0">
                <a:solidFill>
                  <a:srgbClr val="3A3A3A"/>
                </a:solidFill>
              </a:rPr>
              <a:t>satisfies both</a:t>
            </a:r>
          </a:p>
        </p:txBody>
      </p:sp>
      <p:sp>
        <p:nvSpPr>
          <p:cNvPr id="1608" name="Dot"/>
          <p:cNvSpPr txBox="1"/>
          <p:nvPr/>
        </p:nvSpPr>
        <p:spPr>
          <a:xfrm>
            <a:off x="2286000" y="2540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09" name="Dot"/>
          <p:cNvSpPr txBox="1"/>
          <p:nvPr/>
        </p:nvSpPr>
        <p:spPr>
          <a:xfrm>
            <a:off x="2540000" y="3429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0" name="Dot"/>
          <p:cNvSpPr txBox="1"/>
          <p:nvPr/>
        </p:nvSpPr>
        <p:spPr>
          <a:xfrm>
            <a:off x="3048000" y="2921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1" name="Dot"/>
          <p:cNvSpPr txBox="1"/>
          <p:nvPr/>
        </p:nvSpPr>
        <p:spPr>
          <a:xfrm>
            <a:off x="1905000" y="3048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2" name="Dot"/>
          <p:cNvSpPr txBox="1"/>
          <p:nvPr/>
        </p:nvSpPr>
        <p:spPr>
          <a:xfrm>
            <a:off x="4191000" y="2413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6" name="Dot"/>
          <p:cNvSpPr txBox="1"/>
          <p:nvPr/>
        </p:nvSpPr>
        <p:spPr>
          <a:xfrm>
            <a:off x="6096000" y="2540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7" name="Dot"/>
          <p:cNvSpPr txBox="1"/>
          <p:nvPr/>
        </p:nvSpPr>
        <p:spPr>
          <a:xfrm>
            <a:off x="6604000" y="3175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8" name="Dot"/>
          <p:cNvSpPr txBox="1"/>
          <p:nvPr/>
        </p:nvSpPr>
        <p:spPr>
          <a:xfrm>
            <a:off x="7112000" y="27305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19" name="Dot"/>
          <p:cNvSpPr txBox="1"/>
          <p:nvPr/>
        </p:nvSpPr>
        <p:spPr>
          <a:xfrm>
            <a:off x="5588000" y="3683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20" name="Dot"/>
          <p:cNvSpPr txBox="1"/>
          <p:nvPr/>
        </p:nvSpPr>
        <p:spPr>
          <a:xfrm>
            <a:off x="7874000" y="2286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21" name="Dot"/>
          <p:cNvSpPr txBox="1"/>
          <p:nvPr/>
        </p:nvSpPr>
        <p:spPr>
          <a:xfrm>
            <a:off x="1143000" y="3810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22" name="Dot"/>
          <p:cNvSpPr txBox="1"/>
          <p:nvPr/>
        </p:nvSpPr>
        <p:spPr>
          <a:xfrm>
            <a:off x="7620000" y="3810000"/>
            <a:ext cx="88900" cy="88900"/>
          </a:xfrm>
          <a:prstGeom prst="ellipse">
            <a:avLst/>
          </a:prstGeom>
          <a:solidFill>
            <a:srgbClr val="3A3A3A"/>
          </a:solidFill>
          <a:ln>
            <a:noFill/>
          </a:ln>
        </p:spPr>
        <p:txBody>
          <a:bodyPr lIns="91440" tIns="45720" rIns="91440" bIns="45720" anchor="ctr">
            <a:noAutofit/>
          </a:bodyPr>
          <a:lstStyle/>
          <a:p>
            <a:pPr>
              <a:buNone/>
            </a:pPr>
            <a:endParaRPr/>
          </a:p>
        </p:txBody>
      </p:sp>
      <p:sp>
        <p:nvSpPr>
          <p:cNvPr id="1623" name="Cap"/>
          <p:cNvSpPr txBox="1"/>
          <p:nvPr/>
        </p:nvSpPr>
        <p:spPr>
          <a:xfrm>
            <a:off x="279400" y="4590288"/>
            <a:ext cx="8559800" cy="566928"/>
          </a:xfrm>
          <a:prstGeom prst="rect">
            <a:avLst/>
          </a:prstGeom>
          <a:noFill/>
          <a:ln>
            <a:noFill/>
          </a:ln>
        </p:spPr>
        <p:txBody>
          <a:bodyPr lIns="91440" tIns="45720" rIns="91440" bIns="45720" anchor="t">
            <a:noAutofit/>
          </a:bodyPr>
          <a:lstStyle/>
          <a:p>
            <a:pPr algn="ctr">
              <a:buNone/>
            </a:pPr>
            <a:r>
              <a:rPr lang="en-US" sz="1700" dirty="0">
                <a:solidFill>
                  <a:srgbClr val="3A3A3A"/>
                </a:solidFill>
              </a:rPr>
              <a:t>Each dot is a distinct possible realization. </a:t>
            </a:r>
          </a:p>
          <a:p>
            <a:pPr algn="ctr">
              <a:buNone/>
            </a:pPr>
            <a:r>
              <a:rPr lang="en-US" sz="1700" dirty="0">
                <a:solidFill>
                  <a:srgbClr val="3A3A3A"/>
                </a:solidFill>
              </a:rPr>
              <a:t>The obligations bound a region; they do not pick a point inside it.</a:t>
            </a:r>
          </a:p>
        </p:txBody>
      </p:sp>
      <p:sp>
        <p:nvSpPr>
          <p:cNvPr id="1651" name="Dot"/>
          <p:cNvSpPr txBox="1"/>
          <p:nvPr/>
        </p:nvSpPr>
        <p:spPr>
          <a:xfrm>
            <a:off x="4267200" y="3810000"/>
            <a:ext cx="88900" cy="88900"/>
          </a:xfrm>
          <a:prstGeom prst="ellipse">
            <a:avLst/>
          </a:prstGeom>
          <a:solidFill>
            <a:srgbClr val="3A3A3A"/>
          </a:solidFill>
          <a:ln>
            <a:noFill/>
          </a:ln>
        </p:spPr>
        <p:txBody>
          <a:bodyPr lIns="0" tIns="0" rIns="0" bIns="0"/>
          <a:lstStyle/>
          <a:p>
            <a:pPr>
              <a:buNone/>
            </a:pPr>
            <a:endParaRPr/>
          </a:p>
        </p:txBody>
      </p:sp>
      <p:sp>
        <p:nvSpPr>
          <p:cNvPr id="1652" name="Dot"/>
          <p:cNvSpPr txBox="1"/>
          <p:nvPr/>
        </p:nvSpPr>
        <p:spPr>
          <a:xfrm>
            <a:off x="4978400" y="3759200"/>
            <a:ext cx="88900" cy="88900"/>
          </a:xfrm>
          <a:prstGeom prst="ellipse">
            <a:avLst/>
          </a:prstGeom>
          <a:solidFill>
            <a:srgbClr val="3A3A3A"/>
          </a:solidFill>
          <a:ln>
            <a:noFill/>
          </a:ln>
        </p:spPr>
        <p:txBody>
          <a:bodyPr lIns="0" tIns="0" rIns="0" bIns="0"/>
          <a:lstStyle/>
          <a:p>
            <a:pPr>
              <a:buNone/>
            </a:pPr>
            <a:endParaRPr/>
          </a:p>
        </p:txBody>
      </p:sp>
      <p:sp>
        <p:nvSpPr>
          <p:cNvPr id="1653" name="Dot"/>
          <p:cNvSpPr txBox="1"/>
          <p:nvPr/>
        </p:nvSpPr>
        <p:spPr>
          <a:xfrm>
            <a:off x="4546600" y="2387600"/>
            <a:ext cx="88900" cy="88900"/>
          </a:xfrm>
          <a:prstGeom prst="ellipse">
            <a:avLst/>
          </a:prstGeom>
          <a:solidFill>
            <a:srgbClr val="3A3A3A"/>
          </a:solidFill>
          <a:ln>
            <a:noFill/>
          </a:ln>
        </p:spPr>
        <p:txBody>
          <a:bodyPr lIns="0" tIns="0" rIns="0" bIns="0"/>
          <a:lstStyle/>
          <a:p>
            <a:pPr>
              <a:buNone/>
            </a:pPr>
            <a:endParaRPr/>
          </a:p>
        </p:txBody>
      </p:sp>
      <p:sp>
        <p:nvSpPr>
          <p:cNvPr id="1626" name="TakeawayA"/>
          <p:cNvSpPr txBox="1"/>
          <p:nvPr/>
        </p:nvSpPr>
        <p:spPr>
          <a:xfrm>
            <a:off x="279400" y="5303520"/>
            <a:ext cx="8559800" cy="457200"/>
          </a:xfrm>
          <a:prstGeom prst="rect">
            <a:avLst/>
          </a:prstGeom>
          <a:solidFill>
            <a:srgbClr val="8E6F3E"/>
          </a:solidFill>
          <a:ln>
            <a:noFill/>
          </a:ln>
        </p:spPr>
        <p:txBody>
          <a:bodyPr lIns="91440" tIns="45720" rIns="91440" bIns="45720" anchor="ctr">
            <a:noAutofit/>
          </a:bodyPr>
          <a:lstStyle/>
          <a:p>
            <a:pPr algn="ctr">
              <a:buNone/>
            </a:pPr>
            <a:r>
              <a:rPr lang="en-US" sz="2100" b="1" dirty="0">
                <a:solidFill>
                  <a:srgbClr val="FFFFFF"/>
                </a:solidFill>
              </a:rPr>
              <a:t>Every obligation eliminates realizations.</a:t>
            </a:r>
          </a:p>
        </p:txBody>
      </p:sp>
      <p:sp>
        <p:nvSpPr>
          <p:cNvPr id="1627" name="TakeawayB"/>
          <p:cNvSpPr txBox="1"/>
          <p:nvPr/>
        </p:nvSpPr>
        <p:spPr>
          <a:xfrm>
            <a:off x="279400" y="5833872"/>
            <a:ext cx="8559800" cy="365760"/>
          </a:xfrm>
          <a:prstGeom prst="rect">
            <a:avLst/>
          </a:prstGeom>
          <a:noFill/>
          <a:ln>
            <a:noFill/>
          </a:ln>
        </p:spPr>
        <p:txBody>
          <a:bodyPr lIns="91440" tIns="45720" rIns="91440" bIns="45720" anchor="ctr">
            <a:noAutofit/>
          </a:bodyPr>
          <a:lstStyle/>
          <a:p>
            <a:pPr algn="ctr">
              <a:buNone/>
            </a:pPr>
            <a:r>
              <a:rPr lang="en-US" sz="2100" b="1" dirty="0">
                <a:solidFill>
                  <a:srgbClr val="1A1A1A"/>
                </a:solidFill>
              </a:rPr>
              <a:t>Narrowing is valuable only when the eliminated alternatives matter.</a:t>
            </a:r>
          </a:p>
        </p:txBody>
      </p:sp>
    </p:spTree>
    <p:extLst>
      <p:ext uri="{BB962C8B-B14F-4D97-AF65-F5344CB8AC3E}">
        <p14:creationId xmlns:p14="http://schemas.microsoft.com/office/powerpoint/2010/main" val="61948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1"/>
                                        </p:tgtEl>
                                        <p:attrNameLst>
                                          <p:attrName>style.visibility</p:attrName>
                                        </p:attrNameLst>
                                      </p:cBhvr>
                                      <p:to>
                                        <p:strVal val="visible"/>
                                      </p:to>
                                    </p:set>
                                    <p:animEffect transition="in" filter="fade">
                                      <p:cBhvr>
                                        <p:cTn id="7" dur="400"/>
                                        <p:tgtEl>
                                          <p:spTgt spid="1601"/>
                                        </p:tgtEl>
                                      </p:cBhvr>
                                    </p:animEffect>
                                  </p:childTnLst>
                                </p:cTn>
                              </p:par>
                              <p:par>
                                <p:cTn id="8" presetID="10" presetClass="entr" presetSubtype="0" fill="hold" nodeType="withEffect">
                                  <p:stCondLst>
                                    <p:cond delay="0"/>
                                  </p:stCondLst>
                                  <p:childTnLst>
                                    <p:set>
                                      <p:cBhvr>
                                        <p:cTn id="9" dur="1" fill="hold">
                                          <p:stCondLst>
                                            <p:cond delay="0"/>
                                          </p:stCondLst>
                                        </p:cTn>
                                        <p:tgtEl>
                                          <p:spTgt spid="1602"/>
                                        </p:tgtEl>
                                        <p:attrNameLst>
                                          <p:attrName>style.visibility</p:attrName>
                                        </p:attrNameLst>
                                      </p:cBhvr>
                                      <p:to>
                                        <p:strVal val="visible"/>
                                      </p:to>
                                    </p:set>
                                    <p:animEffect transition="in" filter="fade">
                                      <p:cBhvr>
                                        <p:cTn id="10" dur="400"/>
                                        <p:tgtEl>
                                          <p:spTgt spid="160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03"/>
                                        </p:tgtEl>
                                        <p:attrNameLst>
                                          <p:attrName>style.visibility</p:attrName>
                                        </p:attrNameLst>
                                      </p:cBhvr>
                                      <p:to>
                                        <p:strVal val="visible"/>
                                      </p:to>
                                    </p:set>
                                    <p:animEffect transition="in" filter="fade">
                                      <p:cBhvr>
                                        <p:cTn id="15" dur="400"/>
                                        <p:tgtEl>
                                          <p:spTgt spid="1603"/>
                                        </p:tgtEl>
                                      </p:cBhvr>
                                    </p:animEffect>
                                  </p:childTnLst>
                                </p:cTn>
                              </p:par>
                              <p:par>
                                <p:cTn id="16" presetID="10" presetClass="entr" presetSubtype="0" fill="hold" nodeType="withEffect">
                                  <p:stCondLst>
                                    <p:cond delay="0"/>
                                  </p:stCondLst>
                                  <p:childTnLst>
                                    <p:set>
                                      <p:cBhvr>
                                        <p:cTn id="17" dur="1" fill="hold">
                                          <p:stCondLst>
                                            <p:cond delay="0"/>
                                          </p:stCondLst>
                                        </p:cTn>
                                        <p:tgtEl>
                                          <p:spTgt spid="1605"/>
                                        </p:tgtEl>
                                        <p:attrNameLst>
                                          <p:attrName>style.visibility</p:attrName>
                                        </p:attrNameLst>
                                      </p:cBhvr>
                                      <p:to>
                                        <p:strVal val="visible"/>
                                      </p:to>
                                    </p:set>
                                    <p:animEffect transition="in" filter="fade">
                                      <p:cBhvr>
                                        <p:cTn id="18" dur="400"/>
                                        <p:tgtEl>
                                          <p:spTgt spid="160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04"/>
                                        </p:tgtEl>
                                        <p:attrNameLst>
                                          <p:attrName>style.visibility</p:attrName>
                                        </p:attrNameLst>
                                      </p:cBhvr>
                                      <p:to>
                                        <p:strVal val="visible"/>
                                      </p:to>
                                    </p:set>
                                    <p:animEffect transition="in" filter="fade">
                                      <p:cBhvr>
                                        <p:cTn id="23" dur="400"/>
                                        <p:tgtEl>
                                          <p:spTgt spid="1604"/>
                                        </p:tgtEl>
                                      </p:cBhvr>
                                    </p:animEffect>
                                  </p:childTnLst>
                                </p:cTn>
                              </p:par>
                              <p:par>
                                <p:cTn id="24" presetID="10" presetClass="entr" presetSubtype="0" fill="hold" nodeType="withEffect">
                                  <p:stCondLst>
                                    <p:cond delay="0"/>
                                  </p:stCondLst>
                                  <p:childTnLst>
                                    <p:set>
                                      <p:cBhvr>
                                        <p:cTn id="25" dur="1" fill="hold">
                                          <p:stCondLst>
                                            <p:cond delay="0"/>
                                          </p:stCondLst>
                                        </p:cTn>
                                        <p:tgtEl>
                                          <p:spTgt spid="1606"/>
                                        </p:tgtEl>
                                        <p:attrNameLst>
                                          <p:attrName>style.visibility</p:attrName>
                                        </p:attrNameLst>
                                      </p:cBhvr>
                                      <p:to>
                                        <p:strVal val="visible"/>
                                      </p:to>
                                    </p:set>
                                    <p:animEffect transition="in" filter="fade">
                                      <p:cBhvr>
                                        <p:cTn id="26" dur="400"/>
                                        <p:tgtEl>
                                          <p:spTgt spid="16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07"/>
                                        </p:tgtEl>
                                        <p:attrNameLst>
                                          <p:attrName>style.visibility</p:attrName>
                                        </p:attrNameLst>
                                      </p:cBhvr>
                                      <p:to>
                                        <p:strVal val="visible"/>
                                      </p:to>
                                    </p:set>
                                    <p:animEffect transition="in" filter="fade">
                                      <p:cBhvr>
                                        <p:cTn id="31" dur="400"/>
                                        <p:tgtEl>
                                          <p:spTgt spid="1607"/>
                                        </p:tgtEl>
                                      </p:cBhvr>
                                    </p:animEffect>
                                  </p:childTnLst>
                                </p:cTn>
                              </p:par>
                              <p:par>
                                <p:cTn id="32" presetID="10" presetClass="entr" presetSubtype="0" fill="hold" nodeType="withEffect">
                                  <p:stCondLst>
                                    <p:cond delay="0"/>
                                  </p:stCondLst>
                                  <p:childTnLst>
                                    <p:set>
                                      <p:cBhvr>
                                        <p:cTn id="33" dur="1" fill="hold">
                                          <p:stCondLst>
                                            <p:cond delay="0"/>
                                          </p:stCondLst>
                                        </p:cTn>
                                        <p:tgtEl>
                                          <p:spTgt spid="1608"/>
                                        </p:tgtEl>
                                        <p:attrNameLst>
                                          <p:attrName>style.visibility</p:attrName>
                                        </p:attrNameLst>
                                      </p:cBhvr>
                                      <p:to>
                                        <p:strVal val="visible"/>
                                      </p:to>
                                    </p:set>
                                    <p:animEffect transition="in" filter="fade">
                                      <p:cBhvr>
                                        <p:cTn id="34" dur="400"/>
                                        <p:tgtEl>
                                          <p:spTgt spid="1608"/>
                                        </p:tgtEl>
                                      </p:cBhvr>
                                    </p:animEffect>
                                  </p:childTnLst>
                                </p:cTn>
                              </p:par>
                              <p:par>
                                <p:cTn id="35" presetID="10" presetClass="entr" presetSubtype="0" fill="hold" nodeType="withEffect">
                                  <p:stCondLst>
                                    <p:cond delay="0"/>
                                  </p:stCondLst>
                                  <p:childTnLst>
                                    <p:set>
                                      <p:cBhvr>
                                        <p:cTn id="36" dur="1" fill="hold">
                                          <p:stCondLst>
                                            <p:cond delay="0"/>
                                          </p:stCondLst>
                                        </p:cTn>
                                        <p:tgtEl>
                                          <p:spTgt spid="1609"/>
                                        </p:tgtEl>
                                        <p:attrNameLst>
                                          <p:attrName>style.visibility</p:attrName>
                                        </p:attrNameLst>
                                      </p:cBhvr>
                                      <p:to>
                                        <p:strVal val="visible"/>
                                      </p:to>
                                    </p:set>
                                    <p:animEffect transition="in" filter="fade">
                                      <p:cBhvr>
                                        <p:cTn id="37" dur="400"/>
                                        <p:tgtEl>
                                          <p:spTgt spid="1609"/>
                                        </p:tgtEl>
                                      </p:cBhvr>
                                    </p:animEffect>
                                  </p:childTnLst>
                                </p:cTn>
                              </p:par>
                              <p:par>
                                <p:cTn id="38" presetID="10" presetClass="entr" presetSubtype="0" fill="hold" nodeType="withEffect">
                                  <p:stCondLst>
                                    <p:cond delay="0"/>
                                  </p:stCondLst>
                                  <p:childTnLst>
                                    <p:set>
                                      <p:cBhvr>
                                        <p:cTn id="39" dur="1" fill="hold">
                                          <p:stCondLst>
                                            <p:cond delay="0"/>
                                          </p:stCondLst>
                                        </p:cTn>
                                        <p:tgtEl>
                                          <p:spTgt spid="1610"/>
                                        </p:tgtEl>
                                        <p:attrNameLst>
                                          <p:attrName>style.visibility</p:attrName>
                                        </p:attrNameLst>
                                      </p:cBhvr>
                                      <p:to>
                                        <p:strVal val="visible"/>
                                      </p:to>
                                    </p:set>
                                    <p:animEffect transition="in" filter="fade">
                                      <p:cBhvr>
                                        <p:cTn id="40" dur="400"/>
                                        <p:tgtEl>
                                          <p:spTgt spid="1610"/>
                                        </p:tgtEl>
                                      </p:cBhvr>
                                    </p:animEffect>
                                  </p:childTnLst>
                                </p:cTn>
                              </p:par>
                              <p:par>
                                <p:cTn id="41" presetID="10" presetClass="entr" presetSubtype="0" fill="hold" nodeType="withEffect">
                                  <p:stCondLst>
                                    <p:cond delay="0"/>
                                  </p:stCondLst>
                                  <p:childTnLst>
                                    <p:set>
                                      <p:cBhvr>
                                        <p:cTn id="42" dur="1" fill="hold">
                                          <p:stCondLst>
                                            <p:cond delay="0"/>
                                          </p:stCondLst>
                                        </p:cTn>
                                        <p:tgtEl>
                                          <p:spTgt spid="1611"/>
                                        </p:tgtEl>
                                        <p:attrNameLst>
                                          <p:attrName>style.visibility</p:attrName>
                                        </p:attrNameLst>
                                      </p:cBhvr>
                                      <p:to>
                                        <p:strVal val="visible"/>
                                      </p:to>
                                    </p:set>
                                    <p:animEffect transition="in" filter="fade">
                                      <p:cBhvr>
                                        <p:cTn id="43" dur="400"/>
                                        <p:tgtEl>
                                          <p:spTgt spid="1611"/>
                                        </p:tgtEl>
                                      </p:cBhvr>
                                    </p:animEffect>
                                  </p:childTnLst>
                                </p:cTn>
                              </p:par>
                              <p:par>
                                <p:cTn id="44" presetID="10" presetClass="entr" presetSubtype="0" fill="hold" nodeType="withEffect">
                                  <p:stCondLst>
                                    <p:cond delay="0"/>
                                  </p:stCondLst>
                                  <p:childTnLst>
                                    <p:set>
                                      <p:cBhvr>
                                        <p:cTn id="45" dur="1" fill="hold">
                                          <p:stCondLst>
                                            <p:cond delay="0"/>
                                          </p:stCondLst>
                                        </p:cTn>
                                        <p:tgtEl>
                                          <p:spTgt spid="1612"/>
                                        </p:tgtEl>
                                        <p:attrNameLst>
                                          <p:attrName>style.visibility</p:attrName>
                                        </p:attrNameLst>
                                      </p:cBhvr>
                                      <p:to>
                                        <p:strVal val="visible"/>
                                      </p:to>
                                    </p:set>
                                    <p:animEffect transition="in" filter="fade">
                                      <p:cBhvr>
                                        <p:cTn id="46" dur="400"/>
                                        <p:tgtEl>
                                          <p:spTgt spid="1612"/>
                                        </p:tgtEl>
                                      </p:cBhvr>
                                    </p:animEffect>
                                  </p:childTnLst>
                                </p:cTn>
                              </p:par>
                              <p:par>
                                <p:cTn id="47" presetID="10" presetClass="entr" presetSubtype="0" fill="hold" nodeType="withEffect">
                                  <p:stCondLst>
                                    <p:cond delay="0"/>
                                  </p:stCondLst>
                                  <p:childTnLst>
                                    <p:set>
                                      <p:cBhvr>
                                        <p:cTn id="48" dur="1" fill="hold">
                                          <p:stCondLst>
                                            <p:cond delay="0"/>
                                          </p:stCondLst>
                                        </p:cTn>
                                        <p:tgtEl>
                                          <p:spTgt spid="1616"/>
                                        </p:tgtEl>
                                        <p:attrNameLst>
                                          <p:attrName>style.visibility</p:attrName>
                                        </p:attrNameLst>
                                      </p:cBhvr>
                                      <p:to>
                                        <p:strVal val="visible"/>
                                      </p:to>
                                    </p:set>
                                    <p:animEffect transition="in" filter="fade">
                                      <p:cBhvr>
                                        <p:cTn id="49" dur="400"/>
                                        <p:tgtEl>
                                          <p:spTgt spid="1616"/>
                                        </p:tgtEl>
                                      </p:cBhvr>
                                    </p:animEffect>
                                  </p:childTnLst>
                                </p:cTn>
                              </p:par>
                              <p:par>
                                <p:cTn id="50" presetID="10" presetClass="entr" presetSubtype="0" fill="hold" nodeType="withEffect">
                                  <p:stCondLst>
                                    <p:cond delay="0"/>
                                  </p:stCondLst>
                                  <p:childTnLst>
                                    <p:set>
                                      <p:cBhvr>
                                        <p:cTn id="51" dur="1" fill="hold">
                                          <p:stCondLst>
                                            <p:cond delay="0"/>
                                          </p:stCondLst>
                                        </p:cTn>
                                        <p:tgtEl>
                                          <p:spTgt spid="1617"/>
                                        </p:tgtEl>
                                        <p:attrNameLst>
                                          <p:attrName>style.visibility</p:attrName>
                                        </p:attrNameLst>
                                      </p:cBhvr>
                                      <p:to>
                                        <p:strVal val="visible"/>
                                      </p:to>
                                    </p:set>
                                    <p:animEffect transition="in" filter="fade">
                                      <p:cBhvr>
                                        <p:cTn id="52" dur="400"/>
                                        <p:tgtEl>
                                          <p:spTgt spid="1617"/>
                                        </p:tgtEl>
                                      </p:cBhvr>
                                    </p:animEffect>
                                  </p:childTnLst>
                                </p:cTn>
                              </p:par>
                              <p:par>
                                <p:cTn id="53" presetID="10" presetClass="entr" presetSubtype="0" fill="hold" nodeType="withEffect">
                                  <p:stCondLst>
                                    <p:cond delay="0"/>
                                  </p:stCondLst>
                                  <p:childTnLst>
                                    <p:set>
                                      <p:cBhvr>
                                        <p:cTn id="54" dur="1" fill="hold">
                                          <p:stCondLst>
                                            <p:cond delay="0"/>
                                          </p:stCondLst>
                                        </p:cTn>
                                        <p:tgtEl>
                                          <p:spTgt spid="1618"/>
                                        </p:tgtEl>
                                        <p:attrNameLst>
                                          <p:attrName>style.visibility</p:attrName>
                                        </p:attrNameLst>
                                      </p:cBhvr>
                                      <p:to>
                                        <p:strVal val="visible"/>
                                      </p:to>
                                    </p:set>
                                    <p:animEffect transition="in" filter="fade">
                                      <p:cBhvr>
                                        <p:cTn id="55" dur="400"/>
                                        <p:tgtEl>
                                          <p:spTgt spid="1618"/>
                                        </p:tgtEl>
                                      </p:cBhvr>
                                    </p:animEffect>
                                  </p:childTnLst>
                                </p:cTn>
                              </p:par>
                              <p:par>
                                <p:cTn id="56" presetID="10" presetClass="entr" presetSubtype="0" fill="hold" nodeType="withEffect">
                                  <p:stCondLst>
                                    <p:cond delay="0"/>
                                  </p:stCondLst>
                                  <p:childTnLst>
                                    <p:set>
                                      <p:cBhvr>
                                        <p:cTn id="57" dur="1" fill="hold">
                                          <p:stCondLst>
                                            <p:cond delay="0"/>
                                          </p:stCondLst>
                                        </p:cTn>
                                        <p:tgtEl>
                                          <p:spTgt spid="1619"/>
                                        </p:tgtEl>
                                        <p:attrNameLst>
                                          <p:attrName>style.visibility</p:attrName>
                                        </p:attrNameLst>
                                      </p:cBhvr>
                                      <p:to>
                                        <p:strVal val="visible"/>
                                      </p:to>
                                    </p:set>
                                    <p:animEffect transition="in" filter="fade">
                                      <p:cBhvr>
                                        <p:cTn id="58" dur="400"/>
                                        <p:tgtEl>
                                          <p:spTgt spid="1619"/>
                                        </p:tgtEl>
                                      </p:cBhvr>
                                    </p:animEffect>
                                  </p:childTnLst>
                                </p:cTn>
                              </p:par>
                              <p:par>
                                <p:cTn id="59" presetID="10" presetClass="entr" presetSubtype="0" fill="hold" nodeType="withEffect">
                                  <p:stCondLst>
                                    <p:cond delay="0"/>
                                  </p:stCondLst>
                                  <p:childTnLst>
                                    <p:set>
                                      <p:cBhvr>
                                        <p:cTn id="60" dur="1" fill="hold">
                                          <p:stCondLst>
                                            <p:cond delay="0"/>
                                          </p:stCondLst>
                                        </p:cTn>
                                        <p:tgtEl>
                                          <p:spTgt spid="1620"/>
                                        </p:tgtEl>
                                        <p:attrNameLst>
                                          <p:attrName>style.visibility</p:attrName>
                                        </p:attrNameLst>
                                      </p:cBhvr>
                                      <p:to>
                                        <p:strVal val="visible"/>
                                      </p:to>
                                    </p:set>
                                    <p:animEffect transition="in" filter="fade">
                                      <p:cBhvr>
                                        <p:cTn id="61" dur="400"/>
                                        <p:tgtEl>
                                          <p:spTgt spid="1620"/>
                                        </p:tgtEl>
                                      </p:cBhvr>
                                    </p:animEffect>
                                  </p:childTnLst>
                                </p:cTn>
                              </p:par>
                              <p:par>
                                <p:cTn id="62" presetID="10" presetClass="entr" presetSubtype="0" fill="hold" nodeType="withEffect">
                                  <p:stCondLst>
                                    <p:cond delay="0"/>
                                  </p:stCondLst>
                                  <p:childTnLst>
                                    <p:set>
                                      <p:cBhvr>
                                        <p:cTn id="63" dur="1" fill="hold">
                                          <p:stCondLst>
                                            <p:cond delay="0"/>
                                          </p:stCondLst>
                                        </p:cTn>
                                        <p:tgtEl>
                                          <p:spTgt spid="1621"/>
                                        </p:tgtEl>
                                        <p:attrNameLst>
                                          <p:attrName>style.visibility</p:attrName>
                                        </p:attrNameLst>
                                      </p:cBhvr>
                                      <p:to>
                                        <p:strVal val="visible"/>
                                      </p:to>
                                    </p:set>
                                    <p:animEffect transition="in" filter="fade">
                                      <p:cBhvr>
                                        <p:cTn id="64" dur="400"/>
                                        <p:tgtEl>
                                          <p:spTgt spid="1621"/>
                                        </p:tgtEl>
                                      </p:cBhvr>
                                    </p:animEffect>
                                  </p:childTnLst>
                                </p:cTn>
                              </p:par>
                              <p:par>
                                <p:cTn id="65" presetID="10" presetClass="entr" presetSubtype="0" fill="hold" nodeType="withEffect">
                                  <p:stCondLst>
                                    <p:cond delay="0"/>
                                  </p:stCondLst>
                                  <p:childTnLst>
                                    <p:set>
                                      <p:cBhvr>
                                        <p:cTn id="66" dur="1" fill="hold">
                                          <p:stCondLst>
                                            <p:cond delay="0"/>
                                          </p:stCondLst>
                                        </p:cTn>
                                        <p:tgtEl>
                                          <p:spTgt spid="1622"/>
                                        </p:tgtEl>
                                        <p:attrNameLst>
                                          <p:attrName>style.visibility</p:attrName>
                                        </p:attrNameLst>
                                      </p:cBhvr>
                                      <p:to>
                                        <p:strVal val="visible"/>
                                      </p:to>
                                    </p:set>
                                    <p:animEffect transition="in" filter="fade">
                                      <p:cBhvr>
                                        <p:cTn id="67" dur="400"/>
                                        <p:tgtEl>
                                          <p:spTgt spid="1622"/>
                                        </p:tgtEl>
                                      </p:cBhvr>
                                    </p:animEffect>
                                  </p:childTnLst>
                                </p:cTn>
                              </p:par>
                              <p:par>
                                <p:cTn id="68" presetID="10" presetClass="entr" presetSubtype="0" fill="hold" nodeType="withEffect">
                                  <p:stCondLst>
                                    <p:cond delay="0"/>
                                  </p:stCondLst>
                                  <p:childTnLst>
                                    <p:set>
                                      <p:cBhvr>
                                        <p:cTn id="69" dur="1" fill="hold">
                                          <p:stCondLst>
                                            <p:cond delay="0"/>
                                          </p:stCondLst>
                                        </p:cTn>
                                        <p:tgtEl>
                                          <p:spTgt spid="1651"/>
                                        </p:tgtEl>
                                        <p:attrNameLst>
                                          <p:attrName>style.visibility</p:attrName>
                                        </p:attrNameLst>
                                      </p:cBhvr>
                                      <p:to>
                                        <p:strVal val="visible"/>
                                      </p:to>
                                    </p:set>
                                    <p:animEffect transition="in" filter="fade">
                                      <p:cBhvr>
                                        <p:cTn id="70" dur="400"/>
                                        <p:tgtEl>
                                          <p:spTgt spid="1651"/>
                                        </p:tgtEl>
                                      </p:cBhvr>
                                    </p:animEffect>
                                  </p:childTnLst>
                                </p:cTn>
                              </p:par>
                              <p:par>
                                <p:cTn id="71" presetID="10" presetClass="entr" presetSubtype="0" fill="hold" nodeType="withEffect">
                                  <p:stCondLst>
                                    <p:cond delay="0"/>
                                  </p:stCondLst>
                                  <p:childTnLst>
                                    <p:set>
                                      <p:cBhvr>
                                        <p:cTn id="72" dur="1" fill="hold">
                                          <p:stCondLst>
                                            <p:cond delay="0"/>
                                          </p:stCondLst>
                                        </p:cTn>
                                        <p:tgtEl>
                                          <p:spTgt spid="1652"/>
                                        </p:tgtEl>
                                        <p:attrNameLst>
                                          <p:attrName>style.visibility</p:attrName>
                                        </p:attrNameLst>
                                      </p:cBhvr>
                                      <p:to>
                                        <p:strVal val="visible"/>
                                      </p:to>
                                    </p:set>
                                    <p:animEffect transition="in" filter="fade">
                                      <p:cBhvr>
                                        <p:cTn id="73" dur="400"/>
                                        <p:tgtEl>
                                          <p:spTgt spid="1652"/>
                                        </p:tgtEl>
                                      </p:cBhvr>
                                    </p:animEffect>
                                  </p:childTnLst>
                                </p:cTn>
                              </p:par>
                              <p:par>
                                <p:cTn id="74" presetID="10" presetClass="entr" presetSubtype="0" fill="hold" nodeType="withEffect">
                                  <p:stCondLst>
                                    <p:cond delay="0"/>
                                  </p:stCondLst>
                                  <p:childTnLst>
                                    <p:set>
                                      <p:cBhvr>
                                        <p:cTn id="75" dur="1" fill="hold">
                                          <p:stCondLst>
                                            <p:cond delay="0"/>
                                          </p:stCondLst>
                                        </p:cTn>
                                        <p:tgtEl>
                                          <p:spTgt spid="1653"/>
                                        </p:tgtEl>
                                        <p:attrNameLst>
                                          <p:attrName>style.visibility</p:attrName>
                                        </p:attrNameLst>
                                      </p:cBhvr>
                                      <p:to>
                                        <p:strVal val="visible"/>
                                      </p:to>
                                    </p:set>
                                    <p:animEffect transition="in" filter="fade">
                                      <p:cBhvr>
                                        <p:cTn id="76" dur="400"/>
                                        <p:tgtEl>
                                          <p:spTgt spid="1653"/>
                                        </p:tgtEl>
                                      </p:cBhvr>
                                    </p:animEffect>
                                  </p:childTnLst>
                                </p:cTn>
                              </p:par>
                              <p:par>
                                <p:cTn id="77" presetID="10" presetClass="entr" presetSubtype="0" fill="hold" nodeType="withEffect">
                                  <p:stCondLst>
                                    <p:cond delay="0"/>
                                  </p:stCondLst>
                                  <p:childTnLst>
                                    <p:set>
                                      <p:cBhvr>
                                        <p:cTn id="78" dur="1" fill="hold">
                                          <p:stCondLst>
                                            <p:cond delay="0"/>
                                          </p:stCondLst>
                                        </p:cTn>
                                        <p:tgtEl>
                                          <p:spTgt spid="1623"/>
                                        </p:tgtEl>
                                        <p:attrNameLst>
                                          <p:attrName>style.visibility</p:attrName>
                                        </p:attrNameLst>
                                      </p:cBhvr>
                                      <p:to>
                                        <p:strVal val="visible"/>
                                      </p:to>
                                    </p:set>
                                    <p:animEffect transition="in" filter="fade">
                                      <p:cBhvr>
                                        <p:cTn id="79" dur="400"/>
                                        <p:tgtEl>
                                          <p:spTgt spid="16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626"/>
                                        </p:tgtEl>
                                        <p:attrNameLst>
                                          <p:attrName>style.visibility</p:attrName>
                                        </p:attrNameLst>
                                      </p:cBhvr>
                                      <p:to>
                                        <p:strVal val="visible"/>
                                      </p:to>
                                    </p:set>
                                    <p:animEffect transition="in" filter="fade">
                                      <p:cBhvr>
                                        <p:cTn id="84" dur="400"/>
                                        <p:tgtEl>
                                          <p:spTgt spid="162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627"/>
                                        </p:tgtEl>
                                        <p:attrNameLst>
                                          <p:attrName>style.visibility</p:attrName>
                                        </p:attrNameLst>
                                      </p:cBhvr>
                                      <p:to>
                                        <p:strVal val="visible"/>
                                      </p:to>
                                    </p:set>
                                    <p:animEffect transition="in" filter="fade">
                                      <p:cBhvr>
                                        <p:cTn id="89" dur="400"/>
                                        <p:tgtEl>
                                          <p:spTgt spid="1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AB2F23-7092-6662-9AE3-0D543155493D}"/>
              </a:ext>
            </a:extLst>
          </p:cNvPr>
          <p:cNvSpPr>
            <a:spLocks noGrp="1"/>
          </p:cNvSpPr>
          <p:nvPr>
            <p:ph type="title"/>
          </p:nvPr>
        </p:nvSpPr>
        <p:spPr/>
        <p:txBody>
          <a:bodyPr>
            <a:normAutofit fontScale="90000"/>
          </a:bodyPr>
          <a:lstStyle/>
          <a:p>
            <a:pPr>
              <a:buNone/>
              <a:defRPr b="0"/>
            </a:pPr>
            <a:r>
              <a:rPr lang="en-US" b="0" dirty="0"/>
              <a:t>Not constrained is not the same as free</a:t>
            </a:r>
          </a:p>
        </p:txBody>
      </p:sp>
      <p:sp>
        <p:nvSpPr>
          <p:cNvPr id="4" name="Slide Number Placeholder 3">
            <a:extLst>
              <a:ext uri="{FF2B5EF4-FFF2-40B4-BE49-F238E27FC236}">
                <a16:creationId xmlns:a16="http://schemas.microsoft.com/office/drawing/2014/main" id="{E6EB3D0E-3C59-B62F-8DFC-09CD8BF55A7D}"/>
              </a:ext>
            </a:extLst>
          </p:cNvPr>
          <p:cNvSpPr>
            <a:spLocks noGrp="1"/>
          </p:cNvSpPr>
          <p:nvPr>
            <p:ph type="sldNum" sz="quarter" idx="4"/>
          </p:nvPr>
        </p:nvSpPr>
        <p:spPr/>
        <p:txBody>
          <a:bodyPr/>
          <a:lstStyle/>
          <a:p>
            <a:fld id="{B7EB45DA-9A0D-DC49-8E02-F30A5DDC21C3}" type="slidenum">
              <a:rPr lang="en-US" smtClean="0"/>
              <a:t>24</a:t>
            </a:fld>
            <a:endParaRPr lang="en-US"/>
          </a:p>
        </p:txBody>
      </p:sp>
      <p:sp>
        <p:nvSpPr>
          <p:cNvPr id="1701" name="Top"/>
          <p:cNvSpPr txBox="1"/>
          <p:nvPr/>
        </p:nvSpPr>
        <p:spPr>
          <a:xfrm>
            <a:off x="3429000" y="1234440"/>
            <a:ext cx="2286000" cy="566928"/>
          </a:xfrm>
          <a:prstGeom prst="rect">
            <a:avLst/>
          </a:prstGeom>
          <a:solidFill>
            <a:srgbClr val="8E6F3E"/>
          </a:solidFill>
          <a:ln>
            <a:noFill/>
          </a:ln>
        </p:spPr>
        <p:txBody>
          <a:bodyPr lIns="91440" tIns="45720" rIns="91440" bIns="45720" anchor="ctr">
            <a:noAutofit/>
          </a:bodyPr>
          <a:lstStyle/>
          <a:p>
            <a:pPr algn="ctr">
              <a:buNone/>
            </a:pPr>
            <a:r>
              <a:rPr lang="en-US" sz="1800" b="1" spc="60" dirty="0">
                <a:solidFill>
                  <a:srgbClr val="FFFFFF"/>
                </a:solidFill>
              </a:rPr>
              <a:t>NOT CONSTRAINED</a:t>
            </a:r>
          </a:p>
        </p:txBody>
      </p:sp>
      <p:cxnSp>
        <p:nvCxnSpPr>
          <p:cNvPr id="1702" name="Flow"/>
          <p:cNvCxnSpPr/>
          <p:nvPr/>
        </p:nvCxnSpPr>
        <p:spPr>
          <a:xfrm rot="5400000">
            <a:off x="2647188" y="772668"/>
            <a:ext cx="896112" cy="2953512"/>
          </a:xfrm>
          <a:prstGeom prst="bentConnector3">
            <a:avLst>
              <a:gd name="adj1" fmla="val 50000"/>
            </a:avLst>
          </a:prstGeom>
          <a:ln w="19050">
            <a:solidFill>
              <a:srgbClr val="8E6F3E"/>
            </a:solidFill>
            <a:tailEnd type="triangle"/>
          </a:ln>
        </p:spPr>
      </p:cxnSp>
      <p:cxnSp>
        <p:nvCxnSpPr>
          <p:cNvPr id="1703" name="Flow"/>
          <p:cNvCxnSpPr/>
          <p:nvPr/>
        </p:nvCxnSpPr>
        <p:spPr>
          <a:xfrm>
            <a:off x="4572000" y="1801368"/>
            <a:ext cx="0" cy="896112"/>
          </a:xfrm>
          <a:prstGeom prst="line">
            <a:avLst/>
          </a:prstGeom>
          <a:ln w="19050">
            <a:solidFill>
              <a:srgbClr val="8E6F3E"/>
            </a:solidFill>
            <a:tailEnd type="triangle"/>
          </a:ln>
        </p:spPr>
      </p:cxnSp>
      <p:cxnSp>
        <p:nvCxnSpPr>
          <p:cNvPr id="1704" name="Flow"/>
          <p:cNvCxnSpPr/>
          <p:nvPr/>
        </p:nvCxnSpPr>
        <p:spPr>
          <a:xfrm rot="16200000" flipH="1">
            <a:off x="5554980" y="818388"/>
            <a:ext cx="896112" cy="2862072"/>
          </a:xfrm>
          <a:prstGeom prst="bentConnector3">
            <a:avLst>
              <a:gd name="adj1" fmla="val 50000"/>
            </a:avLst>
          </a:prstGeom>
          <a:ln w="19050">
            <a:solidFill>
              <a:srgbClr val="8E6F3E"/>
            </a:solidFill>
            <a:tailEnd type="triangle"/>
          </a:ln>
        </p:spPr>
      </p:cxnSp>
      <p:sp>
        <p:nvSpPr>
          <p:cNvPr id="1705" name="Cat"/>
          <p:cNvSpPr txBox="1"/>
          <p:nvPr/>
        </p:nvSpPr>
        <p:spPr>
          <a:xfrm>
            <a:off x="279400" y="2697480"/>
            <a:ext cx="2667000" cy="685800"/>
          </a:xfrm>
          <a:prstGeom prst="rect">
            <a:avLst/>
          </a:prstGeom>
          <a:solidFill>
            <a:srgbClr val="F4EFE7"/>
          </a:solidFill>
          <a:ln w="9525">
            <a:solidFill>
              <a:srgbClr val="8E6F3E"/>
            </a:solidFill>
          </a:ln>
        </p:spPr>
        <p:txBody>
          <a:bodyPr lIns="91440" tIns="45720" rIns="91440" bIns="45720" anchor="ctr">
            <a:noAutofit/>
          </a:bodyPr>
          <a:lstStyle/>
          <a:p>
            <a:pPr algn="ctr">
              <a:buNone/>
            </a:pPr>
            <a:r>
              <a:rPr lang="en-US" sz="2000" b="1" spc="60" dirty="0">
                <a:solidFill>
                  <a:srgbClr val="3A3A3A"/>
                </a:solidFill>
              </a:rPr>
              <a:t>UNKNOWN</a:t>
            </a:r>
          </a:p>
        </p:txBody>
      </p:sp>
      <p:sp>
        <p:nvSpPr>
          <p:cNvPr id="1706" name="Def"/>
          <p:cNvSpPr txBox="1"/>
          <p:nvPr/>
        </p:nvSpPr>
        <p:spPr>
          <a:xfrm>
            <a:off x="279400" y="3474720"/>
            <a:ext cx="2667000" cy="640080"/>
          </a:xfrm>
          <a:prstGeom prst="rect">
            <a:avLst/>
          </a:prstGeom>
          <a:noFill/>
          <a:ln>
            <a:noFill/>
          </a:ln>
        </p:spPr>
        <p:txBody>
          <a:bodyPr lIns="0" tIns="45720" rIns="91440" bIns="45720" anchor="t">
            <a:noAutofit/>
          </a:bodyPr>
          <a:lstStyle/>
          <a:p>
            <a:pPr algn="ctr">
              <a:buNone/>
            </a:pPr>
            <a:r>
              <a:rPr lang="en-US" sz="1700" dirty="0">
                <a:solidFill>
                  <a:srgbClr val="555960"/>
                </a:solidFill>
              </a:rPr>
              <a:t>the consequence is not yet understood</a:t>
            </a:r>
          </a:p>
        </p:txBody>
      </p:sp>
      <p:sp>
        <p:nvSpPr>
          <p:cNvPr id="1707" name="Act"/>
          <p:cNvSpPr txBox="1"/>
          <p:nvPr/>
        </p:nvSpPr>
        <p:spPr>
          <a:xfrm>
            <a:off x="279400" y="4206240"/>
            <a:ext cx="2667000" cy="411480"/>
          </a:xfrm>
          <a:prstGeom prst="rect">
            <a:avLst/>
          </a:prstGeom>
          <a:noFill/>
          <a:ln>
            <a:noFill/>
          </a:ln>
        </p:spPr>
        <p:txBody>
          <a:bodyPr lIns="0" tIns="45720" rIns="91440" bIns="45720" anchor="ctr">
            <a:noAutofit/>
          </a:bodyPr>
          <a:lstStyle/>
          <a:p>
            <a:pPr algn="ctr">
              <a:buNone/>
            </a:pPr>
            <a:r>
              <a:rPr lang="en-US" sz="2000" b="1" dirty="0">
                <a:solidFill>
                  <a:srgbClr val="8E6F3E"/>
                </a:solidFill>
              </a:rPr>
              <a:t>learn</a:t>
            </a:r>
          </a:p>
        </p:txBody>
      </p:sp>
      <p:sp>
        <p:nvSpPr>
          <p:cNvPr id="1708" name="Cat"/>
          <p:cNvSpPr txBox="1"/>
          <p:nvPr/>
        </p:nvSpPr>
        <p:spPr>
          <a:xfrm>
            <a:off x="3187700" y="2697480"/>
            <a:ext cx="2667000" cy="685800"/>
          </a:xfrm>
          <a:prstGeom prst="rect">
            <a:avLst/>
          </a:prstGeom>
          <a:solidFill>
            <a:srgbClr val="F4EFE7"/>
          </a:solidFill>
          <a:ln w="9525">
            <a:solidFill>
              <a:srgbClr val="8E6F3E"/>
            </a:solidFill>
          </a:ln>
        </p:spPr>
        <p:txBody>
          <a:bodyPr lIns="91440" tIns="45720" rIns="91440" bIns="45720" anchor="ctr">
            <a:noAutofit/>
          </a:bodyPr>
          <a:lstStyle/>
          <a:p>
            <a:pPr algn="ctr">
              <a:buNone/>
            </a:pPr>
            <a:r>
              <a:rPr lang="en-US" sz="2000" b="1" spc="60" dirty="0">
                <a:solidFill>
                  <a:srgbClr val="3A3A3A"/>
                </a:solidFill>
              </a:rPr>
              <a:t>TACIT</a:t>
            </a:r>
          </a:p>
        </p:txBody>
      </p:sp>
      <p:sp>
        <p:nvSpPr>
          <p:cNvPr id="1709" name="Def"/>
          <p:cNvSpPr txBox="1"/>
          <p:nvPr/>
        </p:nvSpPr>
        <p:spPr>
          <a:xfrm>
            <a:off x="3187700" y="3474720"/>
            <a:ext cx="2667000" cy="640080"/>
          </a:xfrm>
          <a:prstGeom prst="rect">
            <a:avLst/>
          </a:prstGeom>
          <a:noFill/>
          <a:ln>
            <a:noFill/>
          </a:ln>
        </p:spPr>
        <p:txBody>
          <a:bodyPr lIns="0" tIns="45720" rIns="91440" bIns="45720" anchor="t">
            <a:noAutofit/>
          </a:bodyPr>
          <a:lstStyle/>
          <a:p>
            <a:pPr algn="ctr">
              <a:buNone/>
            </a:pPr>
            <a:r>
              <a:rPr lang="en-US" sz="1700" dirty="0">
                <a:solidFill>
                  <a:srgbClr val="555960"/>
                </a:solidFill>
              </a:rPr>
              <a:t>a boundary exists, unwritten</a:t>
            </a:r>
          </a:p>
        </p:txBody>
      </p:sp>
      <p:sp>
        <p:nvSpPr>
          <p:cNvPr id="1710" name="Act"/>
          <p:cNvSpPr txBox="1"/>
          <p:nvPr/>
        </p:nvSpPr>
        <p:spPr>
          <a:xfrm>
            <a:off x="3187700" y="4206240"/>
            <a:ext cx="2667000" cy="411480"/>
          </a:xfrm>
          <a:prstGeom prst="rect">
            <a:avLst/>
          </a:prstGeom>
          <a:noFill/>
          <a:ln>
            <a:noFill/>
          </a:ln>
        </p:spPr>
        <p:txBody>
          <a:bodyPr lIns="0" tIns="45720" rIns="91440" bIns="45720" anchor="ctr">
            <a:noAutofit/>
          </a:bodyPr>
          <a:lstStyle/>
          <a:p>
            <a:pPr algn="ctr">
              <a:buNone/>
            </a:pPr>
            <a:r>
              <a:rPr lang="en-US" sz="2000" b="1" dirty="0">
                <a:solidFill>
                  <a:srgbClr val="8E6F3E"/>
                </a:solidFill>
              </a:rPr>
              <a:t>externalize</a:t>
            </a:r>
          </a:p>
        </p:txBody>
      </p:sp>
      <p:sp>
        <p:nvSpPr>
          <p:cNvPr id="1711" name="Cat"/>
          <p:cNvSpPr txBox="1"/>
          <p:nvPr/>
        </p:nvSpPr>
        <p:spPr>
          <a:xfrm>
            <a:off x="6096000" y="2697480"/>
            <a:ext cx="2667000" cy="685800"/>
          </a:xfrm>
          <a:prstGeom prst="rect">
            <a:avLst/>
          </a:prstGeom>
          <a:solidFill>
            <a:srgbClr val="F4EFE7"/>
          </a:solidFill>
          <a:ln w="9525">
            <a:solidFill>
              <a:srgbClr val="8E6F3E"/>
            </a:solidFill>
          </a:ln>
        </p:spPr>
        <p:txBody>
          <a:bodyPr lIns="91440" tIns="45720" rIns="91440" bIns="45720" anchor="ctr">
            <a:noAutofit/>
          </a:bodyPr>
          <a:lstStyle/>
          <a:p>
            <a:pPr algn="ctr">
              <a:buNone/>
            </a:pPr>
            <a:r>
              <a:rPr lang="en-US" sz="2000" b="1" spc="60" dirty="0">
                <a:solidFill>
                  <a:srgbClr val="3A3A3A"/>
                </a:solidFill>
              </a:rPr>
              <a:t>FREE</a:t>
            </a:r>
          </a:p>
        </p:txBody>
      </p:sp>
      <p:sp>
        <p:nvSpPr>
          <p:cNvPr id="1712" name="Def"/>
          <p:cNvSpPr txBox="1"/>
          <p:nvPr/>
        </p:nvSpPr>
        <p:spPr>
          <a:xfrm>
            <a:off x="6096000" y="3474720"/>
            <a:ext cx="2667000" cy="640080"/>
          </a:xfrm>
          <a:prstGeom prst="rect">
            <a:avLst/>
          </a:prstGeom>
          <a:noFill/>
          <a:ln>
            <a:noFill/>
          </a:ln>
        </p:spPr>
        <p:txBody>
          <a:bodyPr lIns="0" tIns="45720" rIns="91440" bIns="45720" anchor="t">
            <a:noAutofit/>
          </a:bodyPr>
          <a:lstStyle/>
          <a:p>
            <a:pPr algn="ctr">
              <a:buNone/>
            </a:pPr>
            <a:r>
              <a:rPr lang="en-US" sz="1700" dirty="0">
                <a:solidFill>
                  <a:srgbClr val="555960"/>
                </a:solidFill>
              </a:rPr>
              <a:t>the alternatives are genuinely acceptable</a:t>
            </a:r>
          </a:p>
        </p:txBody>
      </p:sp>
      <p:sp>
        <p:nvSpPr>
          <p:cNvPr id="1713" name="Act"/>
          <p:cNvSpPr txBox="1"/>
          <p:nvPr/>
        </p:nvSpPr>
        <p:spPr>
          <a:xfrm>
            <a:off x="6096000" y="4206240"/>
            <a:ext cx="2667000" cy="411480"/>
          </a:xfrm>
          <a:prstGeom prst="rect">
            <a:avLst/>
          </a:prstGeom>
          <a:noFill/>
          <a:ln>
            <a:noFill/>
          </a:ln>
        </p:spPr>
        <p:txBody>
          <a:bodyPr lIns="0" tIns="45720" rIns="91440" bIns="45720" anchor="ctr">
            <a:noAutofit/>
          </a:bodyPr>
          <a:lstStyle/>
          <a:p>
            <a:pPr algn="ctr">
              <a:buNone/>
            </a:pPr>
            <a:r>
              <a:rPr lang="en-US" sz="2000" b="1" dirty="0">
                <a:solidFill>
                  <a:srgbClr val="8E6F3E"/>
                </a:solidFill>
              </a:rPr>
              <a:t>leave open</a:t>
            </a:r>
          </a:p>
        </p:txBody>
      </p:sp>
      <p:cxnSp>
        <p:nvCxnSpPr>
          <p:cNvPr id="1714" name="Flow"/>
          <p:cNvCxnSpPr/>
          <p:nvPr/>
        </p:nvCxnSpPr>
        <p:spPr>
          <a:xfrm>
            <a:off x="1612900" y="4617720"/>
            <a:ext cx="0" cy="91440"/>
          </a:xfrm>
          <a:prstGeom prst="line">
            <a:avLst/>
          </a:prstGeom>
          <a:ln w="19050">
            <a:solidFill>
              <a:srgbClr val="8E6F3E"/>
            </a:solidFill>
            <a:tailEnd type="triangle"/>
          </a:ln>
        </p:spPr>
      </p:cxnSp>
      <p:sp>
        <p:nvSpPr>
          <p:cNvPr id="1715" name="Loop"/>
          <p:cNvSpPr txBox="1"/>
          <p:nvPr/>
        </p:nvSpPr>
        <p:spPr>
          <a:xfrm>
            <a:off x="283464" y="4709160"/>
            <a:ext cx="914400" cy="502920"/>
          </a:xfrm>
          <a:prstGeom prst="rect">
            <a:avLst/>
          </a:prstGeom>
          <a:solidFill>
            <a:srgbClr val="8E6F3E"/>
          </a:solidFill>
          <a:ln>
            <a:noFill/>
          </a:ln>
        </p:spPr>
        <p:txBody>
          <a:bodyPr lIns="0" tIns="45720" rIns="91440" bIns="45720" anchor="ctr">
            <a:noAutofit/>
          </a:bodyPr>
          <a:lstStyle/>
          <a:p>
            <a:pPr algn="ctr">
              <a:buNone/>
            </a:pPr>
            <a:r>
              <a:rPr lang="en-US" sz="1400" b="1" dirty="0">
                <a:solidFill>
                  <a:srgbClr val="FFFFFF"/>
                </a:solidFill>
              </a:rPr>
              <a:t>BUILD</a:t>
            </a:r>
          </a:p>
        </p:txBody>
      </p:sp>
      <p:sp>
        <p:nvSpPr>
          <p:cNvPr id="1716" name="Loop"/>
          <p:cNvSpPr txBox="1"/>
          <p:nvPr/>
        </p:nvSpPr>
        <p:spPr>
          <a:xfrm>
            <a:off x="1353312" y="4709160"/>
            <a:ext cx="914400" cy="502920"/>
          </a:xfrm>
          <a:prstGeom prst="rect">
            <a:avLst/>
          </a:prstGeom>
          <a:solidFill>
            <a:srgbClr val="8E6F3E"/>
          </a:solidFill>
          <a:ln>
            <a:noFill/>
          </a:ln>
        </p:spPr>
        <p:txBody>
          <a:bodyPr lIns="0" tIns="45720" rIns="91440" bIns="45720" anchor="ctr">
            <a:noAutofit/>
          </a:bodyPr>
          <a:lstStyle/>
          <a:p>
            <a:pPr algn="ctr">
              <a:buNone/>
            </a:pPr>
            <a:r>
              <a:rPr lang="en-US" sz="1400" b="1" dirty="0">
                <a:solidFill>
                  <a:srgbClr val="FFFFFF"/>
                </a:solidFill>
              </a:rPr>
              <a:t>OBSERVE</a:t>
            </a:r>
          </a:p>
        </p:txBody>
      </p:sp>
      <p:sp>
        <p:nvSpPr>
          <p:cNvPr id="1717" name="Loop"/>
          <p:cNvSpPr txBox="1"/>
          <p:nvPr/>
        </p:nvSpPr>
        <p:spPr>
          <a:xfrm>
            <a:off x="2423160" y="4709160"/>
            <a:ext cx="914400" cy="502920"/>
          </a:xfrm>
          <a:prstGeom prst="rect">
            <a:avLst/>
          </a:prstGeom>
          <a:solidFill>
            <a:srgbClr val="8E6F3E"/>
          </a:solidFill>
          <a:ln>
            <a:noFill/>
          </a:ln>
        </p:spPr>
        <p:txBody>
          <a:bodyPr lIns="0" tIns="45720" rIns="91440" bIns="45720" anchor="ctr">
            <a:noAutofit/>
          </a:bodyPr>
          <a:lstStyle/>
          <a:p>
            <a:pPr algn="ctr">
              <a:buNone/>
            </a:pPr>
            <a:r>
              <a:rPr lang="en-US" sz="1400" b="1" dirty="0">
                <a:solidFill>
                  <a:srgbClr val="FFFFFF"/>
                </a:solidFill>
              </a:rPr>
              <a:t>DECIDE</a:t>
            </a:r>
          </a:p>
        </p:txBody>
      </p:sp>
      <p:cxnSp>
        <p:nvCxnSpPr>
          <p:cNvPr id="1718" name="Flow"/>
          <p:cNvCxnSpPr/>
          <p:nvPr/>
        </p:nvCxnSpPr>
        <p:spPr>
          <a:xfrm>
            <a:off x="1197864" y="4960620"/>
            <a:ext cx="152400" cy="0"/>
          </a:xfrm>
          <a:prstGeom prst="line">
            <a:avLst/>
          </a:prstGeom>
          <a:ln w="19050">
            <a:solidFill>
              <a:srgbClr val="8E6F3E"/>
            </a:solidFill>
            <a:tailEnd type="triangle"/>
          </a:ln>
        </p:spPr>
      </p:cxnSp>
      <p:cxnSp>
        <p:nvCxnSpPr>
          <p:cNvPr id="1719" name="Flow"/>
          <p:cNvCxnSpPr/>
          <p:nvPr/>
        </p:nvCxnSpPr>
        <p:spPr>
          <a:xfrm>
            <a:off x="2267712" y="4960620"/>
            <a:ext cx="152400" cy="0"/>
          </a:xfrm>
          <a:prstGeom prst="line">
            <a:avLst/>
          </a:prstGeom>
          <a:ln w="19050">
            <a:solidFill>
              <a:srgbClr val="8E6F3E"/>
            </a:solidFill>
            <a:tailEnd type="triangle"/>
          </a:ln>
        </p:spPr>
      </p:cxnSp>
      <p:sp>
        <p:nvSpPr>
          <p:cNvPr id="1720" name="LoopCap"/>
          <p:cNvSpPr txBox="1"/>
          <p:nvPr/>
        </p:nvSpPr>
        <p:spPr>
          <a:xfrm>
            <a:off x="279400" y="5248656"/>
            <a:ext cx="3048000" cy="365760"/>
          </a:xfrm>
          <a:prstGeom prst="rect">
            <a:avLst/>
          </a:prstGeom>
          <a:noFill/>
          <a:ln>
            <a:noFill/>
          </a:ln>
        </p:spPr>
        <p:txBody>
          <a:bodyPr lIns="0" tIns="45720" rIns="91440" bIns="45720" anchor="t">
            <a:noAutofit/>
          </a:bodyPr>
          <a:lstStyle/>
          <a:p>
            <a:pPr algn="ctr">
              <a:buNone/>
            </a:pPr>
            <a:r>
              <a:rPr lang="en-US" sz="1400" dirty="0">
                <a:solidFill>
                  <a:srgbClr val="555960"/>
                </a:solidFill>
              </a:rPr>
              <a:t>Specify once the difference shows up.</a:t>
            </a:r>
          </a:p>
        </p:txBody>
      </p:sp>
      <p:sp>
        <p:nvSpPr>
          <p:cNvPr id="1721" name="Diag"/>
          <p:cNvSpPr txBox="1"/>
          <p:nvPr/>
        </p:nvSpPr>
        <p:spPr>
          <a:xfrm>
            <a:off x="283464" y="5687568"/>
            <a:ext cx="8558784" cy="640080"/>
          </a:xfrm>
          <a:prstGeom prst="rect">
            <a:avLst/>
          </a:prstGeom>
          <a:solidFill>
            <a:srgbClr val="8E6F3E"/>
          </a:solidFill>
          <a:ln>
            <a:noFill/>
          </a:ln>
        </p:spPr>
        <p:txBody>
          <a:bodyPr lIns="91440" tIns="45720" rIns="91440" bIns="45720" anchor="ctr">
            <a:noAutofit/>
          </a:bodyPr>
          <a:lstStyle/>
          <a:p>
            <a:pPr algn="ctr">
              <a:buNone/>
            </a:pPr>
            <a:r>
              <a:rPr lang="en-US" sz="1900" dirty="0">
                <a:solidFill>
                  <a:srgbClr val="FFFFFF"/>
                </a:solidFill>
              </a:rPr>
              <a:t>Diagnostic: if a realization would provoke “not that”, a consequential boundary remains, whether or not anyone wrote it down.</a:t>
            </a:r>
          </a:p>
        </p:txBody>
      </p:sp>
    </p:spTree>
    <p:extLst>
      <p:ext uri="{BB962C8B-B14F-4D97-AF65-F5344CB8AC3E}">
        <p14:creationId xmlns:p14="http://schemas.microsoft.com/office/powerpoint/2010/main" val="4215521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F19A67-F002-00F9-EE0B-26BE008840DC}"/>
              </a:ext>
            </a:extLst>
          </p:cNvPr>
          <p:cNvSpPr>
            <a:spLocks noGrp="1"/>
          </p:cNvSpPr>
          <p:nvPr>
            <p:ph type="title"/>
          </p:nvPr>
        </p:nvSpPr>
        <p:spPr/>
        <p:txBody>
          <a:bodyPr>
            <a:normAutofit fontScale="90000"/>
          </a:bodyPr>
          <a:lstStyle/>
          <a:p>
            <a:pPr algn="l">
              <a:buNone/>
              <a:defRPr b="0"/>
            </a:pPr>
            <a:r>
              <a:rPr lang="en-US" sz="3200" b="0" i="0" dirty="0">
                <a:solidFill>
                  <a:srgbClr val="000000"/>
                </a:solidFill>
              </a:rPr>
              <a:t>Classify each: Unknown, tacit, or free?</a:t>
            </a:r>
          </a:p>
        </p:txBody>
      </p:sp>
      <p:sp>
        <p:nvSpPr>
          <p:cNvPr id="4" name="Slide Number Placeholder 3">
            <a:extLst>
              <a:ext uri="{FF2B5EF4-FFF2-40B4-BE49-F238E27FC236}">
                <a16:creationId xmlns:a16="http://schemas.microsoft.com/office/drawing/2014/main" id="{A73FECC2-089B-ED20-7B8D-EF23B4D86851}"/>
              </a:ext>
            </a:extLst>
          </p:cNvPr>
          <p:cNvSpPr>
            <a:spLocks noGrp="1"/>
          </p:cNvSpPr>
          <p:nvPr>
            <p:ph type="sldNum" sz="quarter" idx="4"/>
          </p:nvPr>
        </p:nvSpPr>
        <p:spPr/>
        <p:txBody>
          <a:bodyPr/>
          <a:lstStyle/>
          <a:p>
            <a:fld id="{B7EB45DA-9A0D-DC49-8E02-F30A5DDC21C3}" type="slidenum">
              <a:rPr lang="en-US" smtClean="0"/>
              <a:t>25</a:t>
            </a:fld>
            <a:endParaRPr lang="en-US"/>
          </a:p>
        </p:txBody>
      </p:sp>
      <p:sp>
        <p:nvSpPr>
          <p:cNvPr id="70" name="S70"/>
          <p:cNvSpPr/>
          <p:nvPr/>
        </p:nvSpPr>
        <p:spPr>
          <a:xfrm>
            <a:off x="868680" y="1874520"/>
            <a:ext cx="3840480" cy="2011680"/>
          </a:xfrm>
          <a:prstGeom prst="rect">
            <a:avLst/>
          </a:prstGeom>
          <a:solidFill>
            <a:srgbClr val="FFFFFF"/>
          </a:solidFill>
          <a:ln w="12700">
            <a:noFill/>
          </a:ln>
        </p:spPr>
        <p:txBody>
          <a:bodyPr wrap="square" lIns="109728" tIns="82296" rIns="109728" bIns="82296" anchor="ctr">
            <a:normAutofit/>
          </a:bodyPr>
          <a:lstStyle/>
          <a:p>
            <a:pPr algn="l">
              <a:buNone/>
            </a:pPr>
            <a:r>
              <a:rPr lang="en-US" sz="3000" b="1" i="0" dirty="0">
                <a:solidFill>
                  <a:srgbClr val="000000"/>
                </a:solidFill>
              </a:rPr>
              <a:t>What color for the advisory banner?</a:t>
            </a:r>
          </a:p>
        </p:txBody>
      </p:sp>
      <p:sp>
        <p:nvSpPr>
          <p:cNvPr id="71" name="S71"/>
          <p:cNvSpPr/>
          <p:nvPr/>
        </p:nvSpPr>
        <p:spPr>
          <a:xfrm>
            <a:off x="868680" y="4160520"/>
            <a:ext cx="3840480" cy="2011680"/>
          </a:xfrm>
          <a:prstGeom prst="rect">
            <a:avLst/>
          </a:prstGeom>
          <a:solidFill>
            <a:srgbClr val="FFFFFF"/>
          </a:solidFill>
          <a:ln w="12700">
            <a:noFill/>
          </a:ln>
        </p:spPr>
        <p:txBody>
          <a:bodyPr wrap="square" lIns="109728" tIns="82296" rIns="109728" bIns="82296" anchor="ctr">
            <a:normAutofit/>
          </a:bodyPr>
          <a:lstStyle/>
          <a:p>
            <a:pPr algn="l">
              <a:buNone/>
            </a:pPr>
            <a:r>
              <a:rPr lang="en-US" sz="3000" b="1" i="0" dirty="0">
                <a:solidFill>
                  <a:srgbClr val="000000"/>
                </a:solidFill>
              </a:rPr>
              <a:t>How sensitive should illness detection be?</a:t>
            </a:r>
          </a:p>
        </p:txBody>
      </p:sp>
      <p:sp>
        <p:nvSpPr>
          <p:cNvPr id="72" name="S72"/>
          <p:cNvSpPr/>
          <p:nvPr/>
        </p:nvSpPr>
        <p:spPr>
          <a:xfrm>
            <a:off x="4892040" y="1874520"/>
            <a:ext cx="3840480" cy="2011680"/>
          </a:xfrm>
          <a:prstGeom prst="rect">
            <a:avLst/>
          </a:prstGeom>
          <a:solidFill>
            <a:srgbClr val="FFFFFF"/>
          </a:solidFill>
          <a:ln w="12700">
            <a:noFill/>
          </a:ln>
        </p:spPr>
        <p:txBody>
          <a:bodyPr wrap="square" lIns="109728" tIns="82296" rIns="109728" bIns="82296" anchor="ctr">
            <a:normAutofit/>
          </a:bodyPr>
          <a:lstStyle/>
          <a:p>
            <a:pPr algn="l">
              <a:buNone/>
            </a:pPr>
            <a:r>
              <a:rPr lang="en-US" sz="3000" b="1" i="0" dirty="0">
                <a:solidFill>
                  <a:srgbClr val="000000"/>
                </a:solidFill>
              </a:rPr>
              <a:t>Which database for sleep data?</a:t>
            </a:r>
          </a:p>
        </p:txBody>
      </p:sp>
      <p:sp>
        <p:nvSpPr>
          <p:cNvPr id="73" name="S73"/>
          <p:cNvSpPr/>
          <p:nvPr/>
        </p:nvSpPr>
        <p:spPr>
          <a:xfrm>
            <a:off x="4892040" y="4160520"/>
            <a:ext cx="3840480" cy="2011680"/>
          </a:xfrm>
          <a:prstGeom prst="rect">
            <a:avLst/>
          </a:prstGeom>
          <a:solidFill>
            <a:srgbClr val="FFFFFF"/>
          </a:solidFill>
          <a:ln w="12700">
            <a:noFill/>
          </a:ln>
        </p:spPr>
        <p:txBody>
          <a:bodyPr wrap="square" lIns="109728" tIns="82296" rIns="109728" bIns="82296" anchor="ctr">
            <a:normAutofit/>
          </a:bodyPr>
          <a:lstStyle/>
          <a:p>
            <a:pPr algn="l">
              <a:buNone/>
            </a:pPr>
            <a:r>
              <a:rPr lang="en-US" sz="3000" b="1" i="0" dirty="0">
                <a:solidFill>
                  <a:srgbClr val="000000"/>
                </a:solidFill>
              </a:rPr>
              <a:t>What if the doctor’s email bounces?</a:t>
            </a:r>
          </a:p>
        </p:txBody>
      </p:sp>
      <p:pic>
        <p:nvPicPr>
          <p:cNvPr id="2" name="Think Pair Share banner" descr="Think, Pair, Share">
            <a:extLst>
              <a:ext uri="{FF2B5EF4-FFF2-40B4-BE49-F238E27FC236}">
                <a16:creationId xmlns:a16="http://schemas.microsoft.com/office/drawing/2014/main" id="{F5C909AE-DDFD-E290-3EEC-E98335FEB2A2}"/>
              </a:ext>
            </a:extLst>
          </p:cNvPr>
          <p:cNvPicPr>
            <a:picLocks noChangeAspect="1"/>
          </p:cNvPicPr>
          <p:nvPr/>
        </p:nvPicPr>
        <p:blipFill>
          <a:blip r:embed="rId3"/>
          <a:stretch>
            <a:fillRect/>
          </a:stretch>
        </p:blipFill>
        <p:spPr>
          <a:xfrm>
            <a:off x="2476500" y="1008825"/>
            <a:ext cx="4191000" cy="1206500"/>
          </a:xfrm>
          <a:prstGeom prst="rect">
            <a:avLst/>
          </a:prstGeom>
        </p:spPr>
      </p:pic>
    </p:spTree>
    <p:extLst>
      <p:ext uri="{BB962C8B-B14F-4D97-AF65-F5344CB8AC3E}">
        <p14:creationId xmlns:p14="http://schemas.microsoft.com/office/powerpoint/2010/main" val="1473792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0B28CC-0A9F-EE27-1296-2038649C15EE}"/>
              </a:ext>
            </a:extLst>
          </p:cNvPr>
          <p:cNvSpPr>
            <a:spLocks noGrp="1"/>
          </p:cNvSpPr>
          <p:nvPr>
            <p:ph type="title"/>
          </p:nvPr>
        </p:nvSpPr>
        <p:spPr/>
        <p:txBody>
          <a:bodyPr>
            <a:normAutofit fontScale="90000"/>
          </a:bodyPr>
          <a:lstStyle/>
          <a:p>
            <a:pPr algn="l">
              <a:buNone/>
              <a:defRPr b="0"/>
            </a:pPr>
            <a:r>
              <a:rPr lang="en-US" sz="3000" b="0" i="0" dirty="0">
                <a:solidFill>
                  <a:srgbClr val="000000"/>
                </a:solidFill>
              </a:rPr>
              <a:t>Tacit requirements and agents (or the intern)</a:t>
            </a:r>
          </a:p>
        </p:txBody>
      </p:sp>
      <p:sp>
        <p:nvSpPr>
          <p:cNvPr id="4" name="Slide Number Placeholder 3">
            <a:extLst>
              <a:ext uri="{FF2B5EF4-FFF2-40B4-BE49-F238E27FC236}">
                <a16:creationId xmlns:a16="http://schemas.microsoft.com/office/drawing/2014/main" id="{83E3BFE5-76AD-CB00-1BC4-D20D0A983D55}"/>
              </a:ext>
            </a:extLst>
          </p:cNvPr>
          <p:cNvSpPr>
            <a:spLocks noGrp="1"/>
          </p:cNvSpPr>
          <p:nvPr>
            <p:ph type="sldNum" sz="quarter" idx="4"/>
          </p:nvPr>
        </p:nvSpPr>
        <p:spPr/>
        <p:txBody>
          <a:bodyPr/>
          <a:lstStyle/>
          <a:p>
            <a:fld id="{B7EB45DA-9A0D-DC49-8E02-F30A5DDC21C3}" type="slidenum">
              <a:rPr lang="en-US" smtClean="0"/>
              <a:t>26</a:t>
            </a:fld>
            <a:endParaRPr lang="en-US"/>
          </a:p>
        </p:txBody>
      </p:sp>
      <p:sp>
        <p:nvSpPr>
          <p:cNvPr id="60" name="S60"/>
          <p:cNvSpPr/>
          <p:nvPr/>
        </p:nvSpPr>
        <p:spPr>
          <a:xfrm>
            <a:off x="279400" y="1016000"/>
            <a:ext cx="8559800" cy="7112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200" b="1" i="0" dirty="0">
                <a:solidFill>
                  <a:srgbClr val="000000"/>
                </a:solidFill>
              </a:rPr>
              <a:t>R7   Let the user share a weekly sleep summary with their doctor.</a:t>
            </a:r>
          </a:p>
        </p:txBody>
      </p:sp>
      <p:sp>
        <p:nvSpPr>
          <p:cNvPr id="61" name="S61"/>
          <p:cNvSpPr/>
          <p:nvPr/>
        </p:nvSpPr>
        <p:spPr>
          <a:xfrm>
            <a:off x="279400" y="1930400"/>
            <a:ext cx="4140200" cy="2331720"/>
          </a:xfrm>
          <a:prstGeom prst="rect">
            <a:avLst/>
          </a:prstGeom>
          <a:solidFill>
            <a:srgbClr val="FFFFFF"/>
          </a:solidFill>
          <a:ln w="12700">
            <a:solidFill>
              <a:srgbClr val="C9B991"/>
            </a:solidFill>
          </a:ln>
        </p:spPr>
        <p:txBody>
          <a:bodyPr wrap="square" lIns="109728" tIns="82296" rIns="109728" bIns="82296" anchor="ctr">
            <a:normAutofit/>
          </a:bodyPr>
          <a:lstStyle/>
          <a:p>
            <a:pPr algn="l">
              <a:buNone/>
            </a:pPr>
            <a:r>
              <a:rPr lang="en-US" sz="2600" b="1" i="0" dirty="0">
                <a:solidFill>
                  <a:srgbClr val="5C4826"/>
                </a:solidFill>
              </a:rPr>
              <a:t>A human</a:t>
            </a:r>
          </a:p>
          <a:p>
            <a:pPr algn="l">
              <a:spcBef>
                <a:spcPts val="180"/>
              </a:spcBef>
              <a:buNone/>
            </a:pPr>
            <a:r>
              <a:rPr lang="en-US" sz="2200" b="0" i="0" dirty="0">
                <a:solidFill>
                  <a:srgbClr val="000000"/>
                </a:solidFill>
              </a:rPr>
              <a:t>Mail bounces, so it tells the user.</a:t>
            </a:r>
          </a:p>
          <a:p>
            <a:pPr algn="l">
              <a:spcBef>
                <a:spcPts val="120"/>
              </a:spcBef>
              <a:buNone/>
            </a:pPr>
            <a:r>
              <a:rPr lang="en-US" sz="2200" b="0" i="0" dirty="0">
                <a:solidFill>
                  <a:srgbClr val="555960"/>
                </a:solidFill>
              </a:rPr>
              <a:t>Obviously.</a:t>
            </a:r>
          </a:p>
        </p:txBody>
      </p:sp>
      <p:sp>
        <p:nvSpPr>
          <p:cNvPr id="62" name="S62"/>
          <p:cNvSpPr/>
          <p:nvPr/>
        </p:nvSpPr>
        <p:spPr>
          <a:xfrm>
            <a:off x="4699000" y="1930400"/>
            <a:ext cx="4140200" cy="2331720"/>
          </a:xfrm>
          <a:prstGeom prst="rect">
            <a:avLst/>
          </a:prstGeom>
          <a:solidFill>
            <a:srgbClr val="FFFFFF"/>
          </a:solidFill>
          <a:ln w="19050">
            <a:solidFill>
              <a:srgbClr val="6E6E6E"/>
            </a:solidFill>
            <a:prstDash val="dash"/>
          </a:ln>
        </p:spPr>
        <p:txBody>
          <a:bodyPr wrap="square" lIns="109728" tIns="82296" rIns="109728" bIns="82296" anchor="ctr">
            <a:normAutofit/>
          </a:bodyPr>
          <a:lstStyle/>
          <a:p>
            <a:pPr algn="l">
              <a:buNone/>
            </a:pPr>
            <a:r>
              <a:rPr lang="en-US" sz="2600" b="1" i="0" dirty="0">
                <a:solidFill>
                  <a:srgbClr val="5C4826"/>
                </a:solidFill>
              </a:rPr>
              <a:t>An agent</a:t>
            </a:r>
          </a:p>
          <a:p>
            <a:pPr algn="l">
              <a:spcBef>
                <a:spcPts val="180"/>
              </a:spcBef>
              <a:buNone/>
            </a:pPr>
            <a:r>
              <a:rPr lang="en-US" sz="2200" b="0" i="0" dirty="0">
                <a:solidFill>
                  <a:srgbClr val="000000"/>
                </a:solidFill>
              </a:rPr>
              <a:t>Mail bounces, so it logs and returns success.</a:t>
            </a:r>
          </a:p>
          <a:p>
            <a:pPr algn="l">
              <a:spcBef>
                <a:spcPts val="120"/>
              </a:spcBef>
              <a:buNone/>
            </a:pPr>
            <a:r>
              <a:rPr lang="en-US" sz="2200" b="0" i="0" dirty="0">
                <a:solidFill>
                  <a:srgbClr val="555960"/>
                </a:solidFill>
              </a:rPr>
              <a:t>Also permitted by R7.</a:t>
            </a:r>
          </a:p>
        </p:txBody>
      </p:sp>
      <p:sp>
        <p:nvSpPr>
          <p:cNvPr id="70" name="S70"/>
          <p:cNvSpPr/>
          <p:nvPr/>
        </p:nvSpPr>
        <p:spPr>
          <a:xfrm>
            <a:off x="279400" y="4709160"/>
            <a:ext cx="8559800" cy="1005840"/>
          </a:xfrm>
          <a:prstGeom prst="rect">
            <a:avLst/>
          </a:prstGeom>
          <a:solidFill>
            <a:srgbClr val="8E6F3E"/>
          </a:solidFill>
          <a:ln>
            <a:noFill/>
          </a:ln>
        </p:spPr>
        <p:txBody>
          <a:bodyPr wrap="square" lIns="109728" tIns="82296" rIns="109728" bIns="82296" anchor="ctr">
            <a:normAutofit/>
          </a:bodyPr>
          <a:lstStyle/>
          <a:p>
            <a:pPr algn="ctr">
              <a:buNone/>
            </a:pPr>
            <a:r>
              <a:rPr lang="en-US" sz="2600" b="1" i="0" dirty="0">
                <a:solidFill>
                  <a:srgbClr val="FFFFFF"/>
                </a:solidFill>
              </a:rPr>
              <a:t>“Obviously not that” is not the agent’s fault.</a:t>
            </a:r>
          </a:p>
          <a:p>
            <a:pPr algn="ctr">
              <a:buNone/>
            </a:pPr>
            <a:r>
              <a:rPr lang="en-US" sz="2400" i="0" dirty="0">
                <a:solidFill>
                  <a:srgbClr val="FFFFFF"/>
                </a:solidFill>
              </a:rPr>
              <a:t>Agents (mostly) abide by their specification.</a:t>
            </a:r>
            <a:endParaRPr lang="en-US" sz="2400" b="0" i="0" dirty="0">
              <a:solidFill>
                <a:srgbClr val="FFFFFF"/>
              </a:solidFill>
            </a:endParaRPr>
          </a:p>
        </p:txBody>
      </p:sp>
    </p:spTree>
    <p:extLst>
      <p:ext uri="{BB962C8B-B14F-4D97-AF65-F5344CB8AC3E}">
        <p14:creationId xmlns:p14="http://schemas.microsoft.com/office/powerpoint/2010/main" val="2089110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B7BB9-6215-84AB-57FB-1F24153BD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2B31C-B153-24BE-8735-2A694B84447F}"/>
              </a:ext>
            </a:extLst>
          </p:cNvPr>
          <p:cNvSpPr>
            <a:spLocks noGrp="1"/>
          </p:cNvSpPr>
          <p:nvPr>
            <p:ph type="title"/>
          </p:nvPr>
        </p:nvSpPr>
        <p:spPr>
          <a:xfrm>
            <a:off x="685800" y="854077"/>
            <a:ext cx="7772400" cy="1092200"/>
          </a:xfrm>
        </p:spPr>
        <p:txBody>
          <a:bodyPr>
            <a:normAutofit/>
          </a:bodyPr>
          <a:lstStyle/>
          <a:p>
            <a:pPr algn="ctr">
              <a:buNone/>
              <a:defRPr b="0"/>
            </a:pPr>
            <a:r>
              <a:rPr lang="en-US" sz="3600" b="0" i="0" dirty="0">
                <a:solidFill>
                  <a:srgbClr val="000000"/>
                </a:solidFill>
              </a:rPr>
              <a:t>Learning specifications</a:t>
            </a:r>
          </a:p>
        </p:txBody>
      </p:sp>
      <p:sp>
        <p:nvSpPr>
          <p:cNvPr id="3" name="Slide Number Placeholder 2">
            <a:extLst>
              <a:ext uri="{FF2B5EF4-FFF2-40B4-BE49-F238E27FC236}">
                <a16:creationId xmlns:a16="http://schemas.microsoft.com/office/drawing/2014/main" id="{10005F43-CB52-CD7D-7F43-F90C5AF2423A}"/>
              </a:ext>
            </a:extLst>
          </p:cNvPr>
          <p:cNvSpPr>
            <a:spLocks noGrp="1"/>
          </p:cNvSpPr>
          <p:nvPr>
            <p:ph type="sldNum" sz="quarter" idx="4"/>
          </p:nvPr>
        </p:nvSpPr>
        <p:spPr/>
        <p:txBody>
          <a:bodyPr/>
          <a:lstStyle/>
          <a:p>
            <a:fld id="{B7EB45DA-9A0D-DC49-8E02-F30A5DDC21C3}" type="slidenum">
              <a:rPr lang="en-US" smtClean="0"/>
              <a:t>27</a:t>
            </a:fld>
            <a:endParaRPr lang="en-US"/>
          </a:p>
        </p:txBody>
      </p:sp>
      <p:sp>
        <p:nvSpPr>
          <p:cNvPr id="50" name="T50">
            <a:extLst>
              <a:ext uri="{FF2B5EF4-FFF2-40B4-BE49-F238E27FC236}">
                <a16:creationId xmlns:a16="http://schemas.microsoft.com/office/drawing/2014/main" id="{13D7A8BA-D87F-5E13-D6CD-31D4917B24EE}"/>
              </a:ext>
            </a:extLst>
          </p:cNvPr>
          <p:cNvSpPr txBox="1"/>
          <p:nvPr/>
        </p:nvSpPr>
        <p:spPr>
          <a:xfrm>
            <a:off x="685800" y="447677"/>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4</a:t>
            </a:r>
          </a:p>
        </p:txBody>
      </p:sp>
      <p:sp>
        <p:nvSpPr>
          <p:cNvPr id="51" name="S51">
            <a:extLst>
              <a:ext uri="{FF2B5EF4-FFF2-40B4-BE49-F238E27FC236}">
                <a16:creationId xmlns:a16="http://schemas.microsoft.com/office/drawing/2014/main" id="{00FC75D6-B764-AAE9-7F91-27BFD03CD545}"/>
              </a:ext>
            </a:extLst>
          </p:cNvPr>
          <p:cNvSpPr/>
          <p:nvPr/>
        </p:nvSpPr>
        <p:spPr>
          <a:xfrm>
            <a:off x="3429000" y="1895477"/>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a:extLst>
              <a:ext uri="{FF2B5EF4-FFF2-40B4-BE49-F238E27FC236}">
                <a16:creationId xmlns:a16="http://schemas.microsoft.com/office/drawing/2014/main" id="{B85F6F9E-1EED-CA24-856A-F513EE78F31E}"/>
              </a:ext>
            </a:extLst>
          </p:cNvPr>
          <p:cNvSpPr txBox="1"/>
          <p:nvPr/>
        </p:nvSpPr>
        <p:spPr>
          <a:xfrm>
            <a:off x="558800" y="2251077"/>
            <a:ext cx="8026400" cy="960120"/>
          </a:xfrm>
          <a:prstGeom prst="rect">
            <a:avLst/>
          </a:prstGeom>
          <a:noFill/>
          <a:ln>
            <a:noFill/>
          </a:ln>
        </p:spPr>
        <p:txBody>
          <a:bodyPr wrap="square" lIns="0" tIns="0" rIns="0" bIns="0" anchor="t">
            <a:normAutofit/>
          </a:bodyPr>
          <a:lstStyle/>
          <a:p>
            <a:pPr algn="ctr">
              <a:buNone/>
            </a:pPr>
            <a:r>
              <a:rPr lang="en-US" sz="2600" b="0" i="0" dirty="0">
                <a:solidFill>
                  <a:srgbClr val="555960"/>
                </a:solidFill>
              </a:rPr>
              <a:t>Why might we build before we know the full specification?</a:t>
            </a:r>
          </a:p>
        </p:txBody>
      </p:sp>
      <p:pic>
        <p:nvPicPr>
          <p:cNvPr id="4" name="Picture 3" descr="Waterfall process diagram: requirements and specification flow in sequence into development, validation, then release and maintenance.">
            <a:extLst>
              <a:ext uri="{FF2B5EF4-FFF2-40B4-BE49-F238E27FC236}">
                <a16:creationId xmlns:a16="http://schemas.microsoft.com/office/drawing/2014/main" id="{1BD03BAB-29D2-44A2-4CF2-6A591FA93FF2}"/>
              </a:ext>
            </a:extLst>
          </p:cNvPr>
          <p:cNvPicPr>
            <a:picLocks noChangeAspect="1"/>
          </p:cNvPicPr>
          <p:nvPr/>
        </p:nvPicPr>
        <p:blipFill>
          <a:blip r:embed="rId3"/>
          <a:stretch>
            <a:fillRect/>
          </a:stretch>
        </p:blipFill>
        <p:spPr>
          <a:xfrm>
            <a:off x="157354" y="3566499"/>
            <a:ext cx="5057393" cy="2843824"/>
          </a:xfrm>
          <a:prstGeom prst="rect">
            <a:avLst/>
          </a:prstGeom>
        </p:spPr>
      </p:pic>
      <p:pic>
        <p:nvPicPr>
          <p:cNvPr id="5" name="Picture 4" descr="Incremental process diagram: the same activities repeat in short cycles, so requirements are revisited in every increment.">
            <a:extLst>
              <a:ext uri="{FF2B5EF4-FFF2-40B4-BE49-F238E27FC236}">
                <a16:creationId xmlns:a16="http://schemas.microsoft.com/office/drawing/2014/main" id="{9439E6DC-6B86-68AE-C25D-3DA2CF424C36}"/>
              </a:ext>
            </a:extLst>
          </p:cNvPr>
          <p:cNvPicPr>
            <a:picLocks noChangeAspect="1"/>
          </p:cNvPicPr>
          <p:nvPr/>
        </p:nvPicPr>
        <p:blipFill>
          <a:blip r:embed="rId4"/>
          <a:stretch>
            <a:fillRect/>
          </a:stretch>
        </p:blipFill>
        <p:spPr>
          <a:xfrm>
            <a:off x="4386962" y="3429000"/>
            <a:ext cx="4591098" cy="2474524"/>
          </a:xfrm>
          <a:prstGeom prst="rect">
            <a:avLst/>
          </a:prstGeom>
        </p:spPr>
      </p:pic>
      <p:sp>
        <p:nvSpPr>
          <p:cNvPr id="6" name="TextBox 5">
            <a:extLst>
              <a:ext uri="{FF2B5EF4-FFF2-40B4-BE49-F238E27FC236}">
                <a16:creationId xmlns:a16="http://schemas.microsoft.com/office/drawing/2014/main" id="{DD3A5776-AE30-EDC7-FAB2-5C9D57E7B193}"/>
              </a:ext>
            </a:extLst>
          </p:cNvPr>
          <p:cNvSpPr txBox="1"/>
          <p:nvPr/>
        </p:nvSpPr>
        <p:spPr>
          <a:xfrm>
            <a:off x="345038" y="3075545"/>
            <a:ext cx="2747868" cy="369332"/>
          </a:xfrm>
          <a:prstGeom prst="rect">
            <a:avLst/>
          </a:prstGeom>
          <a:noFill/>
        </p:spPr>
        <p:txBody>
          <a:bodyPr wrap="none" rtlCol="0">
            <a:spAutoFit/>
          </a:bodyPr>
          <a:lstStyle/>
          <a:p>
            <a:r>
              <a:rPr lang="en-US" b="1" i="1" dirty="0"/>
              <a:t>Plan-based </a:t>
            </a:r>
            <a:r>
              <a:rPr lang="en-US" b="1" i="1" dirty="0">
                <a:sym typeface="Wingdings" pitchFamily="2" charset="2"/>
              </a:rPr>
              <a:t> SDD all day!</a:t>
            </a:r>
            <a:endParaRPr lang="en-US" b="1" i="1" dirty="0"/>
          </a:p>
        </p:txBody>
      </p:sp>
      <p:sp>
        <p:nvSpPr>
          <p:cNvPr id="7" name="TextBox 6">
            <a:extLst>
              <a:ext uri="{FF2B5EF4-FFF2-40B4-BE49-F238E27FC236}">
                <a16:creationId xmlns:a16="http://schemas.microsoft.com/office/drawing/2014/main" id="{4EFD8B02-949E-4E60-644D-425E791A7450}"/>
              </a:ext>
            </a:extLst>
          </p:cNvPr>
          <p:cNvSpPr txBox="1"/>
          <p:nvPr/>
        </p:nvSpPr>
        <p:spPr>
          <a:xfrm>
            <a:off x="5884261" y="3075545"/>
            <a:ext cx="3259739" cy="369332"/>
          </a:xfrm>
          <a:prstGeom prst="rect">
            <a:avLst/>
          </a:prstGeom>
          <a:noFill/>
        </p:spPr>
        <p:txBody>
          <a:bodyPr wrap="none" rtlCol="0">
            <a:spAutoFit/>
          </a:bodyPr>
          <a:lstStyle/>
          <a:p>
            <a:r>
              <a:rPr lang="en-US" b="1" i="1" dirty="0"/>
              <a:t>Incremental </a:t>
            </a:r>
            <a:r>
              <a:rPr lang="en-US" b="1" i="1" dirty="0">
                <a:sym typeface="Wingdings" pitchFamily="2" charset="2"/>
              </a:rPr>
              <a:t> Just enough SDD</a:t>
            </a:r>
            <a:endParaRPr lang="en-US" b="1" i="1" dirty="0"/>
          </a:p>
        </p:txBody>
      </p:sp>
    </p:spTree>
    <p:extLst>
      <p:ext uri="{BB962C8B-B14F-4D97-AF65-F5344CB8AC3E}">
        <p14:creationId xmlns:p14="http://schemas.microsoft.com/office/powerpoint/2010/main" val="165487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A15E82-D475-A238-494F-3CAAB82B5E1C}"/>
              </a:ext>
            </a:extLst>
          </p:cNvPr>
          <p:cNvSpPr>
            <a:spLocks noGrp="1"/>
          </p:cNvSpPr>
          <p:nvPr>
            <p:ph type="title"/>
          </p:nvPr>
        </p:nvSpPr>
        <p:spPr/>
        <p:txBody>
          <a:bodyPr>
            <a:normAutofit fontScale="90000"/>
          </a:bodyPr>
          <a:lstStyle/>
          <a:p>
            <a:pPr algn="l">
              <a:buNone/>
              <a:defRPr b="0"/>
            </a:pPr>
            <a:r>
              <a:rPr lang="en-US" sz="3000" b="0" i="0" dirty="0">
                <a:solidFill>
                  <a:srgbClr val="000000"/>
                </a:solidFill>
              </a:rPr>
              <a:t>Remember, software is unusually changeable</a:t>
            </a:r>
          </a:p>
        </p:txBody>
      </p:sp>
      <p:sp>
        <p:nvSpPr>
          <p:cNvPr id="4" name="Slide Number Placeholder 3">
            <a:extLst>
              <a:ext uri="{FF2B5EF4-FFF2-40B4-BE49-F238E27FC236}">
                <a16:creationId xmlns:a16="http://schemas.microsoft.com/office/drawing/2014/main" id="{B8FFE4D4-0E3E-C581-1A3F-2980770EE81A}"/>
              </a:ext>
            </a:extLst>
          </p:cNvPr>
          <p:cNvSpPr>
            <a:spLocks noGrp="1"/>
          </p:cNvSpPr>
          <p:nvPr>
            <p:ph type="sldNum" sz="quarter" idx="4"/>
          </p:nvPr>
        </p:nvSpPr>
        <p:spPr/>
        <p:txBody>
          <a:bodyPr/>
          <a:lstStyle/>
          <a:p>
            <a:fld id="{B7EB45DA-9A0D-DC49-8E02-F30A5DDC21C3}" type="slidenum">
              <a:rPr lang="en-US" smtClean="0"/>
              <a:t>28</a:t>
            </a:fld>
            <a:endParaRPr lang="en-US"/>
          </a:p>
        </p:txBody>
      </p:sp>
      <p:sp>
        <p:nvSpPr>
          <p:cNvPr id="61" name="S61"/>
          <p:cNvSpPr/>
          <p:nvPr/>
        </p:nvSpPr>
        <p:spPr>
          <a:xfrm>
            <a:off x="3340100" y="965200"/>
            <a:ext cx="2438400" cy="1371600"/>
          </a:xfrm>
          <a:prstGeom prst="rect">
            <a:avLst/>
          </a:prstGeom>
          <a:solidFill>
            <a:srgbClr val="F5F1E8"/>
          </a:solidFill>
          <a:ln w="12700">
            <a:solidFill>
              <a:srgbClr val="C9B991"/>
            </a:solidFill>
          </a:ln>
        </p:spPr>
        <p:txBody>
          <a:bodyPr wrap="square" lIns="109728" tIns="82296" rIns="109728" bIns="82296" anchor="t">
            <a:normAutofit/>
          </a:bodyPr>
          <a:lstStyle/>
          <a:p>
            <a:endParaRPr/>
          </a:p>
        </p:txBody>
      </p:sp>
      <p:sp>
        <p:nvSpPr>
          <p:cNvPr id="62" name="S62"/>
          <p:cNvSpPr/>
          <p:nvPr/>
        </p:nvSpPr>
        <p:spPr>
          <a:xfrm>
            <a:off x="6248400" y="965200"/>
            <a:ext cx="2438400" cy="1371600"/>
          </a:xfrm>
          <a:prstGeom prst="rect">
            <a:avLst/>
          </a:prstGeom>
          <a:solidFill>
            <a:srgbClr val="F5F1E8"/>
          </a:solidFill>
          <a:ln w="12700">
            <a:solidFill>
              <a:srgbClr val="C9B991"/>
            </a:solidFill>
          </a:ln>
        </p:spPr>
        <p:txBody>
          <a:bodyPr wrap="square" lIns="109728" tIns="82296" rIns="109728" bIns="82296" anchor="t">
            <a:normAutofit/>
          </a:bodyPr>
          <a:lstStyle/>
          <a:p>
            <a:endParaRPr/>
          </a:p>
        </p:txBody>
      </p:sp>
      <p:sp>
        <p:nvSpPr>
          <p:cNvPr id="70" name="T70"/>
          <p:cNvSpPr txBox="1"/>
          <p:nvPr/>
        </p:nvSpPr>
        <p:spPr>
          <a:xfrm>
            <a:off x="279400" y="2413000"/>
            <a:ext cx="2743200" cy="406400"/>
          </a:xfrm>
          <a:prstGeom prst="rect">
            <a:avLst/>
          </a:prstGeom>
          <a:noFill/>
          <a:ln>
            <a:noFill/>
          </a:ln>
        </p:spPr>
        <p:txBody>
          <a:bodyPr wrap="square" lIns="0" tIns="0" rIns="0" bIns="0" anchor="t">
            <a:normAutofit/>
          </a:bodyPr>
          <a:lstStyle/>
          <a:p>
            <a:pPr algn="ctr">
              <a:buNone/>
            </a:pPr>
            <a:r>
              <a:rPr lang="en-US" sz="2400" b="1" i="0" dirty="0">
                <a:solidFill>
                  <a:srgbClr val="5C4826"/>
                </a:solidFill>
              </a:rPr>
              <a:t>BRIDGE</a:t>
            </a:r>
          </a:p>
        </p:txBody>
      </p:sp>
      <p:sp>
        <p:nvSpPr>
          <p:cNvPr id="71" name="T71"/>
          <p:cNvSpPr txBox="1"/>
          <p:nvPr/>
        </p:nvSpPr>
        <p:spPr>
          <a:xfrm>
            <a:off x="3187700" y="2413000"/>
            <a:ext cx="2743200" cy="406400"/>
          </a:xfrm>
          <a:prstGeom prst="rect">
            <a:avLst/>
          </a:prstGeom>
          <a:noFill/>
          <a:ln>
            <a:noFill/>
          </a:ln>
        </p:spPr>
        <p:txBody>
          <a:bodyPr wrap="square" lIns="0" tIns="0" rIns="0" bIns="0" anchor="t">
            <a:normAutofit/>
          </a:bodyPr>
          <a:lstStyle/>
          <a:p>
            <a:pPr algn="ctr">
              <a:buNone/>
            </a:pPr>
            <a:r>
              <a:rPr lang="en-US" sz="2400" b="1" i="0" dirty="0">
                <a:solidFill>
                  <a:srgbClr val="5C4826"/>
                </a:solidFill>
              </a:rPr>
              <a:t>CIRCUIT BOARD</a:t>
            </a:r>
          </a:p>
        </p:txBody>
      </p:sp>
      <p:sp>
        <p:nvSpPr>
          <p:cNvPr id="72" name="T72"/>
          <p:cNvSpPr txBox="1"/>
          <p:nvPr/>
        </p:nvSpPr>
        <p:spPr>
          <a:xfrm>
            <a:off x="6096000" y="2413000"/>
            <a:ext cx="2743200" cy="406400"/>
          </a:xfrm>
          <a:prstGeom prst="rect">
            <a:avLst/>
          </a:prstGeom>
          <a:noFill/>
          <a:ln>
            <a:noFill/>
          </a:ln>
        </p:spPr>
        <p:txBody>
          <a:bodyPr wrap="square" lIns="0" tIns="0" rIns="0" bIns="0" anchor="t">
            <a:normAutofit/>
          </a:bodyPr>
          <a:lstStyle/>
          <a:p>
            <a:pPr algn="ctr">
              <a:buNone/>
            </a:pPr>
            <a:r>
              <a:rPr lang="en-US" sz="2400" b="1" i="0" dirty="0">
                <a:solidFill>
                  <a:srgbClr val="5C4826"/>
                </a:solidFill>
              </a:rPr>
              <a:t>SOFTWARE</a:t>
            </a:r>
          </a:p>
        </p:txBody>
      </p:sp>
      <p:sp>
        <p:nvSpPr>
          <p:cNvPr id="80" name="T80"/>
          <p:cNvSpPr txBox="1"/>
          <p:nvPr/>
        </p:nvSpPr>
        <p:spPr>
          <a:xfrm>
            <a:off x="279400" y="2844800"/>
            <a:ext cx="2743200" cy="787400"/>
          </a:xfrm>
          <a:prstGeom prst="rect">
            <a:avLst/>
          </a:prstGeom>
          <a:noFill/>
          <a:ln>
            <a:noFill/>
          </a:ln>
        </p:spPr>
        <p:txBody>
          <a:bodyPr wrap="square" lIns="0" tIns="0" rIns="0" bIns="0" anchor="t">
            <a:normAutofit/>
          </a:bodyPr>
          <a:lstStyle/>
          <a:p>
            <a:pPr algn="ctr">
              <a:buNone/>
            </a:pPr>
            <a:r>
              <a:rPr lang="en-US" sz="2200" b="0" i="0" dirty="0">
                <a:solidFill>
                  <a:srgbClr val="000000"/>
                </a:solidFill>
              </a:rPr>
              <a:t>Decide before</a:t>
            </a:r>
          </a:p>
          <a:p>
            <a:pPr algn="ctr">
              <a:buNone/>
            </a:pPr>
            <a:r>
              <a:rPr lang="en-US" sz="2200" b="0" i="0" dirty="0">
                <a:solidFill>
                  <a:srgbClr val="000000"/>
                </a:solidFill>
              </a:rPr>
              <a:t>you pour.</a:t>
            </a:r>
          </a:p>
        </p:txBody>
      </p:sp>
      <p:sp>
        <p:nvSpPr>
          <p:cNvPr id="81" name="T81"/>
          <p:cNvSpPr txBox="1"/>
          <p:nvPr/>
        </p:nvSpPr>
        <p:spPr>
          <a:xfrm>
            <a:off x="3187700" y="2844800"/>
            <a:ext cx="2743200" cy="787400"/>
          </a:xfrm>
          <a:prstGeom prst="rect">
            <a:avLst/>
          </a:prstGeom>
          <a:noFill/>
          <a:ln>
            <a:noFill/>
          </a:ln>
        </p:spPr>
        <p:txBody>
          <a:bodyPr wrap="square" lIns="0" tIns="0" rIns="0" bIns="0" anchor="t">
            <a:normAutofit/>
          </a:bodyPr>
          <a:lstStyle/>
          <a:p>
            <a:pPr algn="ctr">
              <a:buNone/>
            </a:pPr>
            <a:r>
              <a:rPr lang="en-US" sz="2200" b="0" i="0" dirty="0">
                <a:solidFill>
                  <a:srgbClr val="000000"/>
                </a:solidFill>
              </a:rPr>
              <a:t>Decide before</a:t>
            </a:r>
          </a:p>
          <a:p>
            <a:pPr algn="ctr">
              <a:buNone/>
            </a:pPr>
            <a:r>
              <a:rPr lang="en-US" sz="2200" b="0" i="0" dirty="0">
                <a:solidFill>
                  <a:srgbClr val="000000"/>
                </a:solidFill>
              </a:rPr>
              <a:t>you fabricate.</a:t>
            </a:r>
          </a:p>
        </p:txBody>
      </p:sp>
      <p:sp>
        <p:nvSpPr>
          <p:cNvPr id="82" name="T82"/>
          <p:cNvSpPr txBox="1"/>
          <p:nvPr/>
        </p:nvSpPr>
        <p:spPr>
          <a:xfrm>
            <a:off x="6096000" y="2844800"/>
            <a:ext cx="2743200" cy="787400"/>
          </a:xfrm>
          <a:prstGeom prst="rect">
            <a:avLst/>
          </a:prstGeom>
          <a:noFill/>
          <a:ln>
            <a:noFill/>
          </a:ln>
        </p:spPr>
        <p:txBody>
          <a:bodyPr wrap="square" lIns="0" tIns="0" rIns="0" bIns="0" anchor="t">
            <a:normAutofit/>
          </a:bodyPr>
          <a:lstStyle/>
          <a:p>
            <a:pPr algn="ctr">
              <a:buNone/>
            </a:pPr>
            <a:r>
              <a:rPr lang="en-US" sz="2200" b="0" i="0" dirty="0">
                <a:solidFill>
                  <a:srgbClr val="000000"/>
                </a:solidFill>
              </a:rPr>
              <a:t>Decide enough to proceed.</a:t>
            </a:r>
          </a:p>
        </p:txBody>
      </p:sp>
      <p:sp>
        <p:nvSpPr>
          <p:cNvPr id="90" name="S90"/>
          <p:cNvSpPr/>
          <p:nvPr/>
        </p:nvSpPr>
        <p:spPr>
          <a:xfrm>
            <a:off x="279400" y="3708400"/>
            <a:ext cx="8559800" cy="381000"/>
          </a:xfrm>
          <a:prstGeom prst="rect">
            <a:avLst/>
          </a:prstGeom>
          <a:solidFill>
            <a:srgbClr val="8E6F3E"/>
          </a:solidFill>
          <a:ln>
            <a:noFill/>
          </a:ln>
        </p:spPr>
        <p:txBody>
          <a:bodyPr wrap="square" lIns="109728" tIns="82296" rIns="109728" bIns="82296" anchor="ctr">
            <a:normAutofit fontScale="92500" lnSpcReduction="20000"/>
          </a:bodyPr>
          <a:lstStyle/>
          <a:p>
            <a:pPr algn="ctr">
              <a:buNone/>
            </a:pPr>
            <a:r>
              <a:rPr lang="en-US" sz="1800" b="1" i="0" dirty="0">
                <a:solidFill>
                  <a:srgbClr val="FFFFFF"/>
                </a:solidFill>
              </a:rPr>
              <a:t>BUILD IT</a:t>
            </a:r>
          </a:p>
        </p:txBody>
      </p:sp>
      <p:sp>
        <p:nvSpPr>
          <p:cNvPr id="100" name="T100"/>
          <p:cNvSpPr txBox="1"/>
          <p:nvPr/>
        </p:nvSpPr>
        <p:spPr>
          <a:xfrm>
            <a:off x="279400" y="4165600"/>
            <a:ext cx="2743200" cy="787400"/>
          </a:xfrm>
          <a:prstGeom prst="rect">
            <a:avLst/>
          </a:prstGeom>
          <a:noFill/>
          <a:ln>
            <a:noFill/>
          </a:ln>
        </p:spPr>
        <p:txBody>
          <a:bodyPr wrap="square" lIns="0" tIns="0" rIns="0" bIns="0" anchor="t">
            <a:normAutofit/>
          </a:bodyPr>
          <a:lstStyle/>
          <a:p>
            <a:pPr algn="ctr">
              <a:buNone/>
            </a:pPr>
            <a:r>
              <a:rPr lang="en-US" sz="2200" b="0" i="0" dirty="0">
                <a:solidFill>
                  <a:srgbClr val="3A3A3A"/>
                </a:solidFill>
              </a:rPr>
              <a:t>Changing it means concrete.</a:t>
            </a:r>
          </a:p>
        </p:txBody>
      </p:sp>
      <p:sp>
        <p:nvSpPr>
          <p:cNvPr id="101" name="T101"/>
          <p:cNvSpPr txBox="1"/>
          <p:nvPr/>
        </p:nvSpPr>
        <p:spPr>
          <a:xfrm>
            <a:off x="3187700" y="4165600"/>
            <a:ext cx="2743200" cy="787400"/>
          </a:xfrm>
          <a:prstGeom prst="rect">
            <a:avLst/>
          </a:prstGeom>
          <a:noFill/>
          <a:ln>
            <a:noFill/>
          </a:ln>
        </p:spPr>
        <p:txBody>
          <a:bodyPr wrap="square" lIns="0" tIns="0" rIns="0" bIns="0" anchor="t">
            <a:normAutofit/>
          </a:bodyPr>
          <a:lstStyle/>
          <a:p>
            <a:pPr algn="ctr">
              <a:buNone/>
            </a:pPr>
            <a:r>
              <a:rPr lang="en-US" sz="2200" b="0" i="0" dirty="0">
                <a:solidFill>
                  <a:srgbClr val="3A3A3A"/>
                </a:solidFill>
              </a:rPr>
              <a:t>Changing it means a new board.</a:t>
            </a:r>
          </a:p>
        </p:txBody>
      </p:sp>
      <p:sp>
        <p:nvSpPr>
          <p:cNvPr id="102" name="T102"/>
          <p:cNvSpPr txBox="1"/>
          <p:nvPr/>
        </p:nvSpPr>
        <p:spPr>
          <a:xfrm>
            <a:off x="6096000" y="4165600"/>
            <a:ext cx="2743200" cy="787400"/>
          </a:xfrm>
          <a:prstGeom prst="rect">
            <a:avLst/>
          </a:prstGeom>
          <a:noFill/>
          <a:ln>
            <a:noFill/>
          </a:ln>
        </p:spPr>
        <p:txBody>
          <a:bodyPr wrap="square" lIns="0" tIns="0" rIns="0" bIns="0" anchor="t">
            <a:normAutofit/>
          </a:bodyPr>
          <a:lstStyle/>
          <a:p>
            <a:pPr algn="ctr">
              <a:buNone/>
            </a:pPr>
            <a:r>
              <a:rPr lang="en-US" sz="2200" b="1" i="0" dirty="0">
                <a:solidFill>
                  <a:srgbClr val="5C4826"/>
                </a:solidFill>
              </a:rPr>
              <a:t>Change it, look</a:t>
            </a:r>
            <a:r>
              <a:rPr lang="en-US" sz="2200" b="1" dirty="0">
                <a:solidFill>
                  <a:srgbClr val="5C4826"/>
                </a:solidFill>
              </a:rPr>
              <a:t>…</a:t>
            </a:r>
          </a:p>
          <a:p>
            <a:pPr algn="ctr">
              <a:buNone/>
            </a:pPr>
            <a:r>
              <a:rPr lang="en-US" sz="2200" b="1" i="0" dirty="0">
                <a:solidFill>
                  <a:srgbClr val="5C4826"/>
                </a:solidFill>
              </a:rPr>
              <a:t>And change it again.</a:t>
            </a:r>
          </a:p>
        </p:txBody>
      </p:sp>
      <p:sp>
        <p:nvSpPr>
          <p:cNvPr id="120" name="S120"/>
          <p:cNvSpPr/>
          <p:nvPr/>
        </p:nvSpPr>
        <p:spPr>
          <a:xfrm>
            <a:off x="279400" y="5486400"/>
            <a:ext cx="8559800" cy="787400"/>
          </a:xfrm>
          <a:prstGeom prst="rect">
            <a:avLst/>
          </a:prstGeom>
          <a:solidFill>
            <a:srgbClr val="8E6F3E"/>
          </a:solidFill>
          <a:ln>
            <a:noFill/>
          </a:ln>
        </p:spPr>
        <p:txBody>
          <a:bodyPr wrap="square" lIns="109728" tIns="82296" rIns="109728" bIns="82296" anchor="ctr">
            <a:normAutofit fontScale="92500" lnSpcReduction="10000"/>
          </a:bodyPr>
          <a:lstStyle/>
          <a:p>
            <a:pPr algn="ctr">
              <a:buNone/>
            </a:pPr>
            <a:r>
              <a:rPr lang="en-US" sz="2400" b="1" i="0" dirty="0">
                <a:solidFill>
                  <a:srgbClr val="FFFFFF"/>
                </a:solidFill>
              </a:rPr>
              <a:t>Overspecification converts cheap future choices</a:t>
            </a:r>
          </a:p>
          <a:p>
            <a:pPr algn="ctr">
              <a:spcBef>
                <a:spcPts val="100"/>
              </a:spcBef>
              <a:buNone/>
            </a:pPr>
            <a:r>
              <a:rPr lang="en-US" sz="2400" b="1" i="0" dirty="0">
                <a:solidFill>
                  <a:srgbClr val="FFFFFF"/>
                </a:solidFill>
              </a:rPr>
              <a:t>into expensive present commitments.</a:t>
            </a:r>
          </a:p>
        </p:txBody>
      </p:sp>
      <p:pic>
        <p:nvPicPr>
          <p:cNvPr id="60" name="Golden Gate Bridge" descr="The Golden Gate Bridge, the same photograph used in the Process lecture, standing for an engineered medium whose decisions are expensive to revise after construction."/>
          <p:cNvPicPr>
            <a:picLocks noChangeAspect="1"/>
          </p:cNvPicPr>
          <p:nvPr/>
        </p:nvPicPr>
        <p:blipFill>
          <a:blip r:embed="rId3"/>
          <a:stretch>
            <a:fillRect/>
          </a:stretch>
        </p:blipFill>
        <p:spPr>
          <a:xfrm>
            <a:off x="431800" y="965200"/>
            <a:ext cx="2438400" cy="1371600"/>
          </a:xfrm>
          <a:prstGeom prst="rect">
            <a:avLst/>
          </a:prstGeom>
        </p:spPr>
      </p:pic>
      <p:pic>
        <p:nvPicPr>
          <p:cNvPr id="121" name="Graphic 121" descr="Circuit board / processo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00500" y="1092200"/>
            <a:ext cx="1117600" cy="1117600"/>
          </a:xfrm>
          <a:prstGeom prst="rect">
            <a:avLst/>
          </a:prstGeom>
        </p:spPr>
      </p:pic>
      <p:pic>
        <p:nvPicPr>
          <p:cNvPr id="122" name="Graphic 122" descr="Software on a laptop"/>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08800" y="1092200"/>
            <a:ext cx="1117600" cy="1117600"/>
          </a:xfrm>
          <a:prstGeom prst="rect">
            <a:avLst/>
          </a:prstGeom>
        </p:spPr>
      </p:pic>
    </p:spTree>
    <p:extLst>
      <p:ext uri="{BB962C8B-B14F-4D97-AF65-F5344CB8AC3E}">
        <p14:creationId xmlns:p14="http://schemas.microsoft.com/office/powerpoint/2010/main" val="287398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4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4B42C9-A3AD-963A-5E54-9AED2B510950}"/>
              </a:ext>
            </a:extLst>
          </p:cNvPr>
          <p:cNvSpPr>
            <a:spLocks noGrp="1"/>
          </p:cNvSpPr>
          <p:nvPr>
            <p:ph type="title"/>
          </p:nvPr>
        </p:nvSpPr>
        <p:spPr/>
        <p:txBody>
          <a:bodyPr>
            <a:normAutofit fontScale="90000"/>
          </a:bodyPr>
          <a:lstStyle/>
          <a:p>
            <a:pPr algn="l">
              <a:buNone/>
              <a:defRPr b="0"/>
            </a:pPr>
            <a:r>
              <a:rPr lang="en-US" sz="3000" b="0" i="0" dirty="0">
                <a:solidFill>
                  <a:srgbClr val="000000"/>
                </a:solidFill>
              </a:rPr>
              <a:t>Specification through iteration</a:t>
            </a:r>
          </a:p>
        </p:txBody>
      </p:sp>
      <p:sp>
        <p:nvSpPr>
          <p:cNvPr id="4" name="Slide Number Placeholder 3">
            <a:extLst>
              <a:ext uri="{FF2B5EF4-FFF2-40B4-BE49-F238E27FC236}">
                <a16:creationId xmlns:a16="http://schemas.microsoft.com/office/drawing/2014/main" id="{EEA122E0-7821-B2B9-D047-4DFAC1A33775}"/>
              </a:ext>
            </a:extLst>
          </p:cNvPr>
          <p:cNvSpPr>
            <a:spLocks noGrp="1"/>
          </p:cNvSpPr>
          <p:nvPr>
            <p:ph type="sldNum" sz="quarter" idx="4"/>
          </p:nvPr>
        </p:nvSpPr>
        <p:spPr/>
        <p:txBody>
          <a:bodyPr/>
          <a:lstStyle/>
          <a:p>
            <a:fld id="{B7EB45DA-9A0D-DC49-8E02-F30A5DDC21C3}" type="slidenum">
              <a:rPr lang="en-US" smtClean="0"/>
              <a:t>29</a:t>
            </a:fld>
            <a:endParaRPr lang="en-US"/>
          </a:p>
        </p:txBody>
      </p:sp>
      <p:sp>
        <p:nvSpPr>
          <p:cNvPr id="60" name="S60"/>
          <p:cNvSpPr/>
          <p:nvPr/>
        </p:nvSpPr>
        <p:spPr>
          <a:xfrm>
            <a:off x="279400" y="1371600"/>
            <a:ext cx="1930400" cy="201168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2400" b="1" i="0" dirty="0">
                <a:solidFill>
                  <a:srgbClr val="5C4826"/>
                </a:solidFill>
              </a:rPr>
              <a:t>SPECIFY</a:t>
            </a:r>
          </a:p>
          <a:p>
            <a:pPr algn="l">
              <a:spcBef>
                <a:spcPts val="200"/>
              </a:spcBef>
              <a:buNone/>
            </a:pPr>
            <a:r>
              <a:rPr lang="en-US" sz="2000" b="0" i="0" dirty="0">
                <a:solidFill>
                  <a:srgbClr val="000000"/>
                </a:solidFill>
              </a:rPr>
              <a:t>Rebaseline after a persistent shift.</a:t>
            </a:r>
          </a:p>
        </p:txBody>
      </p:sp>
      <p:cxnSp>
        <p:nvCxnSpPr>
          <p:cNvPr id="70" name="L70"/>
          <p:cNvCxnSpPr/>
          <p:nvPr/>
        </p:nvCxnSpPr>
        <p:spPr>
          <a:xfrm>
            <a:off x="2235200" y="2377440"/>
            <a:ext cx="228600" cy="0"/>
          </a:xfrm>
          <a:prstGeom prst="line">
            <a:avLst/>
          </a:prstGeom>
          <a:ln w="19050">
            <a:solidFill>
              <a:srgbClr val="8E6F3E"/>
            </a:solidFill>
            <a:tailEnd type="triangle" w="med" len="med"/>
          </a:ln>
        </p:spPr>
      </p:cxnSp>
      <p:sp>
        <p:nvSpPr>
          <p:cNvPr id="61" name="S61"/>
          <p:cNvSpPr/>
          <p:nvPr/>
        </p:nvSpPr>
        <p:spPr>
          <a:xfrm>
            <a:off x="2489200" y="1371600"/>
            <a:ext cx="1930400" cy="201168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2400" b="1" i="0" dirty="0">
                <a:solidFill>
                  <a:srgbClr val="5C4826"/>
                </a:solidFill>
              </a:rPr>
              <a:t>BUILD</a:t>
            </a:r>
          </a:p>
          <a:p>
            <a:pPr algn="l">
              <a:spcBef>
                <a:spcPts val="200"/>
              </a:spcBef>
              <a:buNone/>
            </a:pPr>
            <a:r>
              <a:rPr lang="en-US" sz="2000" b="0" i="0" dirty="0">
                <a:solidFill>
                  <a:srgbClr val="000000"/>
                </a:solidFill>
              </a:rPr>
              <a:t>Ships. Works for most.</a:t>
            </a:r>
          </a:p>
        </p:txBody>
      </p:sp>
      <p:cxnSp>
        <p:nvCxnSpPr>
          <p:cNvPr id="71" name="L71"/>
          <p:cNvCxnSpPr/>
          <p:nvPr/>
        </p:nvCxnSpPr>
        <p:spPr>
          <a:xfrm>
            <a:off x="4445000" y="2377440"/>
            <a:ext cx="228600" cy="0"/>
          </a:xfrm>
          <a:prstGeom prst="line">
            <a:avLst/>
          </a:prstGeom>
          <a:ln w="19050">
            <a:solidFill>
              <a:srgbClr val="8E6F3E"/>
            </a:solidFill>
            <a:tailEnd type="triangle" w="med" len="med"/>
          </a:ln>
        </p:spPr>
      </p:cxnSp>
      <p:sp>
        <p:nvSpPr>
          <p:cNvPr id="62" name="S62"/>
          <p:cNvSpPr/>
          <p:nvPr/>
        </p:nvSpPr>
        <p:spPr>
          <a:xfrm>
            <a:off x="4699000" y="1371600"/>
            <a:ext cx="1930400" cy="201168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2400" b="1" i="0" dirty="0">
                <a:solidFill>
                  <a:srgbClr val="5C4826"/>
                </a:solidFill>
              </a:rPr>
              <a:t>OBSERVE</a:t>
            </a:r>
          </a:p>
          <a:p>
            <a:pPr algn="l">
              <a:spcBef>
                <a:spcPts val="200"/>
              </a:spcBef>
              <a:buNone/>
            </a:pPr>
            <a:r>
              <a:rPr lang="en-US" sz="2000" b="0" i="0" dirty="0">
                <a:solidFill>
                  <a:srgbClr val="000000"/>
                </a:solidFill>
              </a:rPr>
              <a:t>Long temporary changes are mistaken for a new normal.</a:t>
            </a:r>
          </a:p>
        </p:txBody>
      </p:sp>
      <p:cxnSp>
        <p:nvCxnSpPr>
          <p:cNvPr id="72" name="L72"/>
          <p:cNvCxnSpPr/>
          <p:nvPr/>
        </p:nvCxnSpPr>
        <p:spPr>
          <a:xfrm>
            <a:off x="6654800" y="2377440"/>
            <a:ext cx="228600" cy="0"/>
          </a:xfrm>
          <a:prstGeom prst="line">
            <a:avLst/>
          </a:prstGeom>
          <a:ln w="19050">
            <a:solidFill>
              <a:srgbClr val="8E6F3E"/>
            </a:solidFill>
            <a:tailEnd type="triangle" w="med" len="med"/>
          </a:ln>
        </p:spPr>
      </p:cxnSp>
      <p:sp>
        <p:nvSpPr>
          <p:cNvPr id="63" name="S63"/>
          <p:cNvSpPr/>
          <p:nvPr/>
        </p:nvSpPr>
        <p:spPr>
          <a:xfrm>
            <a:off x="6908800" y="1371600"/>
            <a:ext cx="1930400" cy="2011680"/>
          </a:xfrm>
          <a:prstGeom prst="rect">
            <a:avLst/>
          </a:prstGeom>
          <a:solidFill>
            <a:srgbClr val="8E6F3E"/>
          </a:solidFill>
          <a:ln>
            <a:noFill/>
          </a:ln>
        </p:spPr>
        <p:txBody>
          <a:bodyPr wrap="square" lIns="109728" tIns="82296" rIns="109728" bIns="82296" anchor="t">
            <a:normAutofit/>
          </a:bodyPr>
          <a:lstStyle/>
          <a:p>
            <a:pPr algn="l">
              <a:buNone/>
            </a:pPr>
            <a:r>
              <a:rPr lang="en-US" sz="2400" b="1" i="0" dirty="0">
                <a:solidFill>
                  <a:srgbClr val="FFFFFF"/>
                </a:solidFill>
              </a:rPr>
              <a:t>LEARN</a:t>
            </a:r>
          </a:p>
          <a:p>
            <a:pPr algn="l">
              <a:spcBef>
                <a:spcPts val="200"/>
              </a:spcBef>
              <a:buNone/>
            </a:pPr>
            <a:r>
              <a:rPr lang="en-US" sz="1900" b="0" i="0" dirty="0">
                <a:solidFill>
                  <a:srgbClr val="FFFFFF"/>
                </a:solidFill>
              </a:rPr>
              <a:t>Persistence alone does not tell us what “normal” means.</a:t>
            </a:r>
          </a:p>
        </p:txBody>
      </p:sp>
      <p:cxnSp>
        <p:nvCxnSpPr>
          <p:cNvPr id="80" name="L80"/>
          <p:cNvCxnSpPr/>
          <p:nvPr/>
        </p:nvCxnSpPr>
        <p:spPr>
          <a:xfrm>
            <a:off x="7874000" y="3383280"/>
            <a:ext cx="0" cy="402336"/>
          </a:xfrm>
          <a:prstGeom prst="line">
            <a:avLst/>
          </a:prstGeom>
          <a:ln w="19050">
            <a:solidFill>
              <a:srgbClr val="8E6F3E"/>
            </a:solidFill>
          </a:ln>
        </p:spPr>
      </p:cxnSp>
      <p:cxnSp>
        <p:nvCxnSpPr>
          <p:cNvPr id="81" name="L81"/>
          <p:cNvCxnSpPr/>
          <p:nvPr/>
        </p:nvCxnSpPr>
        <p:spPr>
          <a:xfrm>
            <a:off x="1244600" y="3785616"/>
            <a:ext cx="6629400" cy="0"/>
          </a:xfrm>
          <a:prstGeom prst="line">
            <a:avLst/>
          </a:prstGeom>
          <a:ln w="19050">
            <a:solidFill>
              <a:srgbClr val="8E6F3E"/>
            </a:solidFill>
          </a:ln>
        </p:spPr>
      </p:cxnSp>
      <p:cxnSp>
        <p:nvCxnSpPr>
          <p:cNvPr id="82" name="L82"/>
          <p:cNvCxnSpPr/>
          <p:nvPr/>
        </p:nvCxnSpPr>
        <p:spPr>
          <a:xfrm flipV="1">
            <a:off x="1244600" y="3383280"/>
            <a:ext cx="0" cy="402336"/>
          </a:xfrm>
          <a:prstGeom prst="line">
            <a:avLst/>
          </a:prstGeom>
          <a:ln w="19050">
            <a:solidFill>
              <a:srgbClr val="8E6F3E"/>
            </a:solidFill>
            <a:tailEnd type="triangle" w="med" len="med"/>
          </a:ln>
        </p:spPr>
      </p:cxnSp>
      <p:sp>
        <p:nvSpPr>
          <p:cNvPr id="83" name="T83"/>
          <p:cNvSpPr txBox="1"/>
          <p:nvPr/>
        </p:nvSpPr>
        <p:spPr>
          <a:xfrm>
            <a:off x="2286000" y="3886200"/>
            <a:ext cx="4572000" cy="381000"/>
          </a:xfrm>
          <a:prstGeom prst="rect">
            <a:avLst/>
          </a:prstGeom>
          <a:noFill/>
          <a:ln>
            <a:noFill/>
          </a:ln>
        </p:spPr>
        <p:txBody>
          <a:bodyPr wrap="square" lIns="0" tIns="0" rIns="0" bIns="0" anchor="t">
            <a:normAutofit/>
          </a:bodyPr>
          <a:lstStyle/>
          <a:p>
            <a:pPr algn="ctr">
              <a:buNone/>
            </a:pPr>
            <a:r>
              <a:rPr lang="en-US" sz="2200" b="1" i="0" dirty="0">
                <a:solidFill>
                  <a:srgbClr val="5C4826"/>
                </a:solidFill>
              </a:rPr>
              <a:t>and the specification changes</a:t>
            </a:r>
          </a:p>
        </p:txBody>
      </p:sp>
      <p:sp>
        <p:nvSpPr>
          <p:cNvPr id="84" name="S84"/>
          <p:cNvSpPr/>
          <p:nvPr/>
        </p:nvSpPr>
        <p:spPr>
          <a:xfrm>
            <a:off x="279400" y="4526280"/>
            <a:ext cx="8559800" cy="1005840"/>
          </a:xfrm>
          <a:prstGeom prst="rect">
            <a:avLst/>
          </a:prstGeom>
          <a:solidFill>
            <a:srgbClr val="8E6F3E"/>
          </a:solidFill>
          <a:ln>
            <a:noFill/>
          </a:ln>
        </p:spPr>
        <p:txBody>
          <a:bodyPr wrap="square" lIns="109728" tIns="82296" rIns="109728" bIns="82296" anchor="ctr">
            <a:normAutofit/>
          </a:bodyPr>
          <a:lstStyle/>
          <a:p>
            <a:pPr algn="ctr">
              <a:buNone/>
            </a:pPr>
            <a:r>
              <a:rPr lang="en-US" sz="2400" b="0" i="0" dirty="0">
                <a:solidFill>
                  <a:srgbClr val="FFFFFF"/>
                </a:solidFill>
              </a:rPr>
              <a:t>The code did what we specified.</a:t>
            </a:r>
          </a:p>
          <a:p>
            <a:pPr algn="ctr">
              <a:spcBef>
                <a:spcPts val="180"/>
              </a:spcBef>
              <a:buNone/>
            </a:pPr>
            <a:r>
              <a:rPr lang="en-US" sz="2400" b="1" i="0" dirty="0">
                <a:solidFill>
                  <a:srgbClr val="FFFFFF"/>
                </a:solidFill>
              </a:rPr>
              <a:t>Use taught us that the boundary was wrong.</a:t>
            </a:r>
          </a:p>
        </p:txBody>
      </p:sp>
      <p:sp>
        <p:nvSpPr>
          <p:cNvPr id="2" name="TextBox 1">
            <a:extLst>
              <a:ext uri="{FF2B5EF4-FFF2-40B4-BE49-F238E27FC236}">
                <a16:creationId xmlns:a16="http://schemas.microsoft.com/office/drawing/2014/main" id="{9F19DB55-52BA-B031-1260-417A1BC04940}"/>
              </a:ext>
            </a:extLst>
          </p:cNvPr>
          <p:cNvSpPr txBox="1"/>
          <p:nvPr/>
        </p:nvSpPr>
        <p:spPr>
          <a:xfrm>
            <a:off x="283464" y="6446520"/>
            <a:ext cx="7368620" cy="369332"/>
          </a:xfrm>
          <a:prstGeom prst="rect">
            <a:avLst/>
          </a:prstGeom>
          <a:noFill/>
        </p:spPr>
        <p:txBody>
          <a:bodyPr wrap="none" rtlCol="0">
            <a:spAutoFit/>
          </a:bodyPr>
          <a:lstStyle/>
          <a:p>
            <a:r>
              <a:rPr lang="en-US" sz="1200" i="1" dirty="0">
                <a:solidFill>
                  <a:srgbClr val="8A8A8A"/>
                </a:solidFill>
              </a:rPr>
              <a:t>https://</a:t>
            </a:r>
            <a:r>
              <a:rPr lang="en-US" sz="1200" i="1" dirty="0" err="1">
                <a:solidFill>
                  <a:srgbClr val="8A8A8A"/>
                </a:solidFill>
              </a:rPr>
              <a:t>amolnotes.substack.com</a:t>
            </a:r>
            <a:r>
              <a:rPr lang="en-US" sz="1200" i="1" dirty="0">
                <a:solidFill>
                  <a:srgbClr val="8A8A8A"/>
                </a:solidFill>
              </a:rPr>
              <a:t>/p/stop-planning-start-probing-and-evolving</a:t>
            </a:r>
          </a:p>
        </p:txBody>
      </p:sp>
    </p:spTree>
    <p:extLst>
      <p:ext uri="{BB962C8B-B14F-4D97-AF65-F5344CB8AC3E}">
        <p14:creationId xmlns:p14="http://schemas.microsoft.com/office/powerpoint/2010/main" val="326971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71CC-2D99-58B7-128A-D2E025CA744E}"/>
              </a:ext>
            </a:extLst>
          </p:cNvPr>
          <p:cNvSpPr>
            <a:spLocks noGrp="1"/>
          </p:cNvSpPr>
          <p:nvPr>
            <p:ph type="title"/>
          </p:nvPr>
        </p:nvSpPr>
        <p:spPr>
          <a:xfrm>
            <a:off x="685800" y="2240280"/>
            <a:ext cx="7772400" cy="914400"/>
          </a:xfrm>
        </p:spPr>
        <p:txBody>
          <a:bodyPr>
            <a:normAutofit/>
          </a:bodyPr>
          <a:lstStyle/>
          <a:p>
            <a:pPr algn="ctr">
              <a:buNone/>
              <a:defRPr b="0"/>
            </a:pPr>
            <a:r>
              <a:rPr lang="en-US" sz="4000" b="0" i="0" dirty="0">
                <a:solidFill>
                  <a:srgbClr val="000000"/>
                </a:solidFill>
              </a:rPr>
              <a:t>Specification</a:t>
            </a:r>
          </a:p>
        </p:txBody>
      </p:sp>
      <p:sp>
        <p:nvSpPr>
          <p:cNvPr id="3" name="Slide Number Placeholder 2">
            <a:extLst>
              <a:ext uri="{FF2B5EF4-FFF2-40B4-BE49-F238E27FC236}">
                <a16:creationId xmlns:a16="http://schemas.microsoft.com/office/drawing/2014/main" id="{61C980F7-CD42-F0F4-9D51-7D42498354DC}"/>
              </a:ext>
            </a:extLst>
          </p:cNvPr>
          <p:cNvSpPr>
            <a:spLocks noGrp="1"/>
          </p:cNvSpPr>
          <p:nvPr>
            <p:ph type="sldNum" sz="quarter" idx="4"/>
          </p:nvPr>
        </p:nvSpPr>
        <p:spPr/>
        <p:txBody>
          <a:bodyPr/>
          <a:lstStyle/>
          <a:p>
            <a:fld id="{B7EB45DA-9A0D-DC49-8E02-F30A5DDC21C3}" type="slidenum">
              <a:rPr lang="en-US" smtClean="0"/>
              <a:t>3</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1</a:t>
            </a:r>
          </a:p>
        </p:txBody>
      </p:sp>
      <p:sp>
        <p:nvSpPr>
          <p:cNvPr id="51" name="S51"/>
          <p:cNvSpPr/>
          <p:nvPr/>
        </p:nvSpPr>
        <p:spPr>
          <a:xfrm>
            <a:off x="3429000" y="338328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1371600" y="3977640"/>
            <a:ext cx="6400800" cy="1005840"/>
          </a:xfrm>
          <a:prstGeom prst="rect">
            <a:avLst/>
          </a:prstGeom>
          <a:noFill/>
          <a:ln>
            <a:noFill/>
          </a:ln>
        </p:spPr>
        <p:txBody>
          <a:bodyPr wrap="square" lIns="0" tIns="0" rIns="0" bIns="0" anchor="t">
            <a:normAutofit/>
          </a:bodyPr>
          <a:lstStyle/>
          <a:p>
            <a:pPr algn="ctr">
              <a:buNone/>
            </a:pPr>
            <a:r>
              <a:rPr lang="en-US" sz="2800" b="0" i="0" dirty="0">
                <a:solidFill>
                  <a:srgbClr val="555960"/>
                </a:solidFill>
              </a:rPr>
              <a:t>What must we make explicit so that an acceptable system can be built?</a:t>
            </a:r>
          </a:p>
        </p:txBody>
      </p:sp>
    </p:spTree>
    <p:extLst>
      <p:ext uri="{BB962C8B-B14F-4D97-AF65-F5344CB8AC3E}">
        <p14:creationId xmlns:p14="http://schemas.microsoft.com/office/powerpoint/2010/main" val="238252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48685-A5A9-0DEB-687B-1A4E954B04B5}"/>
              </a:ext>
            </a:extLst>
          </p:cNvPr>
          <p:cNvSpPr>
            <a:spLocks noGrp="1"/>
          </p:cNvSpPr>
          <p:nvPr>
            <p:ph type="title"/>
          </p:nvPr>
        </p:nvSpPr>
        <p:spPr/>
        <p:txBody>
          <a:bodyPr>
            <a:normAutofit fontScale="90000"/>
          </a:bodyPr>
          <a:lstStyle/>
          <a:p>
            <a:pPr algn="l">
              <a:buNone/>
              <a:defRPr b="0"/>
            </a:pPr>
            <a:r>
              <a:rPr lang="en-US" sz="3200" b="0" i="0" dirty="0">
                <a:solidFill>
                  <a:srgbClr val="000000"/>
                </a:solidFill>
              </a:rPr>
              <a:t>Specify what matters</a:t>
            </a:r>
          </a:p>
        </p:txBody>
      </p:sp>
      <p:sp>
        <p:nvSpPr>
          <p:cNvPr id="4" name="Slide Number Placeholder 3">
            <a:extLst>
              <a:ext uri="{FF2B5EF4-FFF2-40B4-BE49-F238E27FC236}">
                <a16:creationId xmlns:a16="http://schemas.microsoft.com/office/drawing/2014/main" id="{859AE216-B90C-2F02-AD86-06FD89CA4484}"/>
              </a:ext>
            </a:extLst>
          </p:cNvPr>
          <p:cNvSpPr>
            <a:spLocks noGrp="1"/>
          </p:cNvSpPr>
          <p:nvPr>
            <p:ph type="sldNum" sz="quarter" idx="4"/>
          </p:nvPr>
        </p:nvSpPr>
        <p:spPr/>
        <p:txBody>
          <a:bodyPr/>
          <a:lstStyle/>
          <a:p>
            <a:fld id="{B7EB45DA-9A0D-DC49-8E02-F30A5DDC21C3}" type="slidenum">
              <a:rPr lang="en-US" smtClean="0"/>
              <a:t>30</a:t>
            </a:fld>
            <a:endParaRPr lang="en-US"/>
          </a:p>
        </p:txBody>
      </p:sp>
      <p:sp>
        <p:nvSpPr>
          <p:cNvPr id="60" name="S60"/>
          <p:cNvSpPr/>
          <p:nvPr/>
        </p:nvSpPr>
        <p:spPr>
          <a:xfrm>
            <a:off x="279400" y="1117600"/>
            <a:ext cx="2286000" cy="914400"/>
          </a:xfrm>
          <a:prstGeom prst="rect">
            <a:avLst/>
          </a:prstGeom>
          <a:solidFill>
            <a:srgbClr val="8E6F3E"/>
          </a:solidFill>
          <a:ln>
            <a:noFill/>
          </a:ln>
        </p:spPr>
        <p:txBody>
          <a:bodyPr wrap="square" lIns="109728" tIns="82296" rIns="109728" bIns="82296" anchor="ctr">
            <a:normAutofit/>
          </a:bodyPr>
          <a:lstStyle/>
          <a:p>
            <a:pPr algn="ctr">
              <a:buNone/>
            </a:pPr>
            <a:r>
              <a:rPr lang="en-US" sz="2200" b="1" i="0" dirty="0">
                <a:solidFill>
                  <a:srgbClr val="FFFFFF"/>
                </a:solidFill>
              </a:rPr>
              <a:t>CONSTRAIN</a:t>
            </a:r>
          </a:p>
        </p:txBody>
      </p:sp>
      <p:sp>
        <p:nvSpPr>
          <p:cNvPr id="70" name="S70"/>
          <p:cNvSpPr/>
          <p:nvPr/>
        </p:nvSpPr>
        <p:spPr>
          <a:xfrm>
            <a:off x="2565400" y="1117600"/>
            <a:ext cx="6273800" cy="91440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2200" b="0" i="0" dirty="0">
                <a:solidFill>
                  <a:srgbClr val="000000"/>
                </a:solidFill>
              </a:rPr>
              <a:t>when the alternatives differ consequentially.</a:t>
            </a:r>
          </a:p>
        </p:txBody>
      </p:sp>
      <p:sp>
        <p:nvSpPr>
          <p:cNvPr id="61" name="S61"/>
          <p:cNvSpPr/>
          <p:nvPr/>
        </p:nvSpPr>
        <p:spPr>
          <a:xfrm>
            <a:off x="279400" y="2184400"/>
            <a:ext cx="2286000" cy="914400"/>
          </a:xfrm>
          <a:prstGeom prst="rect">
            <a:avLst/>
          </a:prstGeom>
          <a:solidFill>
            <a:srgbClr val="8E6F3E"/>
          </a:solidFill>
          <a:ln>
            <a:noFill/>
          </a:ln>
        </p:spPr>
        <p:txBody>
          <a:bodyPr wrap="square" lIns="109728" tIns="82296" rIns="109728" bIns="82296" anchor="ctr">
            <a:normAutofit/>
          </a:bodyPr>
          <a:lstStyle/>
          <a:p>
            <a:pPr algn="ctr">
              <a:buNone/>
            </a:pPr>
            <a:r>
              <a:rPr lang="en-US" sz="2200" b="1" i="0" dirty="0">
                <a:solidFill>
                  <a:srgbClr val="FFFFFF"/>
                </a:solidFill>
              </a:rPr>
              <a:t>LEAVE OPEN</a:t>
            </a:r>
          </a:p>
        </p:txBody>
      </p:sp>
      <p:sp>
        <p:nvSpPr>
          <p:cNvPr id="71" name="S71"/>
          <p:cNvSpPr/>
          <p:nvPr/>
        </p:nvSpPr>
        <p:spPr>
          <a:xfrm>
            <a:off x="2565400" y="2184400"/>
            <a:ext cx="6273800" cy="91440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2200" b="0" i="0" dirty="0">
                <a:solidFill>
                  <a:srgbClr val="000000"/>
                </a:solidFill>
              </a:rPr>
              <a:t>when the alternatives are all acceptable.</a:t>
            </a:r>
          </a:p>
        </p:txBody>
      </p:sp>
      <p:sp>
        <p:nvSpPr>
          <p:cNvPr id="62" name="S62"/>
          <p:cNvSpPr/>
          <p:nvPr/>
        </p:nvSpPr>
        <p:spPr>
          <a:xfrm>
            <a:off x="279400" y="3251200"/>
            <a:ext cx="2286000" cy="914400"/>
          </a:xfrm>
          <a:prstGeom prst="rect">
            <a:avLst/>
          </a:prstGeom>
          <a:solidFill>
            <a:srgbClr val="8E6F3E"/>
          </a:solidFill>
          <a:ln>
            <a:noFill/>
          </a:ln>
        </p:spPr>
        <p:txBody>
          <a:bodyPr wrap="square" lIns="109728" tIns="82296" rIns="109728" bIns="82296" anchor="ctr">
            <a:normAutofit/>
          </a:bodyPr>
          <a:lstStyle/>
          <a:p>
            <a:pPr algn="ctr">
              <a:buNone/>
            </a:pPr>
            <a:r>
              <a:rPr lang="en-US" sz="2200" b="1" i="0" dirty="0">
                <a:solidFill>
                  <a:srgbClr val="FFFFFF"/>
                </a:solidFill>
              </a:rPr>
              <a:t>EXPLORE</a:t>
            </a:r>
          </a:p>
        </p:txBody>
      </p:sp>
      <p:sp>
        <p:nvSpPr>
          <p:cNvPr id="72" name="S72"/>
          <p:cNvSpPr/>
          <p:nvPr/>
        </p:nvSpPr>
        <p:spPr>
          <a:xfrm>
            <a:off x="2565400" y="3251200"/>
            <a:ext cx="6273800" cy="91440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2200" b="0" i="0" dirty="0">
                <a:solidFill>
                  <a:srgbClr val="000000"/>
                </a:solidFill>
              </a:rPr>
              <a:t>when you do not yet know which it is.</a:t>
            </a:r>
          </a:p>
        </p:txBody>
      </p:sp>
      <p:sp>
        <p:nvSpPr>
          <p:cNvPr id="6" name="MAGE Moment badge">
            <a:extLst>
              <a:ext uri="{FF2B5EF4-FFF2-40B4-BE49-F238E27FC236}">
                <a16:creationId xmlns:a16="http://schemas.microsoft.com/office/drawing/2014/main" id="{57019F54-BFD9-AD31-43B4-C4DDC3669380}"/>
              </a:ext>
            </a:extLst>
          </p:cNvPr>
          <p:cNvSpPr txBox="1"/>
          <p:nvPr/>
        </p:nvSpPr>
        <p:spPr>
          <a:xfrm>
            <a:off x="2691524" y="4828182"/>
            <a:ext cx="5080000" cy="787400"/>
          </a:xfrm>
          <a:prstGeom prst="rect">
            <a:avLst/>
          </a:prstGeom>
          <a:noFill/>
        </p:spPr>
        <p:txBody>
          <a:bodyPr wrap="square" rtlCol="0" anchor="t">
            <a:noAutofit/>
          </a:bodyPr>
          <a:lstStyle/>
          <a:p>
            <a:pPr algn="l">
              <a:buNone/>
            </a:pPr>
            <a:r>
              <a:rPr lang="en-US" sz="4800" dirty="0"/>
              <a:t>🧙</a:t>
            </a:r>
            <a:r>
              <a:rPr lang="en-US" sz="2400" i="1" dirty="0"/>
              <a:t>  MAGE Moment</a:t>
            </a:r>
          </a:p>
        </p:txBody>
      </p:sp>
      <p:sp>
        <p:nvSpPr>
          <p:cNvPr id="7" name="TextBox 6">
            <a:extLst>
              <a:ext uri="{FF2B5EF4-FFF2-40B4-BE49-F238E27FC236}">
                <a16:creationId xmlns:a16="http://schemas.microsoft.com/office/drawing/2014/main" id="{8ED27179-FD0F-260C-54B8-C7C56F37AEF0}"/>
              </a:ext>
            </a:extLst>
          </p:cNvPr>
          <p:cNvSpPr txBox="1"/>
          <p:nvPr/>
        </p:nvSpPr>
        <p:spPr>
          <a:xfrm>
            <a:off x="628649" y="5615582"/>
            <a:ext cx="8341929" cy="830997"/>
          </a:xfrm>
          <a:prstGeom prst="rect">
            <a:avLst/>
          </a:prstGeom>
          <a:noFill/>
        </p:spPr>
        <p:txBody>
          <a:bodyPr wrap="square" rtlCol="0">
            <a:spAutoFit/>
          </a:bodyPr>
          <a:lstStyle/>
          <a:p>
            <a:r>
              <a:rPr lang="en-US" sz="2400" b="1" dirty="0"/>
              <a:t>But how do we preserve room to learn while giving agents enough specification to work reliably?</a:t>
            </a:r>
            <a:endParaRPr lang="en-US" sz="2400" dirty="0"/>
          </a:p>
        </p:txBody>
      </p:sp>
    </p:spTree>
    <p:extLst>
      <p:ext uri="{BB962C8B-B14F-4D97-AF65-F5344CB8AC3E}">
        <p14:creationId xmlns:p14="http://schemas.microsoft.com/office/powerpoint/2010/main" val="233617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07E37-5A58-8F72-4386-C963BB75869E}"/>
              </a:ext>
            </a:extLst>
          </p:cNvPr>
          <p:cNvSpPr>
            <a:spLocks noGrp="1"/>
          </p:cNvSpPr>
          <p:nvPr>
            <p:ph type="title"/>
          </p:nvPr>
        </p:nvSpPr>
        <p:spPr/>
        <p:txBody>
          <a:bodyPr>
            <a:normAutofit fontScale="90000"/>
          </a:bodyPr>
          <a:lstStyle/>
          <a:p>
            <a:pPr algn="l">
              <a:buNone/>
              <a:defRPr b="0"/>
            </a:pPr>
            <a:r>
              <a:rPr lang="en-US" sz="2400" b="0" i="0" dirty="0">
                <a:solidFill>
                  <a:srgbClr val="000000"/>
                </a:solidFill>
              </a:rPr>
              <a:t>Requirements, specification, architecture, design</a:t>
            </a:r>
          </a:p>
        </p:txBody>
      </p:sp>
      <p:sp>
        <p:nvSpPr>
          <p:cNvPr id="4" name="Slide Number Placeholder 3">
            <a:extLst>
              <a:ext uri="{FF2B5EF4-FFF2-40B4-BE49-F238E27FC236}">
                <a16:creationId xmlns:a16="http://schemas.microsoft.com/office/drawing/2014/main" id="{1E315202-6E93-5123-3161-3510B7FB3A5C}"/>
              </a:ext>
            </a:extLst>
          </p:cNvPr>
          <p:cNvSpPr>
            <a:spLocks noGrp="1"/>
          </p:cNvSpPr>
          <p:nvPr>
            <p:ph type="sldNum" sz="quarter" idx="4"/>
          </p:nvPr>
        </p:nvSpPr>
        <p:spPr/>
        <p:txBody>
          <a:bodyPr/>
          <a:lstStyle/>
          <a:p>
            <a:fld id="{B7EB45DA-9A0D-DC49-8E02-F30A5DDC21C3}" type="slidenum">
              <a:rPr lang="en-US" smtClean="0"/>
              <a:t>31</a:t>
            </a:fld>
            <a:endParaRPr lang="en-US"/>
          </a:p>
        </p:txBody>
      </p:sp>
      <p:sp>
        <p:nvSpPr>
          <p:cNvPr id="60" name="S60"/>
          <p:cNvSpPr/>
          <p:nvPr/>
        </p:nvSpPr>
        <p:spPr>
          <a:xfrm>
            <a:off x="3429000" y="1390876"/>
            <a:ext cx="2286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400" b="1" i="0" dirty="0">
                <a:solidFill>
                  <a:srgbClr val="5C4826"/>
                </a:solidFill>
              </a:rPr>
              <a:t>REQUIREMENTS</a:t>
            </a:r>
          </a:p>
        </p:txBody>
      </p:sp>
      <p:cxnSp>
        <p:nvCxnSpPr>
          <p:cNvPr id="61" name="L61"/>
          <p:cNvCxnSpPr/>
          <p:nvPr/>
        </p:nvCxnSpPr>
        <p:spPr>
          <a:xfrm>
            <a:off x="4572000" y="1949676"/>
            <a:ext cx="0" cy="177800"/>
          </a:xfrm>
          <a:prstGeom prst="line">
            <a:avLst/>
          </a:prstGeom>
          <a:ln w="19050">
            <a:solidFill>
              <a:srgbClr val="8E6F3E"/>
            </a:solidFill>
            <a:tailEnd type="triangle" w="med" len="med"/>
          </a:ln>
        </p:spPr>
      </p:cxnSp>
      <p:sp>
        <p:nvSpPr>
          <p:cNvPr id="62" name="S62"/>
          <p:cNvSpPr/>
          <p:nvPr/>
        </p:nvSpPr>
        <p:spPr>
          <a:xfrm>
            <a:off x="3175000" y="2127476"/>
            <a:ext cx="2794000" cy="609600"/>
          </a:xfrm>
          <a:prstGeom prst="rect">
            <a:avLst/>
          </a:prstGeom>
          <a:solidFill>
            <a:srgbClr val="8E6F3E"/>
          </a:solidFill>
          <a:ln>
            <a:noFill/>
          </a:ln>
        </p:spPr>
        <p:txBody>
          <a:bodyPr wrap="square" lIns="109728" tIns="82296" rIns="109728" bIns="82296" anchor="ctr">
            <a:normAutofit/>
          </a:bodyPr>
          <a:lstStyle/>
          <a:p>
            <a:pPr algn="ctr">
              <a:buNone/>
            </a:pPr>
            <a:r>
              <a:rPr lang="en-US" sz="2400" b="1" i="0" dirty="0">
                <a:solidFill>
                  <a:srgbClr val="FFFFFF"/>
                </a:solidFill>
              </a:rPr>
              <a:t>SPECIFICATION</a:t>
            </a:r>
          </a:p>
        </p:txBody>
      </p:sp>
      <p:cxnSp>
        <p:nvCxnSpPr>
          <p:cNvPr id="63" name="L63"/>
          <p:cNvCxnSpPr/>
          <p:nvPr/>
        </p:nvCxnSpPr>
        <p:spPr>
          <a:xfrm>
            <a:off x="4572000" y="2737076"/>
            <a:ext cx="0" cy="177800"/>
          </a:xfrm>
          <a:prstGeom prst="line">
            <a:avLst/>
          </a:prstGeom>
          <a:ln w="19050">
            <a:solidFill>
              <a:srgbClr val="8E6F3E"/>
            </a:solidFill>
            <a:tailEnd type="triangle" w="med" len="med"/>
          </a:ln>
        </p:spPr>
      </p:cxnSp>
      <p:sp>
        <p:nvSpPr>
          <p:cNvPr id="64" name="S64"/>
          <p:cNvSpPr/>
          <p:nvPr/>
        </p:nvSpPr>
        <p:spPr>
          <a:xfrm>
            <a:off x="2159000" y="2914876"/>
            <a:ext cx="4826000" cy="965200"/>
          </a:xfrm>
          <a:prstGeom prst="roundRect">
            <a:avLst/>
          </a:prstGeom>
          <a:solidFill>
            <a:srgbClr val="FBF8F2"/>
          </a:solidFill>
          <a:ln w="19050">
            <a:solidFill>
              <a:srgbClr val="8E6F3E"/>
            </a:solidFill>
            <a:prstDash val="dash"/>
          </a:ln>
        </p:spPr>
        <p:txBody>
          <a:bodyPr wrap="square" lIns="109728" tIns="82296" rIns="109728" bIns="82296" anchor="t">
            <a:normAutofit/>
          </a:bodyPr>
          <a:lstStyle/>
          <a:p>
            <a:endParaRPr/>
          </a:p>
        </p:txBody>
      </p:sp>
      <p:sp>
        <p:nvSpPr>
          <p:cNvPr id="65" name="T65"/>
          <p:cNvSpPr txBox="1"/>
          <p:nvPr/>
        </p:nvSpPr>
        <p:spPr>
          <a:xfrm>
            <a:off x="2311400" y="2965676"/>
            <a:ext cx="4521200" cy="330200"/>
          </a:xfrm>
          <a:prstGeom prst="rect">
            <a:avLst/>
          </a:prstGeom>
          <a:noFill/>
          <a:ln>
            <a:noFill/>
          </a:ln>
        </p:spPr>
        <p:txBody>
          <a:bodyPr wrap="square" lIns="0" tIns="0" rIns="0" bIns="0" anchor="t">
            <a:normAutofit lnSpcReduction="10000"/>
          </a:bodyPr>
          <a:lstStyle/>
          <a:p>
            <a:pPr algn="l">
              <a:buNone/>
            </a:pPr>
            <a:r>
              <a:rPr lang="en-US" sz="2200" b="1" i="0" dirty="0">
                <a:solidFill>
                  <a:srgbClr val="8E6F3E"/>
                </a:solidFill>
              </a:rPr>
              <a:t>ACCEPTABLE REALIZATIONS</a:t>
            </a:r>
          </a:p>
        </p:txBody>
      </p:sp>
      <p:sp>
        <p:nvSpPr>
          <p:cNvPr id="66" name="S66"/>
          <p:cNvSpPr/>
          <p:nvPr/>
        </p:nvSpPr>
        <p:spPr>
          <a:xfrm>
            <a:off x="2438400" y="3321276"/>
            <a:ext cx="1371600" cy="4826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200" b="1" i="0" dirty="0">
                <a:solidFill>
                  <a:srgbClr val="5C4826"/>
                </a:solidFill>
              </a:rPr>
              <a:t>A</a:t>
            </a:r>
          </a:p>
        </p:txBody>
      </p:sp>
      <p:sp>
        <p:nvSpPr>
          <p:cNvPr id="67" name="S67"/>
          <p:cNvSpPr/>
          <p:nvPr/>
        </p:nvSpPr>
        <p:spPr>
          <a:xfrm>
            <a:off x="3886200" y="3321276"/>
            <a:ext cx="1371600" cy="4826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200" b="1" i="0" dirty="0">
                <a:solidFill>
                  <a:srgbClr val="5C4826"/>
                </a:solidFill>
              </a:rPr>
              <a:t>B</a:t>
            </a:r>
          </a:p>
        </p:txBody>
      </p:sp>
      <p:sp>
        <p:nvSpPr>
          <p:cNvPr id="68" name="S68"/>
          <p:cNvSpPr/>
          <p:nvPr/>
        </p:nvSpPr>
        <p:spPr>
          <a:xfrm>
            <a:off x="5334000" y="3321276"/>
            <a:ext cx="1371600" cy="4826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200" b="1" i="0" dirty="0">
                <a:solidFill>
                  <a:srgbClr val="5C4826"/>
                </a:solidFill>
              </a:rPr>
              <a:t>C</a:t>
            </a:r>
          </a:p>
        </p:txBody>
      </p:sp>
      <p:cxnSp>
        <p:nvCxnSpPr>
          <p:cNvPr id="70" name="L70"/>
          <p:cNvCxnSpPr/>
          <p:nvPr/>
        </p:nvCxnSpPr>
        <p:spPr>
          <a:xfrm>
            <a:off x="4572000" y="3905012"/>
            <a:ext cx="0" cy="254000"/>
          </a:xfrm>
          <a:prstGeom prst="line">
            <a:avLst/>
          </a:prstGeom>
          <a:ln w="19050">
            <a:solidFill>
              <a:srgbClr val="8E6F3E"/>
            </a:solidFill>
            <a:tailEnd type="triangle" w="med" len="med"/>
          </a:ln>
        </p:spPr>
      </p:cxnSp>
      <p:sp>
        <p:nvSpPr>
          <p:cNvPr id="71" name="S71"/>
          <p:cNvSpPr/>
          <p:nvPr/>
        </p:nvSpPr>
        <p:spPr>
          <a:xfrm>
            <a:off x="3465576" y="4159012"/>
            <a:ext cx="2212848" cy="5588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200" b="1" i="0" dirty="0">
                <a:solidFill>
                  <a:srgbClr val="5C4826"/>
                </a:solidFill>
              </a:rPr>
              <a:t>ARCHITECTURE</a:t>
            </a:r>
          </a:p>
        </p:txBody>
      </p:sp>
      <p:cxnSp>
        <p:nvCxnSpPr>
          <p:cNvPr id="72" name="L72"/>
          <p:cNvCxnSpPr/>
          <p:nvPr/>
        </p:nvCxnSpPr>
        <p:spPr>
          <a:xfrm>
            <a:off x="4572000" y="4717812"/>
            <a:ext cx="0" cy="203200"/>
          </a:xfrm>
          <a:prstGeom prst="line">
            <a:avLst/>
          </a:prstGeom>
          <a:ln w="19050">
            <a:solidFill>
              <a:srgbClr val="8E6F3E"/>
            </a:solidFill>
            <a:tailEnd type="triangle" w="med" len="med"/>
          </a:ln>
        </p:spPr>
      </p:cxnSp>
      <p:sp>
        <p:nvSpPr>
          <p:cNvPr id="73" name="S73"/>
          <p:cNvSpPr/>
          <p:nvPr/>
        </p:nvSpPr>
        <p:spPr>
          <a:xfrm>
            <a:off x="3465576" y="4921012"/>
            <a:ext cx="2212848" cy="5588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200" b="1" i="0" dirty="0">
                <a:solidFill>
                  <a:srgbClr val="5C4826"/>
                </a:solidFill>
              </a:rPr>
              <a:t>DESIGN</a:t>
            </a:r>
          </a:p>
        </p:txBody>
      </p:sp>
      <p:cxnSp>
        <p:nvCxnSpPr>
          <p:cNvPr id="74" name="L74"/>
          <p:cNvCxnSpPr/>
          <p:nvPr/>
        </p:nvCxnSpPr>
        <p:spPr>
          <a:xfrm>
            <a:off x="4572000" y="5479812"/>
            <a:ext cx="0" cy="203200"/>
          </a:xfrm>
          <a:prstGeom prst="line">
            <a:avLst/>
          </a:prstGeom>
          <a:ln w="19050">
            <a:solidFill>
              <a:srgbClr val="8E6F3E"/>
            </a:solidFill>
            <a:tailEnd type="triangle" w="med" len="med"/>
          </a:ln>
        </p:spPr>
      </p:cxnSp>
      <p:sp>
        <p:nvSpPr>
          <p:cNvPr id="75" name="S75"/>
          <p:cNvSpPr/>
          <p:nvPr/>
        </p:nvSpPr>
        <p:spPr>
          <a:xfrm>
            <a:off x="3465576" y="5683012"/>
            <a:ext cx="2212848" cy="558800"/>
          </a:xfrm>
          <a:prstGeom prst="rect">
            <a:avLst/>
          </a:prstGeom>
          <a:solidFill>
            <a:srgbClr val="FFFFFF"/>
          </a:solidFill>
          <a:ln w="19050">
            <a:solidFill>
              <a:srgbClr val="8E6F3E"/>
            </a:solidFill>
          </a:ln>
        </p:spPr>
        <p:txBody>
          <a:bodyPr wrap="square" lIns="109728" tIns="82296" rIns="109728" bIns="82296" anchor="ctr">
            <a:normAutofit fontScale="92500"/>
          </a:bodyPr>
          <a:lstStyle/>
          <a:p>
            <a:pPr algn="ctr">
              <a:buNone/>
            </a:pPr>
            <a:r>
              <a:rPr lang="en-US" sz="2200" b="1" i="0" dirty="0">
                <a:solidFill>
                  <a:srgbClr val="5C4826"/>
                </a:solidFill>
              </a:rPr>
              <a:t>IMPLEMENTATION</a:t>
            </a:r>
          </a:p>
        </p:txBody>
      </p:sp>
      <p:sp>
        <p:nvSpPr>
          <p:cNvPr id="2" name="Right Brace 1">
            <a:extLst>
              <a:ext uri="{FF2B5EF4-FFF2-40B4-BE49-F238E27FC236}">
                <a16:creationId xmlns:a16="http://schemas.microsoft.com/office/drawing/2014/main" id="{6FC471C8-BA11-64E0-E312-9EF0CB33BB27}"/>
              </a:ext>
            </a:extLst>
          </p:cNvPr>
          <p:cNvSpPr/>
          <p:nvPr/>
        </p:nvSpPr>
        <p:spPr>
          <a:xfrm>
            <a:off x="5969000" y="4159012"/>
            <a:ext cx="488950" cy="2082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16ED68F9-9FC5-8DCB-B698-72DAEEC94731}"/>
              </a:ext>
            </a:extLst>
          </p:cNvPr>
          <p:cNvSpPr txBox="1"/>
          <p:nvPr/>
        </p:nvSpPr>
        <p:spPr>
          <a:xfrm>
            <a:off x="6525899" y="4938802"/>
            <a:ext cx="2148840" cy="594360"/>
          </a:xfrm>
          <a:prstGeom prst="rect">
            <a:avLst/>
          </a:prstGeom>
          <a:noFill/>
        </p:spPr>
        <p:txBody>
          <a:bodyPr wrap="none" rtlCol="0">
            <a:spAutoFit/>
          </a:bodyPr>
          <a:lstStyle/>
          <a:p>
            <a:r>
              <a:rPr lang="en-US" sz="3200" dirty="0"/>
              <a:t>Next week!</a:t>
            </a:r>
          </a:p>
        </p:txBody>
      </p:sp>
    </p:spTree>
    <p:extLst>
      <p:ext uri="{BB962C8B-B14F-4D97-AF65-F5344CB8AC3E}">
        <p14:creationId xmlns:p14="http://schemas.microsoft.com/office/powerpoint/2010/main" val="255497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400"/>
                                        <p:tgtEl>
                                          <p:spTgt spid="70"/>
                                        </p:tgtEl>
                                      </p:cBhvr>
                                    </p:animEffect>
                                  </p:childTnLst>
                                </p:cTn>
                              </p:par>
                              <p:par>
                                <p:cTn id="8" presetID="10" presetClass="entr" presetSubtype="0" fill="hold"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fade">
                                      <p:cBhvr>
                                        <p:cTn id="10" dur="400"/>
                                        <p:tgtEl>
                                          <p:spTgt spid="71"/>
                                        </p:tgtEl>
                                      </p:cBhvr>
                                    </p:animEffect>
                                  </p:childTnLst>
                                </p:cTn>
                              </p:par>
                              <p:par>
                                <p:cTn id="11" presetID="10"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400"/>
                                        <p:tgtEl>
                                          <p:spTgt spid="72"/>
                                        </p:tgtEl>
                                      </p:cBhvr>
                                    </p:animEffect>
                                  </p:childTnLst>
                                </p:cTn>
                              </p:par>
                              <p:par>
                                <p:cTn id="14" presetID="10" presetClass="entr" presetSubtype="0" fill="hold" nodeType="withEffect">
                                  <p:stCondLst>
                                    <p:cond delay="0"/>
                                  </p:stCondLst>
                                  <p:childTnLst>
                                    <p:set>
                                      <p:cBhvr>
                                        <p:cTn id="15" dur="1" fill="hold">
                                          <p:stCondLst>
                                            <p:cond delay="0"/>
                                          </p:stCondLst>
                                        </p:cTn>
                                        <p:tgtEl>
                                          <p:spTgt spid="73"/>
                                        </p:tgtEl>
                                        <p:attrNameLst>
                                          <p:attrName>style.visibility</p:attrName>
                                        </p:attrNameLst>
                                      </p:cBhvr>
                                      <p:to>
                                        <p:strVal val="visible"/>
                                      </p:to>
                                    </p:set>
                                    <p:animEffect transition="in" filter="fade">
                                      <p:cBhvr>
                                        <p:cTn id="16" dur="400"/>
                                        <p:tgtEl>
                                          <p:spTgt spid="73"/>
                                        </p:tgtEl>
                                      </p:cBhvr>
                                    </p:animEffect>
                                  </p:childTnLst>
                                </p:cTn>
                              </p:par>
                              <p:par>
                                <p:cTn id="17" presetID="10" presetClass="entr" presetSubtype="0" fill="hold" nodeType="with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fade">
                                      <p:cBhvr>
                                        <p:cTn id="19" dur="400"/>
                                        <p:tgtEl>
                                          <p:spTgt spid="74"/>
                                        </p:tgtEl>
                                      </p:cBhvr>
                                    </p:animEffect>
                                  </p:childTnLst>
                                </p:cTn>
                              </p:par>
                              <p:par>
                                <p:cTn id="20" presetID="10" presetClass="entr" presetSubtype="0" fill="hold" nodeType="with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fade">
                                      <p:cBhvr>
                                        <p:cTn id="22" dur="400"/>
                                        <p:tgtEl>
                                          <p:spTgt spid="7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l">
              <a:buNone/>
              <a:defRPr b="0"/>
            </a:pPr>
            <a:r>
              <a:rPr lang="en-US" sz="3000" b="0" i="0" dirty="0">
                <a:solidFill>
                  <a:srgbClr val="000000"/>
                </a:solidFill>
              </a:rPr>
              <a:t>Running example: Sleep Advisor</a:t>
            </a:r>
          </a:p>
        </p:txBody>
      </p:sp>
      <p:sp>
        <p:nvSpPr>
          <p:cNvPr id="4" name="Slide Number Placeholder 3"/>
          <p:cNvSpPr>
            <a:spLocks noGrp="1"/>
          </p:cNvSpPr>
          <p:nvPr>
            <p:ph type="sldNum" sz="quarter" idx="4"/>
          </p:nvPr>
        </p:nvSpPr>
        <p:spPr/>
        <p:txBody>
          <a:bodyPr/>
          <a:lstStyle/>
          <a:p>
            <a:fld id="{1A2B3C4D-5E6F-7A8B-9C0D-1E2F3A4B5C6D}" type="slidenum">
              <a:rPr lang="en-US" smtClean="0"/>
              <a:t>4</a:t>
            </a:fld>
            <a:endParaRPr lang="en-US"/>
          </a:p>
        </p:txBody>
      </p:sp>
      <p:sp>
        <p:nvSpPr>
          <p:cNvPr id="100" name="Phone"/>
          <p:cNvSpPr/>
          <p:nvPr/>
        </p:nvSpPr>
        <p:spPr>
          <a:xfrm>
            <a:off x="558800" y="1229360"/>
            <a:ext cx="2478024" cy="3584448"/>
          </a:xfrm>
          <a:prstGeom prst="roundRect">
            <a:avLst>
              <a:gd name="adj" fmla="val 8000"/>
            </a:avLst>
          </a:prstGeom>
          <a:solidFill>
            <a:srgbClr val="FFFFFF"/>
          </a:solidFill>
          <a:ln w="28575">
            <a:solidFill>
              <a:srgbClr val="8E6F3E"/>
            </a:solidFill>
          </a:ln>
        </p:spPr>
        <p:txBody>
          <a:bodyPr wrap="square" lIns="109728" tIns="82296" rIns="109728" bIns="82296" anchor="t">
            <a:normAutofit/>
          </a:bodyPr>
          <a:lstStyle/>
          <a:p>
            <a:endParaRPr/>
          </a:p>
        </p:txBody>
      </p:sp>
      <p:sp>
        <p:nvSpPr>
          <p:cNvPr id="101" name="HomeBar"/>
          <p:cNvSpPr/>
          <p:nvPr/>
        </p:nvSpPr>
        <p:spPr>
          <a:xfrm>
            <a:off x="1408176" y="4526280"/>
            <a:ext cx="768096" cy="64008"/>
          </a:xfrm>
          <a:prstGeom prst="roundRect">
            <a:avLst>
              <a:gd name="adj" fmla="val 50000"/>
            </a:avLst>
          </a:prstGeom>
          <a:solidFill>
            <a:srgbClr val="C9B991"/>
          </a:solidFill>
          <a:ln>
            <a:noFill/>
          </a:ln>
        </p:spPr>
        <p:txBody>
          <a:bodyPr/>
          <a:lstStyle/>
          <a:p>
            <a:endParaRPr/>
          </a:p>
        </p:txBody>
      </p:sp>
      <p:pic>
        <p:nvPicPr>
          <p:cNvPr id="102" name="AppIcon" descr="Sleep Advisor app icon: gold crescent moon and sleep waveform on a dark rounded tile"/>
          <p:cNvPicPr>
            <a:picLocks noChangeAspect="1"/>
          </p:cNvPicPr>
          <p:nvPr/>
        </p:nvPicPr>
        <p:blipFill>
          <a:blip r:embed="rId3"/>
          <a:stretch>
            <a:fillRect/>
          </a:stretch>
        </p:blipFill>
        <p:spPr>
          <a:xfrm>
            <a:off x="1106424" y="1673352"/>
            <a:ext cx="1362456" cy="1362456"/>
          </a:xfrm>
          <a:prstGeom prst="rect">
            <a:avLst/>
          </a:prstGeom>
        </p:spPr>
      </p:pic>
      <p:sp>
        <p:nvSpPr>
          <p:cNvPr id="105" name="ScreenBar1"/>
          <p:cNvSpPr/>
          <p:nvPr/>
        </p:nvSpPr>
        <p:spPr>
          <a:xfrm>
            <a:off x="731520" y="3666744"/>
            <a:ext cx="2130552" cy="118872"/>
          </a:xfrm>
          <a:prstGeom prst="roundRect">
            <a:avLst>
              <a:gd name="adj" fmla="val 50000"/>
            </a:avLst>
          </a:prstGeom>
          <a:solidFill>
            <a:srgbClr val="F5F1E8"/>
          </a:solidFill>
          <a:ln w="9525">
            <a:solidFill>
              <a:srgbClr val="C9B991"/>
            </a:solidFill>
          </a:ln>
        </p:spPr>
        <p:txBody>
          <a:bodyPr/>
          <a:lstStyle/>
          <a:p>
            <a:endParaRPr/>
          </a:p>
        </p:txBody>
      </p:sp>
      <p:sp>
        <p:nvSpPr>
          <p:cNvPr id="106" name="ScreenBar2"/>
          <p:cNvSpPr/>
          <p:nvPr/>
        </p:nvSpPr>
        <p:spPr>
          <a:xfrm>
            <a:off x="731520" y="3941064"/>
            <a:ext cx="1709928" cy="118872"/>
          </a:xfrm>
          <a:prstGeom prst="roundRect">
            <a:avLst>
              <a:gd name="adj" fmla="val 50000"/>
            </a:avLst>
          </a:prstGeom>
          <a:solidFill>
            <a:srgbClr val="F5F1E8"/>
          </a:solidFill>
          <a:ln w="9525">
            <a:solidFill>
              <a:srgbClr val="C9B991"/>
            </a:solidFill>
          </a:ln>
        </p:spPr>
        <p:txBody>
          <a:bodyPr/>
          <a:lstStyle/>
          <a:p>
            <a:endParaRPr/>
          </a:p>
        </p:txBody>
      </p:sp>
      <p:sp>
        <p:nvSpPr>
          <p:cNvPr id="107" name="ScreenBar3"/>
          <p:cNvSpPr/>
          <p:nvPr/>
        </p:nvSpPr>
        <p:spPr>
          <a:xfrm>
            <a:off x="731520" y="4224528"/>
            <a:ext cx="1929384" cy="118872"/>
          </a:xfrm>
          <a:prstGeom prst="roundRect">
            <a:avLst>
              <a:gd name="adj" fmla="val 50000"/>
            </a:avLst>
          </a:prstGeom>
          <a:solidFill>
            <a:srgbClr val="F5F1E8"/>
          </a:solidFill>
          <a:ln w="9525">
            <a:solidFill>
              <a:srgbClr val="C9B991"/>
            </a:solidFill>
          </a:ln>
        </p:spPr>
        <p:txBody>
          <a:bodyPr/>
          <a:lstStyle/>
          <a:p>
            <a:endParaRPr/>
          </a:p>
        </p:txBody>
      </p:sp>
      <p:sp>
        <p:nvSpPr>
          <p:cNvPr id="103" name="Wordmark"/>
          <p:cNvSpPr txBox="1"/>
          <p:nvPr/>
        </p:nvSpPr>
        <p:spPr>
          <a:xfrm>
            <a:off x="621792" y="3154680"/>
            <a:ext cx="2368296" cy="310896"/>
          </a:xfrm>
          <a:prstGeom prst="rect">
            <a:avLst/>
          </a:prstGeom>
          <a:noFill/>
          <a:ln>
            <a:noFill/>
          </a:ln>
        </p:spPr>
        <p:txBody>
          <a:bodyPr lIns="0" tIns="0" rIns="0" bIns="0" anchor="ctr">
            <a:noAutofit/>
          </a:bodyPr>
          <a:lstStyle/>
          <a:p>
            <a:pPr algn="ctr">
              <a:buNone/>
            </a:pPr>
            <a:r>
              <a:rPr lang="en-US" sz="1500" b="1" spc="120" dirty="0">
                <a:solidFill>
                  <a:srgbClr val="8E6F3E"/>
                </a:solidFill>
              </a:rPr>
              <a:t>SLEEP ADVISOR</a:t>
            </a:r>
          </a:p>
        </p:txBody>
      </p:sp>
      <p:sp>
        <p:nvSpPr>
          <p:cNvPr id="104" name="AppDesc"/>
          <p:cNvSpPr txBox="1"/>
          <p:nvPr/>
        </p:nvSpPr>
        <p:spPr>
          <a:xfrm>
            <a:off x="279400" y="4919472"/>
            <a:ext cx="2781300" cy="960120"/>
          </a:xfrm>
          <a:prstGeom prst="rect">
            <a:avLst/>
          </a:prstGeom>
          <a:noFill/>
          <a:ln>
            <a:noFill/>
          </a:ln>
        </p:spPr>
        <p:txBody>
          <a:bodyPr lIns="0" tIns="0" rIns="0" bIns="0" anchor="t">
            <a:noAutofit/>
          </a:bodyPr>
          <a:lstStyle/>
          <a:p>
            <a:pPr algn="l">
              <a:buNone/>
            </a:pPr>
            <a:r>
              <a:rPr lang="en-US" sz="1500" b="0" i="0" dirty="0">
                <a:solidFill>
                  <a:srgbClr val="000000"/>
                </a:solidFill>
              </a:rPr>
              <a:t>A hypothetical app that learns a user's normal sleep patterns and helps them notice potentially important changes.</a:t>
            </a:r>
          </a:p>
        </p:txBody>
      </p:sp>
      <p:sp>
        <p:nvSpPr>
          <p:cNvPr id="110" name="ReqR1"/>
          <p:cNvSpPr/>
          <p:nvPr/>
        </p:nvSpPr>
        <p:spPr>
          <a:xfrm>
            <a:off x="3175000" y="896112"/>
            <a:ext cx="5664200" cy="64008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1800" b="1" i="0" dirty="0">
                <a:solidFill>
                  <a:srgbClr val="8E6F3E"/>
                </a:solidFill>
              </a:rPr>
              <a:t>R1</a:t>
            </a:r>
            <a:r>
              <a:rPr lang="en-US" sz="1800" b="0" i="0" dirty="0">
                <a:solidFill>
                  <a:srgbClr val="000000"/>
                </a:solidFill>
              </a:rPr>
              <a:t>  Track the user's sleep each night.</a:t>
            </a:r>
          </a:p>
        </p:txBody>
      </p:sp>
      <p:sp>
        <p:nvSpPr>
          <p:cNvPr id="111" name="ReqR2"/>
          <p:cNvSpPr/>
          <p:nvPr/>
        </p:nvSpPr>
        <p:spPr>
          <a:xfrm>
            <a:off x="3175000" y="1609344"/>
            <a:ext cx="5664200" cy="640080"/>
          </a:xfrm>
          <a:prstGeom prst="rect">
            <a:avLst/>
          </a:prstGeom>
          <a:solidFill>
            <a:srgbClr val="F5F1E8"/>
          </a:solidFill>
          <a:ln w="12700">
            <a:solidFill>
              <a:srgbClr val="C9B991"/>
            </a:solidFill>
          </a:ln>
        </p:spPr>
        <p:txBody>
          <a:bodyPr wrap="square" lIns="109728" tIns="82296" rIns="109728" bIns="82296" anchor="ctr">
            <a:normAutofit fontScale="92500" lnSpcReduction="10000"/>
          </a:bodyPr>
          <a:lstStyle/>
          <a:p>
            <a:pPr algn="l">
              <a:buNone/>
            </a:pPr>
            <a:r>
              <a:rPr lang="en-US" sz="1800" b="1" i="0" dirty="0">
                <a:solidFill>
                  <a:srgbClr val="8E6F3E"/>
                </a:solidFill>
              </a:rPr>
              <a:t>R2</a:t>
            </a:r>
            <a:r>
              <a:rPr lang="en-US" sz="1800" b="0" i="0" dirty="0">
                <a:solidFill>
                  <a:srgbClr val="000000"/>
                </a:solidFill>
              </a:rPr>
              <a:t>  Learn what constitutes a normal sleep pattern for the user.</a:t>
            </a:r>
          </a:p>
        </p:txBody>
      </p:sp>
      <p:sp>
        <p:nvSpPr>
          <p:cNvPr id="112" name="ReqR3"/>
          <p:cNvSpPr/>
          <p:nvPr/>
        </p:nvSpPr>
        <p:spPr>
          <a:xfrm>
            <a:off x="3175000" y="2322576"/>
            <a:ext cx="5664200" cy="640080"/>
          </a:xfrm>
          <a:prstGeom prst="rect">
            <a:avLst/>
          </a:prstGeom>
          <a:solidFill>
            <a:srgbClr val="F5F1E8"/>
          </a:solidFill>
          <a:ln w="12700">
            <a:solidFill>
              <a:srgbClr val="C9B991"/>
            </a:solidFill>
          </a:ln>
        </p:spPr>
        <p:txBody>
          <a:bodyPr wrap="square" lIns="109728" tIns="82296" rIns="109728" bIns="82296" anchor="ctr">
            <a:normAutofit fontScale="92500" lnSpcReduction="10000"/>
          </a:bodyPr>
          <a:lstStyle/>
          <a:p>
            <a:pPr algn="l">
              <a:buNone/>
            </a:pPr>
            <a:r>
              <a:rPr lang="en-US" sz="1800" b="1" i="0" dirty="0">
                <a:solidFill>
                  <a:srgbClr val="8E6F3E"/>
                </a:solidFill>
              </a:rPr>
              <a:t>R3</a:t>
            </a:r>
            <a:r>
              <a:rPr lang="en-US" sz="1800" b="0" i="0" dirty="0">
                <a:solidFill>
                  <a:srgbClr val="000000"/>
                </a:solidFill>
              </a:rPr>
              <a:t>  Identify meaningful departures from the user's normal pattern.</a:t>
            </a:r>
          </a:p>
        </p:txBody>
      </p:sp>
      <p:sp>
        <p:nvSpPr>
          <p:cNvPr id="113" name="ReqR4"/>
          <p:cNvSpPr/>
          <p:nvPr/>
        </p:nvSpPr>
        <p:spPr>
          <a:xfrm>
            <a:off x="3175000" y="3035808"/>
            <a:ext cx="5664200" cy="640080"/>
          </a:xfrm>
          <a:prstGeom prst="rect">
            <a:avLst/>
          </a:prstGeom>
          <a:solidFill>
            <a:srgbClr val="F5F1E8"/>
          </a:solidFill>
          <a:ln w="12700">
            <a:solidFill>
              <a:srgbClr val="C9B991"/>
            </a:solidFill>
          </a:ln>
        </p:spPr>
        <p:txBody>
          <a:bodyPr wrap="square" lIns="109728" tIns="82296" rIns="109728" bIns="82296" anchor="ctr">
            <a:normAutofit fontScale="92500"/>
          </a:bodyPr>
          <a:lstStyle/>
          <a:p>
            <a:pPr algn="l">
              <a:buNone/>
            </a:pPr>
            <a:r>
              <a:rPr lang="en-US" sz="1800" b="1" i="0" dirty="0">
                <a:solidFill>
                  <a:srgbClr val="8E6F3E"/>
                </a:solidFill>
              </a:rPr>
              <a:t>R4</a:t>
            </a:r>
            <a:r>
              <a:rPr lang="en-US" sz="1800" b="0" i="0" dirty="0">
                <a:solidFill>
                  <a:srgbClr val="000000"/>
                </a:solidFill>
              </a:rPr>
              <a:t>  Alert the user when their sleep pattern suggests illness.</a:t>
            </a:r>
          </a:p>
        </p:txBody>
      </p:sp>
      <p:sp>
        <p:nvSpPr>
          <p:cNvPr id="114" name="ReqR5"/>
          <p:cNvSpPr/>
          <p:nvPr/>
        </p:nvSpPr>
        <p:spPr>
          <a:xfrm>
            <a:off x="3175000" y="3749040"/>
            <a:ext cx="5664200" cy="64008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1800" b="1" i="0" dirty="0">
                <a:solidFill>
                  <a:srgbClr val="8E6F3E"/>
                </a:solidFill>
              </a:rPr>
              <a:t>R5</a:t>
            </a:r>
            <a:r>
              <a:rPr lang="en-US" sz="1800" b="0" i="0" dirty="0">
                <a:solidFill>
                  <a:srgbClr val="000000"/>
                </a:solidFill>
              </a:rPr>
              <a:t>  Adapt when the user's normal sleep pattern changes.</a:t>
            </a:r>
          </a:p>
        </p:txBody>
      </p:sp>
      <p:sp>
        <p:nvSpPr>
          <p:cNvPr id="115" name="ReqR6"/>
          <p:cNvSpPr/>
          <p:nvPr/>
        </p:nvSpPr>
        <p:spPr>
          <a:xfrm>
            <a:off x="3175000" y="4462272"/>
            <a:ext cx="5664200" cy="640080"/>
          </a:xfrm>
          <a:prstGeom prst="rect">
            <a:avLst/>
          </a:prstGeom>
          <a:solidFill>
            <a:srgbClr val="F5F1E8"/>
          </a:solidFill>
          <a:ln w="12700">
            <a:solidFill>
              <a:srgbClr val="C9B991"/>
            </a:solidFill>
          </a:ln>
        </p:spPr>
        <p:txBody>
          <a:bodyPr wrap="square" lIns="109728" tIns="82296" rIns="109728" bIns="82296" anchor="ctr">
            <a:normAutofit fontScale="92500"/>
          </a:bodyPr>
          <a:lstStyle/>
          <a:p>
            <a:pPr algn="l">
              <a:buNone/>
            </a:pPr>
            <a:r>
              <a:rPr lang="en-US" sz="1800" b="1" i="0" dirty="0">
                <a:solidFill>
                  <a:srgbClr val="8E6F3E"/>
                </a:solidFill>
              </a:rPr>
              <a:t>R6</a:t>
            </a:r>
            <a:r>
              <a:rPr lang="en-US" sz="1800" b="0" i="0" dirty="0">
                <a:solidFill>
                  <a:srgbClr val="000000"/>
                </a:solidFill>
              </a:rPr>
              <a:t>  Provide the user with a weekly summary of their sleep.</a:t>
            </a:r>
          </a:p>
        </p:txBody>
      </p:sp>
      <p:sp>
        <p:nvSpPr>
          <p:cNvPr id="116" name="ReqR7"/>
          <p:cNvSpPr/>
          <p:nvPr/>
        </p:nvSpPr>
        <p:spPr>
          <a:xfrm>
            <a:off x="3175000" y="5175504"/>
            <a:ext cx="5664200" cy="640080"/>
          </a:xfrm>
          <a:prstGeom prst="rect">
            <a:avLst/>
          </a:prstGeom>
          <a:solidFill>
            <a:srgbClr val="F5F1E8"/>
          </a:solidFill>
          <a:ln w="12700">
            <a:solidFill>
              <a:srgbClr val="C9B991"/>
            </a:solidFill>
          </a:ln>
        </p:spPr>
        <p:txBody>
          <a:bodyPr wrap="square" lIns="109728" tIns="82296" rIns="109728" bIns="82296" anchor="ctr">
            <a:normAutofit fontScale="92500" lnSpcReduction="10000"/>
          </a:bodyPr>
          <a:lstStyle/>
          <a:p>
            <a:pPr algn="l">
              <a:buNone/>
            </a:pPr>
            <a:r>
              <a:rPr lang="en-US" sz="1800" b="1" i="0" dirty="0">
                <a:solidFill>
                  <a:srgbClr val="8E6F3E"/>
                </a:solidFill>
              </a:rPr>
              <a:t>R7</a:t>
            </a:r>
            <a:r>
              <a:rPr lang="en-US" sz="1800" b="0" i="0" dirty="0">
                <a:solidFill>
                  <a:srgbClr val="000000"/>
                </a:solidFill>
              </a:rPr>
              <a:t>  Let the user share a weekly sleep summary with their doctor.</a:t>
            </a:r>
          </a:p>
        </p:txBody>
      </p:sp>
      <p:sp>
        <p:nvSpPr>
          <p:cNvPr id="120" name="Band"/>
          <p:cNvSpPr/>
          <p:nvPr/>
        </p:nvSpPr>
        <p:spPr>
          <a:xfrm>
            <a:off x="279400" y="5943600"/>
            <a:ext cx="8559800" cy="566928"/>
          </a:xfrm>
          <a:prstGeom prst="rect">
            <a:avLst/>
          </a:prstGeom>
          <a:solidFill>
            <a:srgbClr val="8E6F3E"/>
          </a:solidFill>
          <a:ln>
            <a:noFill/>
          </a:ln>
        </p:spPr>
        <p:txBody>
          <a:bodyPr wrap="square" lIns="109728" tIns="82296" rIns="109728" bIns="82296" anchor="ctr">
            <a:normAutofit/>
          </a:bodyPr>
          <a:lstStyle/>
          <a:p>
            <a:pPr algn="ctr">
              <a:buNone/>
            </a:pPr>
            <a:r>
              <a:rPr lang="en-US" sz="2200" b="0" i="0" dirty="0">
                <a:solidFill>
                  <a:srgbClr val="FFFFFF"/>
                </a:solidFill>
              </a:rPr>
              <a:t>These say what we want. </a:t>
            </a:r>
            <a:r>
              <a:rPr lang="en-US" sz="2200" b="1" i="0" dirty="0">
                <a:solidFill>
                  <a:srgbClr val="FFFFFF"/>
                </a:solidFill>
              </a:rPr>
              <a:t>They do not yet say enough to build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C12249-6A0D-2171-E35A-7C2C7FB58C9C}"/>
              </a:ext>
            </a:extLst>
          </p:cNvPr>
          <p:cNvSpPr>
            <a:spLocks noGrp="1"/>
          </p:cNvSpPr>
          <p:nvPr>
            <p:ph type="title"/>
          </p:nvPr>
        </p:nvSpPr>
        <p:spPr/>
        <p:txBody>
          <a:bodyPr>
            <a:normAutofit fontScale="90000"/>
          </a:bodyPr>
          <a:lstStyle/>
          <a:p>
            <a:pPr algn="l">
              <a:buNone/>
              <a:defRPr b="0"/>
            </a:pPr>
            <a:r>
              <a:rPr lang="en-US" sz="3000" b="0" i="0" dirty="0">
                <a:solidFill>
                  <a:srgbClr val="000000"/>
                </a:solidFill>
              </a:rPr>
              <a:t>We have requirements. Now what?</a:t>
            </a:r>
          </a:p>
        </p:txBody>
      </p:sp>
      <p:sp>
        <p:nvSpPr>
          <p:cNvPr id="4" name="Slide Number Placeholder 3">
            <a:extLst>
              <a:ext uri="{FF2B5EF4-FFF2-40B4-BE49-F238E27FC236}">
                <a16:creationId xmlns:a16="http://schemas.microsoft.com/office/drawing/2014/main" id="{382D1091-B926-0CA2-5119-1970EBD4A7E9}"/>
              </a:ext>
            </a:extLst>
          </p:cNvPr>
          <p:cNvSpPr>
            <a:spLocks noGrp="1"/>
          </p:cNvSpPr>
          <p:nvPr>
            <p:ph type="sldNum" sz="quarter" idx="4"/>
          </p:nvPr>
        </p:nvSpPr>
        <p:spPr/>
        <p:txBody>
          <a:bodyPr/>
          <a:lstStyle/>
          <a:p>
            <a:fld id="{B7EB45DA-9A0D-DC49-8E02-F30A5DDC21C3}" type="slidenum">
              <a:rPr lang="en-US" smtClean="0"/>
              <a:t>5</a:t>
            </a:fld>
            <a:endParaRPr lang="en-US"/>
          </a:p>
        </p:txBody>
      </p:sp>
      <p:sp>
        <p:nvSpPr>
          <p:cNvPr id="60" name="S60"/>
          <p:cNvSpPr/>
          <p:nvPr/>
        </p:nvSpPr>
        <p:spPr>
          <a:xfrm>
            <a:off x="279400" y="939800"/>
            <a:ext cx="8559800" cy="86360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2400" b="1" i="0" dirty="0">
                <a:solidFill>
                  <a:srgbClr val="000000"/>
                </a:solidFill>
              </a:rPr>
              <a:t>R4   Alert the user when their sleep pattern suggests illness.</a:t>
            </a:r>
          </a:p>
        </p:txBody>
      </p:sp>
      <p:sp>
        <p:nvSpPr>
          <p:cNvPr id="70" name="S70"/>
          <p:cNvSpPr/>
          <p:nvPr/>
        </p:nvSpPr>
        <p:spPr>
          <a:xfrm>
            <a:off x="279400" y="2082800"/>
            <a:ext cx="2743200" cy="2286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800" b="1" i="0" dirty="0">
                <a:solidFill>
                  <a:srgbClr val="8E6F3E"/>
                </a:solidFill>
              </a:rPr>
              <a:t>Build A</a:t>
            </a:r>
          </a:p>
          <a:p>
            <a:pPr algn="l">
              <a:spcBef>
                <a:spcPts val="200"/>
              </a:spcBef>
              <a:buNone/>
            </a:pPr>
            <a:r>
              <a:rPr lang="en-US" sz="2200" b="0" i="0" dirty="0">
                <a:solidFill>
                  <a:srgbClr val="000000"/>
                </a:solidFill>
              </a:rPr>
              <a:t>baseline set at install</a:t>
            </a:r>
          </a:p>
          <a:p>
            <a:pPr algn="l">
              <a:spcBef>
                <a:spcPts val="200"/>
              </a:spcBef>
              <a:buNone/>
            </a:pPr>
            <a:r>
              <a:rPr lang="en-US" sz="2200" b="0" i="0" dirty="0">
                <a:solidFill>
                  <a:srgbClr val="000000"/>
                </a:solidFill>
              </a:rPr>
              <a:t>alert every morning</a:t>
            </a:r>
          </a:p>
        </p:txBody>
      </p:sp>
      <p:sp>
        <p:nvSpPr>
          <p:cNvPr id="71" name="S71"/>
          <p:cNvSpPr/>
          <p:nvPr/>
        </p:nvSpPr>
        <p:spPr>
          <a:xfrm>
            <a:off x="3187700" y="2082800"/>
            <a:ext cx="2743200" cy="2286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800" b="1" i="0" dirty="0">
                <a:solidFill>
                  <a:srgbClr val="8E6F3E"/>
                </a:solidFill>
              </a:rPr>
              <a:t>Build B</a:t>
            </a:r>
          </a:p>
          <a:p>
            <a:pPr algn="l">
              <a:spcBef>
                <a:spcPts val="200"/>
              </a:spcBef>
              <a:buNone/>
            </a:pPr>
            <a:r>
              <a:rPr lang="en-US" sz="2200" b="0" i="0" dirty="0">
                <a:solidFill>
                  <a:srgbClr val="000000"/>
                </a:solidFill>
              </a:rPr>
              <a:t>rolling</a:t>
            </a:r>
            <a:br/>
            <a:r>
              <a:rPr lang="en-US" sz="2200" b="0" i="0" dirty="0">
                <a:solidFill>
                  <a:srgbClr val="000000"/>
                </a:solidFill>
              </a:rPr>
              <a:t>30-day baseline</a:t>
            </a:r>
          </a:p>
          <a:p>
            <a:pPr algn="l">
              <a:spcBef>
                <a:spcPts val="200"/>
              </a:spcBef>
              <a:buNone/>
            </a:pPr>
            <a:r>
              <a:rPr lang="en-US" sz="2200" b="0" i="0" dirty="0">
                <a:solidFill>
                  <a:srgbClr val="000000"/>
                </a:solidFill>
              </a:rPr>
              <a:t>weekly digest only</a:t>
            </a:r>
          </a:p>
        </p:txBody>
      </p:sp>
      <p:sp>
        <p:nvSpPr>
          <p:cNvPr id="72" name="S72"/>
          <p:cNvSpPr/>
          <p:nvPr/>
        </p:nvSpPr>
        <p:spPr>
          <a:xfrm>
            <a:off x="6096000" y="2082800"/>
            <a:ext cx="2743200" cy="2286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800" b="1" i="0" dirty="0">
                <a:solidFill>
                  <a:srgbClr val="8E6F3E"/>
                </a:solidFill>
              </a:rPr>
              <a:t>Build C</a:t>
            </a:r>
          </a:p>
          <a:p>
            <a:pPr algn="l">
              <a:spcBef>
                <a:spcPts val="200"/>
              </a:spcBef>
              <a:buNone/>
            </a:pPr>
            <a:r>
              <a:rPr lang="en-US" sz="2200" b="0" i="0" dirty="0">
                <a:solidFill>
                  <a:srgbClr val="000000"/>
                </a:solidFill>
              </a:rPr>
              <a:t>heart-rate model</a:t>
            </a:r>
          </a:p>
          <a:p>
            <a:pPr algn="l">
              <a:spcBef>
                <a:spcPts val="200"/>
              </a:spcBef>
              <a:buNone/>
            </a:pPr>
            <a:r>
              <a:rPr lang="en-US" sz="2200" b="0" i="0" dirty="0">
                <a:solidFill>
                  <a:srgbClr val="000000"/>
                </a:solidFill>
              </a:rPr>
              <a:t>alert above 90% confidence</a:t>
            </a:r>
          </a:p>
        </p:txBody>
      </p:sp>
      <p:sp>
        <p:nvSpPr>
          <p:cNvPr id="80" name="S80"/>
          <p:cNvSpPr/>
          <p:nvPr/>
        </p:nvSpPr>
        <p:spPr>
          <a:xfrm>
            <a:off x="279400" y="4724400"/>
            <a:ext cx="8559800" cy="914400"/>
          </a:xfrm>
          <a:prstGeom prst="rect">
            <a:avLst/>
          </a:prstGeom>
          <a:solidFill>
            <a:srgbClr val="8E6F3E"/>
          </a:solidFill>
          <a:ln>
            <a:noFill/>
          </a:ln>
        </p:spPr>
        <p:txBody>
          <a:bodyPr wrap="square" lIns="109728" tIns="82296" rIns="109728" bIns="82296" anchor="ctr">
            <a:normAutofit lnSpcReduction="10000"/>
          </a:bodyPr>
          <a:lstStyle/>
          <a:p>
            <a:pPr algn="ctr">
              <a:buNone/>
            </a:pPr>
            <a:r>
              <a:rPr lang="en-US" sz="2400" b="0" i="0" dirty="0">
                <a:solidFill>
                  <a:srgbClr val="FFFFFF"/>
                </a:solidFill>
              </a:rPr>
              <a:t>All three satisfy R4 as written.</a:t>
            </a:r>
          </a:p>
          <a:p>
            <a:pPr algn="ctr">
              <a:spcBef>
                <a:spcPts val="200"/>
              </a:spcBef>
              <a:buNone/>
            </a:pPr>
            <a:r>
              <a:rPr lang="en-US" sz="2800" b="1" i="0" dirty="0">
                <a:solidFill>
                  <a:srgbClr val="FFFFFF"/>
                </a:solidFill>
              </a:rPr>
              <a:t>They are not the same product.</a:t>
            </a:r>
          </a:p>
        </p:txBody>
      </p:sp>
      <p:sp>
        <p:nvSpPr>
          <p:cNvPr id="81" name="T81"/>
          <p:cNvSpPr txBox="1"/>
          <p:nvPr/>
        </p:nvSpPr>
        <p:spPr>
          <a:xfrm>
            <a:off x="279400" y="5816600"/>
            <a:ext cx="8559800" cy="406400"/>
          </a:xfrm>
          <a:prstGeom prst="rect">
            <a:avLst/>
          </a:prstGeom>
          <a:noFill/>
          <a:ln>
            <a:noFill/>
          </a:ln>
        </p:spPr>
        <p:txBody>
          <a:bodyPr wrap="square" lIns="0" tIns="0" rIns="0" bIns="0" anchor="t">
            <a:normAutofit/>
          </a:bodyPr>
          <a:lstStyle/>
          <a:p>
            <a:pPr algn="ctr">
              <a:buNone/>
            </a:pPr>
            <a:r>
              <a:rPr lang="en-US" sz="2600" b="1" i="0" dirty="0">
                <a:solidFill>
                  <a:srgbClr val="000000"/>
                </a:solidFill>
              </a:rPr>
              <a:t>Which differences did we mean to constrain?</a:t>
            </a:r>
          </a:p>
        </p:txBody>
      </p:sp>
    </p:spTree>
    <p:extLst>
      <p:ext uri="{BB962C8B-B14F-4D97-AF65-F5344CB8AC3E}">
        <p14:creationId xmlns:p14="http://schemas.microsoft.com/office/powerpoint/2010/main" val="319908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4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4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D3502E-4FC0-6E71-4E5E-F6F177A678FF}"/>
              </a:ext>
            </a:extLst>
          </p:cNvPr>
          <p:cNvSpPr>
            <a:spLocks noGrp="1"/>
          </p:cNvSpPr>
          <p:nvPr>
            <p:ph type="title"/>
          </p:nvPr>
        </p:nvSpPr>
        <p:spPr>
          <a:xfrm>
            <a:off x="277148" y="118428"/>
            <a:ext cx="8324254" cy="638175"/>
          </a:xfrm>
        </p:spPr>
        <p:txBody>
          <a:bodyPr>
            <a:normAutofit fontScale="90000"/>
          </a:bodyPr>
          <a:lstStyle/>
          <a:p>
            <a:pPr>
              <a:defRPr b="0"/>
            </a:pPr>
            <a:r>
              <a:rPr lang="en-US" sz="3200" b="0" i="0" dirty="0">
                <a:solidFill>
                  <a:srgbClr val="000000"/>
                </a:solidFill>
              </a:rPr>
              <a:t>Requirements ≠ S</a:t>
            </a:r>
            <a:r>
              <a:rPr lang="en-US" sz="3200" dirty="0">
                <a:solidFill>
                  <a:srgbClr val="000000"/>
                </a:solidFill>
              </a:rPr>
              <a:t>pecification ≠ Machine instr.</a:t>
            </a:r>
            <a:endParaRPr lang="en-US" sz="3200" b="0" i="0" dirty="0">
              <a:solidFill>
                <a:srgbClr val="000000"/>
              </a:solidFill>
            </a:endParaRPr>
          </a:p>
        </p:txBody>
      </p:sp>
      <p:sp>
        <p:nvSpPr>
          <p:cNvPr id="4" name="Slide Number Placeholder 3">
            <a:extLst>
              <a:ext uri="{FF2B5EF4-FFF2-40B4-BE49-F238E27FC236}">
                <a16:creationId xmlns:a16="http://schemas.microsoft.com/office/drawing/2014/main" id="{A89E9F49-87ED-7875-AD4A-3ACC383C7C7B}"/>
              </a:ext>
            </a:extLst>
          </p:cNvPr>
          <p:cNvSpPr>
            <a:spLocks noGrp="1"/>
          </p:cNvSpPr>
          <p:nvPr>
            <p:ph type="sldNum" sz="quarter" idx="4"/>
          </p:nvPr>
        </p:nvSpPr>
        <p:spPr/>
        <p:txBody>
          <a:bodyPr/>
          <a:lstStyle/>
          <a:p>
            <a:fld id="{B7EB45DA-9A0D-DC49-8E02-F30A5DDC21C3}" type="slidenum">
              <a:rPr lang="en-US" smtClean="0"/>
              <a:t>6</a:t>
            </a:fld>
            <a:endParaRPr lang="en-US"/>
          </a:p>
        </p:txBody>
      </p:sp>
      <p:sp>
        <p:nvSpPr>
          <p:cNvPr id="60" name="S60"/>
          <p:cNvSpPr/>
          <p:nvPr/>
        </p:nvSpPr>
        <p:spPr>
          <a:xfrm>
            <a:off x="279400" y="1092200"/>
            <a:ext cx="4064000" cy="1905000"/>
          </a:xfrm>
          <a:prstGeom prst="rect">
            <a:avLst/>
          </a:prstGeom>
          <a:noFill/>
          <a:ln>
            <a:noFill/>
          </a:ln>
        </p:spPr>
        <p:txBody>
          <a:bodyPr wrap="square" lIns="0" tIns="82296" rIns="0" bIns="82296" anchor="ctr">
            <a:normAutofit/>
          </a:bodyPr>
          <a:lstStyle/>
          <a:p>
            <a:pPr algn="l">
              <a:buNone/>
            </a:pPr>
            <a:r>
              <a:rPr lang="en-US" sz="2200" b="1" i="0" dirty="0">
                <a:solidFill>
                  <a:srgbClr val="5C4826"/>
                </a:solidFill>
              </a:rPr>
              <a:t>REQUIREMENT</a:t>
            </a:r>
          </a:p>
          <a:p>
            <a:pPr algn="l">
              <a:spcBef>
                <a:spcPts val="200"/>
              </a:spcBef>
              <a:buNone/>
            </a:pPr>
            <a:r>
              <a:rPr lang="en-US" sz="2000" b="0" i="0" dirty="0">
                <a:solidFill>
                  <a:srgbClr val="000000"/>
                </a:solidFill>
              </a:rPr>
              <a:t>About the world.</a:t>
            </a:r>
          </a:p>
          <a:p>
            <a:pPr algn="l">
              <a:spcBef>
                <a:spcPts val="200"/>
              </a:spcBef>
              <a:buNone/>
            </a:pPr>
            <a:r>
              <a:rPr lang="en-US" sz="2000" b="0" i="0" dirty="0">
                <a:solidFill>
                  <a:srgbClr val="000000"/>
                </a:solidFill>
              </a:rPr>
              <a:t>“Users are warned before illness affects their day.”</a:t>
            </a:r>
          </a:p>
        </p:txBody>
      </p:sp>
      <p:sp>
        <p:nvSpPr>
          <p:cNvPr id="61" name="S61"/>
          <p:cNvSpPr/>
          <p:nvPr/>
        </p:nvSpPr>
        <p:spPr>
          <a:xfrm>
            <a:off x="4775200" y="1092200"/>
            <a:ext cx="4064000" cy="1905000"/>
          </a:xfrm>
          <a:prstGeom prst="rect">
            <a:avLst/>
          </a:prstGeom>
          <a:noFill/>
          <a:ln>
            <a:noFill/>
          </a:ln>
        </p:spPr>
        <p:txBody>
          <a:bodyPr wrap="square" lIns="0" tIns="82296" rIns="0" bIns="82296" anchor="ctr">
            <a:normAutofit/>
          </a:bodyPr>
          <a:lstStyle/>
          <a:p>
            <a:pPr algn="l">
              <a:buNone/>
            </a:pPr>
            <a:r>
              <a:rPr lang="en-US" sz="2200" b="1" i="0" dirty="0">
                <a:solidFill>
                  <a:srgbClr val="5C4826"/>
                </a:solidFill>
              </a:rPr>
              <a:t>SPECIFICATION</a:t>
            </a:r>
          </a:p>
          <a:p>
            <a:pPr algn="l">
              <a:spcBef>
                <a:spcPts val="200"/>
              </a:spcBef>
              <a:buNone/>
            </a:pPr>
            <a:r>
              <a:rPr lang="en-US" sz="2000" b="0" i="0" dirty="0">
                <a:solidFill>
                  <a:srgbClr val="000000"/>
                </a:solidFill>
              </a:rPr>
              <a:t>About the machine.</a:t>
            </a:r>
          </a:p>
          <a:p>
            <a:pPr algn="l">
              <a:spcBef>
                <a:spcPts val="200"/>
              </a:spcBef>
              <a:buNone/>
            </a:pPr>
            <a:r>
              <a:rPr lang="en-US" sz="2000" b="0" i="0" dirty="0">
                <a:solidFill>
                  <a:srgbClr val="000000"/>
                </a:solidFill>
              </a:rPr>
              <a:t>“Emit one advisory within 60 s of wake detection.”</a:t>
            </a:r>
          </a:p>
        </p:txBody>
      </p:sp>
      <p:sp>
        <p:nvSpPr>
          <p:cNvPr id="62" name="S62"/>
          <p:cNvSpPr/>
          <p:nvPr/>
        </p:nvSpPr>
        <p:spPr>
          <a:xfrm>
            <a:off x="4533900" y="1092200"/>
            <a:ext cx="38100" cy="1905000"/>
          </a:xfrm>
          <a:prstGeom prst="rect">
            <a:avLst/>
          </a:prstGeom>
          <a:solidFill>
            <a:srgbClr val="C9B991"/>
          </a:solidFill>
          <a:ln>
            <a:noFill/>
          </a:ln>
        </p:spPr>
        <p:txBody>
          <a:bodyPr wrap="square" lIns="109728" tIns="82296" rIns="109728" bIns="82296" anchor="t">
            <a:normAutofit/>
          </a:bodyPr>
          <a:lstStyle/>
          <a:p>
            <a:endParaRPr/>
          </a:p>
        </p:txBody>
      </p:sp>
      <p:sp>
        <p:nvSpPr>
          <p:cNvPr id="63" name="T63"/>
          <p:cNvSpPr txBox="1"/>
          <p:nvPr/>
        </p:nvSpPr>
        <p:spPr>
          <a:xfrm>
            <a:off x="279400" y="3124200"/>
            <a:ext cx="8559800" cy="381000"/>
          </a:xfrm>
          <a:prstGeom prst="rect">
            <a:avLst/>
          </a:prstGeom>
          <a:noFill/>
          <a:ln>
            <a:noFill/>
          </a:ln>
        </p:spPr>
        <p:txBody>
          <a:bodyPr wrap="square" lIns="0" tIns="0" rIns="0" bIns="0" anchor="t">
            <a:normAutofit/>
          </a:bodyPr>
          <a:lstStyle/>
          <a:p>
            <a:pPr algn="ctr">
              <a:buNone/>
            </a:pPr>
            <a:r>
              <a:rPr lang="en-US" sz="2000" b="0" i="0" dirty="0">
                <a:solidFill>
                  <a:srgbClr val="555960"/>
                </a:solidFill>
              </a:rPr>
              <a:t>the boundary: what the machine can sense and emit</a:t>
            </a:r>
          </a:p>
        </p:txBody>
      </p:sp>
      <p:sp>
        <p:nvSpPr>
          <p:cNvPr id="64" name="S64"/>
          <p:cNvSpPr/>
          <p:nvPr/>
        </p:nvSpPr>
        <p:spPr>
          <a:xfrm>
            <a:off x="279400" y="3708400"/>
            <a:ext cx="8559800" cy="1016000"/>
          </a:xfrm>
          <a:prstGeom prst="rect">
            <a:avLst/>
          </a:prstGeom>
          <a:solidFill>
            <a:srgbClr val="8E6F3E"/>
          </a:solidFill>
          <a:ln>
            <a:noFill/>
          </a:ln>
        </p:spPr>
        <p:txBody>
          <a:bodyPr wrap="square" lIns="109728" tIns="82296" rIns="109728" bIns="82296" anchor="ctr">
            <a:normAutofit/>
          </a:bodyPr>
          <a:lstStyle/>
          <a:p>
            <a:pPr algn="ctr">
              <a:buNone/>
            </a:pPr>
            <a:r>
              <a:rPr lang="en-US" sz="2200" b="0" i="0" dirty="0">
                <a:solidFill>
                  <a:srgbClr val="FFFFFF"/>
                </a:solidFill>
              </a:rPr>
              <a:t>Requirements are stated in the vocabulary of the world.</a:t>
            </a:r>
          </a:p>
          <a:p>
            <a:pPr algn="ctr">
              <a:spcBef>
                <a:spcPts val="200"/>
              </a:spcBef>
              <a:buNone/>
            </a:pPr>
            <a:r>
              <a:rPr lang="en-US" sz="2200" b="1" i="0" dirty="0">
                <a:solidFill>
                  <a:srgbClr val="FFFFFF"/>
                </a:solidFill>
              </a:rPr>
              <a:t>Specifications are stated at the machine's interface.</a:t>
            </a:r>
          </a:p>
        </p:txBody>
      </p:sp>
      <p:sp>
        <p:nvSpPr>
          <p:cNvPr id="65" name="T65"/>
          <p:cNvSpPr txBox="1"/>
          <p:nvPr/>
        </p:nvSpPr>
        <p:spPr>
          <a:xfrm>
            <a:off x="279400" y="4978400"/>
            <a:ext cx="8559800" cy="812800"/>
          </a:xfrm>
          <a:prstGeom prst="rect">
            <a:avLst/>
          </a:prstGeom>
          <a:noFill/>
          <a:ln>
            <a:noFill/>
          </a:ln>
        </p:spPr>
        <p:txBody>
          <a:bodyPr wrap="square" lIns="0" tIns="0" rIns="0" bIns="0" anchor="t">
            <a:normAutofit/>
          </a:bodyPr>
          <a:lstStyle/>
          <a:p>
            <a:pPr algn="ctr">
              <a:buNone/>
            </a:pPr>
            <a:r>
              <a:rPr lang="en-US" sz="2400" b="1" i="0" dirty="0">
                <a:solidFill>
                  <a:srgbClr val="000000"/>
                </a:solidFill>
              </a:rPr>
              <a:t>Confusing the two is a common way requirements work goes wrong.</a:t>
            </a:r>
          </a:p>
        </p:txBody>
      </p:sp>
      <p:sp>
        <p:nvSpPr>
          <p:cNvPr id="66" name="T66"/>
          <p:cNvSpPr txBox="1"/>
          <p:nvPr/>
        </p:nvSpPr>
        <p:spPr>
          <a:xfrm>
            <a:off x="279400" y="5943600"/>
            <a:ext cx="5969000" cy="330200"/>
          </a:xfrm>
          <a:prstGeom prst="rect">
            <a:avLst/>
          </a:prstGeom>
          <a:noFill/>
          <a:ln>
            <a:noFill/>
          </a:ln>
        </p:spPr>
        <p:txBody>
          <a:bodyPr wrap="square" lIns="0" tIns="0" rIns="0" bIns="0" anchor="t">
            <a:normAutofit/>
          </a:bodyPr>
          <a:lstStyle/>
          <a:p>
            <a:pPr algn="l">
              <a:buNone/>
            </a:pPr>
            <a:r>
              <a:rPr lang="en-US" sz="2000" b="0" i="0" dirty="0">
                <a:solidFill>
                  <a:srgbClr val="555960"/>
                </a:solidFill>
              </a:rPr>
              <a:t>Zave &amp; Jackson, TOSEM 1997</a:t>
            </a:r>
          </a:p>
        </p:txBody>
      </p:sp>
    </p:spTree>
    <p:extLst>
      <p:ext uri="{BB962C8B-B14F-4D97-AF65-F5344CB8AC3E}">
        <p14:creationId xmlns:p14="http://schemas.microsoft.com/office/powerpoint/2010/main" val="390046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4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400"/>
                                        <p:tgtEl>
                                          <p:spTgt spid="61"/>
                                        </p:tgtEl>
                                      </p:cBhvr>
                                    </p:animEffect>
                                  </p:childTnLst>
                                </p:cTn>
                              </p:par>
                              <p:par>
                                <p:cTn id="13" presetID="10"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fade">
                                      <p:cBhvr>
                                        <p:cTn id="15" dur="4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fade">
                                      <p:cBhvr>
                                        <p:cTn id="20" dur="400"/>
                                        <p:tgtEl>
                                          <p:spTgt spid="63"/>
                                        </p:tgtEl>
                                      </p:cBhvr>
                                    </p:animEffect>
                                  </p:childTnLst>
                                </p:cTn>
                              </p:par>
                              <p:par>
                                <p:cTn id="21" presetID="10" presetClass="entr" presetSubtype="0"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400"/>
                                        <p:tgtEl>
                                          <p:spTgt spid="64"/>
                                        </p:tgtEl>
                                      </p:cBhvr>
                                    </p:animEffect>
                                  </p:childTnLst>
                                </p:cTn>
                              </p:par>
                              <p:par>
                                <p:cTn id="24" presetID="10" presetClass="entr" presetSubtype="0" fill="hold" nodeType="with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400"/>
                                        <p:tgtEl>
                                          <p:spTgt spid="65"/>
                                        </p:tgtEl>
                                      </p:cBhvr>
                                    </p:animEffect>
                                  </p:childTnLst>
                                </p:cTn>
                              </p:par>
                              <p:par>
                                <p:cTn id="27" presetID="10" presetClass="entr" presetSubtype="0" fill="hold" nodeType="with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fade">
                                      <p:cBhvr>
                                        <p:cTn id="29" dur="4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27938E-2C9E-4D34-7C52-C7D1D996AC7D}"/>
              </a:ext>
            </a:extLst>
          </p:cNvPr>
          <p:cNvSpPr>
            <a:spLocks noGrp="1"/>
          </p:cNvSpPr>
          <p:nvPr>
            <p:ph type="title"/>
          </p:nvPr>
        </p:nvSpPr>
        <p:spPr>
          <a:xfrm>
            <a:off x="277147" y="118428"/>
            <a:ext cx="8716727" cy="638175"/>
          </a:xfrm>
        </p:spPr>
        <p:txBody>
          <a:bodyPr>
            <a:normAutofit fontScale="90000"/>
          </a:bodyPr>
          <a:lstStyle/>
          <a:p>
            <a:pPr>
              <a:buNone/>
              <a:defRPr b="0"/>
            </a:pPr>
            <a:r>
              <a:rPr lang="en-US" b="0" dirty="0"/>
              <a:t>A specification connects the machine to the requirement</a:t>
            </a:r>
          </a:p>
        </p:txBody>
      </p:sp>
      <p:sp>
        <p:nvSpPr>
          <p:cNvPr id="4" name="Slide Number Placeholder 3">
            <a:extLst>
              <a:ext uri="{FF2B5EF4-FFF2-40B4-BE49-F238E27FC236}">
                <a16:creationId xmlns:a16="http://schemas.microsoft.com/office/drawing/2014/main" id="{B1BB7082-4494-44D8-0B41-1329A5B6BC6C}"/>
              </a:ext>
            </a:extLst>
          </p:cNvPr>
          <p:cNvSpPr>
            <a:spLocks noGrp="1"/>
          </p:cNvSpPr>
          <p:nvPr>
            <p:ph type="sldNum" sz="quarter" idx="4"/>
          </p:nvPr>
        </p:nvSpPr>
        <p:spPr/>
        <p:txBody>
          <a:bodyPr/>
          <a:lstStyle/>
          <a:p>
            <a:fld id="{B7EB45DA-9A0D-DC49-8E02-F30A5DDC21C3}" type="slidenum">
              <a:rPr lang="en-US" smtClean="0"/>
              <a:t>7</a:t>
            </a:fld>
            <a:endParaRPr lang="en-US"/>
          </a:p>
        </p:txBody>
      </p:sp>
      <p:sp>
        <p:nvSpPr>
          <p:cNvPr id="60" name="S60"/>
          <p:cNvSpPr/>
          <p:nvPr/>
        </p:nvSpPr>
        <p:spPr>
          <a:xfrm>
            <a:off x="279400" y="1066800"/>
            <a:ext cx="2743200" cy="17780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200" b="1" i="0" dirty="0">
                <a:solidFill>
                  <a:srgbClr val="5C4826"/>
                </a:solidFill>
              </a:rPr>
              <a:t>THE WORLD</a:t>
            </a:r>
          </a:p>
          <a:p>
            <a:pPr algn="ctr">
              <a:spcBef>
                <a:spcPts val="200"/>
              </a:spcBef>
              <a:buNone/>
            </a:pPr>
            <a:r>
              <a:rPr lang="en-US" sz="2000" b="0" i="0" dirty="0">
                <a:solidFill>
                  <a:srgbClr val="000000"/>
                </a:solidFill>
              </a:rPr>
              <a:t>Requirements live here.</a:t>
            </a:r>
          </a:p>
        </p:txBody>
      </p:sp>
      <p:sp>
        <p:nvSpPr>
          <p:cNvPr id="61" name="S61"/>
          <p:cNvSpPr/>
          <p:nvPr/>
        </p:nvSpPr>
        <p:spPr>
          <a:xfrm>
            <a:off x="3187700" y="1066800"/>
            <a:ext cx="2743200" cy="1778000"/>
          </a:xfrm>
          <a:prstGeom prst="rect">
            <a:avLst/>
          </a:prstGeom>
          <a:solidFill>
            <a:srgbClr val="EFE3CC"/>
          </a:solidFill>
          <a:ln w="12700">
            <a:solidFill>
              <a:srgbClr val="C9B991"/>
            </a:solidFill>
          </a:ln>
        </p:spPr>
        <p:txBody>
          <a:bodyPr wrap="square" lIns="109728" tIns="82296" rIns="109728" bIns="82296" anchor="ctr">
            <a:normAutofit/>
          </a:bodyPr>
          <a:lstStyle/>
          <a:p>
            <a:pPr algn="ctr">
              <a:buNone/>
            </a:pPr>
            <a:r>
              <a:rPr lang="en-US" sz="2200" b="1" i="0" dirty="0">
                <a:solidFill>
                  <a:srgbClr val="5C4826"/>
                </a:solidFill>
              </a:rPr>
              <a:t>SHARED</a:t>
            </a:r>
          </a:p>
          <a:p>
            <a:pPr algn="ctr">
              <a:spcBef>
                <a:spcPts val="200"/>
              </a:spcBef>
              <a:buNone/>
            </a:pPr>
            <a:r>
              <a:rPr lang="en-US" sz="2000" b="0" i="0" dirty="0">
                <a:solidFill>
                  <a:srgbClr val="000000"/>
                </a:solidFill>
              </a:rPr>
              <a:t>What the machine can sense and emit.</a:t>
            </a:r>
          </a:p>
        </p:txBody>
      </p:sp>
      <p:sp>
        <p:nvSpPr>
          <p:cNvPr id="62" name="S62"/>
          <p:cNvSpPr/>
          <p:nvPr/>
        </p:nvSpPr>
        <p:spPr>
          <a:xfrm>
            <a:off x="6096000" y="1066800"/>
            <a:ext cx="2743200" cy="17780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200" b="1" i="0" dirty="0">
                <a:solidFill>
                  <a:srgbClr val="5C4826"/>
                </a:solidFill>
              </a:rPr>
              <a:t>THE MACHINE</a:t>
            </a:r>
          </a:p>
          <a:p>
            <a:pPr algn="ctr">
              <a:spcBef>
                <a:spcPts val="200"/>
              </a:spcBef>
              <a:buNone/>
            </a:pPr>
            <a:r>
              <a:rPr lang="en-US" sz="2000" b="0" i="0" dirty="0">
                <a:solidFill>
                  <a:srgbClr val="000000"/>
                </a:solidFill>
              </a:rPr>
              <a:t>The program lives here.</a:t>
            </a:r>
          </a:p>
        </p:txBody>
      </p:sp>
      <p:sp>
        <p:nvSpPr>
          <p:cNvPr id="74" name="S74"/>
          <p:cNvSpPr/>
          <p:nvPr/>
        </p:nvSpPr>
        <p:spPr>
          <a:xfrm>
            <a:off x="279400" y="4470400"/>
            <a:ext cx="8559800" cy="965200"/>
          </a:xfrm>
          <a:prstGeom prst="rect">
            <a:avLst/>
          </a:prstGeom>
          <a:solidFill>
            <a:srgbClr val="8E6F3E"/>
          </a:solidFill>
          <a:ln>
            <a:noFill/>
          </a:ln>
        </p:spPr>
        <p:txBody>
          <a:bodyPr wrap="square" lIns="109728" tIns="82296" rIns="109728" bIns="82296" anchor="ctr">
            <a:normAutofit/>
          </a:bodyPr>
          <a:lstStyle/>
          <a:p>
            <a:pPr algn="ctr">
              <a:buNone/>
            </a:pPr>
            <a:r>
              <a:rPr lang="en-US" sz="2400" b="0" i="0" dirty="0">
                <a:solidFill>
                  <a:srgbClr val="FFFFFF"/>
                </a:solidFill>
              </a:rPr>
              <a:t>Specification + domain assumptions</a:t>
            </a:r>
          </a:p>
          <a:p>
            <a:pPr algn="ctr">
              <a:spcBef>
                <a:spcPts val="180"/>
              </a:spcBef>
              <a:buNone/>
            </a:pPr>
            <a:r>
              <a:rPr lang="en-US" sz="2600" b="1" i="0" dirty="0">
                <a:solidFill>
                  <a:srgbClr val="FFFFFF"/>
                </a:solidFill>
              </a:rPr>
              <a:t>⇒  the requirement holds</a:t>
            </a:r>
          </a:p>
        </p:txBody>
      </p:sp>
      <p:sp>
        <p:nvSpPr>
          <p:cNvPr id="75" name="T75"/>
          <p:cNvSpPr txBox="1"/>
          <p:nvPr/>
        </p:nvSpPr>
        <p:spPr>
          <a:xfrm>
            <a:off x="279400" y="5613400"/>
            <a:ext cx="8559800" cy="406400"/>
          </a:xfrm>
          <a:prstGeom prst="rect">
            <a:avLst/>
          </a:prstGeom>
          <a:noFill/>
          <a:ln>
            <a:noFill/>
          </a:ln>
        </p:spPr>
        <p:txBody>
          <a:bodyPr wrap="square" lIns="0" tIns="0" rIns="0" bIns="0" anchor="t">
            <a:normAutofit/>
          </a:bodyPr>
          <a:lstStyle/>
          <a:p>
            <a:pPr algn="ctr">
              <a:buNone/>
            </a:pPr>
            <a:r>
              <a:rPr lang="en-US" sz="2200" b="1" i="0" dirty="0">
                <a:solidFill>
                  <a:srgbClr val="000000"/>
                </a:solidFill>
              </a:rPr>
              <a:t>Anyone remember formal logic? What’s the contrapositive?</a:t>
            </a:r>
          </a:p>
        </p:txBody>
      </p:sp>
      <p:sp>
        <p:nvSpPr>
          <p:cNvPr id="76" name="T76"/>
          <p:cNvSpPr txBox="1"/>
          <p:nvPr/>
        </p:nvSpPr>
        <p:spPr>
          <a:xfrm>
            <a:off x="279400" y="6070600"/>
            <a:ext cx="5969000" cy="330200"/>
          </a:xfrm>
          <a:prstGeom prst="rect">
            <a:avLst/>
          </a:prstGeom>
          <a:noFill/>
          <a:ln>
            <a:noFill/>
          </a:ln>
        </p:spPr>
        <p:txBody>
          <a:bodyPr wrap="square" lIns="0" tIns="0" rIns="0" bIns="0" anchor="t">
            <a:normAutofit/>
          </a:bodyPr>
          <a:lstStyle/>
          <a:p>
            <a:pPr>
              <a:buNone/>
            </a:pPr>
            <a:r>
              <a:rPr lang="en-US" sz="1200" dirty="0">
                <a:solidFill>
                  <a:srgbClr val="7A7A7A"/>
                </a:solidFill>
              </a:rPr>
              <a:t>Zave &amp; Jackson, “Four Dark Corners of Requirements Engineering,” ACM TOSEM, 1997</a:t>
            </a:r>
          </a:p>
        </p:txBody>
      </p:sp>
      <p:cxnSp>
        <p:nvCxnSpPr>
          <p:cNvPr id="701" name="Tick"/>
          <p:cNvCxnSpPr/>
          <p:nvPr/>
        </p:nvCxnSpPr>
        <p:spPr>
          <a:xfrm>
            <a:off x="1651000" y="2844800"/>
            <a:ext cx="0" cy="279400"/>
          </a:xfrm>
          <a:prstGeom prst="line">
            <a:avLst/>
          </a:prstGeom>
          <a:ln w="9525">
            <a:solidFill>
              <a:srgbClr val="BFB8A8"/>
            </a:solidFill>
          </a:ln>
        </p:spPr>
      </p:cxnSp>
      <p:cxnSp>
        <p:nvCxnSpPr>
          <p:cNvPr id="702" name="Tick"/>
          <p:cNvCxnSpPr/>
          <p:nvPr/>
        </p:nvCxnSpPr>
        <p:spPr>
          <a:xfrm>
            <a:off x="4559300" y="2844800"/>
            <a:ext cx="0" cy="279400"/>
          </a:xfrm>
          <a:prstGeom prst="line">
            <a:avLst/>
          </a:prstGeom>
          <a:ln w="9525">
            <a:solidFill>
              <a:srgbClr val="BFB8A8"/>
            </a:solidFill>
          </a:ln>
        </p:spPr>
      </p:cxnSp>
      <p:cxnSp>
        <p:nvCxnSpPr>
          <p:cNvPr id="703" name="Tick"/>
          <p:cNvCxnSpPr/>
          <p:nvPr/>
        </p:nvCxnSpPr>
        <p:spPr>
          <a:xfrm>
            <a:off x="7467600" y="2844800"/>
            <a:ext cx="0" cy="279400"/>
          </a:xfrm>
          <a:prstGeom prst="line">
            <a:avLst/>
          </a:prstGeom>
          <a:ln w="9525">
            <a:solidFill>
              <a:srgbClr val="BFB8A8"/>
            </a:solidFill>
          </a:ln>
        </p:spPr>
      </p:cxnSp>
      <p:sp>
        <p:nvSpPr>
          <p:cNvPr id="704" name="BandLeft"/>
          <p:cNvSpPr txBox="1"/>
          <p:nvPr/>
        </p:nvSpPr>
        <p:spPr>
          <a:xfrm>
            <a:off x="279400" y="3124200"/>
            <a:ext cx="4279900" cy="457200"/>
          </a:xfrm>
          <a:prstGeom prst="rect">
            <a:avLst/>
          </a:prstGeom>
          <a:solidFill>
            <a:srgbClr val="DAD4C6"/>
          </a:solidFill>
          <a:ln>
            <a:noFill/>
          </a:ln>
        </p:spPr>
        <p:txBody>
          <a:bodyPr lIns="91440" tIns="22860" rIns="91440" bIns="22860" anchor="ctr">
            <a:noAutofit/>
          </a:bodyPr>
          <a:lstStyle/>
          <a:p>
            <a:pPr algn="ctr">
              <a:buNone/>
            </a:pPr>
            <a:r>
              <a:rPr lang="en-US" sz="1500" b="1" spc="80" dirty="0">
                <a:solidFill>
                  <a:srgbClr val="3A3A3A"/>
                </a:solidFill>
              </a:rPr>
              <a:t>DOMAIN ASSUMPTIONS</a:t>
            </a:r>
          </a:p>
        </p:txBody>
      </p:sp>
      <p:sp>
        <p:nvSpPr>
          <p:cNvPr id="705" name="BandRight"/>
          <p:cNvSpPr txBox="1"/>
          <p:nvPr/>
        </p:nvSpPr>
        <p:spPr>
          <a:xfrm>
            <a:off x="4559300" y="3124200"/>
            <a:ext cx="4279900" cy="457200"/>
          </a:xfrm>
          <a:prstGeom prst="rect">
            <a:avLst/>
          </a:prstGeom>
          <a:solidFill>
            <a:srgbClr val="8E6F3E"/>
          </a:solidFill>
          <a:ln>
            <a:noFill/>
          </a:ln>
        </p:spPr>
        <p:txBody>
          <a:bodyPr lIns="91440" tIns="22860" rIns="91440" bIns="22860" anchor="ctr">
            <a:noAutofit/>
          </a:bodyPr>
          <a:lstStyle/>
          <a:p>
            <a:pPr algn="ctr">
              <a:buNone/>
            </a:pPr>
            <a:r>
              <a:rPr lang="en-US" sz="1500" b="1" spc="80" dirty="0">
                <a:solidFill>
                  <a:srgbClr val="FFFFFF"/>
                </a:solidFill>
              </a:rPr>
              <a:t>SPECIFICATION</a:t>
            </a:r>
          </a:p>
        </p:txBody>
      </p:sp>
      <p:sp>
        <p:nvSpPr>
          <p:cNvPr id="706" name="BandFootL"/>
          <p:cNvSpPr txBox="1"/>
          <p:nvPr/>
        </p:nvSpPr>
        <p:spPr>
          <a:xfrm>
            <a:off x="279400" y="3632200"/>
            <a:ext cx="4279900" cy="254000"/>
          </a:xfrm>
          <a:prstGeom prst="rect">
            <a:avLst/>
          </a:prstGeom>
          <a:noFill/>
          <a:ln>
            <a:noFill/>
          </a:ln>
        </p:spPr>
        <p:txBody>
          <a:bodyPr lIns="91440" tIns="22860" rIns="91440" bIns="22860" anchor="t">
            <a:noAutofit/>
          </a:bodyPr>
          <a:lstStyle/>
          <a:p>
            <a:pPr algn="ctr">
              <a:buNone/>
            </a:pPr>
            <a:r>
              <a:rPr lang="en-US" sz="1300" dirty="0">
                <a:solidFill>
                  <a:srgbClr val="555960"/>
                </a:solidFill>
              </a:rPr>
              <a:t>about the world</a:t>
            </a:r>
          </a:p>
        </p:txBody>
      </p:sp>
      <p:sp>
        <p:nvSpPr>
          <p:cNvPr id="707" name="BandFootR"/>
          <p:cNvSpPr txBox="1"/>
          <p:nvPr/>
        </p:nvSpPr>
        <p:spPr>
          <a:xfrm>
            <a:off x="4559300" y="3632200"/>
            <a:ext cx="4279900" cy="254000"/>
          </a:xfrm>
          <a:prstGeom prst="rect">
            <a:avLst/>
          </a:prstGeom>
          <a:noFill/>
          <a:ln>
            <a:noFill/>
          </a:ln>
        </p:spPr>
        <p:txBody>
          <a:bodyPr lIns="91440" tIns="22860" rIns="91440" bIns="22860" anchor="t">
            <a:noAutofit/>
          </a:bodyPr>
          <a:lstStyle/>
          <a:p>
            <a:pPr algn="ctr">
              <a:buNone/>
            </a:pPr>
            <a:r>
              <a:rPr lang="en-US" sz="1300" dirty="0">
                <a:solidFill>
                  <a:srgbClr val="555960"/>
                </a:solidFill>
              </a:rPr>
              <a:t>constrains the machine</a:t>
            </a:r>
          </a:p>
        </p:txBody>
      </p:sp>
    </p:spTree>
    <p:extLst>
      <p:ext uri="{BB962C8B-B14F-4D97-AF65-F5344CB8AC3E}">
        <p14:creationId xmlns:p14="http://schemas.microsoft.com/office/powerpoint/2010/main" val="20244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4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BD9A43-144B-28C0-6E3F-07984F5A63DD}"/>
              </a:ext>
            </a:extLst>
          </p:cNvPr>
          <p:cNvSpPr>
            <a:spLocks noGrp="1"/>
          </p:cNvSpPr>
          <p:nvPr>
            <p:ph type="title"/>
          </p:nvPr>
        </p:nvSpPr>
        <p:spPr>
          <a:xfrm>
            <a:off x="277148" y="118428"/>
            <a:ext cx="8559800" cy="638175"/>
          </a:xfrm>
        </p:spPr>
        <p:txBody>
          <a:bodyPr>
            <a:normAutofit fontScale="90000"/>
          </a:bodyPr>
          <a:lstStyle/>
          <a:p>
            <a:pPr algn="l">
              <a:buNone/>
              <a:defRPr b="0"/>
            </a:pPr>
            <a:r>
              <a:rPr lang="en-US" sz="2800" b="0" i="0" dirty="0">
                <a:solidFill>
                  <a:srgbClr val="000000"/>
                </a:solidFill>
              </a:rPr>
              <a:t>How would you constrain the machine (implementation)?</a:t>
            </a:r>
          </a:p>
        </p:txBody>
      </p:sp>
      <p:sp>
        <p:nvSpPr>
          <p:cNvPr id="4" name="Slide Number Placeholder 3">
            <a:extLst>
              <a:ext uri="{FF2B5EF4-FFF2-40B4-BE49-F238E27FC236}">
                <a16:creationId xmlns:a16="http://schemas.microsoft.com/office/drawing/2014/main" id="{02F1E2F9-003F-B980-B488-A03BA3B60711}"/>
              </a:ext>
            </a:extLst>
          </p:cNvPr>
          <p:cNvSpPr>
            <a:spLocks noGrp="1"/>
          </p:cNvSpPr>
          <p:nvPr>
            <p:ph type="sldNum" sz="quarter" idx="4"/>
          </p:nvPr>
        </p:nvSpPr>
        <p:spPr/>
        <p:txBody>
          <a:bodyPr/>
          <a:lstStyle/>
          <a:p>
            <a:fld id="{B7EB45DA-9A0D-DC49-8E02-F30A5DDC21C3}" type="slidenum">
              <a:rPr lang="en-US" smtClean="0"/>
              <a:t>8</a:t>
            </a:fld>
            <a:endParaRPr lang="en-US"/>
          </a:p>
        </p:txBody>
      </p:sp>
      <p:pic>
        <p:nvPicPr>
          <p:cNvPr id="60" name="Think Pair Share banner" descr="Think, Pair, Share"/>
          <p:cNvPicPr>
            <a:picLocks noChangeAspect="1"/>
          </p:cNvPicPr>
          <p:nvPr/>
        </p:nvPicPr>
        <p:blipFill>
          <a:blip r:embed="rId3"/>
          <a:stretch>
            <a:fillRect/>
          </a:stretch>
        </p:blipFill>
        <p:spPr>
          <a:xfrm>
            <a:off x="279400" y="797706"/>
            <a:ext cx="4066969" cy="1170794"/>
          </a:xfrm>
          <a:prstGeom prst="rect">
            <a:avLst/>
          </a:prstGeom>
        </p:spPr>
      </p:pic>
      <p:sp>
        <p:nvSpPr>
          <p:cNvPr id="61" name="S61"/>
          <p:cNvSpPr/>
          <p:nvPr/>
        </p:nvSpPr>
        <p:spPr>
          <a:xfrm>
            <a:off x="279400" y="2108200"/>
            <a:ext cx="88900" cy="812800"/>
          </a:xfrm>
          <a:prstGeom prst="rect">
            <a:avLst/>
          </a:prstGeom>
          <a:solidFill>
            <a:srgbClr val="8E6F3E"/>
          </a:solidFill>
          <a:ln>
            <a:noFill/>
          </a:ln>
        </p:spPr>
        <p:txBody>
          <a:bodyPr wrap="square" lIns="109728" tIns="82296" rIns="109728" bIns="82296" anchor="t">
            <a:normAutofit/>
          </a:bodyPr>
          <a:lstStyle/>
          <a:p>
            <a:endParaRPr/>
          </a:p>
        </p:txBody>
      </p:sp>
      <p:sp>
        <p:nvSpPr>
          <p:cNvPr id="62" name="S62"/>
          <p:cNvSpPr/>
          <p:nvPr/>
        </p:nvSpPr>
        <p:spPr>
          <a:xfrm>
            <a:off x="368300" y="2108200"/>
            <a:ext cx="8293100" cy="812800"/>
          </a:xfrm>
          <a:prstGeom prst="rect">
            <a:avLst/>
          </a:prstGeom>
          <a:solidFill>
            <a:srgbClr val="F5F1E8"/>
          </a:solidFill>
          <a:ln>
            <a:noFill/>
          </a:ln>
        </p:spPr>
        <p:txBody>
          <a:bodyPr wrap="square" lIns="109728" tIns="82296" rIns="109728" bIns="82296" anchor="ctr">
            <a:normAutofit/>
          </a:bodyPr>
          <a:lstStyle/>
          <a:p>
            <a:pPr algn="l">
              <a:buNone/>
            </a:pPr>
            <a:r>
              <a:rPr lang="en-US" sz="2200" b="1" i="0" dirty="0">
                <a:solidFill>
                  <a:srgbClr val="000000"/>
                </a:solidFill>
              </a:rPr>
              <a:t>R7   Let the user share a weekly sleep summary with their doctor.</a:t>
            </a:r>
          </a:p>
        </p:txBody>
      </p:sp>
      <p:sp>
        <p:nvSpPr>
          <p:cNvPr id="70" name="S70"/>
          <p:cNvSpPr/>
          <p:nvPr/>
        </p:nvSpPr>
        <p:spPr>
          <a:xfrm>
            <a:off x="279400" y="3175000"/>
            <a:ext cx="2743200" cy="1524000"/>
          </a:xfrm>
          <a:prstGeom prst="rect">
            <a:avLst/>
          </a:prstGeom>
          <a:solidFill>
            <a:srgbClr val="FFFFFF"/>
          </a:solidFill>
          <a:ln w="12700">
            <a:solidFill>
              <a:srgbClr val="C9B991"/>
            </a:solidFill>
          </a:ln>
        </p:spPr>
        <p:txBody>
          <a:bodyPr wrap="square" lIns="109728" tIns="82296" rIns="109728" bIns="82296" anchor="ctr">
            <a:normAutofit lnSpcReduction="10000"/>
          </a:bodyPr>
          <a:lstStyle/>
          <a:p>
            <a:pPr algn="l">
              <a:buNone/>
            </a:pPr>
            <a:r>
              <a:rPr lang="en-US" sz="2600" b="1" i="0" dirty="0">
                <a:solidFill>
                  <a:srgbClr val="8E6F3E"/>
                </a:solidFill>
              </a:rPr>
              <a:t>1</a:t>
            </a:r>
          </a:p>
          <a:p>
            <a:pPr algn="l">
              <a:spcBef>
                <a:spcPts val="160"/>
              </a:spcBef>
              <a:buNone/>
            </a:pPr>
            <a:r>
              <a:rPr lang="en-US" sz="2200" b="1" i="0" dirty="0">
                <a:solidFill>
                  <a:srgbClr val="000000"/>
                </a:solidFill>
              </a:rPr>
              <a:t>What </a:t>
            </a:r>
            <a:r>
              <a:rPr lang="en-US" sz="2200" b="1" dirty="0">
                <a:solidFill>
                  <a:srgbClr val="000000"/>
                </a:solidFill>
              </a:rPr>
              <a:t>must</a:t>
            </a:r>
            <a:r>
              <a:rPr lang="en-US" sz="2200" b="1" i="0" dirty="0">
                <a:solidFill>
                  <a:srgbClr val="000000"/>
                </a:solidFill>
              </a:rPr>
              <a:t> the app do?</a:t>
            </a:r>
          </a:p>
          <a:p>
            <a:pPr algn="l">
              <a:spcBef>
                <a:spcPts val="160"/>
              </a:spcBef>
              <a:buNone/>
            </a:pPr>
            <a:r>
              <a:rPr lang="en-US" i="1" dirty="0">
                <a:solidFill>
                  <a:srgbClr val="000000"/>
                </a:solidFill>
              </a:rPr>
              <a:t>required behavior</a:t>
            </a:r>
          </a:p>
        </p:txBody>
      </p:sp>
      <p:sp>
        <p:nvSpPr>
          <p:cNvPr id="71" name="S71"/>
          <p:cNvSpPr/>
          <p:nvPr/>
        </p:nvSpPr>
        <p:spPr>
          <a:xfrm>
            <a:off x="3187700" y="3175000"/>
            <a:ext cx="2743200" cy="1524000"/>
          </a:xfrm>
          <a:prstGeom prst="rect">
            <a:avLst/>
          </a:prstGeom>
          <a:solidFill>
            <a:srgbClr val="FFFFFF"/>
          </a:solidFill>
          <a:ln w="12700">
            <a:solidFill>
              <a:srgbClr val="C9B991"/>
            </a:solidFill>
          </a:ln>
        </p:spPr>
        <p:txBody>
          <a:bodyPr wrap="square" lIns="109728" tIns="82296" rIns="109728" bIns="82296" anchor="ctr">
            <a:normAutofit lnSpcReduction="10000"/>
          </a:bodyPr>
          <a:lstStyle/>
          <a:p>
            <a:pPr algn="l">
              <a:buNone/>
            </a:pPr>
            <a:r>
              <a:rPr lang="en-US" sz="2600" b="1" i="0" dirty="0">
                <a:solidFill>
                  <a:srgbClr val="8E6F3E"/>
                </a:solidFill>
              </a:rPr>
              <a:t>2</a:t>
            </a:r>
          </a:p>
          <a:p>
            <a:pPr algn="l">
              <a:spcBef>
                <a:spcPts val="160"/>
              </a:spcBef>
              <a:buNone/>
            </a:pPr>
            <a:r>
              <a:rPr lang="en-US" sz="2200" b="1" i="0" dirty="0">
                <a:solidFill>
                  <a:srgbClr val="000000"/>
                </a:solidFill>
              </a:rPr>
              <a:t>What facts are missing?</a:t>
            </a:r>
          </a:p>
          <a:p>
            <a:pPr>
              <a:spcBef>
                <a:spcPts val="160"/>
              </a:spcBef>
            </a:pPr>
            <a:r>
              <a:rPr lang="en-US" i="1" dirty="0">
                <a:solidFill>
                  <a:srgbClr val="000000"/>
                </a:solidFill>
              </a:rPr>
              <a:t>domain assumptions</a:t>
            </a:r>
          </a:p>
        </p:txBody>
      </p:sp>
      <p:sp>
        <p:nvSpPr>
          <p:cNvPr id="72" name="S72"/>
          <p:cNvSpPr/>
          <p:nvPr/>
        </p:nvSpPr>
        <p:spPr>
          <a:xfrm>
            <a:off x="6096000" y="3175000"/>
            <a:ext cx="2743200" cy="1524000"/>
          </a:xfrm>
          <a:prstGeom prst="rect">
            <a:avLst/>
          </a:prstGeom>
          <a:solidFill>
            <a:srgbClr val="FFFFFF"/>
          </a:solidFill>
          <a:ln w="12700">
            <a:solidFill>
              <a:srgbClr val="C9B991"/>
            </a:solidFill>
          </a:ln>
        </p:spPr>
        <p:txBody>
          <a:bodyPr wrap="square" lIns="109728" tIns="82296" rIns="109728" bIns="82296" anchor="ctr">
            <a:normAutofit fontScale="85000" lnSpcReduction="10000"/>
          </a:bodyPr>
          <a:lstStyle/>
          <a:p>
            <a:pPr algn="l">
              <a:buNone/>
            </a:pPr>
            <a:r>
              <a:rPr lang="en-US" sz="2600" b="1" i="0" dirty="0">
                <a:solidFill>
                  <a:srgbClr val="8E6F3E"/>
                </a:solidFill>
              </a:rPr>
              <a:t>3</a:t>
            </a:r>
          </a:p>
          <a:p>
            <a:pPr algn="l">
              <a:spcBef>
                <a:spcPts val="160"/>
              </a:spcBef>
              <a:buNone/>
            </a:pPr>
            <a:r>
              <a:rPr lang="en-US" sz="2600" b="1" i="0" dirty="0">
                <a:solidFill>
                  <a:srgbClr val="000000"/>
                </a:solidFill>
              </a:rPr>
              <a:t>What can remain unspecified?</a:t>
            </a:r>
          </a:p>
          <a:p>
            <a:pPr algn="l">
              <a:spcBef>
                <a:spcPts val="160"/>
              </a:spcBef>
              <a:buNone/>
            </a:pPr>
            <a:r>
              <a:rPr lang="en-US" sz="2100" i="1" dirty="0">
                <a:solidFill>
                  <a:srgbClr val="000000"/>
                </a:solidFill>
              </a:rPr>
              <a:t>implementor may choose</a:t>
            </a:r>
          </a:p>
        </p:txBody>
      </p:sp>
      <p:sp>
        <p:nvSpPr>
          <p:cNvPr id="80" name="S80"/>
          <p:cNvSpPr/>
          <p:nvPr/>
        </p:nvSpPr>
        <p:spPr>
          <a:xfrm>
            <a:off x="279400" y="5054600"/>
            <a:ext cx="88900" cy="558800"/>
          </a:xfrm>
          <a:prstGeom prst="rect">
            <a:avLst/>
          </a:prstGeom>
          <a:solidFill>
            <a:srgbClr val="8E6F3E"/>
          </a:solidFill>
          <a:ln>
            <a:noFill/>
          </a:ln>
        </p:spPr>
        <p:txBody>
          <a:bodyPr wrap="square" lIns="109728" tIns="82296" rIns="109728" bIns="82296" anchor="t">
            <a:normAutofit/>
          </a:bodyPr>
          <a:lstStyle/>
          <a:p>
            <a:endParaRPr/>
          </a:p>
        </p:txBody>
      </p:sp>
      <p:sp>
        <p:nvSpPr>
          <p:cNvPr id="81" name="S81"/>
          <p:cNvSpPr/>
          <p:nvPr/>
        </p:nvSpPr>
        <p:spPr>
          <a:xfrm>
            <a:off x="368300" y="5054600"/>
            <a:ext cx="8293100" cy="558800"/>
          </a:xfrm>
          <a:prstGeom prst="rect">
            <a:avLst/>
          </a:prstGeom>
          <a:solidFill>
            <a:srgbClr val="F5F1E8"/>
          </a:solidFill>
          <a:ln>
            <a:noFill/>
          </a:ln>
        </p:spPr>
        <p:txBody>
          <a:bodyPr wrap="square" lIns="109728" tIns="82296" rIns="109728" bIns="82296" anchor="ctr">
            <a:normAutofit/>
          </a:bodyPr>
          <a:lstStyle/>
          <a:p>
            <a:pPr algn="ctr">
              <a:buNone/>
            </a:pPr>
            <a:r>
              <a:rPr lang="en-US" sz="2200" b="1" i="0" dirty="0">
                <a:solidFill>
                  <a:srgbClr val="5C4826"/>
                </a:solidFill>
              </a:rPr>
              <a:t>THINK 1 min   ·   PAIR 2 min   ·   SHARE 2 min</a:t>
            </a:r>
          </a:p>
        </p:txBody>
      </p:sp>
      <p:sp>
        <p:nvSpPr>
          <p:cNvPr id="82" name="T82"/>
          <p:cNvSpPr txBox="1"/>
          <p:nvPr/>
        </p:nvSpPr>
        <p:spPr>
          <a:xfrm>
            <a:off x="279400" y="5816600"/>
            <a:ext cx="8559800" cy="406400"/>
          </a:xfrm>
          <a:prstGeom prst="rect">
            <a:avLst/>
          </a:prstGeom>
          <a:noFill/>
          <a:ln>
            <a:noFill/>
          </a:ln>
        </p:spPr>
        <p:txBody>
          <a:bodyPr wrap="square" lIns="0" tIns="0" rIns="0" bIns="0" anchor="t">
            <a:normAutofit/>
          </a:bodyPr>
          <a:lstStyle/>
          <a:p>
            <a:pPr algn="ctr">
              <a:buNone/>
            </a:pPr>
            <a:r>
              <a:rPr lang="en-US" sz="2400" b="1" i="0" dirty="0">
                <a:solidFill>
                  <a:srgbClr val="000000"/>
                </a:solidFill>
              </a:rPr>
              <a:t>Not every missing fact is handled the same way.</a:t>
            </a:r>
          </a:p>
        </p:txBody>
      </p:sp>
    </p:spTree>
    <p:extLst>
      <p:ext uri="{BB962C8B-B14F-4D97-AF65-F5344CB8AC3E}">
        <p14:creationId xmlns:p14="http://schemas.microsoft.com/office/powerpoint/2010/main" val="12207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4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8E763-73CA-8E4A-E4EF-E32FCDF3F77C}"/>
              </a:ext>
            </a:extLst>
          </p:cNvPr>
          <p:cNvSpPr>
            <a:spLocks noGrp="1"/>
          </p:cNvSpPr>
          <p:nvPr>
            <p:ph type="title"/>
          </p:nvPr>
        </p:nvSpPr>
        <p:spPr>
          <a:xfrm>
            <a:off x="685800" y="2176272"/>
            <a:ext cx="7772400" cy="838200"/>
          </a:xfrm>
        </p:spPr>
        <p:txBody>
          <a:bodyPr>
            <a:normAutofit fontScale="90000"/>
          </a:bodyPr>
          <a:lstStyle/>
          <a:p>
            <a:pPr algn="ctr">
              <a:buNone/>
              <a:defRPr b="0"/>
            </a:pPr>
            <a:r>
              <a:rPr lang="en-US" b="0" dirty="0"/>
              <a:t>A real software specification</a:t>
            </a:r>
          </a:p>
        </p:txBody>
      </p:sp>
      <p:sp>
        <p:nvSpPr>
          <p:cNvPr id="3" name="Slide Number Placeholder 2">
            <a:extLst>
              <a:ext uri="{FF2B5EF4-FFF2-40B4-BE49-F238E27FC236}">
                <a16:creationId xmlns:a16="http://schemas.microsoft.com/office/drawing/2014/main" id="{EC225824-3039-2CA3-5591-7A679FA1C35A}"/>
              </a:ext>
            </a:extLst>
          </p:cNvPr>
          <p:cNvSpPr>
            <a:spLocks noGrp="1"/>
          </p:cNvSpPr>
          <p:nvPr>
            <p:ph type="sldNum" sz="quarter" idx="4"/>
          </p:nvPr>
        </p:nvSpPr>
        <p:spPr/>
        <p:txBody>
          <a:bodyPr/>
          <a:lstStyle/>
          <a:p>
            <a:fld id="{B7EB45DA-9A0D-DC49-8E02-F30A5DDC21C3}" type="slidenum">
              <a:rPr lang="en-US" smtClean="0"/>
              <a:t>9</a:t>
            </a:fld>
            <a:endParaRPr lang="en-US"/>
          </a:p>
        </p:txBody>
      </p:sp>
      <p:sp>
        <p:nvSpPr>
          <p:cNvPr id="50" name="T50"/>
          <p:cNvSpPr txBox="1"/>
          <p:nvPr/>
        </p:nvSpPr>
        <p:spPr>
          <a:xfrm>
            <a:off x="685800" y="1691640"/>
            <a:ext cx="7772400" cy="355600"/>
          </a:xfrm>
          <a:prstGeom prst="rect">
            <a:avLst/>
          </a:prstGeom>
          <a:noFill/>
          <a:ln>
            <a:noFill/>
          </a:ln>
        </p:spPr>
        <p:txBody>
          <a:bodyPr wrap="square" lIns="0" tIns="0" rIns="0" bIns="0" anchor="t">
            <a:normAutofit lnSpcReduction="10000"/>
          </a:bodyPr>
          <a:lstStyle/>
          <a:p>
            <a:pPr algn="ctr">
              <a:buNone/>
            </a:pPr>
            <a:r>
              <a:rPr lang="en-US" sz="1600" b="1" i="0" spc="120" dirty="0">
                <a:solidFill>
                  <a:srgbClr val="A79372"/>
                </a:solidFill>
              </a:rPr>
              <a:t>SECTION 2 · </a:t>
            </a:r>
            <a:r>
              <a:rPr lang="en-US" sz="2400" b="1" i="0" spc="160" dirty="0">
                <a:solidFill>
                  <a:srgbClr val="8E6F3E"/>
                </a:solidFill>
              </a:rPr>
              <a:t>CASE STUDY</a:t>
            </a:r>
          </a:p>
        </p:txBody>
      </p:sp>
      <p:sp>
        <p:nvSpPr>
          <p:cNvPr id="51" name="S51"/>
          <p:cNvSpPr/>
          <p:nvPr/>
        </p:nvSpPr>
        <p:spPr>
          <a:xfrm>
            <a:off x="3429000" y="329184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558800" y="3703320"/>
            <a:ext cx="8026400" cy="822960"/>
          </a:xfrm>
          <a:prstGeom prst="rect">
            <a:avLst/>
          </a:prstGeom>
          <a:noFill/>
          <a:ln>
            <a:noFill/>
          </a:ln>
        </p:spPr>
        <p:txBody>
          <a:bodyPr wrap="square" lIns="0" tIns="0" rIns="0" bIns="0" anchor="t">
            <a:normAutofit/>
          </a:bodyPr>
          <a:lstStyle/>
          <a:p>
            <a:pPr algn="ctr">
              <a:buNone/>
            </a:pPr>
            <a:r>
              <a:rPr lang="en-US" sz="2400" dirty="0">
                <a:solidFill>
                  <a:srgbClr val="555960"/>
                </a:solidFill>
              </a:rPr>
              <a:t>What can we learn from how the A-7E specification makes obligations explicit?</a:t>
            </a:r>
          </a:p>
        </p:txBody>
      </p:sp>
      <p:sp>
        <p:nvSpPr>
          <p:cNvPr id="60" name="S60"/>
          <p:cNvSpPr/>
          <p:nvPr/>
        </p:nvSpPr>
        <p:spPr>
          <a:xfrm>
            <a:off x="457200" y="5074920"/>
            <a:ext cx="2240280" cy="731520"/>
          </a:xfrm>
          <a:prstGeom prst="rect">
            <a:avLst/>
          </a:prstGeom>
          <a:solidFill>
            <a:srgbClr val="FFFFFF"/>
          </a:solidFill>
          <a:ln w="9525">
            <a:solidFill>
              <a:srgbClr val="7A7466"/>
            </a:solidFill>
            <a:prstDash val="dash"/>
          </a:ln>
        </p:spPr>
        <p:txBody>
          <a:bodyPr wrap="square" lIns="109728" tIns="82296" rIns="109728" bIns="82296" anchor="ctr">
            <a:normAutofit/>
          </a:bodyPr>
          <a:lstStyle/>
          <a:p>
            <a:pPr algn="ctr">
              <a:buNone/>
            </a:pPr>
            <a:r>
              <a:rPr lang="en-US" sz="2200" b="1" i="0" dirty="0">
                <a:solidFill>
                  <a:srgbClr val="7A7466"/>
                </a:solidFill>
              </a:rPr>
              <a:t>REQUIREMENTS</a:t>
            </a:r>
          </a:p>
        </p:txBody>
      </p:sp>
      <p:cxnSp>
        <p:nvCxnSpPr>
          <p:cNvPr id="61" name="L61"/>
          <p:cNvCxnSpPr/>
          <p:nvPr/>
        </p:nvCxnSpPr>
        <p:spPr>
          <a:xfrm>
            <a:off x="2743200" y="5440680"/>
            <a:ext cx="182880" cy="0"/>
          </a:xfrm>
          <a:prstGeom prst="line">
            <a:avLst/>
          </a:prstGeom>
          <a:ln w="12700">
            <a:solidFill>
              <a:srgbClr val="7A7466"/>
            </a:solidFill>
            <a:tailEnd type="triangle" w="med" len="med"/>
          </a:ln>
        </p:spPr>
      </p:cxnSp>
      <p:sp>
        <p:nvSpPr>
          <p:cNvPr id="62" name="S62"/>
          <p:cNvSpPr/>
          <p:nvPr/>
        </p:nvSpPr>
        <p:spPr>
          <a:xfrm>
            <a:off x="2971800" y="4974336"/>
            <a:ext cx="2413000" cy="932688"/>
          </a:xfrm>
          <a:prstGeom prst="rect">
            <a:avLst/>
          </a:prstGeom>
          <a:solidFill>
            <a:srgbClr val="8E6F3E"/>
          </a:solidFill>
          <a:ln>
            <a:noFill/>
          </a:ln>
        </p:spPr>
        <p:txBody>
          <a:bodyPr wrap="square" lIns="109728" tIns="82296" rIns="109728" bIns="82296" anchor="ctr">
            <a:normAutofit/>
          </a:bodyPr>
          <a:lstStyle/>
          <a:p>
            <a:pPr algn="ctr">
              <a:buNone/>
            </a:pPr>
            <a:r>
              <a:rPr lang="en-US" sz="2400" b="1" i="0" dirty="0">
                <a:solidFill>
                  <a:srgbClr val="FFFFFF"/>
                </a:solidFill>
              </a:rPr>
              <a:t>SPECIFICATION</a:t>
            </a:r>
          </a:p>
        </p:txBody>
      </p:sp>
      <p:cxnSp>
        <p:nvCxnSpPr>
          <p:cNvPr id="63" name="L63"/>
          <p:cNvCxnSpPr/>
          <p:nvPr/>
        </p:nvCxnSpPr>
        <p:spPr>
          <a:xfrm>
            <a:off x="5431536" y="5440680"/>
            <a:ext cx="182880" cy="0"/>
          </a:xfrm>
          <a:prstGeom prst="line">
            <a:avLst/>
          </a:prstGeom>
          <a:ln w="12700">
            <a:solidFill>
              <a:srgbClr val="7A7466"/>
            </a:solidFill>
            <a:tailEnd type="triangle" w="med" len="med"/>
          </a:ln>
        </p:spPr>
      </p:cxnSp>
      <p:sp>
        <p:nvSpPr>
          <p:cNvPr id="64" name="S64"/>
          <p:cNvSpPr/>
          <p:nvPr/>
        </p:nvSpPr>
        <p:spPr>
          <a:xfrm>
            <a:off x="5660136" y="5074920"/>
            <a:ext cx="1905000" cy="731520"/>
          </a:xfrm>
          <a:prstGeom prst="rect">
            <a:avLst/>
          </a:prstGeom>
          <a:solidFill>
            <a:srgbClr val="FFFFFF"/>
          </a:solidFill>
          <a:ln w="9525">
            <a:solidFill>
              <a:srgbClr val="7A7466"/>
            </a:solidFill>
            <a:prstDash val="dash"/>
          </a:ln>
        </p:spPr>
        <p:txBody>
          <a:bodyPr wrap="square" lIns="109728" tIns="82296" rIns="109728" bIns="82296" anchor="ctr">
            <a:normAutofit/>
          </a:bodyPr>
          <a:lstStyle/>
          <a:p>
            <a:pPr algn="ctr">
              <a:buNone/>
            </a:pPr>
            <a:r>
              <a:rPr lang="en-US" sz="2200" b="1" i="0" dirty="0">
                <a:solidFill>
                  <a:srgbClr val="7A7466"/>
                </a:solidFill>
              </a:rPr>
              <a:t>OBLIGATIONS</a:t>
            </a:r>
          </a:p>
        </p:txBody>
      </p:sp>
      <p:cxnSp>
        <p:nvCxnSpPr>
          <p:cNvPr id="65" name="L65"/>
          <p:cNvCxnSpPr/>
          <p:nvPr/>
        </p:nvCxnSpPr>
        <p:spPr>
          <a:xfrm>
            <a:off x="7607808" y="5440680"/>
            <a:ext cx="182880" cy="0"/>
          </a:xfrm>
          <a:prstGeom prst="line">
            <a:avLst/>
          </a:prstGeom>
          <a:ln w="12700">
            <a:solidFill>
              <a:srgbClr val="7A7466"/>
            </a:solidFill>
            <a:tailEnd type="triangle" w="med" len="med"/>
          </a:ln>
        </p:spPr>
      </p:cxnSp>
      <p:sp>
        <p:nvSpPr>
          <p:cNvPr id="66" name="S66"/>
          <p:cNvSpPr/>
          <p:nvPr/>
        </p:nvSpPr>
        <p:spPr>
          <a:xfrm>
            <a:off x="7836408" y="5074920"/>
            <a:ext cx="896112" cy="731520"/>
          </a:xfrm>
          <a:prstGeom prst="roundRect">
            <a:avLst/>
          </a:prstGeom>
          <a:solidFill>
            <a:srgbClr val="FFFFFF"/>
          </a:solidFill>
          <a:ln w="9525">
            <a:solidFill>
              <a:srgbClr val="7A7466"/>
            </a:solidFill>
            <a:prstDash val="dash"/>
          </a:ln>
        </p:spPr>
        <p:txBody>
          <a:bodyPr wrap="square" lIns="109728" tIns="82296" rIns="109728" bIns="82296" anchor="ctr">
            <a:normAutofit/>
          </a:bodyPr>
          <a:lstStyle/>
          <a:p>
            <a:pPr algn="ctr">
              <a:buNone/>
            </a:pPr>
            <a:r>
              <a:rPr lang="en-US" sz="2200" b="1" i="0" dirty="0">
                <a:solidFill>
                  <a:srgbClr val="7A7466"/>
                </a:solidFill>
              </a:rPr>
              <a:t>A B C</a:t>
            </a:r>
          </a:p>
        </p:txBody>
      </p:sp>
      <p:cxnSp>
        <p:nvCxnSpPr>
          <p:cNvPr id="5" name="Straight Connector 4">
            <a:extLst>
              <a:ext uri="{FF2B5EF4-FFF2-40B4-BE49-F238E27FC236}">
                <a16:creationId xmlns:a16="http://schemas.microsoft.com/office/drawing/2014/main" id="{8D83C11E-59E1-EB14-5AA1-6A67E19D67B8}"/>
              </a:ext>
            </a:extLst>
          </p:cNvPr>
          <p:cNvCxnSpPr/>
          <p:nvPr/>
        </p:nvCxnSpPr>
        <p:spPr>
          <a:xfrm>
            <a:off x="3429000" y="7189076"/>
            <a:ext cx="914400"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70089"/>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B2F6451B-05D5-964F-AC61-763C973265E8}">
  <we:reference id="WA200010001" version="1.0.0.1" store="Omex" storeType="OMEX"/>
  <we:alternateReferences>
    <we:reference id="WA200010001" version="1.0.0.1" store="WA200010001" storeType="OMEX"/>
  </we:alternateReferences>
  <we:properties>
    <we:property name="claude.fileId" value="&quot;1299b91e-8e0b-4b63-ab37-4fd482b3179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8515</TotalTime>
  <Words>8606</Words>
  <Application>Microsoft Macintosh PowerPoint</Application>
  <PresentationFormat>On-screen Show (4:3)</PresentationFormat>
  <Paragraphs>726</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Times</vt:lpstr>
      <vt:lpstr>Arial</vt:lpstr>
      <vt:lpstr>Calibri</vt:lpstr>
      <vt:lpstr>Consolas</vt:lpstr>
      <vt:lpstr>Times New Roman</vt:lpstr>
      <vt:lpstr>Wingdings</vt:lpstr>
      <vt:lpstr>Purdue1</vt:lpstr>
      <vt:lpstr>ECE 30861/46100: Software Engineering</vt:lpstr>
      <vt:lpstr>From requirements to acceptable realizations</vt:lpstr>
      <vt:lpstr>Specification</vt:lpstr>
      <vt:lpstr>Running example: Sleep Advisor</vt:lpstr>
      <vt:lpstr>We have requirements. Now what?</vt:lpstr>
      <vt:lpstr>Requirements ≠ Specification ≠ Machine instr.</vt:lpstr>
      <vt:lpstr>A specification connects the machine to the requirement</vt:lpstr>
      <vt:lpstr>How would you constrain the machine (implementation)?</vt:lpstr>
      <vt:lpstr>A real software specification</vt:lpstr>
      <vt:lpstr>A real software specification: the A-7E aircraft</vt:lpstr>
      <vt:lpstr>Specifies behavior, not the implementation</vt:lpstr>
      <vt:lpstr>Timing requirements: Responsiveness of functions</vt:lpstr>
      <vt:lpstr>The system must work in useful subsets</vt:lpstr>
      <vt:lpstr>The specification acknowledges what may change</vt:lpstr>
      <vt:lpstr>One system, many views</vt:lpstr>
      <vt:lpstr>A model is a purposeful view</vt:lpstr>
      <vt:lpstr>Representations make different properties expressible</vt:lpstr>
      <vt:lpstr>State models expose allowable behavior</vt:lpstr>
      <vt:lpstr>Sequence and activity models expose ordering</vt:lpstr>
      <vt:lpstr>Schemas expose permitted structure</vt:lpstr>
      <vt:lpstr>Three views of one system</vt:lpstr>
      <vt:lpstr>Specification and degrees of freedom</vt:lpstr>
      <vt:lpstr>Specification bounds a realization space</vt:lpstr>
      <vt:lpstr>Not constrained is not the same as free</vt:lpstr>
      <vt:lpstr>Classify each: Unknown, tacit, or free?</vt:lpstr>
      <vt:lpstr>Tacit requirements and agents (or the intern)</vt:lpstr>
      <vt:lpstr>Learning specifications</vt:lpstr>
      <vt:lpstr>Remember, software is unusually changeable</vt:lpstr>
      <vt:lpstr>Specification through iteration</vt:lpstr>
      <vt:lpstr>Specify what matters</vt:lpstr>
      <vt:lpstr>Requirements, specification, architecture, design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Bowers, Anna K</dc:creator>
  <cp:keywords/>
  <dc:description/>
  <cp:lastModifiedBy>Steve France</cp:lastModifiedBy>
  <cp:revision>333</cp:revision>
  <dcterms:created xsi:type="dcterms:W3CDTF">2020-02-21T23:00:33Z</dcterms:created>
  <dcterms:modified xsi:type="dcterms:W3CDTF">2026-09-10T14:18:17Z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2024-09-05T02:27:24Z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e1ff3097-c009-4f67-8781-6e468e7749d4</vt:lpwstr>
  </property>
  <property fmtid="{D5CDD505-2E9C-101B-9397-08002B2CF9AE}" pid="8" name="MSIP_Label_4044bd30-2ed7-4c9d-9d12-46200872a97b_ContentBits">
    <vt:lpwstr>0</vt:lpwstr>
  </property>
</Properties>
</file>