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4"/>
  </p:notesMasterIdLst>
  <p:sldIdLst>
    <p:sldId id="517" r:id="rId2"/>
    <p:sldId id="738" r:id="rId3"/>
    <p:sldId id="762" r:id="rId4"/>
    <p:sldId id="761" r:id="rId5"/>
    <p:sldId id="751" r:id="rId6"/>
    <p:sldId id="744" r:id="rId7"/>
    <p:sldId id="763" r:id="rId8"/>
    <p:sldId id="764" r:id="rId9"/>
    <p:sldId id="651" r:id="rId10"/>
    <p:sldId id="746" r:id="rId11"/>
    <p:sldId id="747" r:id="rId12"/>
    <p:sldId id="748" r:id="rId13"/>
    <p:sldId id="749" r:id="rId14"/>
    <p:sldId id="750" r:id="rId15"/>
    <p:sldId id="701" r:id="rId16"/>
    <p:sldId id="752" r:id="rId17"/>
    <p:sldId id="731" r:id="rId18"/>
    <p:sldId id="712" r:id="rId19"/>
    <p:sldId id="713" r:id="rId20"/>
    <p:sldId id="735" r:id="rId21"/>
    <p:sldId id="753" r:id="rId22"/>
    <p:sldId id="720" r:id="rId23"/>
    <p:sldId id="754" r:id="rId24"/>
    <p:sldId id="755" r:id="rId25"/>
    <p:sldId id="638" r:id="rId26"/>
    <p:sldId id="756" r:id="rId27"/>
    <p:sldId id="740" r:id="rId28"/>
    <p:sldId id="759" r:id="rId29"/>
    <p:sldId id="757" r:id="rId30"/>
    <p:sldId id="739" r:id="rId31"/>
    <p:sldId id="741" r:id="rId32"/>
    <p:sldId id="765"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37" autoAdjust="0"/>
    <p:restoredTop sz="76438"/>
  </p:normalViewPr>
  <p:slideViewPr>
    <p:cSldViewPr snapToGrid="0" snapToObjects="1">
      <p:cViewPr varScale="1">
        <p:scale>
          <a:sx n="91" d="100"/>
          <a:sy n="91" d="100"/>
        </p:scale>
        <p:origin x="2408" y="18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9/15/26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30 seconds — Frame the move from what is acceptable to how one acceptable system should be organized.</a:t>
            </a:r>
          </a:p>
          <a:p>
            <a:endParaRPr dirty="0"/>
          </a:p>
          <a:p>
            <a:r>
              <a:rPr dirty="0"/>
              <a:t>- Last week: Specification — which realizations we are willing to accept. This week: pick one and organize it.</a:t>
            </a:r>
          </a:p>
          <a:p>
            <a:endParaRPr dirty="0"/>
          </a:p>
          <a:p>
            <a:r>
              <a:rPr dirty="0"/>
              <a:t>- Do not define architecture here. The definition lands after the opening problem has made the need for architecture concrete.</a:t>
            </a:r>
          </a:p>
          <a:p>
            <a:endParaRPr dirty="0"/>
          </a:p>
          <a:p>
            <a:r>
              <a:rPr dirty="0"/>
              <a:t>=====</a:t>
            </a:r>
          </a:p>
          <a:p>
            <a:r>
              <a:rPr dirty="0"/>
              <a:t>Last time we asked what must be true of an acceptable system, and we ended with a space of acceptable realizations. This week we take the next step: we choose one of those systems and ask how it should be organized.</a:t>
            </a:r>
          </a:p>
          <a:p>
            <a:endParaRPr dirty="0"/>
          </a:p>
          <a:p>
            <a:r>
              <a:rPr dirty="0"/>
              <a:t>That word — organized — is doing a lot of work. Before I define it, let me show you why we cannot avoid it.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5 minutes — Students confront a choice they cannot resolve without preference and information; that discomfort motivates the whole section.</a:t>
            </a:r>
          </a:p>
          <a:p>
            <a:endParaRPr dirty="0"/>
          </a:p>
          <a:p>
            <a:r>
              <a:rPr dirty="0"/>
              <a:t>- Hold the timing firmly: 1 think, 2 pair, 2 share. Do not let the share run.</a:t>
            </a:r>
          </a:p>
          <a:p>
            <a:endParaRPr dirty="0"/>
          </a:p>
          <a:p>
            <a:r>
              <a:rPr dirty="0"/>
              <a:t>- Force a commitment: everyone picks A or B before pairing. No abstentions — the point is what committing requires.</a:t>
            </a:r>
          </a:p>
          <a:p>
            <a:endParaRPr dirty="0"/>
          </a:p>
          <a:p>
            <a:r>
              <a:rPr dirty="0"/>
              <a:t>- Likely answers: 'A if latency matters, B if cost matters' (good — that is a missing preference); 'depends on how much traffic / how often it changes' (good — that is missing information). Push both kinds to say what exactly they would need to know.</a:t>
            </a:r>
          </a:p>
          <a:p>
            <a:endParaRPr dirty="0"/>
          </a:p>
          <a:p>
            <a:r>
              <a:rPr dirty="0"/>
              <a:t>- Do NOT teach dominance or Pareto here. Let the impasse stand; the next slides give it vocabulary.</a:t>
            </a:r>
          </a:p>
          <a:p>
            <a:endParaRPr dirty="0"/>
          </a:p>
          <a:p>
            <a:r>
              <a:rPr dirty="0"/>
              <a:t>=====</a:t>
            </a:r>
          </a:p>
          <a:p>
            <a:r>
              <a:rPr dirty="0"/>
              <a:t>Two architectures for the same specification. A is faster and more available; B is cheaper and easier to change locally. Both acceptable.</a:t>
            </a:r>
          </a:p>
          <a:p>
            <a:endParaRPr dirty="0"/>
          </a:p>
          <a:p>
            <a:r>
              <a:rPr dirty="0"/>
              <a:t>ANIMATE</a:t>
            </a:r>
          </a:p>
          <a:p>
            <a:endParaRPr dirty="0"/>
          </a:p>
          <a:p>
            <a:r>
              <a:rPr dirty="0"/>
              <a:t>Choose one. One minute, alone, and write down the reason you would defend.</a:t>
            </a:r>
          </a:p>
          <a:p>
            <a:endParaRPr dirty="0"/>
          </a:p>
          <a:p>
            <a:r>
              <a:rPr dirty="0"/>
              <a:t>Now two minutes with a neighbor: compare choices, and list what you would need to know — about the users, the budget, the future — to defend your answer to an engineering review.</a:t>
            </a:r>
          </a:p>
          <a:p>
            <a:endParaRPr dirty="0"/>
          </a:p>
          <a:p>
            <a:r>
              <a:rPr dirty="0"/>
              <a:t>Take two or three pairs. Push on the ones who disagree: what fact or what priority would settle it between you?</a:t>
            </a:r>
          </a:p>
          <a:p>
            <a:endParaRPr dirty="0"/>
          </a:p>
          <a:p>
            <a:r>
              <a:rPr dirty="0"/>
              <a:t>Close on the observation, not an answer: nobody could choose without either a preference — what matters more, latency or cost? — or information we do not have. Hold onto that. First, let me show you the wrong way to escape the discomfort.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Inoculate against fake quantification: a spreadsheet does not turn preferences into measurement.</a:t>
            </a:r>
          </a:p>
          <a:p>
            <a:endParaRPr dirty="0"/>
          </a:p>
          <a:p>
            <a:r>
              <a:rPr dirty="0"/>
              <a:t>- Tone: autopsy, not ridicule. Every student will meet this matrix in industry; some will build one.</a:t>
            </a:r>
          </a:p>
          <a:p>
            <a:endParaRPr dirty="0"/>
          </a:p>
          <a:p>
            <a:r>
              <a:rPr dirty="0"/>
              <a:t>- Weighted scores and verdict first, then three callout clicks, then the footer. Let students read the verdict line — 3.95 to 3.70 looks decisive precisely because it is precise.</a:t>
            </a:r>
          </a:p>
          <a:p>
            <a:endParaRPr dirty="0"/>
          </a:p>
          <a:p>
            <a:r>
              <a:rPr dirty="0"/>
              <a:t>- The deliberately spurious precision is the trap: two decimal places of confidence resting on invented inputs.</a:t>
            </a:r>
          </a:p>
          <a:p>
            <a:endParaRPr dirty="0"/>
          </a:p>
          <a:p>
            <a:r>
              <a:rPr dirty="0"/>
              <a:t>=====</a:t>
            </a:r>
          </a:p>
          <a:p>
            <a:r>
              <a:rPr dirty="0"/>
              <a:t>Here is a popular way out of the discomfort you just felt. Score each architecture on each property, weight the properties, multiply, add. A wins, 3.95 to 3.70. Done — the numbers decided, no judgment required.</a:t>
            </a:r>
          </a:p>
          <a:p>
            <a:endParaRPr dirty="0"/>
          </a:p>
          <a:p>
            <a:r>
              <a:rPr dirty="0"/>
              <a:t>Three questions.</a:t>
            </a:r>
          </a:p>
          <a:p>
            <a:endParaRPr dirty="0"/>
          </a:p>
          <a:p>
            <a:r>
              <a:rPr dirty="0"/>
              <a:t>ANIMATE</a:t>
            </a:r>
          </a:p>
          <a:p>
            <a:endParaRPr dirty="0"/>
          </a:p>
          <a:p>
            <a:r>
              <a:rPr dirty="0"/>
              <a:t>Where did point-three-zero come from? Who decided performance is worth thirty percent — and would the ranking survive point-two-five?</a:t>
            </a:r>
          </a:p>
          <a:p>
            <a:endParaRPr dirty="0"/>
          </a:p>
          <a:p>
            <a:r>
              <a:rPr dirty="0"/>
              <a:t>ANIMATE</a:t>
            </a:r>
          </a:p>
          <a:p>
            <a:endParaRPr dirty="0"/>
          </a:p>
          <a:p>
            <a:r>
              <a:rPr dirty="0"/>
              <a:t>What is a five? What unit is reliability measured in, such that A has five of it? Is the distance from 3 to 4 the same as from 4 to 5?</a:t>
            </a:r>
          </a:p>
          <a:p>
            <a:endParaRPr dirty="0"/>
          </a:p>
          <a:p>
            <a:r>
              <a:rPr dirty="0"/>
              <a:t>ANIMATE</a:t>
            </a:r>
          </a:p>
          <a:p>
            <a:endParaRPr dirty="0"/>
          </a:p>
          <a:p>
            <a:r>
              <a:rPr dirty="0"/>
              <a:t>And why may cost compensate for reliability at all? The weighted sum assumes every dimension trades against every other at a fixed rate. Nobody decided that; the arithmetic smuggled it in.</a:t>
            </a:r>
          </a:p>
          <a:p>
            <a:endParaRPr dirty="0"/>
          </a:p>
          <a:p>
            <a:r>
              <a:rPr dirty="0"/>
              <a:t>It is not measurement merely because a spreadsheet produced a number. The inputs are judgments; the output inherits exactly their authority, dressed up with two decimal places.</a:t>
            </a:r>
          </a:p>
          <a:p>
            <a:endParaRPr dirty="0"/>
          </a:p>
          <a:p>
            <a:r>
              <a:rPr dirty="0"/>
              <a:t>So is there anything rigorous we can do? Yes — two honest moves, before judgment ever enters.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Give the two legitimate elimination moves: specification removes the infeasible, dominance removes the clearly worse.</a:t>
            </a:r>
          </a:p>
          <a:p>
            <a:endParaRPr dirty="0"/>
          </a:p>
          <a:p>
            <a:r>
              <a:rPr dirty="0"/>
              <a:t>- Key sentence: constraints are not objectives. A required latency is not a preference to trade — it is a boundary.</a:t>
            </a:r>
          </a:p>
          <a:p>
            <a:endParaRPr dirty="0"/>
          </a:p>
          <a:p>
            <a:r>
              <a:rPr dirty="0"/>
              <a:t>- Explain dominance plainly: D is no better than A anywhere and worse somewhere, so discarding D costs nothing. No weights, no scores.</a:t>
            </a:r>
          </a:p>
          <a:p>
            <a:endParaRPr dirty="0"/>
          </a:p>
          <a:p>
            <a:r>
              <a:rPr dirty="0"/>
              <a:t>- These two moves are honest because they need no preference at all.</a:t>
            </a:r>
          </a:p>
          <a:p>
            <a:endParaRPr dirty="0"/>
          </a:p>
          <a:p>
            <a:r>
              <a:rPr dirty="0"/>
              <a:t>=====</a:t>
            </a:r>
          </a:p>
          <a:p>
            <a:r>
              <a:rPr dirty="0"/>
              <a:t>Before any judgment, two filters.</a:t>
            </a:r>
          </a:p>
          <a:p>
            <a:endParaRPr dirty="0"/>
          </a:p>
          <a:p>
            <a:r>
              <a:rPr dirty="0"/>
              <a:t>ANIMATE</a:t>
            </a:r>
          </a:p>
          <a:p>
            <a:r>
              <a:rPr dirty="0"/>
              <a:t>First, the specification. Constraints are not objectives — they are not properties we would like more of, they are lines we may not cross. B violates the required latency. B is not a worse choice; B is not a choice. Notice last week's work just did something for us: elimination is only rigorous because the obligations were explicit.</a:t>
            </a:r>
          </a:p>
          <a:p>
            <a:endParaRPr dirty="0"/>
          </a:p>
          <a:p>
            <a:r>
              <a:rPr dirty="0"/>
              <a:t>ANIMATE</a:t>
            </a:r>
          </a:p>
          <a:p>
            <a:r>
              <a:rPr dirty="0"/>
              <a:t>Second, dominance. Compare D with A: on every property we care about, D is no better, and on at least one it is strictly worse. Choosing D over A could never be right, under any weighting of the properties.</a:t>
            </a:r>
          </a:p>
          <a:p>
            <a:r>
              <a:rPr dirty="0"/>
              <a:t>ANIMATE</a:t>
            </a:r>
          </a:p>
          <a:p>
            <a:r>
              <a:rPr dirty="0"/>
              <a:t>So D goes — and notice we never needed a weight or a score to say so.</a:t>
            </a:r>
          </a:p>
          <a:p>
            <a:endParaRPr dirty="0"/>
          </a:p>
          <a:p>
            <a:r>
              <a:rPr dirty="0"/>
              <a:t>ANIMATE</a:t>
            </a:r>
          </a:p>
          <a:p>
            <a:r>
              <a:rPr dirty="0"/>
              <a:t>Both moves are mechanical. Neither required us to decide what matters more. The question is what happens when the filters finish and more than one candidate is still standing.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90 seconds — Establish that among nondominated alternatives, mathematics has no further move; judgment chooses.</a:t>
            </a:r>
          </a:p>
          <a:p>
            <a:endParaRPr dirty="0"/>
          </a:p>
          <a:p>
            <a:r>
              <a:rPr dirty="0"/>
              <a:t>- Axes are deliberately generic — instantiate orally with the running pair: rightward better latency, upward lower cost. A fast and expensive; C cheap and slower.</a:t>
            </a:r>
          </a:p>
          <a:p>
            <a:endParaRPr dirty="0"/>
          </a:p>
          <a:p>
            <a:r>
              <a:rPr dirty="0"/>
              <a:t>- Each remaining point beats the others somewhere. That is what a real tradeoff IS.</a:t>
            </a:r>
          </a:p>
          <a:p>
            <a:endParaRPr dirty="0"/>
          </a:p>
          <a:p>
            <a:r>
              <a:rPr dirty="0"/>
              <a:t>- Judgment here is not arbitrary: stakeholder priorities, consequence of failure, context. It is accountable — but it is not arithmetic.</a:t>
            </a:r>
          </a:p>
          <a:p>
            <a:endParaRPr dirty="0"/>
          </a:p>
          <a:p>
            <a:r>
              <a:rPr dirty="0"/>
              <a:t>=====</a:t>
            </a:r>
          </a:p>
          <a:p>
            <a:r>
              <a:rPr dirty="0"/>
              <a:t>Here is what remains after the two filters. Suppose each axis represents a property for which movement toward the arrow is better. A sits fast but expensive; C cheap but slower. No survivor dominates another: each is the best answer to some legitimate weighting of what matters.</a:t>
            </a:r>
          </a:p>
          <a:p>
            <a:endParaRPr dirty="0"/>
          </a:p>
          <a:p>
            <a:r>
              <a:rPr dirty="0"/>
              <a:t>This is the honest picture of an architectural decision. Mathematics carried us exactly this far — it removed the infeasible and the indefensible — and it has no next move. The choice among these points belongs to judgment: whose needs dominate, what failure costs, what this organization can operate.</a:t>
            </a:r>
          </a:p>
          <a:p>
            <a:endParaRPr dirty="0"/>
          </a:p>
          <a:p>
            <a:r>
              <a:rPr dirty="0"/>
              <a:t>Judgment is not a coin flip. It can be argued, reviewed, and owned. But there is one more honest move available before committing — sometimes the right decision is to not decide yet.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90 seconds — Give the buy-information rule: if resolving an uncertainty could change the choice, evidence may be worth its price.</a:t>
            </a:r>
          </a:p>
          <a:p>
            <a:endParaRPr dirty="0"/>
          </a:p>
          <a:p>
            <a:r>
              <a:rPr dirty="0"/>
              <a:t>- The test is the diamond: could knowing more change the decision? If no — deciding now is free. If yes — model, prototype, measure, IF the information costs less than it is worth.</a:t>
            </a:r>
          </a:p>
          <a:p>
            <a:endParaRPr dirty="0"/>
          </a:p>
          <a:p>
            <a:r>
              <a:rPr dirty="0"/>
              <a:t>- No expected-utility math. Keep it as an intuition with two failure modes: buying evidence that could not change anything, and refusing to buy evidence that would.</a:t>
            </a:r>
          </a:p>
          <a:p>
            <a:endParaRPr dirty="0"/>
          </a:p>
          <a:p>
            <a:r>
              <a:rPr dirty="0"/>
              <a:t>- Plant quietly: Section 4 is entirely about the cheapest of these purchases — models. The closing slide of that section returns to this box.</a:t>
            </a:r>
          </a:p>
          <a:p>
            <a:endParaRPr dirty="0"/>
          </a:p>
          <a:p>
            <a:r>
              <a:rPr dirty="0"/>
              <a:t>=====</a:t>
            </a:r>
          </a:p>
          <a:p>
            <a:r>
              <a:rPr dirty="0"/>
              <a:t>You are uncertain between A and C. Ask one question first: if I knew the answer — the real traffic, the real failure rate — could it change which architecture I pick?</a:t>
            </a:r>
          </a:p>
          <a:p>
            <a:endParaRPr dirty="0"/>
          </a:p>
          <a:p>
            <a:r>
              <a:rPr dirty="0"/>
              <a:t>If no, stop. Information that cannot change the decision is worthless, however interesting. Decide now.</a:t>
            </a:r>
          </a:p>
          <a:p>
            <a:endParaRPr dirty="0"/>
          </a:p>
          <a:p>
            <a:r>
              <a:rPr dirty="0"/>
              <a:t>If yes, you can buy the answer: build a model, a prototype, a measurement. Evidence has a price in time and money — the purchase is rational when the decision it might save is worth more than the evidence costs.</a:t>
            </a:r>
          </a:p>
          <a:p>
            <a:endParaRPr dirty="0"/>
          </a:p>
          <a:p>
            <a:r>
              <a:rPr dirty="0"/>
              <a:t>Engineers skip this move in both directions: agonizing without buying the fact that would settle it, or measuring things no decision depends on. The test is always the same diamond.</a:t>
            </a:r>
          </a:p>
          <a:p>
            <a:endParaRPr dirty="0"/>
          </a:p>
          <a:p>
            <a:r>
              <a:rPr dirty="0"/>
              <a:t>Now — everything so far assumed candidates on the table. Where do candidate organizations come from in the first place? You are not the first engineer to face this. Section three.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20 seconds — Turn from the decision method to where candidate organizations come from.</a:t>
            </a:r>
          </a:p>
          <a:p>
            <a:endParaRPr dirty="0"/>
          </a:p>
          <a:p>
            <a:r>
              <a:rPr dirty="0"/>
              <a:t>- Do not pause for discussion.</a:t>
            </a:r>
          </a:p>
          <a:p>
            <a:endParaRPr dirty="0"/>
          </a:p>
          <a:p>
            <a:r>
              <a:rPr dirty="0"/>
              <a:t>=====</a:t>
            </a:r>
          </a:p>
          <a:p>
            <a:r>
              <a:rPr dirty="0"/>
              <a:t>Section three. We now know how to choose among alternatives. Where do the alternatives come from? From the field's accumulated experience — patterns. Each one arrives carrying expectations about what it buys and what it costs.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1.5 minutes — Reframe patterns: not shapes to memorize, but recurring choices with priors attached.</a:t>
            </a:r>
          </a:p>
          <a:p>
            <a:endParaRPr dirty="0"/>
          </a:p>
          <a:p>
            <a:r>
              <a:rPr dirty="0"/>
              <a:t>- Four clicks: problem, the two patterns, their expected consequences, the footer.</a:t>
            </a:r>
          </a:p>
          <a:p>
            <a:r>
              <a:rPr dirty="0"/>
              <a:t>- Land the sentence: for the next four slides the format is always the same — one recurring problem, two conventional answers, the tradeoff between them.</a:t>
            </a:r>
          </a:p>
          <a:p>
            <a:endParaRPr dirty="0"/>
          </a:p>
          <a:p>
            <a:r>
              <a:rPr dirty="0"/>
              <a:t>=====</a:t>
            </a:r>
          </a:p>
          <a:p>
            <a:r>
              <a:rPr dirty="0"/>
              <a:t>Engineers have been organizing systems for seventy years. The same problems keep recurring.</a:t>
            </a:r>
          </a:p>
          <a:p>
            <a:r>
              <a:rPr dirty="0"/>
              <a:t>ANIMATE</a:t>
            </a:r>
          </a:p>
          <a:p>
            <a:r>
              <a:rPr dirty="0"/>
              <a:t>When a problem recurs often enough, the field converges — not on one answer, but usually on a few.</a:t>
            </a:r>
          </a:p>
          <a:p>
            <a:r>
              <a:rPr dirty="0"/>
              <a:t>ANIMATE</a:t>
            </a:r>
          </a:p>
          <a:p>
            <a:r>
              <a:rPr dirty="0"/>
              <a:t>That is what a pattern is: a recurring problem paired with a recurring organization. And for the same problem there is almost always more than one.</a:t>
            </a:r>
          </a:p>
          <a:p>
            <a:r>
              <a:rPr dirty="0"/>
              <a:t>ANIMATE</a:t>
            </a:r>
          </a:p>
          <a:p>
            <a:r>
              <a:rPr dirty="0"/>
              <a:t>Each pattern arrives carrying expectations — what it tends to buy you, what it tends to cost you. Expectations, priors. Not guarantees.</a:t>
            </a:r>
          </a:p>
          <a:p>
            <a:r>
              <a:rPr dirty="0"/>
              <a:t>ANIMATE</a:t>
            </a:r>
          </a:p>
          <a:p>
            <a:r>
              <a:rPr dirty="0"/>
              <a:t>So patterns do not end the decision-making of Section two; they feed it. They hand us the candidate organizations and a first estimate of the consequences.</a:t>
            </a:r>
          </a:p>
          <a:p>
            <a:r>
              <a:rPr dirty="0"/>
              <a:t>For the next four slides, the format is always the same: one recurring architectural problem, two conventional answers, and the tradeoff between them.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The most concrete architectural choice: preserve the abstraction boundaries, or deliberately cross one.</a:t>
            </a:r>
          </a:p>
          <a:p>
            <a:endParaRPr dirty="0"/>
          </a:p>
          <a:p>
            <a:r>
              <a:rPr dirty="0"/>
              <a:t>- Five clicks: strict stack, second stack, the mmap crossing, consequences, tradeoff.</a:t>
            </a:r>
          </a:p>
          <a:p>
            <a:r>
              <a:rPr dirty="0"/>
              <a:t>- The crossing should feel mildly transgressive — we just broke the rule, on purpose.</a:t>
            </a:r>
          </a:p>
          <a:p>
            <a:r>
              <a:rPr dirty="0"/>
              <a:t>- Do not claim mmap is simply faster; it buys behavior the clean route cannot express.</a:t>
            </a:r>
          </a:p>
          <a:p>
            <a:endParaRPr dirty="0"/>
          </a:p>
          <a:p>
            <a:r>
              <a:rPr dirty="0"/>
              <a:t>=====</a:t>
            </a:r>
          </a:p>
          <a:p>
            <a:r>
              <a:rPr dirty="0"/>
              <a:t>The familiar rule first. Dependencies flow through the layers: the application reaches files through the file API, the API through the operating system, the OS through storage. Each layer replaceable, each stratum understandable on its own.</a:t>
            </a:r>
          </a:p>
          <a:p>
            <a:r>
              <a:rPr dirty="0"/>
              <a:t>ANIMATE</a:t>
            </a:r>
          </a:p>
          <a:p>
            <a:r>
              <a:rPr dirty="0"/>
              <a:t>Now the same stack again. Same four layers, same allowed dependencies. Nothing has changed yet.</a:t>
            </a:r>
          </a:p>
          <a:p>
            <a:r>
              <a:rPr dirty="0"/>
              <a:t>ANIMATE</a:t>
            </a:r>
          </a:p>
          <a:p>
            <a:r>
              <a:rPr dirty="0"/>
              <a:t>And now we break the rule. mmap wires a file straight into the process’s virtual memory. Touch a page — the fault handler pulls it from storage. The application is talking to the paging machinery, not the file API. This is a deliberate crossing, made by people who understood layering perfectly well.</a:t>
            </a:r>
          </a:p>
          <a:p>
            <a:r>
              <a:rPr dirty="0"/>
              <a:t>It buys something the clean abstraction cannot express: file-backed data participating in virtual memory itself — demand paging, no copy through the API.</a:t>
            </a:r>
          </a:p>
          <a:p>
            <a:r>
              <a:rPr dirty="0"/>
              <a:t>ANIMATE</a:t>
            </a:r>
          </a:p>
          <a:p>
            <a:r>
              <a:rPr dirty="0"/>
              <a:t>So name the consequences honestly. Strict layering tends to buy isolation, replaceability, local reasoning; it costs indirection, and it can block exactly this kind of mechanism. The crossing buys capability — and costs you coupling across the layers, forever.</a:t>
            </a:r>
          </a:p>
          <a:p>
            <a:r>
              <a:rPr dirty="0"/>
              <a:t>ANIMATE</a:t>
            </a:r>
          </a:p>
          <a:p>
            <a:r>
              <a:rPr dirty="0"/>
              <a:t>The tradeoff: isolation and changeability against cross-layer capability. Neither side is wrong. The pattern gives you the prior; the crossing is engineered, priced, and paid for.</a:t>
            </a:r>
          </a:p>
          <a:p>
            <a:r>
              <a:rPr dirty="0"/>
              <a:t>Layers answer where dependencies may cross abstraction boundaries. But systems are also organized around the movement and ownership of state. That gives us another recurring choice.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Same computations, two organizations of state: flow it through the stages, or meet at a shared authoritative store.</a:t>
            </a:r>
          </a:p>
          <a:p>
            <a:endParaRPr dirty="0"/>
          </a:p>
          <a:p>
            <a:r>
              <a:rPr dirty="0"/>
              <a:t>- Five clicks: pipeline, the repository core, the components attaching, consequences, tradeoff.</a:t>
            </a:r>
          </a:p>
          <a:p>
            <a:r>
              <a:rPr dirty="0"/>
              <a:t>- Same four components on both sides — the parts did not change, the organization did.</a:t>
            </a:r>
          </a:p>
          <a:p>
            <a:endParaRPr dirty="0"/>
          </a:p>
          <a:p>
            <a:r>
              <a:rPr dirty="0"/>
              <a:t>=====</a:t>
            </a:r>
          </a:p>
          <a:p>
            <a:r>
              <a:rPr dirty="0"/>
              <a:t>Several computations operate on related state. Should the state move, or should it sit still?</a:t>
            </a:r>
          </a:p>
          <a:p>
            <a:r>
              <a:rPr dirty="0"/>
              <a:t>One natural organization: let it move. Input flows into an analyzer, results flow into an optimizer, a report falls out the end. Every stage knows only its neighbor. Incremental processing comes almost for free.</a:t>
            </a:r>
          </a:p>
          <a:p>
            <a:r>
              <a:rPr dirty="0"/>
              <a:t>ANIMATE</a:t>
            </a:r>
          </a:p>
          <a:p>
            <a:r>
              <a:rPr dirty="0"/>
              <a:t>The alternative: keep one authoritative copy of the state in the middle, and move the computation around it instead. Same four components — input, analyzer, optimizer, report — but now everyone meets at the repository. Compilers with a shared symbol table work this way; so does every system built around a central database.</a:t>
            </a:r>
          </a:p>
          <a:p>
            <a:r>
              <a:rPr dirty="0"/>
              <a:t>ANIMATE</a:t>
            </a:r>
          </a:p>
          <a:p>
            <a:r>
              <a:rPr dirty="0"/>
              <a:t>The pipeline tends to buy explicit flow and local dependencies; it gets painful exactly when stages need to share and reconcile state. The repository tends to buy integration and consistency — one truth — and it costs you central schema coupling and shared fate: everyone now depends on the center.</a:t>
            </a:r>
          </a:p>
          <a:p>
            <a:r>
              <a:rPr dirty="0"/>
              <a:t>ANIMATE</a:t>
            </a:r>
          </a:p>
          <a:p>
            <a:r>
              <a:rPr dirty="0"/>
              <a:t>The tradeoff: local flow and independence against shared consistency and integration. Notice you can finally see what the alternative to a repository actually is.</a:t>
            </a:r>
          </a:p>
          <a:p>
            <a:r>
              <a:rPr dirty="0"/>
              <a:t>That was a choice about where state lives. Components also have to invoke one another. The next recurring choice: is that communication direct and synchronous, or mediated through events?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2.5 minutes — Call a known peer and wait, or publish an event and let unknown consumers react.</a:t>
            </a:r>
          </a:p>
          <a:p>
            <a:endParaRPr dirty="0"/>
          </a:p>
          <a:p>
            <a:r>
              <a:rPr dirty="0"/>
              <a:t>- Staged clicks: request, then response, then downstream C; producer, bus, consumers; D arrives last, then consequences and tradeoff.</a:t>
            </a:r>
          </a:p>
          <a:p>
            <a:r>
              <a:rPr dirty="0"/>
              <a:t>- Keep Kafka and gRPC subordinate: implementations, not the architecture.</a:t>
            </a:r>
          </a:p>
          <a:p>
            <a:r>
              <a:rPr dirty="0"/>
              <a:t>- Callback, verbatim: architecture allocates coupling; it does not eliminate it.</a:t>
            </a:r>
          </a:p>
          <a:p>
            <a:endParaRPr dirty="0"/>
          </a:p>
          <a:p>
            <a:r>
              <a:rPr dirty="0"/>
              <a:t>=====</a:t>
            </a:r>
          </a:p>
          <a:p>
            <a:r>
              <a:rPr dirty="0"/>
              <a:t>Components have to invoke one another. The direct organization: remote procedure call. Service A knows it needs Service B, calls it, waits, gets an answer. Immediate coordination — the caller holds a result before its next line of code runs. REST, gRPC: implementations of this shape.</a:t>
            </a:r>
          </a:p>
          <a:p>
            <a:r>
              <a:rPr dirty="0"/>
              <a:t>ANIMATE</a:t>
            </a:r>
          </a:p>
          <a:p>
            <a:r>
              <a:rPr dirty="0"/>
              <a:t>But B calls C the same way. Now A’s latency includes B’s, which includes C’s — and so does A’s failure. RPC means the calling component knows who it needs, now; dependency, latency, and failure all travel along the call path.</a:t>
            </a:r>
          </a:p>
          <a:p>
            <a:r>
              <a:rPr dirty="0"/>
              <a:t>ANIMATE</a:t>
            </a:r>
          </a:p>
          <a:p>
            <a:r>
              <a:rPr dirty="0"/>
              <a:t>The alternative: the producer does not call anyone. It states what happened — publishes an event to a bus or a log — without knowing who reacts.</a:t>
            </a:r>
          </a:p>
          <a:p>
            <a:r>
              <a:rPr dirty="0"/>
              <a:t>ANIMATE</a:t>
            </a:r>
          </a:p>
          <a:p>
            <a:r>
              <a:rPr dirty="0"/>
              <a:t>Consumers subscribe. B, C, D each react independently. Watch what the producer did when D arrived: nothing. That is the decoupling. A Kafka-style log even retains the events, so a consumer added next month can replay history — but this is not a Kafka lecture; the concept is the event boundary.</a:t>
            </a:r>
          </a:p>
          <a:p>
            <a:r>
              <a:rPr dirty="0"/>
              <a:t>ANIMATE</a:t>
            </a:r>
          </a:p>
          <a:p>
            <a:r>
              <a:rPr dirty="0"/>
              <a:t>Be honest about the price. Events did not remove the coupling — they moved it: into event schemas, delivery semantics, ordering assumptions, retries, observability. Architecture allocates coupling; it does not eliminate it.</a:t>
            </a:r>
          </a:p>
          <a:p>
            <a:r>
              <a:rPr dirty="0"/>
              <a:t>ANIMATE</a:t>
            </a:r>
          </a:p>
          <a:p>
            <a:r>
              <a:rPr dirty="0"/>
              <a:t>The tradeoff: immediate coordination against producer/consumer decoupling. Not “simple versus decoupled” — synchronous distributed systems are not simple.</a:t>
            </a:r>
          </a:p>
          <a:p>
            <a:r>
              <a:rPr dirty="0"/>
              <a:t>So far we have talked about what communicates with what at runtime. There is a subtler question: which direction should the code itself depend? That is the last choice.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90 seconds — Establish the problem that forces architecture: the separate views must coexist in one built machine.</a:t>
            </a:r>
          </a:p>
          <a:p>
            <a:endParaRPr dirty="0"/>
          </a:p>
          <a:p>
            <a:r>
              <a:rPr dirty="0"/>
              <a:t>- Explicit callback: last week we deliberately kept state, activity, schema, and timing as separate views. That separation was a modeling convenience, not a property of the product.</a:t>
            </a:r>
          </a:p>
          <a:p>
            <a:endParaRPr dirty="0"/>
          </a:p>
          <a:p>
            <a:r>
              <a:rPr dirty="0"/>
              <a:t>- Four quick clicks for the cards — do not re-teach the views; name each in a phrase and move.</a:t>
            </a:r>
          </a:p>
          <a:p>
            <a:endParaRPr dirty="0"/>
          </a:p>
          <a:p>
            <a:r>
              <a:rPr dirty="0"/>
              <a:t>- The ONE MACHINE click is the point; an optional final click draws the connectors. Let ONE MACHINE sit for a beat before speaking over it.</a:t>
            </a:r>
          </a:p>
          <a:p>
            <a:endParaRPr dirty="0"/>
          </a:p>
          <a:p>
            <a:r>
              <a:rPr dirty="0"/>
              <a:t>=====</a:t>
            </a:r>
          </a:p>
          <a:p>
            <a:r>
              <a:rPr dirty="0"/>
              <a:t>Last week we were careful to keep our models apart. One view for state.</a:t>
            </a:r>
          </a:p>
          <a:p>
            <a:endParaRPr dirty="0"/>
          </a:p>
          <a:p>
            <a:r>
              <a:rPr dirty="0"/>
              <a:t>ANIMATE</a:t>
            </a:r>
          </a:p>
          <a:p>
            <a:endParaRPr dirty="0"/>
          </a:p>
          <a:p>
            <a:r>
              <a:rPr dirty="0"/>
              <a:t>One for activity — collect, then classify.</a:t>
            </a:r>
          </a:p>
          <a:p>
            <a:endParaRPr dirty="0"/>
          </a:p>
          <a:p>
            <a:r>
              <a:rPr dirty="0"/>
              <a:t>ANIMATE</a:t>
            </a:r>
          </a:p>
          <a:p>
            <a:endParaRPr dirty="0"/>
          </a:p>
          <a:p>
            <a:r>
              <a:rPr dirty="0"/>
              <a:t>One for the data — the night summary, the advice.</a:t>
            </a:r>
          </a:p>
          <a:p>
            <a:endParaRPr dirty="0"/>
          </a:p>
          <a:p>
            <a:r>
              <a:rPr dirty="0"/>
              <a:t>ANIMATE</a:t>
            </a:r>
          </a:p>
          <a:p>
            <a:endParaRPr dirty="0"/>
          </a:p>
          <a:p>
            <a:r>
              <a:rPr dirty="0"/>
              <a:t>And one for timing and the other obligations — sixty seconds, privacy, seven nights.</a:t>
            </a:r>
          </a:p>
          <a:p>
            <a:endParaRPr dirty="0"/>
          </a:p>
          <a:p>
            <a:r>
              <a:rPr dirty="0"/>
              <a:t>ANIMATE</a:t>
            </a:r>
          </a:p>
          <a:p>
            <a:endParaRPr dirty="0"/>
          </a:p>
          <a:p>
            <a:r>
              <a:rPr dirty="0"/>
              <a:t>Separation was the modeling trick. Each representation answered one kind of question well.</a:t>
            </a:r>
          </a:p>
          <a:p>
            <a:endParaRPr dirty="0"/>
          </a:p>
          <a:p>
            <a:r>
              <a:rPr dirty="0"/>
              <a:t>ANIMATE</a:t>
            </a:r>
          </a:p>
          <a:p>
            <a:endParaRPr dirty="0"/>
          </a:p>
          <a:p>
            <a:r>
              <a:rPr dirty="0"/>
              <a:t>But nobody ships four views.</a:t>
            </a:r>
          </a:p>
          <a:p>
            <a:endParaRPr dirty="0"/>
          </a:p>
          <a:p>
            <a:r>
              <a:rPr dirty="0"/>
              <a:t>ANIMATE</a:t>
            </a:r>
          </a:p>
          <a:p>
            <a:endParaRPr dirty="0"/>
          </a:p>
          <a:p>
            <a:r>
              <a:rPr dirty="0"/>
              <a:t>We have to build one machine, and in that machine every one of these concerns lives together — the state transitions run on the same processors that meet the timing budget, the schema lives in the same store the privacy rule governs. Something has to say how they coexist. That something needs a name and a definition.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The most abstract choice of the four: does domain code depend on infrastructure, or does infrastructure conform to a domain-defined interface?</a:t>
            </a:r>
          </a:p>
          <a:p>
            <a:endParaRPr dirty="0"/>
          </a:p>
          <a:p>
            <a:r>
              <a:rPr dirty="0"/>
              <a:t>- Staged clicks: each domain, the direct dependency, then the port (the domain defines it), the adapter, the infrastructure, the source-dependency arrow, consequences, tradeoff.</a:t>
            </a:r>
          </a:p>
          <a:p>
            <a:r>
              <a:rPr dirty="0"/>
              <a:t>- The arrows are the whole slide — dependency direction must read unambiguously.</a:t>
            </a:r>
          </a:p>
          <a:p>
            <a:r>
              <a:rPr dirty="0"/>
              <a:t>- Ports and adapters is not automatically good architecture; say so explicitly.</a:t>
            </a:r>
          </a:p>
          <a:p>
            <a:endParaRPr dirty="0"/>
          </a:p>
          <a:p>
            <a:r>
              <a:rPr dirty="0"/>
              <a:t>=====</a:t>
            </a:r>
          </a:p>
          <a:p>
            <a:r>
              <a:rPr dirty="0"/>
              <a:t>The obvious organization: domain logic imports the database SDK and calls it. Fewer moving parts, no ceremony. But look at the arrow — your business logic now depends on a vendor’s API. When the vendor changes, or you outgrow the database, the change lands inside your domain code.</a:t>
            </a:r>
          </a:p>
          <a:p>
            <a:r>
              <a:rPr dirty="0"/>
              <a:t>ANIMATE</a:t>
            </a:r>
          </a:p>
          <a:p>
            <a:r>
              <a:rPr dirty="0"/>
              <a:t>The alternative starts with a conceptual move: the domain says what it needs. It defines a port — an interface, stated in the domain’s own vocabulary. Nothing below exists yet.</a:t>
            </a:r>
          </a:p>
          <a:p>
            <a:r>
              <a:rPr dirty="0"/>
              <a:t>ANIMATE</a:t>
            </a:r>
          </a:p>
          <a:p>
            <a:r>
              <a:rPr dirty="0"/>
              <a:t>Then infrastructure conforms to that need. An adapter implements the port and talks to the actual database. Follow the dashed arrow: it points up, toward the domain. The compile-time dependency has been reversed — infrastructure depends on the domain’s interface, never the other way. You will hear this called ports-and-adapters, hexagonal, clean architecture.</a:t>
            </a:r>
          </a:p>
          <a:p>
            <a:r>
              <a:rPr dirty="0"/>
              <a:t>ANIMATE</a:t>
            </a:r>
          </a:p>
          <a:p>
            <a:r>
              <a:rPr dirty="0"/>
              <a:t>The price is real: extra interfaces, extra adapters, extra indirection — paid on every feature, forever. And ports and adapters is not automatically good architecture. If the infrastructure is stable, cheap to replace globally, or genuinely constitutive of the application, the seam buys little.</a:t>
            </a:r>
          </a:p>
          <a:p>
            <a:r>
              <a:rPr dirty="0"/>
              <a:t>ANIMATE</a:t>
            </a:r>
          </a:p>
          <a:p>
            <a:r>
              <a:rPr dirty="0"/>
              <a:t>So the tradeoff: directness and simplicity against isolation from infrastructure change. The question is never “should good systems use ports and adapters?” It is: “is infrastructure change consequential enough, here, to justify buying this boundary?”</a:t>
            </a:r>
          </a:p>
          <a:p>
            <a:r>
              <a:rPr dirty="0"/>
              <a:t>And notice what that question demands: an estimate of how likely the change is, and how much it would cost. How would we know? Hold that thought.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Consolidate the method: four recurring problems, two recurring answers each, a price every time.</a:t>
            </a:r>
          </a:p>
          <a:p>
            <a:endParaRPr dirty="0"/>
          </a:p>
          <a:p>
            <a:r>
              <a:rPr dirty="0"/>
              <a:t>- Four clicks: rows two through four, then the footer. Ten to fifteen seconds per row; no re-teaching.</a:t>
            </a:r>
          </a:p>
          <a:p>
            <a:r>
              <a:rPr dirty="0"/>
              <a:t>- The footer sentence is the bridge into Section four.</a:t>
            </a:r>
          </a:p>
          <a:p>
            <a:endParaRPr dirty="0"/>
          </a:p>
          <a:p>
            <a:r>
              <a:rPr dirty="0"/>
              <a:t>=====</a:t>
            </a:r>
          </a:p>
          <a:p>
            <a:r>
              <a:rPr dirty="0"/>
              <a:t>Look at what we just did, four times in a row. A recurring problem. Two recurring answers. A price either way.</a:t>
            </a:r>
          </a:p>
          <a:p>
            <a:r>
              <a:rPr dirty="0"/>
              <a:t>Abstraction boundaries: follow the layers, or cross one deliberately — isolation against capability.</a:t>
            </a:r>
          </a:p>
          <a:p>
            <a:r>
              <a:rPr dirty="0"/>
              <a:t>ANIMATE</a:t>
            </a:r>
          </a:p>
          <a:p>
            <a:r>
              <a:rPr dirty="0"/>
              <a:t>State: flow it through stages, or meet at a shared store — local flow against shared consistency.</a:t>
            </a:r>
          </a:p>
          <a:p>
            <a:r>
              <a:rPr dirty="0"/>
              <a:t>ANIMATE</a:t>
            </a:r>
          </a:p>
          <a:p>
            <a:r>
              <a:rPr dirty="0"/>
              <a:t>Communication: call known peers, or publish to unknown consumers — coordination against decoupling.</a:t>
            </a:r>
          </a:p>
          <a:p>
            <a:r>
              <a:rPr dirty="0"/>
              <a:t>ANIMATE</a:t>
            </a:r>
          </a:p>
          <a:p>
            <a:r>
              <a:rPr dirty="0"/>
              <a:t>Infrastructure: depend on it directly, or make it conform to your interface — directness against infrastructure isolation.</a:t>
            </a:r>
          </a:p>
          <a:p>
            <a:r>
              <a:rPr dirty="0"/>
              <a:t>ANIMATE</a:t>
            </a:r>
          </a:p>
          <a:p>
            <a:r>
              <a:rPr dirty="0"/>
              <a:t>A pattern tells us what tends to happen. It does not tell us which consequence matters more, here, in your system.</a:t>
            </a:r>
          </a:p>
          <a:p>
            <a:r>
              <a:rPr dirty="0"/>
              <a:t>Patterns have given us plausible organizations and expectations about their consequences. But those expectations are still priors. If the choice matters enough, we want stronger evidence. How much can we know before we build it?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20 seconds — Mark the turn from priors to analysis: what can we actually know before building?</a:t>
            </a:r>
          </a:p>
          <a:p>
            <a:endParaRPr dirty="0"/>
          </a:p>
          <a:p>
            <a:r>
              <a:rPr dirty="0"/>
              <a:t>- Do not pause for discussion.</a:t>
            </a:r>
          </a:p>
          <a:p>
            <a:endParaRPr dirty="0"/>
          </a:p>
          <a:p>
            <a:r>
              <a:rPr dirty="0"/>
              <a:t>=====</a:t>
            </a:r>
          </a:p>
          <a:p>
            <a:r>
              <a:rPr dirty="0"/>
              <a:t>Section four. We have candidate organizations and rules of thumb about them. The question now: how much can we know about a system that does not exist yet? More than you might think — architecture makes some properties analyzable.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90 seconds — A diagram earns its place only by answering a question; different question, different model.</a:t>
            </a:r>
          </a:p>
          <a:p>
            <a:endParaRPr dirty="0"/>
          </a:p>
          <a:p>
            <a:r>
              <a:rPr dirty="0"/>
              <a:t>- Callback to Specification: same lesson as choosing a representation — the question picks the model. Students have seen this move; name the echo.</a:t>
            </a:r>
          </a:p>
          <a:p>
            <a:endParaRPr dirty="0"/>
          </a:p>
          <a:p>
            <a:r>
              <a:rPr dirty="0"/>
              <a:t>- Three question-to-model pairs on-slide: change → dependency view; latency → weighted flow; failure → deployment view.</a:t>
            </a:r>
          </a:p>
          <a:p>
            <a:endParaRPr dirty="0"/>
          </a:p>
          <a:p>
            <a:r>
              <a:rPr dirty="0"/>
              <a:t>- The anti-pattern: THE architecture diagram, one box-and-line picture expected to answer everything — a diagram that can answer no question is decoration.</a:t>
            </a:r>
          </a:p>
          <a:p>
            <a:endParaRPr dirty="0"/>
          </a:p>
          <a:p>
            <a:r>
              <a:rPr dirty="0"/>
              <a:t>=====</a:t>
            </a:r>
          </a:p>
          <a:p>
            <a:r>
              <a:rPr dirty="0"/>
              <a:t>Last week you learned that the representation of a specification depends on the question you need it to answer. The same discipline governs architecture models.</a:t>
            </a:r>
          </a:p>
          <a:p>
            <a:endParaRPr dirty="0"/>
          </a:p>
          <a:p>
            <a:r>
              <a:rPr dirty="0"/>
              <a:t>Want to know whether a change stays contained? Draw the dependency view — who knows about whom. Want to know how fast a request can possibly be? Draw the flow with costs on the edges. Want to know what dies together? Draw the deployment view — what runs where.</a:t>
            </a:r>
          </a:p>
          <a:p>
            <a:endParaRPr dirty="0"/>
          </a:p>
          <a:p>
            <a:r>
              <a:rPr dirty="0"/>
              <a:t>Same system, three different drawings, because three different questions. There is no such thing as THE architecture diagram. A diagram that cannot support any question is decoration — it goes on a poster, and it cannot carry an argument.</a:t>
            </a:r>
          </a:p>
          <a:p>
            <a:endParaRPr dirty="0"/>
          </a:p>
          <a:p>
            <a:r>
              <a:rPr dirty="0"/>
              <a:t>So the real question about any model: what kind of claim can it support, and how much are we still betting? It turns out claims come in grades.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Order architectural claims by how much betting remains: expectation, structural argument, quantitative prediction, observed evidence.</a:t>
            </a:r>
          </a:p>
          <a:p>
            <a:endParaRPr dirty="0"/>
          </a:p>
          <a:p>
            <a:r>
              <a:rPr dirty="0"/>
              <a:t>- Walk left to right, one example phrase each: 'should remain local' / 'no dependency crosses this boundary' / 'about 11.5 seconds' / '11.8 measured'.</a:t>
            </a:r>
          </a:p>
          <a:p>
            <a:endParaRPr dirty="0"/>
          </a:p>
          <a:p>
            <a:r>
              <a:rPr dirty="0"/>
              <a:t>- The governing line, say it verbatim: the more faithfully the model captures the property we care about, the less we have to bet.</a:t>
            </a:r>
          </a:p>
          <a:p>
            <a:endParaRPr dirty="0"/>
          </a:p>
          <a:p>
            <a:r>
              <a:rPr dirty="0"/>
              <a:t>- All four rungs are legitimate — the sin is billing a reasoned expectation as a prediction. Match the claim to the stake.</a:t>
            </a:r>
          </a:p>
          <a:p>
            <a:endParaRPr dirty="0"/>
          </a:p>
          <a:p>
            <a:r>
              <a:rPr dirty="0"/>
              <a:t>=====</a:t>
            </a:r>
          </a:p>
          <a:p>
            <a:r>
              <a:rPr dirty="0"/>
              <a:t>Every architectural claim is a bet, and the bets are not equal.</a:t>
            </a:r>
          </a:p>
          <a:p>
            <a:endParaRPr dirty="0"/>
          </a:p>
          <a:p>
            <a:r>
              <a:rPr dirty="0"/>
              <a:t>Leftmost: reasoned expectation. 'This change should remain local' — a pattern prior, an educated expectation based on prior engineering experience. Useful evidence, but substantial betting remains.</a:t>
            </a:r>
          </a:p>
          <a:p>
            <a:endParaRPr dirty="0"/>
          </a:p>
          <a:p>
            <a:r>
              <a:rPr dirty="0"/>
              <a:t>Next: structural argument. 'No dependency crosses this boundary — look.' The model proves a property of the structure, if the model is faithful to the code.</a:t>
            </a:r>
          </a:p>
          <a:p>
            <a:endParaRPr dirty="0"/>
          </a:p>
          <a:p>
            <a:r>
              <a:rPr dirty="0"/>
              <a:t>Then: quantitative prediction. 'About eleven and a half seconds' — a number derived from the model before the system exists.</a:t>
            </a:r>
          </a:p>
          <a:p>
            <a:endParaRPr dirty="0"/>
          </a:p>
          <a:p>
            <a:r>
              <a:rPr dirty="0"/>
              <a:t>Rightmost: observed evidence. 'Eleven point eight, measured.' The system itself speaking; least betting.</a:t>
            </a:r>
          </a:p>
          <a:p>
            <a:endParaRPr dirty="0"/>
          </a:p>
          <a:p>
            <a:r>
              <a:rPr dirty="0"/>
              <a:t>The rule of the spectrum: the more faithfully the model captures the property we care about, the less we have to bet. All four rungs are honest work — what is dishonest is selling a rung-one claim in rung-three clothes. Stakes decide how far right you must climb.</a:t>
            </a:r>
          </a:p>
          <a:p>
            <a:endParaRPr dirty="0"/>
          </a:p>
          <a:p>
            <a:r>
              <a:rPr dirty="0"/>
              <a:t>Let us climb it twice, for real — once for change, once for latency.</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Walk the change-locality analysis: specification names the expected change, architecture builds the seam, the dependency model shows whether the change crosses it.</a:t>
            </a:r>
          </a:p>
          <a:p>
            <a:endParaRPr dirty="0"/>
          </a:p>
          <a:p>
            <a:r>
              <a:rPr dirty="0"/>
              <a:t>- A-7E callback: last week's specification did not just constrain behavior — it identified expected changes. That is the input to this analysis.</a:t>
            </a:r>
          </a:p>
          <a:p>
            <a:endParaRPr dirty="0"/>
          </a:p>
          <a:p>
            <a:r>
              <a:rPr dirty="0"/>
              <a:t>- Running example: swap the illness model. Before — the delta touches UI, advice, storage. After — a model-service interface; the dependency model shows the anticipated change staying behind the seam.</a:t>
            </a:r>
          </a:p>
          <a:p>
            <a:endParaRPr dirty="0"/>
          </a:p>
          <a:p>
            <a:r>
              <a:rPr dirty="0"/>
              <a:t>- Precision question for the class: what claim did the model establish? A structural guarantee about the DEPENDENCY GRAPH — no edge crosses the seam — which underwrites qualitative confidence about the change, not a certainty about every future edit.</a:t>
            </a:r>
          </a:p>
          <a:p>
            <a:endParaRPr dirty="0"/>
          </a:p>
          <a:p>
            <a:r>
              <a:rPr dirty="0"/>
              <a:t>=====</a:t>
            </a:r>
          </a:p>
          <a:p>
            <a:r>
              <a:rPr dirty="0"/>
              <a:t>Remember the A-7E from last week: the specification told the implementor where the world was expected to move. Expected change is specification output — and architecture is where we act on it. In this course the Sleep Advisor's illness model carries that point: our specification named it as the part expected to change independently.</a:t>
            </a:r>
          </a:p>
          <a:p>
            <a:endParaRPr dirty="0"/>
          </a:p>
          <a:p>
            <a:r>
              <a:rPr dirty="0"/>
              <a:t>Suppose the expected change is replacing the illness model. In the organization on the left, look where the delta lands: the UI formats model output, advice reads its internals, storage knows its shape. One expected change touches everything.</a:t>
            </a:r>
          </a:p>
          <a:p>
            <a:endParaRPr dirty="0"/>
          </a:p>
          <a:p>
            <a:r>
              <a:rPr dirty="0"/>
              <a:t>On the right, we drew a seam — a model-service interface — and pointed every dependency at the interface instead of the model. Now inspect the dependency view: does any edge cross from outside to the model's insides? No. The dependency model shows the anticipated change staying behind the seam.</a:t>
            </a:r>
          </a:p>
          <a:p>
            <a:endParaRPr dirty="0"/>
          </a:p>
          <a:p>
            <a:r>
              <a:rPr dirty="0"/>
              <a:t>Be precise about the claim. The model establishes a structural fact about the dependency graph: no dependency crosses the boundary into the model's internals. That supports a strong argument for locality, provided the model remains faithful to the implementation and the change is the one we anticipated. That is rung two — and for most change arguments, rung two is exactly what you need.</a:t>
            </a:r>
          </a:p>
          <a:p>
            <a:endParaRPr dirty="0"/>
          </a:p>
          <a:p>
            <a:r>
              <a:rPr dirty="0"/>
              <a:t>Can architecture ever get us to rung three — an actual number, before we build? It can. This one is from a real system.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2.5-minute guidance</a:t>
            </a:r>
          </a:p>
          <a:p>
            <a:r>
              <a:rPr lang="en-US" dirty="0"/>
              <a:t>Show a quantitative prediction from an architectural model, then use it to expose a deeper point: </a:t>
            </a:r>
            <a:r>
              <a:rPr lang="en-US" b="1" dirty="0"/>
              <a:t>the architecture determines which design moves are available to us.</a:t>
            </a:r>
            <a:endParaRPr lang="en-US" dirty="0"/>
          </a:p>
          <a:p>
            <a:pPr lvl="0"/>
            <a:r>
              <a:rPr lang="en-US" dirty="0"/>
              <a:t>Frame this as an ordinary data-processing pipeline. Components perform stages of processing; edges carry modeled latency.</a:t>
            </a:r>
          </a:p>
          <a:p>
            <a:pPr lvl="0"/>
            <a:r>
              <a:rPr lang="en-US" dirty="0"/>
              <a:t>Walk the arithmetic: </a:t>
            </a:r>
            <a:r>
              <a:rPr lang="en-US" b="1" dirty="0"/>
              <a:t>A → B → F = 80 </a:t>
            </a:r>
            <a:r>
              <a:rPr lang="en-US" b="1" dirty="0" err="1"/>
              <a:t>ms</a:t>
            </a:r>
            <a:r>
              <a:rPr lang="en-US" b="1" dirty="0"/>
              <a:t> + 40 </a:t>
            </a:r>
            <a:r>
              <a:rPr lang="en-US" b="1" dirty="0" err="1"/>
              <a:t>ms</a:t>
            </a:r>
            <a:r>
              <a:rPr lang="en-US" b="1" dirty="0"/>
              <a:t> = 120 </a:t>
            </a:r>
            <a:r>
              <a:rPr lang="en-US" b="1" dirty="0" err="1"/>
              <a:t>ms.</a:t>
            </a:r>
            <a:r>
              <a:rPr lang="en-US" dirty="0"/>
              <a:t> Given this architecture and these assumptions, that path sets the modeled latency floor.</a:t>
            </a:r>
          </a:p>
          <a:p>
            <a:pPr lvl="0"/>
            <a:r>
              <a:rPr lang="en-US" dirty="0"/>
              <a:t>Reveal </a:t>
            </a:r>
            <a:r>
              <a:rPr lang="en-US" b="1" dirty="0"/>
              <a:t>#5</a:t>
            </a:r>
            <a:r>
              <a:rPr lang="en-US" dirty="0"/>
              <a:t>. Ask what we can change. Within this architecture, B is the obvious target: decompose it, parallelize work, reduce its cost, perhaps eliminate work. The model lets us evaluate that design choice before implementation.</a:t>
            </a:r>
          </a:p>
          <a:p>
            <a:pPr lvl="0"/>
            <a:r>
              <a:rPr lang="en-US" dirty="0"/>
              <a:t>Then reveal </a:t>
            </a:r>
            <a:r>
              <a:rPr lang="en-US" b="1" dirty="0"/>
              <a:t>#6</a:t>
            </a:r>
            <a:r>
              <a:rPr lang="en-US" dirty="0"/>
              <a:t>. Challenge the frame itself: </a:t>
            </a:r>
            <a:r>
              <a:rPr lang="en-US" b="1" dirty="0"/>
              <a:t>why are those the design moves we are considering?</a:t>
            </a:r>
            <a:r>
              <a:rPr lang="en-US" dirty="0"/>
              <a:t> Because the pipeline architecture has already constrained the design space. A different architecture might expose entirely different opportunities.</a:t>
            </a:r>
          </a:p>
          <a:p>
            <a:pPr lvl="0"/>
            <a:r>
              <a:rPr lang="en-US" dirty="0"/>
              <a:t>Connect explicitly to the Handbook’s treatment of design: design is choosing among alternatives under constraints. Architecture supplies some of the most consequential constraints on which alternatives are even available.</a:t>
            </a:r>
          </a:p>
          <a:p>
            <a:pPr lvl="0"/>
            <a:r>
              <a:rPr lang="en-US" dirty="0"/>
              <a:t>The lesson is therefore </a:t>
            </a:r>
            <a:r>
              <a:rPr lang="en-US" i="1" dirty="0"/>
              <a:t>not</a:t>
            </a:r>
            <a:r>
              <a:rPr lang="en-US" dirty="0"/>
              <a:t> “decompose B.” It is: </a:t>
            </a:r>
            <a:r>
              <a:rPr lang="en-US" b="1" dirty="0"/>
              <a:t>an architectural model lets us reason about both the consequences of a design move and the space of design moves the architecture permits.</a:t>
            </a:r>
            <a:endParaRPr lang="en-US" dirty="0"/>
          </a:p>
          <a:p>
            <a:endParaRPr lang="en-US" b="1"/>
          </a:p>
          <a:p>
            <a:r>
              <a:rPr lang="en-US" b="1"/>
              <a:t>Speaker </a:t>
            </a:r>
            <a:r>
              <a:rPr lang="en-US" b="1" dirty="0"/>
              <a:t>notes</a:t>
            </a:r>
          </a:p>
          <a:p>
            <a:r>
              <a:rPr lang="en-US" dirty="0"/>
              <a:t>Here is a very ordinary data-processing pipeline. Components perform stages of computation, and the edges represent dependencies with modeled latency.</a:t>
            </a:r>
          </a:p>
          <a:p>
            <a:r>
              <a:rPr lang="en-US" dirty="0"/>
              <a:t>Once we put costs on those edges, the architectural model can make a quantitative prediction. Follow the paths. A to B is eighty milliseconds; B to F is forty. So A to B to F gives us a modeled critical path of </a:t>
            </a:r>
            <a:r>
              <a:rPr lang="en-US" b="1" dirty="0"/>
              <a:t>120 milliseconds</a:t>
            </a:r>
            <a:r>
              <a:rPr lang="en-US" dirty="0"/>
              <a:t>. Given the dependencies and latency assumptions represented here, that is what sets the latency floor.</a:t>
            </a:r>
          </a:p>
          <a:p>
            <a:r>
              <a:rPr lang="en-US" b="1" dirty="0"/>
              <a:t>[Reveal 5]</a:t>
            </a:r>
            <a:endParaRPr lang="en-US" dirty="0"/>
          </a:p>
          <a:p>
            <a:r>
              <a:rPr lang="en-US" dirty="0"/>
              <a:t>Now we have a design problem. What could we change?</a:t>
            </a:r>
          </a:p>
          <a:p>
            <a:r>
              <a:rPr lang="en-US" dirty="0"/>
              <a:t>Looking at </a:t>
            </a:r>
            <a:r>
              <a:rPr lang="en-US" i="1" dirty="0"/>
              <a:t>this architecture</a:t>
            </a:r>
            <a:r>
              <a:rPr lang="en-US" dirty="0"/>
              <a:t>, B immediately attracts our attention. Perhaps we can decompose B into B1, B2, and B3 and execute some of that work in parallel. We can represent that candidate design in the model, estimate its costs, and rerun the arithmetic before implementing anything.</a:t>
            </a:r>
          </a:p>
          <a:p>
            <a:r>
              <a:rPr lang="en-US" dirty="0"/>
              <a:t>This is exactly the kind of choice we have been calling </a:t>
            </a:r>
            <a:r>
              <a:rPr lang="en-US" b="1" dirty="0"/>
              <a:t>design</a:t>
            </a:r>
            <a:r>
              <a:rPr lang="en-US" dirty="0"/>
              <a:t>: choosing among alternatives under constraints. The architecture gives us the constraints within which we are making that choice.</a:t>
            </a:r>
          </a:p>
          <a:p>
            <a:r>
              <a:rPr lang="en-US" b="1" dirty="0"/>
              <a:t>[Reveal 6]</a:t>
            </a:r>
            <a:endParaRPr lang="en-US" dirty="0"/>
          </a:p>
          <a:p>
            <a:r>
              <a:rPr lang="en-US" dirty="0"/>
              <a:t>But that should make you ask a more interesting question: </a:t>
            </a:r>
            <a:r>
              <a:rPr lang="en-US" b="1" dirty="0"/>
              <a:t>why is decomposition the design move that occurred to us?</a:t>
            </a:r>
            <a:endParaRPr lang="en-US" dirty="0"/>
          </a:p>
          <a:p>
            <a:r>
              <a:rPr lang="en-US" dirty="0"/>
              <a:t>Because this architecture has already shaped the design space. We drew the system as a pipeline of dependent processing stages, so the natural moves are things like decomposing stages, parallelizing them, changing dependencies, or reducing their costs.</a:t>
            </a:r>
          </a:p>
          <a:p>
            <a:r>
              <a:rPr lang="en-US" dirty="0"/>
              <a:t>If we chose a different architecture, we might get different design moves. Perhaps work could be event-driven rather than sequential. Perhaps results could be precomputed or cached. Perhaps data could move to the computation instead of computation following the data. Perhaps some work could disappear from the request path entirely.</a:t>
            </a:r>
          </a:p>
          <a:p>
            <a:r>
              <a:rPr lang="en-US" dirty="0"/>
              <a:t>So architecture does more than describe the system. </a:t>
            </a:r>
            <a:r>
              <a:rPr lang="en-US" b="1" dirty="0"/>
              <a:t>It constrains the space in which subsequent design happens.</a:t>
            </a:r>
            <a:r>
              <a:rPr lang="en-US" dirty="0"/>
              <a:t> And an architectural model makes those constraints visible enough that we can ask whether we are optimizing within the right architecture or whether we should change the architecture itself.</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3 minutes — The MAGE Moment: GenAI does not remove architectural tradeoffs; it lowers the cost of evidence about them, so the rational amount of evidence rises.</a:t>
            </a:r>
          </a:p>
          <a:p>
            <a:endParaRPr dirty="0"/>
          </a:p>
          <a:p>
            <a:r>
              <a:rPr dirty="0"/>
              <a:t>- Left side first, static: uncertainty, buy information, the price tags — models, prototypes, workload generators, competing implementations all cost engineering time. That cost historically rationed the buy-information box.</a:t>
            </a:r>
          </a:p>
          <a:p>
            <a:endParaRPr dirty="0"/>
          </a:p>
          <a:p>
            <a:r>
              <a:rPr dirty="0"/>
              <a:t>- Click 1: GenAI drops the cost of evidence; more questions become worth investigating. Keep it sober: the tradeoffs are untouched; the ECONOMICS of the diamond changed.</a:t>
            </a:r>
          </a:p>
          <a:p>
            <a:endParaRPr dirty="0"/>
          </a:p>
          <a:p>
            <a:r>
              <a:rPr dirty="0"/>
              <a:t>- Click 2: the MAGE Moment badge and the closer. Read the closer slowly, twice if the room is still writing.</a:t>
            </a:r>
          </a:p>
          <a:p>
            <a:endParaRPr dirty="0"/>
          </a:p>
          <a:p>
            <a:r>
              <a:rPr dirty="0"/>
              <a:t>- Anticipated pushback: 'so the agent picks the architecture?' No — deciding still needs preference and judgment; what got cheap is evidence, not responsibility.</a:t>
            </a:r>
          </a:p>
          <a:p>
            <a:endParaRPr dirty="0"/>
          </a:p>
          <a:p>
            <a:r>
              <a:rPr dirty="0"/>
              <a:t>=====</a:t>
            </a:r>
          </a:p>
          <a:p>
            <a:r>
              <a:rPr dirty="0"/>
              <a:t>Back in Section 2 I told you the rule: when uncertainty might change the decision, buy information. What I did not dwell on is the price list. A performance model is engineering days. A prototype is engineering weeks. Two competing implementations to compare honestly? Almost nobody pays that. The buy-evidence box was rationed. Historically, many architectural questions have been resolved primarily through engineering judgment because obtaining stronger evidence was too expensive.</a:t>
            </a:r>
          </a:p>
          <a:p>
            <a:endParaRPr dirty="0"/>
          </a:p>
          <a:p>
            <a:r>
              <a:rPr dirty="0"/>
              <a:t>ANIMATE</a:t>
            </a:r>
          </a:p>
          <a:p>
            <a:endParaRPr dirty="0"/>
          </a:p>
          <a:p>
            <a:r>
              <a:rPr dirty="0"/>
              <a:t>That price list is what just changed. An agent can build the throwaway prototype this afternoon. It can generate the workload, instrument both candidates, run the comparison. GenAI does not remove a single architectural tradeoff — latency still fights cost, coupling still fights flexibility. What it does is make evidence about those tradeoffs cheap. And when evidence gets cheap, the rational amount of evidence goes up. Questions that were never worth investigating now are.</a:t>
            </a:r>
          </a:p>
          <a:p>
            <a:endParaRPr dirty="0"/>
          </a:p>
          <a:p>
            <a:r>
              <a:rPr dirty="0"/>
              <a:t>ANIMATE</a:t>
            </a:r>
          </a:p>
          <a:p>
            <a:endParaRPr dirty="0"/>
          </a:p>
          <a:p>
            <a:r>
              <a:rPr dirty="0"/>
              <a:t>So the discipline, and it is the one line I want you to keep: do not ask the agent to choose your architecture. Use it to reduce how much of your architecture remains a bet. The tradeoff has not disappeared. Better evidence can reduce uncertainty about the consequences, but it cannot tell us which consequences matter unless those preferences and obligations have been established. And responsibility for accepting the resulting architecture does not disappear because an agent helped analyze it. The betting is what we can now buy down.</a:t>
            </a:r>
          </a:p>
          <a:p>
            <a:endParaRPr dirty="0"/>
          </a:p>
          <a:p>
            <a:r>
              <a:rPr dirty="0"/>
              <a:t>That is the full toolkit. Time to use all of it.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20 seconds — Release them into the decision: vocabulary is over, judgment begins.</a:t>
            </a:r>
          </a:p>
          <a:p>
            <a:endParaRPr dirty="0"/>
          </a:p>
          <a:p>
            <a:r>
              <a:rPr dirty="0"/>
              <a:t>- Do not pause for discussion.</a:t>
            </a:r>
          </a:p>
          <a:p>
            <a:endParaRPr dirty="0"/>
          </a:p>
          <a:p>
            <a:r>
              <a:rPr dirty="0"/>
              <a:t>=====</a:t>
            </a:r>
          </a:p>
          <a:p>
            <a:r>
              <a:rPr dirty="0"/>
              <a:t>Section five. You have the four questions, the decision discipline, a stock of patterns with priors, and models that turn some bets into claims. Enough vocabulary. Make the decision.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8 minutes — Teams produce TWO plausible organizations of a specified system; divergence, not convergence, is the deliverable.</a:t>
            </a:r>
          </a:p>
          <a:p>
            <a:endParaRPr dirty="0"/>
          </a:p>
          <a:p>
            <a:r>
              <a:rPr dirty="0"/>
              <a:t>- </a:t>
            </a:r>
            <a:r>
              <a:rPr lang="en-US" dirty="0"/>
              <a:t>In pairs:</a:t>
            </a:r>
            <a:r>
              <a:rPr dirty="0"/>
              <a:t> Read the five obligations aloud once: two-second advice latency, no raw-data disclosure to sharing recipients, an independently changing illness model, sharing failure must not block local advice, a consistent seven-night weekly summary.</a:t>
            </a:r>
          </a:p>
          <a:p>
            <a:endParaRPr dirty="0"/>
          </a:p>
          <a:p>
            <a:r>
              <a:rPr dirty="0"/>
              <a:t>- The deliverable, repeat it twice: TWO plausible organizations — parts, boundaries, interactions sketched for each. Do not converge yet; do not pick a winner.</a:t>
            </a:r>
          </a:p>
          <a:p>
            <a:endParaRPr dirty="0"/>
          </a:p>
          <a:p>
            <a:r>
              <a:rPr dirty="0"/>
              <a:t>- Circulate. Watch for the failure modes: teams that converge in the first minute (make them build the rival seriously); boxes with no boundary rationale (ask: what does this boundary buy — which boundary test?); teams drawing THE diagram (ask which question it answers).</a:t>
            </a:r>
          </a:p>
          <a:p>
            <a:endParaRPr dirty="0"/>
          </a:p>
          <a:p>
            <a:r>
              <a:rPr dirty="0"/>
              <a:t>- If a team stalls, seed with the section-3 catalog: what would the event-based organization look like? The repository-centered one?</a:t>
            </a:r>
          </a:p>
          <a:p>
            <a:endParaRPr dirty="0"/>
          </a:p>
          <a:p>
            <a:r>
              <a:rPr dirty="0"/>
              <a:t>=====</a:t>
            </a:r>
          </a:p>
          <a:p>
            <a:r>
              <a:rPr dirty="0"/>
              <a:t>Here is a specification. </a:t>
            </a:r>
            <a:r>
              <a:rPr lang="en-US" dirty="0"/>
              <a:t>In pairs. s</a:t>
            </a:r>
            <a:r>
              <a:rPr dirty="0"/>
              <a:t>ketch the major parts, the boundaries between them, and how the parts may interact.</a:t>
            </a:r>
          </a:p>
          <a:p>
            <a:endParaRPr dirty="0"/>
          </a:p>
          <a:p>
            <a:r>
              <a:rPr dirty="0"/>
              <a:t>And produce two plausible organizations — two, genuinely different, both defensible. Do not converge on your favorite; do not vote yet. Your job is not to draw the obvious architecture. Your job is to produce two genuinely plausible organizations that satisfy all five obligations. If your second architecture is obviously stupid, it does not count — build the organization your rival team would build.</a:t>
            </a:r>
          </a:p>
          <a:p>
            <a:endParaRPr dirty="0"/>
          </a:p>
          <a:p>
            <a:r>
              <a:rPr dirty="0"/>
              <a:t>Eight minutes. Go.</a:t>
            </a:r>
          </a:p>
          <a:p>
            <a:endParaRPr dirty="0"/>
          </a:p>
          <a:p>
            <a:r>
              <a:rPr dirty="0"/>
              <a:t>While circulating, keep asking one question: what does that boundary buy you? Change together, fail together, scale together — which test justifies the line?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20 seconds — Name the first section: we need a working definition before we can choose.</a:t>
            </a:r>
          </a:p>
          <a:p>
            <a:endParaRPr dirty="0"/>
          </a:p>
          <a:p>
            <a:r>
              <a:rPr dirty="0"/>
              <a:t>- Do not pause for discussion.</a:t>
            </a:r>
          </a:p>
          <a:p>
            <a:endParaRPr dirty="0"/>
          </a:p>
          <a:p>
            <a:r>
              <a:rPr dirty="0"/>
              <a:t>=====</a:t>
            </a:r>
          </a:p>
          <a:p>
            <a:r>
              <a:rPr dirty="0"/>
              <a:t>Section one. The premise said the specification leaves many machines possible and we must build one. So: what is architecture? How should one acceptable system be organized — what are its parts, where are the boundaries, how do the parts interact? That vocabulary is this section’s job.</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5 minutes — Teams defend a choice by walking the framework; the defense, not the winner, is what gets graded.</a:t>
            </a:r>
          </a:p>
          <a:p>
            <a:endParaRPr dirty="0"/>
          </a:p>
          <a:p>
            <a:r>
              <a:rPr dirty="0"/>
              <a:t>- Walk the checklist on-slide, in order: specification violations? Pareto-dominated? what tradeoff remains? what model would distinguish the candidates? what information would you buy before committing?</a:t>
            </a:r>
          </a:p>
          <a:p>
            <a:endParaRPr dirty="0"/>
          </a:p>
          <a:p>
            <a:r>
              <a:rPr dirty="0"/>
              <a:t>- Take 2-3 teams. For each: make them locate their argument on the framework — which step eliminated which candidate, and what remains a genuine tradeoff.</a:t>
            </a:r>
          </a:p>
          <a:p>
            <a:endParaRPr dirty="0"/>
          </a:p>
          <a:p>
            <a:r>
              <a:rPr dirty="0"/>
              <a:t>- Push on the model question: name the model and the claim it would establish — 'we would draw the dependency view and check the expected change crosses no seam.'</a:t>
            </a:r>
          </a:p>
          <a:p>
            <a:endParaRPr dirty="0"/>
          </a:p>
          <a:p>
            <a:r>
              <a:rPr dirty="0"/>
              <a:t>- Land the closing line verbatim: there need not be one correct architecture. Different judgments, honestly defended, can both be right.</a:t>
            </a:r>
          </a:p>
          <a:p>
            <a:endParaRPr dirty="0"/>
          </a:p>
          <a:p>
            <a:r>
              <a:rPr dirty="0"/>
              <a:t>=====</a:t>
            </a:r>
          </a:p>
          <a:p>
            <a:r>
              <a:rPr dirty="0"/>
              <a:t>Now defend one. Not 'which did you like' — walk the framework.</a:t>
            </a:r>
          </a:p>
          <a:p>
            <a:endParaRPr dirty="0"/>
          </a:p>
          <a:p>
            <a:r>
              <a:rPr dirty="0"/>
              <a:t>First: does either candidate violate the specification? If so it is out, and that is not a preference. Second: is either dominated — worse or equal everywhere? Out, for free. Third: what genuine tradeoff remains between the survivors — what does each buy that the other cannot?</a:t>
            </a:r>
          </a:p>
          <a:p>
            <a:endParaRPr dirty="0"/>
          </a:p>
          <a:p>
            <a:r>
              <a:rPr dirty="0"/>
              <a:t>Fourth — and this is the section-4 move — what architectural model would distinguish them? Which view would you draw, and what claim would it establish? And fifth: what would you want to know before committing, and is it worth buying?</a:t>
            </a:r>
          </a:p>
          <a:p>
            <a:endParaRPr dirty="0"/>
          </a:p>
          <a:p>
            <a:r>
              <a:rPr dirty="0"/>
              <a:t>Take a couple of teams through it. Disagreement between teams is the desired outcome — surface a pair that chose differently and let each give the framework defense.</a:t>
            </a:r>
          </a:p>
          <a:p>
            <a:endParaRPr dirty="0"/>
          </a:p>
          <a:p>
            <a:r>
              <a:rPr dirty="0"/>
              <a:t>Close on this: there need not be one correct architecture. What is required is that the choice survive the walk you just did. That is what defending an architectural decision means.</a:t>
            </a:r>
          </a:p>
          <a:p>
            <a:endParaRPr dirty="0"/>
          </a:p>
          <a:p>
            <a:r>
              <a:rPr dirty="0"/>
              <a:t>Last thing this week: where does this sit in the arc of the course?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Close by locating architecture between specification and design, and hand off to next lecture.</a:t>
            </a:r>
          </a:p>
          <a:p>
            <a:endParaRPr dirty="0"/>
          </a:p>
          <a:p>
            <a:r>
              <a:rPr dirty="0"/>
              <a:t>- It is the realization-space picture from the opening section, extended downward. Students should recognize it; do not re-teach it.</a:t>
            </a:r>
          </a:p>
          <a:p>
            <a:endParaRPr dirty="0"/>
          </a:p>
          <a:p>
            <a:r>
              <a:rPr dirty="0"/>
              <a:t>- Six quick builds. Keep the pace up until the brace; the closing question is the handoff.</a:t>
            </a:r>
          </a:p>
          <a:p>
            <a:endParaRPr dirty="0"/>
          </a:p>
          <a:p>
            <a:r>
              <a:rPr dirty="0"/>
              <a:t>- The three-line summary is the takeaway: specification constrains WHAT an acceptable system may do; architecture chooses HOW it is organized; design chooses how each part realizes its responsibility.</a:t>
            </a:r>
          </a:p>
          <a:p>
            <a:endParaRPr dirty="0"/>
          </a:p>
          <a:p>
            <a:r>
              <a:rPr dirty="0"/>
              <a:t>=====</a:t>
            </a:r>
          </a:p>
          <a:p>
            <a:r>
              <a:rPr dirty="0"/>
              <a:t>We close where we opened. Requirements — what should be true.</a:t>
            </a:r>
          </a:p>
          <a:p>
            <a:endParaRPr dirty="0"/>
          </a:p>
          <a:p>
            <a:r>
              <a:rPr dirty="0"/>
              <a:t>ANIMATE</a:t>
            </a:r>
          </a:p>
          <a:p>
            <a:endParaRPr dirty="0"/>
          </a:p>
          <a:p>
            <a:r>
              <a:rPr dirty="0"/>
              <a:t>Specification — the consequential obligations, made explicit.</a:t>
            </a:r>
          </a:p>
          <a:p>
            <a:endParaRPr dirty="0"/>
          </a:p>
          <a:p>
            <a:r>
              <a:rPr dirty="0"/>
              <a:t>ANIMATE</a:t>
            </a:r>
          </a:p>
          <a:p>
            <a:endParaRPr dirty="0"/>
          </a:p>
          <a:p>
            <a:r>
              <a:rPr dirty="0"/>
              <a:t>Which leaves a space of acceptable realizations: A, B, C.</a:t>
            </a:r>
          </a:p>
          <a:p>
            <a:endParaRPr dirty="0"/>
          </a:p>
          <a:p>
            <a:r>
              <a:rPr dirty="0"/>
              <a:t>ANIMATE</a:t>
            </a:r>
          </a:p>
          <a:p>
            <a:endParaRPr dirty="0"/>
          </a:p>
          <a:p>
            <a:r>
              <a:rPr dirty="0"/>
              <a:t>This week's move: choose one, and organize it. Architecture — the parts, the boundaries, the rules of interaction, chosen under tradeoffs, defended with judgment and, where the stakes warrant, with models.</a:t>
            </a:r>
          </a:p>
          <a:p>
            <a:endParaRPr dirty="0"/>
          </a:p>
          <a:p>
            <a:r>
              <a:rPr dirty="0"/>
              <a:t>ANIMATE</a:t>
            </a:r>
          </a:p>
          <a:p>
            <a:endParaRPr dirty="0"/>
          </a:p>
          <a:p>
            <a:r>
              <a:rPr dirty="0"/>
              <a:t>The organization gives us parts — each with a responsibility and an interface.</a:t>
            </a:r>
          </a:p>
          <a:p>
            <a:endParaRPr dirty="0"/>
          </a:p>
          <a:p>
            <a:r>
              <a:rPr dirty="0"/>
              <a:t>ANIMATE</a:t>
            </a:r>
          </a:p>
          <a:p>
            <a:endParaRPr dirty="0"/>
          </a:p>
          <a:p>
            <a:r>
              <a:rPr dirty="0"/>
              <a:t>And each part now poses its own problem: how should it realize its responsibility? That is design.</a:t>
            </a:r>
          </a:p>
          <a:p>
            <a:endParaRPr dirty="0"/>
          </a:p>
          <a:p>
            <a:r>
              <a:rPr dirty="0"/>
              <a:t>ANIMATE</a:t>
            </a:r>
          </a:p>
          <a:p>
            <a:endParaRPr dirty="0"/>
          </a:p>
          <a:p>
            <a:r>
              <a:rPr dirty="0"/>
              <a:t>So the ladder: specification constrains what an acceptable system may do. Architecture chooses how it is organized and how its parts interact. Design chooses how each part does its job. Next time: given one of these parts, how do we engineer it well?</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dirty="0"/>
              <a:t>2 minutes — Pick up last week's acceptable-realizations argument and deliver the definition of architecture orally.</a:t>
            </a:r>
          </a:p>
          <a:p>
            <a:endParaRPr lang="en-US" dirty="0"/>
          </a:p>
          <a:p>
            <a:r>
              <a:rPr lang="en-US" dirty="0"/>
              <a:t>- The figure is last week's model extended; students should recognize it instantly. Walk it briskly until the selection ring.</a:t>
            </a:r>
          </a:p>
          <a:p>
            <a:endParaRPr lang="en-US" dirty="0"/>
          </a:p>
          <a:p>
            <a:r>
              <a:rPr lang="en-US" dirty="0"/>
              <a:t>- DEFINITION (deliver orally, exact phrasing): Architecture describes the consequential organization of the system: its major parts, their responsibilities, their interfaces, and the rules governing their interaction.</a:t>
            </a:r>
          </a:p>
          <a:p>
            <a:endParaRPr lang="en-US" dirty="0"/>
          </a:p>
          <a:p>
            <a:r>
              <a:rPr lang="en-US" dirty="0"/>
              <a:t>- Lean on 'consequential' — architecture is not every organizational fact, only the ones that matter. It echoes 'consequential obligations' from last week on purpose.</a:t>
            </a:r>
          </a:p>
          <a:p>
            <a:endParaRPr lang="en-US" dirty="0"/>
          </a:p>
          <a:p>
            <a:r>
              <a:rPr lang="en-US" dirty="0"/>
              <a:t>=====</a:t>
            </a:r>
          </a:p>
          <a:p>
            <a:r>
              <a:rPr lang="en-US" dirty="0"/>
              <a:t>This is last week's picture. Requirements told us what should be true; the specification made the consequential obligations explicit.</a:t>
            </a:r>
          </a:p>
          <a:p>
            <a:endParaRPr lang="en-US" dirty="0"/>
          </a:p>
          <a:p>
            <a:r>
              <a:rPr lang="en-US" dirty="0"/>
              <a:t>ANIMATE</a:t>
            </a:r>
          </a:p>
          <a:p>
            <a:endParaRPr lang="en-US" dirty="0"/>
          </a:p>
          <a:p>
            <a:r>
              <a:rPr lang="en-US" dirty="0"/>
              <a:t>And it did two things at once: it constrained what matters, and it deliberately left degrees of freedom open.</a:t>
            </a:r>
          </a:p>
          <a:p>
            <a:endParaRPr lang="en-US" dirty="0"/>
          </a:p>
          <a:p>
            <a:r>
              <a:rPr lang="en-US" dirty="0"/>
              <a:t>ANIMATE</a:t>
            </a:r>
          </a:p>
          <a:p>
            <a:endParaRPr lang="en-US" dirty="0"/>
          </a:p>
          <a:p>
            <a:r>
              <a:rPr lang="en-US" dirty="0"/>
              <a:t>So several genuinely different systems — A, B, C — all satisfy every obligation.</a:t>
            </a:r>
          </a:p>
          <a:p>
            <a:endParaRPr lang="en-US" dirty="0"/>
          </a:p>
          <a:p>
            <a:r>
              <a:rPr lang="en-US" dirty="0"/>
              <a:t>ANIMATE</a:t>
            </a:r>
          </a:p>
          <a:p>
            <a:endParaRPr lang="en-US" dirty="0"/>
          </a:p>
          <a:p>
            <a:r>
              <a:rPr lang="en-US" dirty="0"/>
              <a:t>And some, like D, do not. The specification drew a boundary, not a point.</a:t>
            </a:r>
          </a:p>
          <a:p>
            <a:endParaRPr lang="en-US" dirty="0"/>
          </a:p>
          <a:p>
            <a:r>
              <a:rPr lang="en-US" dirty="0"/>
              <a:t>ANIMATE</a:t>
            </a:r>
          </a:p>
          <a:p>
            <a:endParaRPr lang="en-US" dirty="0"/>
          </a:p>
          <a:p>
            <a:r>
              <a:rPr lang="en-US" dirty="0"/>
              <a:t>This week we consider one acceptable realization and ask how it should be organized. And the moment we do, last week's question flips: not 'is this system acceptable?' but 'how should this system be organized?'</a:t>
            </a:r>
          </a:p>
          <a:p>
            <a:endParaRPr lang="en-US" dirty="0"/>
          </a:p>
          <a:p>
            <a:r>
              <a:rPr lang="en-US" dirty="0"/>
              <a:t>Here is the definition, and it is the only one you need this week. Architecture describes the consequential organization of the system: its major parts, their responsibilities, their interfaces, and the rules governing their interaction. Consequential is the operative word — thousands of organizational facts are true of any system; architecture is the subset that it would be expensive to get wrong.</a:t>
            </a:r>
          </a:p>
          <a:p>
            <a:endParaRPr lang="en-US" dirty="0"/>
          </a:p>
          <a:p>
            <a:r>
              <a:rPr lang="en-US" dirty="0"/>
              <a:t>That definition compresses into four questions, and the four questions are this week's map.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1 minute — Lay out the four questions as the map for the lecture; each later section answers one.</a:t>
            </a:r>
          </a:p>
          <a:p>
            <a:endParaRPr dirty="0"/>
          </a:p>
          <a:p>
            <a:r>
              <a:rPr dirty="0"/>
              <a:t>- Read all four; do not elaborate any of them yet. Every section of this week answers one or more.</a:t>
            </a:r>
          </a:p>
          <a:p>
            <a:endParaRPr dirty="0"/>
          </a:p>
          <a:p>
            <a:r>
              <a:rPr dirty="0"/>
              <a:t>- The fourth question — properties — is the one students underrate. Flag it: architecture can support, constrain, or frustrate latency, security, changeability, and behavior under failure.</a:t>
            </a:r>
          </a:p>
          <a:p>
            <a:endParaRPr dirty="0"/>
          </a:p>
          <a:p>
            <a:r>
              <a:rPr dirty="0"/>
              <a:t>=====</a:t>
            </a:r>
          </a:p>
          <a:p>
            <a:r>
              <a:rPr dirty="0"/>
              <a:t>Unpack the definition and you get four questions. What are the parts? Where are the boundaries between them? How may the parts interact? And what properties must the organization support — latency, security, tolerance to change, behavior under failure?</a:t>
            </a:r>
          </a:p>
          <a:p>
            <a:endParaRPr dirty="0"/>
          </a:p>
          <a:p>
            <a:r>
              <a:rPr dirty="0"/>
              <a:t>The first three questions sound structural. The fourth explains why the structure matters. We do not draw boxes for their own sake: organization can support, constrain, or frustrate properties such as latency, security, changeability, and behavior under failure.</a:t>
            </a:r>
          </a:p>
          <a:p>
            <a:endParaRPr dirty="0"/>
          </a:p>
          <a:p>
            <a:r>
              <a:rPr dirty="0"/>
              <a:t>Of these, the boundary question is where the consequences concentrate. Let us look at it properly.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 minutes — Establish that boundaries decide what must be reasoned about together, and land the canonical boundary question.</a:t>
            </a:r>
          </a:p>
          <a:p>
            <a:endParaRPr dirty="0"/>
          </a:p>
          <a:p>
            <a:r>
              <a:rPr dirty="0"/>
              <a:t>- The header row is the test kit: change together? fail together? scale together? consistent together? secure together? owned together?</a:t>
            </a:r>
          </a:p>
          <a:p>
            <a:endParaRPr dirty="0"/>
          </a:p>
          <a:p>
            <a:r>
              <a:rPr dirty="0"/>
              <a:t>- Key sentence, say it verbatim: architecture allocates coupling; it does not eliminate it.</a:t>
            </a:r>
          </a:p>
          <a:p>
            <a:endParaRPr dirty="0"/>
          </a:p>
          <a:p>
            <a:r>
              <a:rPr dirty="0"/>
              <a:t>- Organizations A and B are both acceptable realizations of last week's system. Different boundaries, different coupling — neither is free.</a:t>
            </a:r>
          </a:p>
          <a:p>
            <a:endParaRPr dirty="0"/>
          </a:p>
          <a:p>
            <a:r>
              <a:rPr dirty="0"/>
              <a:t>=====</a:t>
            </a:r>
          </a:p>
          <a:p>
            <a:r>
              <a:rPr dirty="0"/>
              <a:t>A boundary is a promise about reasoning: things on the same side may be understood, changed, and operated together; things on opposite sides should be understandable apart.</a:t>
            </a:r>
          </a:p>
          <a:p>
            <a:endParaRPr dirty="0"/>
          </a:p>
          <a:p>
            <a:r>
              <a:rPr dirty="0"/>
              <a:t>Here are two organizations of the same system — the one we specified last week. Organization A slices by pipeline stage: collect, classify, summarize, advise. Organization B groups collection with storage, modeling with advice, and isolates sharing.</a:t>
            </a:r>
          </a:p>
          <a:p>
            <a:endParaRPr dirty="0"/>
          </a:p>
          <a:p>
            <a:r>
              <a:rPr dirty="0"/>
              <a:t>Run the tests in the header. Which pieces change together when the advice format changes? Which fail together when the store is down? Which must be consistent with each other? A and B give different answers — and neither eliminates the coupling; each one chooses where it lives.</a:t>
            </a:r>
          </a:p>
          <a:p>
            <a:endParaRPr dirty="0"/>
          </a:p>
          <a:p>
            <a:r>
              <a:rPr dirty="0"/>
              <a:t>So the canonical question of this lecture: where should we draw boundaries so the interactions and changes we expect are easy, while the interactions and changes we do not want are difficult?</a:t>
            </a:r>
          </a:p>
          <a:p>
            <a:endParaRPr dirty="0"/>
          </a:p>
          <a:p>
            <a:r>
              <a:rPr dirty="0"/>
              <a:t>Notice both organizations are acceptable. But there is one consequence of these boundaries we have not considered yet. The header asks whether things should be owned together. Architectural boundaries can become boundaries not just in the software, but in the engineering organization.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Think about a building. The architect need not specify the exact plumbing fittings inside this wall. But the architecture has already made consequential decisions: where the wall goes, how thick it is, which spaces may be penetrated, perhaps where the service chase runs.</a:t>
            </a:r>
          </a:p>
          <a:p>
            <a:endParaRPr dirty="0"/>
          </a:p>
          <a:p>
            <a:r>
              <a:rPr dirty="0"/>
              <a:t>Those choices do not determine the plumbing design. They create the possibilities and constraints within which the plumbing designer works.</a:t>
            </a:r>
          </a:p>
          <a:p>
            <a:endParaRPr dirty="0"/>
          </a:p>
          <a:p>
            <a:r>
              <a:rPr dirty="0"/>
              <a:t>Software architecture does the same thing. A boundary, interface, deployment decision, or interaction rule leaves many implementations possible, but it changes which implementations are easy, difficult, or impossible.</a:t>
            </a:r>
          </a:p>
          <a:p>
            <a:endParaRPr dirty="0"/>
          </a:p>
          <a:p>
            <a:r>
              <a:rPr dirty="0"/>
              <a:t>That is why architecture matters before we open the boxes and design their internals.</a:t>
            </a:r>
          </a:p>
        </p:txBody>
      </p:sp>
    </p:spTree>
    <p:extLst>
      <p:ext uri="{BB962C8B-B14F-4D97-AF65-F5344CB8AC3E}">
        <p14:creationId xmlns:p14="http://schemas.microsoft.com/office/powerpoint/2010/main" val="714680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There was one test in the header of the previous slide that I did not explain: owned together?</a:t>
            </a:r>
          </a:p>
          <a:p>
            <a:endParaRPr dirty="0"/>
          </a:p>
          <a:p>
            <a:r>
              <a:rPr dirty="0"/>
              <a:t>Architectural boundaries do not only affect the software. They also affect how we can divide the engineering work.</a:t>
            </a:r>
          </a:p>
          <a:p>
            <a:endParaRPr dirty="0"/>
          </a:p>
          <a:p>
            <a:r>
              <a:rPr dirty="0"/>
              <a:t>[ANIMATE] Once we have coarse-grained parts with reasonably clear responsibilities and interfaces, those parts can become units of ownership. One team might own collection, another classification, another sharing. If the boundaries are good, some changes can happen largely inside one team’s part.</a:t>
            </a:r>
          </a:p>
          <a:p>
            <a:endParaRPr dirty="0"/>
          </a:p>
          <a:p>
            <a:r>
              <a:rPr dirty="0"/>
              <a:t>[ANIMATE] Change the architecture, and you change the possible division of labor. If collection and storage are deliberately one architectural unit, perhaps they should be reasoned about and owned together. If a feature routinely cuts across three architectural boundaries, implementing that feature may require coordination among three teams.</a:t>
            </a:r>
          </a:p>
          <a:p>
            <a:endParaRPr dirty="0"/>
          </a:p>
          <a:p>
            <a:r>
              <a:rPr dirty="0"/>
              <a:t>This connection between software structure and organizational structure is old enough to have a name: Conway’s Law.</a:t>
            </a:r>
          </a:p>
          <a:p>
            <a:endParaRPr dirty="0"/>
          </a:p>
          <a:p>
            <a:r>
              <a:rPr dirty="0"/>
              <a:t>[ANIMATE] Mel Conway observed that organizations tend to design systems whose communication structures resemble their own. If two groups must communicate constantly to build something, that relationship tends to appear in the system they produce.</a:t>
            </a:r>
          </a:p>
          <a:p>
            <a:endParaRPr dirty="0"/>
          </a:p>
          <a:p>
            <a:r>
              <a:rPr dirty="0"/>
              <a:t>Do not read this as a law saying that every component needs its own team, or that we should simply draw our org chart as software. The useful engineering point is that the relationship runs both ways for us. The organization we already have can push the architecture toward certain boundaries. And the architecture we choose can make some divisions of engineering work much easier than others.</a:t>
            </a:r>
          </a:p>
          <a:p>
            <a:endParaRPr dirty="0"/>
          </a:p>
          <a:p>
            <a:r>
              <a:rPr dirty="0"/>
              <a:t>[ANIMATE] So extend the principle from the previous slide: architecture allocates coupling in software and coordination among people.</a:t>
            </a:r>
          </a:p>
          <a:p>
            <a:endParaRPr dirty="0"/>
          </a:p>
          <a:p>
            <a:r>
              <a:rPr dirty="0"/>
              <a:t>That gives us one more consequence to consider when choosing among acceptable architectures. Different organizations of the same acceptable system may require very different patterns of human coordination.</a:t>
            </a:r>
          </a:p>
          <a:p>
            <a:endParaRPr dirty="0"/>
          </a:p>
          <a:p>
            <a:r>
              <a:rPr dirty="0"/>
              <a:t>And that brings us to the next question: if several architectures remain acceptable, how do we choose among them?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dirty="0"/>
              <a:t>20 seconds — Mark the turn from what architecture is to how architectural decisions get made.</a:t>
            </a:r>
          </a:p>
          <a:p>
            <a:endParaRPr dirty="0"/>
          </a:p>
          <a:p>
            <a:r>
              <a:rPr dirty="0"/>
              <a:t>- Do not pause for discussion.</a:t>
            </a:r>
          </a:p>
          <a:p>
            <a:endParaRPr dirty="0"/>
          </a:p>
          <a:p>
            <a:r>
              <a:rPr dirty="0"/>
              <a:t>=====</a:t>
            </a:r>
          </a:p>
          <a:p>
            <a:r>
              <a:rPr dirty="0"/>
              <a:t>Section two. We have the vocabulary — parts, boundaries, interactions, properties. Now the uncomfortable part: several organizations satisfy the specification, and we must choose among them, under tradeoffs. Let us start by making you choose.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pic>
        <p:nvPicPr>
          <p:cNvPr id="1026" name="Picture 2" descr="Electrical and Computer Engineering Black and Gold Co-Brand Logo">
            <a:extLst>
              <a:ext uri="{FF2B5EF4-FFF2-40B4-BE49-F238E27FC236}">
                <a16:creationId xmlns:a16="http://schemas.microsoft.com/office/drawing/2014/main" id="{DA2A365A-4E3B-2A48-8812-990B2A2EE9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6158" y="5721845"/>
            <a:ext cx="1264684" cy="999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60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1"/>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9D1F61-B74F-FD46-9676-D29849AD2577}"/>
              </a:ext>
            </a:extLst>
          </p:cNvPr>
          <p:cNvSpPr>
            <a:spLocks noGrp="1"/>
          </p:cNvSpPr>
          <p:nvPr>
            <p:ph type="ctrTitle"/>
          </p:nvPr>
        </p:nvSpPr>
        <p:spPr>
          <a:xfrm>
            <a:off x="439339" y="565150"/>
            <a:ext cx="8265319" cy="874712"/>
          </a:xfrm>
        </p:spPr>
        <p:txBody>
          <a:bodyPr>
            <a:normAutofit/>
          </a:bodyPr>
          <a:lstStyle/>
          <a:p>
            <a:pPr>
              <a:defRPr b="0"/>
            </a:pPr>
            <a:r>
              <a:rPr lang="en-US" sz="2000" b="0" i="1" dirty="0"/>
              <a:t>ECE 30861/46100: Software Engineering</a:t>
            </a:r>
          </a:p>
        </p:txBody>
      </p:sp>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a:p>
        </p:txBody>
      </p:sp>
      <p:sp>
        <p:nvSpPr>
          <p:cNvPr id="7" name="Subtitle 1">
            <a:extLst>
              <a:ext uri="{FF2B5EF4-FFF2-40B4-BE49-F238E27FC236}">
                <a16:creationId xmlns:a16="http://schemas.microsoft.com/office/drawing/2014/main" id="{8F813479-8512-DCF4-B5C8-FFAD6ABA1785}"/>
              </a:ext>
            </a:extLst>
          </p:cNvPr>
          <p:cNvSpPr txBox="1">
            <a:spLocks/>
          </p:cNvSpPr>
          <p:nvPr/>
        </p:nvSpPr>
        <p:spPr>
          <a:xfrm>
            <a:off x="224171" y="2488405"/>
            <a:ext cx="8695654" cy="2887635"/>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Times" pitchFamily="18" charset="0"/>
              <a:buNone/>
              <a:defRPr sz="1800" kern="1200">
                <a:solidFill>
                  <a:srgbClr val="000000"/>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sz="5200" dirty="0"/>
              <a:t>Software Architecture</a:t>
            </a:r>
          </a:p>
          <a:p>
            <a:r>
              <a:rPr lang="en-US" sz="2800" i="1" dirty="0">
                <a:solidFill>
                  <a:srgbClr val="8E6F3E"/>
                </a:solidFill>
              </a:rPr>
              <a:t>How should one acceptable system be organized?</a:t>
            </a:r>
          </a:p>
          <a:p>
            <a:endParaRPr lang="en-US" sz="1200" dirty="0"/>
          </a:p>
          <a:p>
            <a:r>
              <a:rPr lang="en-US" i="1" dirty="0"/>
              <a:t>Prof. James C. Davis</a:t>
            </a:r>
          </a:p>
          <a:p>
            <a:r>
              <a:rPr lang="en-US" i="1" dirty="0"/>
              <a:t>Prof. Steve France</a:t>
            </a:r>
          </a:p>
        </p:txBody>
      </p:sp>
    </p:spTree>
    <p:extLst>
      <p:ext uri="{BB962C8B-B14F-4D97-AF65-F5344CB8AC3E}">
        <p14:creationId xmlns:p14="http://schemas.microsoft.com/office/powerpoint/2010/main" val="407349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Two architectures. Which one is better?</a:t>
            </a:r>
          </a:p>
        </p:txBody>
      </p:sp>
      <p:sp>
        <p:nvSpPr>
          <p:cNvPr id="3" name="Slide Number Placeholder 2"/>
          <p:cNvSpPr>
            <a:spLocks noGrp="1"/>
          </p:cNvSpPr>
          <p:nvPr>
            <p:ph type="sldNum" sz="quarter" idx="4"/>
          </p:nvPr>
        </p:nvSpPr>
        <p:spPr/>
        <p:txBody>
          <a:bodyPr/>
          <a:lstStyle/>
          <a:p>
            <a:fld id="{B7EB45DA-9A0D-DC49-8E02-F30A5DDC21C3}" type="slidenum">
              <a:rPr lang="en-US" smtClean="0"/>
              <a:t>10</a:t>
            </a:fld>
            <a:endParaRPr lang="en-US"/>
          </a:p>
        </p:txBody>
      </p:sp>
      <p:sp>
        <p:nvSpPr>
          <p:cNvPr id="101" name="C101"/>
          <p:cNvSpPr/>
          <p:nvPr/>
        </p:nvSpPr>
        <p:spPr>
          <a:xfrm>
            <a:off x="3634500" y="1395000"/>
            <a:ext cx="2375000" cy="650000"/>
          </a:xfrm>
          <a:prstGeom prst="rect">
            <a:avLst/>
          </a:prstGeom>
          <a:solidFill>
            <a:srgbClr val="8E6F3E"/>
          </a:solidFill>
          <a:ln>
            <a:noFill/>
          </a:ln>
        </p:spPr>
        <p:txBody>
          <a:bodyPr wrap="square" lIns="109728" tIns="82296" rIns="109728" bIns="82296" anchor="ctr">
            <a:normAutofit/>
          </a:bodyPr>
          <a:lstStyle/>
          <a:p>
            <a:pPr algn="ctr">
              <a:buNone/>
            </a:pPr>
            <a:r>
              <a:rPr lang="en-US" sz="2700" b="1" i="0" dirty="0">
                <a:solidFill>
                  <a:srgbClr val="FFFFFF"/>
                </a:solidFill>
              </a:rPr>
              <a:t>A</a:t>
            </a:r>
          </a:p>
        </p:txBody>
      </p:sp>
      <p:sp>
        <p:nvSpPr>
          <p:cNvPr id="102" name="C102"/>
          <p:cNvSpPr/>
          <p:nvPr/>
        </p:nvSpPr>
        <p:spPr>
          <a:xfrm>
            <a:off x="6009500" y="1395000"/>
            <a:ext cx="2375000" cy="650000"/>
          </a:xfrm>
          <a:prstGeom prst="rect">
            <a:avLst/>
          </a:prstGeom>
          <a:solidFill>
            <a:srgbClr val="8E6F3E"/>
          </a:solidFill>
          <a:ln>
            <a:noFill/>
          </a:ln>
        </p:spPr>
        <p:txBody>
          <a:bodyPr wrap="square" lIns="109728" tIns="82296" rIns="109728" bIns="82296" anchor="ctr">
            <a:normAutofit/>
          </a:bodyPr>
          <a:lstStyle/>
          <a:p>
            <a:pPr algn="ctr">
              <a:buNone/>
            </a:pPr>
            <a:r>
              <a:rPr lang="en-US" sz="2700" b="1" i="0" dirty="0">
                <a:solidFill>
                  <a:srgbClr val="FFFFFF"/>
                </a:solidFill>
              </a:rPr>
              <a:t>B</a:t>
            </a:r>
          </a:p>
        </p:txBody>
      </p:sp>
      <p:sp>
        <p:nvSpPr>
          <p:cNvPr id="103" name="C103"/>
          <p:cNvSpPr/>
          <p:nvPr/>
        </p:nvSpPr>
        <p:spPr>
          <a:xfrm>
            <a:off x="759500" y="2045000"/>
            <a:ext cx="2875000" cy="650000"/>
          </a:xfrm>
          <a:prstGeom prst="rect">
            <a:avLst/>
          </a:prstGeom>
          <a:solidFill>
            <a:srgbClr val="F5F1E8"/>
          </a:solidFill>
          <a:ln w="15875">
            <a:solidFill>
              <a:srgbClr val="C9B991"/>
            </a:solidFill>
          </a:ln>
        </p:spPr>
        <p:txBody>
          <a:bodyPr wrap="square" lIns="109728" tIns="82296" rIns="109728" bIns="82296" anchor="ctr">
            <a:normAutofit/>
          </a:bodyPr>
          <a:lstStyle/>
          <a:p>
            <a:pPr algn="l">
              <a:buNone/>
            </a:pPr>
            <a:r>
              <a:rPr lang="en-US" sz="2400" b="1" i="0" dirty="0">
                <a:solidFill>
                  <a:srgbClr val="5C4826"/>
                </a:solidFill>
              </a:rPr>
              <a:t>Latency</a:t>
            </a:r>
          </a:p>
        </p:txBody>
      </p:sp>
      <p:sp>
        <p:nvSpPr>
          <p:cNvPr id="104" name="C104"/>
          <p:cNvSpPr/>
          <p:nvPr/>
        </p:nvSpPr>
        <p:spPr>
          <a:xfrm>
            <a:off x="3634500" y="204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~100 ms</a:t>
            </a:r>
          </a:p>
        </p:txBody>
      </p:sp>
      <p:sp>
        <p:nvSpPr>
          <p:cNvPr id="105" name="C105"/>
          <p:cNvSpPr/>
          <p:nvPr/>
        </p:nvSpPr>
        <p:spPr>
          <a:xfrm>
            <a:off x="6009500" y="204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~180 ms</a:t>
            </a:r>
          </a:p>
        </p:txBody>
      </p:sp>
      <p:sp>
        <p:nvSpPr>
          <p:cNvPr id="106" name="C106"/>
          <p:cNvSpPr/>
          <p:nvPr/>
        </p:nvSpPr>
        <p:spPr>
          <a:xfrm>
            <a:off x="759500" y="2695000"/>
            <a:ext cx="2875000" cy="650000"/>
          </a:xfrm>
          <a:prstGeom prst="rect">
            <a:avLst/>
          </a:prstGeom>
          <a:solidFill>
            <a:srgbClr val="F5F1E8"/>
          </a:solidFill>
          <a:ln w="15875">
            <a:solidFill>
              <a:srgbClr val="C9B991"/>
            </a:solidFill>
          </a:ln>
        </p:spPr>
        <p:txBody>
          <a:bodyPr wrap="square" lIns="109728" tIns="82296" rIns="109728" bIns="82296" anchor="ctr">
            <a:normAutofit/>
          </a:bodyPr>
          <a:lstStyle/>
          <a:p>
            <a:pPr algn="l">
              <a:buNone/>
            </a:pPr>
            <a:r>
              <a:rPr lang="en-US" sz="2400" b="1" i="0" dirty="0">
                <a:solidFill>
                  <a:srgbClr val="5C4826"/>
                </a:solidFill>
              </a:rPr>
              <a:t>Cost</a:t>
            </a:r>
          </a:p>
        </p:txBody>
      </p:sp>
      <p:sp>
        <p:nvSpPr>
          <p:cNvPr id="107" name="C107"/>
          <p:cNvSpPr/>
          <p:nvPr/>
        </p:nvSpPr>
        <p:spPr>
          <a:xfrm>
            <a:off x="3634500" y="269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a:t>
            </a:r>
          </a:p>
        </p:txBody>
      </p:sp>
      <p:sp>
        <p:nvSpPr>
          <p:cNvPr id="108" name="C108"/>
          <p:cNvSpPr/>
          <p:nvPr/>
        </p:nvSpPr>
        <p:spPr>
          <a:xfrm>
            <a:off x="6009500" y="269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a:t>
            </a:r>
          </a:p>
        </p:txBody>
      </p:sp>
      <p:sp>
        <p:nvSpPr>
          <p:cNvPr id="109" name="C109"/>
          <p:cNvSpPr/>
          <p:nvPr/>
        </p:nvSpPr>
        <p:spPr>
          <a:xfrm>
            <a:off x="759500" y="3345000"/>
            <a:ext cx="2875000" cy="650000"/>
          </a:xfrm>
          <a:prstGeom prst="rect">
            <a:avLst/>
          </a:prstGeom>
          <a:solidFill>
            <a:srgbClr val="F5F1E8"/>
          </a:solidFill>
          <a:ln w="15875">
            <a:solidFill>
              <a:srgbClr val="C9B991"/>
            </a:solidFill>
          </a:ln>
        </p:spPr>
        <p:txBody>
          <a:bodyPr wrap="square" lIns="109728" tIns="82296" rIns="109728" bIns="82296" anchor="ctr">
            <a:normAutofit/>
          </a:bodyPr>
          <a:lstStyle/>
          <a:p>
            <a:pPr algn="l">
              <a:buNone/>
            </a:pPr>
            <a:r>
              <a:rPr lang="en-US" sz="2400" b="1" i="0" dirty="0">
                <a:solidFill>
                  <a:srgbClr val="5C4826"/>
                </a:solidFill>
              </a:rPr>
              <a:t>Change</a:t>
            </a:r>
          </a:p>
        </p:txBody>
      </p:sp>
      <p:sp>
        <p:nvSpPr>
          <p:cNvPr id="110" name="C110"/>
          <p:cNvSpPr/>
          <p:nvPr/>
        </p:nvSpPr>
        <p:spPr>
          <a:xfrm>
            <a:off x="3634500" y="334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more coupled</a:t>
            </a:r>
          </a:p>
        </p:txBody>
      </p:sp>
      <p:sp>
        <p:nvSpPr>
          <p:cNvPr id="111" name="C111"/>
          <p:cNvSpPr/>
          <p:nvPr/>
        </p:nvSpPr>
        <p:spPr>
          <a:xfrm>
            <a:off x="6009500" y="334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more local</a:t>
            </a:r>
          </a:p>
        </p:txBody>
      </p:sp>
      <p:sp>
        <p:nvSpPr>
          <p:cNvPr id="112" name="C112"/>
          <p:cNvSpPr/>
          <p:nvPr/>
        </p:nvSpPr>
        <p:spPr>
          <a:xfrm>
            <a:off x="759500" y="3995000"/>
            <a:ext cx="2875000" cy="650000"/>
          </a:xfrm>
          <a:prstGeom prst="rect">
            <a:avLst/>
          </a:prstGeom>
          <a:solidFill>
            <a:srgbClr val="F5F1E8"/>
          </a:solidFill>
          <a:ln w="15875">
            <a:solidFill>
              <a:srgbClr val="C9B991"/>
            </a:solidFill>
          </a:ln>
        </p:spPr>
        <p:txBody>
          <a:bodyPr wrap="square" lIns="109728" tIns="82296" rIns="109728" bIns="82296" anchor="ctr">
            <a:normAutofit/>
          </a:bodyPr>
          <a:lstStyle/>
          <a:p>
            <a:pPr algn="l">
              <a:buNone/>
            </a:pPr>
            <a:r>
              <a:rPr lang="en-US" sz="2400" b="1" i="0" dirty="0">
                <a:solidFill>
                  <a:srgbClr val="5C4826"/>
                </a:solidFill>
              </a:rPr>
              <a:t>Availability</a:t>
            </a:r>
          </a:p>
        </p:txBody>
      </p:sp>
      <p:sp>
        <p:nvSpPr>
          <p:cNvPr id="113" name="C113"/>
          <p:cNvSpPr/>
          <p:nvPr/>
        </p:nvSpPr>
        <p:spPr>
          <a:xfrm>
            <a:off x="3634500" y="399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higher</a:t>
            </a:r>
          </a:p>
        </p:txBody>
      </p:sp>
      <p:sp>
        <p:nvSpPr>
          <p:cNvPr id="114" name="C114"/>
          <p:cNvSpPr/>
          <p:nvPr/>
        </p:nvSpPr>
        <p:spPr>
          <a:xfrm>
            <a:off x="6009500" y="3995000"/>
            <a:ext cx="2375000" cy="650000"/>
          </a:xfrm>
          <a:prstGeom prst="rect">
            <a:avLst/>
          </a:prstGeom>
          <a:solidFill>
            <a:srgbClr val="FFFFFF"/>
          </a:solidFill>
          <a:ln w="15875">
            <a:solidFill>
              <a:srgbClr val="C9B991"/>
            </a:solidFill>
          </a:ln>
        </p:spPr>
        <p:txBody>
          <a:bodyPr wrap="square" lIns="109728" tIns="82296" rIns="109728" bIns="82296" anchor="ctr">
            <a:normAutofit/>
          </a:bodyPr>
          <a:lstStyle/>
          <a:p>
            <a:pPr algn="ctr">
              <a:buNone/>
            </a:pPr>
            <a:r>
              <a:rPr lang="en-US" sz="2400" b="0" i="0" dirty="0">
                <a:solidFill>
                  <a:srgbClr val="000000"/>
                </a:solidFill>
              </a:rPr>
              <a:t>lower</a:t>
            </a:r>
          </a:p>
        </p:txBody>
      </p:sp>
      <p:sp>
        <p:nvSpPr>
          <p:cNvPr id="80" name="S80"/>
          <p:cNvSpPr/>
          <p:nvPr/>
        </p:nvSpPr>
        <p:spPr>
          <a:xfrm>
            <a:off x="279400" y="5330000"/>
            <a:ext cx="88900" cy="620000"/>
          </a:xfrm>
          <a:prstGeom prst="rect">
            <a:avLst/>
          </a:prstGeom>
          <a:solidFill>
            <a:srgbClr val="8E6F3E"/>
          </a:solidFill>
          <a:ln>
            <a:noFill/>
          </a:ln>
        </p:spPr>
        <p:txBody>
          <a:bodyPr wrap="square" lIns="109728" tIns="82296" rIns="109728" bIns="82296" anchor="ctr">
            <a:normAutofit/>
          </a:bodyPr>
          <a:lstStyle/>
          <a:p>
            <a:endParaRPr/>
          </a:p>
        </p:txBody>
      </p:sp>
      <p:sp>
        <p:nvSpPr>
          <p:cNvPr id="81" name="S81"/>
          <p:cNvSpPr/>
          <p:nvPr/>
        </p:nvSpPr>
        <p:spPr>
          <a:xfrm>
            <a:off x="368300" y="5330000"/>
            <a:ext cx="8293100" cy="620000"/>
          </a:xfrm>
          <a:prstGeom prst="rect">
            <a:avLst/>
          </a:prstGeom>
          <a:solidFill>
            <a:srgbClr val="F5F1E8"/>
          </a:solidFill>
          <a:ln>
            <a:noFill/>
          </a:ln>
        </p:spPr>
        <p:txBody>
          <a:bodyPr wrap="square" lIns="109728" tIns="82296" rIns="109728" bIns="82296" anchor="ctr">
            <a:normAutofit/>
          </a:bodyPr>
          <a:lstStyle/>
          <a:p>
            <a:pPr algn="ctr">
              <a:buNone/>
            </a:pPr>
            <a:r>
              <a:rPr lang="en-US" sz="2600" b="1" i="0" dirty="0">
                <a:solidFill>
                  <a:srgbClr val="5C4826"/>
                </a:solidFill>
              </a:rPr>
              <a:t>THINK 1 min   ·   PAIR 2 min   ·   SHARE 2 min</a:t>
            </a:r>
          </a:p>
        </p:txBody>
      </p:sp>
      <p:sp>
        <p:nvSpPr>
          <p:cNvPr id="82" name="T82"/>
          <p:cNvSpPr txBox="1"/>
          <p:nvPr/>
        </p:nvSpPr>
        <p:spPr>
          <a:xfrm>
            <a:off x="279400" y="6100000"/>
            <a:ext cx="8559800" cy="406400"/>
          </a:xfrm>
          <a:prstGeom prst="rect">
            <a:avLst/>
          </a:prstGeom>
          <a:noFill/>
          <a:ln>
            <a:noFill/>
          </a:ln>
        </p:spPr>
        <p:txBody>
          <a:bodyPr wrap="square" lIns="0" tIns="0" rIns="0" bIns="0" anchor="t">
            <a:normAutofit lnSpcReduction="10000"/>
          </a:bodyPr>
          <a:lstStyle/>
          <a:p>
            <a:pPr algn="ctr">
              <a:buNone/>
            </a:pPr>
            <a:r>
              <a:rPr lang="en-US" sz="2800" b="1" i="0" dirty="0">
                <a:solidFill>
                  <a:srgbClr val="000000"/>
                </a:solidFill>
              </a:rPr>
              <a:t>WHICH ONE?</a:t>
            </a:r>
            <a:r>
              <a:rPr lang="en-US" sz="2800" b="1" i="0" dirty="0">
                <a:solidFill>
                  <a:srgbClr val="8E6F3E"/>
                </a:solidFill>
              </a:rPr>
              <a:t>    ·    </a:t>
            </a:r>
            <a:r>
              <a:rPr lang="en-US" sz="2800" b="1" i="0" dirty="0">
                <a:solidFill>
                  <a:srgbClr val="000000"/>
                </a:solidFill>
              </a:rPr>
              <a:t>Choose 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400"/>
                                        <p:tgtEl>
                                          <p:spTgt spid="101"/>
                                        </p:tgtEl>
                                      </p:cBhvr>
                                    </p:animEffect>
                                  </p:childTnLst>
                                </p:cTn>
                              </p:par>
                              <p:par>
                                <p:cTn id="8" presetID="10" presetClass="entr" presetSubtype="0" fill="hold"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400"/>
                                        <p:tgtEl>
                                          <p:spTgt spid="102"/>
                                        </p:tgtEl>
                                      </p:cBhvr>
                                    </p:animEffect>
                                  </p:childTnLst>
                                </p:cTn>
                              </p:par>
                              <p:par>
                                <p:cTn id="11" presetID="10" presetClass="entr" presetSubtype="0" fill="hold" nodeType="withEffect">
                                  <p:stCondLst>
                                    <p:cond delay="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400"/>
                                        <p:tgtEl>
                                          <p:spTgt spid="103"/>
                                        </p:tgtEl>
                                      </p:cBhvr>
                                    </p:animEffect>
                                  </p:childTnLst>
                                </p:cTn>
                              </p:par>
                              <p:par>
                                <p:cTn id="14" presetID="10" presetClass="entr" presetSubtype="0" fill="hold" nodeType="withEffect">
                                  <p:stCondLst>
                                    <p:cond delay="0"/>
                                  </p:stCondLst>
                                  <p:childTnLst>
                                    <p:set>
                                      <p:cBhvr>
                                        <p:cTn id="15" dur="1" fill="hold">
                                          <p:stCondLst>
                                            <p:cond delay="0"/>
                                          </p:stCondLst>
                                        </p:cTn>
                                        <p:tgtEl>
                                          <p:spTgt spid="104"/>
                                        </p:tgtEl>
                                        <p:attrNameLst>
                                          <p:attrName>style.visibility</p:attrName>
                                        </p:attrNameLst>
                                      </p:cBhvr>
                                      <p:to>
                                        <p:strVal val="visible"/>
                                      </p:to>
                                    </p:set>
                                    <p:animEffect transition="in" filter="fade">
                                      <p:cBhvr>
                                        <p:cTn id="16" dur="400"/>
                                        <p:tgtEl>
                                          <p:spTgt spid="104"/>
                                        </p:tgtEl>
                                      </p:cBhvr>
                                    </p:animEffect>
                                  </p:childTnLst>
                                </p:cTn>
                              </p:par>
                              <p:par>
                                <p:cTn id="17" presetID="10" presetClass="entr" presetSubtype="0" fill="hold" nodeType="with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fade">
                                      <p:cBhvr>
                                        <p:cTn id="19" dur="400"/>
                                        <p:tgtEl>
                                          <p:spTgt spid="105"/>
                                        </p:tgtEl>
                                      </p:cBhvr>
                                    </p:animEffect>
                                  </p:childTnLst>
                                </p:cTn>
                              </p:par>
                              <p:par>
                                <p:cTn id="20" presetID="10" presetClass="entr" presetSubtype="0" fill="hold" nodeType="withEffect">
                                  <p:stCondLst>
                                    <p:cond delay="0"/>
                                  </p:stCondLst>
                                  <p:childTnLst>
                                    <p:set>
                                      <p:cBhvr>
                                        <p:cTn id="21" dur="1" fill="hold">
                                          <p:stCondLst>
                                            <p:cond delay="0"/>
                                          </p:stCondLst>
                                        </p:cTn>
                                        <p:tgtEl>
                                          <p:spTgt spid="106"/>
                                        </p:tgtEl>
                                        <p:attrNameLst>
                                          <p:attrName>style.visibility</p:attrName>
                                        </p:attrNameLst>
                                      </p:cBhvr>
                                      <p:to>
                                        <p:strVal val="visible"/>
                                      </p:to>
                                    </p:set>
                                    <p:animEffect transition="in" filter="fade">
                                      <p:cBhvr>
                                        <p:cTn id="22" dur="400"/>
                                        <p:tgtEl>
                                          <p:spTgt spid="106"/>
                                        </p:tgtEl>
                                      </p:cBhvr>
                                    </p:animEffect>
                                  </p:childTnLst>
                                </p:cTn>
                              </p:par>
                              <p:par>
                                <p:cTn id="23" presetID="10" presetClass="entr" presetSubtype="0" fill="hold" nodeType="withEffect">
                                  <p:stCondLst>
                                    <p:cond delay="0"/>
                                  </p:stCondLst>
                                  <p:childTnLst>
                                    <p:set>
                                      <p:cBhvr>
                                        <p:cTn id="24" dur="1" fill="hold">
                                          <p:stCondLst>
                                            <p:cond delay="0"/>
                                          </p:stCondLst>
                                        </p:cTn>
                                        <p:tgtEl>
                                          <p:spTgt spid="107"/>
                                        </p:tgtEl>
                                        <p:attrNameLst>
                                          <p:attrName>style.visibility</p:attrName>
                                        </p:attrNameLst>
                                      </p:cBhvr>
                                      <p:to>
                                        <p:strVal val="visible"/>
                                      </p:to>
                                    </p:set>
                                    <p:animEffect transition="in" filter="fade">
                                      <p:cBhvr>
                                        <p:cTn id="25" dur="400"/>
                                        <p:tgtEl>
                                          <p:spTgt spid="107"/>
                                        </p:tgtEl>
                                      </p:cBhvr>
                                    </p:animEffect>
                                  </p:childTnLst>
                                </p:cTn>
                              </p:par>
                              <p:par>
                                <p:cTn id="26" presetID="10" presetClass="entr" presetSubtype="0" fill="hold" nodeType="withEffect">
                                  <p:stCondLst>
                                    <p:cond delay="0"/>
                                  </p:stCondLst>
                                  <p:childTnLst>
                                    <p:set>
                                      <p:cBhvr>
                                        <p:cTn id="27" dur="1" fill="hold">
                                          <p:stCondLst>
                                            <p:cond delay="0"/>
                                          </p:stCondLst>
                                        </p:cTn>
                                        <p:tgtEl>
                                          <p:spTgt spid="108"/>
                                        </p:tgtEl>
                                        <p:attrNameLst>
                                          <p:attrName>style.visibility</p:attrName>
                                        </p:attrNameLst>
                                      </p:cBhvr>
                                      <p:to>
                                        <p:strVal val="visible"/>
                                      </p:to>
                                    </p:set>
                                    <p:animEffect transition="in" filter="fade">
                                      <p:cBhvr>
                                        <p:cTn id="28" dur="400"/>
                                        <p:tgtEl>
                                          <p:spTgt spid="108"/>
                                        </p:tgtEl>
                                      </p:cBhvr>
                                    </p:animEffect>
                                  </p:childTnLst>
                                </p:cTn>
                              </p:par>
                              <p:par>
                                <p:cTn id="29" presetID="10" presetClass="entr" presetSubtype="0" fill="hold" nodeType="withEffect">
                                  <p:stCondLst>
                                    <p:cond delay="0"/>
                                  </p:stCondLst>
                                  <p:childTnLst>
                                    <p:set>
                                      <p:cBhvr>
                                        <p:cTn id="30" dur="1" fill="hold">
                                          <p:stCondLst>
                                            <p:cond delay="0"/>
                                          </p:stCondLst>
                                        </p:cTn>
                                        <p:tgtEl>
                                          <p:spTgt spid="109"/>
                                        </p:tgtEl>
                                        <p:attrNameLst>
                                          <p:attrName>style.visibility</p:attrName>
                                        </p:attrNameLst>
                                      </p:cBhvr>
                                      <p:to>
                                        <p:strVal val="visible"/>
                                      </p:to>
                                    </p:set>
                                    <p:animEffect transition="in" filter="fade">
                                      <p:cBhvr>
                                        <p:cTn id="31" dur="400"/>
                                        <p:tgtEl>
                                          <p:spTgt spid="109"/>
                                        </p:tgtEl>
                                      </p:cBhvr>
                                    </p:animEffect>
                                  </p:childTnLst>
                                </p:cTn>
                              </p:par>
                              <p:par>
                                <p:cTn id="32" presetID="10" presetClass="entr" presetSubtype="0" fill="hold" nodeType="withEffect">
                                  <p:stCondLst>
                                    <p:cond delay="0"/>
                                  </p:stCondLst>
                                  <p:childTnLst>
                                    <p:set>
                                      <p:cBhvr>
                                        <p:cTn id="33" dur="1" fill="hold">
                                          <p:stCondLst>
                                            <p:cond delay="0"/>
                                          </p:stCondLst>
                                        </p:cTn>
                                        <p:tgtEl>
                                          <p:spTgt spid="110"/>
                                        </p:tgtEl>
                                        <p:attrNameLst>
                                          <p:attrName>style.visibility</p:attrName>
                                        </p:attrNameLst>
                                      </p:cBhvr>
                                      <p:to>
                                        <p:strVal val="visible"/>
                                      </p:to>
                                    </p:set>
                                    <p:animEffect transition="in" filter="fade">
                                      <p:cBhvr>
                                        <p:cTn id="34" dur="400"/>
                                        <p:tgtEl>
                                          <p:spTgt spid="110"/>
                                        </p:tgtEl>
                                      </p:cBhvr>
                                    </p:animEffect>
                                  </p:childTnLst>
                                </p:cTn>
                              </p:par>
                              <p:par>
                                <p:cTn id="35" presetID="10" presetClass="entr" presetSubtype="0" fill="hold" nodeType="withEffect">
                                  <p:stCondLst>
                                    <p:cond delay="0"/>
                                  </p:stCondLst>
                                  <p:childTnLst>
                                    <p:set>
                                      <p:cBhvr>
                                        <p:cTn id="36" dur="1" fill="hold">
                                          <p:stCondLst>
                                            <p:cond delay="0"/>
                                          </p:stCondLst>
                                        </p:cTn>
                                        <p:tgtEl>
                                          <p:spTgt spid="111"/>
                                        </p:tgtEl>
                                        <p:attrNameLst>
                                          <p:attrName>style.visibility</p:attrName>
                                        </p:attrNameLst>
                                      </p:cBhvr>
                                      <p:to>
                                        <p:strVal val="visible"/>
                                      </p:to>
                                    </p:set>
                                    <p:animEffect transition="in" filter="fade">
                                      <p:cBhvr>
                                        <p:cTn id="37" dur="400"/>
                                        <p:tgtEl>
                                          <p:spTgt spid="111"/>
                                        </p:tgtEl>
                                      </p:cBhvr>
                                    </p:animEffect>
                                  </p:childTnLst>
                                </p:cTn>
                              </p:par>
                              <p:par>
                                <p:cTn id="38" presetID="10" presetClass="entr" presetSubtype="0" fill="hold" nodeType="withEffect">
                                  <p:stCondLst>
                                    <p:cond delay="0"/>
                                  </p:stCondLst>
                                  <p:childTnLst>
                                    <p:set>
                                      <p:cBhvr>
                                        <p:cTn id="39" dur="1" fill="hold">
                                          <p:stCondLst>
                                            <p:cond delay="0"/>
                                          </p:stCondLst>
                                        </p:cTn>
                                        <p:tgtEl>
                                          <p:spTgt spid="112"/>
                                        </p:tgtEl>
                                        <p:attrNameLst>
                                          <p:attrName>style.visibility</p:attrName>
                                        </p:attrNameLst>
                                      </p:cBhvr>
                                      <p:to>
                                        <p:strVal val="visible"/>
                                      </p:to>
                                    </p:set>
                                    <p:animEffect transition="in" filter="fade">
                                      <p:cBhvr>
                                        <p:cTn id="40" dur="400"/>
                                        <p:tgtEl>
                                          <p:spTgt spid="112"/>
                                        </p:tgtEl>
                                      </p:cBhvr>
                                    </p:animEffect>
                                  </p:childTnLst>
                                </p:cTn>
                              </p:par>
                              <p:par>
                                <p:cTn id="41" presetID="10" presetClass="entr" presetSubtype="0" fill="hold" nodeType="with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fade">
                                      <p:cBhvr>
                                        <p:cTn id="43" dur="400"/>
                                        <p:tgtEl>
                                          <p:spTgt spid="113"/>
                                        </p:tgtEl>
                                      </p:cBhvr>
                                    </p:animEffect>
                                  </p:childTnLst>
                                </p:cTn>
                              </p:par>
                              <p:par>
                                <p:cTn id="44" presetID="10" presetClass="entr" presetSubtype="0" fill="hold" nodeType="withEffect">
                                  <p:stCondLst>
                                    <p:cond delay="0"/>
                                  </p:stCondLst>
                                  <p:childTnLst>
                                    <p:set>
                                      <p:cBhvr>
                                        <p:cTn id="45" dur="1" fill="hold">
                                          <p:stCondLst>
                                            <p:cond delay="0"/>
                                          </p:stCondLst>
                                        </p:cTn>
                                        <p:tgtEl>
                                          <p:spTgt spid="114"/>
                                        </p:tgtEl>
                                        <p:attrNameLst>
                                          <p:attrName>style.visibility</p:attrName>
                                        </p:attrNameLst>
                                      </p:cBhvr>
                                      <p:to>
                                        <p:strVal val="visible"/>
                                      </p:to>
                                    </p:set>
                                    <p:animEffect transition="in" filter="fade">
                                      <p:cBhvr>
                                        <p:cTn id="46" dur="400"/>
                                        <p:tgtEl>
                                          <p:spTgt spid="1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82"/>
                                        </p:tgtEl>
                                        <p:attrNameLst>
                                          <p:attrName>style.visibility</p:attrName>
                                        </p:attrNameLst>
                                      </p:cBhvr>
                                      <p:to>
                                        <p:strVal val="visible"/>
                                      </p:to>
                                    </p:set>
                                    <p:animEffect transition="in" filter="fade">
                                      <p:cBhvr>
                                        <p:cTn id="51" dur="400"/>
                                        <p:tgtEl>
                                          <p:spTgt spid="8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80"/>
                                        </p:tgtEl>
                                        <p:attrNameLst>
                                          <p:attrName>style.visibility</p:attrName>
                                        </p:attrNameLst>
                                      </p:cBhvr>
                                      <p:to>
                                        <p:strVal val="visible"/>
                                      </p:to>
                                    </p:set>
                                    <p:animEffect transition="in" filter="fade">
                                      <p:cBhvr>
                                        <p:cTn id="56" dur="400"/>
                                        <p:tgtEl>
                                          <p:spTgt spid="80"/>
                                        </p:tgtEl>
                                      </p:cBhvr>
                                    </p:animEffect>
                                  </p:childTnLst>
                                </p:cTn>
                              </p:par>
                              <p:par>
                                <p:cTn id="57" presetID="10" presetClass="entr" presetSubtype="0" fill="hold" nodeType="withEffect">
                                  <p:stCondLst>
                                    <p:cond delay="0"/>
                                  </p:stCondLst>
                                  <p:childTnLst>
                                    <p:set>
                                      <p:cBhvr>
                                        <p:cTn id="58" dur="1" fill="hold">
                                          <p:stCondLst>
                                            <p:cond delay="0"/>
                                          </p:stCondLst>
                                        </p:cTn>
                                        <p:tgtEl>
                                          <p:spTgt spid="81"/>
                                        </p:tgtEl>
                                        <p:attrNameLst>
                                          <p:attrName>style.visibility</p:attrName>
                                        </p:attrNameLst>
                                      </p:cBhvr>
                                      <p:to>
                                        <p:strVal val="visible"/>
                                      </p:to>
                                    </p:set>
                                    <p:animEffect transition="in" filter="fade">
                                      <p:cBhvr>
                                        <p:cTn id="59" dur="4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600" b="0" i="0" dirty="0">
                <a:solidFill>
                  <a:srgbClr val="000000"/>
                </a:solidFill>
              </a:rPr>
              <a:t>Weighted sums are not a decision-making approach</a:t>
            </a:r>
          </a:p>
        </p:txBody>
      </p:sp>
      <p:sp>
        <p:nvSpPr>
          <p:cNvPr id="3" name="Slide Number Placeholder 2"/>
          <p:cNvSpPr>
            <a:spLocks noGrp="1"/>
          </p:cNvSpPr>
          <p:nvPr>
            <p:ph type="sldNum" sz="quarter" idx="4"/>
          </p:nvPr>
        </p:nvSpPr>
        <p:spPr/>
        <p:txBody>
          <a:bodyPr/>
          <a:lstStyle/>
          <a:p>
            <a:fld id="{B7EB45DA-9A0D-DC49-8E02-F30A5DDC21C3}" type="slidenum">
              <a:rPr lang="en-US" smtClean="0"/>
              <a:t>11</a:t>
            </a:fld>
            <a:endParaRPr lang="en-US"/>
          </a:p>
        </p:txBody>
      </p:sp>
      <p:sp>
        <p:nvSpPr>
          <p:cNvPr id="61" name="C61"/>
          <p:cNvSpPr/>
          <p:nvPr/>
        </p:nvSpPr>
        <p:spPr>
          <a:xfrm>
            <a:off x="3385000" y="1128000"/>
            <a:ext cx="1326000" cy="624000"/>
          </a:xfrm>
          <a:prstGeom prst="rect">
            <a:avLst/>
          </a:prstGeom>
          <a:solidFill>
            <a:srgbClr val="8E6F3E"/>
          </a:solidFill>
          <a:ln>
            <a:noFill/>
          </a:ln>
        </p:spPr>
        <p:txBody>
          <a:bodyPr wrap="square" lIns="109728" tIns="82296" rIns="109728" bIns="82296" anchor="ctr">
            <a:normAutofit/>
          </a:bodyPr>
          <a:lstStyle/>
          <a:p>
            <a:pPr algn="ctr">
              <a:buNone/>
            </a:pPr>
            <a:r>
              <a:rPr lang="en-US" sz="2400" b="1" i="0" dirty="0">
                <a:solidFill>
                  <a:srgbClr val="FFFFFF"/>
                </a:solidFill>
              </a:rPr>
              <a:t>Weight</a:t>
            </a:r>
          </a:p>
        </p:txBody>
      </p:sp>
      <p:sp>
        <p:nvSpPr>
          <p:cNvPr id="62" name="C62"/>
          <p:cNvSpPr/>
          <p:nvPr/>
        </p:nvSpPr>
        <p:spPr>
          <a:xfrm>
            <a:off x="4711000" y="1128000"/>
            <a:ext cx="1326000" cy="624000"/>
          </a:xfrm>
          <a:prstGeom prst="rect">
            <a:avLst/>
          </a:prstGeom>
          <a:solidFill>
            <a:srgbClr val="8E6F3E"/>
          </a:solidFill>
          <a:ln>
            <a:noFill/>
          </a:ln>
        </p:spPr>
        <p:txBody>
          <a:bodyPr wrap="square" lIns="109728" tIns="82296" rIns="109728" bIns="82296" anchor="ctr">
            <a:normAutofit/>
          </a:bodyPr>
          <a:lstStyle/>
          <a:p>
            <a:pPr algn="ctr">
              <a:buNone/>
            </a:pPr>
            <a:r>
              <a:rPr lang="en-US" sz="2400" b="1" i="0" dirty="0">
                <a:solidFill>
                  <a:srgbClr val="FFFFFF"/>
                </a:solidFill>
              </a:rPr>
              <a:t>A</a:t>
            </a:r>
          </a:p>
        </p:txBody>
      </p:sp>
      <p:sp>
        <p:nvSpPr>
          <p:cNvPr id="63" name="C63"/>
          <p:cNvSpPr/>
          <p:nvPr/>
        </p:nvSpPr>
        <p:spPr>
          <a:xfrm>
            <a:off x="6037000" y="1128000"/>
            <a:ext cx="1326000" cy="624000"/>
          </a:xfrm>
          <a:prstGeom prst="rect">
            <a:avLst/>
          </a:prstGeom>
          <a:solidFill>
            <a:srgbClr val="8E6F3E"/>
          </a:solidFill>
          <a:ln>
            <a:noFill/>
          </a:ln>
        </p:spPr>
        <p:txBody>
          <a:bodyPr wrap="square" lIns="109728" tIns="82296" rIns="109728" bIns="82296" anchor="ctr">
            <a:normAutofit/>
          </a:bodyPr>
          <a:lstStyle/>
          <a:p>
            <a:pPr algn="ctr">
              <a:buNone/>
            </a:pPr>
            <a:r>
              <a:rPr lang="en-US" sz="2400" b="1" i="0" dirty="0">
                <a:solidFill>
                  <a:srgbClr val="FFFFFF"/>
                </a:solidFill>
              </a:rPr>
              <a:t>B</a:t>
            </a:r>
          </a:p>
        </p:txBody>
      </p:sp>
      <p:sp>
        <p:nvSpPr>
          <p:cNvPr id="64" name="C64"/>
          <p:cNvSpPr/>
          <p:nvPr/>
        </p:nvSpPr>
        <p:spPr>
          <a:xfrm>
            <a:off x="937000" y="1752000"/>
            <a:ext cx="2448000" cy="624000"/>
          </a:xfrm>
          <a:prstGeom prst="rect">
            <a:avLst/>
          </a:prstGeom>
          <a:solidFill>
            <a:srgbClr val="F5F1E8"/>
          </a:solidFill>
          <a:ln w="12954">
            <a:solidFill>
              <a:srgbClr val="C9B991"/>
            </a:solidFill>
          </a:ln>
        </p:spPr>
        <p:txBody>
          <a:bodyPr wrap="square" lIns="109728" tIns="82296" rIns="109728" bIns="82296" anchor="ctr">
            <a:normAutofit/>
          </a:bodyPr>
          <a:lstStyle/>
          <a:p>
            <a:pPr algn="l">
              <a:buNone/>
            </a:pPr>
            <a:r>
              <a:rPr lang="en-US" sz="2400" b="1" i="0" dirty="0">
                <a:solidFill>
                  <a:srgbClr val="5C4826"/>
                </a:solidFill>
              </a:rPr>
              <a:t>Performance</a:t>
            </a:r>
          </a:p>
        </p:txBody>
      </p:sp>
      <p:sp>
        <p:nvSpPr>
          <p:cNvPr id="65" name="C65"/>
          <p:cNvSpPr/>
          <p:nvPr/>
        </p:nvSpPr>
        <p:spPr>
          <a:xfrm>
            <a:off x="3385000" y="1752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.30</a:t>
            </a:r>
          </a:p>
        </p:txBody>
      </p:sp>
      <p:sp>
        <p:nvSpPr>
          <p:cNvPr id="66" name="C66"/>
          <p:cNvSpPr/>
          <p:nvPr/>
        </p:nvSpPr>
        <p:spPr>
          <a:xfrm>
            <a:off x="4711000" y="1752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5</a:t>
            </a:r>
          </a:p>
        </p:txBody>
      </p:sp>
      <p:sp>
        <p:nvSpPr>
          <p:cNvPr id="67" name="C67"/>
          <p:cNvSpPr/>
          <p:nvPr/>
        </p:nvSpPr>
        <p:spPr>
          <a:xfrm>
            <a:off x="6037000" y="1752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3</a:t>
            </a:r>
          </a:p>
        </p:txBody>
      </p:sp>
      <p:sp>
        <p:nvSpPr>
          <p:cNvPr id="68" name="C68"/>
          <p:cNvSpPr/>
          <p:nvPr/>
        </p:nvSpPr>
        <p:spPr>
          <a:xfrm>
            <a:off x="937000" y="2376000"/>
            <a:ext cx="2448000" cy="624000"/>
          </a:xfrm>
          <a:prstGeom prst="rect">
            <a:avLst/>
          </a:prstGeom>
          <a:solidFill>
            <a:srgbClr val="F5F1E8"/>
          </a:solidFill>
          <a:ln w="12954">
            <a:solidFill>
              <a:srgbClr val="C9B991"/>
            </a:solidFill>
          </a:ln>
        </p:spPr>
        <p:txBody>
          <a:bodyPr wrap="square" lIns="109728" tIns="82296" rIns="109728" bIns="82296" anchor="ctr">
            <a:normAutofit/>
          </a:bodyPr>
          <a:lstStyle/>
          <a:p>
            <a:pPr algn="l">
              <a:buNone/>
            </a:pPr>
            <a:r>
              <a:rPr lang="en-US" sz="2400" b="1" i="0" dirty="0">
                <a:solidFill>
                  <a:srgbClr val="5C4826"/>
                </a:solidFill>
              </a:rPr>
              <a:t>Cost</a:t>
            </a:r>
          </a:p>
        </p:txBody>
      </p:sp>
      <p:sp>
        <p:nvSpPr>
          <p:cNvPr id="69" name="C69"/>
          <p:cNvSpPr/>
          <p:nvPr/>
        </p:nvSpPr>
        <p:spPr>
          <a:xfrm>
            <a:off x="3385000" y="2376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.25</a:t>
            </a:r>
          </a:p>
        </p:txBody>
      </p:sp>
      <p:sp>
        <p:nvSpPr>
          <p:cNvPr id="70" name="C70"/>
          <p:cNvSpPr/>
          <p:nvPr/>
        </p:nvSpPr>
        <p:spPr>
          <a:xfrm>
            <a:off x="4711000" y="2376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2</a:t>
            </a:r>
          </a:p>
        </p:txBody>
      </p:sp>
      <p:sp>
        <p:nvSpPr>
          <p:cNvPr id="71" name="C71"/>
          <p:cNvSpPr/>
          <p:nvPr/>
        </p:nvSpPr>
        <p:spPr>
          <a:xfrm>
            <a:off x="6037000" y="2376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5</a:t>
            </a:r>
          </a:p>
        </p:txBody>
      </p:sp>
      <p:sp>
        <p:nvSpPr>
          <p:cNvPr id="72" name="C72"/>
          <p:cNvSpPr/>
          <p:nvPr/>
        </p:nvSpPr>
        <p:spPr>
          <a:xfrm>
            <a:off x="937000" y="3000000"/>
            <a:ext cx="2448000" cy="624000"/>
          </a:xfrm>
          <a:prstGeom prst="rect">
            <a:avLst/>
          </a:prstGeom>
          <a:solidFill>
            <a:srgbClr val="F5F1E8"/>
          </a:solidFill>
          <a:ln w="12954">
            <a:solidFill>
              <a:srgbClr val="C9B991"/>
            </a:solidFill>
          </a:ln>
        </p:spPr>
        <p:txBody>
          <a:bodyPr wrap="square" lIns="109728" tIns="82296" rIns="109728" bIns="82296" anchor="ctr">
            <a:normAutofit/>
          </a:bodyPr>
          <a:lstStyle/>
          <a:p>
            <a:pPr algn="l">
              <a:buNone/>
            </a:pPr>
            <a:r>
              <a:rPr lang="en-US" sz="2400" b="1" i="0" dirty="0">
                <a:solidFill>
                  <a:srgbClr val="5C4826"/>
                </a:solidFill>
              </a:rPr>
              <a:t>Changeability</a:t>
            </a:r>
          </a:p>
        </p:txBody>
      </p:sp>
      <p:sp>
        <p:nvSpPr>
          <p:cNvPr id="73" name="C73"/>
          <p:cNvSpPr/>
          <p:nvPr/>
        </p:nvSpPr>
        <p:spPr>
          <a:xfrm>
            <a:off x="3385000" y="3000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.20</a:t>
            </a:r>
          </a:p>
        </p:txBody>
      </p:sp>
      <p:sp>
        <p:nvSpPr>
          <p:cNvPr id="74" name="C74"/>
          <p:cNvSpPr/>
          <p:nvPr/>
        </p:nvSpPr>
        <p:spPr>
          <a:xfrm>
            <a:off x="4711000" y="3000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4</a:t>
            </a:r>
          </a:p>
        </p:txBody>
      </p:sp>
      <p:sp>
        <p:nvSpPr>
          <p:cNvPr id="75" name="C75"/>
          <p:cNvSpPr/>
          <p:nvPr/>
        </p:nvSpPr>
        <p:spPr>
          <a:xfrm>
            <a:off x="6037000" y="3000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3</a:t>
            </a:r>
          </a:p>
        </p:txBody>
      </p:sp>
      <p:sp>
        <p:nvSpPr>
          <p:cNvPr id="76" name="C76"/>
          <p:cNvSpPr/>
          <p:nvPr/>
        </p:nvSpPr>
        <p:spPr>
          <a:xfrm>
            <a:off x="937000" y="3624000"/>
            <a:ext cx="2448000" cy="624000"/>
          </a:xfrm>
          <a:prstGeom prst="rect">
            <a:avLst/>
          </a:prstGeom>
          <a:solidFill>
            <a:srgbClr val="F5F1E8"/>
          </a:solidFill>
          <a:ln w="12954">
            <a:solidFill>
              <a:srgbClr val="C9B991"/>
            </a:solidFill>
          </a:ln>
        </p:spPr>
        <p:txBody>
          <a:bodyPr wrap="square" lIns="109728" tIns="82296" rIns="109728" bIns="82296" anchor="ctr">
            <a:normAutofit/>
          </a:bodyPr>
          <a:lstStyle/>
          <a:p>
            <a:pPr algn="l">
              <a:buNone/>
            </a:pPr>
            <a:r>
              <a:rPr lang="en-US" sz="2400" b="1" i="0" dirty="0">
                <a:solidFill>
                  <a:srgbClr val="5C4826"/>
                </a:solidFill>
              </a:rPr>
              <a:t>Reliability</a:t>
            </a:r>
          </a:p>
        </p:txBody>
      </p:sp>
      <p:sp>
        <p:nvSpPr>
          <p:cNvPr id="77" name="C77"/>
          <p:cNvSpPr/>
          <p:nvPr/>
        </p:nvSpPr>
        <p:spPr>
          <a:xfrm>
            <a:off x="3385000" y="3624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.25</a:t>
            </a:r>
          </a:p>
        </p:txBody>
      </p:sp>
      <p:sp>
        <p:nvSpPr>
          <p:cNvPr id="78" name="C78"/>
          <p:cNvSpPr/>
          <p:nvPr/>
        </p:nvSpPr>
        <p:spPr>
          <a:xfrm>
            <a:off x="4711000" y="3624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5</a:t>
            </a:r>
          </a:p>
        </p:txBody>
      </p:sp>
      <p:sp>
        <p:nvSpPr>
          <p:cNvPr id="79" name="C79"/>
          <p:cNvSpPr/>
          <p:nvPr/>
        </p:nvSpPr>
        <p:spPr>
          <a:xfrm>
            <a:off x="6037000" y="3624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0" i="0" dirty="0">
                <a:solidFill>
                  <a:srgbClr val="000000"/>
                </a:solidFill>
              </a:rPr>
              <a:t>4</a:t>
            </a:r>
          </a:p>
        </p:txBody>
      </p:sp>
      <p:sp>
        <p:nvSpPr>
          <p:cNvPr id="80" name="C80"/>
          <p:cNvSpPr/>
          <p:nvPr/>
        </p:nvSpPr>
        <p:spPr>
          <a:xfrm>
            <a:off x="937000" y="4248000"/>
            <a:ext cx="2448000" cy="624000"/>
          </a:xfrm>
          <a:prstGeom prst="rect">
            <a:avLst/>
          </a:prstGeom>
          <a:solidFill>
            <a:srgbClr val="F5F1E8"/>
          </a:solidFill>
          <a:ln w="12954">
            <a:solidFill>
              <a:srgbClr val="C9B991"/>
            </a:solidFill>
          </a:ln>
        </p:spPr>
        <p:txBody>
          <a:bodyPr wrap="square" lIns="109728" tIns="82296" rIns="109728" bIns="82296" anchor="ctr">
            <a:normAutofit/>
          </a:bodyPr>
          <a:lstStyle/>
          <a:p>
            <a:pPr algn="l">
              <a:buNone/>
            </a:pPr>
            <a:r>
              <a:rPr lang="en-US" sz="2400" b="1" i="0" dirty="0">
                <a:solidFill>
                  <a:srgbClr val="5C4826"/>
                </a:solidFill>
              </a:rPr>
              <a:t>Weighted</a:t>
            </a:r>
          </a:p>
        </p:txBody>
      </p:sp>
      <p:sp>
        <p:nvSpPr>
          <p:cNvPr id="82" name="C82"/>
          <p:cNvSpPr/>
          <p:nvPr/>
        </p:nvSpPr>
        <p:spPr>
          <a:xfrm>
            <a:off x="4711000" y="4248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1" i="0" dirty="0">
                <a:solidFill>
                  <a:srgbClr val="000000"/>
                </a:solidFill>
              </a:rPr>
              <a:t>3.95</a:t>
            </a:r>
          </a:p>
        </p:txBody>
      </p:sp>
      <p:sp>
        <p:nvSpPr>
          <p:cNvPr id="83" name="C83"/>
          <p:cNvSpPr/>
          <p:nvPr/>
        </p:nvSpPr>
        <p:spPr>
          <a:xfrm>
            <a:off x="6037000" y="4248000"/>
            <a:ext cx="1326000" cy="624000"/>
          </a:xfrm>
          <a:prstGeom prst="rect">
            <a:avLst/>
          </a:prstGeom>
          <a:solidFill>
            <a:srgbClr val="FFFFFF"/>
          </a:solidFill>
          <a:ln w="12954">
            <a:solidFill>
              <a:srgbClr val="C9B991"/>
            </a:solidFill>
          </a:ln>
        </p:spPr>
        <p:txBody>
          <a:bodyPr wrap="square" lIns="109728" tIns="82296" rIns="109728" bIns="82296" anchor="ctr">
            <a:normAutofit/>
          </a:bodyPr>
          <a:lstStyle/>
          <a:p>
            <a:pPr algn="ctr">
              <a:buNone/>
            </a:pPr>
            <a:r>
              <a:rPr lang="en-US" sz="2400" b="1" i="0" dirty="0">
                <a:solidFill>
                  <a:srgbClr val="000000"/>
                </a:solidFill>
              </a:rPr>
              <a:t>3.70</a:t>
            </a:r>
          </a:p>
        </p:txBody>
      </p:sp>
      <p:sp>
        <p:nvSpPr>
          <p:cNvPr id="90" name="T90"/>
          <p:cNvSpPr txBox="1"/>
          <p:nvPr/>
        </p:nvSpPr>
        <p:spPr>
          <a:xfrm>
            <a:off x="685800" y="4980000"/>
            <a:ext cx="7772400" cy="500000"/>
          </a:xfrm>
          <a:prstGeom prst="rect">
            <a:avLst/>
          </a:prstGeom>
          <a:noFill/>
          <a:ln>
            <a:noFill/>
          </a:ln>
        </p:spPr>
        <p:txBody>
          <a:bodyPr wrap="square" lIns="0" tIns="0" rIns="0" bIns="0" anchor="t">
            <a:normAutofit/>
          </a:bodyPr>
          <a:lstStyle/>
          <a:p>
            <a:pPr algn="ctr">
              <a:buNone/>
            </a:pPr>
            <a:r>
              <a:rPr lang="en-US" sz="3200" b="1" i="0" dirty="0">
                <a:solidFill>
                  <a:srgbClr val="8E6F3E"/>
                </a:solidFill>
              </a:rPr>
              <a:t>A WINS</a:t>
            </a:r>
          </a:p>
        </p:txBody>
      </p:sp>
      <p:sp>
        <p:nvSpPr>
          <p:cNvPr id="92" name="T92"/>
          <p:cNvSpPr txBox="1"/>
          <p:nvPr/>
        </p:nvSpPr>
        <p:spPr>
          <a:xfrm>
            <a:off x="2231112" y="5580349"/>
            <a:ext cx="5328887" cy="900001"/>
          </a:xfrm>
          <a:prstGeom prst="rect">
            <a:avLst/>
          </a:prstGeom>
          <a:noFill/>
          <a:ln>
            <a:noFill/>
          </a:ln>
        </p:spPr>
        <p:txBody>
          <a:bodyPr wrap="square" lIns="0" tIns="0" rIns="0" bIns="0" anchor="t">
            <a:normAutofit/>
          </a:bodyPr>
          <a:lstStyle/>
          <a:p>
            <a:pPr algn="ctr">
              <a:buNone/>
            </a:pPr>
            <a:r>
              <a:rPr lang="en-US" sz="2400" b="0" i="1" dirty="0">
                <a:solidFill>
                  <a:srgbClr val="000000"/>
                </a:solidFill>
              </a:rPr>
              <a:t>A number in a spreadsheet does not mean a valid decision was made.</a:t>
            </a:r>
          </a:p>
        </p:txBody>
      </p:sp>
      <p:sp>
        <p:nvSpPr>
          <p:cNvPr id="120" name="Callout1"/>
          <p:cNvSpPr/>
          <p:nvPr/>
        </p:nvSpPr>
        <p:spPr>
          <a:xfrm>
            <a:off x="100000" y="1350000"/>
            <a:ext cx="1150000" cy="520000"/>
          </a:xfrm>
          <a:prstGeom prst="roundRect">
            <a:avLst/>
          </a:prstGeom>
          <a:solidFill>
            <a:srgbClr val="F5F0E6"/>
          </a:solidFill>
          <a:ln w="12700">
            <a:solidFill>
              <a:srgbClr val="B23B3B"/>
            </a:solidFill>
          </a:ln>
        </p:spPr>
        <p:txBody>
          <a:bodyPr wrap="square" lIns="54864" tIns="27432" rIns="54864" bIns="27432" anchor="ctr">
            <a:normAutofit/>
          </a:bodyPr>
          <a:lstStyle/>
          <a:p>
            <a:pPr algn="ctr">
              <a:buNone/>
            </a:pPr>
            <a:r>
              <a:rPr lang="en-US" sz="1600" b="1" i="0" dirty="0">
                <a:solidFill>
                  <a:srgbClr val="B23B3B"/>
                </a:solidFill>
              </a:rPr>
              <a:t>WHY .30?</a:t>
            </a:r>
          </a:p>
        </p:txBody>
      </p:sp>
      <p:cxnSp>
        <p:nvCxnSpPr>
          <p:cNvPr id="121" name="CalloutArw1"/>
          <p:cNvCxnSpPr/>
          <p:nvPr/>
        </p:nvCxnSpPr>
        <p:spPr>
          <a:xfrm>
            <a:off x="1270000" y="1620000"/>
            <a:ext cx="2100000" cy="380000"/>
          </a:xfrm>
          <a:prstGeom prst="line">
            <a:avLst/>
          </a:prstGeom>
          <a:ln w="12700">
            <a:solidFill>
              <a:srgbClr val="B23B3B"/>
            </a:solidFill>
            <a:tailEnd type="triangle" w="sm" len="sm"/>
          </a:ln>
        </p:spPr>
      </p:cxnSp>
      <p:sp>
        <p:nvSpPr>
          <p:cNvPr id="122" name="Callout2"/>
          <p:cNvSpPr/>
          <p:nvPr/>
        </p:nvSpPr>
        <p:spPr>
          <a:xfrm>
            <a:off x="7560000" y="1150000"/>
            <a:ext cx="1520000" cy="640000"/>
          </a:xfrm>
          <a:prstGeom prst="roundRect">
            <a:avLst/>
          </a:prstGeom>
          <a:solidFill>
            <a:srgbClr val="F5F0E6"/>
          </a:solidFill>
          <a:ln w="12700">
            <a:solidFill>
              <a:srgbClr val="B23B3B"/>
            </a:solidFill>
          </a:ln>
        </p:spPr>
        <p:txBody>
          <a:bodyPr wrap="square" lIns="54864" tIns="27432" rIns="54864" bIns="27432" anchor="ctr">
            <a:noAutofit/>
          </a:bodyPr>
          <a:lstStyle/>
          <a:p>
            <a:pPr algn="ctr">
              <a:buNone/>
            </a:pPr>
            <a:r>
              <a:rPr lang="en-US" sz="1600" b="1" i="0" dirty="0">
                <a:solidFill>
                  <a:srgbClr val="B23B3B"/>
                </a:solidFill>
              </a:rPr>
              <a:t>WHAT IS</a:t>
            </a:r>
          </a:p>
          <a:p>
            <a:pPr algn="ctr">
              <a:spcBef>
                <a:spcPts val="300"/>
              </a:spcBef>
              <a:buNone/>
            </a:pPr>
            <a:r>
              <a:rPr lang="en-US" sz="1600" b="1" i="0" dirty="0">
                <a:solidFill>
                  <a:srgbClr val="B23B3B"/>
                </a:solidFill>
              </a:rPr>
              <a:t>A “5”?</a:t>
            </a:r>
          </a:p>
        </p:txBody>
      </p:sp>
      <p:cxnSp>
        <p:nvCxnSpPr>
          <p:cNvPr id="123" name="CalloutArw2"/>
          <p:cNvCxnSpPr/>
          <p:nvPr/>
        </p:nvCxnSpPr>
        <p:spPr>
          <a:xfrm flipH="1">
            <a:off x="6040000" y="1785000"/>
            <a:ext cx="1620000" cy="55000"/>
          </a:xfrm>
          <a:prstGeom prst="line">
            <a:avLst/>
          </a:prstGeom>
          <a:ln w="12700">
            <a:solidFill>
              <a:srgbClr val="B23B3B"/>
            </a:solidFill>
            <a:tailEnd type="triangle" w="sm" len="sm"/>
          </a:ln>
        </p:spPr>
      </p:cxnSp>
      <p:sp>
        <p:nvSpPr>
          <p:cNvPr id="124" name="CalloutBrace"/>
          <p:cNvSpPr/>
          <p:nvPr/>
        </p:nvSpPr>
        <p:spPr>
          <a:xfrm>
            <a:off x="7420000" y="2376000"/>
            <a:ext cx="240000" cy="1872000"/>
          </a:xfrm>
          <a:prstGeom prst="leftBrace">
            <a:avLst/>
          </a:prstGeom>
          <a:noFill/>
          <a:ln w="15875">
            <a:solidFill>
              <a:srgbClr val="B23B3B"/>
            </a:solidFill>
          </a:ln>
        </p:spPr>
        <p:txBody>
          <a:bodyPr wrap="square" lIns="54864" tIns="27432" rIns="54864" bIns="27432" anchor="ctr">
            <a:normAutofit/>
          </a:bodyPr>
          <a:lstStyle/>
          <a:p>
            <a:endParaRPr/>
          </a:p>
        </p:txBody>
      </p:sp>
      <p:sp>
        <p:nvSpPr>
          <p:cNvPr id="125" name="Callout3"/>
          <p:cNvSpPr/>
          <p:nvPr/>
        </p:nvSpPr>
        <p:spPr>
          <a:xfrm>
            <a:off x="7660000" y="2700000"/>
            <a:ext cx="1420000" cy="1250000"/>
          </a:xfrm>
          <a:prstGeom prst="roundRect">
            <a:avLst/>
          </a:prstGeom>
          <a:solidFill>
            <a:srgbClr val="F5F0E6"/>
          </a:solidFill>
          <a:ln w="12700">
            <a:solidFill>
              <a:srgbClr val="B23B3B"/>
            </a:solidFill>
          </a:ln>
        </p:spPr>
        <p:txBody>
          <a:bodyPr wrap="square" lIns="45720" tIns="27432" rIns="45720" bIns="27432" anchor="ctr">
            <a:normAutofit/>
          </a:bodyPr>
          <a:lstStyle/>
          <a:p>
            <a:pPr algn="ctr">
              <a:buNone/>
            </a:pPr>
            <a:r>
              <a:rPr lang="en-US" sz="1400" b="1" i="0" dirty="0">
                <a:solidFill>
                  <a:srgbClr val="B23B3B"/>
                </a:solidFill>
              </a:rPr>
              <a:t>WHY MAY COST</a:t>
            </a:r>
          </a:p>
          <a:p>
            <a:pPr algn="ctr">
              <a:spcBef>
                <a:spcPts val="300"/>
              </a:spcBef>
              <a:buNone/>
            </a:pPr>
            <a:r>
              <a:rPr lang="en-US" sz="1400" b="1" i="0" dirty="0">
                <a:solidFill>
                  <a:srgbClr val="B23B3B"/>
                </a:solidFill>
              </a:rPr>
              <a:t>COMPENSATE FOR</a:t>
            </a:r>
          </a:p>
          <a:p>
            <a:pPr algn="ctr">
              <a:spcBef>
                <a:spcPts val="300"/>
              </a:spcBef>
              <a:buNone/>
            </a:pPr>
            <a:r>
              <a:rPr lang="en-US" sz="1400" b="1" i="0" dirty="0">
                <a:solidFill>
                  <a:srgbClr val="B23B3B"/>
                </a:solidFill>
              </a:rPr>
              <a:t>RELIABILITY?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400"/>
                                        <p:tgtEl>
                                          <p:spTgt spid="80"/>
                                        </p:tgtEl>
                                      </p:cBhvr>
                                    </p:animEffect>
                                  </p:childTnLst>
                                </p:cTn>
                              </p:par>
                              <p:par>
                                <p:cTn id="8" presetID="10" presetClass="entr" presetSubtype="0" fill="hold" nodeType="withEffect">
                                  <p:stCondLst>
                                    <p:cond delay="0"/>
                                  </p:stCondLst>
                                  <p:childTnLst>
                                    <p:set>
                                      <p:cBhvr>
                                        <p:cTn id="9" dur="1" fill="hold">
                                          <p:stCondLst>
                                            <p:cond delay="0"/>
                                          </p:stCondLst>
                                        </p:cTn>
                                        <p:tgtEl>
                                          <p:spTgt spid="82"/>
                                        </p:tgtEl>
                                        <p:attrNameLst>
                                          <p:attrName>style.visibility</p:attrName>
                                        </p:attrNameLst>
                                      </p:cBhvr>
                                      <p:to>
                                        <p:strVal val="visible"/>
                                      </p:to>
                                    </p:set>
                                    <p:animEffect transition="in" filter="fade">
                                      <p:cBhvr>
                                        <p:cTn id="10" dur="400"/>
                                        <p:tgtEl>
                                          <p:spTgt spid="82"/>
                                        </p:tgtEl>
                                      </p:cBhvr>
                                    </p:animEffect>
                                  </p:childTnLst>
                                </p:cTn>
                              </p:par>
                              <p:par>
                                <p:cTn id="11" presetID="10" presetClass="entr" presetSubtype="0" fill="hold" nodeType="withEffect">
                                  <p:stCondLst>
                                    <p:cond delay="0"/>
                                  </p:stCondLst>
                                  <p:childTnLst>
                                    <p:set>
                                      <p:cBhvr>
                                        <p:cTn id="12" dur="1" fill="hold">
                                          <p:stCondLst>
                                            <p:cond delay="0"/>
                                          </p:stCondLst>
                                        </p:cTn>
                                        <p:tgtEl>
                                          <p:spTgt spid="83"/>
                                        </p:tgtEl>
                                        <p:attrNameLst>
                                          <p:attrName>style.visibility</p:attrName>
                                        </p:attrNameLst>
                                      </p:cBhvr>
                                      <p:to>
                                        <p:strVal val="visible"/>
                                      </p:to>
                                    </p:set>
                                    <p:animEffect transition="in" filter="fade">
                                      <p:cBhvr>
                                        <p:cTn id="13" dur="400"/>
                                        <p:tgtEl>
                                          <p:spTgt spid="83"/>
                                        </p:tgtEl>
                                      </p:cBhvr>
                                    </p:animEffect>
                                  </p:childTnLst>
                                </p:cTn>
                              </p:par>
                              <p:par>
                                <p:cTn id="14" presetID="10" presetClass="entr" presetSubtype="0" fill="hold" nodeType="withEffect">
                                  <p:stCondLst>
                                    <p:cond delay="0"/>
                                  </p:stCondLst>
                                  <p:childTnLst>
                                    <p:set>
                                      <p:cBhvr>
                                        <p:cTn id="15" dur="1" fill="hold">
                                          <p:stCondLst>
                                            <p:cond delay="0"/>
                                          </p:stCondLst>
                                        </p:cTn>
                                        <p:tgtEl>
                                          <p:spTgt spid="90"/>
                                        </p:tgtEl>
                                        <p:attrNameLst>
                                          <p:attrName>style.visibility</p:attrName>
                                        </p:attrNameLst>
                                      </p:cBhvr>
                                      <p:to>
                                        <p:strVal val="visible"/>
                                      </p:to>
                                    </p:set>
                                    <p:animEffect transition="in" filter="fade">
                                      <p:cBhvr>
                                        <p:cTn id="16" dur="400"/>
                                        <p:tgtEl>
                                          <p:spTgt spid="9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0"/>
                                        </p:tgtEl>
                                        <p:attrNameLst>
                                          <p:attrName>style.visibility</p:attrName>
                                        </p:attrNameLst>
                                      </p:cBhvr>
                                      <p:to>
                                        <p:strVal val="visible"/>
                                      </p:to>
                                    </p:set>
                                    <p:animEffect transition="in" filter="fade">
                                      <p:cBhvr>
                                        <p:cTn id="21" dur="400"/>
                                        <p:tgtEl>
                                          <p:spTgt spid="120"/>
                                        </p:tgtEl>
                                      </p:cBhvr>
                                    </p:animEffect>
                                  </p:childTnLst>
                                </p:cTn>
                              </p:par>
                              <p:par>
                                <p:cTn id="22" presetID="10" presetClass="entr" presetSubtype="0" fill="hold" nodeType="withEffect">
                                  <p:stCondLst>
                                    <p:cond delay="0"/>
                                  </p:stCondLst>
                                  <p:childTnLst>
                                    <p:set>
                                      <p:cBhvr>
                                        <p:cTn id="23" dur="1" fill="hold">
                                          <p:stCondLst>
                                            <p:cond delay="0"/>
                                          </p:stCondLst>
                                        </p:cTn>
                                        <p:tgtEl>
                                          <p:spTgt spid="121"/>
                                        </p:tgtEl>
                                        <p:attrNameLst>
                                          <p:attrName>style.visibility</p:attrName>
                                        </p:attrNameLst>
                                      </p:cBhvr>
                                      <p:to>
                                        <p:strVal val="visible"/>
                                      </p:to>
                                    </p:set>
                                    <p:animEffect transition="in" filter="fade">
                                      <p:cBhvr>
                                        <p:cTn id="24" dur="400"/>
                                        <p:tgtEl>
                                          <p:spTgt spid="1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22"/>
                                        </p:tgtEl>
                                        <p:attrNameLst>
                                          <p:attrName>style.visibility</p:attrName>
                                        </p:attrNameLst>
                                      </p:cBhvr>
                                      <p:to>
                                        <p:strVal val="visible"/>
                                      </p:to>
                                    </p:set>
                                    <p:animEffect transition="in" filter="fade">
                                      <p:cBhvr>
                                        <p:cTn id="29" dur="400"/>
                                        <p:tgtEl>
                                          <p:spTgt spid="122"/>
                                        </p:tgtEl>
                                      </p:cBhvr>
                                    </p:animEffect>
                                  </p:childTnLst>
                                </p:cTn>
                              </p:par>
                              <p:par>
                                <p:cTn id="30" presetID="10" presetClass="entr" presetSubtype="0" fill="hold" nodeType="withEffect">
                                  <p:stCondLst>
                                    <p:cond delay="0"/>
                                  </p:stCondLst>
                                  <p:childTnLst>
                                    <p:set>
                                      <p:cBhvr>
                                        <p:cTn id="31" dur="1" fill="hold">
                                          <p:stCondLst>
                                            <p:cond delay="0"/>
                                          </p:stCondLst>
                                        </p:cTn>
                                        <p:tgtEl>
                                          <p:spTgt spid="123"/>
                                        </p:tgtEl>
                                        <p:attrNameLst>
                                          <p:attrName>style.visibility</p:attrName>
                                        </p:attrNameLst>
                                      </p:cBhvr>
                                      <p:to>
                                        <p:strVal val="visible"/>
                                      </p:to>
                                    </p:set>
                                    <p:animEffect transition="in" filter="fade">
                                      <p:cBhvr>
                                        <p:cTn id="32" dur="400"/>
                                        <p:tgtEl>
                                          <p:spTgt spid="1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4"/>
                                        </p:tgtEl>
                                        <p:attrNameLst>
                                          <p:attrName>style.visibility</p:attrName>
                                        </p:attrNameLst>
                                      </p:cBhvr>
                                      <p:to>
                                        <p:strVal val="visible"/>
                                      </p:to>
                                    </p:set>
                                    <p:animEffect transition="in" filter="fade">
                                      <p:cBhvr>
                                        <p:cTn id="37" dur="400"/>
                                        <p:tgtEl>
                                          <p:spTgt spid="124"/>
                                        </p:tgtEl>
                                      </p:cBhvr>
                                    </p:animEffect>
                                  </p:childTnLst>
                                </p:cTn>
                              </p:par>
                              <p:par>
                                <p:cTn id="38" presetID="10" presetClass="entr" presetSubtype="0" fill="hold" nodeType="withEffect">
                                  <p:stCondLst>
                                    <p:cond delay="0"/>
                                  </p:stCondLst>
                                  <p:childTnLst>
                                    <p:set>
                                      <p:cBhvr>
                                        <p:cTn id="39" dur="1" fill="hold">
                                          <p:stCondLst>
                                            <p:cond delay="0"/>
                                          </p:stCondLst>
                                        </p:cTn>
                                        <p:tgtEl>
                                          <p:spTgt spid="125"/>
                                        </p:tgtEl>
                                        <p:attrNameLst>
                                          <p:attrName>style.visibility</p:attrName>
                                        </p:attrNameLst>
                                      </p:cBhvr>
                                      <p:to>
                                        <p:strVal val="visible"/>
                                      </p:to>
                                    </p:set>
                                    <p:animEffect transition="in" filter="fade">
                                      <p:cBhvr>
                                        <p:cTn id="40" dur="400"/>
                                        <p:tgtEl>
                                          <p:spTgt spid="1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92"/>
                                        </p:tgtEl>
                                        <p:attrNameLst>
                                          <p:attrName>style.visibility</p:attrName>
                                        </p:attrNameLst>
                                      </p:cBhvr>
                                      <p:to>
                                        <p:strVal val="visible"/>
                                      </p:to>
                                    </p:set>
                                    <p:animEffect transition="in" filter="fade">
                                      <p:cBhvr>
                                        <p:cTn id="45" dur="4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First eliminate unacceptable and dominated alternatives</a:t>
            </a:r>
          </a:p>
        </p:txBody>
      </p:sp>
      <p:sp>
        <p:nvSpPr>
          <p:cNvPr id="3" name="Slide Number Placeholder 2"/>
          <p:cNvSpPr>
            <a:spLocks noGrp="1"/>
          </p:cNvSpPr>
          <p:nvPr>
            <p:ph type="sldNum" sz="quarter" idx="4"/>
          </p:nvPr>
        </p:nvSpPr>
        <p:spPr/>
        <p:txBody>
          <a:bodyPr/>
          <a:lstStyle/>
          <a:p>
            <a:fld id="{B7EB45DA-9A0D-DC49-8E02-F30A5DDC21C3}" type="slidenum">
              <a:rPr lang="en-US" smtClean="0"/>
              <a:t>12</a:t>
            </a:fld>
            <a:endParaRPr lang="en-US"/>
          </a:p>
        </p:txBody>
      </p:sp>
      <p:sp>
        <p:nvSpPr>
          <p:cNvPr id="61" name="T61"/>
          <p:cNvSpPr txBox="1"/>
          <p:nvPr/>
        </p:nvSpPr>
        <p:spPr>
          <a:xfrm>
            <a:off x="685800" y="5050000"/>
            <a:ext cx="7772400" cy="900000"/>
          </a:xfrm>
          <a:prstGeom prst="rect">
            <a:avLst/>
          </a:prstGeom>
          <a:noFill/>
          <a:ln>
            <a:noFill/>
          </a:ln>
        </p:spPr>
        <p:txBody>
          <a:bodyPr wrap="square" lIns="0" tIns="0" rIns="0" bIns="0" anchor="t">
            <a:normAutofit/>
          </a:bodyPr>
          <a:lstStyle/>
          <a:p>
            <a:pPr algn="ctr">
              <a:buNone/>
            </a:pPr>
            <a:r>
              <a:rPr lang="en-US" sz="2500" b="1" i="0" dirty="0">
                <a:solidFill>
                  <a:srgbClr val="000000"/>
                </a:solidFill>
              </a:rPr>
              <a:t>Constraints are not objectives.</a:t>
            </a:r>
          </a:p>
          <a:p>
            <a:pPr algn="ctr">
              <a:spcBef>
                <a:spcPts val="230"/>
              </a:spcBef>
              <a:buNone/>
            </a:pPr>
            <a:r>
              <a:rPr lang="en-US" sz="2400" b="0" i="1" dirty="0">
                <a:solidFill>
                  <a:srgbClr val="000000"/>
                </a:solidFill>
              </a:rPr>
              <a:t>Neither operation required us to decide what we prefer.</a:t>
            </a:r>
          </a:p>
        </p:txBody>
      </p:sp>
      <p:sp>
        <p:nvSpPr>
          <p:cNvPr id="100" name="S1Lbl"/>
          <p:cNvSpPr txBox="1"/>
          <p:nvPr/>
        </p:nvSpPr>
        <p:spPr>
          <a:xfrm>
            <a:off x="685800" y="1300000"/>
            <a:ext cx="3600000" cy="300000"/>
          </a:xfrm>
          <a:prstGeom prst="rect">
            <a:avLst/>
          </a:prstGeom>
          <a:noFill/>
          <a:ln>
            <a:noFill/>
          </a:ln>
        </p:spPr>
        <p:txBody>
          <a:bodyPr wrap="square" lIns="0" tIns="0" rIns="0" bIns="0" anchor="t">
            <a:normAutofit fontScale="92500" lnSpcReduction="10000"/>
          </a:bodyPr>
          <a:lstStyle/>
          <a:p>
            <a:pPr algn="l">
              <a:buNone/>
            </a:pPr>
            <a:r>
              <a:rPr lang="en-US" sz="2200" b="1" i="0" dirty="0">
                <a:solidFill>
                  <a:srgbClr val="8E6F3E"/>
                </a:solidFill>
              </a:rPr>
              <a:t>STAGE 1 — SPECIFICATION</a:t>
            </a:r>
          </a:p>
        </p:txBody>
      </p:sp>
      <p:sp>
        <p:nvSpPr>
          <p:cNvPr id="101" name="S1A"/>
          <p:cNvSpPr/>
          <p:nvPr/>
        </p:nvSpPr>
        <p:spPr>
          <a:xfrm>
            <a:off x="298000" y="1880000"/>
            <a:ext cx="936000" cy="1020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600" b="1" i="0" dirty="0">
                <a:solidFill>
                  <a:srgbClr val="5C4826"/>
                </a:solidFill>
              </a:rPr>
              <a:t>A</a:t>
            </a:r>
          </a:p>
          <a:p>
            <a:pPr algn="ctr">
              <a:spcBef>
                <a:spcPts val="480"/>
              </a:spcBef>
              <a:buNone/>
            </a:pPr>
            <a:r>
              <a:rPr lang="en-US" sz="2600" b="1" i="0" dirty="0">
                <a:solidFill>
                  <a:srgbClr val="1F7A4D"/>
                </a:solidFill>
              </a:rPr>
              <a:t>✓</a:t>
            </a:r>
          </a:p>
        </p:txBody>
      </p:sp>
      <p:sp>
        <p:nvSpPr>
          <p:cNvPr id="102" name="S1B"/>
          <p:cNvSpPr/>
          <p:nvPr/>
        </p:nvSpPr>
        <p:spPr>
          <a:xfrm>
            <a:off x="1354000" y="1880000"/>
            <a:ext cx="936000" cy="1020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600" b="1" i="0" dirty="0">
                <a:solidFill>
                  <a:srgbClr val="5C4826"/>
                </a:solidFill>
              </a:rPr>
              <a:t>B</a:t>
            </a:r>
          </a:p>
          <a:p>
            <a:pPr algn="ctr">
              <a:buNone/>
            </a:pPr>
            <a:endParaRPr lang="en-US" sz="2800"/>
          </a:p>
        </p:txBody>
      </p:sp>
      <p:sp>
        <p:nvSpPr>
          <p:cNvPr id="103" name="S1C"/>
          <p:cNvSpPr/>
          <p:nvPr/>
        </p:nvSpPr>
        <p:spPr>
          <a:xfrm>
            <a:off x="2410000" y="1880000"/>
            <a:ext cx="936000" cy="1020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600" b="1" i="0" dirty="0">
                <a:solidFill>
                  <a:srgbClr val="5C4826"/>
                </a:solidFill>
              </a:rPr>
              <a:t>C</a:t>
            </a:r>
          </a:p>
          <a:p>
            <a:pPr algn="ctr">
              <a:spcBef>
                <a:spcPts val="480"/>
              </a:spcBef>
              <a:buNone/>
            </a:pPr>
            <a:r>
              <a:rPr lang="en-US" sz="2600" b="1" i="0" dirty="0">
                <a:solidFill>
                  <a:srgbClr val="1F7A4D"/>
                </a:solidFill>
              </a:rPr>
              <a:t>✓</a:t>
            </a:r>
          </a:p>
        </p:txBody>
      </p:sp>
      <p:sp>
        <p:nvSpPr>
          <p:cNvPr id="104" name="S1D"/>
          <p:cNvSpPr/>
          <p:nvPr/>
        </p:nvSpPr>
        <p:spPr>
          <a:xfrm>
            <a:off x="3466000" y="1880000"/>
            <a:ext cx="936000" cy="1020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600" b="1" i="0" dirty="0">
                <a:solidFill>
                  <a:srgbClr val="5C4826"/>
                </a:solidFill>
              </a:rPr>
              <a:t>D</a:t>
            </a:r>
          </a:p>
          <a:p>
            <a:pPr algn="ctr">
              <a:spcBef>
                <a:spcPts val="480"/>
              </a:spcBef>
              <a:buNone/>
            </a:pPr>
            <a:r>
              <a:rPr lang="en-US" sz="2600" b="1" i="0" dirty="0">
                <a:solidFill>
                  <a:srgbClr val="1F7A4D"/>
                </a:solidFill>
              </a:rPr>
              <a:t>✓</a:t>
            </a:r>
          </a:p>
        </p:txBody>
      </p:sp>
      <p:sp>
        <p:nvSpPr>
          <p:cNvPr id="105" name="S1Btag"/>
          <p:cNvSpPr txBox="1"/>
          <p:nvPr/>
        </p:nvSpPr>
        <p:spPr>
          <a:xfrm>
            <a:off x="850000" y="3020000"/>
            <a:ext cx="1920000" cy="600000"/>
          </a:xfrm>
          <a:prstGeom prst="rect">
            <a:avLst/>
          </a:prstGeom>
          <a:noFill/>
          <a:ln>
            <a:noFill/>
          </a:ln>
        </p:spPr>
        <p:txBody>
          <a:bodyPr wrap="square" lIns="0" tIns="0" rIns="0" bIns="0" anchor="t">
            <a:normAutofit fontScale="92500" lnSpcReduction="10000"/>
          </a:bodyPr>
          <a:lstStyle/>
          <a:p>
            <a:pPr algn="ctr">
              <a:buNone/>
            </a:pPr>
            <a:r>
              <a:rPr lang="en-US" sz="2000" b="0" i="1" dirty="0">
                <a:solidFill>
                  <a:srgbClr val="B23B3B"/>
                </a:solidFill>
              </a:rPr>
              <a:t>B violates</a:t>
            </a:r>
          </a:p>
          <a:p>
            <a:pPr algn="ctr">
              <a:spcBef>
                <a:spcPts val="480"/>
              </a:spcBef>
              <a:buNone/>
            </a:pPr>
            <a:r>
              <a:rPr lang="en-US" sz="2000" b="0" i="1" dirty="0">
                <a:solidFill>
                  <a:srgbClr val="B23B3B"/>
                </a:solidFill>
              </a:rPr>
              <a:t>required latency</a:t>
            </a:r>
          </a:p>
        </p:txBody>
      </p:sp>
      <p:cxnSp>
        <p:nvCxnSpPr>
          <p:cNvPr id="106" name="Div"/>
          <p:cNvCxnSpPr/>
          <p:nvPr/>
        </p:nvCxnSpPr>
        <p:spPr>
          <a:xfrm>
            <a:off x="4589452" y="1540000"/>
            <a:ext cx="0" cy="2950000"/>
          </a:xfrm>
          <a:prstGeom prst="line">
            <a:avLst/>
          </a:prstGeom>
          <a:ln w="28575">
            <a:solidFill>
              <a:srgbClr val="C9B991"/>
            </a:solidFill>
            <a:prstDash val="dash"/>
          </a:ln>
        </p:spPr>
      </p:cxnSp>
      <p:sp>
        <p:nvSpPr>
          <p:cNvPr id="107" name="S2Lbl"/>
          <p:cNvSpPr txBox="1"/>
          <p:nvPr/>
        </p:nvSpPr>
        <p:spPr>
          <a:xfrm>
            <a:off x="4933202" y="1299552"/>
            <a:ext cx="3600000" cy="300000"/>
          </a:xfrm>
          <a:prstGeom prst="rect">
            <a:avLst/>
          </a:prstGeom>
          <a:noFill/>
          <a:ln>
            <a:noFill/>
          </a:ln>
        </p:spPr>
        <p:txBody>
          <a:bodyPr wrap="square" lIns="0" tIns="0" rIns="0" bIns="0" anchor="t">
            <a:normAutofit fontScale="92500" lnSpcReduction="10000"/>
          </a:bodyPr>
          <a:lstStyle/>
          <a:p>
            <a:pPr algn="l">
              <a:buNone/>
            </a:pPr>
            <a:r>
              <a:rPr lang="en-US" sz="2200" b="1" i="0" dirty="0">
                <a:solidFill>
                  <a:srgbClr val="8E6F3E"/>
                </a:solidFill>
              </a:rPr>
              <a:t>STAGE 2 — DOMINANCE</a:t>
            </a:r>
          </a:p>
        </p:txBody>
      </p:sp>
      <p:cxnSp>
        <p:nvCxnSpPr>
          <p:cNvPr id="108" name="AxX"/>
          <p:cNvCxnSpPr/>
          <p:nvPr/>
        </p:nvCxnSpPr>
        <p:spPr>
          <a:xfrm>
            <a:off x="4974352" y="4651250"/>
            <a:ext cx="4062500" cy="0"/>
          </a:xfrm>
          <a:prstGeom prst="line">
            <a:avLst/>
          </a:prstGeom>
          <a:ln w="53577">
            <a:solidFill>
              <a:srgbClr val="8E6F3E"/>
            </a:solidFill>
            <a:tailEnd type="triangle" w="med" len="med"/>
          </a:ln>
        </p:spPr>
      </p:cxnSp>
      <p:cxnSp>
        <p:nvCxnSpPr>
          <p:cNvPr id="109" name="AxY"/>
          <p:cNvCxnSpPr/>
          <p:nvPr/>
        </p:nvCxnSpPr>
        <p:spPr>
          <a:xfrm flipV="1">
            <a:off x="4974352" y="1713750"/>
            <a:ext cx="0" cy="2937500"/>
          </a:xfrm>
          <a:prstGeom prst="line">
            <a:avLst/>
          </a:prstGeom>
          <a:ln w="53577">
            <a:solidFill>
              <a:srgbClr val="8E6F3E"/>
            </a:solidFill>
            <a:tailEnd type="triangle" w="med" len="med"/>
          </a:ln>
        </p:spPr>
      </p:cxnSp>
      <p:sp>
        <p:nvSpPr>
          <p:cNvPr id="110" name="AxXLbl"/>
          <p:cNvSpPr txBox="1"/>
          <p:nvPr/>
        </p:nvSpPr>
        <p:spPr>
          <a:xfrm>
            <a:off x="7671010" y="4729777"/>
            <a:ext cx="1300000" cy="350000"/>
          </a:xfrm>
          <a:prstGeom prst="rect">
            <a:avLst/>
          </a:prstGeom>
          <a:noFill/>
          <a:ln>
            <a:noFill/>
          </a:ln>
        </p:spPr>
        <p:txBody>
          <a:bodyPr wrap="square" lIns="0" tIns="0" rIns="0" bIns="0" anchor="t">
            <a:normAutofit/>
          </a:bodyPr>
          <a:lstStyle/>
          <a:p>
            <a:pPr algn="r">
              <a:buNone/>
            </a:pPr>
            <a:r>
              <a:rPr lang="en-US" sz="2000" b="0" i="1" dirty="0">
                <a:solidFill>
                  <a:srgbClr val="555960"/>
                </a:solidFill>
              </a:rPr>
              <a:t>better →</a:t>
            </a:r>
          </a:p>
        </p:txBody>
      </p:sp>
      <p:sp>
        <p:nvSpPr>
          <p:cNvPr id="111" name="AxYLbl"/>
          <p:cNvSpPr txBox="1"/>
          <p:nvPr/>
        </p:nvSpPr>
        <p:spPr>
          <a:xfrm rot="-5400000">
            <a:off x="4114273" y="3076251"/>
            <a:ext cx="1400000" cy="350000"/>
          </a:xfrm>
          <a:prstGeom prst="rect">
            <a:avLst/>
          </a:prstGeom>
          <a:noFill/>
          <a:ln>
            <a:noFill/>
          </a:ln>
        </p:spPr>
        <p:txBody>
          <a:bodyPr wrap="square" lIns="0" tIns="0" rIns="0" bIns="0" anchor="t">
            <a:normAutofit/>
          </a:bodyPr>
          <a:lstStyle/>
          <a:p>
            <a:pPr algn="ctr">
              <a:buNone/>
            </a:pPr>
            <a:r>
              <a:rPr lang="en-US" sz="2000" b="0" i="1" dirty="0">
                <a:solidFill>
                  <a:srgbClr val="555960"/>
                </a:solidFill>
              </a:rPr>
              <a:t>better →</a:t>
            </a:r>
          </a:p>
        </p:txBody>
      </p:sp>
      <p:sp>
        <p:nvSpPr>
          <p:cNvPr id="112" name="DomRegion"/>
          <p:cNvSpPr/>
          <p:nvPr/>
        </p:nvSpPr>
        <p:spPr>
          <a:xfrm>
            <a:off x="4974352" y="2588750"/>
            <a:ext cx="2875000" cy="2062500"/>
          </a:xfrm>
          <a:prstGeom prst="rect">
            <a:avLst/>
          </a:prstGeom>
          <a:solidFill>
            <a:srgbClr val="B23B3B">
              <a:alpha val="9000"/>
            </a:srgbClr>
          </a:solidFill>
          <a:ln w="15875">
            <a:solidFill>
              <a:srgbClr val="B23B3B"/>
            </a:solidFill>
            <a:prstDash val="dash"/>
          </a:ln>
        </p:spPr>
        <p:txBody>
          <a:bodyPr wrap="square" lIns="54864" tIns="27432" rIns="54864" bIns="27432" anchor="ctr">
            <a:normAutofit/>
          </a:bodyPr>
          <a:lstStyle/>
          <a:p>
            <a:endParaRPr/>
          </a:p>
        </p:txBody>
      </p:sp>
      <p:sp>
        <p:nvSpPr>
          <p:cNvPr id="113" name="PtA"/>
          <p:cNvSpPr/>
          <p:nvPr/>
        </p:nvSpPr>
        <p:spPr>
          <a:xfrm>
            <a:off x="7730602" y="2470000"/>
            <a:ext cx="237500" cy="237500"/>
          </a:xfrm>
          <a:prstGeom prst="ellipse">
            <a:avLst/>
          </a:prstGeom>
          <a:solidFill>
            <a:srgbClr val="8E6F3E"/>
          </a:solidFill>
          <a:ln>
            <a:noFill/>
          </a:ln>
        </p:spPr>
        <p:txBody>
          <a:bodyPr wrap="square" lIns="54864" tIns="27432" rIns="54864" bIns="27432" anchor="ctr">
            <a:normAutofit fontScale="47500" lnSpcReduction="20000"/>
          </a:bodyPr>
          <a:lstStyle/>
          <a:p>
            <a:endParaRPr/>
          </a:p>
        </p:txBody>
      </p:sp>
      <p:sp>
        <p:nvSpPr>
          <p:cNvPr id="114" name="PtLblA"/>
          <p:cNvSpPr txBox="1"/>
          <p:nvPr/>
        </p:nvSpPr>
        <p:spPr>
          <a:xfrm>
            <a:off x="7986852" y="2226250"/>
            <a:ext cx="437500" cy="375000"/>
          </a:xfrm>
          <a:prstGeom prst="rect">
            <a:avLst/>
          </a:prstGeom>
          <a:noFill/>
          <a:ln>
            <a:noFill/>
          </a:ln>
        </p:spPr>
        <p:txBody>
          <a:bodyPr wrap="square" lIns="0" tIns="0" rIns="0" bIns="0" anchor="t">
            <a:normAutofit lnSpcReduction="10000"/>
          </a:bodyPr>
          <a:lstStyle/>
          <a:p>
            <a:pPr algn="l">
              <a:buNone/>
            </a:pPr>
            <a:r>
              <a:rPr lang="en-US" sz="2600" b="1" i="0" dirty="0">
                <a:solidFill>
                  <a:srgbClr val="5C4826"/>
                </a:solidFill>
              </a:rPr>
              <a:t>A</a:t>
            </a:r>
          </a:p>
        </p:txBody>
      </p:sp>
      <p:sp>
        <p:nvSpPr>
          <p:cNvPr id="115" name="PtC"/>
          <p:cNvSpPr/>
          <p:nvPr/>
        </p:nvSpPr>
        <p:spPr>
          <a:xfrm>
            <a:off x="5730602" y="1845000"/>
            <a:ext cx="237500" cy="237500"/>
          </a:xfrm>
          <a:prstGeom prst="ellipse">
            <a:avLst/>
          </a:prstGeom>
          <a:solidFill>
            <a:srgbClr val="8E6F3E"/>
          </a:solidFill>
          <a:ln>
            <a:noFill/>
          </a:ln>
        </p:spPr>
        <p:txBody>
          <a:bodyPr wrap="square" lIns="54864" tIns="27432" rIns="54864" bIns="27432" anchor="ctr">
            <a:normAutofit fontScale="47500" lnSpcReduction="20000"/>
          </a:bodyPr>
          <a:lstStyle/>
          <a:p>
            <a:endParaRPr/>
          </a:p>
        </p:txBody>
      </p:sp>
      <p:sp>
        <p:nvSpPr>
          <p:cNvPr id="116" name="PtLblC"/>
          <p:cNvSpPr txBox="1"/>
          <p:nvPr/>
        </p:nvSpPr>
        <p:spPr>
          <a:xfrm>
            <a:off x="5986852" y="1601250"/>
            <a:ext cx="437500" cy="375000"/>
          </a:xfrm>
          <a:prstGeom prst="rect">
            <a:avLst/>
          </a:prstGeom>
          <a:noFill/>
          <a:ln>
            <a:noFill/>
          </a:ln>
        </p:spPr>
        <p:txBody>
          <a:bodyPr wrap="square" lIns="0" tIns="0" rIns="0" bIns="0" anchor="t">
            <a:normAutofit lnSpcReduction="10000"/>
          </a:bodyPr>
          <a:lstStyle/>
          <a:p>
            <a:pPr algn="l">
              <a:buNone/>
            </a:pPr>
            <a:r>
              <a:rPr lang="en-US" sz="2600" b="1" i="0" dirty="0">
                <a:solidFill>
                  <a:srgbClr val="5C4826"/>
                </a:solidFill>
              </a:rPr>
              <a:t>C</a:t>
            </a:r>
          </a:p>
        </p:txBody>
      </p:sp>
      <p:sp>
        <p:nvSpPr>
          <p:cNvPr id="120" name="PtDBase"/>
          <p:cNvSpPr/>
          <p:nvPr/>
        </p:nvSpPr>
        <p:spPr>
          <a:xfrm>
            <a:off x="6730602" y="3532500"/>
            <a:ext cx="237500" cy="237500"/>
          </a:xfrm>
          <a:prstGeom prst="ellipse">
            <a:avLst/>
          </a:prstGeom>
          <a:solidFill>
            <a:srgbClr val="8E6F3E"/>
          </a:solidFill>
          <a:ln>
            <a:noFill/>
          </a:ln>
        </p:spPr>
        <p:txBody>
          <a:bodyPr wrap="square" lIns="54864" tIns="27432" rIns="54864" bIns="27432" anchor="ctr">
            <a:normAutofit fontScale="47500" lnSpcReduction="20000"/>
          </a:bodyPr>
          <a:lstStyle/>
          <a:p>
            <a:endParaRPr/>
          </a:p>
        </p:txBody>
      </p:sp>
      <p:sp>
        <p:nvSpPr>
          <p:cNvPr id="117" name="PtD"/>
          <p:cNvSpPr/>
          <p:nvPr/>
        </p:nvSpPr>
        <p:spPr>
          <a:xfrm>
            <a:off x="6730602" y="3532500"/>
            <a:ext cx="237500" cy="237500"/>
          </a:xfrm>
          <a:prstGeom prst="ellipse">
            <a:avLst/>
          </a:prstGeom>
          <a:solidFill>
            <a:srgbClr val="B23B3B"/>
          </a:solidFill>
          <a:ln>
            <a:noFill/>
          </a:ln>
        </p:spPr>
        <p:txBody>
          <a:bodyPr wrap="square" lIns="54864" tIns="27432" rIns="54864" bIns="27432" anchor="ctr">
            <a:normAutofit fontScale="47500" lnSpcReduction="20000"/>
          </a:bodyPr>
          <a:lstStyle/>
          <a:p>
            <a:endParaRPr/>
          </a:p>
        </p:txBody>
      </p:sp>
      <p:sp>
        <p:nvSpPr>
          <p:cNvPr id="121" name="PtLblDBase"/>
          <p:cNvSpPr txBox="1"/>
          <p:nvPr/>
        </p:nvSpPr>
        <p:spPr>
          <a:xfrm>
            <a:off x="6986852" y="3288750"/>
            <a:ext cx="437500" cy="375000"/>
          </a:xfrm>
          <a:prstGeom prst="rect">
            <a:avLst/>
          </a:prstGeom>
          <a:noFill/>
          <a:ln>
            <a:noFill/>
          </a:ln>
        </p:spPr>
        <p:txBody>
          <a:bodyPr wrap="square" lIns="0" tIns="0" rIns="0" bIns="0" anchor="t">
            <a:normAutofit lnSpcReduction="10000"/>
          </a:bodyPr>
          <a:lstStyle/>
          <a:p>
            <a:pPr algn="l">
              <a:buNone/>
            </a:pPr>
            <a:r>
              <a:rPr lang="en-US" sz="2600" b="1" i="0" dirty="0">
                <a:solidFill>
                  <a:srgbClr val="5C4826"/>
                </a:solidFill>
              </a:rPr>
              <a:t>D</a:t>
            </a:r>
          </a:p>
        </p:txBody>
      </p:sp>
      <p:sp>
        <p:nvSpPr>
          <p:cNvPr id="118" name="PtLblD"/>
          <p:cNvSpPr txBox="1"/>
          <p:nvPr/>
        </p:nvSpPr>
        <p:spPr>
          <a:xfrm>
            <a:off x="6986852" y="3288750"/>
            <a:ext cx="437500" cy="375000"/>
          </a:xfrm>
          <a:prstGeom prst="rect">
            <a:avLst/>
          </a:prstGeom>
          <a:noFill/>
          <a:ln>
            <a:noFill/>
          </a:ln>
        </p:spPr>
        <p:txBody>
          <a:bodyPr wrap="square" lIns="0" tIns="0" rIns="0" bIns="0" anchor="t">
            <a:normAutofit lnSpcReduction="10000"/>
          </a:bodyPr>
          <a:lstStyle/>
          <a:p>
            <a:pPr algn="l">
              <a:buNone/>
            </a:pPr>
            <a:r>
              <a:rPr lang="en-US" sz="2600" b="1" i="0" dirty="0">
                <a:solidFill>
                  <a:srgbClr val="B23B3B"/>
                </a:solidFill>
              </a:rPr>
              <a:t>D</a:t>
            </a:r>
          </a:p>
        </p:txBody>
      </p:sp>
      <p:sp>
        <p:nvSpPr>
          <p:cNvPr id="119" name="DomLbl"/>
          <p:cNvSpPr txBox="1"/>
          <p:nvPr/>
        </p:nvSpPr>
        <p:spPr>
          <a:xfrm>
            <a:off x="5155602" y="4026250"/>
            <a:ext cx="2600000" cy="400000"/>
          </a:xfrm>
          <a:prstGeom prst="rect">
            <a:avLst/>
          </a:prstGeom>
          <a:noFill/>
          <a:ln>
            <a:noFill/>
          </a:ln>
        </p:spPr>
        <p:txBody>
          <a:bodyPr wrap="square" lIns="0" tIns="0" rIns="0" bIns="0" anchor="t">
            <a:normAutofit/>
          </a:bodyPr>
          <a:lstStyle/>
          <a:p>
            <a:pPr algn="l">
              <a:buNone/>
            </a:pPr>
            <a:r>
              <a:rPr lang="en-US" sz="2000" b="0" i="1" dirty="0">
                <a:solidFill>
                  <a:srgbClr val="B23B3B"/>
                </a:solidFill>
              </a:rPr>
              <a:t>D is dominated by A</a:t>
            </a:r>
          </a:p>
        </p:txBody>
      </p:sp>
      <p:sp>
        <p:nvSpPr>
          <p:cNvPr id="130" name="S1BRejectRing"/>
          <p:cNvSpPr/>
          <p:nvPr/>
        </p:nvSpPr>
        <p:spPr>
          <a:xfrm>
            <a:off x="1354000" y="1880000"/>
            <a:ext cx="936000" cy="1020000"/>
          </a:xfrm>
          <a:prstGeom prst="rect">
            <a:avLst/>
          </a:prstGeom>
          <a:noFill/>
          <a:ln w="22860">
            <a:solidFill>
              <a:srgbClr val="B23B3B"/>
            </a:solidFill>
          </a:ln>
        </p:spPr>
        <p:txBody>
          <a:bodyPr wrap="square" lIns="54864" tIns="27432" rIns="54864" bIns="27432" anchor="ctr">
            <a:normAutofit/>
          </a:bodyPr>
          <a:lstStyle/>
          <a:p>
            <a:endParaRPr lang="en-US"/>
          </a:p>
        </p:txBody>
      </p:sp>
      <p:sp>
        <p:nvSpPr>
          <p:cNvPr id="131" name="S1BRejectX"/>
          <p:cNvSpPr txBox="1"/>
          <p:nvPr/>
        </p:nvSpPr>
        <p:spPr>
          <a:xfrm>
            <a:off x="1354000" y="2280000"/>
            <a:ext cx="936000" cy="560000"/>
          </a:xfrm>
          <a:prstGeom prst="rect">
            <a:avLst/>
          </a:prstGeom>
          <a:noFill/>
          <a:ln>
            <a:noFill/>
          </a:ln>
        </p:spPr>
        <p:txBody>
          <a:bodyPr wrap="square" lIns="0" tIns="0" rIns="0" bIns="0" anchor="ctr">
            <a:normAutofit/>
          </a:bodyPr>
          <a:lstStyle/>
          <a:p>
            <a:pPr algn="ctr">
              <a:spcBef>
                <a:spcPts val="480"/>
              </a:spcBef>
              <a:buNone/>
            </a:pPr>
            <a:r>
              <a:rPr lang="en-US" sz="2600" b="1" i="0" dirty="0">
                <a:solidFill>
                  <a:srgbClr val="B23B3B"/>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400"/>
                                        <p:tgtEl>
                                          <p:spTgt spid="102"/>
                                        </p:tgtEl>
                                      </p:cBhvr>
                                    </p:animEffect>
                                  </p:childTnLst>
                                </p:cTn>
                              </p:par>
                              <p:par>
                                <p:cTn id="14" presetID="10" presetClass="entr" presetSubtype="0" fill="hold" nodeType="with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400"/>
                                        <p:tgtEl>
                                          <p:spTgt spid="103"/>
                                        </p:tgtEl>
                                      </p:cBhvr>
                                    </p:animEffect>
                                  </p:childTnLst>
                                </p:cTn>
                              </p:par>
                              <p:par>
                                <p:cTn id="17" presetID="10" presetClass="entr" presetSubtype="0" fill="hold" nodeType="withEffect">
                                  <p:stCondLst>
                                    <p:cond delay="0"/>
                                  </p:stCondLst>
                                  <p:childTnLst>
                                    <p:set>
                                      <p:cBhvr>
                                        <p:cTn id="18" dur="1" fill="hold">
                                          <p:stCondLst>
                                            <p:cond delay="0"/>
                                          </p:stCondLst>
                                        </p:cTn>
                                        <p:tgtEl>
                                          <p:spTgt spid="104"/>
                                        </p:tgtEl>
                                        <p:attrNameLst>
                                          <p:attrName>style.visibility</p:attrName>
                                        </p:attrNameLst>
                                      </p:cBhvr>
                                      <p:to>
                                        <p:strVal val="visible"/>
                                      </p:to>
                                    </p:set>
                                    <p:animEffect transition="in" filter="fade">
                                      <p:cBhvr>
                                        <p:cTn id="19" dur="400"/>
                                        <p:tgtEl>
                                          <p:spTgt spid="10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0"/>
                                        </p:tgtEl>
                                        <p:attrNameLst>
                                          <p:attrName>style.visibility</p:attrName>
                                        </p:attrNameLst>
                                      </p:cBhvr>
                                      <p:to>
                                        <p:strVal val="visible"/>
                                      </p:to>
                                    </p:set>
                                    <p:animEffect transition="in" filter="fade">
                                      <p:cBhvr>
                                        <p:cTn id="24" dur="400"/>
                                        <p:tgtEl>
                                          <p:spTgt spid="130"/>
                                        </p:tgtEl>
                                      </p:cBhvr>
                                    </p:animEffect>
                                  </p:childTnLst>
                                </p:cTn>
                              </p:par>
                              <p:par>
                                <p:cTn id="25" presetID="10" presetClass="entr" presetSubtype="0" fill="hold" nodeType="withEffect">
                                  <p:stCondLst>
                                    <p:cond delay="0"/>
                                  </p:stCondLst>
                                  <p:childTnLst>
                                    <p:set>
                                      <p:cBhvr>
                                        <p:cTn id="26" dur="1" fill="hold">
                                          <p:stCondLst>
                                            <p:cond delay="0"/>
                                          </p:stCondLst>
                                        </p:cTn>
                                        <p:tgtEl>
                                          <p:spTgt spid="131"/>
                                        </p:tgtEl>
                                        <p:attrNameLst>
                                          <p:attrName>style.visibility</p:attrName>
                                        </p:attrNameLst>
                                      </p:cBhvr>
                                      <p:to>
                                        <p:strVal val="visible"/>
                                      </p:to>
                                    </p:set>
                                    <p:animEffect transition="in" filter="fade">
                                      <p:cBhvr>
                                        <p:cTn id="27" dur="400"/>
                                        <p:tgtEl>
                                          <p:spTgt spid="13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5"/>
                                        </p:tgtEl>
                                        <p:attrNameLst>
                                          <p:attrName>style.visibility</p:attrName>
                                        </p:attrNameLst>
                                      </p:cBhvr>
                                      <p:to>
                                        <p:strVal val="visible"/>
                                      </p:to>
                                    </p:set>
                                    <p:animEffect transition="in" filter="fade">
                                      <p:cBhvr>
                                        <p:cTn id="32" dur="400"/>
                                        <p:tgtEl>
                                          <p:spTgt spid="10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6"/>
                                        </p:tgtEl>
                                        <p:attrNameLst>
                                          <p:attrName>style.visibility</p:attrName>
                                        </p:attrNameLst>
                                      </p:cBhvr>
                                      <p:to>
                                        <p:strVal val="visible"/>
                                      </p:to>
                                    </p:set>
                                    <p:animEffect transition="in" filter="fade">
                                      <p:cBhvr>
                                        <p:cTn id="37" dur="400"/>
                                        <p:tgtEl>
                                          <p:spTgt spid="106"/>
                                        </p:tgtEl>
                                      </p:cBhvr>
                                    </p:animEffect>
                                  </p:childTnLst>
                                </p:cTn>
                              </p:par>
                              <p:par>
                                <p:cTn id="38" presetID="10" presetClass="entr" presetSubtype="0" fill="hold" nodeType="withEffect">
                                  <p:stCondLst>
                                    <p:cond delay="0"/>
                                  </p:stCondLst>
                                  <p:childTnLst>
                                    <p:set>
                                      <p:cBhvr>
                                        <p:cTn id="39" dur="1" fill="hold">
                                          <p:stCondLst>
                                            <p:cond delay="0"/>
                                          </p:stCondLst>
                                        </p:cTn>
                                        <p:tgtEl>
                                          <p:spTgt spid="107"/>
                                        </p:tgtEl>
                                        <p:attrNameLst>
                                          <p:attrName>style.visibility</p:attrName>
                                        </p:attrNameLst>
                                      </p:cBhvr>
                                      <p:to>
                                        <p:strVal val="visible"/>
                                      </p:to>
                                    </p:set>
                                    <p:animEffect transition="in" filter="fade">
                                      <p:cBhvr>
                                        <p:cTn id="40" dur="400"/>
                                        <p:tgtEl>
                                          <p:spTgt spid="107"/>
                                        </p:tgtEl>
                                      </p:cBhvr>
                                    </p:animEffect>
                                  </p:childTnLst>
                                </p:cTn>
                              </p:par>
                              <p:par>
                                <p:cTn id="41" presetID="10" presetClass="entr" presetSubtype="0" fill="hold" nodeType="withEffect">
                                  <p:stCondLst>
                                    <p:cond delay="0"/>
                                  </p:stCondLst>
                                  <p:childTnLst>
                                    <p:set>
                                      <p:cBhvr>
                                        <p:cTn id="42" dur="1" fill="hold">
                                          <p:stCondLst>
                                            <p:cond delay="0"/>
                                          </p:stCondLst>
                                        </p:cTn>
                                        <p:tgtEl>
                                          <p:spTgt spid="108"/>
                                        </p:tgtEl>
                                        <p:attrNameLst>
                                          <p:attrName>style.visibility</p:attrName>
                                        </p:attrNameLst>
                                      </p:cBhvr>
                                      <p:to>
                                        <p:strVal val="visible"/>
                                      </p:to>
                                    </p:set>
                                    <p:animEffect transition="in" filter="fade">
                                      <p:cBhvr>
                                        <p:cTn id="43" dur="400"/>
                                        <p:tgtEl>
                                          <p:spTgt spid="108"/>
                                        </p:tgtEl>
                                      </p:cBhvr>
                                    </p:animEffect>
                                  </p:childTnLst>
                                </p:cTn>
                              </p:par>
                              <p:par>
                                <p:cTn id="44" presetID="10" presetClass="entr" presetSubtype="0" fill="hold" nodeType="withEffect">
                                  <p:stCondLst>
                                    <p:cond delay="0"/>
                                  </p:stCondLst>
                                  <p:childTnLst>
                                    <p:set>
                                      <p:cBhvr>
                                        <p:cTn id="45" dur="1" fill="hold">
                                          <p:stCondLst>
                                            <p:cond delay="0"/>
                                          </p:stCondLst>
                                        </p:cTn>
                                        <p:tgtEl>
                                          <p:spTgt spid="109"/>
                                        </p:tgtEl>
                                        <p:attrNameLst>
                                          <p:attrName>style.visibility</p:attrName>
                                        </p:attrNameLst>
                                      </p:cBhvr>
                                      <p:to>
                                        <p:strVal val="visible"/>
                                      </p:to>
                                    </p:set>
                                    <p:animEffect transition="in" filter="fade">
                                      <p:cBhvr>
                                        <p:cTn id="46" dur="400"/>
                                        <p:tgtEl>
                                          <p:spTgt spid="109"/>
                                        </p:tgtEl>
                                      </p:cBhvr>
                                    </p:animEffect>
                                  </p:childTnLst>
                                </p:cTn>
                              </p:par>
                              <p:par>
                                <p:cTn id="47" presetID="10" presetClass="entr" presetSubtype="0" fill="hold" nodeType="withEffect">
                                  <p:stCondLst>
                                    <p:cond delay="0"/>
                                  </p:stCondLst>
                                  <p:childTnLst>
                                    <p:set>
                                      <p:cBhvr>
                                        <p:cTn id="48" dur="1" fill="hold">
                                          <p:stCondLst>
                                            <p:cond delay="0"/>
                                          </p:stCondLst>
                                        </p:cTn>
                                        <p:tgtEl>
                                          <p:spTgt spid="110"/>
                                        </p:tgtEl>
                                        <p:attrNameLst>
                                          <p:attrName>style.visibility</p:attrName>
                                        </p:attrNameLst>
                                      </p:cBhvr>
                                      <p:to>
                                        <p:strVal val="visible"/>
                                      </p:to>
                                    </p:set>
                                    <p:animEffect transition="in" filter="fade">
                                      <p:cBhvr>
                                        <p:cTn id="49" dur="400"/>
                                        <p:tgtEl>
                                          <p:spTgt spid="110"/>
                                        </p:tgtEl>
                                      </p:cBhvr>
                                    </p:animEffect>
                                  </p:childTnLst>
                                </p:cTn>
                              </p:par>
                              <p:par>
                                <p:cTn id="50" presetID="10" presetClass="entr" presetSubtype="0" fill="hold" nodeType="withEffect">
                                  <p:stCondLst>
                                    <p:cond delay="0"/>
                                  </p:stCondLst>
                                  <p:childTnLst>
                                    <p:set>
                                      <p:cBhvr>
                                        <p:cTn id="51" dur="1" fill="hold">
                                          <p:stCondLst>
                                            <p:cond delay="0"/>
                                          </p:stCondLst>
                                        </p:cTn>
                                        <p:tgtEl>
                                          <p:spTgt spid="111"/>
                                        </p:tgtEl>
                                        <p:attrNameLst>
                                          <p:attrName>style.visibility</p:attrName>
                                        </p:attrNameLst>
                                      </p:cBhvr>
                                      <p:to>
                                        <p:strVal val="visible"/>
                                      </p:to>
                                    </p:set>
                                    <p:animEffect transition="in" filter="fade">
                                      <p:cBhvr>
                                        <p:cTn id="52" dur="400"/>
                                        <p:tgtEl>
                                          <p:spTgt spid="111"/>
                                        </p:tgtEl>
                                      </p:cBhvr>
                                    </p:animEffect>
                                  </p:childTnLst>
                                </p:cTn>
                              </p:par>
                              <p:par>
                                <p:cTn id="53" presetID="10" presetClass="entr" presetSubtype="0" fill="hold" nodeType="withEffect">
                                  <p:stCondLst>
                                    <p:cond delay="0"/>
                                  </p:stCondLst>
                                  <p:childTnLst>
                                    <p:set>
                                      <p:cBhvr>
                                        <p:cTn id="54" dur="1" fill="hold">
                                          <p:stCondLst>
                                            <p:cond delay="0"/>
                                          </p:stCondLst>
                                        </p:cTn>
                                        <p:tgtEl>
                                          <p:spTgt spid="113"/>
                                        </p:tgtEl>
                                        <p:attrNameLst>
                                          <p:attrName>style.visibility</p:attrName>
                                        </p:attrNameLst>
                                      </p:cBhvr>
                                      <p:to>
                                        <p:strVal val="visible"/>
                                      </p:to>
                                    </p:set>
                                    <p:animEffect transition="in" filter="fade">
                                      <p:cBhvr>
                                        <p:cTn id="55" dur="400"/>
                                        <p:tgtEl>
                                          <p:spTgt spid="113"/>
                                        </p:tgtEl>
                                      </p:cBhvr>
                                    </p:animEffect>
                                  </p:childTnLst>
                                </p:cTn>
                              </p:par>
                              <p:par>
                                <p:cTn id="56" presetID="10" presetClass="entr" presetSubtype="0" fill="hold" nodeType="withEffect">
                                  <p:stCondLst>
                                    <p:cond delay="0"/>
                                  </p:stCondLst>
                                  <p:childTnLst>
                                    <p:set>
                                      <p:cBhvr>
                                        <p:cTn id="57" dur="1" fill="hold">
                                          <p:stCondLst>
                                            <p:cond delay="0"/>
                                          </p:stCondLst>
                                        </p:cTn>
                                        <p:tgtEl>
                                          <p:spTgt spid="114"/>
                                        </p:tgtEl>
                                        <p:attrNameLst>
                                          <p:attrName>style.visibility</p:attrName>
                                        </p:attrNameLst>
                                      </p:cBhvr>
                                      <p:to>
                                        <p:strVal val="visible"/>
                                      </p:to>
                                    </p:set>
                                    <p:animEffect transition="in" filter="fade">
                                      <p:cBhvr>
                                        <p:cTn id="58" dur="400"/>
                                        <p:tgtEl>
                                          <p:spTgt spid="114"/>
                                        </p:tgtEl>
                                      </p:cBhvr>
                                    </p:animEffect>
                                  </p:childTnLst>
                                </p:cTn>
                              </p:par>
                              <p:par>
                                <p:cTn id="59" presetID="10" presetClass="entr" presetSubtype="0" fill="hold" nodeType="withEffect">
                                  <p:stCondLst>
                                    <p:cond delay="0"/>
                                  </p:stCondLst>
                                  <p:childTnLst>
                                    <p:set>
                                      <p:cBhvr>
                                        <p:cTn id="60" dur="1" fill="hold">
                                          <p:stCondLst>
                                            <p:cond delay="0"/>
                                          </p:stCondLst>
                                        </p:cTn>
                                        <p:tgtEl>
                                          <p:spTgt spid="115"/>
                                        </p:tgtEl>
                                        <p:attrNameLst>
                                          <p:attrName>style.visibility</p:attrName>
                                        </p:attrNameLst>
                                      </p:cBhvr>
                                      <p:to>
                                        <p:strVal val="visible"/>
                                      </p:to>
                                    </p:set>
                                    <p:animEffect transition="in" filter="fade">
                                      <p:cBhvr>
                                        <p:cTn id="61" dur="400"/>
                                        <p:tgtEl>
                                          <p:spTgt spid="115"/>
                                        </p:tgtEl>
                                      </p:cBhvr>
                                    </p:animEffect>
                                  </p:childTnLst>
                                </p:cTn>
                              </p:par>
                              <p:par>
                                <p:cTn id="62" presetID="10" presetClass="entr" presetSubtype="0" fill="hold" nodeType="withEffect">
                                  <p:stCondLst>
                                    <p:cond delay="0"/>
                                  </p:stCondLst>
                                  <p:childTnLst>
                                    <p:set>
                                      <p:cBhvr>
                                        <p:cTn id="63" dur="1" fill="hold">
                                          <p:stCondLst>
                                            <p:cond delay="0"/>
                                          </p:stCondLst>
                                        </p:cTn>
                                        <p:tgtEl>
                                          <p:spTgt spid="116"/>
                                        </p:tgtEl>
                                        <p:attrNameLst>
                                          <p:attrName>style.visibility</p:attrName>
                                        </p:attrNameLst>
                                      </p:cBhvr>
                                      <p:to>
                                        <p:strVal val="visible"/>
                                      </p:to>
                                    </p:set>
                                    <p:animEffect transition="in" filter="fade">
                                      <p:cBhvr>
                                        <p:cTn id="64" dur="400"/>
                                        <p:tgtEl>
                                          <p:spTgt spid="116"/>
                                        </p:tgtEl>
                                      </p:cBhvr>
                                    </p:animEffect>
                                  </p:childTnLst>
                                </p:cTn>
                              </p:par>
                              <p:par>
                                <p:cTn id="65" presetID="10" presetClass="entr" presetSubtype="0" fill="hold" nodeType="withEffect">
                                  <p:stCondLst>
                                    <p:cond delay="0"/>
                                  </p:stCondLst>
                                  <p:childTnLst>
                                    <p:set>
                                      <p:cBhvr>
                                        <p:cTn id="66" dur="1" fill="hold">
                                          <p:stCondLst>
                                            <p:cond delay="0"/>
                                          </p:stCondLst>
                                        </p:cTn>
                                        <p:tgtEl>
                                          <p:spTgt spid="120"/>
                                        </p:tgtEl>
                                        <p:attrNameLst>
                                          <p:attrName>style.visibility</p:attrName>
                                        </p:attrNameLst>
                                      </p:cBhvr>
                                      <p:to>
                                        <p:strVal val="visible"/>
                                      </p:to>
                                    </p:set>
                                    <p:animEffect transition="in" filter="fade">
                                      <p:cBhvr>
                                        <p:cTn id="67" dur="400"/>
                                        <p:tgtEl>
                                          <p:spTgt spid="120"/>
                                        </p:tgtEl>
                                      </p:cBhvr>
                                    </p:animEffect>
                                  </p:childTnLst>
                                </p:cTn>
                              </p:par>
                              <p:par>
                                <p:cTn id="68" presetID="10" presetClass="entr" presetSubtype="0" fill="hold" nodeType="withEffect">
                                  <p:stCondLst>
                                    <p:cond delay="0"/>
                                  </p:stCondLst>
                                  <p:childTnLst>
                                    <p:set>
                                      <p:cBhvr>
                                        <p:cTn id="69" dur="1" fill="hold">
                                          <p:stCondLst>
                                            <p:cond delay="0"/>
                                          </p:stCondLst>
                                        </p:cTn>
                                        <p:tgtEl>
                                          <p:spTgt spid="121"/>
                                        </p:tgtEl>
                                        <p:attrNameLst>
                                          <p:attrName>style.visibility</p:attrName>
                                        </p:attrNameLst>
                                      </p:cBhvr>
                                      <p:to>
                                        <p:strVal val="visible"/>
                                      </p:to>
                                    </p:set>
                                    <p:animEffect transition="in" filter="fade">
                                      <p:cBhvr>
                                        <p:cTn id="70" dur="400"/>
                                        <p:tgtEl>
                                          <p:spTgt spid="12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12"/>
                                        </p:tgtEl>
                                        <p:attrNameLst>
                                          <p:attrName>style.visibility</p:attrName>
                                        </p:attrNameLst>
                                      </p:cBhvr>
                                      <p:to>
                                        <p:strVal val="visible"/>
                                      </p:to>
                                    </p:set>
                                    <p:animEffect transition="in" filter="fade">
                                      <p:cBhvr>
                                        <p:cTn id="75" dur="400"/>
                                        <p:tgtEl>
                                          <p:spTgt spid="112"/>
                                        </p:tgtEl>
                                      </p:cBhvr>
                                    </p:animEffect>
                                  </p:childTnLst>
                                </p:cTn>
                              </p:par>
                              <p:par>
                                <p:cTn id="76" presetID="10" presetClass="entr" presetSubtype="0" fill="hold" nodeType="withEffect">
                                  <p:stCondLst>
                                    <p:cond delay="0"/>
                                  </p:stCondLst>
                                  <p:childTnLst>
                                    <p:set>
                                      <p:cBhvr>
                                        <p:cTn id="77" dur="1" fill="hold">
                                          <p:stCondLst>
                                            <p:cond delay="0"/>
                                          </p:stCondLst>
                                        </p:cTn>
                                        <p:tgtEl>
                                          <p:spTgt spid="117"/>
                                        </p:tgtEl>
                                        <p:attrNameLst>
                                          <p:attrName>style.visibility</p:attrName>
                                        </p:attrNameLst>
                                      </p:cBhvr>
                                      <p:to>
                                        <p:strVal val="visible"/>
                                      </p:to>
                                    </p:set>
                                    <p:animEffect transition="in" filter="fade">
                                      <p:cBhvr>
                                        <p:cTn id="78" dur="400"/>
                                        <p:tgtEl>
                                          <p:spTgt spid="117"/>
                                        </p:tgtEl>
                                      </p:cBhvr>
                                    </p:animEffect>
                                  </p:childTnLst>
                                </p:cTn>
                              </p:par>
                              <p:par>
                                <p:cTn id="79" presetID="10" presetClass="entr" presetSubtype="0" fill="hold" nodeType="withEffect">
                                  <p:stCondLst>
                                    <p:cond delay="0"/>
                                  </p:stCondLst>
                                  <p:childTnLst>
                                    <p:set>
                                      <p:cBhvr>
                                        <p:cTn id="80" dur="1" fill="hold">
                                          <p:stCondLst>
                                            <p:cond delay="0"/>
                                          </p:stCondLst>
                                        </p:cTn>
                                        <p:tgtEl>
                                          <p:spTgt spid="118"/>
                                        </p:tgtEl>
                                        <p:attrNameLst>
                                          <p:attrName>style.visibility</p:attrName>
                                        </p:attrNameLst>
                                      </p:cBhvr>
                                      <p:to>
                                        <p:strVal val="visible"/>
                                      </p:to>
                                    </p:set>
                                    <p:animEffect transition="in" filter="fade">
                                      <p:cBhvr>
                                        <p:cTn id="81" dur="400"/>
                                        <p:tgtEl>
                                          <p:spTgt spid="11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119"/>
                                        </p:tgtEl>
                                        <p:attrNameLst>
                                          <p:attrName>style.visibility</p:attrName>
                                        </p:attrNameLst>
                                      </p:cBhvr>
                                      <p:to>
                                        <p:strVal val="visible"/>
                                      </p:to>
                                    </p:set>
                                    <p:animEffect transition="in" filter="fade">
                                      <p:cBhvr>
                                        <p:cTn id="86" dur="400"/>
                                        <p:tgtEl>
                                          <p:spTgt spid="119"/>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61"/>
                                        </p:tgtEl>
                                        <p:attrNameLst>
                                          <p:attrName>style.visibility</p:attrName>
                                        </p:attrNameLst>
                                      </p:cBhvr>
                                      <p:to>
                                        <p:strVal val="visible"/>
                                      </p:to>
                                    </p:set>
                                    <p:animEffect transition="in" filter="fade">
                                      <p:cBhvr>
                                        <p:cTn id="91" dur="4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Pareto tradeoffs require judgment</a:t>
            </a:r>
          </a:p>
        </p:txBody>
      </p:sp>
      <p:sp>
        <p:nvSpPr>
          <p:cNvPr id="3" name="Slide Number Placeholder 2"/>
          <p:cNvSpPr>
            <a:spLocks noGrp="1"/>
          </p:cNvSpPr>
          <p:nvPr>
            <p:ph type="sldNum" sz="quarter" idx="4"/>
          </p:nvPr>
        </p:nvSpPr>
        <p:spPr/>
        <p:txBody>
          <a:bodyPr/>
          <a:lstStyle/>
          <a:p>
            <a:fld id="{B7EB45DA-9A0D-DC49-8E02-F30A5DDC21C3}" type="slidenum">
              <a:rPr lang="en-US" smtClean="0"/>
              <a:t>13</a:t>
            </a:fld>
            <a:endParaRPr lang="en-US"/>
          </a:p>
        </p:txBody>
      </p:sp>
      <p:sp>
        <p:nvSpPr>
          <p:cNvPr id="61" name="Band61"/>
          <p:cNvSpPr/>
          <p:nvPr/>
        </p:nvSpPr>
        <p:spPr>
          <a:xfrm>
            <a:off x="279400" y="5450000"/>
            <a:ext cx="8585200" cy="800000"/>
          </a:xfrm>
          <a:prstGeom prst="rect">
            <a:avLst/>
          </a:prstGeom>
          <a:solidFill>
            <a:srgbClr val="8E6F3E"/>
          </a:solidFill>
          <a:ln>
            <a:noFill/>
          </a:ln>
        </p:spPr>
        <p:txBody>
          <a:bodyPr wrap="square" lIns="109728" tIns="82296" rIns="109728" bIns="82296" anchor="ctr">
            <a:normAutofit/>
          </a:bodyPr>
          <a:lstStyle/>
          <a:p>
            <a:pPr algn="ctr">
              <a:buNone/>
            </a:pPr>
            <a:r>
              <a:rPr lang="en-US" sz="2800" b="1" i="0" dirty="0">
                <a:solidFill>
                  <a:srgbClr val="FFFFFF"/>
                </a:solidFill>
              </a:rPr>
              <a:t>Mathematics cannot resolve this tradeoff.</a:t>
            </a:r>
          </a:p>
        </p:txBody>
      </p:sp>
      <p:cxnSp>
        <p:nvCxnSpPr>
          <p:cNvPr id="100" name="AxX"/>
          <p:cNvCxnSpPr/>
          <p:nvPr/>
        </p:nvCxnSpPr>
        <p:spPr>
          <a:xfrm>
            <a:off x="381250" y="5007500"/>
            <a:ext cx="8437500" cy="0"/>
          </a:xfrm>
          <a:prstGeom prst="line">
            <a:avLst/>
          </a:prstGeom>
          <a:ln w="57866">
            <a:solidFill>
              <a:srgbClr val="8E6F3E"/>
            </a:solidFill>
            <a:tailEnd type="triangle" w="med" len="med"/>
          </a:ln>
        </p:spPr>
      </p:cxnSp>
      <p:cxnSp>
        <p:nvCxnSpPr>
          <p:cNvPr id="101" name="AxY"/>
          <p:cNvCxnSpPr/>
          <p:nvPr/>
        </p:nvCxnSpPr>
        <p:spPr>
          <a:xfrm flipV="1">
            <a:off x="381250" y="1092500"/>
            <a:ext cx="0" cy="3915000"/>
          </a:xfrm>
          <a:prstGeom prst="line">
            <a:avLst/>
          </a:prstGeom>
          <a:ln w="57866">
            <a:solidFill>
              <a:srgbClr val="8E6F3E"/>
            </a:solidFill>
            <a:tailEnd type="triangle" w="med" len="med"/>
          </a:ln>
        </p:spPr>
      </p:cxnSp>
      <p:sp>
        <p:nvSpPr>
          <p:cNvPr id="102" name="AxXLbl"/>
          <p:cNvSpPr txBox="1"/>
          <p:nvPr/>
        </p:nvSpPr>
        <p:spPr>
          <a:xfrm>
            <a:off x="6750000" y="5073400"/>
            <a:ext cx="2050000" cy="320000"/>
          </a:xfrm>
          <a:prstGeom prst="rect">
            <a:avLst/>
          </a:prstGeom>
          <a:noFill/>
          <a:ln>
            <a:noFill/>
          </a:ln>
        </p:spPr>
        <p:txBody>
          <a:bodyPr wrap="square" lIns="0" tIns="0" rIns="0" bIns="0" anchor="t">
            <a:normAutofit/>
          </a:bodyPr>
          <a:lstStyle/>
          <a:p>
            <a:pPr algn="r">
              <a:buNone/>
            </a:pPr>
            <a:r>
              <a:rPr lang="en-US" sz="2000" b="0" i="1" dirty="0">
                <a:solidFill>
                  <a:srgbClr val="555960"/>
                </a:solidFill>
              </a:rPr>
              <a:t>Property X → better</a:t>
            </a:r>
          </a:p>
        </p:txBody>
      </p:sp>
      <p:sp>
        <p:nvSpPr>
          <p:cNvPr id="103" name="AxYLbl"/>
          <p:cNvSpPr txBox="1"/>
          <p:nvPr/>
        </p:nvSpPr>
        <p:spPr>
          <a:xfrm rot="-5400000">
            <a:off x="-785000" y="2875000"/>
            <a:ext cx="2050000" cy="350000"/>
          </a:xfrm>
          <a:prstGeom prst="rect">
            <a:avLst/>
          </a:prstGeom>
          <a:noFill/>
          <a:ln>
            <a:noFill/>
          </a:ln>
        </p:spPr>
        <p:txBody>
          <a:bodyPr wrap="square" lIns="0" tIns="0" rIns="0" bIns="0" anchor="t">
            <a:normAutofit/>
          </a:bodyPr>
          <a:lstStyle/>
          <a:p>
            <a:pPr algn="ctr">
              <a:buNone/>
            </a:pPr>
            <a:r>
              <a:rPr lang="en-US" sz="2000" b="0" i="1" dirty="0">
                <a:solidFill>
                  <a:srgbClr val="555960"/>
                </a:solidFill>
              </a:rPr>
              <a:t>Property Y → better</a:t>
            </a:r>
          </a:p>
        </p:txBody>
      </p:sp>
      <p:cxnSp>
        <p:nvCxnSpPr>
          <p:cNvPr id="104" name="Fr0"/>
          <p:cNvCxnSpPr/>
          <p:nvPr/>
        </p:nvCxnSpPr>
        <p:spPr>
          <a:xfrm>
            <a:off x="1461250" y="1632500"/>
            <a:ext cx="2160000" cy="675000"/>
          </a:xfrm>
          <a:prstGeom prst="line">
            <a:avLst/>
          </a:prstGeom>
          <a:ln w="57866">
            <a:solidFill>
              <a:srgbClr val="C9B991"/>
            </a:solidFill>
            <a:prstDash val="dash"/>
          </a:ln>
        </p:spPr>
      </p:cxnSp>
      <p:cxnSp>
        <p:nvCxnSpPr>
          <p:cNvPr id="105" name="Fr1"/>
          <p:cNvCxnSpPr/>
          <p:nvPr/>
        </p:nvCxnSpPr>
        <p:spPr>
          <a:xfrm>
            <a:off x="3621250" y="2307500"/>
            <a:ext cx="2160000" cy="945000"/>
          </a:xfrm>
          <a:prstGeom prst="line">
            <a:avLst/>
          </a:prstGeom>
          <a:ln w="57866">
            <a:solidFill>
              <a:srgbClr val="C9B991"/>
            </a:solidFill>
            <a:prstDash val="dash"/>
          </a:ln>
        </p:spPr>
      </p:cxnSp>
      <p:cxnSp>
        <p:nvCxnSpPr>
          <p:cNvPr id="106" name="Fr2"/>
          <p:cNvCxnSpPr/>
          <p:nvPr/>
        </p:nvCxnSpPr>
        <p:spPr>
          <a:xfrm>
            <a:off x="5781250" y="3252500"/>
            <a:ext cx="2025000" cy="1147500"/>
          </a:xfrm>
          <a:prstGeom prst="line">
            <a:avLst/>
          </a:prstGeom>
          <a:ln w="57866">
            <a:solidFill>
              <a:srgbClr val="C9B991"/>
            </a:solidFill>
            <a:prstDash val="dash"/>
          </a:ln>
        </p:spPr>
      </p:cxnSp>
      <p:sp>
        <p:nvSpPr>
          <p:cNvPr id="107" name="PtA"/>
          <p:cNvSpPr/>
          <p:nvPr/>
        </p:nvSpPr>
        <p:spPr>
          <a:xfrm>
            <a:off x="1326250" y="1497500"/>
            <a:ext cx="270000" cy="27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08" name="PtLblA"/>
          <p:cNvSpPr txBox="1"/>
          <p:nvPr/>
        </p:nvSpPr>
        <p:spPr>
          <a:xfrm>
            <a:off x="1623250" y="1173500"/>
            <a:ext cx="540000" cy="432000"/>
          </a:xfrm>
          <a:prstGeom prst="rect">
            <a:avLst/>
          </a:prstGeom>
          <a:noFill/>
          <a:ln>
            <a:noFill/>
          </a:ln>
        </p:spPr>
        <p:txBody>
          <a:bodyPr wrap="square" lIns="0" tIns="0" rIns="0" bIns="0" anchor="t">
            <a:normAutofit/>
          </a:bodyPr>
          <a:lstStyle/>
          <a:p>
            <a:pPr algn="l">
              <a:buNone/>
            </a:pPr>
            <a:r>
              <a:rPr lang="en-US" sz="2600" b="1" i="0" dirty="0">
                <a:solidFill>
                  <a:srgbClr val="5C4826"/>
                </a:solidFill>
              </a:rPr>
              <a:t>A</a:t>
            </a:r>
          </a:p>
        </p:txBody>
      </p:sp>
      <p:sp>
        <p:nvSpPr>
          <p:cNvPr id="109" name="PtB"/>
          <p:cNvSpPr/>
          <p:nvPr/>
        </p:nvSpPr>
        <p:spPr>
          <a:xfrm>
            <a:off x="3486250" y="2172500"/>
            <a:ext cx="270000" cy="27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10" name="PtLblB"/>
          <p:cNvSpPr txBox="1"/>
          <p:nvPr/>
        </p:nvSpPr>
        <p:spPr>
          <a:xfrm>
            <a:off x="3783250" y="1848500"/>
            <a:ext cx="540000" cy="432000"/>
          </a:xfrm>
          <a:prstGeom prst="rect">
            <a:avLst/>
          </a:prstGeom>
          <a:noFill/>
          <a:ln>
            <a:noFill/>
          </a:ln>
        </p:spPr>
        <p:txBody>
          <a:bodyPr wrap="square" lIns="0" tIns="0" rIns="0" bIns="0" anchor="t">
            <a:normAutofit/>
          </a:bodyPr>
          <a:lstStyle/>
          <a:p>
            <a:pPr algn="l">
              <a:buNone/>
            </a:pPr>
            <a:r>
              <a:rPr lang="en-US" sz="2600" b="1" i="0" dirty="0">
                <a:solidFill>
                  <a:srgbClr val="5C4826"/>
                </a:solidFill>
              </a:rPr>
              <a:t>B</a:t>
            </a:r>
          </a:p>
        </p:txBody>
      </p:sp>
      <p:sp>
        <p:nvSpPr>
          <p:cNvPr id="111" name="PtC"/>
          <p:cNvSpPr/>
          <p:nvPr/>
        </p:nvSpPr>
        <p:spPr>
          <a:xfrm>
            <a:off x="5646250" y="3117500"/>
            <a:ext cx="270000" cy="27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12" name="PtLblC"/>
          <p:cNvSpPr txBox="1"/>
          <p:nvPr/>
        </p:nvSpPr>
        <p:spPr>
          <a:xfrm>
            <a:off x="5943250" y="2793500"/>
            <a:ext cx="540000" cy="432000"/>
          </a:xfrm>
          <a:prstGeom prst="rect">
            <a:avLst/>
          </a:prstGeom>
          <a:noFill/>
          <a:ln>
            <a:noFill/>
          </a:ln>
        </p:spPr>
        <p:txBody>
          <a:bodyPr wrap="square" lIns="0" tIns="0" rIns="0" bIns="0" anchor="t">
            <a:normAutofit/>
          </a:bodyPr>
          <a:lstStyle/>
          <a:p>
            <a:pPr algn="l">
              <a:buNone/>
            </a:pPr>
            <a:r>
              <a:rPr lang="en-US" sz="2600" b="1" i="0" dirty="0">
                <a:solidFill>
                  <a:srgbClr val="5C4826"/>
                </a:solidFill>
              </a:rPr>
              <a:t>C</a:t>
            </a:r>
          </a:p>
        </p:txBody>
      </p:sp>
      <p:sp>
        <p:nvSpPr>
          <p:cNvPr id="113" name="PtD"/>
          <p:cNvSpPr/>
          <p:nvPr/>
        </p:nvSpPr>
        <p:spPr>
          <a:xfrm>
            <a:off x="7671250" y="4265000"/>
            <a:ext cx="270000" cy="27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14" name="PtLblD"/>
          <p:cNvSpPr txBox="1"/>
          <p:nvPr/>
        </p:nvSpPr>
        <p:spPr>
          <a:xfrm>
            <a:off x="7968250" y="3941000"/>
            <a:ext cx="540000" cy="432000"/>
          </a:xfrm>
          <a:prstGeom prst="rect">
            <a:avLst/>
          </a:prstGeom>
          <a:noFill/>
          <a:ln>
            <a:noFill/>
          </a:ln>
        </p:spPr>
        <p:txBody>
          <a:bodyPr wrap="square" lIns="0" tIns="0" rIns="0" bIns="0" anchor="t">
            <a:normAutofit/>
          </a:bodyPr>
          <a:lstStyle/>
          <a:p>
            <a:pPr algn="l">
              <a:buNone/>
            </a:pPr>
            <a:r>
              <a:rPr lang="en-US" sz="2600" b="1" i="0" dirty="0">
                <a:solidFill>
                  <a:srgbClr val="5C4826"/>
                </a:solidFill>
              </a:rPr>
              <a:t>D</a:t>
            </a:r>
          </a:p>
        </p:txBody>
      </p:sp>
      <p:sp>
        <p:nvSpPr>
          <p:cNvPr id="115" name="NoDom"/>
          <p:cNvSpPr txBox="1"/>
          <p:nvPr/>
        </p:nvSpPr>
        <p:spPr>
          <a:xfrm>
            <a:off x="5400000" y="1450000"/>
            <a:ext cx="3400000" cy="350000"/>
          </a:xfrm>
          <a:prstGeom prst="rect">
            <a:avLst/>
          </a:prstGeom>
          <a:noFill/>
          <a:ln>
            <a:noFill/>
          </a:ln>
        </p:spPr>
        <p:txBody>
          <a:bodyPr wrap="square" lIns="0" tIns="0" rIns="0" bIns="0" anchor="t">
            <a:normAutofit/>
          </a:bodyPr>
          <a:lstStyle/>
          <a:p>
            <a:pPr algn="l">
              <a:buNone/>
            </a:pPr>
            <a:r>
              <a:rPr lang="en-US" sz="1800" b="0" i="1" dirty="0">
                <a:solidFill>
                  <a:srgbClr val="555960"/>
                </a:solidFill>
              </a:rPr>
              <a:t>no point dominates another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400"/>
                                        <p:tgtEl>
                                          <p:spTgt spid="102"/>
                                        </p:tgtEl>
                                      </p:cBhvr>
                                    </p:animEffect>
                                  </p:childTnLst>
                                </p:cTn>
                              </p:par>
                              <p:par>
                                <p:cTn id="14" presetID="10" presetClass="entr" presetSubtype="0" fill="hold" nodeType="with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400"/>
                                        <p:tgtEl>
                                          <p:spTgt spid="10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4"/>
                                        </p:tgtEl>
                                        <p:attrNameLst>
                                          <p:attrName>style.visibility</p:attrName>
                                        </p:attrNameLst>
                                      </p:cBhvr>
                                      <p:to>
                                        <p:strVal val="visible"/>
                                      </p:to>
                                    </p:set>
                                    <p:animEffect transition="in" filter="fade">
                                      <p:cBhvr>
                                        <p:cTn id="21" dur="400"/>
                                        <p:tgtEl>
                                          <p:spTgt spid="104"/>
                                        </p:tgtEl>
                                      </p:cBhvr>
                                    </p:animEffect>
                                  </p:childTnLst>
                                </p:cTn>
                              </p:par>
                              <p:par>
                                <p:cTn id="22" presetID="10" presetClass="entr" presetSubtype="0" fill="hold" nodeType="withEffect">
                                  <p:stCondLst>
                                    <p:cond delay="0"/>
                                  </p:stCondLst>
                                  <p:childTnLst>
                                    <p:set>
                                      <p:cBhvr>
                                        <p:cTn id="23" dur="1" fill="hold">
                                          <p:stCondLst>
                                            <p:cond delay="0"/>
                                          </p:stCondLst>
                                        </p:cTn>
                                        <p:tgtEl>
                                          <p:spTgt spid="105"/>
                                        </p:tgtEl>
                                        <p:attrNameLst>
                                          <p:attrName>style.visibility</p:attrName>
                                        </p:attrNameLst>
                                      </p:cBhvr>
                                      <p:to>
                                        <p:strVal val="visible"/>
                                      </p:to>
                                    </p:set>
                                    <p:animEffect transition="in" filter="fade">
                                      <p:cBhvr>
                                        <p:cTn id="24" dur="400"/>
                                        <p:tgtEl>
                                          <p:spTgt spid="105"/>
                                        </p:tgtEl>
                                      </p:cBhvr>
                                    </p:animEffect>
                                  </p:childTnLst>
                                </p:cTn>
                              </p:par>
                              <p:par>
                                <p:cTn id="25" presetID="10" presetClass="entr" presetSubtype="0" fill="hold" nodeType="withEffect">
                                  <p:stCondLst>
                                    <p:cond delay="0"/>
                                  </p:stCondLst>
                                  <p:childTnLst>
                                    <p:set>
                                      <p:cBhvr>
                                        <p:cTn id="26" dur="1" fill="hold">
                                          <p:stCondLst>
                                            <p:cond delay="0"/>
                                          </p:stCondLst>
                                        </p:cTn>
                                        <p:tgtEl>
                                          <p:spTgt spid="106"/>
                                        </p:tgtEl>
                                        <p:attrNameLst>
                                          <p:attrName>style.visibility</p:attrName>
                                        </p:attrNameLst>
                                      </p:cBhvr>
                                      <p:to>
                                        <p:strVal val="visible"/>
                                      </p:to>
                                    </p:set>
                                    <p:animEffect transition="in" filter="fade">
                                      <p:cBhvr>
                                        <p:cTn id="27" dur="400"/>
                                        <p:tgtEl>
                                          <p:spTgt spid="106"/>
                                        </p:tgtEl>
                                      </p:cBhvr>
                                    </p:animEffect>
                                  </p:childTnLst>
                                </p:cTn>
                              </p:par>
                              <p:par>
                                <p:cTn id="28" presetID="10" presetClass="entr" presetSubtype="0" fill="hold" nodeType="withEffect">
                                  <p:stCondLst>
                                    <p:cond delay="0"/>
                                  </p:stCondLst>
                                  <p:childTnLst>
                                    <p:set>
                                      <p:cBhvr>
                                        <p:cTn id="29" dur="1" fill="hold">
                                          <p:stCondLst>
                                            <p:cond delay="0"/>
                                          </p:stCondLst>
                                        </p:cTn>
                                        <p:tgtEl>
                                          <p:spTgt spid="107"/>
                                        </p:tgtEl>
                                        <p:attrNameLst>
                                          <p:attrName>style.visibility</p:attrName>
                                        </p:attrNameLst>
                                      </p:cBhvr>
                                      <p:to>
                                        <p:strVal val="visible"/>
                                      </p:to>
                                    </p:set>
                                    <p:animEffect transition="in" filter="fade">
                                      <p:cBhvr>
                                        <p:cTn id="30" dur="400"/>
                                        <p:tgtEl>
                                          <p:spTgt spid="107"/>
                                        </p:tgtEl>
                                      </p:cBhvr>
                                    </p:animEffect>
                                  </p:childTnLst>
                                </p:cTn>
                              </p:par>
                              <p:par>
                                <p:cTn id="31" presetID="10" presetClass="entr" presetSubtype="0" fill="hold" nodeType="withEffect">
                                  <p:stCondLst>
                                    <p:cond delay="0"/>
                                  </p:stCondLst>
                                  <p:childTnLst>
                                    <p:set>
                                      <p:cBhvr>
                                        <p:cTn id="32" dur="1" fill="hold">
                                          <p:stCondLst>
                                            <p:cond delay="0"/>
                                          </p:stCondLst>
                                        </p:cTn>
                                        <p:tgtEl>
                                          <p:spTgt spid="108"/>
                                        </p:tgtEl>
                                        <p:attrNameLst>
                                          <p:attrName>style.visibility</p:attrName>
                                        </p:attrNameLst>
                                      </p:cBhvr>
                                      <p:to>
                                        <p:strVal val="visible"/>
                                      </p:to>
                                    </p:set>
                                    <p:animEffect transition="in" filter="fade">
                                      <p:cBhvr>
                                        <p:cTn id="33" dur="400"/>
                                        <p:tgtEl>
                                          <p:spTgt spid="108"/>
                                        </p:tgtEl>
                                      </p:cBhvr>
                                    </p:animEffect>
                                  </p:childTnLst>
                                </p:cTn>
                              </p:par>
                              <p:par>
                                <p:cTn id="34" presetID="10" presetClass="entr" presetSubtype="0" fill="hold" nodeType="withEffect">
                                  <p:stCondLst>
                                    <p:cond delay="0"/>
                                  </p:stCondLst>
                                  <p:childTnLst>
                                    <p:set>
                                      <p:cBhvr>
                                        <p:cTn id="35" dur="1" fill="hold">
                                          <p:stCondLst>
                                            <p:cond delay="0"/>
                                          </p:stCondLst>
                                        </p:cTn>
                                        <p:tgtEl>
                                          <p:spTgt spid="109"/>
                                        </p:tgtEl>
                                        <p:attrNameLst>
                                          <p:attrName>style.visibility</p:attrName>
                                        </p:attrNameLst>
                                      </p:cBhvr>
                                      <p:to>
                                        <p:strVal val="visible"/>
                                      </p:to>
                                    </p:set>
                                    <p:animEffect transition="in" filter="fade">
                                      <p:cBhvr>
                                        <p:cTn id="36" dur="400"/>
                                        <p:tgtEl>
                                          <p:spTgt spid="109"/>
                                        </p:tgtEl>
                                      </p:cBhvr>
                                    </p:animEffect>
                                  </p:childTnLst>
                                </p:cTn>
                              </p:par>
                              <p:par>
                                <p:cTn id="37" presetID="10" presetClass="entr" presetSubtype="0" fill="hold" nodeType="with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fade">
                                      <p:cBhvr>
                                        <p:cTn id="39" dur="400"/>
                                        <p:tgtEl>
                                          <p:spTgt spid="110"/>
                                        </p:tgtEl>
                                      </p:cBhvr>
                                    </p:animEffect>
                                  </p:childTnLst>
                                </p:cTn>
                              </p:par>
                              <p:par>
                                <p:cTn id="40" presetID="10" presetClass="entr" presetSubtype="0" fill="hold" nodeType="withEffect">
                                  <p:stCondLst>
                                    <p:cond delay="0"/>
                                  </p:stCondLst>
                                  <p:childTnLst>
                                    <p:set>
                                      <p:cBhvr>
                                        <p:cTn id="41" dur="1" fill="hold">
                                          <p:stCondLst>
                                            <p:cond delay="0"/>
                                          </p:stCondLst>
                                        </p:cTn>
                                        <p:tgtEl>
                                          <p:spTgt spid="111"/>
                                        </p:tgtEl>
                                        <p:attrNameLst>
                                          <p:attrName>style.visibility</p:attrName>
                                        </p:attrNameLst>
                                      </p:cBhvr>
                                      <p:to>
                                        <p:strVal val="visible"/>
                                      </p:to>
                                    </p:set>
                                    <p:animEffect transition="in" filter="fade">
                                      <p:cBhvr>
                                        <p:cTn id="42" dur="400"/>
                                        <p:tgtEl>
                                          <p:spTgt spid="111"/>
                                        </p:tgtEl>
                                      </p:cBhvr>
                                    </p:animEffect>
                                  </p:childTnLst>
                                </p:cTn>
                              </p:par>
                              <p:par>
                                <p:cTn id="43" presetID="10" presetClass="entr" presetSubtype="0" fill="hold" nodeType="withEffect">
                                  <p:stCondLst>
                                    <p:cond delay="0"/>
                                  </p:stCondLst>
                                  <p:childTnLst>
                                    <p:set>
                                      <p:cBhvr>
                                        <p:cTn id="44" dur="1" fill="hold">
                                          <p:stCondLst>
                                            <p:cond delay="0"/>
                                          </p:stCondLst>
                                        </p:cTn>
                                        <p:tgtEl>
                                          <p:spTgt spid="112"/>
                                        </p:tgtEl>
                                        <p:attrNameLst>
                                          <p:attrName>style.visibility</p:attrName>
                                        </p:attrNameLst>
                                      </p:cBhvr>
                                      <p:to>
                                        <p:strVal val="visible"/>
                                      </p:to>
                                    </p:set>
                                    <p:animEffect transition="in" filter="fade">
                                      <p:cBhvr>
                                        <p:cTn id="45" dur="400"/>
                                        <p:tgtEl>
                                          <p:spTgt spid="112"/>
                                        </p:tgtEl>
                                      </p:cBhvr>
                                    </p:animEffect>
                                  </p:childTnLst>
                                </p:cTn>
                              </p:par>
                              <p:par>
                                <p:cTn id="46" presetID="10" presetClass="entr" presetSubtype="0" fill="hold"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fade">
                                      <p:cBhvr>
                                        <p:cTn id="48" dur="400"/>
                                        <p:tgtEl>
                                          <p:spTgt spid="113"/>
                                        </p:tgtEl>
                                      </p:cBhvr>
                                    </p:animEffect>
                                  </p:childTnLst>
                                </p:cTn>
                              </p:par>
                              <p:par>
                                <p:cTn id="49" presetID="10" presetClass="entr" presetSubtype="0" fill="hold" nodeType="withEffect">
                                  <p:stCondLst>
                                    <p:cond delay="0"/>
                                  </p:stCondLst>
                                  <p:childTnLst>
                                    <p:set>
                                      <p:cBhvr>
                                        <p:cTn id="50" dur="1" fill="hold">
                                          <p:stCondLst>
                                            <p:cond delay="0"/>
                                          </p:stCondLst>
                                        </p:cTn>
                                        <p:tgtEl>
                                          <p:spTgt spid="114"/>
                                        </p:tgtEl>
                                        <p:attrNameLst>
                                          <p:attrName>style.visibility</p:attrName>
                                        </p:attrNameLst>
                                      </p:cBhvr>
                                      <p:to>
                                        <p:strVal val="visible"/>
                                      </p:to>
                                    </p:set>
                                    <p:animEffect transition="in" filter="fade">
                                      <p:cBhvr>
                                        <p:cTn id="51" dur="400"/>
                                        <p:tgtEl>
                                          <p:spTgt spid="1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15"/>
                                        </p:tgtEl>
                                        <p:attrNameLst>
                                          <p:attrName>style.visibility</p:attrName>
                                        </p:attrNameLst>
                                      </p:cBhvr>
                                      <p:to>
                                        <p:strVal val="visible"/>
                                      </p:to>
                                    </p:set>
                                    <p:animEffect transition="in" filter="fade">
                                      <p:cBhvr>
                                        <p:cTn id="56" dur="400"/>
                                        <p:tgtEl>
                                          <p:spTgt spid="11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fade">
                                      <p:cBhvr>
                                        <p:cTn id="61" dur="4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825"/>
            <a:ext cx="9502956" cy="638175"/>
          </a:xfrm>
        </p:spPr>
        <p:txBody>
          <a:bodyPr>
            <a:noAutofit/>
          </a:bodyPr>
          <a:lstStyle/>
          <a:p>
            <a:pPr algn="l">
              <a:buNone/>
              <a:defRPr b="0"/>
            </a:pPr>
            <a:r>
              <a:rPr lang="en-US" sz="2400" b="0" i="0" dirty="0">
                <a:solidFill>
                  <a:srgbClr val="000000"/>
                </a:solidFill>
              </a:rPr>
              <a:t>Sometimes the right decision is to buy more information</a:t>
            </a:r>
          </a:p>
        </p:txBody>
      </p:sp>
      <p:sp>
        <p:nvSpPr>
          <p:cNvPr id="3" name="Slide Number Placeholder 2"/>
          <p:cNvSpPr>
            <a:spLocks noGrp="1"/>
          </p:cNvSpPr>
          <p:nvPr>
            <p:ph type="sldNum" sz="quarter" idx="4"/>
          </p:nvPr>
        </p:nvSpPr>
        <p:spPr/>
        <p:txBody>
          <a:bodyPr/>
          <a:lstStyle/>
          <a:p>
            <a:fld id="{B7EB45DA-9A0D-DC49-8E02-F30A5DDC21C3}" type="slidenum">
              <a:rPr lang="en-US" smtClean="0"/>
              <a:t>14</a:t>
            </a:fld>
            <a:endParaRPr lang="en-US"/>
          </a:p>
        </p:txBody>
      </p:sp>
      <p:sp>
        <p:nvSpPr>
          <p:cNvPr id="61" name="Band61"/>
          <p:cNvSpPr/>
          <p:nvPr/>
        </p:nvSpPr>
        <p:spPr>
          <a:xfrm>
            <a:off x="279400" y="5100000"/>
            <a:ext cx="8585200" cy="750000"/>
          </a:xfrm>
          <a:prstGeom prst="rect">
            <a:avLst/>
          </a:prstGeom>
          <a:solidFill>
            <a:srgbClr val="8E6F3E"/>
          </a:solidFill>
          <a:ln>
            <a:noFill/>
          </a:ln>
        </p:spPr>
        <p:txBody>
          <a:bodyPr wrap="square" lIns="109728" tIns="82296" rIns="109728" bIns="82296" anchor="ctr">
            <a:normAutofit/>
          </a:bodyPr>
          <a:lstStyle/>
          <a:p>
            <a:pPr algn="ctr">
              <a:buNone/>
            </a:pPr>
            <a:r>
              <a:rPr lang="en-US" sz="2600" b="1" i="0" dirty="0">
                <a:solidFill>
                  <a:srgbClr val="FFFFFF"/>
                </a:solidFill>
              </a:rPr>
              <a:t>Is the information worth more than it costs to obtain?</a:t>
            </a:r>
          </a:p>
        </p:txBody>
      </p:sp>
      <p:sp>
        <p:nvSpPr>
          <p:cNvPr id="100" name="Uncertain"/>
          <p:cNvSpPr/>
          <p:nvPr/>
        </p:nvSpPr>
        <p:spPr>
          <a:xfrm>
            <a:off x="165000" y="2492614"/>
            <a:ext cx="1540000" cy="700000"/>
          </a:xfrm>
          <a:prstGeom prst="rect">
            <a:avLst/>
          </a:prstGeom>
          <a:solidFill>
            <a:srgbClr val="F5F1E8"/>
          </a:solidFill>
          <a:ln w="12954">
            <a:solidFill>
              <a:srgbClr val="C9B991"/>
            </a:solidFill>
          </a:ln>
        </p:spPr>
        <p:txBody>
          <a:bodyPr wrap="square" lIns="54864" tIns="27432" rIns="54864" bIns="27432" anchor="ctr">
            <a:normAutofit/>
          </a:bodyPr>
          <a:lstStyle/>
          <a:p>
            <a:pPr algn="ctr">
              <a:buNone/>
            </a:pPr>
            <a:r>
              <a:rPr lang="en-US" sz="2000" b="1" i="0" dirty="0">
                <a:solidFill>
                  <a:srgbClr val="5C4826"/>
                </a:solidFill>
              </a:rPr>
              <a:t>UNCERTAIN CHOICE</a:t>
            </a:r>
          </a:p>
        </p:txBody>
      </p:sp>
      <p:cxnSp>
        <p:nvCxnSpPr>
          <p:cNvPr id="101" name="A1"/>
          <p:cNvCxnSpPr>
            <a:cxnSpLocks/>
            <a:stCxn id="100" idx="3"/>
            <a:endCxn id="102" idx="1"/>
          </p:cNvCxnSpPr>
          <p:nvPr/>
        </p:nvCxnSpPr>
        <p:spPr>
          <a:xfrm>
            <a:off x="1705000" y="2842614"/>
            <a:ext cx="332504" cy="17079"/>
          </a:xfrm>
          <a:prstGeom prst="line">
            <a:avLst/>
          </a:prstGeom>
          <a:ln w="43720">
            <a:solidFill>
              <a:srgbClr val="8E6F3E"/>
            </a:solidFill>
            <a:tailEnd type="triangle" w="med" len="med"/>
          </a:ln>
        </p:spPr>
      </p:cxnSp>
      <p:sp>
        <p:nvSpPr>
          <p:cNvPr id="102" name="Diamond"/>
          <p:cNvSpPr/>
          <p:nvPr/>
        </p:nvSpPr>
        <p:spPr>
          <a:xfrm>
            <a:off x="2037504" y="1609385"/>
            <a:ext cx="2374991" cy="2500615"/>
          </a:xfrm>
          <a:prstGeom prst="diamond">
            <a:avLst/>
          </a:prstGeom>
          <a:solidFill>
            <a:srgbClr val="FFFFFF"/>
          </a:solidFill>
          <a:ln w="19431">
            <a:solidFill>
              <a:srgbClr val="8E6F3E"/>
            </a:solidFill>
          </a:ln>
        </p:spPr>
        <p:txBody>
          <a:bodyPr wrap="none" lIns="0" tIns="0" rIns="0" bIns="0" anchor="ctr">
            <a:noAutofit/>
          </a:bodyPr>
          <a:lstStyle/>
          <a:p>
            <a:pPr algn="ctr">
              <a:buNone/>
            </a:pPr>
            <a:r>
              <a:rPr lang="en-US" sz="2000" b="1" dirty="0">
                <a:solidFill>
                  <a:srgbClr val="5C4826"/>
                </a:solidFill>
              </a:rPr>
              <a:t>Could knowing</a:t>
            </a:r>
          </a:p>
          <a:p>
            <a:pPr algn="ctr">
              <a:spcBef>
                <a:spcPts val="300"/>
              </a:spcBef>
              <a:buNone/>
            </a:pPr>
            <a:r>
              <a:rPr lang="en-US" sz="2000" b="1" dirty="0">
                <a:solidFill>
                  <a:srgbClr val="5C4826"/>
                </a:solidFill>
              </a:rPr>
              <a:t>more change</a:t>
            </a:r>
          </a:p>
          <a:p>
            <a:pPr algn="ctr">
              <a:spcBef>
                <a:spcPts val="300"/>
              </a:spcBef>
              <a:buNone/>
            </a:pPr>
            <a:r>
              <a:rPr lang="en-US" sz="2000" b="1" dirty="0">
                <a:solidFill>
                  <a:srgbClr val="5C4826"/>
                </a:solidFill>
              </a:rPr>
              <a:t>the decision?</a:t>
            </a:r>
          </a:p>
        </p:txBody>
      </p:sp>
      <p:cxnSp>
        <p:nvCxnSpPr>
          <p:cNvPr id="103" name="ANo"/>
          <p:cNvCxnSpPr>
            <a:cxnSpLocks/>
            <a:stCxn id="102" idx="2"/>
            <a:endCxn id="105" idx="0"/>
          </p:cNvCxnSpPr>
          <p:nvPr/>
        </p:nvCxnSpPr>
        <p:spPr>
          <a:xfrm flipH="1">
            <a:off x="3224999" y="4110000"/>
            <a:ext cx="1" cy="340000"/>
          </a:xfrm>
          <a:prstGeom prst="line">
            <a:avLst/>
          </a:prstGeom>
          <a:ln w="43720">
            <a:solidFill>
              <a:srgbClr val="8E6F3E"/>
            </a:solidFill>
            <a:tailEnd type="triangle" w="med" len="med"/>
          </a:ln>
        </p:spPr>
      </p:cxnSp>
      <p:sp>
        <p:nvSpPr>
          <p:cNvPr id="104" name="NoLbl"/>
          <p:cNvSpPr txBox="1"/>
          <p:nvPr/>
        </p:nvSpPr>
        <p:spPr>
          <a:xfrm>
            <a:off x="3299999" y="4135833"/>
            <a:ext cx="600000" cy="330000"/>
          </a:xfrm>
          <a:prstGeom prst="rect">
            <a:avLst/>
          </a:prstGeom>
          <a:noFill/>
          <a:ln>
            <a:noFill/>
          </a:ln>
        </p:spPr>
        <p:txBody>
          <a:bodyPr wrap="square" lIns="0" tIns="0" rIns="0" bIns="0" anchor="t">
            <a:normAutofit/>
          </a:bodyPr>
          <a:lstStyle/>
          <a:p>
            <a:pPr algn="l">
              <a:buNone/>
            </a:pPr>
            <a:r>
              <a:rPr lang="en-US" sz="2000" b="1" i="0" dirty="0">
                <a:solidFill>
                  <a:srgbClr val="555960"/>
                </a:solidFill>
              </a:rPr>
              <a:t>NO</a:t>
            </a:r>
          </a:p>
        </p:txBody>
      </p:sp>
      <p:sp>
        <p:nvSpPr>
          <p:cNvPr id="105" name="Decide"/>
          <p:cNvSpPr/>
          <p:nvPr/>
        </p:nvSpPr>
        <p:spPr>
          <a:xfrm>
            <a:off x="2624999" y="4450000"/>
            <a:ext cx="1200000" cy="560000"/>
          </a:xfrm>
          <a:prstGeom prst="rect">
            <a:avLst/>
          </a:prstGeom>
          <a:solidFill>
            <a:srgbClr val="F5F1E8"/>
          </a:solidFill>
          <a:ln w="12954">
            <a:solidFill>
              <a:srgbClr val="C9B991"/>
            </a:solidFill>
          </a:ln>
        </p:spPr>
        <p:txBody>
          <a:bodyPr wrap="square" lIns="54864" tIns="27432" rIns="54864" bIns="27432" anchor="ctr">
            <a:normAutofit/>
          </a:bodyPr>
          <a:lstStyle/>
          <a:p>
            <a:pPr algn="ctr">
              <a:buNone/>
            </a:pPr>
            <a:r>
              <a:rPr lang="en-US" sz="2300" b="1" i="0" dirty="0">
                <a:solidFill>
                  <a:srgbClr val="5C4826"/>
                </a:solidFill>
              </a:rPr>
              <a:t>DECIDE</a:t>
            </a:r>
          </a:p>
        </p:txBody>
      </p:sp>
      <p:cxnSp>
        <p:nvCxnSpPr>
          <p:cNvPr id="106" name="AYes"/>
          <p:cNvCxnSpPr>
            <a:cxnSpLocks/>
            <a:stCxn id="102" idx="3"/>
            <a:endCxn id="108" idx="1"/>
          </p:cNvCxnSpPr>
          <p:nvPr/>
        </p:nvCxnSpPr>
        <p:spPr>
          <a:xfrm flipV="1">
            <a:off x="4412495" y="2850000"/>
            <a:ext cx="487505" cy="9693"/>
          </a:xfrm>
          <a:prstGeom prst="line">
            <a:avLst/>
          </a:prstGeom>
          <a:ln w="43720">
            <a:solidFill>
              <a:srgbClr val="8E6F3E"/>
            </a:solidFill>
            <a:tailEnd type="triangle" w="med" len="med"/>
          </a:ln>
        </p:spPr>
      </p:cxnSp>
      <p:sp>
        <p:nvSpPr>
          <p:cNvPr id="107" name="YesLbl"/>
          <p:cNvSpPr txBox="1"/>
          <p:nvPr/>
        </p:nvSpPr>
        <p:spPr>
          <a:xfrm>
            <a:off x="4412495" y="2500000"/>
            <a:ext cx="600000" cy="330000"/>
          </a:xfrm>
          <a:prstGeom prst="rect">
            <a:avLst/>
          </a:prstGeom>
          <a:noFill/>
          <a:ln>
            <a:noFill/>
          </a:ln>
        </p:spPr>
        <p:txBody>
          <a:bodyPr wrap="square" lIns="0" tIns="0" rIns="0" bIns="0" anchor="t">
            <a:normAutofit/>
          </a:bodyPr>
          <a:lstStyle/>
          <a:p>
            <a:pPr algn="l">
              <a:buNone/>
            </a:pPr>
            <a:r>
              <a:rPr lang="en-US" sz="2000" b="1" i="0" dirty="0">
                <a:solidFill>
                  <a:srgbClr val="555960"/>
                </a:solidFill>
              </a:rPr>
              <a:t>YES</a:t>
            </a:r>
          </a:p>
        </p:txBody>
      </p:sp>
      <p:sp>
        <p:nvSpPr>
          <p:cNvPr id="108" name="BuyEv"/>
          <p:cNvSpPr/>
          <p:nvPr/>
        </p:nvSpPr>
        <p:spPr>
          <a:xfrm>
            <a:off x="4900000" y="2500000"/>
            <a:ext cx="1400000" cy="700000"/>
          </a:xfrm>
          <a:prstGeom prst="rect">
            <a:avLst/>
          </a:prstGeom>
          <a:solidFill>
            <a:srgbClr val="8E6F3E"/>
          </a:solidFill>
          <a:ln>
            <a:noFill/>
          </a:ln>
        </p:spPr>
        <p:txBody>
          <a:bodyPr wrap="square" lIns="54864" tIns="27432" rIns="54864" bIns="27432" anchor="ctr">
            <a:normAutofit/>
          </a:bodyPr>
          <a:lstStyle/>
          <a:p>
            <a:pPr algn="ctr">
              <a:buNone/>
            </a:pPr>
            <a:r>
              <a:rPr lang="en-US" sz="2000" b="1" i="0" dirty="0">
                <a:solidFill>
                  <a:srgbClr val="FFFFFF"/>
                </a:solidFill>
              </a:rPr>
              <a:t>BUY EVIDENCE</a:t>
            </a:r>
          </a:p>
        </p:txBody>
      </p:sp>
      <p:sp>
        <p:nvSpPr>
          <p:cNvPr id="109" name="Kid0"/>
          <p:cNvSpPr/>
          <p:nvPr/>
        </p:nvSpPr>
        <p:spPr>
          <a:xfrm>
            <a:off x="6500000" y="1550000"/>
            <a:ext cx="1400000" cy="560000"/>
          </a:xfrm>
          <a:prstGeom prst="rect">
            <a:avLst/>
          </a:prstGeom>
          <a:solidFill>
            <a:srgbClr val="F5F1E8"/>
          </a:solidFill>
          <a:ln w="12954">
            <a:solidFill>
              <a:srgbClr val="C9B991"/>
            </a:solidFill>
          </a:ln>
        </p:spPr>
        <p:txBody>
          <a:bodyPr wrap="square" lIns="54864" tIns="27432" rIns="54864" bIns="27432" anchor="ctr">
            <a:normAutofit/>
          </a:bodyPr>
          <a:lstStyle/>
          <a:p>
            <a:pPr algn="ctr">
              <a:buNone/>
            </a:pPr>
            <a:r>
              <a:rPr lang="en-US" sz="2000" b="1" i="0" dirty="0">
                <a:solidFill>
                  <a:srgbClr val="5C4826"/>
                </a:solidFill>
              </a:rPr>
              <a:t>MODEL</a:t>
            </a:r>
          </a:p>
        </p:txBody>
      </p:sp>
      <p:cxnSp>
        <p:nvCxnSpPr>
          <p:cNvPr id="110" name="KA0"/>
          <p:cNvCxnSpPr/>
          <p:nvPr/>
        </p:nvCxnSpPr>
        <p:spPr>
          <a:xfrm flipV="1">
            <a:off x="6300000" y="1830000"/>
            <a:ext cx="200000" cy="1020000"/>
          </a:xfrm>
          <a:prstGeom prst="line">
            <a:avLst/>
          </a:prstGeom>
          <a:ln w="43720">
            <a:solidFill>
              <a:srgbClr val="8E6F3E"/>
            </a:solidFill>
            <a:tailEnd type="triangle" w="med" len="med"/>
          </a:ln>
        </p:spPr>
      </p:cxnSp>
      <p:sp>
        <p:nvSpPr>
          <p:cNvPr id="111" name="Kid1"/>
          <p:cNvSpPr/>
          <p:nvPr/>
        </p:nvSpPr>
        <p:spPr>
          <a:xfrm>
            <a:off x="6500000" y="2570000"/>
            <a:ext cx="1400000" cy="560000"/>
          </a:xfrm>
          <a:prstGeom prst="rect">
            <a:avLst/>
          </a:prstGeom>
          <a:solidFill>
            <a:srgbClr val="F5F1E8"/>
          </a:solidFill>
          <a:ln w="12954">
            <a:solidFill>
              <a:srgbClr val="C9B991"/>
            </a:solidFill>
          </a:ln>
        </p:spPr>
        <p:txBody>
          <a:bodyPr wrap="square" lIns="54864" tIns="27432" rIns="54864" bIns="27432" anchor="ctr">
            <a:normAutofit/>
          </a:bodyPr>
          <a:lstStyle/>
          <a:p>
            <a:pPr algn="ctr">
              <a:buNone/>
            </a:pPr>
            <a:r>
              <a:rPr lang="en-US" sz="2000" b="1" i="0" dirty="0">
                <a:solidFill>
                  <a:srgbClr val="5C4826"/>
                </a:solidFill>
              </a:rPr>
              <a:t>PROTOTYPE</a:t>
            </a:r>
          </a:p>
        </p:txBody>
      </p:sp>
      <p:cxnSp>
        <p:nvCxnSpPr>
          <p:cNvPr id="112" name="KA1"/>
          <p:cNvCxnSpPr/>
          <p:nvPr/>
        </p:nvCxnSpPr>
        <p:spPr>
          <a:xfrm>
            <a:off x="6300000" y="2850000"/>
            <a:ext cx="200000" cy="0"/>
          </a:xfrm>
          <a:prstGeom prst="line">
            <a:avLst/>
          </a:prstGeom>
          <a:ln w="43720">
            <a:solidFill>
              <a:srgbClr val="8E6F3E"/>
            </a:solidFill>
            <a:tailEnd type="triangle" w="med" len="med"/>
          </a:ln>
        </p:spPr>
      </p:cxnSp>
      <p:sp>
        <p:nvSpPr>
          <p:cNvPr id="113" name="Kid2"/>
          <p:cNvSpPr/>
          <p:nvPr/>
        </p:nvSpPr>
        <p:spPr>
          <a:xfrm>
            <a:off x="6500000" y="3590000"/>
            <a:ext cx="1400000" cy="560000"/>
          </a:xfrm>
          <a:prstGeom prst="rect">
            <a:avLst/>
          </a:prstGeom>
          <a:solidFill>
            <a:srgbClr val="F5F1E8"/>
          </a:solidFill>
          <a:ln w="12954">
            <a:solidFill>
              <a:srgbClr val="C9B991"/>
            </a:solidFill>
          </a:ln>
        </p:spPr>
        <p:txBody>
          <a:bodyPr wrap="square" lIns="54864" tIns="27432" rIns="54864" bIns="27432" anchor="ctr">
            <a:normAutofit/>
          </a:bodyPr>
          <a:lstStyle/>
          <a:p>
            <a:pPr algn="ctr">
              <a:buNone/>
            </a:pPr>
            <a:r>
              <a:rPr lang="en-US" sz="2000" b="1" i="0" dirty="0">
                <a:solidFill>
                  <a:srgbClr val="5C4826"/>
                </a:solidFill>
              </a:rPr>
              <a:t>MEASURE</a:t>
            </a:r>
          </a:p>
        </p:txBody>
      </p:sp>
      <p:cxnSp>
        <p:nvCxnSpPr>
          <p:cNvPr id="114" name="KA2"/>
          <p:cNvCxnSpPr/>
          <p:nvPr/>
        </p:nvCxnSpPr>
        <p:spPr>
          <a:xfrm>
            <a:off x="6300000" y="2850000"/>
            <a:ext cx="200000" cy="1020000"/>
          </a:xfrm>
          <a:prstGeom prst="line">
            <a:avLst/>
          </a:prstGeom>
          <a:ln w="43720">
            <a:solidFill>
              <a:srgbClr val="8E6F3E"/>
            </a:solidFill>
            <a:tailEnd type="triangle" w="med" len="med"/>
          </a:ln>
        </p:spPr>
      </p:cxnSp>
      <p:sp>
        <p:nvSpPr>
          <p:cNvPr id="115" name="DecideBetter"/>
          <p:cNvSpPr/>
          <p:nvPr/>
        </p:nvSpPr>
        <p:spPr>
          <a:xfrm>
            <a:off x="8109302" y="2492614"/>
            <a:ext cx="929000" cy="700000"/>
          </a:xfrm>
          <a:prstGeom prst="rect">
            <a:avLst/>
          </a:prstGeom>
          <a:solidFill>
            <a:srgbClr val="8E6F3E"/>
          </a:solidFill>
          <a:ln>
            <a:noFill/>
          </a:ln>
        </p:spPr>
        <p:txBody>
          <a:bodyPr wrap="square" lIns="54864" tIns="27432" rIns="54864" bIns="27432" anchor="ctr">
            <a:noAutofit/>
          </a:bodyPr>
          <a:lstStyle/>
          <a:p>
            <a:pPr algn="ctr">
              <a:buNone/>
            </a:pPr>
            <a:r>
              <a:rPr lang="en-US" sz="2000" b="1" i="0" dirty="0">
                <a:solidFill>
                  <a:srgbClr val="FFFFFF"/>
                </a:solidFill>
              </a:rPr>
              <a:t>DECIDE</a:t>
            </a:r>
          </a:p>
          <a:p>
            <a:pPr algn="ctr">
              <a:spcBef>
                <a:spcPts val="534"/>
              </a:spcBef>
              <a:buNone/>
            </a:pPr>
            <a:r>
              <a:rPr lang="en-US" sz="2000" b="1" i="0" dirty="0">
                <a:solidFill>
                  <a:srgbClr val="FFFFFF"/>
                </a:solidFill>
              </a:rPr>
              <a:t>BETTER</a:t>
            </a:r>
          </a:p>
        </p:txBody>
      </p:sp>
      <p:cxnSp>
        <p:nvCxnSpPr>
          <p:cNvPr id="116" name="CA0"/>
          <p:cNvCxnSpPr>
            <a:cxnSpLocks/>
          </p:cNvCxnSpPr>
          <p:nvPr/>
        </p:nvCxnSpPr>
        <p:spPr>
          <a:xfrm>
            <a:off x="7900000" y="1830000"/>
            <a:ext cx="150000" cy="1020000"/>
          </a:xfrm>
          <a:prstGeom prst="line">
            <a:avLst/>
          </a:prstGeom>
          <a:ln w="43720">
            <a:solidFill>
              <a:srgbClr val="8E6F3E"/>
            </a:solidFill>
            <a:tailEnd type="triangle" w="med" len="med"/>
          </a:ln>
        </p:spPr>
      </p:cxnSp>
      <p:cxnSp>
        <p:nvCxnSpPr>
          <p:cNvPr id="117" name="CA1"/>
          <p:cNvCxnSpPr>
            <a:cxnSpLocks/>
          </p:cNvCxnSpPr>
          <p:nvPr/>
        </p:nvCxnSpPr>
        <p:spPr>
          <a:xfrm>
            <a:off x="7900000" y="2850000"/>
            <a:ext cx="150000" cy="0"/>
          </a:xfrm>
          <a:prstGeom prst="line">
            <a:avLst/>
          </a:prstGeom>
          <a:ln w="43720">
            <a:solidFill>
              <a:srgbClr val="8E6F3E"/>
            </a:solidFill>
            <a:tailEnd type="triangle" w="med" len="med"/>
          </a:ln>
        </p:spPr>
      </p:cxnSp>
      <p:cxnSp>
        <p:nvCxnSpPr>
          <p:cNvPr id="118" name="CA2"/>
          <p:cNvCxnSpPr>
            <a:cxnSpLocks/>
          </p:cNvCxnSpPr>
          <p:nvPr/>
        </p:nvCxnSpPr>
        <p:spPr>
          <a:xfrm flipV="1">
            <a:off x="7900000" y="2850000"/>
            <a:ext cx="150000" cy="1020000"/>
          </a:xfrm>
          <a:prstGeom prst="line">
            <a:avLst/>
          </a:prstGeom>
          <a:ln w="43720">
            <a:solidFill>
              <a:srgbClr val="8E6F3E"/>
            </a:solidFill>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400"/>
                                        <p:tgtEl>
                                          <p:spTgt spid="10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3"/>
                                        </p:tgtEl>
                                        <p:attrNameLst>
                                          <p:attrName>style.visibility</p:attrName>
                                        </p:attrNameLst>
                                      </p:cBhvr>
                                      <p:to>
                                        <p:strVal val="visible"/>
                                      </p:to>
                                    </p:set>
                                    <p:animEffect transition="in" filter="fade">
                                      <p:cBhvr>
                                        <p:cTn id="18" dur="400"/>
                                        <p:tgtEl>
                                          <p:spTgt spid="103"/>
                                        </p:tgtEl>
                                      </p:cBhvr>
                                    </p:animEffect>
                                  </p:childTnLst>
                                </p:cTn>
                              </p:par>
                              <p:par>
                                <p:cTn id="19" presetID="10" presetClass="entr" presetSubtype="0" fill="hold" nodeType="withEffect">
                                  <p:stCondLst>
                                    <p:cond delay="0"/>
                                  </p:stCondLst>
                                  <p:childTnLst>
                                    <p:set>
                                      <p:cBhvr>
                                        <p:cTn id="20" dur="1" fill="hold">
                                          <p:stCondLst>
                                            <p:cond delay="0"/>
                                          </p:stCondLst>
                                        </p:cTn>
                                        <p:tgtEl>
                                          <p:spTgt spid="104"/>
                                        </p:tgtEl>
                                        <p:attrNameLst>
                                          <p:attrName>style.visibility</p:attrName>
                                        </p:attrNameLst>
                                      </p:cBhvr>
                                      <p:to>
                                        <p:strVal val="visible"/>
                                      </p:to>
                                    </p:set>
                                    <p:animEffect transition="in" filter="fade">
                                      <p:cBhvr>
                                        <p:cTn id="21" dur="400"/>
                                        <p:tgtEl>
                                          <p:spTgt spid="104"/>
                                        </p:tgtEl>
                                      </p:cBhvr>
                                    </p:animEffect>
                                  </p:childTnLst>
                                </p:cTn>
                              </p:par>
                              <p:par>
                                <p:cTn id="22" presetID="10" presetClass="entr" presetSubtype="0" fill="hold" nodeType="withEffect">
                                  <p:stCondLst>
                                    <p:cond delay="0"/>
                                  </p:stCondLst>
                                  <p:childTnLst>
                                    <p:set>
                                      <p:cBhvr>
                                        <p:cTn id="23" dur="1" fill="hold">
                                          <p:stCondLst>
                                            <p:cond delay="0"/>
                                          </p:stCondLst>
                                        </p:cTn>
                                        <p:tgtEl>
                                          <p:spTgt spid="105"/>
                                        </p:tgtEl>
                                        <p:attrNameLst>
                                          <p:attrName>style.visibility</p:attrName>
                                        </p:attrNameLst>
                                      </p:cBhvr>
                                      <p:to>
                                        <p:strVal val="visible"/>
                                      </p:to>
                                    </p:set>
                                    <p:animEffect transition="in" filter="fade">
                                      <p:cBhvr>
                                        <p:cTn id="24" dur="400"/>
                                        <p:tgtEl>
                                          <p:spTgt spid="10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6"/>
                                        </p:tgtEl>
                                        <p:attrNameLst>
                                          <p:attrName>style.visibility</p:attrName>
                                        </p:attrNameLst>
                                      </p:cBhvr>
                                      <p:to>
                                        <p:strVal val="visible"/>
                                      </p:to>
                                    </p:set>
                                    <p:animEffect transition="in" filter="fade">
                                      <p:cBhvr>
                                        <p:cTn id="29" dur="400"/>
                                        <p:tgtEl>
                                          <p:spTgt spid="106"/>
                                        </p:tgtEl>
                                      </p:cBhvr>
                                    </p:animEffect>
                                  </p:childTnLst>
                                </p:cTn>
                              </p:par>
                              <p:par>
                                <p:cTn id="30" presetID="10" presetClass="entr" presetSubtype="0" fill="hold" nodeType="withEffect">
                                  <p:stCondLst>
                                    <p:cond delay="0"/>
                                  </p:stCondLst>
                                  <p:childTnLst>
                                    <p:set>
                                      <p:cBhvr>
                                        <p:cTn id="31" dur="1" fill="hold">
                                          <p:stCondLst>
                                            <p:cond delay="0"/>
                                          </p:stCondLst>
                                        </p:cTn>
                                        <p:tgtEl>
                                          <p:spTgt spid="107"/>
                                        </p:tgtEl>
                                        <p:attrNameLst>
                                          <p:attrName>style.visibility</p:attrName>
                                        </p:attrNameLst>
                                      </p:cBhvr>
                                      <p:to>
                                        <p:strVal val="visible"/>
                                      </p:to>
                                    </p:set>
                                    <p:animEffect transition="in" filter="fade">
                                      <p:cBhvr>
                                        <p:cTn id="32" dur="400"/>
                                        <p:tgtEl>
                                          <p:spTgt spid="107"/>
                                        </p:tgtEl>
                                      </p:cBhvr>
                                    </p:animEffect>
                                  </p:childTnLst>
                                </p:cTn>
                              </p:par>
                              <p:par>
                                <p:cTn id="33" presetID="10" presetClass="entr" presetSubtype="0" fill="hold" nodeType="withEffect">
                                  <p:stCondLst>
                                    <p:cond delay="0"/>
                                  </p:stCondLst>
                                  <p:childTnLst>
                                    <p:set>
                                      <p:cBhvr>
                                        <p:cTn id="34" dur="1" fill="hold">
                                          <p:stCondLst>
                                            <p:cond delay="0"/>
                                          </p:stCondLst>
                                        </p:cTn>
                                        <p:tgtEl>
                                          <p:spTgt spid="108"/>
                                        </p:tgtEl>
                                        <p:attrNameLst>
                                          <p:attrName>style.visibility</p:attrName>
                                        </p:attrNameLst>
                                      </p:cBhvr>
                                      <p:to>
                                        <p:strVal val="visible"/>
                                      </p:to>
                                    </p:set>
                                    <p:animEffect transition="in" filter="fade">
                                      <p:cBhvr>
                                        <p:cTn id="35" dur="400"/>
                                        <p:tgtEl>
                                          <p:spTgt spid="10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9"/>
                                        </p:tgtEl>
                                        <p:attrNameLst>
                                          <p:attrName>style.visibility</p:attrName>
                                        </p:attrNameLst>
                                      </p:cBhvr>
                                      <p:to>
                                        <p:strVal val="visible"/>
                                      </p:to>
                                    </p:set>
                                    <p:animEffect transition="in" filter="fade">
                                      <p:cBhvr>
                                        <p:cTn id="40" dur="400"/>
                                        <p:tgtEl>
                                          <p:spTgt spid="109"/>
                                        </p:tgtEl>
                                      </p:cBhvr>
                                    </p:animEffect>
                                  </p:childTnLst>
                                </p:cTn>
                              </p:par>
                              <p:par>
                                <p:cTn id="41" presetID="10" presetClass="entr" presetSubtype="0" fill="hold" nodeType="withEffect">
                                  <p:stCondLst>
                                    <p:cond delay="0"/>
                                  </p:stCondLst>
                                  <p:childTnLst>
                                    <p:set>
                                      <p:cBhvr>
                                        <p:cTn id="42" dur="1" fill="hold">
                                          <p:stCondLst>
                                            <p:cond delay="0"/>
                                          </p:stCondLst>
                                        </p:cTn>
                                        <p:tgtEl>
                                          <p:spTgt spid="110"/>
                                        </p:tgtEl>
                                        <p:attrNameLst>
                                          <p:attrName>style.visibility</p:attrName>
                                        </p:attrNameLst>
                                      </p:cBhvr>
                                      <p:to>
                                        <p:strVal val="visible"/>
                                      </p:to>
                                    </p:set>
                                    <p:animEffect transition="in" filter="fade">
                                      <p:cBhvr>
                                        <p:cTn id="43" dur="400"/>
                                        <p:tgtEl>
                                          <p:spTgt spid="110"/>
                                        </p:tgtEl>
                                      </p:cBhvr>
                                    </p:animEffect>
                                  </p:childTnLst>
                                </p:cTn>
                              </p:par>
                              <p:par>
                                <p:cTn id="44" presetID="10" presetClass="entr" presetSubtype="0" fill="hold" nodeType="withEffect">
                                  <p:stCondLst>
                                    <p:cond delay="0"/>
                                  </p:stCondLst>
                                  <p:childTnLst>
                                    <p:set>
                                      <p:cBhvr>
                                        <p:cTn id="45" dur="1" fill="hold">
                                          <p:stCondLst>
                                            <p:cond delay="0"/>
                                          </p:stCondLst>
                                        </p:cTn>
                                        <p:tgtEl>
                                          <p:spTgt spid="111"/>
                                        </p:tgtEl>
                                        <p:attrNameLst>
                                          <p:attrName>style.visibility</p:attrName>
                                        </p:attrNameLst>
                                      </p:cBhvr>
                                      <p:to>
                                        <p:strVal val="visible"/>
                                      </p:to>
                                    </p:set>
                                    <p:animEffect transition="in" filter="fade">
                                      <p:cBhvr>
                                        <p:cTn id="46" dur="400"/>
                                        <p:tgtEl>
                                          <p:spTgt spid="111"/>
                                        </p:tgtEl>
                                      </p:cBhvr>
                                    </p:animEffect>
                                  </p:childTnLst>
                                </p:cTn>
                              </p:par>
                              <p:par>
                                <p:cTn id="47" presetID="10" presetClass="entr" presetSubtype="0" fill="hold" nodeType="withEffect">
                                  <p:stCondLst>
                                    <p:cond delay="0"/>
                                  </p:stCondLst>
                                  <p:childTnLst>
                                    <p:set>
                                      <p:cBhvr>
                                        <p:cTn id="48" dur="1" fill="hold">
                                          <p:stCondLst>
                                            <p:cond delay="0"/>
                                          </p:stCondLst>
                                        </p:cTn>
                                        <p:tgtEl>
                                          <p:spTgt spid="112"/>
                                        </p:tgtEl>
                                        <p:attrNameLst>
                                          <p:attrName>style.visibility</p:attrName>
                                        </p:attrNameLst>
                                      </p:cBhvr>
                                      <p:to>
                                        <p:strVal val="visible"/>
                                      </p:to>
                                    </p:set>
                                    <p:animEffect transition="in" filter="fade">
                                      <p:cBhvr>
                                        <p:cTn id="49" dur="400"/>
                                        <p:tgtEl>
                                          <p:spTgt spid="112"/>
                                        </p:tgtEl>
                                      </p:cBhvr>
                                    </p:animEffect>
                                  </p:childTnLst>
                                </p:cTn>
                              </p:par>
                              <p:par>
                                <p:cTn id="50" presetID="10" presetClass="entr" presetSubtype="0" fill="hold" nodeType="withEffect">
                                  <p:stCondLst>
                                    <p:cond delay="0"/>
                                  </p:stCondLst>
                                  <p:childTnLst>
                                    <p:set>
                                      <p:cBhvr>
                                        <p:cTn id="51" dur="1" fill="hold">
                                          <p:stCondLst>
                                            <p:cond delay="0"/>
                                          </p:stCondLst>
                                        </p:cTn>
                                        <p:tgtEl>
                                          <p:spTgt spid="113"/>
                                        </p:tgtEl>
                                        <p:attrNameLst>
                                          <p:attrName>style.visibility</p:attrName>
                                        </p:attrNameLst>
                                      </p:cBhvr>
                                      <p:to>
                                        <p:strVal val="visible"/>
                                      </p:to>
                                    </p:set>
                                    <p:animEffect transition="in" filter="fade">
                                      <p:cBhvr>
                                        <p:cTn id="52" dur="400"/>
                                        <p:tgtEl>
                                          <p:spTgt spid="113"/>
                                        </p:tgtEl>
                                      </p:cBhvr>
                                    </p:animEffect>
                                  </p:childTnLst>
                                </p:cTn>
                              </p:par>
                              <p:par>
                                <p:cTn id="53" presetID="10" presetClass="entr" presetSubtype="0" fill="hold" nodeType="withEffect">
                                  <p:stCondLst>
                                    <p:cond delay="0"/>
                                  </p:stCondLst>
                                  <p:childTnLst>
                                    <p:set>
                                      <p:cBhvr>
                                        <p:cTn id="54" dur="1" fill="hold">
                                          <p:stCondLst>
                                            <p:cond delay="0"/>
                                          </p:stCondLst>
                                        </p:cTn>
                                        <p:tgtEl>
                                          <p:spTgt spid="114"/>
                                        </p:tgtEl>
                                        <p:attrNameLst>
                                          <p:attrName>style.visibility</p:attrName>
                                        </p:attrNameLst>
                                      </p:cBhvr>
                                      <p:to>
                                        <p:strVal val="visible"/>
                                      </p:to>
                                    </p:set>
                                    <p:animEffect transition="in" filter="fade">
                                      <p:cBhvr>
                                        <p:cTn id="55" dur="400"/>
                                        <p:tgtEl>
                                          <p:spTgt spid="11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15"/>
                                        </p:tgtEl>
                                        <p:attrNameLst>
                                          <p:attrName>style.visibility</p:attrName>
                                        </p:attrNameLst>
                                      </p:cBhvr>
                                      <p:to>
                                        <p:strVal val="visible"/>
                                      </p:to>
                                    </p:set>
                                    <p:animEffect transition="in" filter="fade">
                                      <p:cBhvr>
                                        <p:cTn id="60" dur="400"/>
                                        <p:tgtEl>
                                          <p:spTgt spid="115"/>
                                        </p:tgtEl>
                                      </p:cBhvr>
                                    </p:animEffect>
                                  </p:childTnLst>
                                </p:cTn>
                              </p:par>
                              <p:par>
                                <p:cTn id="61" presetID="10" presetClass="entr" presetSubtype="0" fill="hold" nodeType="withEffect">
                                  <p:stCondLst>
                                    <p:cond delay="0"/>
                                  </p:stCondLst>
                                  <p:childTnLst>
                                    <p:set>
                                      <p:cBhvr>
                                        <p:cTn id="62" dur="1" fill="hold">
                                          <p:stCondLst>
                                            <p:cond delay="0"/>
                                          </p:stCondLst>
                                        </p:cTn>
                                        <p:tgtEl>
                                          <p:spTgt spid="116"/>
                                        </p:tgtEl>
                                        <p:attrNameLst>
                                          <p:attrName>style.visibility</p:attrName>
                                        </p:attrNameLst>
                                      </p:cBhvr>
                                      <p:to>
                                        <p:strVal val="visible"/>
                                      </p:to>
                                    </p:set>
                                    <p:animEffect transition="in" filter="fade">
                                      <p:cBhvr>
                                        <p:cTn id="63" dur="400"/>
                                        <p:tgtEl>
                                          <p:spTgt spid="116"/>
                                        </p:tgtEl>
                                      </p:cBhvr>
                                    </p:animEffect>
                                  </p:childTnLst>
                                </p:cTn>
                              </p:par>
                              <p:par>
                                <p:cTn id="64" presetID="10" presetClass="entr" presetSubtype="0" fill="hold" nodeType="withEffect">
                                  <p:stCondLst>
                                    <p:cond delay="0"/>
                                  </p:stCondLst>
                                  <p:childTnLst>
                                    <p:set>
                                      <p:cBhvr>
                                        <p:cTn id="65" dur="1" fill="hold">
                                          <p:stCondLst>
                                            <p:cond delay="0"/>
                                          </p:stCondLst>
                                        </p:cTn>
                                        <p:tgtEl>
                                          <p:spTgt spid="117"/>
                                        </p:tgtEl>
                                        <p:attrNameLst>
                                          <p:attrName>style.visibility</p:attrName>
                                        </p:attrNameLst>
                                      </p:cBhvr>
                                      <p:to>
                                        <p:strVal val="visible"/>
                                      </p:to>
                                    </p:set>
                                    <p:animEffect transition="in" filter="fade">
                                      <p:cBhvr>
                                        <p:cTn id="66" dur="400"/>
                                        <p:tgtEl>
                                          <p:spTgt spid="117"/>
                                        </p:tgtEl>
                                      </p:cBhvr>
                                    </p:animEffect>
                                  </p:childTnLst>
                                </p:cTn>
                              </p:par>
                              <p:par>
                                <p:cTn id="67" presetID="10" presetClass="entr" presetSubtype="0" fill="hold" nodeType="withEffect">
                                  <p:stCondLst>
                                    <p:cond delay="0"/>
                                  </p:stCondLst>
                                  <p:childTnLst>
                                    <p:set>
                                      <p:cBhvr>
                                        <p:cTn id="68" dur="1" fill="hold">
                                          <p:stCondLst>
                                            <p:cond delay="0"/>
                                          </p:stCondLst>
                                        </p:cTn>
                                        <p:tgtEl>
                                          <p:spTgt spid="118"/>
                                        </p:tgtEl>
                                        <p:attrNameLst>
                                          <p:attrName>style.visibility</p:attrName>
                                        </p:attrNameLst>
                                      </p:cBhvr>
                                      <p:to>
                                        <p:strVal val="visible"/>
                                      </p:to>
                                    </p:set>
                                    <p:animEffect transition="in" filter="fade">
                                      <p:cBhvr>
                                        <p:cTn id="69" dur="4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40280"/>
            <a:ext cx="7772400" cy="914400"/>
          </a:xfrm>
        </p:spPr>
        <p:txBody>
          <a:bodyPr>
            <a:normAutofit/>
          </a:bodyPr>
          <a:lstStyle/>
          <a:p>
            <a:pPr algn="ctr">
              <a:buNone/>
              <a:defRPr b="0"/>
            </a:pPr>
            <a:r>
              <a:rPr lang="en-US" sz="3200" b="0" i="0" dirty="0">
                <a:solidFill>
                  <a:srgbClr val="000000"/>
                </a:solidFill>
              </a:rPr>
              <a:t>Where do the alternatives come from?</a:t>
            </a:r>
          </a:p>
        </p:txBody>
      </p:sp>
      <p:sp>
        <p:nvSpPr>
          <p:cNvPr id="3" name="Slide Number Placeholder 2"/>
          <p:cNvSpPr>
            <a:spLocks noGrp="1"/>
          </p:cNvSpPr>
          <p:nvPr>
            <p:ph type="sldNum" sz="quarter" idx="4"/>
          </p:nvPr>
        </p:nvSpPr>
        <p:spPr/>
        <p:txBody>
          <a:bodyPr/>
          <a:lstStyle/>
          <a:p>
            <a:fld id="{B7EB45DA-9A0D-DC49-8E02-F30A5DDC21C3}" type="slidenum">
              <a:rPr lang="en-US" smtClean="0"/>
              <a:t>15</a:t>
            </a:fld>
            <a:endParaRPr lang="en-US"/>
          </a:p>
        </p:txBody>
      </p:sp>
      <p:sp>
        <p:nvSpPr>
          <p:cNvPr id="50" name="T50"/>
          <p:cNvSpPr txBox="1"/>
          <p:nvPr/>
        </p:nvSpPr>
        <p:spPr>
          <a:xfrm>
            <a:off x="685800" y="1737360"/>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3</a:t>
            </a:r>
          </a:p>
        </p:txBody>
      </p:sp>
      <p:sp>
        <p:nvSpPr>
          <p:cNvPr id="51" name="S51"/>
          <p:cNvSpPr/>
          <p:nvPr/>
        </p:nvSpPr>
        <p:spPr>
          <a:xfrm>
            <a:off x="3429000" y="3383280"/>
            <a:ext cx="2286000" cy="50800"/>
          </a:xfrm>
          <a:prstGeom prst="rect">
            <a:avLst/>
          </a:prstGeom>
          <a:solidFill>
            <a:srgbClr val="8E6F3E"/>
          </a:solidFill>
          <a:ln>
            <a:noFill/>
          </a:ln>
        </p:spPr>
        <p:txBody>
          <a:bodyPr/>
          <a:lstStyle/>
          <a:p>
            <a:endParaRPr/>
          </a:p>
        </p:txBody>
      </p:sp>
      <p:sp>
        <p:nvSpPr>
          <p:cNvPr id="52" name="T52"/>
          <p:cNvSpPr txBox="1"/>
          <p:nvPr/>
        </p:nvSpPr>
        <p:spPr>
          <a:xfrm>
            <a:off x="1371600" y="3977640"/>
            <a:ext cx="6400800" cy="1005840"/>
          </a:xfrm>
          <a:prstGeom prst="rect">
            <a:avLst/>
          </a:prstGeom>
          <a:noFill/>
          <a:ln>
            <a:noFill/>
          </a:ln>
        </p:spPr>
        <p:txBody>
          <a:bodyPr wrap="square" lIns="0" tIns="0" rIns="0" bIns="0" anchor="t">
            <a:normAutofit fontScale="92500" lnSpcReduction="20000"/>
          </a:bodyPr>
          <a:lstStyle/>
          <a:p>
            <a:pPr algn="ctr">
              <a:buNone/>
            </a:pPr>
            <a:r>
              <a:rPr lang="en-US" sz="2800" b="0" i="0" dirty="0">
                <a:solidFill>
                  <a:srgbClr val="555960"/>
                </a:solidFill>
              </a:rPr>
              <a:t>Patterns capture recurring architectural choices—and expectations about their consequences.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Patterns capture recurring choices and expected consequences</a:t>
            </a:r>
          </a:p>
        </p:txBody>
      </p:sp>
      <p:sp>
        <p:nvSpPr>
          <p:cNvPr id="3" name="Slide Number Placeholder 2"/>
          <p:cNvSpPr>
            <a:spLocks noGrp="1"/>
          </p:cNvSpPr>
          <p:nvPr>
            <p:ph type="sldNum" sz="quarter" idx="4"/>
          </p:nvPr>
        </p:nvSpPr>
        <p:spPr/>
        <p:txBody>
          <a:bodyPr/>
          <a:lstStyle/>
          <a:p>
            <a:fld id="{B7EB45DA-9A0D-DC49-8E02-F30A5DDC21C3}" type="slidenum">
              <a:rPr lang="en-US" smtClean="0"/>
              <a:t>16</a:t>
            </a:fld>
            <a:endParaRPr lang="en-US"/>
          </a:p>
        </p:txBody>
      </p:sp>
      <p:sp>
        <p:nvSpPr>
          <p:cNvPr id="100" name="Exp"/>
          <p:cNvSpPr/>
          <p:nvPr/>
        </p:nvSpPr>
        <p:spPr>
          <a:xfrm>
            <a:off x="2672000" y="1200000"/>
            <a:ext cx="3800000" cy="5600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000" b="1" i="0" dirty="0">
                <a:solidFill>
                  <a:srgbClr val="5C4826"/>
                </a:solidFill>
              </a:rPr>
              <a:t>PAST ENGINEERING EXPERIENCE</a:t>
            </a:r>
          </a:p>
        </p:txBody>
      </p:sp>
      <p:cxnSp>
        <p:nvCxnSpPr>
          <p:cNvPr id="101" name="ExpArr"/>
          <p:cNvCxnSpPr>
            <a:stCxn id="100" idx="2"/>
            <a:endCxn id="102" idx="0"/>
          </p:cNvCxnSpPr>
          <p:nvPr/>
        </p:nvCxnSpPr>
        <p:spPr>
          <a:xfrm>
            <a:off x="4572000" y="1760000"/>
            <a:ext cx="0" cy="400000"/>
          </a:xfrm>
          <a:prstGeom prst="line">
            <a:avLst/>
          </a:prstGeom>
          <a:ln w="53577">
            <a:solidFill>
              <a:srgbClr val="8E6F3E"/>
            </a:solidFill>
            <a:tailEnd type="triangle" w="med" len="med"/>
          </a:ln>
        </p:spPr>
      </p:cxnSp>
      <p:sp>
        <p:nvSpPr>
          <p:cNvPr id="102" name="Prob"/>
          <p:cNvSpPr/>
          <p:nvPr/>
        </p:nvSpPr>
        <p:spPr>
          <a:xfrm>
            <a:off x="3122000" y="2160000"/>
            <a:ext cx="2900000" cy="5600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000" b="1" i="0" dirty="0">
                <a:solidFill>
                  <a:srgbClr val="5C4826"/>
                </a:solidFill>
              </a:rPr>
              <a:t>A RECURRING PROBLEM</a:t>
            </a:r>
          </a:p>
        </p:txBody>
      </p:sp>
      <p:cxnSp>
        <p:nvCxnSpPr>
          <p:cNvPr id="103" name="BrA"/>
          <p:cNvCxnSpPr>
            <a:stCxn id="102" idx="1"/>
            <a:endCxn id="105" idx="0"/>
          </p:cNvCxnSpPr>
          <p:nvPr/>
        </p:nvCxnSpPr>
        <p:spPr>
          <a:xfrm flipH="1">
            <a:off x="2650000" y="2440000"/>
            <a:ext cx="472000" cy="860000"/>
          </a:xfrm>
          <a:prstGeom prst="bentConnector2">
            <a:avLst/>
          </a:prstGeom>
          <a:ln w="53577">
            <a:solidFill>
              <a:srgbClr val="8E6F3E"/>
            </a:solidFill>
            <a:tailEnd type="triangle" w="med" len="med"/>
          </a:ln>
        </p:spPr>
      </p:cxnSp>
      <p:cxnSp>
        <p:nvCxnSpPr>
          <p:cNvPr id="104" name="BrB"/>
          <p:cNvCxnSpPr>
            <a:stCxn id="102" idx="3"/>
            <a:endCxn id="106" idx="0"/>
          </p:cNvCxnSpPr>
          <p:nvPr/>
        </p:nvCxnSpPr>
        <p:spPr>
          <a:xfrm>
            <a:off x="6022000" y="2440000"/>
            <a:ext cx="472000" cy="860000"/>
          </a:xfrm>
          <a:prstGeom prst="bentConnector2">
            <a:avLst/>
          </a:prstGeom>
          <a:ln w="53577">
            <a:solidFill>
              <a:srgbClr val="8E6F3E"/>
            </a:solidFill>
            <a:tailEnd type="triangle" w="med" len="med"/>
          </a:ln>
        </p:spPr>
      </p:cxnSp>
      <p:sp>
        <p:nvSpPr>
          <p:cNvPr id="105" name="PatA"/>
          <p:cNvSpPr/>
          <p:nvPr/>
        </p:nvSpPr>
        <p:spPr>
          <a:xfrm>
            <a:off x="1900000" y="3300000"/>
            <a:ext cx="1500000" cy="560000"/>
          </a:xfrm>
          <a:prstGeom prst="rect">
            <a:avLst/>
          </a:prstGeom>
          <a:solidFill>
            <a:srgbClr val="FFFFFF"/>
          </a:solidFill>
          <a:ln w="15875">
            <a:solidFill>
              <a:srgbClr val="8E6F3E"/>
            </a:solidFill>
          </a:ln>
        </p:spPr>
        <p:txBody>
          <a:bodyPr wrap="square" lIns="54864" tIns="27432" rIns="54864" bIns="27432" anchor="ctr">
            <a:normAutofit/>
          </a:bodyPr>
          <a:lstStyle/>
          <a:p>
            <a:pPr algn="ctr">
              <a:buNone/>
            </a:pPr>
            <a:r>
              <a:rPr lang="en-US" sz="2000" b="1" i="0" dirty="0">
                <a:solidFill>
                  <a:srgbClr val="5C4826"/>
                </a:solidFill>
              </a:rPr>
              <a:t>PATTERN A</a:t>
            </a:r>
          </a:p>
        </p:txBody>
      </p:sp>
      <p:sp>
        <p:nvSpPr>
          <p:cNvPr id="106" name="PatB"/>
          <p:cNvSpPr/>
          <p:nvPr/>
        </p:nvSpPr>
        <p:spPr>
          <a:xfrm>
            <a:off x="5744000" y="3300000"/>
            <a:ext cx="1500000" cy="560000"/>
          </a:xfrm>
          <a:prstGeom prst="rect">
            <a:avLst/>
          </a:prstGeom>
          <a:solidFill>
            <a:srgbClr val="FFFFFF"/>
          </a:solidFill>
          <a:ln w="15875">
            <a:solidFill>
              <a:srgbClr val="8E6F3E"/>
            </a:solidFill>
          </a:ln>
        </p:spPr>
        <p:txBody>
          <a:bodyPr wrap="square" lIns="54864" tIns="27432" rIns="54864" bIns="27432" anchor="ctr">
            <a:normAutofit/>
          </a:bodyPr>
          <a:lstStyle/>
          <a:p>
            <a:pPr algn="ctr">
              <a:buNone/>
            </a:pPr>
            <a:r>
              <a:rPr lang="en-US" sz="2000" b="1" i="0" dirty="0">
                <a:solidFill>
                  <a:srgbClr val="5C4826"/>
                </a:solidFill>
              </a:rPr>
              <a:t>PATTERN B</a:t>
            </a:r>
          </a:p>
        </p:txBody>
      </p:sp>
      <p:sp>
        <p:nvSpPr>
          <p:cNvPr id="107" name="Exp107"/>
          <p:cNvSpPr txBox="1"/>
          <p:nvPr/>
        </p:nvSpPr>
        <p:spPr>
          <a:xfrm>
            <a:off x="1550000" y="4020000"/>
            <a:ext cx="2200000" cy="660000"/>
          </a:xfrm>
          <a:prstGeom prst="rect">
            <a:avLst/>
          </a:prstGeom>
          <a:noFill/>
          <a:ln>
            <a:noFill/>
          </a:ln>
        </p:spPr>
        <p:txBody>
          <a:bodyPr wrap="square" lIns="0" tIns="0" rIns="0" bIns="0" anchor="t">
            <a:normAutofit lnSpcReduction="10000"/>
          </a:bodyPr>
          <a:lstStyle/>
          <a:p>
            <a:pPr algn="ctr">
              <a:buNone/>
            </a:pPr>
            <a:r>
              <a:rPr lang="en-US" sz="2000" b="0" i="1" dirty="0">
                <a:solidFill>
                  <a:srgbClr val="5C4826"/>
                </a:solidFill>
              </a:rPr>
              <a:t>expected gains</a:t>
            </a:r>
          </a:p>
          <a:p>
            <a:pPr algn="ctr">
              <a:spcBef>
                <a:spcPts val="400"/>
              </a:spcBef>
              <a:buNone/>
            </a:pPr>
            <a:r>
              <a:rPr lang="en-US" sz="2000" b="0" i="1" dirty="0">
                <a:solidFill>
                  <a:srgbClr val="555960"/>
                </a:solidFill>
              </a:rPr>
              <a:t>expected costs</a:t>
            </a:r>
          </a:p>
        </p:txBody>
      </p:sp>
      <p:sp>
        <p:nvSpPr>
          <p:cNvPr id="108" name="Exp108"/>
          <p:cNvSpPr txBox="1"/>
          <p:nvPr/>
        </p:nvSpPr>
        <p:spPr>
          <a:xfrm>
            <a:off x="5394000" y="4020000"/>
            <a:ext cx="2200000" cy="660000"/>
          </a:xfrm>
          <a:prstGeom prst="rect">
            <a:avLst/>
          </a:prstGeom>
          <a:noFill/>
          <a:ln>
            <a:noFill/>
          </a:ln>
        </p:spPr>
        <p:txBody>
          <a:bodyPr wrap="square" lIns="0" tIns="0" rIns="0" bIns="0" anchor="t">
            <a:normAutofit lnSpcReduction="10000"/>
          </a:bodyPr>
          <a:lstStyle/>
          <a:p>
            <a:pPr algn="ctr">
              <a:buNone/>
            </a:pPr>
            <a:r>
              <a:rPr lang="en-US" sz="2000" b="0" i="1" dirty="0">
                <a:solidFill>
                  <a:srgbClr val="5C4826"/>
                </a:solidFill>
              </a:rPr>
              <a:t>expected gains</a:t>
            </a:r>
          </a:p>
          <a:p>
            <a:pPr algn="ctr">
              <a:spcBef>
                <a:spcPts val="400"/>
              </a:spcBef>
              <a:buNone/>
            </a:pPr>
            <a:r>
              <a:rPr lang="en-US" sz="2000" b="0" i="1" dirty="0">
                <a:solidFill>
                  <a:srgbClr val="555960"/>
                </a:solidFill>
              </a:rPr>
              <a:t>expected costs</a:t>
            </a:r>
          </a:p>
        </p:txBody>
      </p:sp>
      <p:sp>
        <p:nvSpPr>
          <p:cNvPr id="109" name="Footer"/>
          <p:cNvSpPr txBox="1"/>
          <p:nvPr/>
        </p:nvSpPr>
        <p:spPr>
          <a:xfrm>
            <a:off x="685800" y="5149999"/>
            <a:ext cx="7772400" cy="1589573"/>
          </a:xfrm>
          <a:prstGeom prst="rect">
            <a:avLst/>
          </a:prstGeom>
          <a:noFill/>
          <a:ln>
            <a:noFill/>
          </a:ln>
        </p:spPr>
        <p:txBody>
          <a:bodyPr wrap="square" lIns="0" tIns="0" rIns="0" bIns="0" anchor="t">
            <a:normAutofit/>
          </a:bodyPr>
          <a:lstStyle/>
          <a:p>
            <a:pPr algn="ctr">
              <a:buNone/>
            </a:pPr>
            <a:r>
              <a:rPr lang="en-US" sz="2400" b="0" i="1" dirty="0">
                <a:solidFill>
                  <a:srgbClr val="000000"/>
                </a:solidFill>
              </a:rPr>
              <a:t>Patterns give us alternatives and information about their consequences from use in other contexts</a:t>
            </a:r>
          </a:p>
          <a:p>
            <a:pPr algn="ctr">
              <a:buNone/>
            </a:pPr>
            <a:endParaRPr lang="en-US" sz="2400" b="0" i="1" dirty="0">
              <a:solidFill>
                <a:srgbClr val="000000"/>
              </a:solidFill>
            </a:endParaRPr>
          </a:p>
          <a:p>
            <a:pPr algn="ctr">
              <a:buNone/>
            </a:pPr>
            <a:r>
              <a:rPr lang="en-US" sz="2400" b="0" i="1" dirty="0">
                <a:solidFill>
                  <a:srgbClr val="000000"/>
                </a:solidFill>
              </a:rPr>
              <a:t>(though not guaranteed in THIS context)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400"/>
                                        <p:tgtEl>
                                          <p:spTgt spid="101"/>
                                        </p:tgtEl>
                                      </p:cBhvr>
                                    </p:animEffect>
                                  </p:childTnLst>
                                </p:cTn>
                              </p:par>
                              <p:par>
                                <p:cTn id="8" presetID="10" presetClass="entr" presetSubtype="0" fill="hold"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400"/>
                                        <p:tgtEl>
                                          <p:spTgt spid="10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3"/>
                                        </p:tgtEl>
                                        <p:attrNameLst>
                                          <p:attrName>style.visibility</p:attrName>
                                        </p:attrNameLst>
                                      </p:cBhvr>
                                      <p:to>
                                        <p:strVal val="visible"/>
                                      </p:to>
                                    </p:set>
                                    <p:animEffect transition="in" filter="fade">
                                      <p:cBhvr>
                                        <p:cTn id="15" dur="400"/>
                                        <p:tgtEl>
                                          <p:spTgt spid="103"/>
                                        </p:tgtEl>
                                      </p:cBhvr>
                                    </p:animEffect>
                                  </p:childTnLst>
                                </p:cTn>
                              </p:par>
                              <p:par>
                                <p:cTn id="16" presetID="10" presetClass="entr" presetSubtype="0" fill="hold" nodeType="withEffect">
                                  <p:stCondLst>
                                    <p:cond delay="0"/>
                                  </p:stCondLst>
                                  <p:childTnLst>
                                    <p:set>
                                      <p:cBhvr>
                                        <p:cTn id="17" dur="1" fill="hold">
                                          <p:stCondLst>
                                            <p:cond delay="0"/>
                                          </p:stCondLst>
                                        </p:cTn>
                                        <p:tgtEl>
                                          <p:spTgt spid="104"/>
                                        </p:tgtEl>
                                        <p:attrNameLst>
                                          <p:attrName>style.visibility</p:attrName>
                                        </p:attrNameLst>
                                      </p:cBhvr>
                                      <p:to>
                                        <p:strVal val="visible"/>
                                      </p:to>
                                    </p:set>
                                    <p:animEffect transition="in" filter="fade">
                                      <p:cBhvr>
                                        <p:cTn id="18" dur="400"/>
                                        <p:tgtEl>
                                          <p:spTgt spid="104"/>
                                        </p:tgtEl>
                                      </p:cBhvr>
                                    </p:animEffect>
                                  </p:childTnLst>
                                </p:cTn>
                              </p:par>
                              <p:par>
                                <p:cTn id="19" presetID="10" presetClass="entr" presetSubtype="0" fill="hold" nodeType="withEffect">
                                  <p:stCondLst>
                                    <p:cond delay="0"/>
                                  </p:stCondLst>
                                  <p:childTnLst>
                                    <p:set>
                                      <p:cBhvr>
                                        <p:cTn id="20" dur="1" fill="hold">
                                          <p:stCondLst>
                                            <p:cond delay="0"/>
                                          </p:stCondLst>
                                        </p:cTn>
                                        <p:tgtEl>
                                          <p:spTgt spid="105"/>
                                        </p:tgtEl>
                                        <p:attrNameLst>
                                          <p:attrName>style.visibility</p:attrName>
                                        </p:attrNameLst>
                                      </p:cBhvr>
                                      <p:to>
                                        <p:strVal val="visible"/>
                                      </p:to>
                                    </p:set>
                                    <p:animEffect transition="in" filter="fade">
                                      <p:cBhvr>
                                        <p:cTn id="21" dur="400"/>
                                        <p:tgtEl>
                                          <p:spTgt spid="105"/>
                                        </p:tgtEl>
                                      </p:cBhvr>
                                    </p:animEffect>
                                  </p:childTnLst>
                                </p:cTn>
                              </p:par>
                              <p:par>
                                <p:cTn id="22" presetID="10" presetClass="entr" presetSubtype="0" fill="hold" nodeType="withEffect">
                                  <p:stCondLst>
                                    <p:cond delay="0"/>
                                  </p:stCondLst>
                                  <p:childTnLst>
                                    <p:set>
                                      <p:cBhvr>
                                        <p:cTn id="23" dur="1" fill="hold">
                                          <p:stCondLst>
                                            <p:cond delay="0"/>
                                          </p:stCondLst>
                                        </p:cTn>
                                        <p:tgtEl>
                                          <p:spTgt spid="106"/>
                                        </p:tgtEl>
                                        <p:attrNameLst>
                                          <p:attrName>style.visibility</p:attrName>
                                        </p:attrNameLst>
                                      </p:cBhvr>
                                      <p:to>
                                        <p:strVal val="visible"/>
                                      </p:to>
                                    </p:set>
                                    <p:animEffect transition="in" filter="fade">
                                      <p:cBhvr>
                                        <p:cTn id="24" dur="400"/>
                                        <p:tgtEl>
                                          <p:spTgt spid="10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7"/>
                                        </p:tgtEl>
                                        <p:attrNameLst>
                                          <p:attrName>style.visibility</p:attrName>
                                        </p:attrNameLst>
                                      </p:cBhvr>
                                      <p:to>
                                        <p:strVal val="visible"/>
                                      </p:to>
                                    </p:set>
                                    <p:animEffect transition="in" filter="fade">
                                      <p:cBhvr>
                                        <p:cTn id="29" dur="400"/>
                                        <p:tgtEl>
                                          <p:spTgt spid="107"/>
                                        </p:tgtEl>
                                      </p:cBhvr>
                                    </p:animEffect>
                                  </p:childTnLst>
                                </p:cTn>
                              </p:par>
                              <p:par>
                                <p:cTn id="30" presetID="10" presetClass="entr" presetSubtype="0" fill="hold" nodeType="withEffect">
                                  <p:stCondLst>
                                    <p:cond delay="0"/>
                                  </p:stCondLst>
                                  <p:childTnLst>
                                    <p:set>
                                      <p:cBhvr>
                                        <p:cTn id="31" dur="1" fill="hold">
                                          <p:stCondLst>
                                            <p:cond delay="0"/>
                                          </p:stCondLst>
                                        </p:cTn>
                                        <p:tgtEl>
                                          <p:spTgt spid="108"/>
                                        </p:tgtEl>
                                        <p:attrNameLst>
                                          <p:attrName>style.visibility</p:attrName>
                                        </p:attrNameLst>
                                      </p:cBhvr>
                                      <p:to>
                                        <p:strVal val="visible"/>
                                      </p:to>
                                    </p:set>
                                    <p:animEffect transition="in" filter="fade">
                                      <p:cBhvr>
                                        <p:cTn id="32" dur="400"/>
                                        <p:tgtEl>
                                          <p:spTgt spid="10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9"/>
                                        </p:tgtEl>
                                        <p:attrNameLst>
                                          <p:attrName>style.visibility</p:attrName>
                                        </p:attrNameLst>
                                      </p:cBhvr>
                                      <p:to>
                                        <p:strVal val="visible"/>
                                      </p:to>
                                    </p:set>
                                    <p:animEffect transition="in" filter="fade">
                                      <p:cBhvr>
                                        <p:cTn id="37" dur="4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7" y="118428"/>
            <a:ext cx="8509043" cy="638175"/>
          </a:xfrm>
        </p:spPr>
        <p:txBody>
          <a:bodyPr>
            <a:normAutofit fontScale="90000"/>
          </a:bodyPr>
          <a:lstStyle/>
          <a:p>
            <a:pPr algn="l">
              <a:buNone/>
              <a:defRPr b="0"/>
            </a:pPr>
            <a:r>
              <a:rPr lang="en-US" sz="2800" b="0" i="0" dirty="0">
                <a:solidFill>
                  <a:srgbClr val="000000"/>
                </a:solidFill>
              </a:rPr>
              <a:t>Shall we layer communication paths? How strictly?</a:t>
            </a:r>
          </a:p>
        </p:txBody>
      </p:sp>
      <p:sp>
        <p:nvSpPr>
          <p:cNvPr id="3" name="Slide Number Placeholder 2"/>
          <p:cNvSpPr>
            <a:spLocks noGrp="1"/>
          </p:cNvSpPr>
          <p:nvPr>
            <p:ph type="sldNum" sz="quarter" idx="4"/>
          </p:nvPr>
        </p:nvSpPr>
        <p:spPr/>
        <p:txBody>
          <a:bodyPr/>
          <a:lstStyle/>
          <a:p>
            <a:fld id="{B7EB45DA-9A0D-DC49-8E02-F30A5DDC21C3}" type="slidenum">
              <a:rPr lang="en-US" smtClean="0"/>
              <a:t>17</a:t>
            </a:fld>
            <a:endParaRPr lang="en-US"/>
          </a:p>
        </p:txBody>
      </p:sp>
      <p:sp>
        <p:nvSpPr>
          <p:cNvPr id="90" name="Kicker"/>
          <p:cNvSpPr txBox="1"/>
          <p:nvPr/>
        </p:nvSpPr>
        <p:spPr>
          <a:xfrm>
            <a:off x="685800" y="830000"/>
            <a:ext cx="7772400" cy="300000"/>
          </a:xfrm>
          <a:prstGeom prst="rect">
            <a:avLst/>
          </a:prstGeom>
          <a:noFill/>
          <a:ln>
            <a:noFill/>
          </a:ln>
        </p:spPr>
        <p:txBody>
          <a:bodyPr wrap="square" lIns="0" tIns="0" rIns="0" bIns="0" anchor="t">
            <a:normAutofit lnSpcReduction="10000"/>
          </a:bodyPr>
          <a:lstStyle/>
          <a:p>
            <a:pPr algn="l">
              <a:buNone/>
            </a:pPr>
            <a:r>
              <a:rPr lang="en-US" sz="2000" b="0" i="1" dirty="0">
                <a:solidFill>
                  <a:srgbClr val="555960"/>
                </a:solidFill>
              </a:rPr>
              <a:t>Layering vs. deliberate layer crossing</a:t>
            </a:r>
          </a:p>
        </p:txBody>
      </p:sp>
      <p:sp>
        <p:nvSpPr>
          <p:cNvPr id="91" name="HdrL"/>
          <p:cNvSpPr txBox="1"/>
          <p:nvPr/>
        </p:nvSpPr>
        <p:spPr>
          <a:xfrm>
            <a:off x="6858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STRICT LAYERING</a:t>
            </a:r>
          </a:p>
        </p:txBody>
      </p:sp>
      <p:sp>
        <p:nvSpPr>
          <p:cNvPr id="100" name="L100"/>
          <p:cNvSpPr/>
          <p:nvPr/>
        </p:nvSpPr>
        <p:spPr>
          <a:xfrm>
            <a:off x="1353900" y="1540000"/>
            <a:ext cx="240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APPLICATION</a:t>
            </a:r>
          </a:p>
        </p:txBody>
      </p:sp>
      <p:sp>
        <p:nvSpPr>
          <p:cNvPr id="101" name="L101"/>
          <p:cNvSpPr/>
          <p:nvPr/>
        </p:nvSpPr>
        <p:spPr>
          <a:xfrm>
            <a:off x="1353900" y="2290000"/>
            <a:ext cx="240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FILE API</a:t>
            </a:r>
          </a:p>
        </p:txBody>
      </p:sp>
      <p:sp>
        <p:nvSpPr>
          <p:cNvPr id="102" name="L102"/>
          <p:cNvSpPr/>
          <p:nvPr/>
        </p:nvSpPr>
        <p:spPr>
          <a:xfrm>
            <a:off x="1353900" y="3040000"/>
            <a:ext cx="240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OPERATING SYSTEM</a:t>
            </a:r>
          </a:p>
        </p:txBody>
      </p:sp>
      <p:sp>
        <p:nvSpPr>
          <p:cNvPr id="103" name="L103"/>
          <p:cNvSpPr/>
          <p:nvPr/>
        </p:nvSpPr>
        <p:spPr>
          <a:xfrm>
            <a:off x="1353900" y="3790000"/>
            <a:ext cx="240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STORAGE</a:t>
            </a:r>
          </a:p>
        </p:txBody>
      </p:sp>
      <p:cxnSp>
        <p:nvCxnSpPr>
          <p:cNvPr id="104" name="LA0"/>
          <p:cNvCxnSpPr>
            <a:stCxn id="100" idx="2"/>
            <a:endCxn id="101" idx="0"/>
          </p:cNvCxnSpPr>
          <p:nvPr/>
        </p:nvCxnSpPr>
        <p:spPr>
          <a:xfrm>
            <a:off x="2553900" y="2100000"/>
            <a:ext cx="0" cy="190000"/>
          </a:xfrm>
          <a:prstGeom prst="line">
            <a:avLst/>
          </a:prstGeom>
          <a:ln w="53577">
            <a:solidFill>
              <a:srgbClr val="8E6F3E"/>
            </a:solidFill>
            <a:tailEnd type="triangle" w="med" len="med"/>
          </a:ln>
        </p:spPr>
      </p:cxnSp>
      <p:cxnSp>
        <p:nvCxnSpPr>
          <p:cNvPr id="105" name="LA1"/>
          <p:cNvCxnSpPr>
            <a:stCxn id="101" idx="2"/>
            <a:endCxn id="102" idx="0"/>
          </p:cNvCxnSpPr>
          <p:nvPr/>
        </p:nvCxnSpPr>
        <p:spPr>
          <a:xfrm>
            <a:off x="2553900" y="2850000"/>
            <a:ext cx="0" cy="190000"/>
          </a:xfrm>
          <a:prstGeom prst="line">
            <a:avLst/>
          </a:prstGeom>
          <a:ln w="53577">
            <a:solidFill>
              <a:srgbClr val="8E6F3E"/>
            </a:solidFill>
            <a:tailEnd type="triangle" w="med" len="med"/>
          </a:ln>
        </p:spPr>
      </p:cxnSp>
      <p:cxnSp>
        <p:nvCxnSpPr>
          <p:cNvPr id="106" name="LA2"/>
          <p:cNvCxnSpPr>
            <a:stCxn id="102" idx="2"/>
            <a:endCxn id="103" idx="0"/>
          </p:cNvCxnSpPr>
          <p:nvPr/>
        </p:nvCxnSpPr>
        <p:spPr>
          <a:xfrm>
            <a:off x="2553900" y="3600000"/>
            <a:ext cx="0" cy="190000"/>
          </a:xfrm>
          <a:prstGeom prst="line">
            <a:avLst/>
          </a:prstGeom>
          <a:ln w="53577">
            <a:solidFill>
              <a:srgbClr val="8E6F3E"/>
            </a:solidFill>
            <a:tailEnd type="triangle" w="med" len="med"/>
          </a:ln>
        </p:spPr>
      </p:cxnSp>
      <p:sp>
        <p:nvSpPr>
          <p:cNvPr id="92" name="CapL"/>
          <p:cNvSpPr txBox="1"/>
          <p:nvPr/>
        </p:nvSpPr>
        <p:spPr>
          <a:xfrm>
            <a:off x="685800" y="4400000"/>
            <a:ext cx="3736200" cy="280000"/>
          </a:xfrm>
          <a:prstGeom prst="rect">
            <a:avLst/>
          </a:prstGeom>
          <a:noFill/>
          <a:ln>
            <a:noFill/>
          </a:ln>
        </p:spPr>
        <p:txBody>
          <a:bodyPr wrap="square" lIns="0" tIns="0" rIns="0" bIns="0" anchor="t">
            <a:normAutofit fontScale="92500" lnSpcReduction="10000"/>
          </a:bodyPr>
          <a:lstStyle/>
          <a:p>
            <a:pPr algn="ctr">
              <a:buNone/>
            </a:pPr>
            <a:r>
              <a:rPr lang="en-US" sz="2000" b="0" i="1" dirty="0">
                <a:solidFill>
                  <a:srgbClr val="555960"/>
                </a:solidFill>
              </a:rPr>
              <a:t>dependencies flow through the layers</a:t>
            </a:r>
          </a:p>
        </p:txBody>
      </p:sp>
      <p:sp>
        <p:nvSpPr>
          <p:cNvPr id="93" name="HdrR"/>
          <p:cNvSpPr txBox="1"/>
          <p:nvPr/>
        </p:nvSpPr>
        <p:spPr>
          <a:xfrm>
            <a:off x="47220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DELIBERATE CROSSING</a:t>
            </a:r>
          </a:p>
        </p:txBody>
      </p:sp>
      <p:sp>
        <p:nvSpPr>
          <p:cNvPr id="110" name="R110"/>
          <p:cNvSpPr/>
          <p:nvPr/>
        </p:nvSpPr>
        <p:spPr>
          <a:xfrm>
            <a:off x="4722000" y="1540000"/>
            <a:ext cx="215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APPLICATION</a:t>
            </a:r>
          </a:p>
        </p:txBody>
      </p:sp>
      <p:sp>
        <p:nvSpPr>
          <p:cNvPr id="111" name="R111"/>
          <p:cNvSpPr/>
          <p:nvPr/>
        </p:nvSpPr>
        <p:spPr>
          <a:xfrm>
            <a:off x="4722000" y="2290000"/>
            <a:ext cx="215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FILE API</a:t>
            </a:r>
          </a:p>
        </p:txBody>
      </p:sp>
      <p:sp>
        <p:nvSpPr>
          <p:cNvPr id="112" name="R112"/>
          <p:cNvSpPr/>
          <p:nvPr/>
        </p:nvSpPr>
        <p:spPr>
          <a:xfrm>
            <a:off x="4722000" y="3040000"/>
            <a:ext cx="2150000" cy="560000"/>
          </a:xfrm>
          <a:prstGeom prst="rect">
            <a:avLst/>
          </a:prstGeom>
          <a:solidFill>
            <a:srgbClr val="F5F1E8"/>
          </a:solidFill>
          <a:ln w="15875">
            <a:solidFill>
              <a:srgbClr val="C9B991"/>
            </a:solidFill>
          </a:ln>
        </p:spPr>
        <p:txBody>
          <a:bodyPr wrap="square" lIns="27432" tIns="27432" rIns="27432" bIns="27432" anchor="ctr">
            <a:normAutofit fontScale="92500"/>
          </a:bodyPr>
          <a:lstStyle/>
          <a:p>
            <a:pPr algn="ctr">
              <a:buNone/>
            </a:pPr>
            <a:r>
              <a:rPr lang="en-US" sz="2000" b="1" i="0" dirty="0">
                <a:solidFill>
                  <a:srgbClr val="5C4826"/>
                </a:solidFill>
              </a:rPr>
              <a:t>OPERATING SYSTEM</a:t>
            </a:r>
          </a:p>
        </p:txBody>
      </p:sp>
      <p:sp>
        <p:nvSpPr>
          <p:cNvPr id="113" name="R113"/>
          <p:cNvSpPr/>
          <p:nvPr/>
        </p:nvSpPr>
        <p:spPr>
          <a:xfrm>
            <a:off x="4722000" y="3790000"/>
            <a:ext cx="215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STORAGE</a:t>
            </a:r>
          </a:p>
        </p:txBody>
      </p:sp>
      <p:cxnSp>
        <p:nvCxnSpPr>
          <p:cNvPr id="114" name="RA0"/>
          <p:cNvCxnSpPr>
            <a:stCxn id="110" idx="2"/>
            <a:endCxn id="111" idx="0"/>
          </p:cNvCxnSpPr>
          <p:nvPr/>
        </p:nvCxnSpPr>
        <p:spPr>
          <a:xfrm>
            <a:off x="5797000" y="2100000"/>
            <a:ext cx="0" cy="190000"/>
          </a:xfrm>
          <a:prstGeom prst="line">
            <a:avLst/>
          </a:prstGeom>
          <a:ln w="53577">
            <a:solidFill>
              <a:srgbClr val="8E6F3E"/>
            </a:solidFill>
            <a:tailEnd type="triangle" w="med" len="med"/>
          </a:ln>
        </p:spPr>
      </p:cxnSp>
      <p:cxnSp>
        <p:nvCxnSpPr>
          <p:cNvPr id="115" name="RA1"/>
          <p:cNvCxnSpPr>
            <a:stCxn id="111" idx="2"/>
            <a:endCxn id="112" idx="0"/>
          </p:cNvCxnSpPr>
          <p:nvPr/>
        </p:nvCxnSpPr>
        <p:spPr>
          <a:xfrm>
            <a:off x="5797000" y="2850000"/>
            <a:ext cx="0" cy="190000"/>
          </a:xfrm>
          <a:prstGeom prst="line">
            <a:avLst/>
          </a:prstGeom>
          <a:ln w="53577">
            <a:solidFill>
              <a:srgbClr val="8E6F3E"/>
            </a:solidFill>
            <a:tailEnd type="triangle" w="med" len="med"/>
          </a:ln>
        </p:spPr>
      </p:cxnSp>
      <p:cxnSp>
        <p:nvCxnSpPr>
          <p:cNvPr id="116" name="RA2"/>
          <p:cNvCxnSpPr>
            <a:stCxn id="112" idx="2"/>
            <a:endCxn id="113" idx="0"/>
          </p:cNvCxnSpPr>
          <p:nvPr/>
        </p:nvCxnSpPr>
        <p:spPr>
          <a:xfrm>
            <a:off x="5797000" y="3600000"/>
            <a:ext cx="0" cy="190000"/>
          </a:xfrm>
          <a:prstGeom prst="line">
            <a:avLst/>
          </a:prstGeom>
          <a:ln w="53577">
            <a:solidFill>
              <a:srgbClr val="8E6F3E"/>
            </a:solidFill>
            <a:tailEnd type="triangle" w="med" len="med"/>
          </a:ln>
        </p:spPr>
      </p:cxnSp>
      <p:sp>
        <p:nvSpPr>
          <p:cNvPr id="120" name="VM"/>
          <p:cNvSpPr/>
          <p:nvPr/>
        </p:nvSpPr>
        <p:spPr>
          <a:xfrm>
            <a:off x="7072000" y="2650000"/>
            <a:ext cx="1386200" cy="700000"/>
          </a:xfrm>
          <a:prstGeom prst="rect">
            <a:avLst/>
          </a:prstGeom>
          <a:solidFill>
            <a:srgbClr val="FFFFFF"/>
          </a:solidFill>
          <a:ln w="15875">
            <a:solidFill>
              <a:srgbClr val="8E6F3E"/>
            </a:solidFill>
          </a:ln>
        </p:spPr>
        <p:txBody>
          <a:bodyPr wrap="square" lIns="27432" tIns="27432" rIns="27432" bIns="27432" anchor="ctr">
            <a:normAutofit lnSpcReduction="10000"/>
          </a:bodyPr>
          <a:lstStyle/>
          <a:p>
            <a:pPr algn="ctr">
              <a:buNone/>
            </a:pPr>
            <a:r>
              <a:rPr lang="en-US" sz="2000" b="1" i="0" dirty="0">
                <a:solidFill>
                  <a:srgbClr val="5C4826"/>
                </a:solidFill>
              </a:rPr>
              <a:t>VIRTUAL</a:t>
            </a:r>
          </a:p>
          <a:p>
            <a:pPr algn="ctr">
              <a:spcBef>
                <a:spcPts val="400"/>
              </a:spcBef>
              <a:buNone/>
            </a:pPr>
            <a:r>
              <a:rPr lang="en-US" sz="2000" b="1" i="0" dirty="0">
                <a:solidFill>
                  <a:srgbClr val="5C4826"/>
                </a:solidFill>
              </a:rPr>
              <a:t>MEMORY</a:t>
            </a:r>
          </a:p>
        </p:txBody>
      </p:sp>
      <p:cxnSp>
        <p:nvCxnSpPr>
          <p:cNvPr id="121" name="Mmap"/>
          <p:cNvCxnSpPr>
            <a:stCxn id="110" idx="3"/>
            <a:endCxn id="120" idx="0"/>
          </p:cNvCxnSpPr>
          <p:nvPr/>
        </p:nvCxnSpPr>
        <p:spPr>
          <a:xfrm>
            <a:off x="6872000" y="1820000"/>
            <a:ext cx="893100" cy="830000"/>
          </a:xfrm>
          <a:prstGeom prst="bentConnector2">
            <a:avLst/>
          </a:prstGeom>
          <a:ln w="53577">
            <a:solidFill>
              <a:srgbClr val="8E6F3E"/>
            </a:solidFill>
            <a:prstDash val="dash"/>
            <a:tailEnd type="triangle" w="med" len="med"/>
          </a:ln>
        </p:spPr>
      </p:cxnSp>
      <p:sp>
        <p:nvSpPr>
          <p:cNvPr id="122" name="MmapLbl"/>
          <p:cNvSpPr txBox="1"/>
          <p:nvPr/>
        </p:nvSpPr>
        <p:spPr>
          <a:xfrm>
            <a:off x="6950000" y="1500000"/>
            <a:ext cx="1000000" cy="300000"/>
          </a:xfrm>
          <a:prstGeom prst="rect">
            <a:avLst/>
          </a:prstGeom>
          <a:noFill/>
          <a:ln>
            <a:noFill/>
          </a:ln>
        </p:spPr>
        <p:txBody>
          <a:bodyPr wrap="square" lIns="0" tIns="0" rIns="0" bIns="0" anchor="t">
            <a:normAutofit lnSpcReduction="10000"/>
          </a:bodyPr>
          <a:lstStyle/>
          <a:p>
            <a:pPr algn="ctr">
              <a:buNone/>
            </a:pPr>
            <a:r>
              <a:rPr lang="en-US" sz="2000" b="1" i="1" dirty="0">
                <a:solidFill>
                  <a:srgbClr val="8E6F3E"/>
                </a:solidFill>
              </a:rPr>
              <a:t>mmap</a:t>
            </a:r>
          </a:p>
        </p:txBody>
      </p:sp>
      <p:cxnSp>
        <p:nvCxnSpPr>
          <p:cNvPr id="123" name="Pf"/>
          <p:cNvCxnSpPr>
            <a:stCxn id="113" idx="3"/>
            <a:endCxn id="120" idx="2"/>
          </p:cNvCxnSpPr>
          <p:nvPr/>
        </p:nvCxnSpPr>
        <p:spPr>
          <a:xfrm flipV="1">
            <a:off x="6872000" y="3350000"/>
            <a:ext cx="893100" cy="720000"/>
          </a:xfrm>
          <a:prstGeom prst="bentConnector2">
            <a:avLst/>
          </a:prstGeom>
          <a:ln w="53577">
            <a:solidFill>
              <a:srgbClr val="8E6F3E"/>
            </a:solidFill>
            <a:prstDash val="dash"/>
            <a:headEnd type="triangle" w="med" len="med"/>
          </a:ln>
        </p:spPr>
      </p:cxnSp>
      <p:sp>
        <p:nvSpPr>
          <p:cNvPr id="124" name="PfLbl"/>
          <p:cNvSpPr txBox="1"/>
          <p:nvPr/>
        </p:nvSpPr>
        <p:spPr>
          <a:xfrm>
            <a:off x="6950000" y="4180000"/>
            <a:ext cx="1500000" cy="300000"/>
          </a:xfrm>
          <a:prstGeom prst="rect">
            <a:avLst/>
          </a:prstGeom>
          <a:noFill/>
          <a:ln>
            <a:noFill/>
          </a:ln>
        </p:spPr>
        <p:txBody>
          <a:bodyPr wrap="square" lIns="0" tIns="0" rIns="0" bIns="0" anchor="t">
            <a:normAutofit lnSpcReduction="10000"/>
          </a:bodyPr>
          <a:lstStyle/>
          <a:p>
            <a:pPr algn="l">
              <a:buNone/>
            </a:pPr>
            <a:r>
              <a:rPr lang="en-US" sz="2000" b="0" i="1" dirty="0">
                <a:solidFill>
                  <a:srgbClr val="555960"/>
                </a:solidFill>
              </a:rPr>
              <a:t>page faults</a:t>
            </a:r>
          </a:p>
        </p:txBody>
      </p:sp>
      <p:sp>
        <p:nvSpPr>
          <p:cNvPr id="94" name="CapR"/>
          <p:cNvSpPr txBox="1"/>
          <p:nvPr/>
        </p:nvSpPr>
        <p:spPr>
          <a:xfrm>
            <a:off x="4722000" y="4400000"/>
            <a:ext cx="3736200" cy="280000"/>
          </a:xfrm>
          <a:prstGeom prst="rect">
            <a:avLst/>
          </a:prstGeom>
          <a:noFill/>
          <a:ln>
            <a:noFill/>
          </a:ln>
        </p:spPr>
        <p:txBody>
          <a:bodyPr wrap="square" lIns="0" tIns="0" rIns="0" bIns="0" anchor="t">
            <a:normAutofit fontScale="92500" lnSpcReduction="10000"/>
          </a:bodyPr>
          <a:lstStyle/>
          <a:p>
            <a:pPr algn="ctr">
              <a:buNone/>
            </a:pPr>
            <a:r>
              <a:rPr lang="en-US" sz="2000" b="0" i="1" dirty="0">
                <a:solidFill>
                  <a:srgbClr val="555960"/>
                </a:solidFill>
              </a:rPr>
              <a:t>mmap wires files into virtual memory</a:t>
            </a:r>
          </a:p>
        </p:txBody>
      </p:sp>
      <p:sp>
        <p:nvSpPr>
          <p:cNvPr id="95" name="BuysL"/>
          <p:cNvSpPr txBox="1"/>
          <p:nvPr/>
        </p:nvSpPr>
        <p:spPr>
          <a:xfrm>
            <a:off x="685800" y="4720000"/>
            <a:ext cx="3736200" cy="1220000"/>
          </a:xfrm>
          <a:prstGeom prst="rect">
            <a:avLst/>
          </a:prstGeom>
          <a:noFill/>
          <a:ln>
            <a:noFill/>
          </a:ln>
        </p:spPr>
        <p:txBody>
          <a:bodyPr wrap="square" lIns="0" tIns="0" rIns="0" bIns="0" anchor="t">
            <a:normAutofit lnSpcReduction="10000"/>
          </a:bodyPr>
          <a:lstStyle/>
          <a:p>
            <a:pPr algn="l">
              <a:buNone/>
            </a:pPr>
            <a:r>
              <a:rPr lang="en-US" sz="2000" b="1" i="0" dirty="0">
                <a:solidFill>
                  <a:srgbClr val="5C4826"/>
                </a:solidFill>
              </a:rPr>
              <a:t>buys — </a:t>
            </a:r>
            <a:r>
              <a:rPr lang="en-US" sz="2000" b="0" i="0" dirty="0">
                <a:solidFill>
                  <a:srgbClr val="000000"/>
                </a:solidFill>
              </a:rPr>
              <a:t>isolation, replaceability, local reasoning</a:t>
            </a:r>
          </a:p>
          <a:p>
            <a:pPr algn="l">
              <a:spcBef>
                <a:spcPts val="600"/>
              </a:spcBef>
              <a:buNone/>
            </a:pPr>
            <a:r>
              <a:rPr lang="en-US" sz="2000" b="1" i="0" dirty="0">
                <a:solidFill>
                  <a:srgbClr val="555960"/>
                </a:solidFill>
              </a:rPr>
              <a:t>costs — </a:t>
            </a:r>
            <a:r>
              <a:rPr lang="en-US" sz="2000" b="0" i="0" dirty="0">
                <a:solidFill>
                  <a:srgbClr val="000000"/>
                </a:solidFill>
              </a:rPr>
              <a:t>indirection; may block cross-layer mechanisms</a:t>
            </a:r>
          </a:p>
        </p:txBody>
      </p:sp>
      <p:sp>
        <p:nvSpPr>
          <p:cNvPr id="96" name="BuysR"/>
          <p:cNvSpPr txBox="1"/>
          <p:nvPr/>
        </p:nvSpPr>
        <p:spPr>
          <a:xfrm>
            <a:off x="4722000" y="4720000"/>
            <a:ext cx="3736200" cy="1220000"/>
          </a:xfrm>
          <a:prstGeom prst="rect">
            <a:avLst/>
          </a:prstGeom>
          <a:noFill/>
          <a:ln>
            <a:noFill/>
          </a:ln>
        </p:spPr>
        <p:txBody>
          <a:bodyPr wrap="square" lIns="0" tIns="0" rIns="0" bIns="0" anchor="t">
            <a:normAutofit lnSpcReduction="10000"/>
          </a:bodyPr>
          <a:lstStyle/>
          <a:p>
            <a:pPr algn="l">
              <a:buNone/>
            </a:pPr>
            <a:r>
              <a:rPr lang="en-US" sz="2000" b="1" i="0" dirty="0">
                <a:solidFill>
                  <a:srgbClr val="5C4826"/>
                </a:solidFill>
              </a:rPr>
              <a:t>buys — </a:t>
            </a:r>
            <a:r>
              <a:rPr lang="en-US" sz="2000" b="0" i="0" dirty="0">
                <a:solidFill>
                  <a:srgbClr val="000000"/>
                </a:solidFill>
              </a:rPr>
              <a:t>capability the clean abstraction cannot offer</a:t>
            </a:r>
          </a:p>
          <a:p>
            <a:pPr algn="l">
              <a:spcBef>
                <a:spcPts val="600"/>
              </a:spcBef>
              <a:buNone/>
            </a:pPr>
            <a:r>
              <a:rPr lang="en-US" sz="2000" b="1" i="0" dirty="0">
                <a:solidFill>
                  <a:srgbClr val="555960"/>
                </a:solidFill>
              </a:rPr>
              <a:t>costs — </a:t>
            </a:r>
            <a:r>
              <a:rPr lang="en-US" sz="2000" b="0" i="0" dirty="0">
                <a:solidFill>
                  <a:srgbClr val="000000"/>
                </a:solidFill>
              </a:rPr>
              <a:t>stronger coupling across layers</a:t>
            </a:r>
          </a:p>
        </p:txBody>
      </p:sp>
      <p:sp>
        <p:nvSpPr>
          <p:cNvPr id="97" name="TrdLbl"/>
          <p:cNvSpPr txBox="1"/>
          <p:nvPr/>
        </p:nvSpPr>
        <p:spPr>
          <a:xfrm>
            <a:off x="685800" y="6050000"/>
            <a:ext cx="1300000" cy="440000"/>
          </a:xfrm>
          <a:prstGeom prst="rect">
            <a:avLst/>
          </a:prstGeom>
          <a:noFill/>
          <a:ln>
            <a:noFill/>
          </a:ln>
        </p:spPr>
        <p:txBody>
          <a:bodyPr wrap="square" lIns="0" tIns="0" rIns="0" bIns="0" anchor="ctr">
            <a:normAutofit/>
          </a:bodyPr>
          <a:lstStyle/>
          <a:p>
            <a:pPr algn="l">
              <a:buNone/>
            </a:pPr>
            <a:r>
              <a:rPr lang="en-US" sz="2000" b="1" i="0" dirty="0">
                <a:solidFill>
                  <a:srgbClr val="8E6F3E"/>
                </a:solidFill>
              </a:rPr>
              <a:t>TRADEOFF</a:t>
            </a:r>
          </a:p>
        </p:txBody>
      </p:sp>
      <p:sp>
        <p:nvSpPr>
          <p:cNvPr id="98" name="TrdL"/>
          <p:cNvSpPr txBox="1"/>
          <p:nvPr/>
        </p:nvSpPr>
        <p:spPr>
          <a:xfrm>
            <a:off x="2035800" y="6050000"/>
            <a:ext cx="2200000" cy="440000"/>
          </a:xfrm>
          <a:prstGeom prst="rect">
            <a:avLst/>
          </a:prstGeom>
          <a:noFill/>
          <a:ln>
            <a:noFill/>
          </a:ln>
        </p:spPr>
        <p:txBody>
          <a:bodyPr wrap="square" lIns="0" tIns="0" rIns="0" bIns="0" anchor="ctr">
            <a:normAutofit fontScale="85000" lnSpcReduction="20000"/>
          </a:bodyPr>
          <a:lstStyle/>
          <a:p>
            <a:pPr algn="r">
              <a:buNone/>
            </a:pPr>
            <a:r>
              <a:rPr lang="en-US" sz="2000" b="0" i="0" dirty="0">
                <a:solidFill>
                  <a:srgbClr val="5C4826"/>
                </a:solidFill>
              </a:rPr>
              <a:t>isolation and changeability</a:t>
            </a:r>
          </a:p>
        </p:txBody>
      </p:sp>
      <p:cxnSp>
        <p:nvCxnSpPr>
          <p:cNvPr id="99" name="TrdArrow"/>
          <p:cNvCxnSpPr/>
          <p:nvPr/>
        </p:nvCxnSpPr>
        <p:spPr>
          <a:xfrm>
            <a:off x="4335800" y="6270000"/>
            <a:ext cx="500000" cy="0"/>
          </a:xfrm>
          <a:prstGeom prst="line">
            <a:avLst/>
          </a:prstGeom>
          <a:ln w="53577">
            <a:solidFill>
              <a:srgbClr val="8E6F3E"/>
            </a:solidFill>
            <a:headEnd type="triangle" w="med" len="med"/>
            <a:tailEnd type="triangle" w="med" len="med"/>
          </a:ln>
        </p:spPr>
      </p:cxnSp>
      <p:sp>
        <p:nvSpPr>
          <p:cNvPr id="125" name="TrdR"/>
          <p:cNvSpPr txBox="1"/>
          <p:nvPr/>
        </p:nvSpPr>
        <p:spPr>
          <a:xfrm>
            <a:off x="4935800" y="6050000"/>
            <a:ext cx="3522400" cy="440000"/>
          </a:xfrm>
          <a:prstGeom prst="rect">
            <a:avLst/>
          </a:prstGeom>
          <a:noFill/>
          <a:ln>
            <a:noFill/>
          </a:ln>
        </p:spPr>
        <p:txBody>
          <a:bodyPr wrap="square" lIns="0" tIns="0" rIns="0" bIns="0" anchor="ctr">
            <a:normAutofit/>
          </a:bodyPr>
          <a:lstStyle/>
          <a:p>
            <a:pPr algn="l">
              <a:buNone/>
            </a:pPr>
            <a:r>
              <a:rPr lang="en-US" sz="2000" b="0" i="0" dirty="0">
                <a:solidFill>
                  <a:srgbClr val="5C4826"/>
                </a:solidFill>
              </a:rPr>
              <a:t>cross-layer capability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400"/>
                                        <p:tgtEl>
                                          <p:spTgt spid="91"/>
                                        </p:tgtEl>
                                      </p:cBhvr>
                                    </p:animEffec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400"/>
                                        <p:tgtEl>
                                          <p:spTgt spid="100"/>
                                        </p:tgtEl>
                                      </p:cBhvr>
                                    </p:animEffect>
                                  </p:childTnLst>
                                </p:cTn>
                              </p:par>
                              <p:par>
                                <p:cTn id="11" presetID="10" presetClass="entr" presetSubtype="0"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fade">
                                      <p:cBhvr>
                                        <p:cTn id="13" dur="400"/>
                                        <p:tgtEl>
                                          <p:spTgt spid="101"/>
                                        </p:tgtEl>
                                      </p:cBhvr>
                                    </p:animEffect>
                                  </p:childTnLst>
                                </p:cTn>
                              </p:par>
                              <p:par>
                                <p:cTn id="14" presetID="10" presetClass="entr" presetSubtype="0" fill="hold" nodeType="withEffect">
                                  <p:stCondLst>
                                    <p:cond delay="0"/>
                                  </p:stCondLst>
                                  <p:childTnLst>
                                    <p:set>
                                      <p:cBhvr>
                                        <p:cTn id="15" dur="1" fill="hold">
                                          <p:stCondLst>
                                            <p:cond delay="0"/>
                                          </p:stCondLst>
                                        </p:cTn>
                                        <p:tgtEl>
                                          <p:spTgt spid="102"/>
                                        </p:tgtEl>
                                        <p:attrNameLst>
                                          <p:attrName>style.visibility</p:attrName>
                                        </p:attrNameLst>
                                      </p:cBhvr>
                                      <p:to>
                                        <p:strVal val="visible"/>
                                      </p:to>
                                    </p:set>
                                    <p:animEffect transition="in" filter="fade">
                                      <p:cBhvr>
                                        <p:cTn id="16" dur="400"/>
                                        <p:tgtEl>
                                          <p:spTgt spid="102"/>
                                        </p:tgtEl>
                                      </p:cBhvr>
                                    </p:animEffect>
                                  </p:childTnLst>
                                </p:cTn>
                              </p:par>
                              <p:par>
                                <p:cTn id="17" presetID="10" presetClass="entr" presetSubtype="0" fill="hold" nodeType="withEffect">
                                  <p:stCondLst>
                                    <p:cond delay="0"/>
                                  </p:stCondLst>
                                  <p:childTnLst>
                                    <p:set>
                                      <p:cBhvr>
                                        <p:cTn id="18" dur="1" fill="hold">
                                          <p:stCondLst>
                                            <p:cond delay="0"/>
                                          </p:stCondLst>
                                        </p:cTn>
                                        <p:tgtEl>
                                          <p:spTgt spid="103"/>
                                        </p:tgtEl>
                                        <p:attrNameLst>
                                          <p:attrName>style.visibility</p:attrName>
                                        </p:attrNameLst>
                                      </p:cBhvr>
                                      <p:to>
                                        <p:strVal val="visible"/>
                                      </p:to>
                                    </p:set>
                                    <p:animEffect transition="in" filter="fade">
                                      <p:cBhvr>
                                        <p:cTn id="19" dur="400"/>
                                        <p:tgtEl>
                                          <p:spTgt spid="103"/>
                                        </p:tgtEl>
                                      </p:cBhvr>
                                    </p:animEffect>
                                  </p:childTnLst>
                                </p:cTn>
                              </p:par>
                              <p:par>
                                <p:cTn id="20" presetID="10" presetClass="entr" presetSubtype="0" fill="hold" nodeType="withEffect">
                                  <p:stCondLst>
                                    <p:cond delay="0"/>
                                  </p:stCondLst>
                                  <p:childTnLst>
                                    <p:set>
                                      <p:cBhvr>
                                        <p:cTn id="21" dur="1" fill="hold">
                                          <p:stCondLst>
                                            <p:cond delay="0"/>
                                          </p:stCondLst>
                                        </p:cTn>
                                        <p:tgtEl>
                                          <p:spTgt spid="104"/>
                                        </p:tgtEl>
                                        <p:attrNameLst>
                                          <p:attrName>style.visibility</p:attrName>
                                        </p:attrNameLst>
                                      </p:cBhvr>
                                      <p:to>
                                        <p:strVal val="visible"/>
                                      </p:to>
                                    </p:set>
                                    <p:animEffect transition="in" filter="fade">
                                      <p:cBhvr>
                                        <p:cTn id="22" dur="400"/>
                                        <p:tgtEl>
                                          <p:spTgt spid="104"/>
                                        </p:tgtEl>
                                      </p:cBhvr>
                                    </p:animEffect>
                                  </p:childTnLst>
                                </p:cTn>
                              </p:par>
                              <p:par>
                                <p:cTn id="23" presetID="10" presetClass="entr" presetSubtype="0" fill="hold" nodeType="withEffect">
                                  <p:stCondLst>
                                    <p:cond delay="0"/>
                                  </p:stCondLst>
                                  <p:childTnLst>
                                    <p:set>
                                      <p:cBhvr>
                                        <p:cTn id="24" dur="1" fill="hold">
                                          <p:stCondLst>
                                            <p:cond delay="0"/>
                                          </p:stCondLst>
                                        </p:cTn>
                                        <p:tgtEl>
                                          <p:spTgt spid="105"/>
                                        </p:tgtEl>
                                        <p:attrNameLst>
                                          <p:attrName>style.visibility</p:attrName>
                                        </p:attrNameLst>
                                      </p:cBhvr>
                                      <p:to>
                                        <p:strVal val="visible"/>
                                      </p:to>
                                    </p:set>
                                    <p:animEffect transition="in" filter="fade">
                                      <p:cBhvr>
                                        <p:cTn id="25" dur="400"/>
                                        <p:tgtEl>
                                          <p:spTgt spid="105"/>
                                        </p:tgtEl>
                                      </p:cBhvr>
                                    </p:animEffect>
                                  </p:childTnLst>
                                </p:cTn>
                              </p:par>
                              <p:par>
                                <p:cTn id="26" presetID="10" presetClass="entr" presetSubtype="0" fill="hold" nodeType="withEffect">
                                  <p:stCondLst>
                                    <p:cond delay="0"/>
                                  </p:stCondLst>
                                  <p:childTnLst>
                                    <p:set>
                                      <p:cBhvr>
                                        <p:cTn id="27" dur="1" fill="hold">
                                          <p:stCondLst>
                                            <p:cond delay="0"/>
                                          </p:stCondLst>
                                        </p:cTn>
                                        <p:tgtEl>
                                          <p:spTgt spid="106"/>
                                        </p:tgtEl>
                                        <p:attrNameLst>
                                          <p:attrName>style.visibility</p:attrName>
                                        </p:attrNameLst>
                                      </p:cBhvr>
                                      <p:to>
                                        <p:strVal val="visible"/>
                                      </p:to>
                                    </p:set>
                                    <p:animEffect transition="in" filter="fade">
                                      <p:cBhvr>
                                        <p:cTn id="28" dur="400"/>
                                        <p:tgtEl>
                                          <p:spTgt spid="106"/>
                                        </p:tgtEl>
                                      </p:cBhvr>
                                    </p:animEffect>
                                  </p:childTnLst>
                                </p:cTn>
                              </p:par>
                              <p:par>
                                <p:cTn id="29" presetID="10" presetClass="entr" presetSubtype="0" fill="hold" nodeType="withEffect">
                                  <p:stCondLst>
                                    <p:cond delay="0"/>
                                  </p:stCondLst>
                                  <p:childTnLst>
                                    <p:set>
                                      <p:cBhvr>
                                        <p:cTn id="30" dur="1" fill="hold">
                                          <p:stCondLst>
                                            <p:cond delay="0"/>
                                          </p:stCondLst>
                                        </p:cTn>
                                        <p:tgtEl>
                                          <p:spTgt spid="92"/>
                                        </p:tgtEl>
                                        <p:attrNameLst>
                                          <p:attrName>style.visibility</p:attrName>
                                        </p:attrNameLst>
                                      </p:cBhvr>
                                      <p:to>
                                        <p:strVal val="visible"/>
                                      </p:to>
                                    </p:set>
                                    <p:animEffect transition="in" filter="fade">
                                      <p:cBhvr>
                                        <p:cTn id="31" dur="400"/>
                                        <p:tgtEl>
                                          <p:spTgt spid="9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fade">
                                      <p:cBhvr>
                                        <p:cTn id="36" dur="400"/>
                                        <p:tgtEl>
                                          <p:spTgt spid="93"/>
                                        </p:tgtEl>
                                      </p:cBhvr>
                                    </p:animEffect>
                                  </p:childTnLst>
                                </p:cTn>
                              </p:par>
                              <p:par>
                                <p:cTn id="37" presetID="10" presetClass="entr" presetSubtype="0" fill="hold" nodeType="with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fade">
                                      <p:cBhvr>
                                        <p:cTn id="39" dur="400"/>
                                        <p:tgtEl>
                                          <p:spTgt spid="110"/>
                                        </p:tgtEl>
                                      </p:cBhvr>
                                    </p:animEffect>
                                  </p:childTnLst>
                                </p:cTn>
                              </p:par>
                              <p:par>
                                <p:cTn id="40" presetID="10" presetClass="entr" presetSubtype="0" fill="hold" nodeType="withEffect">
                                  <p:stCondLst>
                                    <p:cond delay="0"/>
                                  </p:stCondLst>
                                  <p:childTnLst>
                                    <p:set>
                                      <p:cBhvr>
                                        <p:cTn id="41" dur="1" fill="hold">
                                          <p:stCondLst>
                                            <p:cond delay="0"/>
                                          </p:stCondLst>
                                        </p:cTn>
                                        <p:tgtEl>
                                          <p:spTgt spid="111"/>
                                        </p:tgtEl>
                                        <p:attrNameLst>
                                          <p:attrName>style.visibility</p:attrName>
                                        </p:attrNameLst>
                                      </p:cBhvr>
                                      <p:to>
                                        <p:strVal val="visible"/>
                                      </p:to>
                                    </p:set>
                                    <p:animEffect transition="in" filter="fade">
                                      <p:cBhvr>
                                        <p:cTn id="42" dur="400"/>
                                        <p:tgtEl>
                                          <p:spTgt spid="111"/>
                                        </p:tgtEl>
                                      </p:cBhvr>
                                    </p:animEffect>
                                  </p:childTnLst>
                                </p:cTn>
                              </p:par>
                              <p:par>
                                <p:cTn id="43" presetID="10" presetClass="entr" presetSubtype="0" fill="hold" nodeType="withEffect">
                                  <p:stCondLst>
                                    <p:cond delay="0"/>
                                  </p:stCondLst>
                                  <p:childTnLst>
                                    <p:set>
                                      <p:cBhvr>
                                        <p:cTn id="44" dur="1" fill="hold">
                                          <p:stCondLst>
                                            <p:cond delay="0"/>
                                          </p:stCondLst>
                                        </p:cTn>
                                        <p:tgtEl>
                                          <p:spTgt spid="112"/>
                                        </p:tgtEl>
                                        <p:attrNameLst>
                                          <p:attrName>style.visibility</p:attrName>
                                        </p:attrNameLst>
                                      </p:cBhvr>
                                      <p:to>
                                        <p:strVal val="visible"/>
                                      </p:to>
                                    </p:set>
                                    <p:animEffect transition="in" filter="fade">
                                      <p:cBhvr>
                                        <p:cTn id="45" dur="400"/>
                                        <p:tgtEl>
                                          <p:spTgt spid="112"/>
                                        </p:tgtEl>
                                      </p:cBhvr>
                                    </p:animEffect>
                                  </p:childTnLst>
                                </p:cTn>
                              </p:par>
                              <p:par>
                                <p:cTn id="46" presetID="10" presetClass="entr" presetSubtype="0" fill="hold" nodeType="withEffect">
                                  <p:stCondLst>
                                    <p:cond delay="0"/>
                                  </p:stCondLst>
                                  <p:childTnLst>
                                    <p:set>
                                      <p:cBhvr>
                                        <p:cTn id="47" dur="1" fill="hold">
                                          <p:stCondLst>
                                            <p:cond delay="0"/>
                                          </p:stCondLst>
                                        </p:cTn>
                                        <p:tgtEl>
                                          <p:spTgt spid="113"/>
                                        </p:tgtEl>
                                        <p:attrNameLst>
                                          <p:attrName>style.visibility</p:attrName>
                                        </p:attrNameLst>
                                      </p:cBhvr>
                                      <p:to>
                                        <p:strVal val="visible"/>
                                      </p:to>
                                    </p:set>
                                    <p:animEffect transition="in" filter="fade">
                                      <p:cBhvr>
                                        <p:cTn id="48" dur="400"/>
                                        <p:tgtEl>
                                          <p:spTgt spid="113"/>
                                        </p:tgtEl>
                                      </p:cBhvr>
                                    </p:animEffect>
                                  </p:childTnLst>
                                </p:cTn>
                              </p:par>
                              <p:par>
                                <p:cTn id="49" presetID="10" presetClass="entr" presetSubtype="0" fill="hold" nodeType="withEffect">
                                  <p:stCondLst>
                                    <p:cond delay="0"/>
                                  </p:stCondLst>
                                  <p:childTnLst>
                                    <p:set>
                                      <p:cBhvr>
                                        <p:cTn id="50" dur="1" fill="hold">
                                          <p:stCondLst>
                                            <p:cond delay="0"/>
                                          </p:stCondLst>
                                        </p:cTn>
                                        <p:tgtEl>
                                          <p:spTgt spid="114"/>
                                        </p:tgtEl>
                                        <p:attrNameLst>
                                          <p:attrName>style.visibility</p:attrName>
                                        </p:attrNameLst>
                                      </p:cBhvr>
                                      <p:to>
                                        <p:strVal val="visible"/>
                                      </p:to>
                                    </p:set>
                                    <p:animEffect transition="in" filter="fade">
                                      <p:cBhvr>
                                        <p:cTn id="51" dur="400"/>
                                        <p:tgtEl>
                                          <p:spTgt spid="114"/>
                                        </p:tgtEl>
                                      </p:cBhvr>
                                    </p:animEffect>
                                  </p:childTnLst>
                                </p:cTn>
                              </p:par>
                              <p:par>
                                <p:cTn id="52" presetID="10" presetClass="entr" presetSubtype="0" fill="hold" nodeType="withEffect">
                                  <p:stCondLst>
                                    <p:cond delay="0"/>
                                  </p:stCondLst>
                                  <p:childTnLst>
                                    <p:set>
                                      <p:cBhvr>
                                        <p:cTn id="53" dur="1" fill="hold">
                                          <p:stCondLst>
                                            <p:cond delay="0"/>
                                          </p:stCondLst>
                                        </p:cTn>
                                        <p:tgtEl>
                                          <p:spTgt spid="115"/>
                                        </p:tgtEl>
                                        <p:attrNameLst>
                                          <p:attrName>style.visibility</p:attrName>
                                        </p:attrNameLst>
                                      </p:cBhvr>
                                      <p:to>
                                        <p:strVal val="visible"/>
                                      </p:to>
                                    </p:set>
                                    <p:animEffect transition="in" filter="fade">
                                      <p:cBhvr>
                                        <p:cTn id="54" dur="400"/>
                                        <p:tgtEl>
                                          <p:spTgt spid="115"/>
                                        </p:tgtEl>
                                      </p:cBhvr>
                                    </p:animEffect>
                                  </p:childTnLst>
                                </p:cTn>
                              </p:par>
                              <p:par>
                                <p:cTn id="55" presetID="10" presetClass="entr" presetSubtype="0" fill="hold" nodeType="withEffect">
                                  <p:stCondLst>
                                    <p:cond delay="0"/>
                                  </p:stCondLst>
                                  <p:childTnLst>
                                    <p:set>
                                      <p:cBhvr>
                                        <p:cTn id="56" dur="1" fill="hold">
                                          <p:stCondLst>
                                            <p:cond delay="0"/>
                                          </p:stCondLst>
                                        </p:cTn>
                                        <p:tgtEl>
                                          <p:spTgt spid="116"/>
                                        </p:tgtEl>
                                        <p:attrNameLst>
                                          <p:attrName>style.visibility</p:attrName>
                                        </p:attrNameLst>
                                      </p:cBhvr>
                                      <p:to>
                                        <p:strVal val="visible"/>
                                      </p:to>
                                    </p:set>
                                    <p:animEffect transition="in" filter="fade">
                                      <p:cBhvr>
                                        <p:cTn id="57" dur="400"/>
                                        <p:tgtEl>
                                          <p:spTgt spid="1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20"/>
                                        </p:tgtEl>
                                        <p:attrNameLst>
                                          <p:attrName>style.visibility</p:attrName>
                                        </p:attrNameLst>
                                      </p:cBhvr>
                                      <p:to>
                                        <p:strVal val="visible"/>
                                      </p:to>
                                    </p:set>
                                    <p:animEffect transition="in" filter="fade">
                                      <p:cBhvr>
                                        <p:cTn id="62" dur="400"/>
                                        <p:tgtEl>
                                          <p:spTgt spid="120"/>
                                        </p:tgtEl>
                                      </p:cBhvr>
                                    </p:animEffect>
                                  </p:childTnLst>
                                </p:cTn>
                              </p:par>
                              <p:par>
                                <p:cTn id="63" presetID="10" presetClass="entr" presetSubtype="0" fill="hold" nodeType="withEffect">
                                  <p:stCondLst>
                                    <p:cond delay="0"/>
                                  </p:stCondLst>
                                  <p:childTnLst>
                                    <p:set>
                                      <p:cBhvr>
                                        <p:cTn id="64" dur="1" fill="hold">
                                          <p:stCondLst>
                                            <p:cond delay="0"/>
                                          </p:stCondLst>
                                        </p:cTn>
                                        <p:tgtEl>
                                          <p:spTgt spid="121"/>
                                        </p:tgtEl>
                                        <p:attrNameLst>
                                          <p:attrName>style.visibility</p:attrName>
                                        </p:attrNameLst>
                                      </p:cBhvr>
                                      <p:to>
                                        <p:strVal val="visible"/>
                                      </p:to>
                                    </p:set>
                                    <p:animEffect transition="in" filter="fade">
                                      <p:cBhvr>
                                        <p:cTn id="65" dur="400"/>
                                        <p:tgtEl>
                                          <p:spTgt spid="121"/>
                                        </p:tgtEl>
                                      </p:cBhvr>
                                    </p:animEffect>
                                  </p:childTnLst>
                                </p:cTn>
                              </p:par>
                              <p:par>
                                <p:cTn id="66" presetID="10" presetClass="entr" presetSubtype="0" fill="hold" nodeType="withEffect">
                                  <p:stCondLst>
                                    <p:cond delay="0"/>
                                  </p:stCondLst>
                                  <p:childTnLst>
                                    <p:set>
                                      <p:cBhvr>
                                        <p:cTn id="67" dur="1" fill="hold">
                                          <p:stCondLst>
                                            <p:cond delay="0"/>
                                          </p:stCondLst>
                                        </p:cTn>
                                        <p:tgtEl>
                                          <p:spTgt spid="122"/>
                                        </p:tgtEl>
                                        <p:attrNameLst>
                                          <p:attrName>style.visibility</p:attrName>
                                        </p:attrNameLst>
                                      </p:cBhvr>
                                      <p:to>
                                        <p:strVal val="visible"/>
                                      </p:to>
                                    </p:set>
                                    <p:animEffect transition="in" filter="fade">
                                      <p:cBhvr>
                                        <p:cTn id="68" dur="400"/>
                                        <p:tgtEl>
                                          <p:spTgt spid="122"/>
                                        </p:tgtEl>
                                      </p:cBhvr>
                                    </p:animEffect>
                                  </p:childTnLst>
                                </p:cTn>
                              </p:par>
                              <p:par>
                                <p:cTn id="69" presetID="10" presetClass="entr" presetSubtype="0" fill="hold" nodeType="withEffect">
                                  <p:stCondLst>
                                    <p:cond delay="0"/>
                                  </p:stCondLst>
                                  <p:childTnLst>
                                    <p:set>
                                      <p:cBhvr>
                                        <p:cTn id="70" dur="1" fill="hold">
                                          <p:stCondLst>
                                            <p:cond delay="0"/>
                                          </p:stCondLst>
                                        </p:cTn>
                                        <p:tgtEl>
                                          <p:spTgt spid="123"/>
                                        </p:tgtEl>
                                        <p:attrNameLst>
                                          <p:attrName>style.visibility</p:attrName>
                                        </p:attrNameLst>
                                      </p:cBhvr>
                                      <p:to>
                                        <p:strVal val="visible"/>
                                      </p:to>
                                    </p:set>
                                    <p:animEffect transition="in" filter="fade">
                                      <p:cBhvr>
                                        <p:cTn id="71" dur="400"/>
                                        <p:tgtEl>
                                          <p:spTgt spid="123"/>
                                        </p:tgtEl>
                                      </p:cBhvr>
                                    </p:animEffect>
                                  </p:childTnLst>
                                </p:cTn>
                              </p:par>
                              <p:par>
                                <p:cTn id="72" presetID="10" presetClass="entr" presetSubtype="0" fill="hold" nodeType="withEffect">
                                  <p:stCondLst>
                                    <p:cond delay="0"/>
                                  </p:stCondLst>
                                  <p:childTnLst>
                                    <p:set>
                                      <p:cBhvr>
                                        <p:cTn id="73" dur="1" fill="hold">
                                          <p:stCondLst>
                                            <p:cond delay="0"/>
                                          </p:stCondLst>
                                        </p:cTn>
                                        <p:tgtEl>
                                          <p:spTgt spid="124"/>
                                        </p:tgtEl>
                                        <p:attrNameLst>
                                          <p:attrName>style.visibility</p:attrName>
                                        </p:attrNameLst>
                                      </p:cBhvr>
                                      <p:to>
                                        <p:strVal val="visible"/>
                                      </p:to>
                                    </p:set>
                                    <p:animEffect transition="in" filter="fade">
                                      <p:cBhvr>
                                        <p:cTn id="74" dur="400"/>
                                        <p:tgtEl>
                                          <p:spTgt spid="124"/>
                                        </p:tgtEl>
                                      </p:cBhvr>
                                    </p:animEffect>
                                  </p:childTnLst>
                                </p:cTn>
                              </p:par>
                              <p:par>
                                <p:cTn id="75" presetID="10" presetClass="entr" presetSubtype="0" fill="hold" nodeType="withEffect">
                                  <p:stCondLst>
                                    <p:cond delay="0"/>
                                  </p:stCondLst>
                                  <p:childTnLst>
                                    <p:set>
                                      <p:cBhvr>
                                        <p:cTn id="76" dur="1" fill="hold">
                                          <p:stCondLst>
                                            <p:cond delay="0"/>
                                          </p:stCondLst>
                                        </p:cTn>
                                        <p:tgtEl>
                                          <p:spTgt spid="94"/>
                                        </p:tgtEl>
                                        <p:attrNameLst>
                                          <p:attrName>style.visibility</p:attrName>
                                        </p:attrNameLst>
                                      </p:cBhvr>
                                      <p:to>
                                        <p:strVal val="visible"/>
                                      </p:to>
                                    </p:set>
                                    <p:animEffect transition="in" filter="fade">
                                      <p:cBhvr>
                                        <p:cTn id="77" dur="400"/>
                                        <p:tgtEl>
                                          <p:spTgt spid="9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95"/>
                                        </p:tgtEl>
                                        <p:attrNameLst>
                                          <p:attrName>style.visibility</p:attrName>
                                        </p:attrNameLst>
                                      </p:cBhvr>
                                      <p:to>
                                        <p:strVal val="visible"/>
                                      </p:to>
                                    </p:set>
                                    <p:animEffect transition="in" filter="fade">
                                      <p:cBhvr>
                                        <p:cTn id="82" dur="400"/>
                                        <p:tgtEl>
                                          <p:spTgt spid="95"/>
                                        </p:tgtEl>
                                      </p:cBhvr>
                                    </p:animEffect>
                                  </p:childTnLst>
                                </p:cTn>
                              </p:par>
                              <p:par>
                                <p:cTn id="83" presetID="10" presetClass="entr" presetSubtype="0" fill="hold" nodeType="withEffect">
                                  <p:stCondLst>
                                    <p:cond delay="0"/>
                                  </p:stCondLst>
                                  <p:childTnLst>
                                    <p:set>
                                      <p:cBhvr>
                                        <p:cTn id="84" dur="1" fill="hold">
                                          <p:stCondLst>
                                            <p:cond delay="0"/>
                                          </p:stCondLst>
                                        </p:cTn>
                                        <p:tgtEl>
                                          <p:spTgt spid="96"/>
                                        </p:tgtEl>
                                        <p:attrNameLst>
                                          <p:attrName>style.visibility</p:attrName>
                                        </p:attrNameLst>
                                      </p:cBhvr>
                                      <p:to>
                                        <p:strVal val="visible"/>
                                      </p:to>
                                    </p:set>
                                    <p:animEffect transition="in" filter="fade">
                                      <p:cBhvr>
                                        <p:cTn id="85" dur="400"/>
                                        <p:tgtEl>
                                          <p:spTgt spid="9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97"/>
                                        </p:tgtEl>
                                        <p:attrNameLst>
                                          <p:attrName>style.visibility</p:attrName>
                                        </p:attrNameLst>
                                      </p:cBhvr>
                                      <p:to>
                                        <p:strVal val="visible"/>
                                      </p:to>
                                    </p:set>
                                    <p:animEffect transition="in" filter="fade">
                                      <p:cBhvr>
                                        <p:cTn id="90" dur="400"/>
                                        <p:tgtEl>
                                          <p:spTgt spid="97"/>
                                        </p:tgtEl>
                                      </p:cBhvr>
                                    </p:animEffect>
                                  </p:childTnLst>
                                </p:cTn>
                              </p:par>
                              <p:par>
                                <p:cTn id="91" presetID="10" presetClass="entr" presetSubtype="0" fill="hold" nodeType="withEffect">
                                  <p:stCondLst>
                                    <p:cond delay="0"/>
                                  </p:stCondLst>
                                  <p:childTnLst>
                                    <p:set>
                                      <p:cBhvr>
                                        <p:cTn id="92" dur="1" fill="hold">
                                          <p:stCondLst>
                                            <p:cond delay="0"/>
                                          </p:stCondLst>
                                        </p:cTn>
                                        <p:tgtEl>
                                          <p:spTgt spid="98"/>
                                        </p:tgtEl>
                                        <p:attrNameLst>
                                          <p:attrName>style.visibility</p:attrName>
                                        </p:attrNameLst>
                                      </p:cBhvr>
                                      <p:to>
                                        <p:strVal val="visible"/>
                                      </p:to>
                                    </p:set>
                                    <p:animEffect transition="in" filter="fade">
                                      <p:cBhvr>
                                        <p:cTn id="93" dur="400"/>
                                        <p:tgtEl>
                                          <p:spTgt spid="98"/>
                                        </p:tgtEl>
                                      </p:cBhvr>
                                    </p:animEffect>
                                  </p:childTnLst>
                                </p:cTn>
                              </p:par>
                              <p:par>
                                <p:cTn id="94" presetID="10" presetClass="entr" presetSubtype="0" fill="hold" nodeType="withEffect">
                                  <p:stCondLst>
                                    <p:cond delay="0"/>
                                  </p:stCondLst>
                                  <p:childTnLst>
                                    <p:set>
                                      <p:cBhvr>
                                        <p:cTn id="95" dur="1" fill="hold">
                                          <p:stCondLst>
                                            <p:cond delay="0"/>
                                          </p:stCondLst>
                                        </p:cTn>
                                        <p:tgtEl>
                                          <p:spTgt spid="99"/>
                                        </p:tgtEl>
                                        <p:attrNameLst>
                                          <p:attrName>style.visibility</p:attrName>
                                        </p:attrNameLst>
                                      </p:cBhvr>
                                      <p:to>
                                        <p:strVal val="visible"/>
                                      </p:to>
                                    </p:set>
                                    <p:animEffect transition="in" filter="fade">
                                      <p:cBhvr>
                                        <p:cTn id="96" dur="400"/>
                                        <p:tgtEl>
                                          <p:spTgt spid="99"/>
                                        </p:tgtEl>
                                      </p:cBhvr>
                                    </p:animEffect>
                                  </p:childTnLst>
                                </p:cTn>
                              </p:par>
                              <p:par>
                                <p:cTn id="97" presetID="10" presetClass="entr" presetSubtype="0" fill="hold" nodeType="withEffect">
                                  <p:stCondLst>
                                    <p:cond delay="0"/>
                                  </p:stCondLst>
                                  <p:childTnLst>
                                    <p:set>
                                      <p:cBhvr>
                                        <p:cTn id="98" dur="1" fill="hold">
                                          <p:stCondLst>
                                            <p:cond delay="0"/>
                                          </p:stCondLst>
                                        </p:cTn>
                                        <p:tgtEl>
                                          <p:spTgt spid="125"/>
                                        </p:tgtEl>
                                        <p:attrNameLst>
                                          <p:attrName>style.visibility</p:attrName>
                                        </p:attrNameLst>
                                      </p:cBhvr>
                                      <p:to>
                                        <p:strVal val="visible"/>
                                      </p:to>
                                    </p:set>
                                    <p:animEffect transition="in" filter="fade">
                                      <p:cBhvr>
                                        <p:cTn id="99" dur="4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866852" cy="638175"/>
          </a:xfrm>
        </p:spPr>
        <p:txBody>
          <a:bodyPr>
            <a:normAutofit fontScale="90000"/>
          </a:bodyPr>
          <a:lstStyle/>
          <a:p>
            <a:pPr algn="l">
              <a:buNone/>
              <a:defRPr b="0"/>
            </a:pPr>
            <a:r>
              <a:rPr lang="en-US" sz="2800" b="0" i="0" dirty="0">
                <a:solidFill>
                  <a:srgbClr val="000000"/>
                </a:solidFill>
              </a:rPr>
              <a:t>How should processing and shared state be organized?</a:t>
            </a:r>
          </a:p>
        </p:txBody>
      </p:sp>
      <p:sp>
        <p:nvSpPr>
          <p:cNvPr id="3" name="Slide Number Placeholder 2"/>
          <p:cNvSpPr>
            <a:spLocks noGrp="1"/>
          </p:cNvSpPr>
          <p:nvPr>
            <p:ph type="sldNum" sz="quarter" idx="4"/>
          </p:nvPr>
        </p:nvSpPr>
        <p:spPr/>
        <p:txBody>
          <a:bodyPr/>
          <a:lstStyle/>
          <a:p>
            <a:fld id="{B7EB45DA-9A0D-DC49-8E02-F30A5DDC21C3}" type="slidenum">
              <a:rPr lang="en-US" smtClean="0"/>
              <a:t>18</a:t>
            </a:fld>
            <a:endParaRPr lang="en-US"/>
          </a:p>
        </p:txBody>
      </p:sp>
      <p:sp>
        <p:nvSpPr>
          <p:cNvPr id="90" name="Kicker"/>
          <p:cNvSpPr txBox="1"/>
          <p:nvPr/>
        </p:nvSpPr>
        <p:spPr>
          <a:xfrm>
            <a:off x="685800" y="830000"/>
            <a:ext cx="7772400" cy="300000"/>
          </a:xfrm>
          <a:prstGeom prst="rect">
            <a:avLst/>
          </a:prstGeom>
          <a:noFill/>
          <a:ln>
            <a:noFill/>
          </a:ln>
        </p:spPr>
        <p:txBody>
          <a:bodyPr wrap="square" lIns="0" tIns="0" rIns="0" bIns="0" anchor="t">
            <a:normAutofit lnSpcReduction="10000"/>
          </a:bodyPr>
          <a:lstStyle/>
          <a:p>
            <a:pPr algn="l">
              <a:buNone/>
            </a:pPr>
            <a:r>
              <a:rPr lang="en-US" sz="2000" b="0" i="1" dirty="0">
                <a:solidFill>
                  <a:srgbClr val="555960"/>
                </a:solidFill>
              </a:rPr>
              <a:t>Pipeline vs. repository: same computations, different organization of state</a:t>
            </a:r>
          </a:p>
        </p:txBody>
      </p:sp>
      <p:sp>
        <p:nvSpPr>
          <p:cNvPr id="91" name="HdrL"/>
          <p:cNvSpPr txBox="1"/>
          <p:nvPr/>
        </p:nvSpPr>
        <p:spPr>
          <a:xfrm>
            <a:off x="6858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PIPELINE</a:t>
            </a:r>
          </a:p>
        </p:txBody>
      </p:sp>
      <p:sp>
        <p:nvSpPr>
          <p:cNvPr id="100" name="P100"/>
          <p:cNvSpPr/>
          <p:nvPr/>
        </p:nvSpPr>
        <p:spPr>
          <a:xfrm>
            <a:off x="1288000" y="1470000"/>
            <a:ext cx="2530000" cy="60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INPUT</a:t>
            </a:r>
          </a:p>
        </p:txBody>
      </p:sp>
      <p:sp>
        <p:nvSpPr>
          <p:cNvPr id="101" name="P101"/>
          <p:cNvSpPr/>
          <p:nvPr/>
        </p:nvSpPr>
        <p:spPr>
          <a:xfrm>
            <a:off x="1288000" y="2270000"/>
            <a:ext cx="2530000" cy="60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ANALYZER</a:t>
            </a:r>
          </a:p>
        </p:txBody>
      </p:sp>
      <p:sp>
        <p:nvSpPr>
          <p:cNvPr id="102" name="P102"/>
          <p:cNvSpPr/>
          <p:nvPr/>
        </p:nvSpPr>
        <p:spPr>
          <a:xfrm>
            <a:off x="1288000" y="3070000"/>
            <a:ext cx="2530000" cy="60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OPTIMIZER</a:t>
            </a:r>
          </a:p>
        </p:txBody>
      </p:sp>
      <p:sp>
        <p:nvSpPr>
          <p:cNvPr id="103" name="P103"/>
          <p:cNvSpPr/>
          <p:nvPr/>
        </p:nvSpPr>
        <p:spPr>
          <a:xfrm>
            <a:off x="1288000" y="3870000"/>
            <a:ext cx="2530000" cy="60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REPORT</a:t>
            </a:r>
          </a:p>
        </p:txBody>
      </p:sp>
      <p:cxnSp>
        <p:nvCxnSpPr>
          <p:cNvPr id="104" name="PA0"/>
          <p:cNvCxnSpPr>
            <a:stCxn id="100" idx="2"/>
            <a:endCxn id="101" idx="0"/>
          </p:cNvCxnSpPr>
          <p:nvPr/>
        </p:nvCxnSpPr>
        <p:spPr>
          <a:xfrm>
            <a:off x="2553000" y="2070000"/>
            <a:ext cx="0" cy="200000"/>
          </a:xfrm>
          <a:prstGeom prst="line">
            <a:avLst/>
          </a:prstGeom>
          <a:ln w="53577">
            <a:solidFill>
              <a:srgbClr val="8E6F3E"/>
            </a:solidFill>
            <a:tailEnd type="triangle" w="med" len="med"/>
          </a:ln>
        </p:spPr>
      </p:cxnSp>
      <p:cxnSp>
        <p:nvCxnSpPr>
          <p:cNvPr id="105" name="PA1"/>
          <p:cNvCxnSpPr>
            <a:stCxn id="101" idx="2"/>
            <a:endCxn id="102" idx="0"/>
          </p:cNvCxnSpPr>
          <p:nvPr/>
        </p:nvCxnSpPr>
        <p:spPr>
          <a:xfrm>
            <a:off x="2553000" y="2870000"/>
            <a:ext cx="0" cy="200000"/>
          </a:xfrm>
          <a:prstGeom prst="line">
            <a:avLst/>
          </a:prstGeom>
          <a:ln w="53577">
            <a:solidFill>
              <a:srgbClr val="8E6F3E"/>
            </a:solidFill>
            <a:tailEnd type="triangle" w="med" len="med"/>
          </a:ln>
        </p:spPr>
      </p:cxnSp>
      <p:cxnSp>
        <p:nvCxnSpPr>
          <p:cNvPr id="106" name="PA2"/>
          <p:cNvCxnSpPr>
            <a:stCxn id="102" idx="2"/>
            <a:endCxn id="103" idx="0"/>
          </p:cNvCxnSpPr>
          <p:nvPr/>
        </p:nvCxnSpPr>
        <p:spPr>
          <a:xfrm>
            <a:off x="2553000" y="3670000"/>
            <a:ext cx="0" cy="200000"/>
          </a:xfrm>
          <a:prstGeom prst="line">
            <a:avLst/>
          </a:prstGeom>
          <a:ln w="53577">
            <a:solidFill>
              <a:srgbClr val="8E6F3E"/>
            </a:solidFill>
            <a:tailEnd type="triangle" w="med" len="med"/>
          </a:ln>
        </p:spPr>
      </p:cxnSp>
      <p:sp>
        <p:nvSpPr>
          <p:cNvPr id="92" name="CapL"/>
          <p:cNvSpPr txBox="1"/>
          <p:nvPr/>
        </p:nvSpPr>
        <p:spPr>
          <a:xfrm>
            <a:off x="685800" y="4560000"/>
            <a:ext cx="3736200" cy="280000"/>
          </a:xfrm>
          <a:prstGeom prst="rect">
            <a:avLst/>
          </a:prstGeom>
          <a:noFill/>
          <a:ln>
            <a:noFill/>
          </a:ln>
        </p:spPr>
        <p:txBody>
          <a:bodyPr wrap="none" lIns="0" tIns="0" rIns="0" bIns="0" anchor="t">
            <a:normAutofit/>
          </a:bodyPr>
          <a:lstStyle/>
          <a:p>
            <a:pPr algn="ctr">
              <a:buNone/>
            </a:pPr>
            <a:r>
              <a:rPr lang="en-US" sz="1500" b="0" i="1" dirty="0">
                <a:solidFill>
                  <a:srgbClr val="555960"/>
                </a:solidFill>
              </a:rPr>
              <a:t>state and results flow forward</a:t>
            </a:r>
          </a:p>
        </p:txBody>
      </p:sp>
      <p:sp>
        <p:nvSpPr>
          <p:cNvPr id="93" name="HdrR"/>
          <p:cNvSpPr txBox="1"/>
          <p:nvPr/>
        </p:nvSpPr>
        <p:spPr>
          <a:xfrm>
            <a:off x="47220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REPOSITORY</a:t>
            </a:r>
          </a:p>
        </p:txBody>
      </p:sp>
      <p:sp>
        <p:nvSpPr>
          <p:cNvPr id="110" name="Repo"/>
          <p:cNvSpPr/>
          <p:nvPr/>
        </p:nvSpPr>
        <p:spPr>
          <a:xfrm>
            <a:off x="5850000" y="2600000"/>
            <a:ext cx="1500000" cy="740000"/>
          </a:xfrm>
          <a:prstGeom prst="rect">
            <a:avLst/>
          </a:prstGeom>
          <a:solidFill>
            <a:srgbClr val="FFFFFF"/>
          </a:solidFill>
          <a:ln w="15875">
            <a:solidFill>
              <a:srgbClr val="8E6F3E"/>
            </a:solidFill>
          </a:ln>
        </p:spPr>
        <p:txBody>
          <a:bodyPr wrap="square" lIns="27432" tIns="27432" rIns="27432" bIns="27432" anchor="ctr">
            <a:normAutofit/>
          </a:bodyPr>
          <a:lstStyle/>
          <a:p>
            <a:pPr algn="ctr">
              <a:buNone/>
            </a:pPr>
            <a:r>
              <a:rPr lang="en-US" sz="2000" b="1" i="0" dirty="0">
                <a:solidFill>
                  <a:srgbClr val="5C4826"/>
                </a:solidFill>
              </a:rPr>
              <a:t>REPOSITORY</a:t>
            </a:r>
          </a:p>
        </p:txBody>
      </p:sp>
      <p:sp>
        <p:nvSpPr>
          <p:cNvPr id="111" name="RAna"/>
          <p:cNvSpPr/>
          <p:nvPr/>
        </p:nvSpPr>
        <p:spPr>
          <a:xfrm>
            <a:off x="5875000" y="1480000"/>
            <a:ext cx="1450000" cy="62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ANALYZER</a:t>
            </a:r>
          </a:p>
        </p:txBody>
      </p:sp>
      <p:sp>
        <p:nvSpPr>
          <p:cNvPr id="112" name="ROpt"/>
          <p:cNvSpPr/>
          <p:nvPr/>
        </p:nvSpPr>
        <p:spPr>
          <a:xfrm>
            <a:off x="5875000" y="3800000"/>
            <a:ext cx="1450000" cy="62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OPTIMIZER</a:t>
            </a:r>
          </a:p>
        </p:txBody>
      </p:sp>
      <p:sp>
        <p:nvSpPr>
          <p:cNvPr id="113" name="RInp"/>
          <p:cNvSpPr/>
          <p:nvPr/>
        </p:nvSpPr>
        <p:spPr>
          <a:xfrm>
            <a:off x="4640000" y="2620000"/>
            <a:ext cx="860000" cy="700000"/>
          </a:xfrm>
          <a:prstGeom prst="rect">
            <a:avLst/>
          </a:prstGeom>
          <a:solidFill>
            <a:srgbClr val="F5F1E8"/>
          </a:solidFill>
          <a:ln w="15875">
            <a:solidFill>
              <a:srgbClr val="C9B991"/>
            </a:solidFill>
          </a:ln>
        </p:spPr>
        <p:txBody>
          <a:bodyPr wrap="square" lIns="9144" tIns="27432" rIns="9144" bIns="27432" anchor="ctr">
            <a:normAutofit/>
          </a:bodyPr>
          <a:lstStyle/>
          <a:p>
            <a:pPr algn="ctr">
              <a:buNone/>
            </a:pPr>
            <a:r>
              <a:rPr lang="en-US" sz="2000" b="1" i="0" dirty="0">
                <a:solidFill>
                  <a:srgbClr val="5C4826"/>
                </a:solidFill>
              </a:rPr>
              <a:t>INPUT</a:t>
            </a:r>
          </a:p>
        </p:txBody>
      </p:sp>
      <p:sp>
        <p:nvSpPr>
          <p:cNvPr id="114" name="RRep"/>
          <p:cNvSpPr/>
          <p:nvPr/>
        </p:nvSpPr>
        <p:spPr>
          <a:xfrm>
            <a:off x="7750000" y="2620000"/>
            <a:ext cx="860000" cy="700000"/>
          </a:xfrm>
          <a:prstGeom prst="rect">
            <a:avLst/>
          </a:prstGeom>
          <a:solidFill>
            <a:srgbClr val="F5F1E8"/>
          </a:solidFill>
          <a:ln w="15875">
            <a:solidFill>
              <a:srgbClr val="C9B991"/>
            </a:solidFill>
          </a:ln>
        </p:spPr>
        <p:txBody>
          <a:bodyPr wrap="square" lIns="9144" tIns="27432" rIns="9144" bIns="27432" anchor="ctr">
            <a:normAutofit/>
          </a:bodyPr>
          <a:lstStyle/>
          <a:p>
            <a:pPr algn="ctr">
              <a:buNone/>
            </a:pPr>
            <a:r>
              <a:rPr lang="en-US" sz="2000" b="1" i="0" dirty="0">
                <a:solidFill>
                  <a:srgbClr val="5C4826"/>
                </a:solidFill>
              </a:rPr>
              <a:t>REPORT</a:t>
            </a:r>
          </a:p>
        </p:txBody>
      </p:sp>
      <p:cxnSp>
        <p:nvCxnSpPr>
          <p:cNvPr id="115" name="RcA"/>
          <p:cNvCxnSpPr>
            <a:stCxn id="111" idx="2"/>
            <a:endCxn id="110" idx="0"/>
          </p:cNvCxnSpPr>
          <p:nvPr/>
        </p:nvCxnSpPr>
        <p:spPr>
          <a:xfrm>
            <a:off x="6600000" y="2100000"/>
            <a:ext cx="0" cy="500000"/>
          </a:xfrm>
          <a:prstGeom prst="line">
            <a:avLst/>
          </a:prstGeom>
          <a:ln w="53577">
            <a:solidFill>
              <a:srgbClr val="8E6F3E"/>
            </a:solidFill>
            <a:headEnd type="triangle" w="med" len="med"/>
            <a:tailEnd type="triangle" w="med" len="med"/>
          </a:ln>
        </p:spPr>
      </p:cxnSp>
      <p:cxnSp>
        <p:nvCxnSpPr>
          <p:cNvPr id="116" name="RcO"/>
          <p:cNvCxnSpPr>
            <a:stCxn id="110" idx="2"/>
            <a:endCxn id="112" idx="0"/>
          </p:cNvCxnSpPr>
          <p:nvPr/>
        </p:nvCxnSpPr>
        <p:spPr>
          <a:xfrm>
            <a:off x="6600000" y="3340000"/>
            <a:ext cx="0" cy="460000"/>
          </a:xfrm>
          <a:prstGeom prst="line">
            <a:avLst/>
          </a:prstGeom>
          <a:ln w="53577">
            <a:solidFill>
              <a:srgbClr val="8E6F3E"/>
            </a:solidFill>
            <a:headEnd type="triangle" w="med" len="med"/>
            <a:tailEnd type="triangle" w="med" len="med"/>
          </a:ln>
        </p:spPr>
      </p:cxnSp>
      <p:cxnSp>
        <p:nvCxnSpPr>
          <p:cNvPr id="117" name="RcI"/>
          <p:cNvCxnSpPr>
            <a:stCxn id="113" idx="3"/>
            <a:endCxn id="110" idx="1"/>
          </p:cNvCxnSpPr>
          <p:nvPr/>
        </p:nvCxnSpPr>
        <p:spPr>
          <a:xfrm>
            <a:off x="5500000" y="2970000"/>
            <a:ext cx="350000" cy="0"/>
          </a:xfrm>
          <a:prstGeom prst="line">
            <a:avLst/>
          </a:prstGeom>
          <a:ln w="53577">
            <a:solidFill>
              <a:srgbClr val="8E6F3E"/>
            </a:solidFill>
            <a:tailEnd type="triangle" w="med" len="med"/>
          </a:ln>
        </p:spPr>
      </p:cxnSp>
      <p:cxnSp>
        <p:nvCxnSpPr>
          <p:cNvPr id="118" name="RcR"/>
          <p:cNvCxnSpPr>
            <a:stCxn id="110" idx="3"/>
            <a:endCxn id="114" idx="1"/>
          </p:cNvCxnSpPr>
          <p:nvPr/>
        </p:nvCxnSpPr>
        <p:spPr>
          <a:xfrm>
            <a:off x="7350000" y="2970000"/>
            <a:ext cx="400000" cy="0"/>
          </a:xfrm>
          <a:prstGeom prst="line">
            <a:avLst/>
          </a:prstGeom>
          <a:ln w="53577">
            <a:solidFill>
              <a:srgbClr val="8E6F3E"/>
            </a:solidFill>
            <a:headEnd type="triangle" w="med" len="med"/>
            <a:tailEnd type="triangle" w="med" len="med"/>
          </a:ln>
        </p:spPr>
      </p:cxnSp>
      <p:sp>
        <p:nvSpPr>
          <p:cNvPr id="94" name="CapR"/>
          <p:cNvSpPr txBox="1"/>
          <p:nvPr/>
        </p:nvSpPr>
        <p:spPr>
          <a:xfrm>
            <a:off x="4722000" y="4560000"/>
            <a:ext cx="3736200" cy="280000"/>
          </a:xfrm>
          <a:prstGeom prst="rect">
            <a:avLst/>
          </a:prstGeom>
          <a:noFill/>
          <a:ln>
            <a:noFill/>
          </a:ln>
        </p:spPr>
        <p:txBody>
          <a:bodyPr wrap="none" lIns="0" tIns="0" rIns="0" bIns="0" anchor="t">
            <a:normAutofit/>
          </a:bodyPr>
          <a:lstStyle/>
          <a:p>
            <a:pPr algn="ctr">
              <a:buNone/>
            </a:pPr>
            <a:r>
              <a:rPr lang="en-US" sz="1500" b="0" i="1" dirty="0">
                <a:solidFill>
                  <a:srgbClr val="555960"/>
                </a:solidFill>
              </a:rPr>
              <a:t>computations meet at one authoritative state</a:t>
            </a:r>
          </a:p>
        </p:txBody>
      </p:sp>
      <p:sp>
        <p:nvSpPr>
          <p:cNvPr id="95" name="BuysL"/>
          <p:cNvSpPr txBox="1"/>
          <p:nvPr/>
        </p:nvSpPr>
        <p:spPr>
          <a:xfrm>
            <a:off x="685800" y="4900000"/>
            <a:ext cx="3736200" cy="1100000"/>
          </a:xfrm>
          <a:prstGeom prst="rect">
            <a:avLst/>
          </a:prstGeom>
          <a:noFill/>
          <a:ln>
            <a:noFill/>
          </a:ln>
        </p:spPr>
        <p:txBody>
          <a:bodyPr wrap="square" lIns="0" tIns="0" rIns="0" bIns="0" anchor="t">
            <a:normAutofit lnSpcReduction="10000"/>
          </a:bodyPr>
          <a:lstStyle/>
          <a:p>
            <a:pPr algn="l">
              <a:buNone/>
            </a:pPr>
            <a:r>
              <a:rPr lang="en-US" sz="1700" b="1" i="0" dirty="0">
                <a:solidFill>
                  <a:srgbClr val="5C4826"/>
                </a:solidFill>
              </a:rPr>
              <a:t>buys — </a:t>
            </a:r>
            <a:r>
              <a:rPr lang="en-US" sz="1700" b="0" i="0" dirty="0">
                <a:solidFill>
                  <a:srgbClr val="000000"/>
                </a:solidFill>
              </a:rPr>
              <a:t>explicit flow, local stage dependencies, incremental processing</a:t>
            </a:r>
          </a:p>
          <a:p>
            <a:pPr algn="l">
              <a:spcBef>
                <a:spcPts val="600"/>
              </a:spcBef>
              <a:buNone/>
            </a:pPr>
            <a:r>
              <a:rPr lang="en-US" sz="1700" b="1" i="0" dirty="0">
                <a:solidFill>
                  <a:srgbClr val="555960"/>
                </a:solidFill>
              </a:rPr>
              <a:t>costs — </a:t>
            </a:r>
            <a:r>
              <a:rPr lang="en-US" sz="1700" b="0" i="0" dirty="0">
                <a:solidFill>
                  <a:srgbClr val="000000"/>
                </a:solidFill>
              </a:rPr>
              <a:t>shared state across stages is harder</a:t>
            </a:r>
          </a:p>
        </p:txBody>
      </p:sp>
      <p:sp>
        <p:nvSpPr>
          <p:cNvPr id="96" name="BuysR"/>
          <p:cNvSpPr txBox="1"/>
          <p:nvPr/>
        </p:nvSpPr>
        <p:spPr>
          <a:xfrm>
            <a:off x="4722000" y="4900000"/>
            <a:ext cx="3736200" cy="1100000"/>
          </a:xfrm>
          <a:prstGeom prst="rect">
            <a:avLst/>
          </a:prstGeom>
          <a:noFill/>
          <a:ln>
            <a:noFill/>
          </a:ln>
        </p:spPr>
        <p:txBody>
          <a:bodyPr wrap="square" lIns="0" tIns="0" rIns="0" bIns="0" anchor="t">
            <a:normAutofit lnSpcReduction="10000"/>
          </a:bodyPr>
          <a:lstStyle/>
          <a:p>
            <a:pPr algn="l">
              <a:buNone/>
            </a:pPr>
            <a:r>
              <a:rPr lang="en-US" sz="1700" b="1" i="0" dirty="0">
                <a:solidFill>
                  <a:srgbClr val="5C4826"/>
                </a:solidFill>
              </a:rPr>
              <a:t>buys — </a:t>
            </a:r>
            <a:r>
              <a:rPr lang="en-US" sz="1700" b="0" i="0" dirty="0">
                <a:solidFill>
                  <a:srgbClr val="000000"/>
                </a:solidFill>
              </a:rPr>
              <a:t>authoritative shared state, integration</a:t>
            </a:r>
          </a:p>
          <a:p>
            <a:pPr algn="l">
              <a:spcBef>
                <a:spcPts val="600"/>
              </a:spcBef>
              <a:buNone/>
            </a:pPr>
            <a:r>
              <a:rPr lang="en-US" sz="1700" b="1" i="0" dirty="0">
                <a:solidFill>
                  <a:srgbClr val="555960"/>
                </a:solidFill>
              </a:rPr>
              <a:t>costs — </a:t>
            </a:r>
            <a:r>
              <a:rPr lang="en-US" sz="1700" b="0" i="0" dirty="0">
                <a:solidFill>
                  <a:srgbClr val="000000"/>
                </a:solidFill>
              </a:rPr>
              <a:t>central schema coupling, shared fate</a:t>
            </a:r>
          </a:p>
        </p:txBody>
      </p:sp>
      <p:sp>
        <p:nvSpPr>
          <p:cNvPr id="97" name="TrdLbl"/>
          <p:cNvSpPr txBox="1"/>
          <p:nvPr/>
        </p:nvSpPr>
        <p:spPr>
          <a:xfrm>
            <a:off x="685800" y="6050000"/>
            <a:ext cx="1300000" cy="440000"/>
          </a:xfrm>
          <a:prstGeom prst="rect">
            <a:avLst/>
          </a:prstGeom>
          <a:noFill/>
          <a:ln>
            <a:noFill/>
          </a:ln>
        </p:spPr>
        <p:txBody>
          <a:bodyPr wrap="square" lIns="0" tIns="0" rIns="0" bIns="0" anchor="ctr">
            <a:normAutofit/>
          </a:bodyPr>
          <a:lstStyle/>
          <a:p>
            <a:pPr algn="l">
              <a:buNone/>
            </a:pPr>
            <a:r>
              <a:rPr lang="en-US" sz="2000" b="1" i="0" dirty="0">
                <a:solidFill>
                  <a:srgbClr val="8E6F3E"/>
                </a:solidFill>
              </a:rPr>
              <a:t>TRADEOFF</a:t>
            </a:r>
          </a:p>
        </p:txBody>
      </p:sp>
      <p:sp>
        <p:nvSpPr>
          <p:cNvPr id="98" name="TrdL"/>
          <p:cNvSpPr txBox="1"/>
          <p:nvPr/>
        </p:nvSpPr>
        <p:spPr>
          <a:xfrm>
            <a:off x="2035800" y="6050000"/>
            <a:ext cx="2200000" cy="440000"/>
          </a:xfrm>
          <a:prstGeom prst="rect">
            <a:avLst/>
          </a:prstGeom>
          <a:noFill/>
          <a:ln>
            <a:noFill/>
          </a:ln>
        </p:spPr>
        <p:txBody>
          <a:bodyPr wrap="square" lIns="0" tIns="0" rIns="0" bIns="0" anchor="ctr">
            <a:normAutofit fontScale="92500" lnSpcReduction="10000"/>
          </a:bodyPr>
          <a:lstStyle/>
          <a:p>
            <a:pPr algn="r">
              <a:buNone/>
            </a:pPr>
            <a:r>
              <a:rPr lang="en-US" sz="1700" b="0" i="0" dirty="0">
                <a:solidFill>
                  <a:srgbClr val="5C4826"/>
                </a:solidFill>
              </a:rPr>
              <a:t>local flow and independence</a:t>
            </a:r>
          </a:p>
        </p:txBody>
      </p:sp>
      <p:cxnSp>
        <p:nvCxnSpPr>
          <p:cNvPr id="99" name="TrdArrow"/>
          <p:cNvCxnSpPr/>
          <p:nvPr/>
        </p:nvCxnSpPr>
        <p:spPr>
          <a:xfrm>
            <a:off x="4335800" y="6270000"/>
            <a:ext cx="500000" cy="0"/>
          </a:xfrm>
          <a:prstGeom prst="line">
            <a:avLst/>
          </a:prstGeom>
          <a:ln w="53577">
            <a:solidFill>
              <a:srgbClr val="8E6F3E"/>
            </a:solidFill>
            <a:headEnd type="triangle" w="med" len="med"/>
            <a:tailEnd type="triangle" w="med" len="med"/>
          </a:ln>
        </p:spPr>
      </p:cxnSp>
      <p:sp>
        <p:nvSpPr>
          <p:cNvPr id="120" name="TrdR"/>
          <p:cNvSpPr txBox="1"/>
          <p:nvPr/>
        </p:nvSpPr>
        <p:spPr>
          <a:xfrm>
            <a:off x="4935800" y="6050000"/>
            <a:ext cx="3522400" cy="440000"/>
          </a:xfrm>
          <a:prstGeom prst="rect">
            <a:avLst/>
          </a:prstGeom>
          <a:noFill/>
          <a:ln>
            <a:noFill/>
          </a:ln>
        </p:spPr>
        <p:txBody>
          <a:bodyPr wrap="square" lIns="0" tIns="0" rIns="0" bIns="0" anchor="ctr">
            <a:normAutofit/>
          </a:bodyPr>
          <a:lstStyle/>
          <a:p>
            <a:pPr algn="l">
              <a:buNone/>
            </a:pPr>
            <a:r>
              <a:rPr lang="en-US" sz="1700" b="0" i="0" dirty="0">
                <a:solidFill>
                  <a:srgbClr val="5C4826"/>
                </a:solidFill>
              </a:rPr>
              <a:t>shared consistency and integration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400"/>
                                        <p:tgtEl>
                                          <p:spTgt spid="91"/>
                                        </p:tgtEl>
                                      </p:cBhvr>
                                    </p:animEffec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400"/>
                                        <p:tgtEl>
                                          <p:spTgt spid="100"/>
                                        </p:tgtEl>
                                      </p:cBhvr>
                                    </p:animEffect>
                                  </p:childTnLst>
                                </p:cTn>
                              </p:par>
                              <p:par>
                                <p:cTn id="11" presetID="10" presetClass="entr" presetSubtype="0"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fade">
                                      <p:cBhvr>
                                        <p:cTn id="13" dur="400"/>
                                        <p:tgtEl>
                                          <p:spTgt spid="101"/>
                                        </p:tgtEl>
                                      </p:cBhvr>
                                    </p:animEffect>
                                  </p:childTnLst>
                                </p:cTn>
                              </p:par>
                              <p:par>
                                <p:cTn id="14" presetID="10" presetClass="entr" presetSubtype="0" fill="hold" nodeType="withEffect">
                                  <p:stCondLst>
                                    <p:cond delay="0"/>
                                  </p:stCondLst>
                                  <p:childTnLst>
                                    <p:set>
                                      <p:cBhvr>
                                        <p:cTn id="15" dur="1" fill="hold">
                                          <p:stCondLst>
                                            <p:cond delay="0"/>
                                          </p:stCondLst>
                                        </p:cTn>
                                        <p:tgtEl>
                                          <p:spTgt spid="102"/>
                                        </p:tgtEl>
                                        <p:attrNameLst>
                                          <p:attrName>style.visibility</p:attrName>
                                        </p:attrNameLst>
                                      </p:cBhvr>
                                      <p:to>
                                        <p:strVal val="visible"/>
                                      </p:to>
                                    </p:set>
                                    <p:animEffect transition="in" filter="fade">
                                      <p:cBhvr>
                                        <p:cTn id="16" dur="400"/>
                                        <p:tgtEl>
                                          <p:spTgt spid="102"/>
                                        </p:tgtEl>
                                      </p:cBhvr>
                                    </p:animEffect>
                                  </p:childTnLst>
                                </p:cTn>
                              </p:par>
                              <p:par>
                                <p:cTn id="17" presetID="10" presetClass="entr" presetSubtype="0" fill="hold" nodeType="withEffect">
                                  <p:stCondLst>
                                    <p:cond delay="0"/>
                                  </p:stCondLst>
                                  <p:childTnLst>
                                    <p:set>
                                      <p:cBhvr>
                                        <p:cTn id="18" dur="1" fill="hold">
                                          <p:stCondLst>
                                            <p:cond delay="0"/>
                                          </p:stCondLst>
                                        </p:cTn>
                                        <p:tgtEl>
                                          <p:spTgt spid="103"/>
                                        </p:tgtEl>
                                        <p:attrNameLst>
                                          <p:attrName>style.visibility</p:attrName>
                                        </p:attrNameLst>
                                      </p:cBhvr>
                                      <p:to>
                                        <p:strVal val="visible"/>
                                      </p:to>
                                    </p:set>
                                    <p:animEffect transition="in" filter="fade">
                                      <p:cBhvr>
                                        <p:cTn id="19" dur="400"/>
                                        <p:tgtEl>
                                          <p:spTgt spid="103"/>
                                        </p:tgtEl>
                                      </p:cBhvr>
                                    </p:animEffect>
                                  </p:childTnLst>
                                </p:cTn>
                              </p:par>
                              <p:par>
                                <p:cTn id="20" presetID="10" presetClass="entr" presetSubtype="0" fill="hold" nodeType="withEffect">
                                  <p:stCondLst>
                                    <p:cond delay="0"/>
                                  </p:stCondLst>
                                  <p:childTnLst>
                                    <p:set>
                                      <p:cBhvr>
                                        <p:cTn id="21" dur="1" fill="hold">
                                          <p:stCondLst>
                                            <p:cond delay="0"/>
                                          </p:stCondLst>
                                        </p:cTn>
                                        <p:tgtEl>
                                          <p:spTgt spid="104"/>
                                        </p:tgtEl>
                                        <p:attrNameLst>
                                          <p:attrName>style.visibility</p:attrName>
                                        </p:attrNameLst>
                                      </p:cBhvr>
                                      <p:to>
                                        <p:strVal val="visible"/>
                                      </p:to>
                                    </p:set>
                                    <p:animEffect transition="in" filter="fade">
                                      <p:cBhvr>
                                        <p:cTn id="22" dur="400"/>
                                        <p:tgtEl>
                                          <p:spTgt spid="104"/>
                                        </p:tgtEl>
                                      </p:cBhvr>
                                    </p:animEffect>
                                  </p:childTnLst>
                                </p:cTn>
                              </p:par>
                              <p:par>
                                <p:cTn id="23" presetID="10" presetClass="entr" presetSubtype="0" fill="hold" nodeType="withEffect">
                                  <p:stCondLst>
                                    <p:cond delay="0"/>
                                  </p:stCondLst>
                                  <p:childTnLst>
                                    <p:set>
                                      <p:cBhvr>
                                        <p:cTn id="24" dur="1" fill="hold">
                                          <p:stCondLst>
                                            <p:cond delay="0"/>
                                          </p:stCondLst>
                                        </p:cTn>
                                        <p:tgtEl>
                                          <p:spTgt spid="105"/>
                                        </p:tgtEl>
                                        <p:attrNameLst>
                                          <p:attrName>style.visibility</p:attrName>
                                        </p:attrNameLst>
                                      </p:cBhvr>
                                      <p:to>
                                        <p:strVal val="visible"/>
                                      </p:to>
                                    </p:set>
                                    <p:animEffect transition="in" filter="fade">
                                      <p:cBhvr>
                                        <p:cTn id="25" dur="400"/>
                                        <p:tgtEl>
                                          <p:spTgt spid="105"/>
                                        </p:tgtEl>
                                      </p:cBhvr>
                                    </p:animEffect>
                                  </p:childTnLst>
                                </p:cTn>
                              </p:par>
                              <p:par>
                                <p:cTn id="26" presetID="10" presetClass="entr" presetSubtype="0" fill="hold" nodeType="withEffect">
                                  <p:stCondLst>
                                    <p:cond delay="0"/>
                                  </p:stCondLst>
                                  <p:childTnLst>
                                    <p:set>
                                      <p:cBhvr>
                                        <p:cTn id="27" dur="1" fill="hold">
                                          <p:stCondLst>
                                            <p:cond delay="0"/>
                                          </p:stCondLst>
                                        </p:cTn>
                                        <p:tgtEl>
                                          <p:spTgt spid="106"/>
                                        </p:tgtEl>
                                        <p:attrNameLst>
                                          <p:attrName>style.visibility</p:attrName>
                                        </p:attrNameLst>
                                      </p:cBhvr>
                                      <p:to>
                                        <p:strVal val="visible"/>
                                      </p:to>
                                    </p:set>
                                    <p:animEffect transition="in" filter="fade">
                                      <p:cBhvr>
                                        <p:cTn id="28" dur="400"/>
                                        <p:tgtEl>
                                          <p:spTgt spid="106"/>
                                        </p:tgtEl>
                                      </p:cBhvr>
                                    </p:animEffect>
                                  </p:childTnLst>
                                </p:cTn>
                              </p:par>
                              <p:par>
                                <p:cTn id="29" presetID="10" presetClass="entr" presetSubtype="0" fill="hold" nodeType="withEffect">
                                  <p:stCondLst>
                                    <p:cond delay="0"/>
                                  </p:stCondLst>
                                  <p:childTnLst>
                                    <p:set>
                                      <p:cBhvr>
                                        <p:cTn id="30" dur="1" fill="hold">
                                          <p:stCondLst>
                                            <p:cond delay="0"/>
                                          </p:stCondLst>
                                        </p:cTn>
                                        <p:tgtEl>
                                          <p:spTgt spid="92"/>
                                        </p:tgtEl>
                                        <p:attrNameLst>
                                          <p:attrName>style.visibility</p:attrName>
                                        </p:attrNameLst>
                                      </p:cBhvr>
                                      <p:to>
                                        <p:strVal val="visible"/>
                                      </p:to>
                                    </p:set>
                                    <p:animEffect transition="in" filter="fade">
                                      <p:cBhvr>
                                        <p:cTn id="31" dur="400"/>
                                        <p:tgtEl>
                                          <p:spTgt spid="9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fade">
                                      <p:cBhvr>
                                        <p:cTn id="36" dur="400"/>
                                        <p:tgtEl>
                                          <p:spTgt spid="93"/>
                                        </p:tgtEl>
                                      </p:cBhvr>
                                    </p:animEffect>
                                  </p:childTnLst>
                                </p:cTn>
                              </p:par>
                              <p:par>
                                <p:cTn id="37" presetID="10" presetClass="entr" presetSubtype="0" fill="hold" nodeType="with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fade">
                                      <p:cBhvr>
                                        <p:cTn id="39" dur="400"/>
                                        <p:tgtEl>
                                          <p:spTgt spid="11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11"/>
                                        </p:tgtEl>
                                        <p:attrNameLst>
                                          <p:attrName>style.visibility</p:attrName>
                                        </p:attrNameLst>
                                      </p:cBhvr>
                                      <p:to>
                                        <p:strVal val="visible"/>
                                      </p:to>
                                    </p:set>
                                    <p:animEffect transition="in" filter="fade">
                                      <p:cBhvr>
                                        <p:cTn id="44" dur="400"/>
                                        <p:tgtEl>
                                          <p:spTgt spid="111"/>
                                        </p:tgtEl>
                                      </p:cBhvr>
                                    </p:animEffect>
                                  </p:childTnLst>
                                </p:cTn>
                              </p:par>
                              <p:par>
                                <p:cTn id="45" presetID="10" presetClass="entr" presetSubtype="0" fill="hold" nodeType="withEffect">
                                  <p:stCondLst>
                                    <p:cond delay="0"/>
                                  </p:stCondLst>
                                  <p:childTnLst>
                                    <p:set>
                                      <p:cBhvr>
                                        <p:cTn id="46" dur="1" fill="hold">
                                          <p:stCondLst>
                                            <p:cond delay="0"/>
                                          </p:stCondLst>
                                        </p:cTn>
                                        <p:tgtEl>
                                          <p:spTgt spid="112"/>
                                        </p:tgtEl>
                                        <p:attrNameLst>
                                          <p:attrName>style.visibility</p:attrName>
                                        </p:attrNameLst>
                                      </p:cBhvr>
                                      <p:to>
                                        <p:strVal val="visible"/>
                                      </p:to>
                                    </p:set>
                                    <p:animEffect transition="in" filter="fade">
                                      <p:cBhvr>
                                        <p:cTn id="47" dur="400"/>
                                        <p:tgtEl>
                                          <p:spTgt spid="112"/>
                                        </p:tgtEl>
                                      </p:cBhvr>
                                    </p:animEffect>
                                  </p:childTnLst>
                                </p:cTn>
                              </p:par>
                              <p:par>
                                <p:cTn id="48" presetID="10" presetClass="entr" presetSubtype="0" fill="hold" nodeType="withEffect">
                                  <p:stCondLst>
                                    <p:cond delay="0"/>
                                  </p:stCondLst>
                                  <p:childTnLst>
                                    <p:set>
                                      <p:cBhvr>
                                        <p:cTn id="49" dur="1" fill="hold">
                                          <p:stCondLst>
                                            <p:cond delay="0"/>
                                          </p:stCondLst>
                                        </p:cTn>
                                        <p:tgtEl>
                                          <p:spTgt spid="113"/>
                                        </p:tgtEl>
                                        <p:attrNameLst>
                                          <p:attrName>style.visibility</p:attrName>
                                        </p:attrNameLst>
                                      </p:cBhvr>
                                      <p:to>
                                        <p:strVal val="visible"/>
                                      </p:to>
                                    </p:set>
                                    <p:animEffect transition="in" filter="fade">
                                      <p:cBhvr>
                                        <p:cTn id="50" dur="400"/>
                                        <p:tgtEl>
                                          <p:spTgt spid="113"/>
                                        </p:tgtEl>
                                      </p:cBhvr>
                                    </p:animEffect>
                                  </p:childTnLst>
                                </p:cTn>
                              </p:par>
                              <p:par>
                                <p:cTn id="51" presetID="10" presetClass="entr" presetSubtype="0" fill="hold" nodeType="withEffect">
                                  <p:stCondLst>
                                    <p:cond delay="0"/>
                                  </p:stCondLst>
                                  <p:childTnLst>
                                    <p:set>
                                      <p:cBhvr>
                                        <p:cTn id="52" dur="1" fill="hold">
                                          <p:stCondLst>
                                            <p:cond delay="0"/>
                                          </p:stCondLst>
                                        </p:cTn>
                                        <p:tgtEl>
                                          <p:spTgt spid="114"/>
                                        </p:tgtEl>
                                        <p:attrNameLst>
                                          <p:attrName>style.visibility</p:attrName>
                                        </p:attrNameLst>
                                      </p:cBhvr>
                                      <p:to>
                                        <p:strVal val="visible"/>
                                      </p:to>
                                    </p:set>
                                    <p:animEffect transition="in" filter="fade">
                                      <p:cBhvr>
                                        <p:cTn id="53" dur="400"/>
                                        <p:tgtEl>
                                          <p:spTgt spid="114"/>
                                        </p:tgtEl>
                                      </p:cBhvr>
                                    </p:animEffect>
                                  </p:childTnLst>
                                </p:cTn>
                              </p:par>
                              <p:par>
                                <p:cTn id="54" presetID="10" presetClass="entr" presetSubtype="0" fill="hold" nodeType="withEffect">
                                  <p:stCondLst>
                                    <p:cond delay="0"/>
                                  </p:stCondLst>
                                  <p:childTnLst>
                                    <p:set>
                                      <p:cBhvr>
                                        <p:cTn id="55" dur="1" fill="hold">
                                          <p:stCondLst>
                                            <p:cond delay="0"/>
                                          </p:stCondLst>
                                        </p:cTn>
                                        <p:tgtEl>
                                          <p:spTgt spid="115"/>
                                        </p:tgtEl>
                                        <p:attrNameLst>
                                          <p:attrName>style.visibility</p:attrName>
                                        </p:attrNameLst>
                                      </p:cBhvr>
                                      <p:to>
                                        <p:strVal val="visible"/>
                                      </p:to>
                                    </p:set>
                                    <p:animEffect transition="in" filter="fade">
                                      <p:cBhvr>
                                        <p:cTn id="56" dur="400"/>
                                        <p:tgtEl>
                                          <p:spTgt spid="115"/>
                                        </p:tgtEl>
                                      </p:cBhvr>
                                    </p:animEffect>
                                  </p:childTnLst>
                                </p:cTn>
                              </p:par>
                              <p:par>
                                <p:cTn id="57" presetID="10" presetClass="entr" presetSubtype="0" fill="hold" nodeType="withEffect">
                                  <p:stCondLst>
                                    <p:cond delay="0"/>
                                  </p:stCondLst>
                                  <p:childTnLst>
                                    <p:set>
                                      <p:cBhvr>
                                        <p:cTn id="58" dur="1" fill="hold">
                                          <p:stCondLst>
                                            <p:cond delay="0"/>
                                          </p:stCondLst>
                                        </p:cTn>
                                        <p:tgtEl>
                                          <p:spTgt spid="116"/>
                                        </p:tgtEl>
                                        <p:attrNameLst>
                                          <p:attrName>style.visibility</p:attrName>
                                        </p:attrNameLst>
                                      </p:cBhvr>
                                      <p:to>
                                        <p:strVal val="visible"/>
                                      </p:to>
                                    </p:set>
                                    <p:animEffect transition="in" filter="fade">
                                      <p:cBhvr>
                                        <p:cTn id="59" dur="400"/>
                                        <p:tgtEl>
                                          <p:spTgt spid="116"/>
                                        </p:tgtEl>
                                      </p:cBhvr>
                                    </p:animEffect>
                                  </p:childTnLst>
                                </p:cTn>
                              </p:par>
                              <p:par>
                                <p:cTn id="60" presetID="10" presetClass="entr" presetSubtype="0" fill="hold" nodeType="withEffect">
                                  <p:stCondLst>
                                    <p:cond delay="0"/>
                                  </p:stCondLst>
                                  <p:childTnLst>
                                    <p:set>
                                      <p:cBhvr>
                                        <p:cTn id="61" dur="1" fill="hold">
                                          <p:stCondLst>
                                            <p:cond delay="0"/>
                                          </p:stCondLst>
                                        </p:cTn>
                                        <p:tgtEl>
                                          <p:spTgt spid="117"/>
                                        </p:tgtEl>
                                        <p:attrNameLst>
                                          <p:attrName>style.visibility</p:attrName>
                                        </p:attrNameLst>
                                      </p:cBhvr>
                                      <p:to>
                                        <p:strVal val="visible"/>
                                      </p:to>
                                    </p:set>
                                    <p:animEffect transition="in" filter="fade">
                                      <p:cBhvr>
                                        <p:cTn id="62" dur="400"/>
                                        <p:tgtEl>
                                          <p:spTgt spid="117"/>
                                        </p:tgtEl>
                                      </p:cBhvr>
                                    </p:animEffect>
                                  </p:childTnLst>
                                </p:cTn>
                              </p:par>
                              <p:par>
                                <p:cTn id="63" presetID="10" presetClass="entr" presetSubtype="0" fill="hold" nodeType="withEffect">
                                  <p:stCondLst>
                                    <p:cond delay="0"/>
                                  </p:stCondLst>
                                  <p:childTnLst>
                                    <p:set>
                                      <p:cBhvr>
                                        <p:cTn id="64" dur="1" fill="hold">
                                          <p:stCondLst>
                                            <p:cond delay="0"/>
                                          </p:stCondLst>
                                        </p:cTn>
                                        <p:tgtEl>
                                          <p:spTgt spid="118"/>
                                        </p:tgtEl>
                                        <p:attrNameLst>
                                          <p:attrName>style.visibility</p:attrName>
                                        </p:attrNameLst>
                                      </p:cBhvr>
                                      <p:to>
                                        <p:strVal val="visible"/>
                                      </p:to>
                                    </p:set>
                                    <p:animEffect transition="in" filter="fade">
                                      <p:cBhvr>
                                        <p:cTn id="65" dur="400"/>
                                        <p:tgtEl>
                                          <p:spTgt spid="118"/>
                                        </p:tgtEl>
                                      </p:cBhvr>
                                    </p:animEffect>
                                  </p:childTnLst>
                                </p:cTn>
                              </p:par>
                              <p:par>
                                <p:cTn id="66" presetID="10" presetClass="entr" presetSubtype="0" fill="hold" nodeType="withEffect">
                                  <p:stCondLst>
                                    <p:cond delay="0"/>
                                  </p:stCondLst>
                                  <p:childTnLst>
                                    <p:set>
                                      <p:cBhvr>
                                        <p:cTn id="67" dur="1" fill="hold">
                                          <p:stCondLst>
                                            <p:cond delay="0"/>
                                          </p:stCondLst>
                                        </p:cTn>
                                        <p:tgtEl>
                                          <p:spTgt spid="94"/>
                                        </p:tgtEl>
                                        <p:attrNameLst>
                                          <p:attrName>style.visibility</p:attrName>
                                        </p:attrNameLst>
                                      </p:cBhvr>
                                      <p:to>
                                        <p:strVal val="visible"/>
                                      </p:to>
                                    </p:set>
                                    <p:animEffect transition="in" filter="fade">
                                      <p:cBhvr>
                                        <p:cTn id="68" dur="400"/>
                                        <p:tgtEl>
                                          <p:spTgt spid="9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400"/>
                                        <p:tgtEl>
                                          <p:spTgt spid="95"/>
                                        </p:tgtEl>
                                      </p:cBhvr>
                                    </p:animEffect>
                                  </p:childTnLst>
                                </p:cTn>
                              </p:par>
                              <p:par>
                                <p:cTn id="74" presetID="10" presetClass="entr" presetSubtype="0" fill="hold" nodeType="withEffect">
                                  <p:stCondLst>
                                    <p:cond delay="0"/>
                                  </p:stCondLst>
                                  <p:childTnLst>
                                    <p:set>
                                      <p:cBhvr>
                                        <p:cTn id="75" dur="1" fill="hold">
                                          <p:stCondLst>
                                            <p:cond delay="0"/>
                                          </p:stCondLst>
                                        </p:cTn>
                                        <p:tgtEl>
                                          <p:spTgt spid="96"/>
                                        </p:tgtEl>
                                        <p:attrNameLst>
                                          <p:attrName>style.visibility</p:attrName>
                                        </p:attrNameLst>
                                      </p:cBhvr>
                                      <p:to>
                                        <p:strVal val="visible"/>
                                      </p:to>
                                    </p:set>
                                    <p:animEffect transition="in" filter="fade">
                                      <p:cBhvr>
                                        <p:cTn id="76" dur="400"/>
                                        <p:tgtEl>
                                          <p:spTgt spid="96"/>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97"/>
                                        </p:tgtEl>
                                        <p:attrNameLst>
                                          <p:attrName>style.visibility</p:attrName>
                                        </p:attrNameLst>
                                      </p:cBhvr>
                                      <p:to>
                                        <p:strVal val="visible"/>
                                      </p:to>
                                    </p:set>
                                    <p:animEffect transition="in" filter="fade">
                                      <p:cBhvr>
                                        <p:cTn id="81" dur="400"/>
                                        <p:tgtEl>
                                          <p:spTgt spid="97"/>
                                        </p:tgtEl>
                                      </p:cBhvr>
                                    </p:animEffect>
                                  </p:childTnLst>
                                </p:cTn>
                              </p:par>
                              <p:par>
                                <p:cTn id="82" presetID="10" presetClass="entr" presetSubtype="0" fill="hold" nodeType="withEffect">
                                  <p:stCondLst>
                                    <p:cond delay="0"/>
                                  </p:stCondLst>
                                  <p:childTnLst>
                                    <p:set>
                                      <p:cBhvr>
                                        <p:cTn id="83" dur="1" fill="hold">
                                          <p:stCondLst>
                                            <p:cond delay="0"/>
                                          </p:stCondLst>
                                        </p:cTn>
                                        <p:tgtEl>
                                          <p:spTgt spid="98"/>
                                        </p:tgtEl>
                                        <p:attrNameLst>
                                          <p:attrName>style.visibility</p:attrName>
                                        </p:attrNameLst>
                                      </p:cBhvr>
                                      <p:to>
                                        <p:strVal val="visible"/>
                                      </p:to>
                                    </p:set>
                                    <p:animEffect transition="in" filter="fade">
                                      <p:cBhvr>
                                        <p:cTn id="84" dur="400"/>
                                        <p:tgtEl>
                                          <p:spTgt spid="98"/>
                                        </p:tgtEl>
                                      </p:cBhvr>
                                    </p:animEffect>
                                  </p:childTnLst>
                                </p:cTn>
                              </p:par>
                              <p:par>
                                <p:cTn id="85" presetID="10" presetClass="entr" presetSubtype="0" fill="hold" nodeType="withEffect">
                                  <p:stCondLst>
                                    <p:cond delay="0"/>
                                  </p:stCondLst>
                                  <p:childTnLst>
                                    <p:set>
                                      <p:cBhvr>
                                        <p:cTn id="86" dur="1" fill="hold">
                                          <p:stCondLst>
                                            <p:cond delay="0"/>
                                          </p:stCondLst>
                                        </p:cTn>
                                        <p:tgtEl>
                                          <p:spTgt spid="99"/>
                                        </p:tgtEl>
                                        <p:attrNameLst>
                                          <p:attrName>style.visibility</p:attrName>
                                        </p:attrNameLst>
                                      </p:cBhvr>
                                      <p:to>
                                        <p:strVal val="visible"/>
                                      </p:to>
                                    </p:set>
                                    <p:animEffect transition="in" filter="fade">
                                      <p:cBhvr>
                                        <p:cTn id="87" dur="400"/>
                                        <p:tgtEl>
                                          <p:spTgt spid="99"/>
                                        </p:tgtEl>
                                      </p:cBhvr>
                                    </p:animEffect>
                                  </p:childTnLst>
                                </p:cTn>
                              </p:par>
                              <p:par>
                                <p:cTn id="88" presetID="10" presetClass="entr" presetSubtype="0" fill="hold" nodeType="withEffect">
                                  <p:stCondLst>
                                    <p:cond delay="0"/>
                                  </p:stCondLst>
                                  <p:childTnLst>
                                    <p:set>
                                      <p:cBhvr>
                                        <p:cTn id="89" dur="1" fill="hold">
                                          <p:stCondLst>
                                            <p:cond delay="0"/>
                                          </p:stCondLst>
                                        </p:cTn>
                                        <p:tgtEl>
                                          <p:spTgt spid="120"/>
                                        </p:tgtEl>
                                        <p:attrNameLst>
                                          <p:attrName>style.visibility</p:attrName>
                                        </p:attrNameLst>
                                      </p:cBhvr>
                                      <p:to>
                                        <p:strVal val="visible"/>
                                      </p:to>
                                    </p:set>
                                    <p:animEffect transition="in" filter="fade">
                                      <p:cBhvr>
                                        <p:cTn id="90" dur="4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How should components communicate?</a:t>
            </a:r>
          </a:p>
        </p:txBody>
      </p:sp>
      <p:sp>
        <p:nvSpPr>
          <p:cNvPr id="3" name="Slide Number Placeholder 2"/>
          <p:cNvSpPr>
            <a:spLocks noGrp="1"/>
          </p:cNvSpPr>
          <p:nvPr>
            <p:ph type="sldNum" sz="quarter" idx="4"/>
          </p:nvPr>
        </p:nvSpPr>
        <p:spPr/>
        <p:txBody>
          <a:bodyPr/>
          <a:lstStyle/>
          <a:p>
            <a:fld id="{B7EB45DA-9A0D-DC49-8E02-F30A5DDC21C3}" type="slidenum">
              <a:rPr lang="en-US" smtClean="0"/>
              <a:t>19</a:t>
            </a:fld>
            <a:endParaRPr lang="en-US"/>
          </a:p>
        </p:txBody>
      </p:sp>
      <p:sp>
        <p:nvSpPr>
          <p:cNvPr id="91" name="HdrL"/>
          <p:cNvSpPr txBox="1"/>
          <p:nvPr/>
        </p:nvSpPr>
        <p:spPr>
          <a:xfrm>
            <a:off x="6858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SYNCHRONOUS RPC</a:t>
            </a:r>
          </a:p>
        </p:txBody>
      </p:sp>
      <p:sp>
        <p:nvSpPr>
          <p:cNvPr id="100" name="SvcA"/>
          <p:cNvSpPr/>
          <p:nvPr/>
        </p:nvSpPr>
        <p:spPr>
          <a:xfrm>
            <a:off x="785800" y="1750000"/>
            <a:ext cx="1350000" cy="64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SERVICE A</a:t>
            </a:r>
          </a:p>
        </p:txBody>
      </p:sp>
      <p:sp>
        <p:nvSpPr>
          <p:cNvPr id="101" name="SvcB"/>
          <p:cNvSpPr/>
          <p:nvPr/>
        </p:nvSpPr>
        <p:spPr>
          <a:xfrm>
            <a:off x="3035800" y="1750000"/>
            <a:ext cx="1350000" cy="64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SERVICE B</a:t>
            </a:r>
          </a:p>
        </p:txBody>
      </p:sp>
      <p:cxnSp>
        <p:nvCxnSpPr>
          <p:cNvPr id="102" name="ReqArr"/>
          <p:cNvCxnSpPr/>
          <p:nvPr/>
        </p:nvCxnSpPr>
        <p:spPr>
          <a:xfrm>
            <a:off x="2135800" y="2040000"/>
            <a:ext cx="900000" cy="0"/>
          </a:xfrm>
          <a:prstGeom prst="line">
            <a:avLst/>
          </a:prstGeom>
          <a:ln w="53577">
            <a:solidFill>
              <a:srgbClr val="8E6F3E"/>
            </a:solidFill>
            <a:tailEnd type="triangle" w="med" len="med"/>
          </a:ln>
        </p:spPr>
      </p:cxnSp>
      <p:sp>
        <p:nvSpPr>
          <p:cNvPr id="103" name="ReqLbl"/>
          <p:cNvSpPr txBox="1"/>
          <p:nvPr/>
        </p:nvSpPr>
        <p:spPr>
          <a:xfrm>
            <a:off x="2135800" y="1770000"/>
            <a:ext cx="900000" cy="260000"/>
          </a:xfrm>
          <a:prstGeom prst="rect">
            <a:avLst/>
          </a:prstGeom>
          <a:noFill/>
          <a:ln>
            <a:noFill/>
          </a:ln>
        </p:spPr>
        <p:txBody>
          <a:bodyPr wrap="square" lIns="0" tIns="0" rIns="0" bIns="0" anchor="t">
            <a:normAutofit fontScale="92500" lnSpcReduction="20000"/>
          </a:bodyPr>
          <a:lstStyle/>
          <a:p>
            <a:pPr algn="ctr">
              <a:buNone/>
            </a:pPr>
            <a:r>
              <a:rPr lang="en-US" sz="2000" b="0" i="1" dirty="0">
                <a:solidFill>
                  <a:srgbClr val="555960"/>
                </a:solidFill>
              </a:rPr>
              <a:t>request</a:t>
            </a:r>
          </a:p>
        </p:txBody>
      </p:sp>
      <p:sp>
        <p:nvSpPr>
          <p:cNvPr id="104" name="RespLbl"/>
          <p:cNvSpPr txBox="1"/>
          <p:nvPr/>
        </p:nvSpPr>
        <p:spPr>
          <a:xfrm>
            <a:off x="2135800" y="2320000"/>
            <a:ext cx="900000" cy="260000"/>
          </a:xfrm>
          <a:prstGeom prst="rect">
            <a:avLst/>
          </a:prstGeom>
          <a:noFill/>
          <a:ln>
            <a:noFill/>
          </a:ln>
        </p:spPr>
        <p:txBody>
          <a:bodyPr wrap="square" lIns="0" tIns="0" rIns="0" bIns="0" anchor="t">
            <a:normAutofit fontScale="92500" lnSpcReduction="20000"/>
          </a:bodyPr>
          <a:lstStyle/>
          <a:p>
            <a:pPr algn="ctr">
              <a:buNone/>
            </a:pPr>
            <a:r>
              <a:rPr lang="en-US" sz="2000" b="0" i="1" dirty="0">
                <a:solidFill>
                  <a:srgbClr val="555960"/>
                </a:solidFill>
              </a:rPr>
              <a:t>response</a:t>
            </a:r>
          </a:p>
        </p:txBody>
      </p:sp>
      <p:sp>
        <p:nvSpPr>
          <p:cNvPr id="105" name="SvcC"/>
          <p:cNvSpPr/>
          <p:nvPr/>
        </p:nvSpPr>
        <p:spPr>
          <a:xfrm>
            <a:off x="3035800" y="3300000"/>
            <a:ext cx="1350000" cy="64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SERVICE C</a:t>
            </a:r>
          </a:p>
        </p:txBody>
      </p:sp>
      <p:cxnSp>
        <p:nvCxnSpPr>
          <p:cNvPr id="106" name="BtoC"/>
          <p:cNvCxnSpPr>
            <a:stCxn id="101" idx="2"/>
            <a:endCxn id="105" idx="0"/>
          </p:cNvCxnSpPr>
          <p:nvPr/>
        </p:nvCxnSpPr>
        <p:spPr>
          <a:xfrm>
            <a:off x="3710800" y="2390000"/>
            <a:ext cx="0" cy="910000"/>
          </a:xfrm>
          <a:prstGeom prst="line">
            <a:avLst/>
          </a:prstGeom>
          <a:ln w="53577">
            <a:solidFill>
              <a:srgbClr val="8E6F3E"/>
            </a:solidFill>
            <a:tailEnd type="triangle" w="med" len="med"/>
          </a:ln>
        </p:spPr>
      </p:cxnSp>
      <p:sp>
        <p:nvSpPr>
          <p:cNvPr id="92" name="CapL"/>
          <p:cNvSpPr txBox="1"/>
          <p:nvPr/>
        </p:nvSpPr>
        <p:spPr>
          <a:xfrm>
            <a:off x="685800" y="4400000"/>
            <a:ext cx="3736200" cy="280000"/>
          </a:xfrm>
          <a:prstGeom prst="rect">
            <a:avLst/>
          </a:prstGeom>
          <a:noFill/>
          <a:ln>
            <a:noFill/>
          </a:ln>
        </p:spPr>
        <p:txBody>
          <a:bodyPr wrap="square" lIns="0" tIns="0" rIns="0" bIns="0" anchor="t">
            <a:normAutofit/>
          </a:bodyPr>
          <a:lstStyle/>
          <a:p>
            <a:pPr algn="ctr">
              <a:buNone/>
            </a:pPr>
            <a:r>
              <a:rPr lang="en-US" sz="1700" b="0" i="1" dirty="0">
                <a:solidFill>
                  <a:srgbClr val="555960"/>
                </a:solidFill>
              </a:rPr>
              <a:t>e.g., REST · gRPC</a:t>
            </a:r>
          </a:p>
        </p:txBody>
      </p:sp>
      <p:sp>
        <p:nvSpPr>
          <p:cNvPr id="93" name="HdrR"/>
          <p:cNvSpPr txBox="1"/>
          <p:nvPr/>
        </p:nvSpPr>
        <p:spPr>
          <a:xfrm>
            <a:off x="47220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EVENT-DRIVEN</a:t>
            </a:r>
          </a:p>
        </p:txBody>
      </p:sp>
      <p:sp>
        <p:nvSpPr>
          <p:cNvPr id="110" name="Prod"/>
          <p:cNvSpPr/>
          <p:nvPr/>
        </p:nvSpPr>
        <p:spPr>
          <a:xfrm>
            <a:off x="5790100" y="1540000"/>
            <a:ext cx="1600000" cy="5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PRODUCER</a:t>
            </a:r>
          </a:p>
        </p:txBody>
      </p:sp>
      <p:sp>
        <p:nvSpPr>
          <p:cNvPr id="111" name="Bus"/>
          <p:cNvSpPr/>
          <p:nvPr/>
        </p:nvSpPr>
        <p:spPr>
          <a:xfrm>
            <a:off x="5190100" y="2450000"/>
            <a:ext cx="2800000" cy="560000"/>
          </a:xfrm>
          <a:prstGeom prst="rect">
            <a:avLst/>
          </a:prstGeom>
          <a:solidFill>
            <a:srgbClr val="FFFFFF"/>
          </a:solidFill>
          <a:ln w="15875">
            <a:solidFill>
              <a:srgbClr val="8E6F3E"/>
            </a:solidFill>
          </a:ln>
        </p:spPr>
        <p:txBody>
          <a:bodyPr wrap="square" lIns="27432" tIns="27432" rIns="27432" bIns="27432" anchor="ctr">
            <a:normAutofit/>
          </a:bodyPr>
          <a:lstStyle/>
          <a:p>
            <a:pPr algn="ctr">
              <a:buNone/>
            </a:pPr>
            <a:r>
              <a:rPr lang="en-US" sz="2000" b="1" i="0" dirty="0">
                <a:solidFill>
                  <a:srgbClr val="5C4826"/>
                </a:solidFill>
              </a:rPr>
              <a:t>EVENT BUS</a:t>
            </a:r>
          </a:p>
        </p:txBody>
      </p:sp>
      <p:cxnSp>
        <p:nvCxnSpPr>
          <p:cNvPr id="112" name="Pub"/>
          <p:cNvCxnSpPr>
            <a:stCxn id="110" idx="2"/>
            <a:endCxn id="111" idx="0"/>
          </p:cNvCxnSpPr>
          <p:nvPr/>
        </p:nvCxnSpPr>
        <p:spPr>
          <a:xfrm>
            <a:off x="6590100" y="2100000"/>
            <a:ext cx="0" cy="350000"/>
          </a:xfrm>
          <a:prstGeom prst="line">
            <a:avLst/>
          </a:prstGeom>
          <a:ln w="53577">
            <a:solidFill>
              <a:srgbClr val="8E6F3E"/>
            </a:solidFill>
            <a:tailEnd type="triangle" w="med" len="med"/>
          </a:ln>
        </p:spPr>
      </p:cxnSp>
      <p:sp>
        <p:nvSpPr>
          <p:cNvPr id="113" name="PubLbl"/>
          <p:cNvSpPr txBox="1"/>
          <p:nvPr/>
        </p:nvSpPr>
        <p:spPr>
          <a:xfrm>
            <a:off x="6720100" y="2130000"/>
            <a:ext cx="1000000" cy="280000"/>
          </a:xfrm>
          <a:prstGeom prst="rect">
            <a:avLst/>
          </a:prstGeom>
          <a:noFill/>
          <a:ln>
            <a:noFill/>
          </a:ln>
        </p:spPr>
        <p:txBody>
          <a:bodyPr wrap="square" lIns="0" tIns="0" rIns="0" bIns="0" anchor="t">
            <a:normAutofit lnSpcReduction="10000"/>
          </a:bodyPr>
          <a:lstStyle/>
          <a:p>
            <a:pPr algn="l">
              <a:buNone/>
            </a:pPr>
            <a:r>
              <a:rPr lang="en-US" sz="2000" b="0" i="1" dirty="0">
                <a:solidFill>
                  <a:srgbClr val="555960"/>
                </a:solidFill>
              </a:rPr>
              <a:t>publish</a:t>
            </a:r>
          </a:p>
        </p:txBody>
      </p:sp>
      <p:cxnSp>
        <p:nvCxnSpPr>
          <p:cNvPr id="114" name="Trunk"/>
          <p:cNvCxnSpPr>
            <a:stCxn id="111" idx="2"/>
          </p:cNvCxnSpPr>
          <p:nvPr/>
        </p:nvCxnSpPr>
        <p:spPr>
          <a:xfrm>
            <a:off x="6590100" y="3010000"/>
            <a:ext cx="0" cy="220000"/>
          </a:xfrm>
          <a:prstGeom prst="line">
            <a:avLst/>
          </a:prstGeom>
          <a:ln w="53577">
            <a:solidFill>
              <a:srgbClr val="8E6F3E"/>
            </a:solidFill>
          </a:ln>
        </p:spPr>
      </p:cxnSp>
      <p:cxnSp>
        <p:nvCxnSpPr>
          <p:cNvPr id="115" name="Dist"/>
          <p:cNvCxnSpPr/>
          <p:nvPr/>
        </p:nvCxnSpPr>
        <p:spPr>
          <a:xfrm>
            <a:off x="5640100" y="3230000"/>
            <a:ext cx="1900000" cy="0"/>
          </a:xfrm>
          <a:prstGeom prst="line">
            <a:avLst/>
          </a:prstGeom>
          <a:ln w="53577">
            <a:solidFill>
              <a:srgbClr val="8E6F3E"/>
            </a:solidFill>
          </a:ln>
        </p:spPr>
      </p:cxnSp>
      <p:cxnSp>
        <p:nvCxnSpPr>
          <p:cNvPr id="116" name="Drop0"/>
          <p:cNvCxnSpPr>
            <a:endCxn id="119" idx="0"/>
          </p:cNvCxnSpPr>
          <p:nvPr/>
        </p:nvCxnSpPr>
        <p:spPr>
          <a:xfrm>
            <a:off x="5640100" y="3230000"/>
            <a:ext cx="0" cy="280000"/>
          </a:xfrm>
          <a:prstGeom prst="line">
            <a:avLst/>
          </a:prstGeom>
          <a:ln w="53577">
            <a:solidFill>
              <a:srgbClr val="8E6F3E"/>
            </a:solidFill>
            <a:tailEnd type="triangle" w="med" len="med"/>
          </a:ln>
        </p:spPr>
      </p:cxnSp>
      <p:cxnSp>
        <p:nvCxnSpPr>
          <p:cNvPr id="117" name="Drop1"/>
          <p:cNvCxnSpPr>
            <a:endCxn id="120" idx="0"/>
          </p:cNvCxnSpPr>
          <p:nvPr/>
        </p:nvCxnSpPr>
        <p:spPr>
          <a:xfrm>
            <a:off x="6590100" y="3230000"/>
            <a:ext cx="0" cy="280000"/>
          </a:xfrm>
          <a:prstGeom prst="line">
            <a:avLst/>
          </a:prstGeom>
          <a:ln w="53577">
            <a:solidFill>
              <a:srgbClr val="8E6F3E"/>
            </a:solidFill>
            <a:tailEnd type="triangle" w="med" len="med"/>
          </a:ln>
        </p:spPr>
      </p:cxnSp>
      <p:cxnSp>
        <p:nvCxnSpPr>
          <p:cNvPr id="118" name="Drop2"/>
          <p:cNvCxnSpPr>
            <a:endCxn id="121" idx="0"/>
          </p:cNvCxnSpPr>
          <p:nvPr/>
        </p:nvCxnSpPr>
        <p:spPr>
          <a:xfrm>
            <a:off x="7540100" y="3230000"/>
            <a:ext cx="0" cy="280000"/>
          </a:xfrm>
          <a:prstGeom prst="line">
            <a:avLst/>
          </a:prstGeom>
          <a:ln w="53577">
            <a:solidFill>
              <a:srgbClr val="8E6F3E"/>
            </a:solidFill>
            <a:tailEnd type="triangle" w="med" len="med"/>
          </a:ln>
        </p:spPr>
      </p:cxnSp>
      <p:sp>
        <p:nvSpPr>
          <p:cNvPr id="119" name="ConsB"/>
          <p:cNvSpPr/>
          <p:nvPr/>
        </p:nvSpPr>
        <p:spPr>
          <a:xfrm>
            <a:off x="5240100" y="3510000"/>
            <a:ext cx="800000" cy="560000"/>
          </a:xfrm>
          <a:prstGeom prst="rect">
            <a:avLst/>
          </a:prstGeom>
          <a:solidFill>
            <a:srgbClr val="F5F1E8"/>
          </a:solidFill>
          <a:ln w="15875">
            <a:solidFill>
              <a:srgbClr val="C9B991"/>
            </a:solidFill>
          </a:ln>
        </p:spPr>
        <p:txBody>
          <a:bodyPr wrap="square" lIns="18288" tIns="27432" rIns="18288" bIns="27432" anchor="ctr">
            <a:normAutofit/>
          </a:bodyPr>
          <a:lstStyle/>
          <a:p>
            <a:pPr algn="ctr">
              <a:buNone/>
            </a:pPr>
            <a:r>
              <a:rPr lang="en-US" sz="2000" b="1" i="0" dirty="0">
                <a:solidFill>
                  <a:srgbClr val="5C4826"/>
                </a:solidFill>
              </a:rPr>
              <a:t>B</a:t>
            </a:r>
          </a:p>
        </p:txBody>
      </p:sp>
      <p:sp>
        <p:nvSpPr>
          <p:cNvPr id="120" name="ConsC"/>
          <p:cNvSpPr/>
          <p:nvPr/>
        </p:nvSpPr>
        <p:spPr>
          <a:xfrm>
            <a:off x="6190100" y="3510000"/>
            <a:ext cx="800000" cy="560000"/>
          </a:xfrm>
          <a:prstGeom prst="rect">
            <a:avLst/>
          </a:prstGeom>
          <a:solidFill>
            <a:srgbClr val="F5F1E8"/>
          </a:solidFill>
          <a:ln w="15875">
            <a:solidFill>
              <a:srgbClr val="C9B991"/>
            </a:solidFill>
          </a:ln>
        </p:spPr>
        <p:txBody>
          <a:bodyPr wrap="square" lIns="18288" tIns="27432" rIns="18288" bIns="27432" anchor="ctr">
            <a:normAutofit/>
          </a:bodyPr>
          <a:lstStyle/>
          <a:p>
            <a:pPr algn="ctr">
              <a:buNone/>
            </a:pPr>
            <a:r>
              <a:rPr lang="en-US" sz="2000" b="1" i="0" dirty="0">
                <a:solidFill>
                  <a:srgbClr val="5C4826"/>
                </a:solidFill>
              </a:rPr>
              <a:t>C</a:t>
            </a:r>
          </a:p>
        </p:txBody>
      </p:sp>
      <p:sp>
        <p:nvSpPr>
          <p:cNvPr id="121" name="ConsD"/>
          <p:cNvSpPr/>
          <p:nvPr/>
        </p:nvSpPr>
        <p:spPr>
          <a:xfrm>
            <a:off x="7140100" y="3510000"/>
            <a:ext cx="800000" cy="560000"/>
          </a:xfrm>
          <a:prstGeom prst="rect">
            <a:avLst/>
          </a:prstGeom>
          <a:solidFill>
            <a:srgbClr val="F5F1E8"/>
          </a:solidFill>
          <a:ln w="15875">
            <a:solidFill>
              <a:srgbClr val="C9B991"/>
            </a:solidFill>
          </a:ln>
        </p:spPr>
        <p:txBody>
          <a:bodyPr wrap="square" lIns="18288" tIns="27432" rIns="18288" bIns="27432" anchor="ctr">
            <a:normAutofit/>
          </a:bodyPr>
          <a:lstStyle/>
          <a:p>
            <a:pPr algn="ctr">
              <a:buNone/>
            </a:pPr>
            <a:r>
              <a:rPr lang="en-US" sz="2000" b="1" i="0" dirty="0">
                <a:solidFill>
                  <a:srgbClr val="5C4826"/>
                </a:solidFill>
              </a:rPr>
              <a:t>D</a:t>
            </a:r>
          </a:p>
        </p:txBody>
      </p:sp>
      <p:sp>
        <p:nvSpPr>
          <p:cNvPr id="94" name="CapR"/>
          <p:cNvSpPr txBox="1"/>
          <p:nvPr/>
        </p:nvSpPr>
        <p:spPr>
          <a:xfrm>
            <a:off x="4722000" y="4400000"/>
            <a:ext cx="3736200" cy="280000"/>
          </a:xfrm>
          <a:prstGeom prst="rect">
            <a:avLst/>
          </a:prstGeom>
          <a:noFill/>
          <a:ln>
            <a:noFill/>
          </a:ln>
        </p:spPr>
        <p:txBody>
          <a:bodyPr wrap="square" lIns="0" tIns="0" rIns="0" bIns="0" anchor="t">
            <a:normAutofit/>
          </a:bodyPr>
          <a:lstStyle/>
          <a:p>
            <a:pPr algn="ctr">
              <a:buNone/>
            </a:pPr>
            <a:r>
              <a:rPr lang="en-US" sz="1700" b="0" i="1" dirty="0">
                <a:solidFill>
                  <a:srgbClr val="555960"/>
                </a:solidFill>
              </a:rPr>
              <a:t>e.g., Kafka</a:t>
            </a:r>
          </a:p>
        </p:txBody>
      </p:sp>
      <p:sp>
        <p:nvSpPr>
          <p:cNvPr id="95" name="BuysL"/>
          <p:cNvSpPr txBox="1"/>
          <p:nvPr/>
        </p:nvSpPr>
        <p:spPr>
          <a:xfrm>
            <a:off x="685800" y="4720000"/>
            <a:ext cx="3736200" cy="1220000"/>
          </a:xfrm>
          <a:prstGeom prst="rect">
            <a:avLst/>
          </a:prstGeom>
          <a:noFill/>
          <a:ln>
            <a:noFill/>
          </a:ln>
        </p:spPr>
        <p:txBody>
          <a:bodyPr wrap="square" lIns="0" tIns="0" rIns="0" bIns="0" anchor="t">
            <a:normAutofit/>
          </a:bodyPr>
          <a:lstStyle/>
          <a:p>
            <a:pPr algn="l">
              <a:buNone/>
            </a:pPr>
            <a:r>
              <a:rPr lang="en-US" sz="1800" b="1" i="0" dirty="0">
                <a:solidFill>
                  <a:srgbClr val="5C4826"/>
                </a:solidFill>
              </a:rPr>
              <a:t>buys — </a:t>
            </a:r>
            <a:r>
              <a:rPr lang="en-US" sz="1800" b="0" i="0" dirty="0">
                <a:solidFill>
                  <a:srgbClr val="000000"/>
                </a:solidFill>
              </a:rPr>
              <a:t>immediate coordination, clear request/response semantics</a:t>
            </a:r>
          </a:p>
          <a:p>
            <a:pPr algn="l">
              <a:spcBef>
                <a:spcPts val="600"/>
              </a:spcBef>
              <a:buNone/>
            </a:pPr>
            <a:r>
              <a:rPr lang="en-US" sz="1800" b="1" i="0" dirty="0">
                <a:solidFill>
                  <a:srgbClr val="555960"/>
                </a:solidFill>
              </a:rPr>
              <a:t>costs — </a:t>
            </a:r>
            <a:r>
              <a:rPr lang="en-US" sz="1800" b="0" i="0" dirty="0">
                <a:solidFill>
                  <a:srgbClr val="000000"/>
                </a:solidFill>
              </a:rPr>
              <a:t>caller knows callee; latency and failure propagate</a:t>
            </a:r>
          </a:p>
        </p:txBody>
      </p:sp>
      <p:sp>
        <p:nvSpPr>
          <p:cNvPr id="96" name="BuysR"/>
          <p:cNvSpPr txBox="1"/>
          <p:nvPr/>
        </p:nvSpPr>
        <p:spPr>
          <a:xfrm>
            <a:off x="4722000" y="4720000"/>
            <a:ext cx="3736200" cy="1220000"/>
          </a:xfrm>
          <a:prstGeom prst="rect">
            <a:avLst/>
          </a:prstGeom>
          <a:noFill/>
          <a:ln>
            <a:noFill/>
          </a:ln>
        </p:spPr>
        <p:txBody>
          <a:bodyPr wrap="square" lIns="0" tIns="0" rIns="0" bIns="0" anchor="t">
            <a:normAutofit/>
          </a:bodyPr>
          <a:lstStyle/>
          <a:p>
            <a:pPr algn="l">
              <a:buNone/>
            </a:pPr>
            <a:r>
              <a:rPr lang="en-US" sz="1800" b="1" i="0" dirty="0">
                <a:solidFill>
                  <a:srgbClr val="5C4826"/>
                </a:solidFill>
              </a:rPr>
              <a:t>buys — </a:t>
            </a:r>
            <a:r>
              <a:rPr lang="en-US" sz="1800" b="0" i="0" dirty="0">
                <a:solidFill>
                  <a:srgbClr val="000000"/>
                </a:solidFill>
              </a:rPr>
              <a:t>producer/consumer decoupling; adding consumers is easy</a:t>
            </a:r>
          </a:p>
          <a:p>
            <a:pPr algn="l">
              <a:spcBef>
                <a:spcPts val="600"/>
              </a:spcBef>
              <a:buNone/>
            </a:pPr>
            <a:r>
              <a:rPr lang="en-US" sz="1800" b="1" i="0" dirty="0">
                <a:solidFill>
                  <a:srgbClr val="555960"/>
                </a:solidFill>
              </a:rPr>
              <a:t>costs — </a:t>
            </a:r>
            <a:r>
              <a:rPr lang="en-US" sz="1800" b="0" i="0" dirty="0">
                <a:solidFill>
                  <a:srgbClr val="000000"/>
                </a:solidFill>
              </a:rPr>
              <a:t>ordering, delivery, retries become system concerns</a:t>
            </a:r>
          </a:p>
        </p:txBody>
      </p:sp>
      <p:sp>
        <p:nvSpPr>
          <p:cNvPr id="97" name="TrdLbl"/>
          <p:cNvSpPr txBox="1"/>
          <p:nvPr/>
        </p:nvSpPr>
        <p:spPr>
          <a:xfrm>
            <a:off x="685800" y="6050000"/>
            <a:ext cx="1300000" cy="440000"/>
          </a:xfrm>
          <a:prstGeom prst="rect">
            <a:avLst/>
          </a:prstGeom>
          <a:noFill/>
          <a:ln>
            <a:noFill/>
          </a:ln>
        </p:spPr>
        <p:txBody>
          <a:bodyPr wrap="square" lIns="0" tIns="0" rIns="0" bIns="0" anchor="ctr">
            <a:normAutofit/>
          </a:bodyPr>
          <a:lstStyle/>
          <a:p>
            <a:pPr algn="l">
              <a:buNone/>
            </a:pPr>
            <a:r>
              <a:rPr lang="en-US" sz="2000" b="1" i="0" dirty="0">
                <a:solidFill>
                  <a:srgbClr val="8E6F3E"/>
                </a:solidFill>
              </a:rPr>
              <a:t>TRADEOFF</a:t>
            </a:r>
          </a:p>
        </p:txBody>
      </p:sp>
      <p:sp>
        <p:nvSpPr>
          <p:cNvPr id="98" name="TrdL"/>
          <p:cNvSpPr txBox="1"/>
          <p:nvPr/>
        </p:nvSpPr>
        <p:spPr>
          <a:xfrm>
            <a:off x="2035800" y="6050000"/>
            <a:ext cx="2200000" cy="440000"/>
          </a:xfrm>
          <a:prstGeom prst="rect">
            <a:avLst/>
          </a:prstGeom>
          <a:noFill/>
          <a:ln>
            <a:noFill/>
          </a:ln>
        </p:spPr>
        <p:txBody>
          <a:bodyPr wrap="square" lIns="0" tIns="0" rIns="0" bIns="0" anchor="ctr">
            <a:normAutofit/>
          </a:bodyPr>
          <a:lstStyle/>
          <a:p>
            <a:pPr algn="r">
              <a:buNone/>
            </a:pPr>
            <a:r>
              <a:rPr lang="en-US" sz="1700" b="0" i="0" dirty="0">
                <a:solidFill>
                  <a:srgbClr val="5C4826"/>
                </a:solidFill>
              </a:rPr>
              <a:t>immediate coordination</a:t>
            </a:r>
          </a:p>
        </p:txBody>
      </p:sp>
      <p:cxnSp>
        <p:nvCxnSpPr>
          <p:cNvPr id="99" name="TrdArrow"/>
          <p:cNvCxnSpPr/>
          <p:nvPr/>
        </p:nvCxnSpPr>
        <p:spPr>
          <a:xfrm>
            <a:off x="4335800" y="6270000"/>
            <a:ext cx="500000" cy="0"/>
          </a:xfrm>
          <a:prstGeom prst="line">
            <a:avLst/>
          </a:prstGeom>
          <a:ln w="53577">
            <a:solidFill>
              <a:srgbClr val="8E6F3E"/>
            </a:solidFill>
            <a:headEnd type="triangle" w="med" len="med"/>
            <a:tailEnd type="triangle" w="med" len="med"/>
          </a:ln>
        </p:spPr>
      </p:cxnSp>
      <p:sp>
        <p:nvSpPr>
          <p:cNvPr id="125" name="TrdR"/>
          <p:cNvSpPr txBox="1"/>
          <p:nvPr/>
        </p:nvSpPr>
        <p:spPr>
          <a:xfrm>
            <a:off x="4935800" y="6050000"/>
            <a:ext cx="3522400" cy="440000"/>
          </a:xfrm>
          <a:prstGeom prst="rect">
            <a:avLst/>
          </a:prstGeom>
          <a:noFill/>
          <a:ln>
            <a:noFill/>
          </a:ln>
        </p:spPr>
        <p:txBody>
          <a:bodyPr wrap="square" lIns="0" tIns="0" rIns="0" bIns="0" anchor="ctr">
            <a:normAutofit/>
          </a:bodyPr>
          <a:lstStyle/>
          <a:p>
            <a:pPr algn="l">
              <a:buNone/>
            </a:pPr>
            <a:r>
              <a:rPr lang="en-US" sz="1700" b="0" i="0" dirty="0">
                <a:solidFill>
                  <a:srgbClr val="5C4826"/>
                </a:solidFill>
              </a:rPr>
              <a:t>producer/consumer decoupling</a:t>
            </a:r>
          </a:p>
        </p:txBody>
      </p:sp>
      <p:cxnSp>
        <p:nvCxnSpPr>
          <p:cNvPr id="126" name="RespArr"/>
          <p:cNvCxnSpPr/>
          <p:nvPr/>
        </p:nvCxnSpPr>
        <p:spPr>
          <a:xfrm flipH="1">
            <a:off x="2135800" y="2260000"/>
            <a:ext cx="900000" cy="0"/>
          </a:xfrm>
          <a:prstGeom prst="line">
            <a:avLst/>
          </a:prstGeom>
          <a:ln w="53577">
            <a:solidFill>
              <a:srgbClr val="8E6F3E"/>
            </a:solidFill>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400"/>
                                        <p:tgtEl>
                                          <p:spTgt spid="91"/>
                                        </p:tgtEl>
                                      </p:cBhvr>
                                    </p:animEffec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400"/>
                                        <p:tgtEl>
                                          <p:spTgt spid="100"/>
                                        </p:tgtEl>
                                      </p:cBhvr>
                                    </p:animEffect>
                                  </p:childTnLst>
                                </p:cTn>
                              </p:par>
                              <p:par>
                                <p:cTn id="11" presetID="10" presetClass="entr" presetSubtype="0"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fade">
                                      <p:cBhvr>
                                        <p:cTn id="13" dur="400"/>
                                        <p:tgtEl>
                                          <p:spTgt spid="101"/>
                                        </p:tgtEl>
                                      </p:cBhvr>
                                    </p:animEffect>
                                  </p:childTnLst>
                                </p:cTn>
                              </p:par>
                              <p:par>
                                <p:cTn id="14" presetID="10" presetClass="entr" presetSubtype="0" fill="hold" nodeType="with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400"/>
                                        <p:tgtEl>
                                          <p:spTgt spid="103"/>
                                        </p:tgtEl>
                                      </p:cBhvr>
                                    </p:animEffect>
                                  </p:childTnLst>
                                </p:cTn>
                              </p:par>
                              <p:par>
                                <p:cTn id="17" presetID="10" presetClass="entr" presetSubtype="0" fill="hold" nodeType="withEffect">
                                  <p:stCondLst>
                                    <p:cond delay="0"/>
                                  </p:stCondLst>
                                  <p:childTnLst>
                                    <p:set>
                                      <p:cBhvr>
                                        <p:cTn id="18" dur="1" fill="hold">
                                          <p:stCondLst>
                                            <p:cond delay="0"/>
                                          </p:stCondLst>
                                        </p:cTn>
                                        <p:tgtEl>
                                          <p:spTgt spid="102"/>
                                        </p:tgtEl>
                                        <p:attrNameLst>
                                          <p:attrName>style.visibility</p:attrName>
                                        </p:attrNameLst>
                                      </p:cBhvr>
                                      <p:to>
                                        <p:strVal val="visible"/>
                                      </p:to>
                                    </p:set>
                                    <p:animEffect transition="in" filter="fade">
                                      <p:cBhvr>
                                        <p:cTn id="19" dur="400"/>
                                        <p:tgtEl>
                                          <p:spTgt spid="10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6"/>
                                        </p:tgtEl>
                                        <p:attrNameLst>
                                          <p:attrName>style.visibility</p:attrName>
                                        </p:attrNameLst>
                                      </p:cBhvr>
                                      <p:to>
                                        <p:strVal val="visible"/>
                                      </p:to>
                                    </p:set>
                                    <p:animEffect transition="in" filter="fade">
                                      <p:cBhvr>
                                        <p:cTn id="24" dur="400"/>
                                        <p:tgtEl>
                                          <p:spTgt spid="126"/>
                                        </p:tgtEl>
                                      </p:cBhvr>
                                    </p:animEffect>
                                  </p:childTnLst>
                                </p:cTn>
                              </p:par>
                              <p:par>
                                <p:cTn id="25" presetID="10" presetClass="entr" presetSubtype="0" fill="hold" nodeType="withEffect">
                                  <p:stCondLst>
                                    <p:cond delay="0"/>
                                  </p:stCondLst>
                                  <p:childTnLst>
                                    <p:set>
                                      <p:cBhvr>
                                        <p:cTn id="26" dur="1" fill="hold">
                                          <p:stCondLst>
                                            <p:cond delay="0"/>
                                          </p:stCondLst>
                                        </p:cTn>
                                        <p:tgtEl>
                                          <p:spTgt spid="104"/>
                                        </p:tgtEl>
                                        <p:attrNameLst>
                                          <p:attrName>style.visibility</p:attrName>
                                        </p:attrNameLst>
                                      </p:cBhvr>
                                      <p:to>
                                        <p:strVal val="visible"/>
                                      </p:to>
                                    </p:set>
                                    <p:animEffect transition="in" filter="fade">
                                      <p:cBhvr>
                                        <p:cTn id="27" dur="400"/>
                                        <p:tgtEl>
                                          <p:spTgt spid="10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5"/>
                                        </p:tgtEl>
                                        <p:attrNameLst>
                                          <p:attrName>style.visibility</p:attrName>
                                        </p:attrNameLst>
                                      </p:cBhvr>
                                      <p:to>
                                        <p:strVal val="visible"/>
                                      </p:to>
                                    </p:set>
                                    <p:animEffect transition="in" filter="fade">
                                      <p:cBhvr>
                                        <p:cTn id="32" dur="400"/>
                                        <p:tgtEl>
                                          <p:spTgt spid="105"/>
                                        </p:tgtEl>
                                      </p:cBhvr>
                                    </p:animEffect>
                                  </p:childTnLst>
                                </p:cTn>
                              </p:par>
                              <p:par>
                                <p:cTn id="33" presetID="10" presetClass="entr" presetSubtype="0" fill="hold" nodeType="withEffect">
                                  <p:stCondLst>
                                    <p:cond delay="0"/>
                                  </p:stCondLst>
                                  <p:childTnLst>
                                    <p:set>
                                      <p:cBhvr>
                                        <p:cTn id="34" dur="1" fill="hold">
                                          <p:stCondLst>
                                            <p:cond delay="0"/>
                                          </p:stCondLst>
                                        </p:cTn>
                                        <p:tgtEl>
                                          <p:spTgt spid="106"/>
                                        </p:tgtEl>
                                        <p:attrNameLst>
                                          <p:attrName>style.visibility</p:attrName>
                                        </p:attrNameLst>
                                      </p:cBhvr>
                                      <p:to>
                                        <p:strVal val="visible"/>
                                      </p:to>
                                    </p:set>
                                    <p:animEffect transition="in" filter="fade">
                                      <p:cBhvr>
                                        <p:cTn id="35" dur="400"/>
                                        <p:tgtEl>
                                          <p:spTgt spid="106"/>
                                        </p:tgtEl>
                                      </p:cBhvr>
                                    </p:animEffect>
                                  </p:childTnLst>
                                </p:cTn>
                              </p:par>
                              <p:par>
                                <p:cTn id="36" presetID="10" presetClass="entr" presetSubtype="0" fill="hold" nodeType="withEffect">
                                  <p:stCondLst>
                                    <p:cond delay="0"/>
                                  </p:stCondLst>
                                  <p:childTnLst>
                                    <p:set>
                                      <p:cBhvr>
                                        <p:cTn id="37" dur="1" fill="hold">
                                          <p:stCondLst>
                                            <p:cond delay="0"/>
                                          </p:stCondLst>
                                        </p:cTn>
                                        <p:tgtEl>
                                          <p:spTgt spid="92"/>
                                        </p:tgtEl>
                                        <p:attrNameLst>
                                          <p:attrName>style.visibility</p:attrName>
                                        </p:attrNameLst>
                                      </p:cBhvr>
                                      <p:to>
                                        <p:strVal val="visible"/>
                                      </p:to>
                                    </p:set>
                                    <p:animEffect transition="in" filter="fade">
                                      <p:cBhvr>
                                        <p:cTn id="38" dur="400"/>
                                        <p:tgtEl>
                                          <p:spTgt spid="9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93"/>
                                        </p:tgtEl>
                                        <p:attrNameLst>
                                          <p:attrName>style.visibility</p:attrName>
                                        </p:attrNameLst>
                                      </p:cBhvr>
                                      <p:to>
                                        <p:strVal val="visible"/>
                                      </p:to>
                                    </p:set>
                                    <p:animEffect transition="in" filter="fade">
                                      <p:cBhvr>
                                        <p:cTn id="43" dur="400"/>
                                        <p:tgtEl>
                                          <p:spTgt spid="93"/>
                                        </p:tgtEl>
                                      </p:cBhvr>
                                    </p:animEffect>
                                  </p:childTnLst>
                                </p:cTn>
                              </p:par>
                              <p:par>
                                <p:cTn id="44" presetID="10" presetClass="entr" presetSubtype="0" fill="hold" nodeType="withEffect">
                                  <p:stCondLst>
                                    <p:cond delay="0"/>
                                  </p:stCondLst>
                                  <p:childTnLst>
                                    <p:set>
                                      <p:cBhvr>
                                        <p:cTn id="45" dur="1" fill="hold">
                                          <p:stCondLst>
                                            <p:cond delay="0"/>
                                          </p:stCondLst>
                                        </p:cTn>
                                        <p:tgtEl>
                                          <p:spTgt spid="110"/>
                                        </p:tgtEl>
                                        <p:attrNameLst>
                                          <p:attrName>style.visibility</p:attrName>
                                        </p:attrNameLst>
                                      </p:cBhvr>
                                      <p:to>
                                        <p:strVal val="visible"/>
                                      </p:to>
                                    </p:set>
                                    <p:animEffect transition="in" filter="fade">
                                      <p:cBhvr>
                                        <p:cTn id="46" dur="400"/>
                                        <p:tgtEl>
                                          <p:spTgt spid="11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11"/>
                                        </p:tgtEl>
                                        <p:attrNameLst>
                                          <p:attrName>style.visibility</p:attrName>
                                        </p:attrNameLst>
                                      </p:cBhvr>
                                      <p:to>
                                        <p:strVal val="visible"/>
                                      </p:to>
                                    </p:set>
                                    <p:animEffect transition="in" filter="fade">
                                      <p:cBhvr>
                                        <p:cTn id="51" dur="400"/>
                                        <p:tgtEl>
                                          <p:spTgt spid="111"/>
                                        </p:tgtEl>
                                      </p:cBhvr>
                                    </p:animEffect>
                                  </p:childTnLst>
                                </p:cTn>
                              </p:par>
                              <p:par>
                                <p:cTn id="52" presetID="10" presetClass="entr" presetSubtype="0" fill="hold" nodeType="withEffect">
                                  <p:stCondLst>
                                    <p:cond delay="0"/>
                                  </p:stCondLst>
                                  <p:childTnLst>
                                    <p:set>
                                      <p:cBhvr>
                                        <p:cTn id="53" dur="1" fill="hold">
                                          <p:stCondLst>
                                            <p:cond delay="0"/>
                                          </p:stCondLst>
                                        </p:cTn>
                                        <p:tgtEl>
                                          <p:spTgt spid="112"/>
                                        </p:tgtEl>
                                        <p:attrNameLst>
                                          <p:attrName>style.visibility</p:attrName>
                                        </p:attrNameLst>
                                      </p:cBhvr>
                                      <p:to>
                                        <p:strVal val="visible"/>
                                      </p:to>
                                    </p:set>
                                    <p:animEffect transition="in" filter="fade">
                                      <p:cBhvr>
                                        <p:cTn id="54" dur="400"/>
                                        <p:tgtEl>
                                          <p:spTgt spid="112"/>
                                        </p:tgtEl>
                                      </p:cBhvr>
                                    </p:animEffect>
                                  </p:childTnLst>
                                </p:cTn>
                              </p:par>
                              <p:par>
                                <p:cTn id="55" presetID="10" presetClass="entr" presetSubtype="0" fill="hold" nodeType="withEffect">
                                  <p:stCondLst>
                                    <p:cond delay="0"/>
                                  </p:stCondLst>
                                  <p:childTnLst>
                                    <p:set>
                                      <p:cBhvr>
                                        <p:cTn id="56" dur="1" fill="hold">
                                          <p:stCondLst>
                                            <p:cond delay="0"/>
                                          </p:stCondLst>
                                        </p:cTn>
                                        <p:tgtEl>
                                          <p:spTgt spid="113"/>
                                        </p:tgtEl>
                                        <p:attrNameLst>
                                          <p:attrName>style.visibility</p:attrName>
                                        </p:attrNameLst>
                                      </p:cBhvr>
                                      <p:to>
                                        <p:strVal val="visible"/>
                                      </p:to>
                                    </p:set>
                                    <p:animEffect transition="in" filter="fade">
                                      <p:cBhvr>
                                        <p:cTn id="57" dur="400"/>
                                        <p:tgtEl>
                                          <p:spTgt spid="1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14"/>
                                        </p:tgtEl>
                                        <p:attrNameLst>
                                          <p:attrName>style.visibility</p:attrName>
                                        </p:attrNameLst>
                                      </p:cBhvr>
                                      <p:to>
                                        <p:strVal val="visible"/>
                                      </p:to>
                                    </p:set>
                                    <p:animEffect transition="in" filter="fade">
                                      <p:cBhvr>
                                        <p:cTn id="62" dur="400"/>
                                        <p:tgtEl>
                                          <p:spTgt spid="114"/>
                                        </p:tgtEl>
                                      </p:cBhvr>
                                    </p:animEffect>
                                  </p:childTnLst>
                                </p:cTn>
                              </p:par>
                              <p:par>
                                <p:cTn id="63" presetID="10" presetClass="entr" presetSubtype="0" fill="hold" nodeType="withEffect">
                                  <p:stCondLst>
                                    <p:cond delay="0"/>
                                  </p:stCondLst>
                                  <p:childTnLst>
                                    <p:set>
                                      <p:cBhvr>
                                        <p:cTn id="64" dur="1" fill="hold">
                                          <p:stCondLst>
                                            <p:cond delay="0"/>
                                          </p:stCondLst>
                                        </p:cTn>
                                        <p:tgtEl>
                                          <p:spTgt spid="115"/>
                                        </p:tgtEl>
                                        <p:attrNameLst>
                                          <p:attrName>style.visibility</p:attrName>
                                        </p:attrNameLst>
                                      </p:cBhvr>
                                      <p:to>
                                        <p:strVal val="visible"/>
                                      </p:to>
                                    </p:set>
                                    <p:animEffect transition="in" filter="fade">
                                      <p:cBhvr>
                                        <p:cTn id="65" dur="400"/>
                                        <p:tgtEl>
                                          <p:spTgt spid="115"/>
                                        </p:tgtEl>
                                      </p:cBhvr>
                                    </p:animEffect>
                                  </p:childTnLst>
                                </p:cTn>
                              </p:par>
                              <p:par>
                                <p:cTn id="66" presetID="10" presetClass="entr" presetSubtype="0" fill="hold" nodeType="withEffect">
                                  <p:stCondLst>
                                    <p:cond delay="0"/>
                                  </p:stCondLst>
                                  <p:childTnLst>
                                    <p:set>
                                      <p:cBhvr>
                                        <p:cTn id="67" dur="1" fill="hold">
                                          <p:stCondLst>
                                            <p:cond delay="0"/>
                                          </p:stCondLst>
                                        </p:cTn>
                                        <p:tgtEl>
                                          <p:spTgt spid="116"/>
                                        </p:tgtEl>
                                        <p:attrNameLst>
                                          <p:attrName>style.visibility</p:attrName>
                                        </p:attrNameLst>
                                      </p:cBhvr>
                                      <p:to>
                                        <p:strVal val="visible"/>
                                      </p:to>
                                    </p:set>
                                    <p:animEffect transition="in" filter="fade">
                                      <p:cBhvr>
                                        <p:cTn id="68" dur="400"/>
                                        <p:tgtEl>
                                          <p:spTgt spid="116"/>
                                        </p:tgtEl>
                                      </p:cBhvr>
                                    </p:animEffect>
                                  </p:childTnLst>
                                </p:cTn>
                              </p:par>
                              <p:par>
                                <p:cTn id="69" presetID="10" presetClass="entr" presetSubtype="0" fill="hold" nodeType="withEffect">
                                  <p:stCondLst>
                                    <p:cond delay="0"/>
                                  </p:stCondLst>
                                  <p:childTnLst>
                                    <p:set>
                                      <p:cBhvr>
                                        <p:cTn id="70" dur="1" fill="hold">
                                          <p:stCondLst>
                                            <p:cond delay="0"/>
                                          </p:stCondLst>
                                        </p:cTn>
                                        <p:tgtEl>
                                          <p:spTgt spid="117"/>
                                        </p:tgtEl>
                                        <p:attrNameLst>
                                          <p:attrName>style.visibility</p:attrName>
                                        </p:attrNameLst>
                                      </p:cBhvr>
                                      <p:to>
                                        <p:strVal val="visible"/>
                                      </p:to>
                                    </p:set>
                                    <p:animEffect transition="in" filter="fade">
                                      <p:cBhvr>
                                        <p:cTn id="71" dur="400"/>
                                        <p:tgtEl>
                                          <p:spTgt spid="117"/>
                                        </p:tgtEl>
                                      </p:cBhvr>
                                    </p:animEffect>
                                  </p:childTnLst>
                                </p:cTn>
                              </p:par>
                              <p:par>
                                <p:cTn id="72" presetID="10" presetClass="entr" presetSubtype="0" fill="hold" nodeType="withEffect">
                                  <p:stCondLst>
                                    <p:cond delay="0"/>
                                  </p:stCondLst>
                                  <p:childTnLst>
                                    <p:set>
                                      <p:cBhvr>
                                        <p:cTn id="73" dur="1" fill="hold">
                                          <p:stCondLst>
                                            <p:cond delay="0"/>
                                          </p:stCondLst>
                                        </p:cTn>
                                        <p:tgtEl>
                                          <p:spTgt spid="119"/>
                                        </p:tgtEl>
                                        <p:attrNameLst>
                                          <p:attrName>style.visibility</p:attrName>
                                        </p:attrNameLst>
                                      </p:cBhvr>
                                      <p:to>
                                        <p:strVal val="visible"/>
                                      </p:to>
                                    </p:set>
                                    <p:animEffect transition="in" filter="fade">
                                      <p:cBhvr>
                                        <p:cTn id="74" dur="400"/>
                                        <p:tgtEl>
                                          <p:spTgt spid="119"/>
                                        </p:tgtEl>
                                      </p:cBhvr>
                                    </p:animEffect>
                                  </p:childTnLst>
                                </p:cTn>
                              </p:par>
                              <p:par>
                                <p:cTn id="75" presetID="10" presetClass="entr" presetSubtype="0" fill="hold" nodeType="withEffect">
                                  <p:stCondLst>
                                    <p:cond delay="0"/>
                                  </p:stCondLst>
                                  <p:childTnLst>
                                    <p:set>
                                      <p:cBhvr>
                                        <p:cTn id="76" dur="1" fill="hold">
                                          <p:stCondLst>
                                            <p:cond delay="0"/>
                                          </p:stCondLst>
                                        </p:cTn>
                                        <p:tgtEl>
                                          <p:spTgt spid="120"/>
                                        </p:tgtEl>
                                        <p:attrNameLst>
                                          <p:attrName>style.visibility</p:attrName>
                                        </p:attrNameLst>
                                      </p:cBhvr>
                                      <p:to>
                                        <p:strVal val="visible"/>
                                      </p:to>
                                    </p:set>
                                    <p:animEffect transition="in" filter="fade">
                                      <p:cBhvr>
                                        <p:cTn id="77" dur="400"/>
                                        <p:tgtEl>
                                          <p:spTgt spid="12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18"/>
                                        </p:tgtEl>
                                        <p:attrNameLst>
                                          <p:attrName>style.visibility</p:attrName>
                                        </p:attrNameLst>
                                      </p:cBhvr>
                                      <p:to>
                                        <p:strVal val="visible"/>
                                      </p:to>
                                    </p:set>
                                    <p:animEffect transition="in" filter="fade">
                                      <p:cBhvr>
                                        <p:cTn id="82" dur="400"/>
                                        <p:tgtEl>
                                          <p:spTgt spid="118"/>
                                        </p:tgtEl>
                                      </p:cBhvr>
                                    </p:animEffect>
                                  </p:childTnLst>
                                </p:cTn>
                              </p:par>
                              <p:par>
                                <p:cTn id="83" presetID="10" presetClass="entr" presetSubtype="0" fill="hold" nodeType="withEffect">
                                  <p:stCondLst>
                                    <p:cond delay="0"/>
                                  </p:stCondLst>
                                  <p:childTnLst>
                                    <p:set>
                                      <p:cBhvr>
                                        <p:cTn id="84" dur="1" fill="hold">
                                          <p:stCondLst>
                                            <p:cond delay="0"/>
                                          </p:stCondLst>
                                        </p:cTn>
                                        <p:tgtEl>
                                          <p:spTgt spid="121"/>
                                        </p:tgtEl>
                                        <p:attrNameLst>
                                          <p:attrName>style.visibility</p:attrName>
                                        </p:attrNameLst>
                                      </p:cBhvr>
                                      <p:to>
                                        <p:strVal val="visible"/>
                                      </p:to>
                                    </p:set>
                                    <p:animEffect transition="in" filter="fade">
                                      <p:cBhvr>
                                        <p:cTn id="85" dur="400"/>
                                        <p:tgtEl>
                                          <p:spTgt spid="121"/>
                                        </p:tgtEl>
                                      </p:cBhvr>
                                    </p:animEffect>
                                  </p:childTnLst>
                                </p:cTn>
                              </p:par>
                              <p:par>
                                <p:cTn id="86" presetID="10" presetClass="entr" presetSubtype="0" fill="hold" nodeType="withEffect">
                                  <p:stCondLst>
                                    <p:cond delay="0"/>
                                  </p:stCondLst>
                                  <p:childTnLst>
                                    <p:set>
                                      <p:cBhvr>
                                        <p:cTn id="87" dur="1" fill="hold">
                                          <p:stCondLst>
                                            <p:cond delay="0"/>
                                          </p:stCondLst>
                                        </p:cTn>
                                        <p:tgtEl>
                                          <p:spTgt spid="94"/>
                                        </p:tgtEl>
                                        <p:attrNameLst>
                                          <p:attrName>style.visibility</p:attrName>
                                        </p:attrNameLst>
                                      </p:cBhvr>
                                      <p:to>
                                        <p:strVal val="visible"/>
                                      </p:to>
                                    </p:set>
                                    <p:animEffect transition="in" filter="fade">
                                      <p:cBhvr>
                                        <p:cTn id="88" dur="400"/>
                                        <p:tgtEl>
                                          <p:spTgt spid="94"/>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95"/>
                                        </p:tgtEl>
                                        <p:attrNameLst>
                                          <p:attrName>style.visibility</p:attrName>
                                        </p:attrNameLst>
                                      </p:cBhvr>
                                      <p:to>
                                        <p:strVal val="visible"/>
                                      </p:to>
                                    </p:set>
                                    <p:animEffect transition="in" filter="fade">
                                      <p:cBhvr>
                                        <p:cTn id="93" dur="400"/>
                                        <p:tgtEl>
                                          <p:spTgt spid="95"/>
                                        </p:tgtEl>
                                      </p:cBhvr>
                                    </p:animEffect>
                                  </p:childTnLst>
                                </p:cTn>
                              </p:par>
                              <p:par>
                                <p:cTn id="94" presetID="10" presetClass="entr" presetSubtype="0" fill="hold" nodeType="withEffect">
                                  <p:stCondLst>
                                    <p:cond delay="0"/>
                                  </p:stCondLst>
                                  <p:childTnLst>
                                    <p:set>
                                      <p:cBhvr>
                                        <p:cTn id="95" dur="1" fill="hold">
                                          <p:stCondLst>
                                            <p:cond delay="0"/>
                                          </p:stCondLst>
                                        </p:cTn>
                                        <p:tgtEl>
                                          <p:spTgt spid="96"/>
                                        </p:tgtEl>
                                        <p:attrNameLst>
                                          <p:attrName>style.visibility</p:attrName>
                                        </p:attrNameLst>
                                      </p:cBhvr>
                                      <p:to>
                                        <p:strVal val="visible"/>
                                      </p:to>
                                    </p:set>
                                    <p:animEffect transition="in" filter="fade">
                                      <p:cBhvr>
                                        <p:cTn id="96" dur="400"/>
                                        <p:tgtEl>
                                          <p:spTgt spid="96"/>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97"/>
                                        </p:tgtEl>
                                        <p:attrNameLst>
                                          <p:attrName>style.visibility</p:attrName>
                                        </p:attrNameLst>
                                      </p:cBhvr>
                                      <p:to>
                                        <p:strVal val="visible"/>
                                      </p:to>
                                    </p:set>
                                    <p:animEffect transition="in" filter="fade">
                                      <p:cBhvr>
                                        <p:cTn id="101" dur="400"/>
                                        <p:tgtEl>
                                          <p:spTgt spid="97"/>
                                        </p:tgtEl>
                                      </p:cBhvr>
                                    </p:animEffect>
                                  </p:childTnLst>
                                </p:cTn>
                              </p:par>
                              <p:par>
                                <p:cTn id="102" presetID="10" presetClass="entr" presetSubtype="0" fill="hold" nodeType="withEffect">
                                  <p:stCondLst>
                                    <p:cond delay="0"/>
                                  </p:stCondLst>
                                  <p:childTnLst>
                                    <p:set>
                                      <p:cBhvr>
                                        <p:cTn id="103" dur="1" fill="hold">
                                          <p:stCondLst>
                                            <p:cond delay="0"/>
                                          </p:stCondLst>
                                        </p:cTn>
                                        <p:tgtEl>
                                          <p:spTgt spid="98"/>
                                        </p:tgtEl>
                                        <p:attrNameLst>
                                          <p:attrName>style.visibility</p:attrName>
                                        </p:attrNameLst>
                                      </p:cBhvr>
                                      <p:to>
                                        <p:strVal val="visible"/>
                                      </p:to>
                                    </p:set>
                                    <p:animEffect transition="in" filter="fade">
                                      <p:cBhvr>
                                        <p:cTn id="104" dur="400"/>
                                        <p:tgtEl>
                                          <p:spTgt spid="98"/>
                                        </p:tgtEl>
                                      </p:cBhvr>
                                    </p:animEffect>
                                  </p:childTnLst>
                                </p:cTn>
                              </p:par>
                              <p:par>
                                <p:cTn id="105" presetID="10" presetClass="entr" presetSubtype="0" fill="hold" nodeType="withEffect">
                                  <p:stCondLst>
                                    <p:cond delay="0"/>
                                  </p:stCondLst>
                                  <p:childTnLst>
                                    <p:set>
                                      <p:cBhvr>
                                        <p:cTn id="106" dur="1" fill="hold">
                                          <p:stCondLst>
                                            <p:cond delay="0"/>
                                          </p:stCondLst>
                                        </p:cTn>
                                        <p:tgtEl>
                                          <p:spTgt spid="99"/>
                                        </p:tgtEl>
                                        <p:attrNameLst>
                                          <p:attrName>style.visibility</p:attrName>
                                        </p:attrNameLst>
                                      </p:cBhvr>
                                      <p:to>
                                        <p:strVal val="visible"/>
                                      </p:to>
                                    </p:set>
                                    <p:animEffect transition="in" filter="fade">
                                      <p:cBhvr>
                                        <p:cTn id="107" dur="400"/>
                                        <p:tgtEl>
                                          <p:spTgt spid="99"/>
                                        </p:tgtEl>
                                      </p:cBhvr>
                                    </p:animEffect>
                                  </p:childTnLst>
                                </p:cTn>
                              </p:par>
                              <p:par>
                                <p:cTn id="108" presetID="10" presetClass="entr" presetSubtype="0" fill="hold" nodeType="withEffect">
                                  <p:stCondLst>
                                    <p:cond delay="0"/>
                                  </p:stCondLst>
                                  <p:childTnLst>
                                    <p:set>
                                      <p:cBhvr>
                                        <p:cTn id="109" dur="1" fill="hold">
                                          <p:stCondLst>
                                            <p:cond delay="0"/>
                                          </p:stCondLst>
                                        </p:cTn>
                                        <p:tgtEl>
                                          <p:spTgt spid="125"/>
                                        </p:tgtEl>
                                        <p:attrNameLst>
                                          <p:attrName>style.visibility</p:attrName>
                                        </p:attrNameLst>
                                      </p:cBhvr>
                                      <p:to>
                                        <p:strVal val="visible"/>
                                      </p:to>
                                    </p:set>
                                    <p:animEffect transition="in" filter="fade">
                                      <p:cBhvr>
                                        <p:cTn id="110" dur="4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6525"/>
            <a:ext cx="9701739" cy="638175"/>
          </a:xfrm>
        </p:spPr>
        <p:txBody>
          <a:bodyPr>
            <a:normAutofit fontScale="90000"/>
          </a:bodyPr>
          <a:lstStyle/>
          <a:p>
            <a:pPr algn="l">
              <a:buNone/>
              <a:defRPr b="0"/>
            </a:pPr>
            <a:r>
              <a:rPr lang="en-US" sz="1800" b="0" i="0" dirty="0">
                <a:solidFill>
                  <a:srgbClr val="000000"/>
                </a:solidFill>
              </a:rPr>
              <a:t>In specification we separate obligations. In architecture we must build ONE machine</a:t>
            </a:r>
          </a:p>
        </p:txBody>
      </p:sp>
      <p:sp>
        <p:nvSpPr>
          <p:cNvPr id="3" name="Slide Number Placeholder 2"/>
          <p:cNvSpPr>
            <a:spLocks noGrp="1"/>
          </p:cNvSpPr>
          <p:nvPr>
            <p:ph type="sldNum" sz="quarter" idx="4"/>
          </p:nvPr>
        </p:nvSpPr>
        <p:spPr/>
        <p:txBody>
          <a:bodyPr/>
          <a:lstStyle/>
          <a:p>
            <a:fld id="{B7EB45DA-9A0D-DC49-8E02-F30A5DDC21C3}" type="slidenum">
              <a:rPr lang="en-US" smtClean="0"/>
              <a:t>2</a:t>
            </a:fld>
            <a:endParaRPr lang="en-US"/>
          </a:p>
        </p:txBody>
      </p:sp>
      <p:sp>
        <p:nvSpPr>
          <p:cNvPr id="60" name="StateCard"/>
          <p:cNvSpPr/>
          <p:nvPr/>
        </p:nvSpPr>
        <p:spPr>
          <a:xfrm>
            <a:off x="289408" y="1090300"/>
            <a:ext cx="2755000" cy="1432600"/>
          </a:xfrm>
          <a:prstGeom prst="rect">
            <a:avLst/>
          </a:prstGeom>
          <a:solidFill>
            <a:srgbClr val="FFFFFF"/>
          </a:solidFill>
          <a:ln w="20993">
            <a:solidFill>
              <a:srgbClr val="8E6F3E"/>
            </a:solidFill>
          </a:ln>
        </p:spPr>
        <p:txBody>
          <a:bodyPr wrap="square" lIns="109728" tIns="82296" rIns="109728" bIns="82296" anchor="t">
            <a:normAutofit/>
          </a:bodyPr>
          <a:lstStyle/>
          <a:p>
            <a:pPr algn="ctr">
              <a:buNone/>
            </a:pPr>
            <a:r>
              <a:rPr lang="en-US" sz="2000" b="1" i="0" dirty="0">
                <a:solidFill>
                  <a:srgbClr val="8E6F3E"/>
                </a:solidFill>
              </a:rPr>
              <a:t>STATE VIEW</a:t>
            </a:r>
          </a:p>
        </p:txBody>
      </p:sp>
      <p:sp>
        <p:nvSpPr>
          <p:cNvPr id="61" name="ActivityCard"/>
          <p:cNvSpPr/>
          <p:nvPr/>
        </p:nvSpPr>
        <p:spPr>
          <a:xfrm>
            <a:off x="6099592" y="1090300"/>
            <a:ext cx="2755000" cy="1432600"/>
          </a:xfrm>
          <a:prstGeom prst="rect">
            <a:avLst/>
          </a:prstGeom>
          <a:solidFill>
            <a:srgbClr val="FFFFFF"/>
          </a:solidFill>
          <a:ln w="20993">
            <a:solidFill>
              <a:srgbClr val="8E6F3E"/>
            </a:solidFill>
          </a:ln>
        </p:spPr>
        <p:txBody>
          <a:bodyPr wrap="square" lIns="109728" tIns="82296" rIns="109728" bIns="82296" anchor="t">
            <a:normAutofit/>
          </a:bodyPr>
          <a:lstStyle/>
          <a:p>
            <a:pPr algn="ctr">
              <a:buNone/>
            </a:pPr>
            <a:r>
              <a:rPr lang="en-US" sz="2000" b="1" i="0" dirty="0">
                <a:solidFill>
                  <a:srgbClr val="8E6F3E"/>
                </a:solidFill>
              </a:rPr>
              <a:t>ACTIVITY</a:t>
            </a:r>
          </a:p>
        </p:txBody>
      </p:sp>
      <p:sp>
        <p:nvSpPr>
          <p:cNvPr id="62" name="SchemaCard"/>
          <p:cNvSpPr/>
          <p:nvPr/>
        </p:nvSpPr>
        <p:spPr>
          <a:xfrm>
            <a:off x="289408" y="4837100"/>
            <a:ext cx="2755000" cy="1432600"/>
          </a:xfrm>
          <a:prstGeom prst="rect">
            <a:avLst/>
          </a:prstGeom>
          <a:solidFill>
            <a:srgbClr val="FFFFFF"/>
          </a:solidFill>
          <a:ln w="20993">
            <a:solidFill>
              <a:srgbClr val="8E6F3E"/>
            </a:solidFill>
          </a:ln>
        </p:spPr>
        <p:txBody>
          <a:bodyPr wrap="square" lIns="109728" tIns="82296" rIns="109728" bIns="82296" anchor="t">
            <a:normAutofit/>
          </a:bodyPr>
          <a:lstStyle/>
          <a:p>
            <a:pPr algn="ctr">
              <a:buNone/>
            </a:pPr>
            <a:r>
              <a:rPr lang="en-US" sz="2000" b="1" i="0" dirty="0">
                <a:solidFill>
                  <a:srgbClr val="8E6F3E"/>
                </a:solidFill>
              </a:rPr>
              <a:t>SCHEMA</a:t>
            </a:r>
          </a:p>
        </p:txBody>
      </p:sp>
      <p:sp>
        <p:nvSpPr>
          <p:cNvPr id="63" name="TimingCard"/>
          <p:cNvSpPr/>
          <p:nvPr/>
        </p:nvSpPr>
        <p:spPr>
          <a:xfrm>
            <a:off x="6099592" y="4837100"/>
            <a:ext cx="2755000" cy="1432600"/>
          </a:xfrm>
          <a:prstGeom prst="rect">
            <a:avLst/>
          </a:prstGeom>
          <a:solidFill>
            <a:srgbClr val="FFFFFF"/>
          </a:solidFill>
          <a:ln w="20993">
            <a:solidFill>
              <a:srgbClr val="8E6F3E"/>
            </a:solidFill>
          </a:ln>
        </p:spPr>
        <p:txBody>
          <a:bodyPr wrap="square" lIns="109728" tIns="82296" rIns="109728" bIns="82296" anchor="t">
            <a:normAutofit/>
          </a:bodyPr>
          <a:lstStyle/>
          <a:p>
            <a:pPr algn="ctr">
              <a:buNone/>
            </a:pPr>
            <a:r>
              <a:rPr lang="en-US" sz="2000" b="1" i="0" dirty="0">
                <a:solidFill>
                  <a:srgbClr val="8E6F3E"/>
                </a:solidFill>
              </a:rPr>
              <a:t>TIMING / OTHER</a:t>
            </a:r>
          </a:p>
        </p:txBody>
      </p:sp>
      <p:cxnSp>
        <p:nvCxnSpPr>
          <p:cNvPr id="64" name="Arr64"/>
          <p:cNvCxnSpPr/>
          <p:nvPr/>
        </p:nvCxnSpPr>
        <p:spPr>
          <a:xfrm>
            <a:off x="2916700" y="2522900"/>
            <a:ext cx="500000" cy="544850"/>
          </a:xfrm>
          <a:prstGeom prst="line">
            <a:avLst/>
          </a:prstGeom>
          <a:ln w="28575">
            <a:solidFill>
              <a:srgbClr val="8E6F3E"/>
            </a:solidFill>
            <a:tailEnd type="triangle" w="med" len="med"/>
          </a:ln>
        </p:spPr>
      </p:cxnSp>
      <p:cxnSp>
        <p:nvCxnSpPr>
          <p:cNvPr id="65" name="Arr65"/>
          <p:cNvCxnSpPr/>
          <p:nvPr/>
        </p:nvCxnSpPr>
        <p:spPr>
          <a:xfrm flipH="1">
            <a:off x="5727300" y="2522900"/>
            <a:ext cx="500000" cy="544850"/>
          </a:xfrm>
          <a:prstGeom prst="line">
            <a:avLst/>
          </a:prstGeom>
          <a:ln w="28575">
            <a:solidFill>
              <a:srgbClr val="8E6F3E"/>
            </a:solidFill>
            <a:tailEnd type="triangle" w="med" len="med"/>
          </a:ln>
        </p:spPr>
      </p:cxnSp>
      <p:cxnSp>
        <p:nvCxnSpPr>
          <p:cNvPr id="66" name="Arr66"/>
          <p:cNvCxnSpPr/>
          <p:nvPr/>
        </p:nvCxnSpPr>
        <p:spPr>
          <a:xfrm flipV="1">
            <a:off x="2916700" y="4567750"/>
            <a:ext cx="500000" cy="269350"/>
          </a:xfrm>
          <a:prstGeom prst="line">
            <a:avLst/>
          </a:prstGeom>
          <a:ln w="28575">
            <a:solidFill>
              <a:srgbClr val="8E6F3E"/>
            </a:solidFill>
            <a:tailEnd type="triangle" w="med" len="med"/>
          </a:ln>
        </p:spPr>
      </p:cxnSp>
      <p:cxnSp>
        <p:nvCxnSpPr>
          <p:cNvPr id="67" name="Arr67"/>
          <p:cNvCxnSpPr/>
          <p:nvPr/>
        </p:nvCxnSpPr>
        <p:spPr>
          <a:xfrm flipH="1" flipV="1">
            <a:off x="5727300" y="4567750"/>
            <a:ext cx="500000" cy="269350"/>
          </a:xfrm>
          <a:prstGeom prst="line">
            <a:avLst/>
          </a:prstGeom>
          <a:ln w="28575">
            <a:solidFill>
              <a:srgbClr val="8E6F3E"/>
            </a:solidFill>
            <a:tailEnd type="triangle" w="med" len="med"/>
          </a:ln>
        </p:spPr>
      </p:cxnSp>
      <p:sp>
        <p:nvSpPr>
          <p:cNvPr id="68" name="OneMachine"/>
          <p:cNvSpPr/>
          <p:nvPr/>
        </p:nvSpPr>
        <p:spPr>
          <a:xfrm>
            <a:off x="2622000" y="3067750"/>
            <a:ext cx="3900000" cy="1500000"/>
          </a:xfrm>
          <a:prstGeom prst="rect">
            <a:avLst/>
          </a:prstGeom>
          <a:solidFill>
            <a:srgbClr val="8E6F3E"/>
          </a:solidFill>
          <a:ln>
            <a:noFill/>
          </a:ln>
        </p:spPr>
        <p:txBody>
          <a:bodyPr wrap="square" lIns="109728" tIns="82296" rIns="109728" bIns="82296" anchor="ctr">
            <a:normAutofit/>
          </a:bodyPr>
          <a:lstStyle/>
          <a:p>
            <a:pPr algn="ctr">
              <a:buNone/>
            </a:pPr>
            <a:r>
              <a:rPr lang="en-US" sz="4600" b="1" i="0" dirty="0">
                <a:solidFill>
                  <a:srgbClr val="FFFFFF"/>
                </a:solidFill>
              </a:rPr>
              <a:t>ONE MACHINE</a:t>
            </a:r>
          </a:p>
        </p:txBody>
      </p:sp>
      <p:sp>
        <p:nvSpPr>
          <p:cNvPr id="70" name="StateN1"/>
          <p:cNvSpPr/>
          <p:nvPr/>
        </p:nvSpPr>
        <p:spPr>
          <a:xfrm>
            <a:off x="450000" y="1690000"/>
            <a:ext cx="900000" cy="430000"/>
          </a:xfrm>
          <a:prstGeom prst="roundRect">
            <a:avLst/>
          </a:prstGeom>
          <a:solidFill>
            <a:srgbClr val="FFFFFF"/>
          </a:solidFill>
          <a:ln w="15875">
            <a:solidFill>
              <a:srgbClr val="8E6F3E"/>
            </a:solidFill>
          </a:ln>
        </p:spPr>
        <p:txBody>
          <a:bodyPr wrap="square" lIns="54864" tIns="27432" rIns="54864" bIns="27432" anchor="ctr">
            <a:normAutofit/>
          </a:bodyPr>
          <a:lstStyle/>
          <a:p>
            <a:pPr algn="ctr">
              <a:buNone/>
            </a:pPr>
            <a:r>
              <a:rPr lang="en-US" b="0" i="0" dirty="0">
                <a:solidFill>
                  <a:srgbClr val="000000"/>
                </a:solidFill>
              </a:rPr>
              <a:t>asleep</a:t>
            </a:r>
          </a:p>
        </p:txBody>
      </p:sp>
      <p:sp>
        <p:nvSpPr>
          <p:cNvPr id="71" name="StateN2"/>
          <p:cNvSpPr/>
          <p:nvPr/>
        </p:nvSpPr>
        <p:spPr>
          <a:xfrm>
            <a:off x="1980000" y="1690000"/>
            <a:ext cx="900000" cy="430000"/>
          </a:xfrm>
          <a:prstGeom prst="roundRect">
            <a:avLst/>
          </a:prstGeom>
          <a:solidFill>
            <a:srgbClr val="FFFFFF"/>
          </a:solidFill>
          <a:ln w="15875">
            <a:solidFill>
              <a:srgbClr val="8E6F3E"/>
            </a:solidFill>
          </a:ln>
        </p:spPr>
        <p:txBody>
          <a:bodyPr wrap="square" lIns="54864" tIns="27432" rIns="54864" bIns="27432" anchor="ctr">
            <a:normAutofit/>
          </a:bodyPr>
          <a:lstStyle/>
          <a:p>
            <a:pPr algn="ctr">
              <a:buNone/>
            </a:pPr>
            <a:r>
              <a:rPr lang="en-US" b="0" i="0" dirty="0">
                <a:solidFill>
                  <a:srgbClr val="000000"/>
                </a:solidFill>
              </a:rPr>
              <a:t>awake</a:t>
            </a:r>
          </a:p>
        </p:txBody>
      </p:sp>
      <p:cxnSp>
        <p:nvCxnSpPr>
          <p:cNvPr id="72" name="StateArr"/>
          <p:cNvCxnSpPr/>
          <p:nvPr/>
        </p:nvCxnSpPr>
        <p:spPr>
          <a:xfrm>
            <a:off x="1360000" y="1905000"/>
            <a:ext cx="610000" cy="0"/>
          </a:xfrm>
          <a:prstGeom prst="line">
            <a:avLst/>
          </a:prstGeom>
          <a:ln w="28575">
            <a:solidFill>
              <a:srgbClr val="8E6F3E"/>
            </a:solidFill>
            <a:tailEnd type="triangle" w="med" len="med"/>
          </a:ln>
        </p:spPr>
      </p:cxnSp>
      <p:sp>
        <p:nvSpPr>
          <p:cNvPr id="73" name="ActChev1"/>
          <p:cNvSpPr/>
          <p:nvPr/>
        </p:nvSpPr>
        <p:spPr>
          <a:xfrm>
            <a:off x="6299592" y="1690000"/>
            <a:ext cx="1150000" cy="430000"/>
          </a:xfrm>
          <a:prstGeom prst="homePlate">
            <a:avLst/>
          </a:prstGeom>
          <a:solidFill>
            <a:srgbClr val="FFFFFF"/>
          </a:solidFill>
          <a:ln w="15875">
            <a:solidFill>
              <a:srgbClr val="8E6F3E"/>
            </a:solidFill>
          </a:ln>
        </p:spPr>
        <p:txBody>
          <a:bodyPr wrap="square" lIns="54864" tIns="27432" rIns="54864" bIns="27432" anchor="ctr">
            <a:normAutofit/>
          </a:bodyPr>
          <a:lstStyle/>
          <a:p>
            <a:pPr algn="ctr">
              <a:buNone/>
            </a:pPr>
            <a:r>
              <a:rPr lang="en-US" b="0" i="0" dirty="0">
                <a:solidFill>
                  <a:srgbClr val="000000"/>
                </a:solidFill>
              </a:rPr>
              <a:t>collect</a:t>
            </a:r>
          </a:p>
        </p:txBody>
      </p:sp>
      <p:sp>
        <p:nvSpPr>
          <p:cNvPr id="74" name="ActChev2"/>
          <p:cNvSpPr/>
          <p:nvPr/>
        </p:nvSpPr>
        <p:spPr>
          <a:xfrm>
            <a:off x="7529592" y="1690000"/>
            <a:ext cx="1150000" cy="430000"/>
          </a:xfrm>
          <a:prstGeom prst="homePlate">
            <a:avLst/>
          </a:prstGeom>
          <a:solidFill>
            <a:srgbClr val="FFFFFF"/>
          </a:solidFill>
          <a:ln w="15875">
            <a:solidFill>
              <a:srgbClr val="8E6F3E"/>
            </a:solidFill>
          </a:ln>
        </p:spPr>
        <p:txBody>
          <a:bodyPr wrap="square" lIns="54864" tIns="27432" rIns="54864" bIns="27432" anchor="ctr">
            <a:normAutofit/>
          </a:bodyPr>
          <a:lstStyle/>
          <a:p>
            <a:pPr algn="ctr">
              <a:buNone/>
            </a:pPr>
            <a:r>
              <a:rPr lang="en-US" b="0" i="0" dirty="0">
                <a:solidFill>
                  <a:srgbClr val="000000"/>
                </a:solidFill>
              </a:rPr>
              <a:t>classify</a:t>
            </a:r>
          </a:p>
        </p:txBody>
      </p:sp>
      <p:sp>
        <p:nvSpPr>
          <p:cNvPr id="75" name="SchHdr"/>
          <p:cNvSpPr/>
          <p:nvPr/>
        </p:nvSpPr>
        <p:spPr>
          <a:xfrm>
            <a:off x="816791" y="5264016"/>
            <a:ext cx="1705000" cy="330000"/>
          </a:xfrm>
          <a:prstGeom prst="rect">
            <a:avLst/>
          </a:prstGeom>
          <a:solidFill>
            <a:srgbClr val="8E6F3E"/>
          </a:solidFill>
          <a:ln w="15875">
            <a:solidFill>
              <a:srgbClr val="8E6F3E"/>
            </a:solidFill>
          </a:ln>
        </p:spPr>
        <p:txBody>
          <a:bodyPr wrap="square" lIns="54864" tIns="27432" rIns="54864" bIns="27432" anchor="ctr">
            <a:noAutofit/>
          </a:bodyPr>
          <a:lstStyle/>
          <a:p>
            <a:pPr algn="ctr">
              <a:buNone/>
            </a:pPr>
            <a:r>
              <a:rPr lang="en-US" sz="1600" b="1" i="0" dirty="0">
                <a:solidFill>
                  <a:srgbClr val="FFFFFF"/>
                </a:solidFill>
              </a:rPr>
              <a:t>NIGHT SUMMARY</a:t>
            </a:r>
          </a:p>
        </p:txBody>
      </p:sp>
      <p:sp>
        <p:nvSpPr>
          <p:cNvPr id="76" name="SchR1"/>
          <p:cNvSpPr/>
          <p:nvPr/>
        </p:nvSpPr>
        <p:spPr>
          <a:xfrm>
            <a:off x="816791" y="5594016"/>
            <a:ext cx="1705000" cy="330000"/>
          </a:xfrm>
          <a:prstGeom prst="rect">
            <a:avLst/>
          </a:prstGeom>
          <a:solidFill>
            <a:srgbClr val="FFFFFF"/>
          </a:solidFill>
          <a:ln w="15875">
            <a:solidFill>
              <a:srgbClr val="8E6F3E"/>
            </a:solidFill>
          </a:ln>
        </p:spPr>
        <p:txBody>
          <a:bodyPr wrap="square" lIns="54864" tIns="27432" rIns="54864" bIns="27432" anchor="ctr">
            <a:normAutofit/>
          </a:bodyPr>
          <a:lstStyle/>
          <a:p>
            <a:pPr algn="ctr">
              <a:buNone/>
            </a:pPr>
            <a:r>
              <a:rPr lang="en-US" b="0" i="0" dirty="0">
                <a:solidFill>
                  <a:srgbClr val="000000"/>
                </a:solidFill>
              </a:rPr>
              <a:t>date · score</a:t>
            </a:r>
          </a:p>
        </p:txBody>
      </p:sp>
      <p:sp>
        <p:nvSpPr>
          <p:cNvPr id="77" name="SchR2"/>
          <p:cNvSpPr/>
          <p:nvPr/>
        </p:nvSpPr>
        <p:spPr>
          <a:xfrm>
            <a:off x="816791" y="5924016"/>
            <a:ext cx="1705000" cy="330000"/>
          </a:xfrm>
          <a:prstGeom prst="rect">
            <a:avLst/>
          </a:prstGeom>
          <a:solidFill>
            <a:srgbClr val="FFFFFF"/>
          </a:solidFill>
          <a:ln w="15875">
            <a:solidFill>
              <a:srgbClr val="8E6F3E"/>
            </a:solidFill>
          </a:ln>
        </p:spPr>
        <p:txBody>
          <a:bodyPr wrap="square" lIns="54864" tIns="27432" rIns="54864" bIns="27432" anchor="ctr">
            <a:normAutofit/>
          </a:bodyPr>
          <a:lstStyle/>
          <a:p>
            <a:pPr algn="ctr">
              <a:buNone/>
            </a:pPr>
            <a:r>
              <a:rPr lang="en-US" b="0" i="0" dirty="0">
                <a:solidFill>
                  <a:srgbClr val="000000"/>
                </a:solidFill>
              </a:rPr>
              <a:t>advice</a:t>
            </a:r>
          </a:p>
        </p:txBody>
      </p:sp>
      <p:cxnSp>
        <p:nvCxnSpPr>
          <p:cNvPr id="78" name="TimeLine"/>
          <p:cNvCxnSpPr/>
          <p:nvPr/>
        </p:nvCxnSpPr>
        <p:spPr>
          <a:xfrm>
            <a:off x="6329592" y="5760000"/>
            <a:ext cx="2295000" cy="0"/>
          </a:xfrm>
          <a:prstGeom prst="line">
            <a:avLst/>
          </a:prstGeom>
          <a:ln w="28575">
            <a:solidFill>
              <a:srgbClr val="8E6F3E"/>
            </a:solidFill>
            <a:tailEnd type="triangle" w="med" len="med"/>
          </a:ln>
        </p:spPr>
      </p:cxnSp>
      <p:cxnSp>
        <p:nvCxnSpPr>
          <p:cNvPr id="79" name="TimeTick"/>
          <p:cNvCxnSpPr/>
          <p:nvPr/>
        </p:nvCxnSpPr>
        <p:spPr>
          <a:xfrm>
            <a:off x="6329592" y="5670000"/>
            <a:ext cx="0" cy="180000"/>
          </a:xfrm>
          <a:prstGeom prst="line">
            <a:avLst/>
          </a:prstGeom>
          <a:ln w="28575">
            <a:solidFill>
              <a:srgbClr val="8E6F3E"/>
            </a:solidFill>
          </a:ln>
        </p:spPr>
      </p:cxnSp>
      <p:sp>
        <p:nvSpPr>
          <p:cNvPr id="80" name="TimeLblTop"/>
          <p:cNvSpPr/>
          <p:nvPr/>
        </p:nvSpPr>
        <p:spPr>
          <a:xfrm>
            <a:off x="6329592" y="5350000"/>
            <a:ext cx="2295000" cy="320000"/>
          </a:xfrm>
          <a:prstGeom prst="rect">
            <a:avLst/>
          </a:prstGeom>
          <a:noFill/>
          <a:ln>
            <a:noFill/>
          </a:ln>
        </p:spPr>
        <p:txBody>
          <a:bodyPr wrap="square" lIns="54864" tIns="27432" rIns="54864" bIns="27432" anchor="ctr">
            <a:normAutofit lnSpcReduction="10000"/>
          </a:bodyPr>
          <a:lstStyle/>
          <a:p>
            <a:pPr algn="ctr">
              <a:buNone/>
            </a:pPr>
            <a:r>
              <a:rPr lang="en-US" b="0" i="0" dirty="0">
                <a:solidFill>
                  <a:srgbClr val="000000"/>
                </a:solidFill>
              </a:rPr>
              <a:t>≤ 60 seconds</a:t>
            </a:r>
          </a:p>
        </p:txBody>
      </p:sp>
      <p:sp>
        <p:nvSpPr>
          <p:cNvPr id="81" name="TimeLblBot"/>
          <p:cNvSpPr/>
          <p:nvPr/>
        </p:nvSpPr>
        <p:spPr>
          <a:xfrm>
            <a:off x="6329592" y="5890000"/>
            <a:ext cx="2295000" cy="300000"/>
          </a:xfrm>
          <a:prstGeom prst="rect">
            <a:avLst/>
          </a:prstGeom>
          <a:noFill/>
          <a:ln>
            <a:noFill/>
          </a:ln>
        </p:spPr>
        <p:txBody>
          <a:bodyPr wrap="square" lIns="54864" tIns="27432" rIns="54864" bIns="27432" anchor="ctr">
            <a:normAutofit/>
          </a:bodyPr>
          <a:lstStyle/>
          <a:p>
            <a:pPr algn="ctr">
              <a:buNone/>
            </a:pPr>
            <a:r>
              <a:rPr lang="en-US" sz="1600" b="0" i="0" dirty="0">
                <a:solidFill>
                  <a:srgbClr val="000000"/>
                </a:solidFill>
              </a:rPr>
              <a:t>privacy · 7 nights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400"/>
                                        <p:tgtEl>
                                          <p:spTgt spid="60"/>
                                        </p:tgtEl>
                                      </p:cBhvr>
                                    </p:animEffect>
                                  </p:childTnLst>
                                </p:cTn>
                              </p:par>
                              <p:par>
                                <p:cTn id="8" presetID="10" presetClass="entr" presetSubtype="0" fill="hold"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fade">
                                      <p:cBhvr>
                                        <p:cTn id="10" dur="400"/>
                                        <p:tgtEl>
                                          <p:spTgt spid="70"/>
                                        </p:tgtEl>
                                      </p:cBhvr>
                                    </p:animEffect>
                                  </p:childTnLst>
                                </p:cTn>
                              </p:par>
                              <p:par>
                                <p:cTn id="11" presetID="10" presetClass="entr" presetSubtype="0" fill="hold"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fade">
                                      <p:cBhvr>
                                        <p:cTn id="13" dur="400"/>
                                        <p:tgtEl>
                                          <p:spTgt spid="71"/>
                                        </p:tgtEl>
                                      </p:cBhvr>
                                    </p:animEffect>
                                  </p:childTnLst>
                                </p:cTn>
                              </p:par>
                              <p:par>
                                <p:cTn id="14" presetID="10" presetClass="entr" presetSubtype="0" fill="hold" nodeType="with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fade">
                                      <p:cBhvr>
                                        <p:cTn id="16" dur="400"/>
                                        <p:tgtEl>
                                          <p:spTgt spid="7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fade">
                                      <p:cBhvr>
                                        <p:cTn id="21" dur="400"/>
                                        <p:tgtEl>
                                          <p:spTgt spid="61"/>
                                        </p:tgtEl>
                                      </p:cBhvr>
                                    </p:animEffect>
                                  </p:childTnLst>
                                </p:cTn>
                              </p:par>
                              <p:par>
                                <p:cTn id="22" presetID="10" presetClass="entr" presetSubtype="0" fill="hold" nodeType="with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fade">
                                      <p:cBhvr>
                                        <p:cTn id="24" dur="400"/>
                                        <p:tgtEl>
                                          <p:spTgt spid="73"/>
                                        </p:tgtEl>
                                      </p:cBhvr>
                                    </p:animEffect>
                                  </p:childTnLst>
                                </p:cTn>
                              </p:par>
                              <p:par>
                                <p:cTn id="25" presetID="10" presetClass="entr" presetSubtype="0" fill="hold" nodeType="withEffect">
                                  <p:stCondLst>
                                    <p:cond delay="0"/>
                                  </p:stCondLst>
                                  <p:childTnLst>
                                    <p:set>
                                      <p:cBhvr>
                                        <p:cTn id="26" dur="1" fill="hold">
                                          <p:stCondLst>
                                            <p:cond delay="0"/>
                                          </p:stCondLst>
                                        </p:cTn>
                                        <p:tgtEl>
                                          <p:spTgt spid="74"/>
                                        </p:tgtEl>
                                        <p:attrNameLst>
                                          <p:attrName>style.visibility</p:attrName>
                                        </p:attrNameLst>
                                      </p:cBhvr>
                                      <p:to>
                                        <p:strVal val="visible"/>
                                      </p:to>
                                    </p:set>
                                    <p:animEffect transition="in" filter="fade">
                                      <p:cBhvr>
                                        <p:cTn id="27" dur="400"/>
                                        <p:tgtEl>
                                          <p:spTgt spid="7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400"/>
                                        <p:tgtEl>
                                          <p:spTgt spid="62"/>
                                        </p:tgtEl>
                                      </p:cBhvr>
                                    </p:animEffect>
                                  </p:childTnLst>
                                </p:cTn>
                              </p:par>
                              <p:par>
                                <p:cTn id="33" presetID="10" presetClass="entr" presetSubtype="0" fill="hold" nodeType="with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fade">
                                      <p:cBhvr>
                                        <p:cTn id="35" dur="400"/>
                                        <p:tgtEl>
                                          <p:spTgt spid="75"/>
                                        </p:tgtEl>
                                      </p:cBhvr>
                                    </p:animEffect>
                                  </p:childTnLst>
                                </p:cTn>
                              </p:par>
                              <p:par>
                                <p:cTn id="36" presetID="10" presetClass="entr" presetSubtype="0" fill="hold" nodeType="withEffect">
                                  <p:stCondLst>
                                    <p:cond delay="0"/>
                                  </p:stCondLst>
                                  <p:childTnLst>
                                    <p:set>
                                      <p:cBhvr>
                                        <p:cTn id="37" dur="1" fill="hold">
                                          <p:stCondLst>
                                            <p:cond delay="0"/>
                                          </p:stCondLst>
                                        </p:cTn>
                                        <p:tgtEl>
                                          <p:spTgt spid="76"/>
                                        </p:tgtEl>
                                        <p:attrNameLst>
                                          <p:attrName>style.visibility</p:attrName>
                                        </p:attrNameLst>
                                      </p:cBhvr>
                                      <p:to>
                                        <p:strVal val="visible"/>
                                      </p:to>
                                    </p:set>
                                    <p:animEffect transition="in" filter="fade">
                                      <p:cBhvr>
                                        <p:cTn id="38" dur="400"/>
                                        <p:tgtEl>
                                          <p:spTgt spid="76"/>
                                        </p:tgtEl>
                                      </p:cBhvr>
                                    </p:animEffect>
                                  </p:childTnLst>
                                </p:cTn>
                              </p:par>
                              <p:par>
                                <p:cTn id="39" presetID="10" presetClass="entr" presetSubtype="0" fill="hold" nodeType="withEffect">
                                  <p:stCondLst>
                                    <p:cond delay="0"/>
                                  </p:stCondLst>
                                  <p:childTnLst>
                                    <p:set>
                                      <p:cBhvr>
                                        <p:cTn id="40" dur="1" fill="hold">
                                          <p:stCondLst>
                                            <p:cond delay="0"/>
                                          </p:stCondLst>
                                        </p:cTn>
                                        <p:tgtEl>
                                          <p:spTgt spid="77"/>
                                        </p:tgtEl>
                                        <p:attrNameLst>
                                          <p:attrName>style.visibility</p:attrName>
                                        </p:attrNameLst>
                                      </p:cBhvr>
                                      <p:to>
                                        <p:strVal val="visible"/>
                                      </p:to>
                                    </p:set>
                                    <p:animEffect transition="in" filter="fade">
                                      <p:cBhvr>
                                        <p:cTn id="41" dur="400"/>
                                        <p:tgtEl>
                                          <p:spTgt spid="7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fade">
                                      <p:cBhvr>
                                        <p:cTn id="46" dur="400"/>
                                        <p:tgtEl>
                                          <p:spTgt spid="63"/>
                                        </p:tgtEl>
                                      </p:cBhvr>
                                    </p:animEffect>
                                  </p:childTnLst>
                                </p:cTn>
                              </p:par>
                              <p:par>
                                <p:cTn id="47" presetID="10" presetClass="entr" presetSubtype="0" fill="hold" nodeType="with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fade">
                                      <p:cBhvr>
                                        <p:cTn id="49" dur="400"/>
                                        <p:tgtEl>
                                          <p:spTgt spid="78"/>
                                        </p:tgtEl>
                                      </p:cBhvr>
                                    </p:animEffect>
                                  </p:childTnLst>
                                </p:cTn>
                              </p:par>
                              <p:par>
                                <p:cTn id="50" presetID="10" presetClass="entr" presetSubtype="0" fill="hold" nodeType="withEffect">
                                  <p:stCondLst>
                                    <p:cond delay="0"/>
                                  </p:stCondLst>
                                  <p:childTnLst>
                                    <p:set>
                                      <p:cBhvr>
                                        <p:cTn id="51" dur="1" fill="hold">
                                          <p:stCondLst>
                                            <p:cond delay="0"/>
                                          </p:stCondLst>
                                        </p:cTn>
                                        <p:tgtEl>
                                          <p:spTgt spid="79"/>
                                        </p:tgtEl>
                                        <p:attrNameLst>
                                          <p:attrName>style.visibility</p:attrName>
                                        </p:attrNameLst>
                                      </p:cBhvr>
                                      <p:to>
                                        <p:strVal val="visible"/>
                                      </p:to>
                                    </p:set>
                                    <p:animEffect transition="in" filter="fade">
                                      <p:cBhvr>
                                        <p:cTn id="52" dur="400"/>
                                        <p:tgtEl>
                                          <p:spTgt spid="79"/>
                                        </p:tgtEl>
                                      </p:cBhvr>
                                    </p:animEffect>
                                  </p:childTnLst>
                                </p:cTn>
                              </p:par>
                              <p:par>
                                <p:cTn id="53" presetID="10" presetClass="entr" presetSubtype="0" fill="hold" nodeType="withEffect">
                                  <p:stCondLst>
                                    <p:cond delay="0"/>
                                  </p:stCondLst>
                                  <p:childTnLst>
                                    <p:set>
                                      <p:cBhvr>
                                        <p:cTn id="54" dur="1" fill="hold">
                                          <p:stCondLst>
                                            <p:cond delay="0"/>
                                          </p:stCondLst>
                                        </p:cTn>
                                        <p:tgtEl>
                                          <p:spTgt spid="80"/>
                                        </p:tgtEl>
                                        <p:attrNameLst>
                                          <p:attrName>style.visibility</p:attrName>
                                        </p:attrNameLst>
                                      </p:cBhvr>
                                      <p:to>
                                        <p:strVal val="visible"/>
                                      </p:to>
                                    </p:set>
                                    <p:animEffect transition="in" filter="fade">
                                      <p:cBhvr>
                                        <p:cTn id="55" dur="400"/>
                                        <p:tgtEl>
                                          <p:spTgt spid="80"/>
                                        </p:tgtEl>
                                      </p:cBhvr>
                                    </p:animEffect>
                                  </p:childTnLst>
                                </p:cTn>
                              </p:par>
                              <p:par>
                                <p:cTn id="56" presetID="10" presetClass="entr" presetSubtype="0" fill="hold"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400"/>
                                        <p:tgtEl>
                                          <p:spTgt spid="8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8"/>
                                        </p:tgtEl>
                                        <p:attrNameLst>
                                          <p:attrName>style.visibility</p:attrName>
                                        </p:attrNameLst>
                                      </p:cBhvr>
                                      <p:to>
                                        <p:strVal val="visible"/>
                                      </p:to>
                                    </p:set>
                                    <p:animEffect transition="in" filter="fade">
                                      <p:cBhvr>
                                        <p:cTn id="63" dur="400"/>
                                        <p:tgtEl>
                                          <p:spTgt spid="6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4"/>
                                        </p:tgtEl>
                                        <p:attrNameLst>
                                          <p:attrName>style.visibility</p:attrName>
                                        </p:attrNameLst>
                                      </p:cBhvr>
                                      <p:to>
                                        <p:strVal val="visible"/>
                                      </p:to>
                                    </p:set>
                                    <p:animEffect transition="in" filter="fade">
                                      <p:cBhvr>
                                        <p:cTn id="68" dur="400"/>
                                        <p:tgtEl>
                                          <p:spTgt spid="64"/>
                                        </p:tgtEl>
                                      </p:cBhvr>
                                    </p:animEffect>
                                  </p:childTnLst>
                                </p:cTn>
                              </p:par>
                              <p:par>
                                <p:cTn id="69" presetID="10" presetClass="entr" presetSubtype="0" fill="hold" nodeType="withEffect">
                                  <p:stCondLst>
                                    <p:cond delay="0"/>
                                  </p:stCondLst>
                                  <p:childTnLst>
                                    <p:set>
                                      <p:cBhvr>
                                        <p:cTn id="70" dur="1" fill="hold">
                                          <p:stCondLst>
                                            <p:cond delay="0"/>
                                          </p:stCondLst>
                                        </p:cTn>
                                        <p:tgtEl>
                                          <p:spTgt spid="65"/>
                                        </p:tgtEl>
                                        <p:attrNameLst>
                                          <p:attrName>style.visibility</p:attrName>
                                        </p:attrNameLst>
                                      </p:cBhvr>
                                      <p:to>
                                        <p:strVal val="visible"/>
                                      </p:to>
                                    </p:set>
                                    <p:animEffect transition="in" filter="fade">
                                      <p:cBhvr>
                                        <p:cTn id="71" dur="400"/>
                                        <p:tgtEl>
                                          <p:spTgt spid="65"/>
                                        </p:tgtEl>
                                      </p:cBhvr>
                                    </p:animEffect>
                                  </p:childTnLst>
                                </p:cTn>
                              </p:par>
                              <p:par>
                                <p:cTn id="72" presetID="10" presetClass="entr" presetSubtype="0" fill="hold" nodeType="withEffect">
                                  <p:stCondLst>
                                    <p:cond delay="0"/>
                                  </p:stCondLst>
                                  <p:childTnLst>
                                    <p:set>
                                      <p:cBhvr>
                                        <p:cTn id="73" dur="1" fill="hold">
                                          <p:stCondLst>
                                            <p:cond delay="0"/>
                                          </p:stCondLst>
                                        </p:cTn>
                                        <p:tgtEl>
                                          <p:spTgt spid="66"/>
                                        </p:tgtEl>
                                        <p:attrNameLst>
                                          <p:attrName>style.visibility</p:attrName>
                                        </p:attrNameLst>
                                      </p:cBhvr>
                                      <p:to>
                                        <p:strVal val="visible"/>
                                      </p:to>
                                    </p:set>
                                    <p:animEffect transition="in" filter="fade">
                                      <p:cBhvr>
                                        <p:cTn id="74" dur="400"/>
                                        <p:tgtEl>
                                          <p:spTgt spid="66"/>
                                        </p:tgtEl>
                                      </p:cBhvr>
                                    </p:animEffect>
                                  </p:childTnLst>
                                </p:cTn>
                              </p:par>
                              <p:par>
                                <p:cTn id="75" presetID="10" presetClass="entr" presetSubtype="0" fill="hold" nodeType="withEffect">
                                  <p:stCondLst>
                                    <p:cond delay="0"/>
                                  </p:stCondLst>
                                  <p:childTnLst>
                                    <p:set>
                                      <p:cBhvr>
                                        <p:cTn id="76" dur="1" fill="hold">
                                          <p:stCondLst>
                                            <p:cond delay="0"/>
                                          </p:stCondLst>
                                        </p:cTn>
                                        <p:tgtEl>
                                          <p:spTgt spid="67"/>
                                        </p:tgtEl>
                                        <p:attrNameLst>
                                          <p:attrName>style.visibility</p:attrName>
                                        </p:attrNameLst>
                                      </p:cBhvr>
                                      <p:to>
                                        <p:strVal val="visible"/>
                                      </p:to>
                                    </p:set>
                                    <p:animEffect transition="in" filter="fade">
                                      <p:cBhvr>
                                        <p:cTn id="77" dur="4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8" y="118428"/>
            <a:ext cx="8862852" cy="638175"/>
          </a:xfrm>
        </p:spPr>
        <p:txBody>
          <a:bodyPr>
            <a:normAutofit fontScale="90000"/>
          </a:bodyPr>
          <a:lstStyle/>
          <a:p>
            <a:pPr algn="l">
              <a:buNone/>
              <a:defRPr b="0"/>
            </a:pPr>
            <a:r>
              <a:rPr lang="en-US" sz="2800" b="0" i="0" dirty="0">
                <a:solidFill>
                  <a:srgbClr val="000000"/>
                </a:solidFill>
              </a:rPr>
              <a:t>Which way should infrastructure dependencies point?</a:t>
            </a:r>
          </a:p>
        </p:txBody>
      </p:sp>
      <p:sp>
        <p:nvSpPr>
          <p:cNvPr id="3" name="Slide Number Placeholder 2"/>
          <p:cNvSpPr>
            <a:spLocks noGrp="1"/>
          </p:cNvSpPr>
          <p:nvPr>
            <p:ph type="sldNum" sz="quarter" idx="4"/>
          </p:nvPr>
        </p:nvSpPr>
        <p:spPr/>
        <p:txBody>
          <a:bodyPr/>
          <a:lstStyle/>
          <a:p>
            <a:fld id="{B7EB45DA-9A0D-DC49-8E02-F30A5DDC21C3}" type="slidenum">
              <a:rPr lang="en-US" smtClean="0"/>
              <a:t>20</a:t>
            </a:fld>
            <a:endParaRPr lang="en-US"/>
          </a:p>
        </p:txBody>
      </p:sp>
      <p:sp>
        <p:nvSpPr>
          <p:cNvPr id="90" name="Kicker"/>
          <p:cNvSpPr txBox="1"/>
          <p:nvPr/>
        </p:nvSpPr>
        <p:spPr>
          <a:xfrm>
            <a:off x="685800" y="830000"/>
            <a:ext cx="7772400" cy="300000"/>
          </a:xfrm>
          <a:prstGeom prst="rect">
            <a:avLst/>
          </a:prstGeom>
          <a:noFill/>
          <a:ln>
            <a:noFill/>
          </a:ln>
        </p:spPr>
        <p:txBody>
          <a:bodyPr wrap="square" lIns="0" tIns="0" rIns="0" bIns="0" anchor="t">
            <a:normAutofit lnSpcReduction="10000"/>
          </a:bodyPr>
          <a:lstStyle/>
          <a:p>
            <a:pPr algn="l">
              <a:buNone/>
            </a:pPr>
            <a:r>
              <a:rPr lang="en-US" sz="2000" b="0" i="1" dirty="0">
                <a:solidFill>
                  <a:srgbClr val="555960"/>
                </a:solidFill>
              </a:rPr>
              <a:t>Direct dependency vs. ports &amp; adapters</a:t>
            </a:r>
          </a:p>
        </p:txBody>
      </p:sp>
      <p:sp>
        <p:nvSpPr>
          <p:cNvPr id="91" name="HdrL"/>
          <p:cNvSpPr txBox="1"/>
          <p:nvPr/>
        </p:nvSpPr>
        <p:spPr>
          <a:xfrm>
            <a:off x="6858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DIRECT DEPENDENCY</a:t>
            </a:r>
          </a:p>
        </p:txBody>
      </p:sp>
      <p:sp>
        <p:nvSpPr>
          <p:cNvPr id="100" name="DomL"/>
          <p:cNvSpPr/>
          <p:nvPr/>
        </p:nvSpPr>
        <p:spPr>
          <a:xfrm>
            <a:off x="1553900" y="1620000"/>
            <a:ext cx="2000000" cy="64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DOMAIN</a:t>
            </a:r>
          </a:p>
        </p:txBody>
      </p:sp>
      <p:cxnSp>
        <p:nvCxnSpPr>
          <p:cNvPr id="101" name="CallArr"/>
          <p:cNvCxnSpPr>
            <a:stCxn id="100" idx="2"/>
            <a:endCxn id="102" idx="0"/>
          </p:cNvCxnSpPr>
          <p:nvPr/>
        </p:nvCxnSpPr>
        <p:spPr>
          <a:xfrm>
            <a:off x="2553900" y="2260000"/>
            <a:ext cx="0" cy="700000"/>
          </a:xfrm>
          <a:prstGeom prst="line">
            <a:avLst/>
          </a:prstGeom>
          <a:ln w="76200">
            <a:solidFill>
              <a:srgbClr val="8E6F3E"/>
            </a:solidFill>
            <a:tailEnd type="triangle" w="med" len="med"/>
          </a:ln>
        </p:spPr>
      </p:cxnSp>
      <p:sp>
        <p:nvSpPr>
          <p:cNvPr id="103" name="CallLbl"/>
          <p:cNvSpPr txBox="1"/>
          <p:nvPr/>
        </p:nvSpPr>
        <p:spPr>
          <a:xfrm>
            <a:off x="2683900" y="2470000"/>
            <a:ext cx="1750000" cy="280000"/>
          </a:xfrm>
          <a:prstGeom prst="rect">
            <a:avLst/>
          </a:prstGeom>
          <a:noFill/>
          <a:ln>
            <a:noFill/>
          </a:ln>
        </p:spPr>
        <p:txBody>
          <a:bodyPr wrap="square" lIns="0" tIns="0" rIns="0" bIns="0" anchor="t">
            <a:normAutofit lnSpcReduction="10000"/>
          </a:bodyPr>
          <a:lstStyle/>
          <a:p>
            <a:pPr algn="l">
              <a:buNone/>
            </a:pPr>
            <a:r>
              <a:rPr lang="en-US" sz="2000" b="0" i="1" dirty="0">
                <a:solidFill>
                  <a:srgbClr val="555960"/>
                </a:solidFill>
              </a:rPr>
              <a:t>imports / calls</a:t>
            </a:r>
          </a:p>
        </p:txBody>
      </p:sp>
      <p:sp>
        <p:nvSpPr>
          <p:cNvPr id="102" name="SdkL"/>
          <p:cNvSpPr/>
          <p:nvPr/>
        </p:nvSpPr>
        <p:spPr>
          <a:xfrm>
            <a:off x="1353900" y="2960000"/>
            <a:ext cx="2400000" cy="80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DATABASE SDK</a:t>
            </a:r>
          </a:p>
          <a:p>
            <a:pPr algn="ctr">
              <a:spcBef>
                <a:spcPts val="400"/>
              </a:spcBef>
              <a:buNone/>
            </a:pPr>
            <a:r>
              <a:rPr lang="en-US" sz="2000" b="1" i="0" dirty="0">
                <a:solidFill>
                  <a:srgbClr val="5C4826"/>
                </a:solidFill>
              </a:rPr>
              <a:t>/ VENDOR API</a:t>
            </a:r>
          </a:p>
        </p:txBody>
      </p:sp>
      <p:sp>
        <p:nvSpPr>
          <p:cNvPr id="92" name="CapL"/>
          <p:cNvSpPr txBox="1"/>
          <p:nvPr/>
        </p:nvSpPr>
        <p:spPr>
          <a:xfrm>
            <a:off x="685800" y="4400000"/>
            <a:ext cx="3736200" cy="280000"/>
          </a:xfrm>
          <a:prstGeom prst="rect">
            <a:avLst/>
          </a:prstGeom>
          <a:noFill/>
          <a:ln>
            <a:noFill/>
          </a:ln>
        </p:spPr>
        <p:txBody>
          <a:bodyPr wrap="square" lIns="0" tIns="0" rIns="0" bIns="0" anchor="t">
            <a:normAutofit/>
          </a:bodyPr>
          <a:lstStyle/>
          <a:p>
            <a:pPr algn="ctr">
              <a:buNone/>
            </a:pPr>
            <a:r>
              <a:rPr lang="en-US" sz="1700" b="0" i="1" dirty="0">
                <a:solidFill>
                  <a:srgbClr val="555960"/>
                </a:solidFill>
              </a:rPr>
              <a:t>domain depends on infrastructure</a:t>
            </a:r>
          </a:p>
        </p:txBody>
      </p:sp>
      <p:sp>
        <p:nvSpPr>
          <p:cNvPr id="93" name="HdrR"/>
          <p:cNvSpPr txBox="1"/>
          <p:nvPr/>
        </p:nvSpPr>
        <p:spPr>
          <a:xfrm>
            <a:off x="4722000" y="1180000"/>
            <a:ext cx="3736200" cy="300000"/>
          </a:xfrm>
          <a:prstGeom prst="rect">
            <a:avLst/>
          </a:prstGeom>
          <a:noFill/>
          <a:ln>
            <a:noFill/>
          </a:ln>
        </p:spPr>
        <p:txBody>
          <a:bodyPr wrap="square" lIns="0" tIns="0" rIns="0" bIns="0" anchor="t">
            <a:normAutofit lnSpcReduction="10000"/>
          </a:bodyPr>
          <a:lstStyle/>
          <a:p>
            <a:pPr algn="ctr">
              <a:buNone/>
            </a:pPr>
            <a:r>
              <a:rPr lang="en-US" sz="2000" b="1" i="0" dirty="0">
                <a:solidFill>
                  <a:srgbClr val="8E6F3E"/>
                </a:solidFill>
              </a:rPr>
              <a:t>PORTS &amp; ADAPTERS</a:t>
            </a:r>
          </a:p>
        </p:txBody>
      </p:sp>
      <p:sp>
        <p:nvSpPr>
          <p:cNvPr id="110" name="DomR"/>
          <p:cNvSpPr/>
          <p:nvPr/>
        </p:nvSpPr>
        <p:spPr>
          <a:xfrm>
            <a:off x="5590100" y="1500000"/>
            <a:ext cx="2000000" cy="54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DOMAIN</a:t>
            </a:r>
          </a:p>
        </p:txBody>
      </p:sp>
      <p:sp>
        <p:nvSpPr>
          <p:cNvPr id="111" name="Port"/>
          <p:cNvSpPr/>
          <p:nvPr/>
        </p:nvSpPr>
        <p:spPr>
          <a:xfrm>
            <a:off x="6140100" y="2240000"/>
            <a:ext cx="900000" cy="320000"/>
          </a:xfrm>
          <a:prstGeom prst="rect">
            <a:avLst/>
          </a:prstGeom>
          <a:solidFill>
            <a:srgbClr val="FFFFFF"/>
          </a:solidFill>
          <a:ln w="15875">
            <a:solidFill>
              <a:srgbClr val="8E6F3E"/>
            </a:solidFill>
          </a:ln>
        </p:spPr>
        <p:txBody>
          <a:bodyPr wrap="square" lIns="18288" tIns="27432" rIns="18288" bIns="27432" anchor="ctr">
            <a:normAutofit fontScale="92500" lnSpcReduction="10000"/>
          </a:bodyPr>
          <a:lstStyle/>
          <a:p>
            <a:pPr algn="ctr">
              <a:buNone/>
            </a:pPr>
            <a:r>
              <a:rPr lang="en-US" sz="2000" b="1" i="0" dirty="0">
                <a:solidFill>
                  <a:srgbClr val="5C4826"/>
                </a:solidFill>
              </a:rPr>
              <a:t>PORT</a:t>
            </a:r>
          </a:p>
        </p:txBody>
      </p:sp>
      <p:sp>
        <p:nvSpPr>
          <p:cNvPr id="112" name="Adap"/>
          <p:cNvSpPr/>
          <p:nvPr/>
        </p:nvSpPr>
        <p:spPr>
          <a:xfrm>
            <a:off x="5690100" y="3060000"/>
            <a:ext cx="1800000" cy="48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DB ADAPTER</a:t>
            </a:r>
          </a:p>
        </p:txBody>
      </p:sp>
      <p:cxnSp>
        <p:nvCxnSpPr>
          <p:cNvPr id="113" name="Impl"/>
          <p:cNvCxnSpPr>
            <a:stCxn id="112" idx="0"/>
            <a:endCxn id="111" idx="2"/>
          </p:cNvCxnSpPr>
          <p:nvPr/>
        </p:nvCxnSpPr>
        <p:spPr>
          <a:xfrm flipV="1">
            <a:off x="6590100" y="2560000"/>
            <a:ext cx="0" cy="500000"/>
          </a:xfrm>
          <a:prstGeom prst="line">
            <a:avLst/>
          </a:prstGeom>
          <a:ln w="76200">
            <a:solidFill>
              <a:srgbClr val="8E6F3E"/>
            </a:solidFill>
            <a:prstDash val="dash"/>
            <a:tailEnd type="triangle" w="med" len="med"/>
          </a:ln>
        </p:spPr>
      </p:cxnSp>
      <p:sp>
        <p:nvSpPr>
          <p:cNvPr id="114" name="ImplLbl"/>
          <p:cNvSpPr txBox="1"/>
          <p:nvPr/>
        </p:nvSpPr>
        <p:spPr>
          <a:xfrm>
            <a:off x="6720100" y="2680000"/>
            <a:ext cx="1500000" cy="280000"/>
          </a:xfrm>
          <a:prstGeom prst="rect">
            <a:avLst/>
          </a:prstGeom>
          <a:noFill/>
          <a:ln>
            <a:noFill/>
          </a:ln>
        </p:spPr>
        <p:txBody>
          <a:bodyPr wrap="square" lIns="0" tIns="0" rIns="0" bIns="0" anchor="t">
            <a:normAutofit lnSpcReduction="10000"/>
          </a:bodyPr>
          <a:lstStyle/>
          <a:p>
            <a:pPr algn="l">
              <a:buNone/>
            </a:pPr>
            <a:r>
              <a:rPr lang="en-US" sz="2000" b="0" i="1" dirty="0">
                <a:solidFill>
                  <a:srgbClr val="555960"/>
                </a:solidFill>
              </a:rPr>
              <a:t>implements</a:t>
            </a:r>
          </a:p>
        </p:txBody>
      </p:sp>
      <p:sp>
        <p:nvSpPr>
          <p:cNvPr id="115" name="Db"/>
          <p:cNvSpPr/>
          <p:nvPr/>
        </p:nvSpPr>
        <p:spPr>
          <a:xfrm>
            <a:off x="5690100" y="3920000"/>
            <a:ext cx="1800000" cy="460000"/>
          </a:xfrm>
          <a:prstGeom prst="rect">
            <a:avLst/>
          </a:prstGeom>
          <a:solidFill>
            <a:srgbClr val="F5F1E8"/>
          </a:solidFill>
          <a:ln w="15875">
            <a:solidFill>
              <a:srgbClr val="C9B991"/>
            </a:solidFill>
          </a:ln>
        </p:spPr>
        <p:txBody>
          <a:bodyPr wrap="square" lIns="27432" tIns="27432" rIns="27432" bIns="27432" anchor="ctr">
            <a:normAutofit/>
          </a:bodyPr>
          <a:lstStyle/>
          <a:p>
            <a:pPr algn="ctr">
              <a:buNone/>
            </a:pPr>
            <a:r>
              <a:rPr lang="en-US" sz="2000" b="1" i="0" dirty="0">
                <a:solidFill>
                  <a:srgbClr val="5C4826"/>
                </a:solidFill>
              </a:rPr>
              <a:t>DATABASE / SDK</a:t>
            </a:r>
          </a:p>
        </p:txBody>
      </p:sp>
      <p:cxnSp>
        <p:nvCxnSpPr>
          <p:cNvPr id="116" name="AdDb"/>
          <p:cNvCxnSpPr>
            <a:stCxn id="112" idx="2"/>
            <a:endCxn id="115" idx="0"/>
          </p:cNvCxnSpPr>
          <p:nvPr/>
        </p:nvCxnSpPr>
        <p:spPr>
          <a:xfrm>
            <a:off x="6590100" y="3540000"/>
            <a:ext cx="0" cy="380000"/>
          </a:xfrm>
          <a:prstGeom prst="line">
            <a:avLst/>
          </a:prstGeom>
          <a:ln w="76200">
            <a:solidFill>
              <a:srgbClr val="8E6F3E"/>
            </a:solidFill>
            <a:tailEnd type="triangle" w="med" len="med"/>
          </a:ln>
        </p:spPr>
      </p:cxnSp>
      <p:sp>
        <p:nvSpPr>
          <p:cNvPr id="94" name="CapR"/>
          <p:cNvSpPr txBox="1"/>
          <p:nvPr/>
        </p:nvSpPr>
        <p:spPr>
          <a:xfrm>
            <a:off x="4722000" y="4400000"/>
            <a:ext cx="3736200" cy="280000"/>
          </a:xfrm>
          <a:prstGeom prst="rect">
            <a:avLst/>
          </a:prstGeom>
          <a:noFill/>
          <a:ln>
            <a:noFill/>
          </a:ln>
        </p:spPr>
        <p:txBody>
          <a:bodyPr wrap="square" lIns="0" tIns="0" rIns="0" bIns="0" anchor="t">
            <a:normAutofit/>
          </a:bodyPr>
          <a:lstStyle/>
          <a:p>
            <a:pPr algn="ctr">
              <a:buNone/>
            </a:pPr>
            <a:r>
              <a:rPr lang="en-US" sz="1700" b="0" i="1" dirty="0">
                <a:solidFill>
                  <a:srgbClr val="555960"/>
                </a:solidFill>
              </a:rPr>
              <a:t>dependency points toward the domain</a:t>
            </a:r>
          </a:p>
        </p:txBody>
      </p:sp>
      <p:sp>
        <p:nvSpPr>
          <p:cNvPr id="95" name="BuysL"/>
          <p:cNvSpPr txBox="1"/>
          <p:nvPr/>
        </p:nvSpPr>
        <p:spPr>
          <a:xfrm>
            <a:off x="685800" y="4720000"/>
            <a:ext cx="3736200" cy="1220000"/>
          </a:xfrm>
          <a:prstGeom prst="rect">
            <a:avLst/>
          </a:prstGeom>
          <a:noFill/>
          <a:ln>
            <a:noFill/>
          </a:ln>
        </p:spPr>
        <p:txBody>
          <a:bodyPr wrap="square" lIns="0" tIns="0" rIns="0" bIns="0" anchor="t">
            <a:normAutofit lnSpcReduction="10000"/>
          </a:bodyPr>
          <a:lstStyle/>
          <a:p>
            <a:pPr algn="l">
              <a:buNone/>
            </a:pPr>
            <a:r>
              <a:rPr lang="en-US" sz="2000" b="1" i="0" dirty="0">
                <a:solidFill>
                  <a:srgbClr val="5C4826"/>
                </a:solidFill>
              </a:rPr>
              <a:t>buys — </a:t>
            </a:r>
            <a:r>
              <a:rPr lang="en-US" sz="2000" b="0" i="0" dirty="0">
                <a:solidFill>
                  <a:srgbClr val="000000"/>
                </a:solidFill>
              </a:rPr>
              <a:t>fewer abstractions, less indirection</a:t>
            </a:r>
          </a:p>
          <a:p>
            <a:pPr algn="l">
              <a:spcBef>
                <a:spcPts val="600"/>
              </a:spcBef>
              <a:buNone/>
            </a:pPr>
            <a:r>
              <a:rPr lang="en-US" sz="2000" b="1" i="0" dirty="0">
                <a:solidFill>
                  <a:srgbClr val="555960"/>
                </a:solidFill>
              </a:rPr>
              <a:t>costs — </a:t>
            </a:r>
            <a:r>
              <a:rPr lang="en-US" sz="2000" b="0" i="0" dirty="0">
                <a:solidFill>
                  <a:srgbClr val="000000"/>
                </a:solidFill>
              </a:rPr>
              <a:t>infrastructure becomes a domain dependency</a:t>
            </a:r>
          </a:p>
        </p:txBody>
      </p:sp>
      <p:sp>
        <p:nvSpPr>
          <p:cNvPr id="96" name="BuysR"/>
          <p:cNvSpPr txBox="1"/>
          <p:nvPr/>
        </p:nvSpPr>
        <p:spPr>
          <a:xfrm>
            <a:off x="4722000" y="4720000"/>
            <a:ext cx="3736200" cy="1220000"/>
          </a:xfrm>
          <a:prstGeom prst="rect">
            <a:avLst/>
          </a:prstGeom>
          <a:noFill/>
          <a:ln>
            <a:noFill/>
          </a:ln>
        </p:spPr>
        <p:txBody>
          <a:bodyPr wrap="square" lIns="0" tIns="0" rIns="0" bIns="0" anchor="t">
            <a:normAutofit lnSpcReduction="10000"/>
          </a:bodyPr>
          <a:lstStyle/>
          <a:p>
            <a:pPr algn="l">
              <a:buNone/>
            </a:pPr>
            <a:r>
              <a:rPr lang="en-US" sz="2000" b="1" i="0" dirty="0">
                <a:solidFill>
                  <a:srgbClr val="5C4826"/>
                </a:solidFill>
              </a:rPr>
              <a:t>buys — </a:t>
            </a:r>
            <a:r>
              <a:rPr lang="en-US" sz="2000" b="0" i="0" dirty="0">
                <a:solidFill>
                  <a:srgbClr val="000000"/>
                </a:solidFill>
              </a:rPr>
              <a:t>infrastructure substitution; isolation from vendor APIs</a:t>
            </a:r>
          </a:p>
          <a:p>
            <a:pPr algn="l">
              <a:spcBef>
                <a:spcPts val="600"/>
              </a:spcBef>
              <a:buNone/>
            </a:pPr>
            <a:r>
              <a:rPr lang="en-US" sz="2000" b="1" i="0" dirty="0">
                <a:solidFill>
                  <a:srgbClr val="555960"/>
                </a:solidFill>
              </a:rPr>
              <a:t>costs — </a:t>
            </a:r>
            <a:r>
              <a:rPr lang="en-US" sz="2000" b="0" i="0" dirty="0">
                <a:solidFill>
                  <a:srgbClr val="000000"/>
                </a:solidFill>
              </a:rPr>
              <a:t>additional interfaces, adapters, indirection</a:t>
            </a:r>
          </a:p>
        </p:txBody>
      </p:sp>
      <p:sp>
        <p:nvSpPr>
          <p:cNvPr id="97" name="TrdLbl"/>
          <p:cNvSpPr txBox="1"/>
          <p:nvPr/>
        </p:nvSpPr>
        <p:spPr>
          <a:xfrm>
            <a:off x="685800" y="6050000"/>
            <a:ext cx="1300000" cy="440000"/>
          </a:xfrm>
          <a:prstGeom prst="rect">
            <a:avLst/>
          </a:prstGeom>
          <a:noFill/>
          <a:ln>
            <a:noFill/>
          </a:ln>
        </p:spPr>
        <p:txBody>
          <a:bodyPr wrap="square" lIns="0" tIns="0" rIns="0" bIns="0" anchor="ctr">
            <a:normAutofit/>
          </a:bodyPr>
          <a:lstStyle/>
          <a:p>
            <a:pPr algn="l">
              <a:buNone/>
            </a:pPr>
            <a:r>
              <a:rPr lang="en-US" sz="2000" b="1" i="0" dirty="0">
                <a:solidFill>
                  <a:srgbClr val="8E6F3E"/>
                </a:solidFill>
              </a:rPr>
              <a:t>TRADEOFF</a:t>
            </a:r>
          </a:p>
        </p:txBody>
      </p:sp>
      <p:sp>
        <p:nvSpPr>
          <p:cNvPr id="98" name="TrdL"/>
          <p:cNvSpPr txBox="1"/>
          <p:nvPr/>
        </p:nvSpPr>
        <p:spPr>
          <a:xfrm>
            <a:off x="2035800" y="6050000"/>
            <a:ext cx="2200000" cy="440000"/>
          </a:xfrm>
          <a:prstGeom prst="rect">
            <a:avLst/>
          </a:prstGeom>
          <a:noFill/>
          <a:ln>
            <a:noFill/>
          </a:ln>
        </p:spPr>
        <p:txBody>
          <a:bodyPr wrap="square" lIns="0" tIns="0" rIns="0" bIns="0" anchor="ctr">
            <a:normAutofit/>
          </a:bodyPr>
          <a:lstStyle/>
          <a:p>
            <a:pPr algn="r">
              <a:buNone/>
            </a:pPr>
            <a:r>
              <a:rPr lang="en-US" sz="1700" b="0" i="0" dirty="0">
                <a:solidFill>
                  <a:srgbClr val="5C4826"/>
                </a:solidFill>
              </a:rPr>
              <a:t>directness and simplicity</a:t>
            </a:r>
          </a:p>
        </p:txBody>
      </p:sp>
      <p:cxnSp>
        <p:nvCxnSpPr>
          <p:cNvPr id="99" name="TrdArrow"/>
          <p:cNvCxnSpPr/>
          <p:nvPr/>
        </p:nvCxnSpPr>
        <p:spPr>
          <a:xfrm>
            <a:off x="4335800" y="6270000"/>
            <a:ext cx="500000" cy="0"/>
          </a:xfrm>
          <a:prstGeom prst="line">
            <a:avLst/>
          </a:prstGeom>
          <a:ln w="53577">
            <a:solidFill>
              <a:srgbClr val="8E6F3E"/>
            </a:solidFill>
            <a:headEnd type="triangle" w="med" len="med"/>
            <a:tailEnd type="triangle" w="med" len="med"/>
          </a:ln>
        </p:spPr>
      </p:cxnSp>
      <p:sp>
        <p:nvSpPr>
          <p:cNvPr id="120" name="TrdR"/>
          <p:cNvSpPr txBox="1"/>
          <p:nvPr/>
        </p:nvSpPr>
        <p:spPr>
          <a:xfrm>
            <a:off x="4935800" y="6050000"/>
            <a:ext cx="3522400" cy="440000"/>
          </a:xfrm>
          <a:prstGeom prst="rect">
            <a:avLst/>
          </a:prstGeom>
          <a:noFill/>
          <a:ln>
            <a:noFill/>
          </a:ln>
        </p:spPr>
        <p:txBody>
          <a:bodyPr wrap="square" lIns="0" tIns="0" rIns="0" bIns="0" anchor="ctr">
            <a:normAutofit/>
          </a:bodyPr>
          <a:lstStyle/>
          <a:p>
            <a:pPr algn="l">
              <a:buNone/>
            </a:pPr>
            <a:r>
              <a:rPr lang="en-US" sz="1700" b="0" i="0" dirty="0">
                <a:solidFill>
                  <a:srgbClr val="5C4826"/>
                </a:solidFill>
              </a:rPr>
              <a:t>isolation from infrastructure change</a:t>
            </a:r>
          </a:p>
        </p:txBody>
      </p:sp>
      <p:cxnSp>
        <p:nvCxnSpPr>
          <p:cNvPr id="130" name="Defines"/>
          <p:cNvCxnSpPr/>
          <p:nvPr/>
        </p:nvCxnSpPr>
        <p:spPr>
          <a:xfrm>
            <a:off x="6590100" y="2040000"/>
            <a:ext cx="0" cy="200000"/>
          </a:xfrm>
          <a:prstGeom prst="line">
            <a:avLst/>
          </a:prstGeom>
          <a:ln w="28575">
            <a:solidFill>
              <a:srgbClr val="8E6F3E"/>
            </a:solidFill>
            <a:tailEnd type="triangle" w="med" len="med"/>
          </a:ln>
        </p:spPr>
      </p:cxnSp>
      <p:sp>
        <p:nvSpPr>
          <p:cNvPr id="131" name="DefinesLbl"/>
          <p:cNvSpPr/>
          <p:nvPr/>
        </p:nvSpPr>
        <p:spPr>
          <a:xfrm>
            <a:off x="5290100" y="2020000"/>
            <a:ext cx="1200000" cy="260000"/>
          </a:xfrm>
          <a:prstGeom prst="rect">
            <a:avLst/>
          </a:prstGeom>
          <a:noFill/>
          <a:ln>
            <a:noFill/>
          </a:ln>
        </p:spPr>
        <p:txBody>
          <a:bodyPr wrap="square" lIns="54864" tIns="27432" rIns="54864" bIns="27432" anchor="ctr">
            <a:normAutofit/>
          </a:bodyPr>
          <a:lstStyle/>
          <a:p>
            <a:pPr algn="r">
              <a:buNone/>
            </a:pPr>
            <a:r>
              <a:rPr lang="en-US" sz="1300" b="0" i="1" dirty="0">
                <a:solidFill>
                  <a:srgbClr val="555960"/>
                </a:solidFill>
              </a:rPr>
              <a:t>defines</a:t>
            </a:r>
          </a:p>
        </p:txBody>
      </p:sp>
      <p:sp>
        <p:nvSpPr>
          <p:cNvPr id="132" name="SrcDepLbl"/>
          <p:cNvSpPr/>
          <p:nvPr/>
        </p:nvSpPr>
        <p:spPr>
          <a:xfrm>
            <a:off x="7590000" y="3120000"/>
            <a:ext cx="1550000" cy="320000"/>
          </a:xfrm>
          <a:prstGeom prst="rect">
            <a:avLst/>
          </a:prstGeom>
          <a:noFill/>
          <a:ln>
            <a:noFill/>
          </a:ln>
        </p:spPr>
        <p:txBody>
          <a:bodyPr wrap="square" lIns="54864" tIns="27432" rIns="54864" bIns="27432" anchor="ctr">
            <a:normAutofit fontScale="85000" lnSpcReduction="10000"/>
          </a:bodyPr>
          <a:lstStyle/>
          <a:p>
            <a:pPr algn="l">
              <a:buNone/>
            </a:pPr>
            <a:r>
              <a:rPr lang="en-US" sz="1400" b="1" i="0" dirty="0">
                <a:solidFill>
                  <a:srgbClr val="8E6F3E"/>
                </a:solidFill>
              </a:rPr>
              <a:t>↑ source dependency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400"/>
                                        <p:tgtEl>
                                          <p:spTgt spid="91"/>
                                        </p:tgtEl>
                                      </p:cBhvr>
                                    </p:animEffec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400"/>
                                        <p:tgtEl>
                                          <p:spTgt spid="10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1"/>
                                        </p:tgtEl>
                                        <p:attrNameLst>
                                          <p:attrName>style.visibility</p:attrName>
                                        </p:attrNameLst>
                                      </p:cBhvr>
                                      <p:to>
                                        <p:strVal val="visible"/>
                                      </p:to>
                                    </p:set>
                                    <p:animEffect transition="in" filter="fade">
                                      <p:cBhvr>
                                        <p:cTn id="15" dur="400"/>
                                        <p:tgtEl>
                                          <p:spTgt spid="101"/>
                                        </p:tgtEl>
                                      </p:cBhvr>
                                    </p:animEffect>
                                  </p:childTnLst>
                                </p:cTn>
                              </p:par>
                              <p:par>
                                <p:cTn id="16" presetID="10" presetClass="entr" presetSubtype="0" fill="hold" nodeType="withEffect">
                                  <p:stCondLst>
                                    <p:cond delay="0"/>
                                  </p:stCondLst>
                                  <p:childTnLst>
                                    <p:set>
                                      <p:cBhvr>
                                        <p:cTn id="17" dur="1" fill="hold">
                                          <p:stCondLst>
                                            <p:cond delay="0"/>
                                          </p:stCondLst>
                                        </p:cTn>
                                        <p:tgtEl>
                                          <p:spTgt spid="103"/>
                                        </p:tgtEl>
                                        <p:attrNameLst>
                                          <p:attrName>style.visibility</p:attrName>
                                        </p:attrNameLst>
                                      </p:cBhvr>
                                      <p:to>
                                        <p:strVal val="visible"/>
                                      </p:to>
                                    </p:set>
                                    <p:animEffect transition="in" filter="fade">
                                      <p:cBhvr>
                                        <p:cTn id="18" dur="400"/>
                                        <p:tgtEl>
                                          <p:spTgt spid="103"/>
                                        </p:tgtEl>
                                      </p:cBhvr>
                                    </p:animEffect>
                                  </p:childTnLst>
                                </p:cTn>
                              </p:par>
                              <p:par>
                                <p:cTn id="19" presetID="10" presetClass="entr" presetSubtype="0" fill="hold" nodeType="withEffect">
                                  <p:stCondLst>
                                    <p:cond delay="0"/>
                                  </p:stCondLst>
                                  <p:childTnLst>
                                    <p:set>
                                      <p:cBhvr>
                                        <p:cTn id="20" dur="1" fill="hold">
                                          <p:stCondLst>
                                            <p:cond delay="0"/>
                                          </p:stCondLst>
                                        </p:cTn>
                                        <p:tgtEl>
                                          <p:spTgt spid="102"/>
                                        </p:tgtEl>
                                        <p:attrNameLst>
                                          <p:attrName>style.visibility</p:attrName>
                                        </p:attrNameLst>
                                      </p:cBhvr>
                                      <p:to>
                                        <p:strVal val="visible"/>
                                      </p:to>
                                    </p:set>
                                    <p:animEffect transition="in" filter="fade">
                                      <p:cBhvr>
                                        <p:cTn id="21" dur="400"/>
                                        <p:tgtEl>
                                          <p:spTgt spid="102"/>
                                        </p:tgtEl>
                                      </p:cBhvr>
                                    </p:animEffect>
                                  </p:childTnLst>
                                </p:cTn>
                              </p:par>
                              <p:par>
                                <p:cTn id="22" presetID="10" presetClass="entr" presetSubtype="0" fill="hold" nodeType="with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fade">
                                      <p:cBhvr>
                                        <p:cTn id="24" dur="400"/>
                                        <p:tgtEl>
                                          <p:spTgt spid="9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3"/>
                                        </p:tgtEl>
                                        <p:attrNameLst>
                                          <p:attrName>style.visibility</p:attrName>
                                        </p:attrNameLst>
                                      </p:cBhvr>
                                      <p:to>
                                        <p:strVal val="visible"/>
                                      </p:to>
                                    </p:set>
                                    <p:animEffect transition="in" filter="fade">
                                      <p:cBhvr>
                                        <p:cTn id="29" dur="400"/>
                                        <p:tgtEl>
                                          <p:spTgt spid="93"/>
                                        </p:tgtEl>
                                      </p:cBhvr>
                                    </p:animEffect>
                                  </p:childTnLst>
                                </p:cTn>
                              </p:par>
                              <p:par>
                                <p:cTn id="30" presetID="10" presetClass="entr" presetSubtype="0" fill="hold" nodeType="withEffect">
                                  <p:stCondLst>
                                    <p:cond delay="0"/>
                                  </p:stCondLst>
                                  <p:childTnLst>
                                    <p:set>
                                      <p:cBhvr>
                                        <p:cTn id="31" dur="1" fill="hold">
                                          <p:stCondLst>
                                            <p:cond delay="0"/>
                                          </p:stCondLst>
                                        </p:cTn>
                                        <p:tgtEl>
                                          <p:spTgt spid="110"/>
                                        </p:tgtEl>
                                        <p:attrNameLst>
                                          <p:attrName>style.visibility</p:attrName>
                                        </p:attrNameLst>
                                      </p:cBhvr>
                                      <p:to>
                                        <p:strVal val="visible"/>
                                      </p:to>
                                    </p:set>
                                    <p:animEffect transition="in" filter="fade">
                                      <p:cBhvr>
                                        <p:cTn id="32" dur="400"/>
                                        <p:tgtEl>
                                          <p:spTgt spid="1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0"/>
                                        </p:tgtEl>
                                        <p:attrNameLst>
                                          <p:attrName>style.visibility</p:attrName>
                                        </p:attrNameLst>
                                      </p:cBhvr>
                                      <p:to>
                                        <p:strVal val="visible"/>
                                      </p:to>
                                    </p:set>
                                    <p:animEffect transition="in" filter="fade">
                                      <p:cBhvr>
                                        <p:cTn id="37" dur="400"/>
                                        <p:tgtEl>
                                          <p:spTgt spid="130"/>
                                        </p:tgtEl>
                                      </p:cBhvr>
                                    </p:animEffect>
                                  </p:childTnLst>
                                </p:cTn>
                              </p:par>
                              <p:par>
                                <p:cTn id="38" presetID="10" presetClass="entr" presetSubtype="0" fill="hold" nodeType="withEffect">
                                  <p:stCondLst>
                                    <p:cond delay="0"/>
                                  </p:stCondLst>
                                  <p:childTnLst>
                                    <p:set>
                                      <p:cBhvr>
                                        <p:cTn id="39" dur="1" fill="hold">
                                          <p:stCondLst>
                                            <p:cond delay="0"/>
                                          </p:stCondLst>
                                        </p:cTn>
                                        <p:tgtEl>
                                          <p:spTgt spid="131"/>
                                        </p:tgtEl>
                                        <p:attrNameLst>
                                          <p:attrName>style.visibility</p:attrName>
                                        </p:attrNameLst>
                                      </p:cBhvr>
                                      <p:to>
                                        <p:strVal val="visible"/>
                                      </p:to>
                                    </p:set>
                                    <p:animEffect transition="in" filter="fade">
                                      <p:cBhvr>
                                        <p:cTn id="40" dur="400"/>
                                        <p:tgtEl>
                                          <p:spTgt spid="131"/>
                                        </p:tgtEl>
                                      </p:cBhvr>
                                    </p:animEffect>
                                  </p:childTnLst>
                                </p:cTn>
                              </p:par>
                              <p:par>
                                <p:cTn id="41" presetID="10" presetClass="entr" presetSubtype="0" fill="hold" nodeType="withEffect">
                                  <p:stCondLst>
                                    <p:cond delay="0"/>
                                  </p:stCondLst>
                                  <p:childTnLst>
                                    <p:set>
                                      <p:cBhvr>
                                        <p:cTn id="42" dur="1" fill="hold">
                                          <p:stCondLst>
                                            <p:cond delay="0"/>
                                          </p:stCondLst>
                                        </p:cTn>
                                        <p:tgtEl>
                                          <p:spTgt spid="111"/>
                                        </p:tgtEl>
                                        <p:attrNameLst>
                                          <p:attrName>style.visibility</p:attrName>
                                        </p:attrNameLst>
                                      </p:cBhvr>
                                      <p:to>
                                        <p:strVal val="visible"/>
                                      </p:to>
                                    </p:set>
                                    <p:animEffect transition="in" filter="fade">
                                      <p:cBhvr>
                                        <p:cTn id="43" dur="400"/>
                                        <p:tgtEl>
                                          <p:spTgt spid="1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12"/>
                                        </p:tgtEl>
                                        <p:attrNameLst>
                                          <p:attrName>style.visibility</p:attrName>
                                        </p:attrNameLst>
                                      </p:cBhvr>
                                      <p:to>
                                        <p:strVal val="visible"/>
                                      </p:to>
                                    </p:set>
                                    <p:animEffect transition="in" filter="fade">
                                      <p:cBhvr>
                                        <p:cTn id="48" dur="400"/>
                                        <p:tgtEl>
                                          <p:spTgt spid="112"/>
                                        </p:tgtEl>
                                      </p:cBhvr>
                                    </p:animEffect>
                                  </p:childTnLst>
                                </p:cTn>
                              </p:par>
                              <p:par>
                                <p:cTn id="49" presetID="10" presetClass="entr" presetSubtype="0" fill="hold" nodeType="withEffect">
                                  <p:stCondLst>
                                    <p:cond delay="0"/>
                                  </p:stCondLst>
                                  <p:childTnLst>
                                    <p:set>
                                      <p:cBhvr>
                                        <p:cTn id="50" dur="1" fill="hold">
                                          <p:stCondLst>
                                            <p:cond delay="0"/>
                                          </p:stCondLst>
                                        </p:cTn>
                                        <p:tgtEl>
                                          <p:spTgt spid="113"/>
                                        </p:tgtEl>
                                        <p:attrNameLst>
                                          <p:attrName>style.visibility</p:attrName>
                                        </p:attrNameLst>
                                      </p:cBhvr>
                                      <p:to>
                                        <p:strVal val="visible"/>
                                      </p:to>
                                    </p:set>
                                    <p:animEffect transition="in" filter="fade">
                                      <p:cBhvr>
                                        <p:cTn id="51" dur="400"/>
                                        <p:tgtEl>
                                          <p:spTgt spid="113"/>
                                        </p:tgtEl>
                                      </p:cBhvr>
                                    </p:animEffect>
                                  </p:childTnLst>
                                </p:cTn>
                              </p:par>
                              <p:par>
                                <p:cTn id="52" presetID="10" presetClass="entr" presetSubtype="0" fill="hold" nodeType="withEffect">
                                  <p:stCondLst>
                                    <p:cond delay="0"/>
                                  </p:stCondLst>
                                  <p:childTnLst>
                                    <p:set>
                                      <p:cBhvr>
                                        <p:cTn id="53" dur="1" fill="hold">
                                          <p:stCondLst>
                                            <p:cond delay="0"/>
                                          </p:stCondLst>
                                        </p:cTn>
                                        <p:tgtEl>
                                          <p:spTgt spid="114"/>
                                        </p:tgtEl>
                                        <p:attrNameLst>
                                          <p:attrName>style.visibility</p:attrName>
                                        </p:attrNameLst>
                                      </p:cBhvr>
                                      <p:to>
                                        <p:strVal val="visible"/>
                                      </p:to>
                                    </p:set>
                                    <p:animEffect transition="in" filter="fade">
                                      <p:cBhvr>
                                        <p:cTn id="54" dur="400"/>
                                        <p:tgtEl>
                                          <p:spTgt spid="11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5"/>
                                        </p:tgtEl>
                                        <p:attrNameLst>
                                          <p:attrName>style.visibility</p:attrName>
                                        </p:attrNameLst>
                                      </p:cBhvr>
                                      <p:to>
                                        <p:strVal val="visible"/>
                                      </p:to>
                                    </p:set>
                                    <p:animEffect transition="in" filter="fade">
                                      <p:cBhvr>
                                        <p:cTn id="59" dur="400"/>
                                        <p:tgtEl>
                                          <p:spTgt spid="115"/>
                                        </p:tgtEl>
                                      </p:cBhvr>
                                    </p:animEffect>
                                  </p:childTnLst>
                                </p:cTn>
                              </p:par>
                              <p:par>
                                <p:cTn id="60" presetID="10" presetClass="entr" presetSubtype="0" fill="hold" nodeType="withEffect">
                                  <p:stCondLst>
                                    <p:cond delay="0"/>
                                  </p:stCondLst>
                                  <p:childTnLst>
                                    <p:set>
                                      <p:cBhvr>
                                        <p:cTn id="61" dur="1" fill="hold">
                                          <p:stCondLst>
                                            <p:cond delay="0"/>
                                          </p:stCondLst>
                                        </p:cTn>
                                        <p:tgtEl>
                                          <p:spTgt spid="116"/>
                                        </p:tgtEl>
                                        <p:attrNameLst>
                                          <p:attrName>style.visibility</p:attrName>
                                        </p:attrNameLst>
                                      </p:cBhvr>
                                      <p:to>
                                        <p:strVal val="visible"/>
                                      </p:to>
                                    </p:set>
                                    <p:animEffect transition="in" filter="fade">
                                      <p:cBhvr>
                                        <p:cTn id="62" dur="400"/>
                                        <p:tgtEl>
                                          <p:spTgt spid="116"/>
                                        </p:tgtEl>
                                      </p:cBhvr>
                                    </p:animEffect>
                                  </p:childTnLst>
                                </p:cTn>
                              </p:par>
                              <p:par>
                                <p:cTn id="63" presetID="10" presetClass="entr" presetSubtype="0" fill="hold" nodeType="withEffect">
                                  <p:stCondLst>
                                    <p:cond delay="0"/>
                                  </p:stCondLst>
                                  <p:childTnLst>
                                    <p:set>
                                      <p:cBhvr>
                                        <p:cTn id="64" dur="1" fill="hold">
                                          <p:stCondLst>
                                            <p:cond delay="0"/>
                                          </p:stCondLst>
                                        </p:cTn>
                                        <p:tgtEl>
                                          <p:spTgt spid="94"/>
                                        </p:tgtEl>
                                        <p:attrNameLst>
                                          <p:attrName>style.visibility</p:attrName>
                                        </p:attrNameLst>
                                      </p:cBhvr>
                                      <p:to>
                                        <p:strVal val="visible"/>
                                      </p:to>
                                    </p:set>
                                    <p:animEffect transition="in" filter="fade">
                                      <p:cBhvr>
                                        <p:cTn id="65" dur="400"/>
                                        <p:tgtEl>
                                          <p:spTgt spid="9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32"/>
                                        </p:tgtEl>
                                        <p:attrNameLst>
                                          <p:attrName>style.visibility</p:attrName>
                                        </p:attrNameLst>
                                      </p:cBhvr>
                                      <p:to>
                                        <p:strVal val="visible"/>
                                      </p:to>
                                    </p:set>
                                    <p:animEffect transition="in" filter="fade">
                                      <p:cBhvr>
                                        <p:cTn id="70" dur="400"/>
                                        <p:tgtEl>
                                          <p:spTgt spid="13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95"/>
                                        </p:tgtEl>
                                        <p:attrNameLst>
                                          <p:attrName>style.visibility</p:attrName>
                                        </p:attrNameLst>
                                      </p:cBhvr>
                                      <p:to>
                                        <p:strVal val="visible"/>
                                      </p:to>
                                    </p:set>
                                    <p:animEffect transition="in" filter="fade">
                                      <p:cBhvr>
                                        <p:cTn id="75" dur="400"/>
                                        <p:tgtEl>
                                          <p:spTgt spid="95"/>
                                        </p:tgtEl>
                                      </p:cBhvr>
                                    </p:animEffect>
                                  </p:childTnLst>
                                </p:cTn>
                              </p:par>
                              <p:par>
                                <p:cTn id="76" presetID="10" presetClass="entr" presetSubtype="0" fill="hold" nodeType="withEffect">
                                  <p:stCondLst>
                                    <p:cond delay="0"/>
                                  </p:stCondLst>
                                  <p:childTnLst>
                                    <p:set>
                                      <p:cBhvr>
                                        <p:cTn id="77" dur="1" fill="hold">
                                          <p:stCondLst>
                                            <p:cond delay="0"/>
                                          </p:stCondLst>
                                        </p:cTn>
                                        <p:tgtEl>
                                          <p:spTgt spid="96"/>
                                        </p:tgtEl>
                                        <p:attrNameLst>
                                          <p:attrName>style.visibility</p:attrName>
                                        </p:attrNameLst>
                                      </p:cBhvr>
                                      <p:to>
                                        <p:strVal val="visible"/>
                                      </p:to>
                                    </p:set>
                                    <p:animEffect transition="in" filter="fade">
                                      <p:cBhvr>
                                        <p:cTn id="78" dur="400"/>
                                        <p:tgtEl>
                                          <p:spTgt spid="96"/>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97"/>
                                        </p:tgtEl>
                                        <p:attrNameLst>
                                          <p:attrName>style.visibility</p:attrName>
                                        </p:attrNameLst>
                                      </p:cBhvr>
                                      <p:to>
                                        <p:strVal val="visible"/>
                                      </p:to>
                                    </p:set>
                                    <p:animEffect transition="in" filter="fade">
                                      <p:cBhvr>
                                        <p:cTn id="83" dur="400"/>
                                        <p:tgtEl>
                                          <p:spTgt spid="97"/>
                                        </p:tgtEl>
                                      </p:cBhvr>
                                    </p:animEffect>
                                  </p:childTnLst>
                                </p:cTn>
                              </p:par>
                              <p:par>
                                <p:cTn id="84" presetID="10" presetClass="entr" presetSubtype="0" fill="hold" nodeType="withEffect">
                                  <p:stCondLst>
                                    <p:cond delay="0"/>
                                  </p:stCondLst>
                                  <p:childTnLst>
                                    <p:set>
                                      <p:cBhvr>
                                        <p:cTn id="85" dur="1" fill="hold">
                                          <p:stCondLst>
                                            <p:cond delay="0"/>
                                          </p:stCondLst>
                                        </p:cTn>
                                        <p:tgtEl>
                                          <p:spTgt spid="98"/>
                                        </p:tgtEl>
                                        <p:attrNameLst>
                                          <p:attrName>style.visibility</p:attrName>
                                        </p:attrNameLst>
                                      </p:cBhvr>
                                      <p:to>
                                        <p:strVal val="visible"/>
                                      </p:to>
                                    </p:set>
                                    <p:animEffect transition="in" filter="fade">
                                      <p:cBhvr>
                                        <p:cTn id="86" dur="400"/>
                                        <p:tgtEl>
                                          <p:spTgt spid="98"/>
                                        </p:tgtEl>
                                      </p:cBhvr>
                                    </p:animEffect>
                                  </p:childTnLst>
                                </p:cTn>
                              </p:par>
                              <p:par>
                                <p:cTn id="87" presetID="10" presetClass="entr" presetSubtype="0" fill="hold" nodeType="withEffect">
                                  <p:stCondLst>
                                    <p:cond delay="0"/>
                                  </p:stCondLst>
                                  <p:childTnLst>
                                    <p:set>
                                      <p:cBhvr>
                                        <p:cTn id="88" dur="1" fill="hold">
                                          <p:stCondLst>
                                            <p:cond delay="0"/>
                                          </p:stCondLst>
                                        </p:cTn>
                                        <p:tgtEl>
                                          <p:spTgt spid="99"/>
                                        </p:tgtEl>
                                        <p:attrNameLst>
                                          <p:attrName>style.visibility</p:attrName>
                                        </p:attrNameLst>
                                      </p:cBhvr>
                                      <p:to>
                                        <p:strVal val="visible"/>
                                      </p:to>
                                    </p:set>
                                    <p:animEffect transition="in" filter="fade">
                                      <p:cBhvr>
                                        <p:cTn id="89" dur="400"/>
                                        <p:tgtEl>
                                          <p:spTgt spid="99"/>
                                        </p:tgtEl>
                                      </p:cBhvr>
                                    </p:animEffect>
                                  </p:childTnLst>
                                </p:cTn>
                              </p:par>
                              <p:par>
                                <p:cTn id="90" presetID="10" presetClass="entr" presetSubtype="0" fill="hold" nodeType="withEffect">
                                  <p:stCondLst>
                                    <p:cond delay="0"/>
                                  </p:stCondLst>
                                  <p:childTnLst>
                                    <p:set>
                                      <p:cBhvr>
                                        <p:cTn id="91" dur="1" fill="hold">
                                          <p:stCondLst>
                                            <p:cond delay="0"/>
                                          </p:stCondLst>
                                        </p:cTn>
                                        <p:tgtEl>
                                          <p:spTgt spid="120"/>
                                        </p:tgtEl>
                                        <p:attrNameLst>
                                          <p:attrName>style.visibility</p:attrName>
                                        </p:attrNameLst>
                                      </p:cBhvr>
                                      <p:to>
                                        <p:strVal val="visible"/>
                                      </p:to>
                                    </p:set>
                                    <p:animEffect transition="in" filter="fade">
                                      <p:cBhvr>
                                        <p:cTn id="92" dur="4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Patterns give us expectations, not measurements</a:t>
            </a:r>
          </a:p>
        </p:txBody>
      </p:sp>
      <p:sp>
        <p:nvSpPr>
          <p:cNvPr id="3" name="Slide Number Placeholder 2"/>
          <p:cNvSpPr>
            <a:spLocks noGrp="1"/>
          </p:cNvSpPr>
          <p:nvPr>
            <p:ph type="sldNum" sz="quarter" idx="4"/>
          </p:nvPr>
        </p:nvSpPr>
        <p:spPr/>
        <p:txBody>
          <a:bodyPr/>
          <a:lstStyle/>
          <a:p>
            <a:fld id="{B7EB45DA-9A0D-DC49-8E02-F30A5DDC21C3}" type="slidenum">
              <a:rPr lang="en-US" smtClean="0"/>
              <a:t>21</a:t>
            </a:fld>
            <a:endParaRPr lang="en-US"/>
          </a:p>
        </p:txBody>
      </p:sp>
      <p:graphicFrame>
        <p:nvGraphicFramePr>
          <p:cNvPr id="150" name="ComparisonTable"/>
          <p:cNvGraphicFramePr>
            <a:graphicFrameLocks noGrp="1"/>
          </p:cNvGraphicFramePr>
          <p:nvPr>
            <p:extLst>
              <p:ext uri="{D42A27DB-BD31-4B8C-83A1-F6EECF244321}">
                <p14:modId xmlns:p14="http://schemas.microsoft.com/office/powerpoint/2010/main" val="2967546854"/>
              </p:ext>
            </p:extLst>
          </p:nvPr>
        </p:nvGraphicFramePr>
        <p:xfrm>
          <a:off x="286992" y="1413301"/>
          <a:ext cx="8570016" cy="3580000"/>
        </p:xfrm>
        <a:graphic>
          <a:graphicData uri="http://schemas.openxmlformats.org/drawingml/2006/table">
            <a:tbl>
              <a:tblPr firstRow="1">
                <a:tableStyleId>{5C22544A-7EE6-4342-B048-85BDC9FD1C3A}</a:tableStyleId>
              </a:tblPr>
              <a:tblGrid>
                <a:gridCol w="2646291">
                  <a:extLst>
                    <a:ext uri="{9D8B030D-6E8A-4147-A177-3AD203B41FA5}">
                      <a16:colId xmlns:a16="http://schemas.microsoft.com/office/drawing/2014/main" val="20000"/>
                    </a:ext>
                  </a:extLst>
                </a:gridCol>
                <a:gridCol w="1819326">
                  <a:extLst>
                    <a:ext uri="{9D8B030D-6E8A-4147-A177-3AD203B41FA5}">
                      <a16:colId xmlns:a16="http://schemas.microsoft.com/office/drawing/2014/main" val="20001"/>
                    </a:ext>
                  </a:extLst>
                </a:gridCol>
                <a:gridCol w="1819326">
                  <a:extLst>
                    <a:ext uri="{9D8B030D-6E8A-4147-A177-3AD203B41FA5}">
                      <a16:colId xmlns:a16="http://schemas.microsoft.com/office/drawing/2014/main" val="20002"/>
                    </a:ext>
                  </a:extLst>
                </a:gridCol>
                <a:gridCol w="2285073">
                  <a:extLst>
                    <a:ext uri="{9D8B030D-6E8A-4147-A177-3AD203B41FA5}">
                      <a16:colId xmlns:a16="http://schemas.microsoft.com/office/drawing/2014/main" val="20003"/>
                    </a:ext>
                  </a:extLst>
                </a:gridCol>
              </a:tblGrid>
              <a:tr h="460000">
                <a:tc>
                  <a:txBody>
                    <a:bodyPr/>
                    <a:lstStyle/>
                    <a:p>
                      <a:pPr algn="l">
                        <a:buNone/>
                      </a:pPr>
                      <a:r>
                        <a:rPr lang="en-US" sz="1600" b="1" i="0" dirty="0">
                          <a:solidFill>
                            <a:srgbClr val="FFFFFF"/>
                          </a:solidFill>
                        </a:rPr>
                        <a:t>RECURRING PROBLEM</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8E6F3E"/>
                    </a:solidFill>
                  </a:tcPr>
                </a:tc>
                <a:tc>
                  <a:txBody>
                    <a:bodyPr/>
                    <a:lstStyle/>
                    <a:p>
                      <a:pPr algn="l">
                        <a:buNone/>
                      </a:pPr>
                      <a:r>
                        <a:rPr lang="en-US" sz="1600" b="1" i="0" dirty="0">
                          <a:solidFill>
                            <a:srgbClr val="FFFFFF"/>
                          </a:solidFill>
                        </a:rPr>
                        <a:t>OPTION A</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8E6F3E"/>
                    </a:solidFill>
                  </a:tcPr>
                </a:tc>
                <a:tc>
                  <a:txBody>
                    <a:bodyPr/>
                    <a:lstStyle/>
                    <a:p>
                      <a:pPr algn="l">
                        <a:buNone/>
                      </a:pPr>
                      <a:r>
                        <a:rPr lang="en-US" sz="1600" b="1" i="0" dirty="0">
                          <a:solidFill>
                            <a:srgbClr val="FFFFFF"/>
                          </a:solidFill>
                        </a:rPr>
                        <a:t>OPTION B</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8E6F3E"/>
                    </a:solidFill>
                  </a:tcPr>
                </a:tc>
                <a:tc>
                  <a:txBody>
                    <a:bodyPr/>
                    <a:lstStyle/>
                    <a:p>
                      <a:pPr algn="l">
                        <a:buNone/>
                      </a:pPr>
                      <a:r>
                        <a:rPr lang="en-US" sz="1600" b="1" i="0" dirty="0">
                          <a:solidFill>
                            <a:srgbClr val="FFFFFF"/>
                          </a:solidFill>
                        </a:rPr>
                        <a:t>WHAT IS TRADED</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8E6F3E"/>
                    </a:solidFill>
                  </a:tcPr>
                </a:tc>
                <a:extLst>
                  <a:ext uri="{0D108BD9-81ED-4DB2-BD59-A6C34878D82A}">
                    <a16:rowId xmlns:a16="http://schemas.microsoft.com/office/drawing/2014/main" val="10000"/>
                  </a:ext>
                </a:extLst>
              </a:tr>
              <a:tr h="780000">
                <a:tc>
                  <a:txBody>
                    <a:bodyPr/>
                    <a:lstStyle/>
                    <a:p>
                      <a:pPr algn="l">
                        <a:buNone/>
                      </a:pPr>
                      <a:r>
                        <a:rPr lang="en-US" sz="1800" b="1" i="0" dirty="0">
                          <a:solidFill>
                            <a:srgbClr val="5C4826"/>
                          </a:solidFill>
                        </a:rPr>
                        <a:t>Abstraction boundaries</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5F1E8"/>
                    </a:solidFill>
                  </a:tcPr>
                </a:tc>
                <a:tc>
                  <a:txBody>
                    <a:bodyPr/>
                    <a:lstStyle/>
                    <a:p>
                      <a:pPr algn="l">
                        <a:buNone/>
                      </a:pPr>
                      <a:r>
                        <a:rPr lang="en-US" sz="1800" b="0" i="0" dirty="0">
                          <a:solidFill>
                            <a:srgbClr val="000000"/>
                          </a:solidFill>
                        </a:rPr>
                        <a:t>Strict layering</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800" b="0" i="0" dirty="0">
                          <a:solidFill>
                            <a:srgbClr val="000000"/>
                          </a:solidFill>
                        </a:rPr>
                        <a:t>Deliberate crossing</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600" b="0" i="1" dirty="0">
                          <a:solidFill>
                            <a:srgbClr val="555960"/>
                          </a:solidFill>
                        </a:rPr>
                        <a:t>isolation ↔ capability</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extLst>
                  <a:ext uri="{0D108BD9-81ED-4DB2-BD59-A6C34878D82A}">
                    <a16:rowId xmlns:a16="http://schemas.microsoft.com/office/drawing/2014/main" val="10001"/>
                  </a:ext>
                </a:extLst>
              </a:tr>
              <a:tr h="780000">
                <a:tc>
                  <a:txBody>
                    <a:bodyPr/>
                    <a:lstStyle/>
                    <a:p>
                      <a:pPr algn="l">
                        <a:buNone/>
                      </a:pPr>
                      <a:r>
                        <a:rPr lang="en-US" sz="1800" b="1" i="0" dirty="0">
                          <a:solidFill>
                            <a:srgbClr val="5C4826"/>
                          </a:solidFill>
                        </a:rPr>
                        <a:t>State organization</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5F1E8"/>
                    </a:solidFill>
                  </a:tcPr>
                </a:tc>
                <a:tc>
                  <a:txBody>
                    <a:bodyPr/>
                    <a:lstStyle/>
                    <a:p>
                      <a:pPr algn="l">
                        <a:buNone/>
                      </a:pPr>
                      <a:r>
                        <a:rPr lang="en-US" sz="1800" b="0" i="0" dirty="0">
                          <a:solidFill>
                            <a:srgbClr val="000000"/>
                          </a:solidFill>
                        </a:rPr>
                        <a:t>Pipeline</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800" b="0" i="0" dirty="0">
                          <a:solidFill>
                            <a:srgbClr val="000000"/>
                          </a:solidFill>
                        </a:rPr>
                        <a:t>Repository</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600" b="0" i="1" dirty="0">
                          <a:solidFill>
                            <a:srgbClr val="555960"/>
                          </a:solidFill>
                        </a:rPr>
                        <a:t>local flow ↔ shared consistency</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extLst>
                  <a:ext uri="{0D108BD9-81ED-4DB2-BD59-A6C34878D82A}">
                    <a16:rowId xmlns:a16="http://schemas.microsoft.com/office/drawing/2014/main" val="10002"/>
                  </a:ext>
                </a:extLst>
              </a:tr>
              <a:tr h="780000">
                <a:tc>
                  <a:txBody>
                    <a:bodyPr/>
                    <a:lstStyle/>
                    <a:p>
                      <a:pPr algn="l">
                        <a:buNone/>
                      </a:pPr>
                      <a:r>
                        <a:rPr lang="en-US" sz="1800" b="1" i="0" dirty="0">
                          <a:solidFill>
                            <a:srgbClr val="5C4826"/>
                          </a:solidFill>
                        </a:rPr>
                        <a:t>Communication</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5F1E8"/>
                    </a:solidFill>
                  </a:tcPr>
                </a:tc>
                <a:tc>
                  <a:txBody>
                    <a:bodyPr/>
                    <a:lstStyle/>
                    <a:p>
                      <a:pPr algn="l">
                        <a:buNone/>
                      </a:pPr>
                      <a:r>
                        <a:rPr lang="en-US" sz="1800" b="0" i="0" dirty="0">
                          <a:solidFill>
                            <a:srgbClr val="000000"/>
                          </a:solidFill>
                        </a:rPr>
                        <a:t>RPC</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800" b="0" i="0" dirty="0">
                          <a:solidFill>
                            <a:srgbClr val="000000"/>
                          </a:solidFill>
                        </a:rPr>
                        <a:t>Event messaging</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600" b="0" i="1" dirty="0">
                          <a:solidFill>
                            <a:srgbClr val="555960"/>
                          </a:solidFill>
                        </a:rPr>
                        <a:t>coordination ↔ decoupling</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extLst>
                  <a:ext uri="{0D108BD9-81ED-4DB2-BD59-A6C34878D82A}">
                    <a16:rowId xmlns:a16="http://schemas.microsoft.com/office/drawing/2014/main" val="10003"/>
                  </a:ext>
                </a:extLst>
              </a:tr>
              <a:tr h="780000">
                <a:tc>
                  <a:txBody>
                    <a:bodyPr/>
                    <a:lstStyle/>
                    <a:p>
                      <a:pPr algn="l">
                        <a:buNone/>
                      </a:pPr>
                      <a:r>
                        <a:rPr lang="en-US" sz="1800" b="1" i="0" dirty="0">
                          <a:solidFill>
                            <a:srgbClr val="5C4826"/>
                          </a:solidFill>
                        </a:rPr>
                        <a:t>Infrastructure dependencies</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5F1E8"/>
                    </a:solidFill>
                  </a:tcPr>
                </a:tc>
                <a:tc>
                  <a:txBody>
                    <a:bodyPr/>
                    <a:lstStyle/>
                    <a:p>
                      <a:pPr algn="l">
                        <a:buNone/>
                      </a:pPr>
                      <a:r>
                        <a:rPr lang="en-US" sz="1800" b="0" i="0" dirty="0">
                          <a:solidFill>
                            <a:srgbClr val="000000"/>
                          </a:solidFill>
                        </a:rPr>
                        <a:t>Direct dependency</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800" b="0" i="0" dirty="0">
                          <a:solidFill>
                            <a:srgbClr val="000000"/>
                          </a:solidFill>
                        </a:rPr>
                        <a:t>Ports &amp; adapters</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tc>
                  <a:txBody>
                    <a:bodyPr/>
                    <a:lstStyle/>
                    <a:p>
                      <a:pPr algn="l">
                        <a:buNone/>
                      </a:pPr>
                      <a:r>
                        <a:rPr lang="en-US" sz="1600" b="0" i="1" dirty="0">
                          <a:solidFill>
                            <a:srgbClr val="555960"/>
                          </a:solidFill>
                        </a:rPr>
                        <a:t>directness ↔ infrastructure isolation</a:t>
                      </a:r>
                    </a:p>
                  </a:txBody>
                  <a:tcPr anchor="ctr">
                    <a:lnL w="12700" cap="flat" cmpd="sng" algn="ctr">
                      <a:solidFill>
                        <a:srgbClr val="C9B991"/>
                      </a:solidFill>
                      <a:prstDash val="solid"/>
                    </a:lnL>
                    <a:lnR w="12700" cap="flat" cmpd="sng" algn="ctr">
                      <a:solidFill>
                        <a:srgbClr val="C9B991"/>
                      </a:solidFill>
                      <a:prstDash val="solid"/>
                    </a:lnR>
                    <a:lnT w="12700" cap="flat" cmpd="sng" algn="ctr">
                      <a:solidFill>
                        <a:srgbClr val="C9B991"/>
                      </a:solidFill>
                      <a:prstDash val="solid"/>
                    </a:lnT>
                    <a:lnB w="12700" cap="flat" cmpd="sng" algn="ctr">
                      <a:solidFill>
                        <a:srgbClr val="C9B991"/>
                      </a:solidFill>
                      <a:prstDash val="solid"/>
                    </a:lnB>
                    <a:solidFill>
                      <a:srgbClr val="FFFFFF"/>
                    </a:solidFill>
                  </a:tcPr>
                </a:tc>
                <a:extLst>
                  <a:ext uri="{0D108BD9-81ED-4DB2-BD59-A6C34878D82A}">
                    <a16:rowId xmlns:a16="http://schemas.microsoft.com/office/drawing/2014/main" val="10004"/>
                  </a:ext>
                </a:extLst>
              </a:tr>
            </a:tbl>
          </a:graphicData>
        </a:graphic>
      </p:graphicFrame>
      <p:sp>
        <p:nvSpPr>
          <p:cNvPr id="140" name="Footer"/>
          <p:cNvSpPr txBox="1"/>
          <p:nvPr/>
        </p:nvSpPr>
        <p:spPr>
          <a:xfrm>
            <a:off x="685800" y="5650000"/>
            <a:ext cx="7772400" cy="800000"/>
          </a:xfrm>
          <a:prstGeom prst="rect">
            <a:avLst/>
          </a:prstGeom>
          <a:noFill/>
          <a:ln>
            <a:noFill/>
          </a:ln>
        </p:spPr>
        <p:txBody>
          <a:bodyPr wrap="square" lIns="0" tIns="0" rIns="0" bIns="0" anchor="t">
            <a:normAutofit/>
          </a:bodyPr>
          <a:lstStyle/>
          <a:p>
            <a:pPr algn="ctr">
              <a:buNone/>
            </a:pPr>
            <a:r>
              <a:rPr lang="en-US" sz="2400" b="0" i="1" dirty="0">
                <a:solidFill>
                  <a:srgbClr val="000000"/>
                </a:solidFill>
              </a:rPr>
              <a:t>We learn wha</a:t>
            </a:r>
            <a:r>
              <a:rPr lang="en-US" sz="2400" i="1" dirty="0">
                <a:solidFill>
                  <a:srgbClr val="000000"/>
                </a:solidFill>
              </a:rPr>
              <a:t>t TENDS to happen…</a:t>
            </a:r>
          </a:p>
          <a:p>
            <a:pPr algn="ctr">
              <a:buNone/>
            </a:pPr>
            <a:r>
              <a:rPr lang="en-US" sz="2400" b="0" i="1" dirty="0">
                <a:solidFill>
                  <a:srgbClr val="000000"/>
                </a:solidFill>
              </a:rPr>
              <a:t>Not what WILL happen in our context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352" y="2239645"/>
            <a:ext cx="8279296" cy="914400"/>
          </a:xfrm>
        </p:spPr>
        <p:txBody>
          <a:bodyPr>
            <a:normAutofit fontScale="90000"/>
          </a:bodyPr>
          <a:lstStyle/>
          <a:p>
            <a:pPr algn="ctr">
              <a:buNone/>
              <a:defRPr b="0"/>
            </a:pPr>
            <a:r>
              <a:rPr lang="en-US" sz="3600" b="0" i="0" dirty="0">
                <a:solidFill>
                  <a:srgbClr val="000000"/>
                </a:solidFill>
              </a:rPr>
              <a:t>How much can we know before we build?</a:t>
            </a:r>
          </a:p>
        </p:txBody>
      </p:sp>
      <p:sp>
        <p:nvSpPr>
          <p:cNvPr id="3" name="Slide Number Placeholder 2"/>
          <p:cNvSpPr>
            <a:spLocks noGrp="1"/>
          </p:cNvSpPr>
          <p:nvPr>
            <p:ph type="sldNum" sz="quarter" idx="4"/>
          </p:nvPr>
        </p:nvSpPr>
        <p:spPr/>
        <p:txBody>
          <a:bodyPr/>
          <a:lstStyle/>
          <a:p>
            <a:fld id="{B7EB45DA-9A0D-DC49-8E02-F30A5DDC21C3}" type="slidenum">
              <a:rPr lang="en-US" smtClean="0"/>
              <a:t>22</a:t>
            </a:fld>
            <a:endParaRPr lang="en-US"/>
          </a:p>
        </p:txBody>
      </p:sp>
      <p:sp>
        <p:nvSpPr>
          <p:cNvPr id="50" name="T50"/>
          <p:cNvSpPr txBox="1"/>
          <p:nvPr/>
        </p:nvSpPr>
        <p:spPr>
          <a:xfrm>
            <a:off x="685800" y="1737360"/>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4</a:t>
            </a:r>
          </a:p>
        </p:txBody>
      </p:sp>
      <p:sp>
        <p:nvSpPr>
          <p:cNvPr id="51" name="S51"/>
          <p:cNvSpPr/>
          <p:nvPr/>
        </p:nvSpPr>
        <p:spPr>
          <a:xfrm>
            <a:off x="3429000" y="3383280"/>
            <a:ext cx="2286000" cy="50800"/>
          </a:xfrm>
          <a:prstGeom prst="rect">
            <a:avLst/>
          </a:prstGeom>
          <a:solidFill>
            <a:srgbClr val="8E6F3E"/>
          </a:solidFill>
          <a:ln>
            <a:noFill/>
          </a:ln>
        </p:spPr>
        <p:txBody>
          <a:bodyPr wrap="square" lIns="109728" tIns="82296" rIns="109728" bIns="82296" anchor="ctr">
            <a:normAutofit fontScale="25000" lnSpcReduction="20000"/>
          </a:bodyPr>
          <a:lstStyle/>
          <a:p>
            <a:endParaRPr/>
          </a:p>
        </p:txBody>
      </p:sp>
      <p:sp>
        <p:nvSpPr>
          <p:cNvPr id="52" name="T52"/>
          <p:cNvSpPr txBox="1"/>
          <p:nvPr/>
        </p:nvSpPr>
        <p:spPr>
          <a:xfrm>
            <a:off x="1371600" y="3977640"/>
            <a:ext cx="6400800" cy="1005840"/>
          </a:xfrm>
          <a:prstGeom prst="rect">
            <a:avLst/>
          </a:prstGeom>
          <a:noFill/>
          <a:ln>
            <a:noFill/>
          </a:ln>
        </p:spPr>
        <p:txBody>
          <a:bodyPr wrap="square" lIns="0" tIns="0" rIns="0" bIns="0" anchor="t">
            <a:normAutofit/>
          </a:bodyPr>
          <a:lstStyle/>
          <a:p>
            <a:pPr algn="ctr">
              <a:buNone/>
            </a:pPr>
            <a:r>
              <a:rPr lang="en-US" sz="2800" b="0" i="0" dirty="0">
                <a:solidFill>
                  <a:srgbClr val="555960"/>
                </a:solidFill>
              </a:rPr>
              <a:t>Architecture makes some</a:t>
            </a:r>
            <a:br>
              <a:rPr lang="en-US" sz="2800"/>
            </a:br>
            <a:r>
              <a:rPr lang="en-US" sz="2800" b="0" i="0" dirty="0">
                <a:solidFill>
                  <a:srgbClr val="555960"/>
                </a:solidFill>
              </a:rPr>
              <a:t>properties analyzable.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09" y="99809"/>
            <a:ext cx="9423441" cy="638175"/>
          </a:xfrm>
        </p:spPr>
        <p:txBody>
          <a:bodyPr>
            <a:normAutofit fontScale="90000"/>
          </a:bodyPr>
          <a:lstStyle/>
          <a:p>
            <a:pPr algn="l">
              <a:buNone/>
              <a:defRPr b="0"/>
            </a:pPr>
            <a:r>
              <a:rPr lang="en-US" sz="2600" b="0" i="0" dirty="0">
                <a:solidFill>
                  <a:srgbClr val="000000"/>
                </a:solidFill>
              </a:rPr>
              <a:t>An architecture model is useful only if it answers a question</a:t>
            </a:r>
          </a:p>
        </p:txBody>
      </p:sp>
      <p:sp>
        <p:nvSpPr>
          <p:cNvPr id="3" name="Slide Number Placeholder 2"/>
          <p:cNvSpPr>
            <a:spLocks noGrp="1"/>
          </p:cNvSpPr>
          <p:nvPr>
            <p:ph type="sldNum" sz="quarter" idx="4"/>
          </p:nvPr>
        </p:nvSpPr>
        <p:spPr/>
        <p:txBody>
          <a:bodyPr/>
          <a:lstStyle/>
          <a:p>
            <a:fld id="{B7EB45DA-9A0D-DC49-8E02-F30A5DDC21C3}" type="slidenum">
              <a:rPr lang="en-US" smtClean="0"/>
              <a:t>23</a:t>
            </a:fld>
            <a:endParaRPr lang="en-US"/>
          </a:p>
        </p:txBody>
      </p:sp>
      <p:sp>
        <p:nvSpPr>
          <p:cNvPr id="61" name="T61"/>
          <p:cNvSpPr txBox="1"/>
          <p:nvPr/>
        </p:nvSpPr>
        <p:spPr>
          <a:xfrm>
            <a:off x="685800" y="5250000"/>
            <a:ext cx="7772400" cy="500000"/>
          </a:xfrm>
          <a:prstGeom prst="rect">
            <a:avLst/>
          </a:prstGeom>
          <a:noFill/>
          <a:ln>
            <a:noFill/>
          </a:ln>
        </p:spPr>
        <p:txBody>
          <a:bodyPr wrap="square" lIns="0" tIns="0" rIns="0" bIns="0" anchor="t">
            <a:normAutofit/>
          </a:bodyPr>
          <a:lstStyle/>
          <a:p>
            <a:pPr algn="ctr">
              <a:buNone/>
            </a:pPr>
            <a:r>
              <a:rPr lang="en-US" sz="2600" b="1" i="0" dirty="0">
                <a:solidFill>
                  <a:srgbClr val="000000"/>
                </a:solidFill>
              </a:rPr>
              <a:t>Different question → Different model.</a:t>
            </a:r>
          </a:p>
        </p:txBody>
      </p:sp>
      <p:sp>
        <p:nvSpPr>
          <p:cNvPr id="100" name="PH0"/>
          <p:cNvSpPr txBox="1"/>
          <p:nvPr/>
        </p:nvSpPr>
        <p:spPr>
          <a:xfrm>
            <a:off x="156000" y="1120000"/>
            <a:ext cx="2832000" cy="377600"/>
          </a:xfrm>
          <a:prstGeom prst="rect">
            <a:avLst/>
          </a:prstGeom>
          <a:noFill/>
          <a:ln>
            <a:noFill/>
          </a:ln>
        </p:spPr>
        <p:txBody>
          <a:bodyPr wrap="square" lIns="0" tIns="0" rIns="0" bIns="0" anchor="t">
            <a:normAutofit lnSpcReduction="10000"/>
          </a:bodyPr>
          <a:lstStyle/>
          <a:p>
            <a:pPr algn="ctr">
              <a:buNone/>
            </a:pPr>
            <a:r>
              <a:rPr lang="en-US" sz="2600" b="1" i="0" dirty="0">
                <a:solidFill>
                  <a:srgbClr val="8E6F3E"/>
                </a:solidFill>
              </a:rPr>
              <a:t>CHANGE?</a:t>
            </a:r>
          </a:p>
        </p:txBody>
      </p:sp>
      <p:sp>
        <p:nvSpPr>
          <p:cNvPr id="101" name="PS0"/>
          <p:cNvSpPr txBox="1"/>
          <p:nvPr/>
        </p:nvSpPr>
        <p:spPr>
          <a:xfrm>
            <a:off x="156000" y="1540000"/>
            <a:ext cx="2832000" cy="306800"/>
          </a:xfrm>
          <a:prstGeom prst="rect">
            <a:avLst/>
          </a:prstGeom>
          <a:noFill/>
          <a:ln>
            <a:noFill/>
          </a:ln>
        </p:spPr>
        <p:txBody>
          <a:bodyPr wrap="square" lIns="0" tIns="0" rIns="0" bIns="0" anchor="t">
            <a:normAutofit/>
          </a:bodyPr>
          <a:lstStyle/>
          <a:p>
            <a:pPr algn="ctr">
              <a:buNone/>
            </a:pPr>
            <a:r>
              <a:rPr lang="en-US" sz="2000" b="0" i="1" dirty="0">
                <a:solidFill>
                  <a:srgbClr val="555960"/>
                </a:solidFill>
              </a:rPr>
              <a:t>dependency model</a:t>
            </a:r>
          </a:p>
        </p:txBody>
      </p:sp>
      <p:sp>
        <p:nvSpPr>
          <p:cNvPr id="102" name="PH1"/>
          <p:cNvSpPr txBox="1"/>
          <p:nvPr/>
        </p:nvSpPr>
        <p:spPr>
          <a:xfrm>
            <a:off x="3156000" y="1120000"/>
            <a:ext cx="2832000" cy="377600"/>
          </a:xfrm>
          <a:prstGeom prst="rect">
            <a:avLst/>
          </a:prstGeom>
          <a:noFill/>
          <a:ln>
            <a:noFill/>
          </a:ln>
        </p:spPr>
        <p:txBody>
          <a:bodyPr wrap="square" lIns="0" tIns="0" rIns="0" bIns="0" anchor="t">
            <a:normAutofit lnSpcReduction="10000"/>
          </a:bodyPr>
          <a:lstStyle/>
          <a:p>
            <a:pPr algn="ctr">
              <a:buNone/>
            </a:pPr>
            <a:r>
              <a:rPr lang="en-US" sz="2600" b="1" i="0" dirty="0">
                <a:solidFill>
                  <a:srgbClr val="8E6F3E"/>
                </a:solidFill>
              </a:rPr>
              <a:t>LATENCY?</a:t>
            </a:r>
          </a:p>
        </p:txBody>
      </p:sp>
      <p:sp>
        <p:nvSpPr>
          <p:cNvPr id="103" name="PS1"/>
          <p:cNvSpPr txBox="1"/>
          <p:nvPr/>
        </p:nvSpPr>
        <p:spPr>
          <a:xfrm>
            <a:off x="3156000" y="1540000"/>
            <a:ext cx="2832000" cy="306800"/>
          </a:xfrm>
          <a:prstGeom prst="rect">
            <a:avLst/>
          </a:prstGeom>
          <a:noFill/>
          <a:ln>
            <a:noFill/>
          </a:ln>
        </p:spPr>
        <p:txBody>
          <a:bodyPr wrap="square" lIns="0" tIns="0" rIns="0" bIns="0" anchor="t">
            <a:normAutofit/>
          </a:bodyPr>
          <a:lstStyle/>
          <a:p>
            <a:pPr algn="ctr">
              <a:buNone/>
            </a:pPr>
            <a:r>
              <a:rPr lang="en-US" sz="2000" i="1" dirty="0">
                <a:solidFill>
                  <a:srgbClr val="555960"/>
                </a:solidFill>
              </a:rPr>
              <a:t>f</a:t>
            </a:r>
            <a:r>
              <a:rPr lang="en-US" sz="2000" b="0" i="1" dirty="0">
                <a:solidFill>
                  <a:srgbClr val="555960"/>
                </a:solidFill>
              </a:rPr>
              <a:t>low model</a:t>
            </a:r>
          </a:p>
        </p:txBody>
      </p:sp>
      <p:cxnSp>
        <p:nvCxnSpPr>
          <p:cNvPr id="104" name="PDiv1"/>
          <p:cNvCxnSpPr/>
          <p:nvPr/>
        </p:nvCxnSpPr>
        <p:spPr>
          <a:xfrm>
            <a:off x="3072000" y="1200000"/>
            <a:ext cx="0" cy="3300000"/>
          </a:xfrm>
          <a:prstGeom prst="line">
            <a:avLst/>
          </a:prstGeom>
          <a:ln w="28575">
            <a:solidFill>
              <a:srgbClr val="C9B991"/>
            </a:solidFill>
            <a:prstDash val="dash"/>
          </a:ln>
        </p:spPr>
      </p:cxnSp>
      <p:sp>
        <p:nvSpPr>
          <p:cNvPr id="105" name="PH2"/>
          <p:cNvSpPr txBox="1"/>
          <p:nvPr/>
        </p:nvSpPr>
        <p:spPr>
          <a:xfrm>
            <a:off x="6156000" y="1120000"/>
            <a:ext cx="2832000" cy="377600"/>
          </a:xfrm>
          <a:prstGeom prst="rect">
            <a:avLst/>
          </a:prstGeom>
          <a:noFill/>
          <a:ln>
            <a:noFill/>
          </a:ln>
        </p:spPr>
        <p:txBody>
          <a:bodyPr wrap="square" lIns="0" tIns="0" rIns="0" bIns="0" anchor="t">
            <a:normAutofit lnSpcReduction="10000"/>
          </a:bodyPr>
          <a:lstStyle/>
          <a:p>
            <a:pPr algn="ctr">
              <a:buNone/>
            </a:pPr>
            <a:r>
              <a:rPr lang="en-US" sz="2600" b="1" i="0" dirty="0">
                <a:solidFill>
                  <a:srgbClr val="8E6F3E"/>
                </a:solidFill>
              </a:rPr>
              <a:t>FAILURE?</a:t>
            </a:r>
          </a:p>
        </p:txBody>
      </p:sp>
      <p:sp>
        <p:nvSpPr>
          <p:cNvPr id="106" name="PS2"/>
          <p:cNvSpPr txBox="1"/>
          <p:nvPr/>
        </p:nvSpPr>
        <p:spPr>
          <a:xfrm>
            <a:off x="6156000" y="1540000"/>
            <a:ext cx="2832000" cy="306800"/>
          </a:xfrm>
          <a:prstGeom prst="rect">
            <a:avLst/>
          </a:prstGeom>
          <a:noFill/>
          <a:ln>
            <a:noFill/>
          </a:ln>
        </p:spPr>
        <p:txBody>
          <a:bodyPr wrap="square" lIns="0" tIns="0" rIns="0" bIns="0" anchor="t">
            <a:normAutofit/>
          </a:bodyPr>
          <a:lstStyle/>
          <a:p>
            <a:pPr algn="ctr">
              <a:buNone/>
            </a:pPr>
            <a:r>
              <a:rPr lang="en-US" sz="2000" b="0" i="1" dirty="0">
                <a:solidFill>
                  <a:srgbClr val="555960"/>
                </a:solidFill>
              </a:rPr>
              <a:t>deployment model</a:t>
            </a:r>
          </a:p>
        </p:txBody>
      </p:sp>
      <p:cxnSp>
        <p:nvCxnSpPr>
          <p:cNvPr id="107" name="PDiv2"/>
          <p:cNvCxnSpPr/>
          <p:nvPr/>
        </p:nvCxnSpPr>
        <p:spPr>
          <a:xfrm>
            <a:off x="6072000" y="1200000"/>
            <a:ext cx="0" cy="3300000"/>
          </a:xfrm>
          <a:prstGeom prst="line">
            <a:avLst/>
          </a:prstGeom>
          <a:ln w="28575">
            <a:solidFill>
              <a:srgbClr val="C9B991"/>
            </a:solidFill>
            <a:prstDash val="dash"/>
          </a:ln>
        </p:spPr>
      </p:cxnSp>
      <p:sp>
        <p:nvSpPr>
          <p:cNvPr id="108" name="P1A"/>
          <p:cNvSpPr/>
          <p:nvPr/>
        </p:nvSpPr>
        <p:spPr>
          <a:xfrm>
            <a:off x="746000" y="21628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A</a:t>
            </a:r>
          </a:p>
        </p:txBody>
      </p:sp>
      <p:sp>
        <p:nvSpPr>
          <p:cNvPr id="109" name="P1B"/>
          <p:cNvSpPr/>
          <p:nvPr/>
        </p:nvSpPr>
        <p:spPr>
          <a:xfrm>
            <a:off x="746000" y="30478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B</a:t>
            </a:r>
          </a:p>
        </p:txBody>
      </p:sp>
      <p:sp>
        <p:nvSpPr>
          <p:cNvPr id="110" name="P1C"/>
          <p:cNvSpPr/>
          <p:nvPr/>
        </p:nvSpPr>
        <p:spPr>
          <a:xfrm>
            <a:off x="746000" y="39328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C</a:t>
            </a:r>
          </a:p>
        </p:txBody>
      </p:sp>
      <p:sp>
        <p:nvSpPr>
          <p:cNvPr id="111" name="P1D"/>
          <p:cNvSpPr/>
          <p:nvPr/>
        </p:nvSpPr>
        <p:spPr>
          <a:xfrm>
            <a:off x="2044000" y="30478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D</a:t>
            </a:r>
          </a:p>
        </p:txBody>
      </p:sp>
      <p:cxnSp>
        <p:nvCxnSpPr>
          <p:cNvPr id="112" name="P1ab"/>
          <p:cNvCxnSpPr/>
          <p:nvPr/>
        </p:nvCxnSpPr>
        <p:spPr>
          <a:xfrm>
            <a:off x="1123600" y="2670200"/>
            <a:ext cx="0" cy="377600"/>
          </a:xfrm>
          <a:prstGeom prst="line">
            <a:avLst/>
          </a:prstGeom>
          <a:ln w="50578">
            <a:solidFill>
              <a:srgbClr val="8E6F3E"/>
            </a:solidFill>
            <a:tailEnd type="triangle" w="med" len="med"/>
          </a:ln>
        </p:spPr>
      </p:cxnSp>
      <p:cxnSp>
        <p:nvCxnSpPr>
          <p:cNvPr id="113" name="P1bc"/>
          <p:cNvCxnSpPr/>
          <p:nvPr/>
        </p:nvCxnSpPr>
        <p:spPr>
          <a:xfrm>
            <a:off x="1123600" y="3555200"/>
            <a:ext cx="0" cy="377600"/>
          </a:xfrm>
          <a:prstGeom prst="line">
            <a:avLst/>
          </a:prstGeom>
          <a:ln w="50578">
            <a:solidFill>
              <a:srgbClr val="8E6F3E"/>
            </a:solidFill>
            <a:tailEnd type="triangle" w="med" len="med"/>
          </a:ln>
        </p:spPr>
      </p:cxnSp>
      <p:cxnSp>
        <p:nvCxnSpPr>
          <p:cNvPr id="114" name="P1bd"/>
          <p:cNvCxnSpPr/>
          <p:nvPr/>
        </p:nvCxnSpPr>
        <p:spPr>
          <a:xfrm>
            <a:off x="1501200" y="3301500"/>
            <a:ext cx="542800" cy="0"/>
          </a:xfrm>
          <a:prstGeom prst="line">
            <a:avLst/>
          </a:prstGeom>
          <a:ln w="50578">
            <a:solidFill>
              <a:srgbClr val="8E6F3E"/>
            </a:solidFill>
            <a:tailEnd type="triangle" w="med" len="med"/>
          </a:ln>
        </p:spPr>
      </p:cxnSp>
      <p:sp>
        <p:nvSpPr>
          <p:cNvPr id="115" name="P2A"/>
          <p:cNvSpPr/>
          <p:nvPr/>
        </p:nvSpPr>
        <p:spPr>
          <a:xfrm>
            <a:off x="4194400" y="21038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A</a:t>
            </a:r>
          </a:p>
        </p:txBody>
      </p:sp>
      <p:sp>
        <p:nvSpPr>
          <p:cNvPr id="116" name="P2B"/>
          <p:cNvSpPr/>
          <p:nvPr/>
        </p:nvSpPr>
        <p:spPr>
          <a:xfrm>
            <a:off x="4194400" y="30478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B</a:t>
            </a:r>
          </a:p>
        </p:txBody>
      </p:sp>
      <p:sp>
        <p:nvSpPr>
          <p:cNvPr id="117" name="P2C"/>
          <p:cNvSpPr/>
          <p:nvPr/>
        </p:nvSpPr>
        <p:spPr>
          <a:xfrm>
            <a:off x="4194400" y="39918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C</a:t>
            </a:r>
          </a:p>
        </p:txBody>
      </p:sp>
      <p:cxnSp>
        <p:nvCxnSpPr>
          <p:cNvPr id="118" name="P2ab"/>
          <p:cNvCxnSpPr/>
          <p:nvPr/>
        </p:nvCxnSpPr>
        <p:spPr>
          <a:xfrm>
            <a:off x="4572000" y="2611200"/>
            <a:ext cx="0" cy="436600"/>
          </a:xfrm>
          <a:prstGeom prst="line">
            <a:avLst/>
          </a:prstGeom>
          <a:ln w="50578">
            <a:solidFill>
              <a:srgbClr val="8E6F3E"/>
            </a:solidFill>
            <a:tailEnd type="triangle" w="med" len="med"/>
          </a:ln>
        </p:spPr>
      </p:cxnSp>
      <p:sp>
        <p:nvSpPr>
          <p:cNvPr id="119" name="P2abL"/>
          <p:cNvSpPr txBox="1"/>
          <p:nvPr/>
        </p:nvSpPr>
        <p:spPr>
          <a:xfrm>
            <a:off x="4690000" y="2658400"/>
            <a:ext cx="826000" cy="306800"/>
          </a:xfrm>
          <a:prstGeom prst="rect">
            <a:avLst/>
          </a:prstGeom>
          <a:noFill/>
          <a:ln>
            <a:noFill/>
          </a:ln>
        </p:spPr>
        <p:txBody>
          <a:bodyPr wrap="square" lIns="0" tIns="0" rIns="0" bIns="0" anchor="t">
            <a:normAutofit/>
          </a:bodyPr>
          <a:lstStyle/>
          <a:p>
            <a:pPr algn="l">
              <a:buNone/>
            </a:pPr>
            <a:r>
              <a:rPr lang="en-US" sz="2000" b="0" i="1" dirty="0">
                <a:solidFill>
                  <a:srgbClr val="555960"/>
                </a:solidFill>
              </a:rPr>
              <a:t>20 ms</a:t>
            </a:r>
          </a:p>
        </p:txBody>
      </p:sp>
      <p:cxnSp>
        <p:nvCxnSpPr>
          <p:cNvPr id="120" name="P2bc"/>
          <p:cNvCxnSpPr/>
          <p:nvPr/>
        </p:nvCxnSpPr>
        <p:spPr>
          <a:xfrm>
            <a:off x="4572000" y="3555200"/>
            <a:ext cx="0" cy="436600"/>
          </a:xfrm>
          <a:prstGeom prst="line">
            <a:avLst/>
          </a:prstGeom>
          <a:ln w="76429">
            <a:solidFill>
              <a:srgbClr val="8E6F3E"/>
            </a:solidFill>
            <a:tailEnd type="triangle" w="med" len="med"/>
          </a:ln>
        </p:spPr>
      </p:cxnSp>
      <p:sp>
        <p:nvSpPr>
          <p:cNvPr id="121" name="P2bcL"/>
          <p:cNvSpPr txBox="1"/>
          <p:nvPr/>
        </p:nvSpPr>
        <p:spPr>
          <a:xfrm>
            <a:off x="4690000" y="3602400"/>
            <a:ext cx="826000" cy="306800"/>
          </a:xfrm>
          <a:prstGeom prst="rect">
            <a:avLst/>
          </a:prstGeom>
          <a:noFill/>
          <a:ln>
            <a:noFill/>
          </a:ln>
        </p:spPr>
        <p:txBody>
          <a:bodyPr wrap="square" lIns="0" tIns="0" rIns="0" bIns="0" anchor="t">
            <a:normAutofit/>
          </a:bodyPr>
          <a:lstStyle/>
          <a:p>
            <a:pPr algn="l">
              <a:buNone/>
            </a:pPr>
            <a:r>
              <a:rPr lang="en-US" sz="2000" b="1" i="1" dirty="0">
                <a:solidFill>
                  <a:srgbClr val="5C4826"/>
                </a:solidFill>
              </a:rPr>
              <a:t>80 ms</a:t>
            </a:r>
          </a:p>
        </p:txBody>
      </p:sp>
      <p:sp>
        <p:nvSpPr>
          <p:cNvPr id="122" name="P3R0"/>
          <p:cNvSpPr/>
          <p:nvPr/>
        </p:nvSpPr>
        <p:spPr>
          <a:xfrm>
            <a:off x="6226800" y="2151000"/>
            <a:ext cx="1274400" cy="2301000"/>
          </a:xfrm>
          <a:prstGeom prst="roundRect">
            <a:avLst/>
          </a:prstGeom>
          <a:solidFill>
            <a:srgbClr val="FBF8F2"/>
          </a:solidFill>
          <a:ln w="18732">
            <a:solidFill>
              <a:srgbClr val="C9B991"/>
            </a:solidFill>
            <a:prstDash val="dash"/>
          </a:ln>
        </p:spPr>
        <p:txBody>
          <a:bodyPr wrap="square" lIns="54864" tIns="27432" rIns="54864" bIns="27432" anchor="t">
            <a:normAutofit/>
          </a:bodyPr>
          <a:lstStyle/>
          <a:p>
            <a:pPr algn="ctr">
              <a:buNone/>
            </a:pPr>
            <a:r>
              <a:rPr lang="en-US" sz="2000" b="1" i="0" dirty="0">
                <a:solidFill>
                  <a:srgbClr val="8E6F3E"/>
                </a:solidFill>
              </a:rPr>
              <a:t>REGION 1</a:t>
            </a:r>
          </a:p>
        </p:txBody>
      </p:sp>
      <p:sp>
        <p:nvSpPr>
          <p:cNvPr id="123" name="P3A"/>
          <p:cNvSpPr/>
          <p:nvPr/>
        </p:nvSpPr>
        <p:spPr>
          <a:xfrm>
            <a:off x="6486400" y="26820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A</a:t>
            </a:r>
          </a:p>
        </p:txBody>
      </p:sp>
      <p:sp>
        <p:nvSpPr>
          <p:cNvPr id="124" name="P3B"/>
          <p:cNvSpPr/>
          <p:nvPr/>
        </p:nvSpPr>
        <p:spPr>
          <a:xfrm>
            <a:off x="6486400" y="35080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B</a:t>
            </a:r>
          </a:p>
        </p:txBody>
      </p:sp>
      <p:sp>
        <p:nvSpPr>
          <p:cNvPr id="125" name="P3R1"/>
          <p:cNvSpPr/>
          <p:nvPr/>
        </p:nvSpPr>
        <p:spPr>
          <a:xfrm>
            <a:off x="7678200" y="2151000"/>
            <a:ext cx="1274400" cy="2301000"/>
          </a:xfrm>
          <a:prstGeom prst="roundRect">
            <a:avLst/>
          </a:prstGeom>
          <a:solidFill>
            <a:srgbClr val="FBF8F2"/>
          </a:solidFill>
          <a:ln w="18732">
            <a:solidFill>
              <a:srgbClr val="C9B991"/>
            </a:solidFill>
            <a:prstDash val="dash"/>
          </a:ln>
        </p:spPr>
        <p:txBody>
          <a:bodyPr wrap="square" lIns="54864" tIns="27432" rIns="54864" bIns="27432" anchor="t">
            <a:normAutofit/>
          </a:bodyPr>
          <a:lstStyle/>
          <a:p>
            <a:pPr algn="ctr">
              <a:buNone/>
            </a:pPr>
            <a:r>
              <a:rPr lang="en-US" sz="2000" b="1" i="0" dirty="0">
                <a:solidFill>
                  <a:srgbClr val="8E6F3E"/>
                </a:solidFill>
              </a:rPr>
              <a:t>REGION 2</a:t>
            </a:r>
          </a:p>
        </p:txBody>
      </p:sp>
      <p:sp>
        <p:nvSpPr>
          <p:cNvPr id="126" name="P3C"/>
          <p:cNvSpPr/>
          <p:nvPr/>
        </p:nvSpPr>
        <p:spPr>
          <a:xfrm>
            <a:off x="7937800" y="26820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C</a:t>
            </a:r>
          </a:p>
        </p:txBody>
      </p:sp>
      <p:sp>
        <p:nvSpPr>
          <p:cNvPr id="127" name="P3D"/>
          <p:cNvSpPr/>
          <p:nvPr/>
        </p:nvSpPr>
        <p:spPr>
          <a:xfrm>
            <a:off x="7937800" y="3508000"/>
            <a:ext cx="755200" cy="507400"/>
          </a:xfrm>
          <a:prstGeom prst="rect">
            <a:avLst/>
          </a:prstGeom>
          <a:solidFill>
            <a:srgbClr val="F5F1E8"/>
          </a:solidFill>
          <a:ln w="14986">
            <a:solidFill>
              <a:srgbClr val="C9B991"/>
            </a:solidFill>
          </a:ln>
        </p:spPr>
        <p:txBody>
          <a:bodyPr wrap="square" lIns="54864" tIns="27432" rIns="54864" bIns="27432" anchor="ctr">
            <a:normAutofit/>
          </a:bodyPr>
          <a:lstStyle/>
          <a:p>
            <a:pPr algn="ctr">
              <a:buNone/>
            </a:pPr>
            <a:r>
              <a:rPr lang="en-US" sz="2200" b="1" i="0" dirty="0">
                <a:solidFill>
                  <a:srgbClr val="5C4826"/>
                </a:solidFill>
              </a:rPr>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400"/>
                                        <p:tgtEl>
                                          <p:spTgt spid="108"/>
                                        </p:tgtEl>
                                      </p:cBhvr>
                                    </p:animEffect>
                                  </p:childTnLst>
                                </p:cTn>
                              </p:par>
                              <p:par>
                                <p:cTn id="14" presetID="10" presetClass="entr" presetSubtype="0" fill="hold" nodeType="withEffect">
                                  <p:stCondLst>
                                    <p:cond delay="0"/>
                                  </p:stCondLst>
                                  <p:childTnLst>
                                    <p:set>
                                      <p:cBhvr>
                                        <p:cTn id="15" dur="1" fill="hold">
                                          <p:stCondLst>
                                            <p:cond delay="0"/>
                                          </p:stCondLst>
                                        </p:cTn>
                                        <p:tgtEl>
                                          <p:spTgt spid="109"/>
                                        </p:tgtEl>
                                        <p:attrNameLst>
                                          <p:attrName>style.visibility</p:attrName>
                                        </p:attrNameLst>
                                      </p:cBhvr>
                                      <p:to>
                                        <p:strVal val="visible"/>
                                      </p:to>
                                    </p:set>
                                    <p:animEffect transition="in" filter="fade">
                                      <p:cBhvr>
                                        <p:cTn id="16" dur="400"/>
                                        <p:tgtEl>
                                          <p:spTgt spid="109"/>
                                        </p:tgtEl>
                                      </p:cBhvr>
                                    </p:animEffect>
                                  </p:childTnLst>
                                </p:cTn>
                              </p:par>
                              <p:par>
                                <p:cTn id="17" presetID="10" presetClass="entr" presetSubtype="0" fill="hold" nodeType="withEffect">
                                  <p:stCondLst>
                                    <p:cond delay="0"/>
                                  </p:stCondLst>
                                  <p:childTnLst>
                                    <p:set>
                                      <p:cBhvr>
                                        <p:cTn id="18" dur="1" fill="hold">
                                          <p:stCondLst>
                                            <p:cond delay="0"/>
                                          </p:stCondLst>
                                        </p:cTn>
                                        <p:tgtEl>
                                          <p:spTgt spid="110"/>
                                        </p:tgtEl>
                                        <p:attrNameLst>
                                          <p:attrName>style.visibility</p:attrName>
                                        </p:attrNameLst>
                                      </p:cBhvr>
                                      <p:to>
                                        <p:strVal val="visible"/>
                                      </p:to>
                                    </p:set>
                                    <p:animEffect transition="in" filter="fade">
                                      <p:cBhvr>
                                        <p:cTn id="19" dur="400"/>
                                        <p:tgtEl>
                                          <p:spTgt spid="110"/>
                                        </p:tgtEl>
                                      </p:cBhvr>
                                    </p:animEffect>
                                  </p:childTnLst>
                                </p:cTn>
                              </p:par>
                              <p:par>
                                <p:cTn id="20" presetID="10" presetClass="entr" presetSubtype="0" fill="hold" nodeType="with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fade">
                                      <p:cBhvr>
                                        <p:cTn id="22" dur="400"/>
                                        <p:tgtEl>
                                          <p:spTgt spid="111"/>
                                        </p:tgtEl>
                                      </p:cBhvr>
                                    </p:animEffect>
                                  </p:childTnLst>
                                </p:cTn>
                              </p:par>
                              <p:par>
                                <p:cTn id="23" presetID="10" presetClass="entr" presetSubtype="0" fill="hold" nodeType="with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fade">
                                      <p:cBhvr>
                                        <p:cTn id="25" dur="400"/>
                                        <p:tgtEl>
                                          <p:spTgt spid="112"/>
                                        </p:tgtEl>
                                      </p:cBhvr>
                                    </p:animEffect>
                                  </p:childTnLst>
                                </p:cTn>
                              </p:par>
                              <p:par>
                                <p:cTn id="26" presetID="10" presetClass="entr" presetSubtype="0" fill="hold" nodeType="withEffect">
                                  <p:stCondLst>
                                    <p:cond delay="0"/>
                                  </p:stCondLst>
                                  <p:childTnLst>
                                    <p:set>
                                      <p:cBhvr>
                                        <p:cTn id="27" dur="1" fill="hold">
                                          <p:stCondLst>
                                            <p:cond delay="0"/>
                                          </p:stCondLst>
                                        </p:cTn>
                                        <p:tgtEl>
                                          <p:spTgt spid="113"/>
                                        </p:tgtEl>
                                        <p:attrNameLst>
                                          <p:attrName>style.visibility</p:attrName>
                                        </p:attrNameLst>
                                      </p:cBhvr>
                                      <p:to>
                                        <p:strVal val="visible"/>
                                      </p:to>
                                    </p:set>
                                    <p:animEffect transition="in" filter="fade">
                                      <p:cBhvr>
                                        <p:cTn id="28" dur="400"/>
                                        <p:tgtEl>
                                          <p:spTgt spid="113"/>
                                        </p:tgtEl>
                                      </p:cBhvr>
                                    </p:animEffect>
                                  </p:childTnLst>
                                </p:cTn>
                              </p:par>
                              <p:par>
                                <p:cTn id="29" presetID="10" presetClass="entr" presetSubtype="0" fill="hold" nodeType="withEffect">
                                  <p:stCondLst>
                                    <p:cond delay="0"/>
                                  </p:stCondLst>
                                  <p:childTnLst>
                                    <p:set>
                                      <p:cBhvr>
                                        <p:cTn id="30" dur="1" fill="hold">
                                          <p:stCondLst>
                                            <p:cond delay="0"/>
                                          </p:stCondLst>
                                        </p:cTn>
                                        <p:tgtEl>
                                          <p:spTgt spid="114"/>
                                        </p:tgtEl>
                                        <p:attrNameLst>
                                          <p:attrName>style.visibility</p:attrName>
                                        </p:attrNameLst>
                                      </p:cBhvr>
                                      <p:to>
                                        <p:strVal val="visible"/>
                                      </p:to>
                                    </p:set>
                                    <p:animEffect transition="in" filter="fade">
                                      <p:cBhvr>
                                        <p:cTn id="31" dur="400"/>
                                        <p:tgtEl>
                                          <p:spTgt spid="1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4"/>
                                        </p:tgtEl>
                                        <p:attrNameLst>
                                          <p:attrName>style.visibility</p:attrName>
                                        </p:attrNameLst>
                                      </p:cBhvr>
                                      <p:to>
                                        <p:strVal val="visible"/>
                                      </p:to>
                                    </p:set>
                                    <p:animEffect transition="in" filter="fade">
                                      <p:cBhvr>
                                        <p:cTn id="36" dur="400"/>
                                        <p:tgtEl>
                                          <p:spTgt spid="104"/>
                                        </p:tgtEl>
                                      </p:cBhvr>
                                    </p:animEffect>
                                  </p:childTnLst>
                                </p:cTn>
                              </p:par>
                              <p:par>
                                <p:cTn id="37" presetID="10" presetClass="entr" presetSubtype="0" fill="hold" nodeType="withEffect">
                                  <p:stCondLst>
                                    <p:cond delay="0"/>
                                  </p:stCondLst>
                                  <p:childTnLst>
                                    <p:set>
                                      <p:cBhvr>
                                        <p:cTn id="38" dur="1" fill="hold">
                                          <p:stCondLst>
                                            <p:cond delay="0"/>
                                          </p:stCondLst>
                                        </p:cTn>
                                        <p:tgtEl>
                                          <p:spTgt spid="102"/>
                                        </p:tgtEl>
                                        <p:attrNameLst>
                                          <p:attrName>style.visibility</p:attrName>
                                        </p:attrNameLst>
                                      </p:cBhvr>
                                      <p:to>
                                        <p:strVal val="visible"/>
                                      </p:to>
                                    </p:set>
                                    <p:animEffect transition="in" filter="fade">
                                      <p:cBhvr>
                                        <p:cTn id="39" dur="400"/>
                                        <p:tgtEl>
                                          <p:spTgt spid="102"/>
                                        </p:tgtEl>
                                      </p:cBhvr>
                                    </p:animEffect>
                                  </p:childTnLst>
                                </p:cTn>
                              </p:par>
                              <p:par>
                                <p:cTn id="40" presetID="10" presetClass="entr" presetSubtype="0" fill="hold" nodeType="withEffect">
                                  <p:stCondLst>
                                    <p:cond delay="0"/>
                                  </p:stCondLst>
                                  <p:childTnLst>
                                    <p:set>
                                      <p:cBhvr>
                                        <p:cTn id="41" dur="1" fill="hold">
                                          <p:stCondLst>
                                            <p:cond delay="0"/>
                                          </p:stCondLst>
                                        </p:cTn>
                                        <p:tgtEl>
                                          <p:spTgt spid="103"/>
                                        </p:tgtEl>
                                        <p:attrNameLst>
                                          <p:attrName>style.visibility</p:attrName>
                                        </p:attrNameLst>
                                      </p:cBhvr>
                                      <p:to>
                                        <p:strVal val="visible"/>
                                      </p:to>
                                    </p:set>
                                    <p:animEffect transition="in" filter="fade">
                                      <p:cBhvr>
                                        <p:cTn id="42" dur="400"/>
                                        <p:tgtEl>
                                          <p:spTgt spid="103"/>
                                        </p:tgtEl>
                                      </p:cBhvr>
                                    </p:animEffect>
                                  </p:childTnLst>
                                </p:cTn>
                              </p:par>
                              <p:par>
                                <p:cTn id="43" presetID="10" presetClass="entr" presetSubtype="0" fill="hold" nodeType="withEffect">
                                  <p:stCondLst>
                                    <p:cond delay="0"/>
                                  </p:stCondLst>
                                  <p:childTnLst>
                                    <p:set>
                                      <p:cBhvr>
                                        <p:cTn id="44" dur="1" fill="hold">
                                          <p:stCondLst>
                                            <p:cond delay="0"/>
                                          </p:stCondLst>
                                        </p:cTn>
                                        <p:tgtEl>
                                          <p:spTgt spid="115"/>
                                        </p:tgtEl>
                                        <p:attrNameLst>
                                          <p:attrName>style.visibility</p:attrName>
                                        </p:attrNameLst>
                                      </p:cBhvr>
                                      <p:to>
                                        <p:strVal val="visible"/>
                                      </p:to>
                                    </p:set>
                                    <p:animEffect transition="in" filter="fade">
                                      <p:cBhvr>
                                        <p:cTn id="45" dur="400"/>
                                        <p:tgtEl>
                                          <p:spTgt spid="115"/>
                                        </p:tgtEl>
                                      </p:cBhvr>
                                    </p:animEffect>
                                  </p:childTnLst>
                                </p:cTn>
                              </p:par>
                              <p:par>
                                <p:cTn id="46" presetID="10" presetClass="entr" presetSubtype="0" fill="hold" nodeType="withEffect">
                                  <p:stCondLst>
                                    <p:cond delay="0"/>
                                  </p:stCondLst>
                                  <p:childTnLst>
                                    <p:set>
                                      <p:cBhvr>
                                        <p:cTn id="47" dur="1" fill="hold">
                                          <p:stCondLst>
                                            <p:cond delay="0"/>
                                          </p:stCondLst>
                                        </p:cTn>
                                        <p:tgtEl>
                                          <p:spTgt spid="116"/>
                                        </p:tgtEl>
                                        <p:attrNameLst>
                                          <p:attrName>style.visibility</p:attrName>
                                        </p:attrNameLst>
                                      </p:cBhvr>
                                      <p:to>
                                        <p:strVal val="visible"/>
                                      </p:to>
                                    </p:set>
                                    <p:animEffect transition="in" filter="fade">
                                      <p:cBhvr>
                                        <p:cTn id="48" dur="400"/>
                                        <p:tgtEl>
                                          <p:spTgt spid="116"/>
                                        </p:tgtEl>
                                      </p:cBhvr>
                                    </p:animEffect>
                                  </p:childTnLst>
                                </p:cTn>
                              </p:par>
                              <p:par>
                                <p:cTn id="49" presetID="10" presetClass="entr" presetSubtype="0" fill="hold" nodeType="withEffect">
                                  <p:stCondLst>
                                    <p:cond delay="0"/>
                                  </p:stCondLst>
                                  <p:childTnLst>
                                    <p:set>
                                      <p:cBhvr>
                                        <p:cTn id="50" dur="1" fill="hold">
                                          <p:stCondLst>
                                            <p:cond delay="0"/>
                                          </p:stCondLst>
                                        </p:cTn>
                                        <p:tgtEl>
                                          <p:spTgt spid="117"/>
                                        </p:tgtEl>
                                        <p:attrNameLst>
                                          <p:attrName>style.visibility</p:attrName>
                                        </p:attrNameLst>
                                      </p:cBhvr>
                                      <p:to>
                                        <p:strVal val="visible"/>
                                      </p:to>
                                    </p:set>
                                    <p:animEffect transition="in" filter="fade">
                                      <p:cBhvr>
                                        <p:cTn id="51" dur="400"/>
                                        <p:tgtEl>
                                          <p:spTgt spid="117"/>
                                        </p:tgtEl>
                                      </p:cBhvr>
                                    </p:animEffect>
                                  </p:childTnLst>
                                </p:cTn>
                              </p:par>
                              <p:par>
                                <p:cTn id="52" presetID="10" presetClass="entr" presetSubtype="0" fill="hold" nodeType="withEffect">
                                  <p:stCondLst>
                                    <p:cond delay="0"/>
                                  </p:stCondLst>
                                  <p:childTnLst>
                                    <p:set>
                                      <p:cBhvr>
                                        <p:cTn id="53" dur="1" fill="hold">
                                          <p:stCondLst>
                                            <p:cond delay="0"/>
                                          </p:stCondLst>
                                        </p:cTn>
                                        <p:tgtEl>
                                          <p:spTgt spid="118"/>
                                        </p:tgtEl>
                                        <p:attrNameLst>
                                          <p:attrName>style.visibility</p:attrName>
                                        </p:attrNameLst>
                                      </p:cBhvr>
                                      <p:to>
                                        <p:strVal val="visible"/>
                                      </p:to>
                                    </p:set>
                                    <p:animEffect transition="in" filter="fade">
                                      <p:cBhvr>
                                        <p:cTn id="54" dur="400"/>
                                        <p:tgtEl>
                                          <p:spTgt spid="118"/>
                                        </p:tgtEl>
                                      </p:cBhvr>
                                    </p:animEffect>
                                  </p:childTnLst>
                                </p:cTn>
                              </p:par>
                              <p:par>
                                <p:cTn id="55" presetID="10" presetClass="entr" presetSubtype="0" fill="hold" nodeType="withEffect">
                                  <p:stCondLst>
                                    <p:cond delay="0"/>
                                  </p:stCondLst>
                                  <p:childTnLst>
                                    <p:set>
                                      <p:cBhvr>
                                        <p:cTn id="56" dur="1" fill="hold">
                                          <p:stCondLst>
                                            <p:cond delay="0"/>
                                          </p:stCondLst>
                                        </p:cTn>
                                        <p:tgtEl>
                                          <p:spTgt spid="119"/>
                                        </p:tgtEl>
                                        <p:attrNameLst>
                                          <p:attrName>style.visibility</p:attrName>
                                        </p:attrNameLst>
                                      </p:cBhvr>
                                      <p:to>
                                        <p:strVal val="visible"/>
                                      </p:to>
                                    </p:set>
                                    <p:animEffect transition="in" filter="fade">
                                      <p:cBhvr>
                                        <p:cTn id="57" dur="400"/>
                                        <p:tgtEl>
                                          <p:spTgt spid="119"/>
                                        </p:tgtEl>
                                      </p:cBhvr>
                                    </p:animEffect>
                                  </p:childTnLst>
                                </p:cTn>
                              </p:par>
                              <p:par>
                                <p:cTn id="58" presetID="10" presetClass="entr" presetSubtype="0" fill="hold" nodeType="withEffect">
                                  <p:stCondLst>
                                    <p:cond delay="0"/>
                                  </p:stCondLst>
                                  <p:childTnLst>
                                    <p:set>
                                      <p:cBhvr>
                                        <p:cTn id="59" dur="1" fill="hold">
                                          <p:stCondLst>
                                            <p:cond delay="0"/>
                                          </p:stCondLst>
                                        </p:cTn>
                                        <p:tgtEl>
                                          <p:spTgt spid="120"/>
                                        </p:tgtEl>
                                        <p:attrNameLst>
                                          <p:attrName>style.visibility</p:attrName>
                                        </p:attrNameLst>
                                      </p:cBhvr>
                                      <p:to>
                                        <p:strVal val="visible"/>
                                      </p:to>
                                    </p:set>
                                    <p:animEffect transition="in" filter="fade">
                                      <p:cBhvr>
                                        <p:cTn id="60" dur="400"/>
                                        <p:tgtEl>
                                          <p:spTgt spid="120"/>
                                        </p:tgtEl>
                                      </p:cBhvr>
                                    </p:animEffect>
                                  </p:childTnLst>
                                </p:cTn>
                              </p:par>
                              <p:par>
                                <p:cTn id="61" presetID="10" presetClass="entr" presetSubtype="0" fill="hold" nodeType="withEffect">
                                  <p:stCondLst>
                                    <p:cond delay="0"/>
                                  </p:stCondLst>
                                  <p:childTnLst>
                                    <p:set>
                                      <p:cBhvr>
                                        <p:cTn id="62" dur="1" fill="hold">
                                          <p:stCondLst>
                                            <p:cond delay="0"/>
                                          </p:stCondLst>
                                        </p:cTn>
                                        <p:tgtEl>
                                          <p:spTgt spid="121"/>
                                        </p:tgtEl>
                                        <p:attrNameLst>
                                          <p:attrName>style.visibility</p:attrName>
                                        </p:attrNameLst>
                                      </p:cBhvr>
                                      <p:to>
                                        <p:strVal val="visible"/>
                                      </p:to>
                                    </p:set>
                                    <p:animEffect transition="in" filter="fade">
                                      <p:cBhvr>
                                        <p:cTn id="63" dur="400"/>
                                        <p:tgtEl>
                                          <p:spTgt spid="121"/>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07"/>
                                        </p:tgtEl>
                                        <p:attrNameLst>
                                          <p:attrName>style.visibility</p:attrName>
                                        </p:attrNameLst>
                                      </p:cBhvr>
                                      <p:to>
                                        <p:strVal val="visible"/>
                                      </p:to>
                                    </p:set>
                                    <p:animEffect transition="in" filter="fade">
                                      <p:cBhvr>
                                        <p:cTn id="68" dur="400"/>
                                        <p:tgtEl>
                                          <p:spTgt spid="107"/>
                                        </p:tgtEl>
                                      </p:cBhvr>
                                    </p:animEffect>
                                  </p:childTnLst>
                                </p:cTn>
                              </p:par>
                              <p:par>
                                <p:cTn id="69" presetID="10" presetClass="entr" presetSubtype="0" fill="hold" nodeType="withEffect">
                                  <p:stCondLst>
                                    <p:cond delay="0"/>
                                  </p:stCondLst>
                                  <p:childTnLst>
                                    <p:set>
                                      <p:cBhvr>
                                        <p:cTn id="70" dur="1" fill="hold">
                                          <p:stCondLst>
                                            <p:cond delay="0"/>
                                          </p:stCondLst>
                                        </p:cTn>
                                        <p:tgtEl>
                                          <p:spTgt spid="105"/>
                                        </p:tgtEl>
                                        <p:attrNameLst>
                                          <p:attrName>style.visibility</p:attrName>
                                        </p:attrNameLst>
                                      </p:cBhvr>
                                      <p:to>
                                        <p:strVal val="visible"/>
                                      </p:to>
                                    </p:set>
                                    <p:animEffect transition="in" filter="fade">
                                      <p:cBhvr>
                                        <p:cTn id="71" dur="400"/>
                                        <p:tgtEl>
                                          <p:spTgt spid="105"/>
                                        </p:tgtEl>
                                      </p:cBhvr>
                                    </p:animEffect>
                                  </p:childTnLst>
                                </p:cTn>
                              </p:par>
                              <p:par>
                                <p:cTn id="72" presetID="10" presetClass="entr" presetSubtype="0" fill="hold" nodeType="withEffect">
                                  <p:stCondLst>
                                    <p:cond delay="0"/>
                                  </p:stCondLst>
                                  <p:childTnLst>
                                    <p:set>
                                      <p:cBhvr>
                                        <p:cTn id="73" dur="1" fill="hold">
                                          <p:stCondLst>
                                            <p:cond delay="0"/>
                                          </p:stCondLst>
                                        </p:cTn>
                                        <p:tgtEl>
                                          <p:spTgt spid="106"/>
                                        </p:tgtEl>
                                        <p:attrNameLst>
                                          <p:attrName>style.visibility</p:attrName>
                                        </p:attrNameLst>
                                      </p:cBhvr>
                                      <p:to>
                                        <p:strVal val="visible"/>
                                      </p:to>
                                    </p:set>
                                    <p:animEffect transition="in" filter="fade">
                                      <p:cBhvr>
                                        <p:cTn id="74" dur="400"/>
                                        <p:tgtEl>
                                          <p:spTgt spid="106"/>
                                        </p:tgtEl>
                                      </p:cBhvr>
                                    </p:animEffect>
                                  </p:childTnLst>
                                </p:cTn>
                              </p:par>
                              <p:par>
                                <p:cTn id="75" presetID="10" presetClass="entr" presetSubtype="0" fill="hold" nodeType="withEffect">
                                  <p:stCondLst>
                                    <p:cond delay="0"/>
                                  </p:stCondLst>
                                  <p:childTnLst>
                                    <p:set>
                                      <p:cBhvr>
                                        <p:cTn id="76" dur="1" fill="hold">
                                          <p:stCondLst>
                                            <p:cond delay="0"/>
                                          </p:stCondLst>
                                        </p:cTn>
                                        <p:tgtEl>
                                          <p:spTgt spid="122"/>
                                        </p:tgtEl>
                                        <p:attrNameLst>
                                          <p:attrName>style.visibility</p:attrName>
                                        </p:attrNameLst>
                                      </p:cBhvr>
                                      <p:to>
                                        <p:strVal val="visible"/>
                                      </p:to>
                                    </p:set>
                                    <p:animEffect transition="in" filter="fade">
                                      <p:cBhvr>
                                        <p:cTn id="77" dur="400"/>
                                        <p:tgtEl>
                                          <p:spTgt spid="122"/>
                                        </p:tgtEl>
                                      </p:cBhvr>
                                    </p:animEffect>
                                  </p:childTnLst>
                                </p:cTn>
                              </p:par>
                              <p:par>
                                <p:cTn id="78" presetID="10" presetClass="entr" presetSubtype="0" fill="hold" nodeType="withEffect">
                                  <p:stCondLst>
                                    <p:cond delay="0"/>
                                  </p:stCondLst>
                                  <p:childTnLst>
                                    <p:set>
                                      <p:cBhvr>
                                        <p:cTn id="79" dur="1" fill="hold">
                                          <p:stCondLst>
                                            <p:cond delay="0"/>
                                          </p:stCondLst>
                                        </p:cTn>
                                        <p:tgtEl>
                                          <p:spTgt spid="123"/>
                                        </p:tgtEl>
                                        <p:attrNameLst>
                                          <p:attrName>style.visibility</p:attrName>
                                        </p:attrNameLst>
                                      </p:cBhvr>
                                      <p:to>
                                        <p:strVal val="visible"/>
                                      </p:to>
                                    </p:set>
                                    <p:animEffect transition="in" filter="fade">
                                      <p:cBhvr>
                                        <p:cTn id="80" dur="400"/>
                                        <p:tgtEl>
                                          <p:spTgt spid="123"/>
                                        </p:tgtEl>
                                      </p:cBhvr>
                                    </p:animEffect>
                                  </p:childTnLst>
                                </p:cTn>
                              </p:par>
                              <p:par>
                                <p:cTn id="81" presetID="10" presetClass="entr" presetSubtype="0" fill="hold" nodeType="withEffect">
                                  <p:stCondLst>
                                    <p:cond delay="0"/>
                                  </p:stCondLst>
                                  <p:childTnLst>
                                    <p:set>
                                      <p:cBhvr>
                                        <p:cTn id="82" dur="1" fill="hold">
                                          <p:stCondLst>
                                            <p:cond delay="0"/>
                                          </p:stCondLst>
                                        </p:cTn>
                                        <p:tgtEl>
                                          <p:spTgt spid="124"/>
                                        </p:tgtEl>
                                        <p:attrNameLst>
                                          <p:attrName>style.visibility</p:attrName>
                                        </p:attrNameLst>
                                      </p:cBhvr>
                                      <p:to>
                                        <p:strVal val="visible"/>
                                      </p:to>
                                    </p:set>
                                    <p:animEffect transition="in" filter="fade">
                                      <p:cBhvr>
                                        <p:cTn id="83" dur="400"/>
                                        <p:tgtEl>
                                          <p:spTgt spid="124"/>
                                        </p:tgtEl>
                                      </p:cBhvr>
                                    </p:animEffect>
                                  </p:childTnLst>
                                </p:cTn>
                              </p:par>
                              <p:par>
                                <p:cTn id="84" presetID="10" presetClass="entr" presetSubtype="0" fill="hold" nodeType="withEffect">
                                  <p:stCondLst>
                                    <p:cond delay="0"/>
                                  </p:stCondLst>
                                  <p:childTnLst>
                                    <p:set>
                                      <p:cBhvr>
                                        <p:cTn id="85" dur="1" fill="hold">
                                          <p:stCondLst>
                                            <p:cond delay="0"/>
                                          </p:stCondLst>
                                        </p:cTn>
                                        <p:tgtEl>
                                          <p:spTgt spid="125"/>
                                        </p:tgtEl>
                                        <p:attrNameLst>
                                          <p:attrName>style.visibility</p:attrName>
                                        </p:attrNameLst>
                                      </p:cBhvr>
                                      <p:to>
                                        <p:strVal val="visible"/>
                                      </p:to>
                                    </p:set>
                                    <p:animEffect transition="in" filter="fade">
                                      <p:cBhvr>
                                        <p:cTn id="86" dur="400"/>
                                        <p:tgtEl>
                                          <p:spTgt spid="125"/>
                                        </p:tgtEl>
                                      </p:cBhvr>
                                    </p:animEffect>
                                  </p:childTnLst>
                                </p:cTn>
                              </p:par>
                              <p:par>
                                <p:cTn id="87" presetID="10" presetClass="entr" presetSubtype="0" fill="hold" nodeType="withEffect">
                                  <p:stCondLst>
                                    <p:cond delay="0"/>
                                  </p:stCondLst>
                                  <p:childTnLst>
                                    <p:set>
                                      <p:cBhvr>
                                        <p:cTn id="88" dur="1" fill="hold">
                                          <p:stCondLst>
                                            <p:cond delay="0"/>
                                          </p:stCondLst>
                                        </p:cTn>
                                        <p:tgtEl>
                                          <p:spTgt spid="126"/>
                                        </p:tgtEl>
                                        <p:attrNameLst>
                                          <p:attrName>style.visibility</p:attrName>
                                        </p:attrNameLst>
                                      </p:cBhvr>
                                      <p:to>
                                        <p:strVal val="visible"/>
                                      </p:to>
                                    </p:set>
                                    <p:animEffect transition="in" filter="fade">
                                      <p:cBhvr>
                                        <p:cTn id="89" dur="400"/>
                                        <p:tgtEl>
                                          <p:spTgt spid="126"/>
                                        </p:tgtEl>
                                      </p:cBhvr>
                                    </p:animEffect>
                                  </p:childTnLst>
                                </p:cTn>
                              </p:par>
                              <p:par>
                                <p:cTn id="90" presetID="10" presetClass="entr" presetSubtype="0" fill="hold" nodeType="withEffect">
                                  <p:stCondLst>
                                    <p:cond delay="0"/>
                                  </p:stCondLst>
                                  <p:childTnLst>
                                    <p:set>
                                      <p:cBhvr>
                                        <p:cTn id="91" dur="1" fill="hold">
                                          <p:stCondLst>
                                            <p:cond delay="0"/>
                                          </p:stCondLst>
                                        </p:cTn>
                                        <p:tgtEl>
                                          <p:spTgt spid="127"/>
                                        </p:tgtEl>
                                        <p:attrNameLst>
                                          <p:attrName>style.visibility</p:attrName>
                                        </p:attrNameLst>
                                      </p:cBhvr>
                                      <p:to>
                                        <p:strVal val="visible"/>
                                      </p:to>
                                    </p:set>
                                    <p:animEffect transition="in" filter="fade">
                                      <p:cBhvr>
                                        <p:cTn id="92" dur="400"/>
                                        <p:tgtEl>
                                          <p:spTgt spid="12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61"/>
                                        </p:tgtEl>
                                        <p:attrNameLst>
                                          <p:attrName>style.visibility</p:attrName>
                                        </p:attrNameLst>
                                      </p:cBhvr>
                                      <p:to>
                                        <p:strVal val="visible"/>
                                      </p:to>
                                    </p:set>
                                    <p:animEffect transition="in" filter="fade">
                                      <p:cBhvr>
                                        <p:cTn id="97" dur="4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47" y="118428"/>
            <a:ext cx="9224661" cy="638175"/>
          </a:xfrm>
        </p:spPr>
        <p:txBody>
          <a:bodyPr>
            <a:normAutofit fontScale="90000"/>
          </a:bodyPr>
          <a:lstStyle/>
          <a:p>
            <a:pPr algn="l">
              <a:buNone/>
              <a:defRPr b="0"/>
            </a:pPr>
            <a:r>
              <a:rPr lang="en-US" sz="2800" b="0" i="0" dirty="0">
                <a:solidFill>
                  <a:srgbClr val="000000"/>
                </a:solidFill>
              </a:rPr>
              <a:t>How strongly can we support an architectural claim?</a:t>
            </a:r>
          </a:p>
        </p:txBody>
      </p:sp>
      <p:sp>
        <p:nvSpPr>
          <p:cNvPr id="3" name="Slide Number Placeholder 2"/>
          <p:cNvSpPr>
            <a:spLocks noGrp="1"/>
          </p:cNvSpPr>
          <p:nvPr>
            <p:ph type="sldNum" sz="quarter" idx="4"/>
          </p:nvPr>
        </p:nvSpPr>
        <p:spPr/>
        <p:txBody>
          <a:bodyPr/>
          <a:lstStyle/>
          <a:p>
            <a:fld id="{B7EB45DA-9A0D-DC49-8E02-F30A5DDC21C3}" type="slidenum">
              <a:rPr lang="en-US" smtClean="0"/>
              <a:t>24</a:t>
            </a:fld>
            <a:endParaRPr lang="en-US"/>
          </a:p>
        </p:txBody>
      </p:sp>
      <p:sp>
        <p:nvSpPr>
          <p:cNvPr id="61" name="Band61"/>
          <p:cNvSpPr/>
          <p:nvPr/>
        </p:nvSpPr>
        <p:spPr>
          <a:xfrm>
            <a:off x="279400" y="5300000"/>
            <a:ext cx="8585200" cy="900000"/>
          </a:xfrm>
          <a:prstGeom prst="rect">
            <a:avLst/>
          </a:prstGeom>
          <a:solidFill>
            <a:srgbClr val="8E6F3E"/>
          </a:solidFill>
          <a:ln>
            <a:noFill/>
          </a:ln>
        </p:spPr>
        <p:txBody>
          <a:bodyPr wrap="square" lIns="109728" tIns="82296" rIns="109728" bIns="82296" anchor="ctr">
            <a:normAutofit/>
          </a:bodyPr>
          <a:lstStyle/>
          <a:p>
            <a:pPr algn="ctr">
              <a:buNone/>
            </a:pPr>
            <a:r>
              <a:rPr lang="en-US" sz="2400" b="1" i="0" dirty="0">
                <a:solidFill>
                  <a:srgbClr val="FFFFFF"/>
                </a:solidFill>
              </a:rPr>
              <a:t>The more faithfully the model captures the property we care about, the less we have to bet.</a:t>
            </a:r>
          </a:p>
        </p:txBody>
      </p:sp>
      <p:cxnSp>
        <p:nvCxnSpPr>
          <p:cNvPr id="100" name="Axis"/>
          <p:cNvCxnSpPr/>
          <p:nvPr/>
        </p:nvCxnSpPr>
        <p:spPr>
          <a:xfrm>
            <a:off x="745000" y="3109500"/>
            <a:ext cx="7694880" cy="0"/>
          </a:xfrm>
          <a:prstGeom prst="line">
            <a:avLst/>
          </a:prstGeom>
          <a:ln w="55377">
            <a:solidFill>
              <a:srgbClr val="8E6F3E"/>
            </a:solidFill>
            <a:headEnd type="triangle" w="med" len="med"/>
            <a:tailEnd type="triangle" w="med" len="med"/>
          </a:ln>
        </p:spPr>
      </p:cxnSp>
      <p:sp>
        <p:nvSpPr>
          <p:cNvPr id="101" name="MoreLbl"/>
          <p:cNvSpPr txBox="1"/>
          <p:nvPr/>
        </p:nvSpPr>
        <p:spPr>
          <a:xfrm>
            <a:off x="643000" y="2510100"/>
            <a:ext cx="1428000" cy="486000"/>
          </a:xfrm>
          <a:prstGeom prst="rect">
            <a:avLst/>
          </a:prstGeom>
          <a:noFill/>
          <a:ln>
            <a:noFill/>
          </a:ln>
        </p:spPr>
        <p:txBody>
          <a:bodyPr wrap="square" lIns="0" tIns="0" rIns="0" bIns="0" anchor="t">
            <a:normAutofit/>
          </a:bodyPr>
          <a:lstStyle/>
          <a:p>
            <a:pPr algn="l">
              <a:buNone/>
            </a:pPr>
            <a:r>
              <a:rPr lang="en-US" sz="2000" b="1" i="0" dirty="0">
                <a:solidFill>
                  <a:srgbClr val="5C4826"/>
                </a:solidFill>
              </a:rPr>
              <a:t>Weaker</a:t>
            </a:r>
          </a:p>
        </p:txBody>
      </p:sp>
      <p:sp>
        <p:nvSpPr>
          <p:cNvPr id="102" name="LessLbl"/>
          <p:cNvSpPr txBox="1"/>
          <p:nvPr/>
        </p:nvSpPr>
        <p:spPr>
          <a:xfrm>
            <a:off x="7171000" y="2510100"/>
            <a:ext cx="1326000" cy="486000"/>
          </a:xfrm>
          <a:prstGeom prst="rect">
            <a:avLst/>
          </a:prstGeom>
          <a:noFill/>
          <a:ln>
            <a:noFill/>
          </a:ln>
        </p:spPr>
        <p:txBody>
          <a:bodyPr wrap="square" lIns="0" tIns="0" rIns="0" bIns="0" anchor="t">
            <a:normAutofit/>
          </a:bodyPr>
          <a:lstStyle/>
          <a:p>
            <a:pPr algn="r">
              <a:buNone/>
            </a:pPr>
            <a:r>
              <a:rPr lang="en-US" sz="2000" b="1" i="0" dirty="0">
                <a:solidFill>
                  <a:srgbClr val="5C4826"/>
                </a:solidFill>
              </a:rPr>
              <a:t>Stronger</a:t>
            </a:r>
          </a:p>
        </p:txBody>
      </p:sp>
      <p:sp>
        <p:nvSpPr>
          <p:cNvPr id="103" name="Stop0"/>
          <p:cNvSpPr/>
          <p:nvPr/>
        </p:nvSpPr>
        <p:spPr>
          <a:xfrm>
            <a:off x="1737000" y="2979500"/>
            <a:ext cx="260000" cy="26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04" name="StopLbl0"/>
          <p:cNvSpPr txBox="1"/>
          <p:nvPr/>
        </p:nvSpPr>
        <p:spPr>
          <a:xfrm>
            <a:off x="977000" y="1570500"/>
            <a:ext cx="1780000" cy="874800"/>
          </a:xfrm>
          <a:prstGeom prst="rect">
            <a:avLst/>
          </a:prstGeom>
          <a:noFill/>
          <a:ln>
            <a:noFill/>
          </a:ln>
        </p:spPr>
        <p:txBody>
          <a:bodyPr wrap="square" lIns="0" tIns="0" rIns="0" bIns="0" anchor="t">
            <a:normAutofit fontScale="92500" lnSpcReduction="10000"/>
          </a:bodyPr>
          <a:lstStyle/>
          <a:p>
            <a:pPr algn="ctr">
              <a:buNone/>
            </a:pPr>
            <a:r>
              <a:rPr lang="en-US" sz="2100" b="1" i="0" dirty="0">
                <a:solidFill>
                  <a:srgbClr val="8E6F3E"/>
                </a:solidFill>
              </a:rPr>
              <a:t>REASONED</a:t>
            </a:r>
          </a:p>
          <a:p>
            <a:pPr algn="ctr">
              <a:spcBef>
                <a:spcPts val="262"/>
              </a:spcBef>
              <a:buNone/>
            </a:pPr>
            <a:r>
              <a:rPr lang="en-US" sz="2100" b="1" i="0" dirty="0">
                <a:solidFill>
                  <a:srgbClr val="8E6F3E"/>
                </a:solidFill>
              </a:rPr>
              <a:t>EXPECTATION</a:t>
            </a:r>
          </a:p>
          <a:p>
            <a:pPr algn="ctr">
              <a:spcBef>
                <a:spcPts val="262"/>
              </a:spcBef>
              <a:buNone/>
            </a:pPr>
            <a:r>
              <a:rPr lang="en-US" sz="2100" b="1" dirty="0">
                <a:solidFill>
                  <a:srgbClr val="8E6F3E"/>
                </a:solidFill>
              </a:rPr>
              <a:t>(Pattern)</a:t>
            </a:r>
            <a:endParaRPr lang="en-US" sz="2100" b="1" i="0" dirty="0">
              <a:solidFill>
                <a:srgbClr val="8E6F3E"/>
              </a:solidFill>
            </a:endParaRPr>
          </a:p>
        </p:txBody>
      </p:sp>
      <p:sp>
        <p:nvSpPr>
          <p:cNvPr id="105" name="StopQ0"/>
          <p:cNvSpPr txBox="1"/>
          <p:nvPr/>
        </p:nvSpPr>
        <p:spPr>
          <a:xfrm>
            <a:off x="1000000" y="3595500"/>
            <a:ext cx="1734000" cy="1134000"/>
          </a:xfrm>
          <a:prstGeom prst="rect">
            <a:avLst/>
          </a:prstGeom>
          <a:noFill/>
          <a:ln>
            <a:noFill/>
          </a:ln>
        </p:spPr>
        <p:txBody>
          <a:bodyPr wrap="square" lIns="0" tIns="0" rIns="0" bIns="0" anchor="t">
            <a:normAutofit/>
          </a:bodyPr>
          <a:lstStyle/>
          <a:p>
            <a:pPr algn="ctr">
              <a:buNone/>
            </a:pPr>
            <a:r>
              <a:rPr lang="en-US" sz="1900" b="0" i="1" dirty="0">
                <a:solidFill>
                  <a:srgbClr val="555960"/>
                </a:solidFill>
              </a:rPr>
              <a:t>“should remain local”</a:t>
            </a:r>
          </a:p>
        </p:txBody>
      </p:sp>
      <p:sp>
        <p:nvSpPr>
          <p:cNvPr id="106" name="Stop1"/>
          <p:cNvSpPr/>
          <p:nvPr/>
        </p:nvSpPr>
        <p:spPr>
          <a:xfrm>
            <a:off x="3471000" y="2979500"/>
            <a:ext cx="260000" cy="26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07" name="StopLbl1"/>
          <p:cNvSpPr txBox="1"/>
          <p:nvPr/>
        </p:nvSpPr>
        <p:spPr>
          <a:xfrm>
            <a:off x="2711000" y="1570500"/>
            <a:ext cx="1780000" cy="874800"/>
          </a:xfrm>
          <a:prstGeom prst="rect">
            <a:avLst/>
          </a:prstGeom>
          <a:noFill/>
          <a:ln>
            <a:noFill/>
          </a:ln>
        </p:spPr>
        <p:txBody>
          <a:bodyPr wrap="square" lIns="0" tIns="0" rIns="0" bIns="0" anchor="t">
            <a:normAutofit fontScale="92500" lnSpcReduction="10000"/>
          </a:bodyPr>
          <a:lstStyle/>
          <a:p>
            <a:pPr algn="ctr">
              <a:buNone/>
            </a:pPr>
            <a:r>
              <a:rPr lang="en-US" sz="2100" b="1" i="0" dirty="0">
                <a:solidFill>
                  <a:srgbClr val="8E6F3E"/>
                </a:solidFill>
              </a:rPr>
              <a:t>STRUCTURAL</a:t>
            </a:r>
          </a:p>
          <a:p>
            <a:pPr algn="ctr">
              <a:spcBef>
                <a:spcPts val="262"/>
              </a:spcBef>
              <a:buNone/>
            </a:pPr>
            <a:r>
              <a:rPr lang="en-US" sz="2100" b="1" i="0" dirty="0">
                <a:solidFill>
                  <a:srgbClr val="8E6F3E"/>
                </a:solidFill>
              </a:rPr>
              <a:t>ARGUMENT</a:t>
            </a:r>
          </a:p>
          <a:p>
            <a:pPr algn="ctr">
              <a:spcBef>
                <a:spcPts val="262"/>
              </a:spcBef>
              <a:buNone/>
            </a:pPr>
            <a:r>
              <a:rPr lang="en-US" sz="2100" b="1" dirty="0">
                <a:solidFill>
                  <a:srgbClr val="8E6F3E"/>
                </a:solidFill>
              </a:rPr>
              <a:t>(Analytic model)</a:t>
            </a:r>
            <a:endParaRPr lang="en-US" sz="2100" b="1" i="0" dirty="0">
              <a:solidFill>
                <a:srgbClr val="8E6F3E"/>
              </a:solidFill>
            </a:endParaRPr>
          </a:p>
        </p:txBody>
      </p:sp>
      <p:sp>
        <p:nvSpPr>
          <p:cNvPr id="108" name="StopQ1"/>
          <p:cNvSpPr txBox="1"/>
          <p:nvPr/>
        </p:nvSpPr>
        <p:spPr>
          <a:xfrm>
            <a:off x="2734000" y="3595500"/>
            <a:ext cx="1734000" cy="1134000"/>
          </a:xfrm>
          <a:prstGeom prst="rect">
            <a:avLst/>
          </a:prstGeom>
          <a:noFill/>
          <a:ln>
            <a:noFill/>
          </a:ln>
        </p:spPr>
        <p:txBody>
          <a:bodyPr wrap="square" lIns="0" tIns="0" rIns="0" bIns="0" anchor="t">
            <a:normAutofit/>
          </a:bodyPr>
          <a:lstStyle/>
          <a:p>
            <a:pPr algn="ctr">
              <a:buNone/>
            </a:pPr>
            <a:r>
              <a:rPr lang="en-US" sz="1900" b="0" i="1" dirty="0">
                <a:solidFill>
                  <a:srgbClr val="555960"/>
                </a:solidFill>
              </a:rPr>
              <a:t>“no dependency crosses this boundary”</a:t>
            </a:r>
          </a:p>
        </p:txBody>
      </p:sp>
      <p:sp>
        <p:nvSpPr>
          <p:cNvPr id="109" name="Stop2"/>
          <p:cNvSpPr/>
          <p:nvPr/>
        </p:nvSpPr>
        <p:spPr>
          <a:xfrm>
            <a:off x="5205000" y="2979500"/>
            <a:ext cx="260000" cy="26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10" name="StopLbl2"/>
          <p:cNvSpPr txBox="1"/>
          <p:nvPr/>
        </p:nvSpPr>
        <p:spPr>
          <a:xfrm>
            <a:off x="4445000" y="1570500"/>
            <a:ext cx="1780000" cy="874800"/>
          </a:xfrm>
          <a:prstGeom prst="rect">
            <a:avLst/>
          </a:prstGeom>
          <a:noFill/>
          <a:ln>
            <a:noFill/>
          </a:ln>
        </p:spPr>
        <p:txBody>
          <a:bodyPr wrap="square" lIns="0" tIns="0" rIns="0" bIns="0" anchor="t">
            <a:normAutofit fontScale="92500" lnSpcReduction="10000"/>
          </a:bodyPr>
          <a:lstStyle/>
          <a:p>
            <a:pPr algn="ctr">
              <a:buNone/>
            </a:pPr>
            <a:r>
              <a:rPr lang="en-US" sz="2100" b="1" i="0" dirty="0">
                <a:solidFill>
                  <a:srgbClr val="8E6F3E"/>
                </a:solidFill>
              </a:rPr>
              <a:t>QUANTITATIVE</a:t>
            </a:r>
          </a:p>
          <a:p>
            <a:pPr algn="ctr">
              <a:spcBef>
                <a:spcPts val="262"/>
              </a:spcBef>
              <a:buNone/>
            </a:pPr>
            <a:r>
              <a:rPr lang="en-US" sz="2100" b="1" i="0" dirty="0">
                <a:solidFill>
                  <a:srgbClr val="8E6F3E"/>
                </a:solidFill>
              </a:rPr>
              <a:t>PREDICTION</a:t>
            </a:r>
          </a:p>
          <a:p>
            <a:pPr algn="ctr">
              <a:spcBef>
                <a:spcPts val="262"/>
              </a:spcBef>
              <a:buNone/>
            </a:pPr>
            <a:r>
              <a:rPr lang="en-US" sz="2100" b="1" dirty="0">
                <a:solidFill>
                  <a:srgbClr val="8E6F3E"/>
                </a:solidFill>
              </a:rPr>
              <a:t>(Quant. model)</a:t>
            </a:r>
            <a:endParaRPr lang="en-US" sz="2100" b="1" i="0" dirty="0">
              <a:solidFill>
                <a:srgbClr val="8E6F3E"/>
              </a:solidFill>
            </a:endParaRPr>
          </a:p>
        </p:txBody>
      </p:sp>
      <p:sp>
        <p:nvSpPr>
          <p:cNvPr id="111" name="StopQ2"/>
          <p:cNvSpPr txBox="1"/>
          <p:nvPr/>
        </p:nvSpPr>
        <p:spPr>
          <a:xfrm>
            <a:off x="4468000" y="3595500"/>
            <a:ext cx="1734000" cy="1134000"/>
          </a:xfrm>
          <a:prstGeom prst="rect">
            <a:avLst/>
          </a:prstGeom>
          <a:noFill/>
          <a:ln>
            <a:noFill/>
          </a:ln>
        </p:spPr>
        <p:txBody>
          <a:bodyPr wrap="square" lIns="0" tIns="0" rIns="0" bIns="0" anchor="t">
            <a:normAutofit/>
          </a:bodyPr>
          <a:lstStyle/>
          <a:p>
            <a:pPr algn="ctr">
              <a:buNone/>
            </a:pPr>
            <a:r>
              <a:rPr lang="en-US" sz="1900" b="0" i="1" dirty="0">
                <a:solidFill>
                  <a:srgbClr val="555960"/>
                </a:solidFill>
              </a:rPr>
              <a:t>“≈ 11.5 s”</a:t>
            </a:r>
          </a:p>
        </p:txBody>
      </p:sp>
      <p:sp>
        <p:nvSpPr>
          <p:cNvPr id="112" name="Stop3"/>
          <p:cNvSpPr/>
          <p:nvPr/>
        </p:nvSpPr>
        <p:spPr>
          <a:xfrm>
            <a:off x="6939000" y="2979500"/>
            <a:ext cx="260000" cy="260000"/>
          </a:xfrm>
          <a:prstGeom prst="ellipse">
            <a:avLst/>
          </a:prstGeom>
          <a:solidFill>
            <a:srgbClr val="8E6F3E"/>
          </a:solidFill>
          <a:ln>
            <a:noFill/>
          </a:ln>
        </p:spPr>
        <p:txBody>
          <a:bodyPr wrap="square" lIns="54864" tIns="27432" rIns="54864" bIns="27432" anchor="ctr">
            <a:normAutofit fontScale="55000" lnSpcReduction="20000"/>
          </a:bodyPr>
          <a:lstStyle/>
          <a:p>
            <a:endParaRPr/>
          </a:p>
        </p:txBody>
      </p:sp>
      <p:sp>
        <p:nvSpPr>
          <p:cNvPr id="113" name="StopLbl3"/>
          <p:cNvSpPr txBox="1"/>
          <p:nvPr/>
        </p:nvSpPr>
        <p:spPr>
          <a:xfrm>
            <a:off x="6179000" y="1570500"/>
            <a:ext cx="1780000" cy="874800"/>
          </a:xfrm>
          <a:prstGeom prst="rect">
            <a:avLst/>
          </a:prstGeom>
          <a:noFill/>
          <a:ln>
            <a:noFill/>
          </a:ln>
        </p:spPr>
        <p:txBody>
          <a:bodyPr wrap="square" lIns="0" tIns="0" rIns="0" bIns="0" anchor="t">
            <a:normAutofit fontScale="92500" lnSpcReduction="10000"/>
          </a:bodyPr>
          <a:lstStyle/>
          <a:p>
            <a:pPr algn="ctr">
              <a:buNone/>
            </a:pPr>
            <a:r>
              <a:rPr lang="en-US" sz="2100" b="1" i="0" dirty="0">
                <a:solidFill>
                  <a:srgbClr val="8E6F3E"/>
                </a:solidFill>
              </a:rPr>
              <a:t>OBSERVED</a:t>
            </a:r>
          </a:p>
          <a:p>
            <a:pPr algn="ctr">
              <a:spcBef>
                <a:spcPts val="262"/>
              </a:spcBef>
              <a:buNone/>
            </a:pPr>
            <a:r>
              <a:rPr lang="en-US" sz="2100" b="1" i="0" dirty="0">
                <a:solidFill>
                  <a:srgbClr val="8E6F3E"/>
                </a:solidFill>
              </a:rPr>
              <a:t>EVIDENCE</a:t>
            </a:r>
          </a:p>
          <a:p>
            <a:pPr algn="ctr">
              <a:spcBef>
                <a:spcPts val="262"/>
              </a:spcBef>
              <a:buNone/>
            </a:pPr>
            <a:r>
              <a:rPr lang="en-US" sz="2100" b="1" dirty="0">
                <a:solidFill>
                  <a:srgbClr val="8E6F3E"/>
                </a:solidFill>
              </a:rPr>
              <a:t>(Measurement)</a:t>
            </a:r>
            <a:endParaRPr lang="en-US" sz="2100" b="1" i="0" dirty="0">
              <a:solidFill>
                <a:srgbClr val="8E6F3E"/>
              </a:solidFill>
            </a:endParaRPr>
          </a:p>
        </p:txBody>
      </p:sp>
      <p:sp>
        <p:nvSpPr>
          <p:cNvPr id="114" name="StopQ3"/>
          <p:cNvSpPr txBox="1"/>
          <p:nvPr/>
        </p:nvSpPr>
        <p:spPr>
          <a:xfrm>
            <a:off x="6202000" y="3595500"/>
            <a:ext cx="1734000" cy="1134000"/>
          </a:xfrm>
          <a:prstGeom prst="rect">
            <a:avLst/>
          </a:prstGeom>
          <a:noFill/>
          <a:ln>
            <a:noFill/>
          </a:ln>
        </p:spPr>
        <p:txBody>
          <a:bodyPr wrap="square" lIns="0" tIns="0" rIns="0" bIns="0" anchor="t">
            <a:normAutofit/>
          </a:bodyPr>
          <a:lstStyle/>
          <a:p>
            <a:pPr algn="ctr">
              <a:buNone/>
            </a:pPr>
            <a:r>
              <a:rPr lang="en-US" sz="1900" b="0" i="1" dirty="0">
                <a:solidFill>
                  <a:srgbClr val="555960"/>
                </a:solidFill>
              </a:rPr>
              <a:t>“11.8 s, measured”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400"/>
                                        <p:tgtEl>
                                          <p:spTgt spid="103"/>
                                        </p:tgtEl>
                                      </p:cBhvr>
                                    </p:animEffect>
                                  </p:childTnLst>
                                </p:cTn>
                              </p:par>
                              <p:par>
                                <p:cTn id="8" presetID="10" presetClass="entr" presetSubtype="0" fill="hold" nodeType="withEffect">
                                  <p:stCondLst>
                                    <p:cond delay="0"/>
                                  </p:stCondLst>
                                  <p:childTnLst>
                                    <p:set>
                                      <p:cBhvr>
                                        <p:cTn id="9" dur="1" fill="hold">
                                          <p:stCondLst>
                                            <p:cond delay="0"/>
                                          </p:stCondLst>
                                        </p:cTn>
                                        <p:tgtEl>
                                          <p:spTgt spid="104"/>
                                        </p:tgtEl>
                                        <p:attrNameLst>
                                          <p:attrName>style.visibility</p:attrName>
                                        </p:attrNameLst>
                                      </p:cBhvr>
                                      <p:to>
                                        <p:strVal val="visible"/>
                                      </p:to>
                                    </p:set>
                                    <p:animEffect transition="in" filter="fade">
                                      <p:cBhvr>
                                        <p:cTn id="10" dur="400"/>
                                        <p:tgtEl>
                                          <p:spTgt spid="104"/>
                                        </p:tgtEl>
                                      </p:cBhvr>
                                    </p:animEffect>
                                  </p:childTnLst>
                                </p:cTn>
                              </p:par>
                              <p:par>
                                <p:cTn id="11" presetID="10" presetClass="entr" presetSubtype="0" fill="hold" nodeType="withEffect">
                                  <p:stCondLst>
                                    <p:cond delay="0"/>
                                  </p:stCondLst>
                                  <p:childTnLst>
                                    <p:set>
                                      <p:cBhvr>
                                        <p:cTn id="12" dur="1" fill="hold">
                                          <p:stCondLst>
                                            <p:cond delay="0"/>
                                          </p:stCondLst>
                                        </p:cTn>
                                        <p:tgtEl>
                                          <p:spTgt spid="105"/>
                                        </p:tgtEl>
                                        <p:attrNameLst>
                                          <p:attrName>style.visibility</p:attrName>
                                        </p:attrNameLst>
                                      </p:cBhvr>
                                      <p:to>
                                        <p:strVal val="visible"/>
                                      </p:to>
                                    </p:set>
                                    <p:animEffect transition="in" filter="fade">
                                      <p:cBhvr>
                                        <p:cTn id="13" dur="400"/>
                                        <p:tgtEl>
                                          <p:spTgt spid="10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6"/>
                                        </p:tgtEl>
                                        <p:attrNameLst>
                                          <p:attrName>style.visibility</p:attrName>
                                        </p:attrNameLst>
                                      </p:cBhvr>
                                      <p:to>
                                        <p:strVal val="visible"/>
                                      </p:to>
                                    </p:set>
                                    <p:animEffect transition="in" filter="fade">
                                      <p:cBhvr>
                                        <p:cTn id="18" dur="400"/>
                                        <p:tgtEl>
                                          <p:spTgt spid="106"/>
                                        </p:tgtEl>
                                      </p:cBhvr>
                                    </p:animEffect>
                                  </p:childTnLst>
                                </p:cTn>
                              </p:par>
                              <p:par>
                                <p:cTn id="19" presetID="10" presetClass="entr" presetSubtype="0" fill="hold" nodeType="withEffect">
                                  <p:stCondLst>
                                    <p:cond delay="0"/>
                                  </p:stCondLst>
                                  <p:childTnLst>
                                    <p:set>
                                      <p:cBhvr>
                                        <p:cTn id="20" dur="1" fill="hold">
                                          <p:stCondLst>
                                            <p:cond delay="0"/>
                                          </p:stCondLst>
                                        </p:cTn>
                                        <p:tgtEl>
                                          <p:spTgt spid="107"/>
                                        </p:tgtEl>
                                        <p:attrNameLst>
                                          <p:attrName>style.visibility</p:attrName>
                                        </p:attrNameLst>
                                      </p:cBhvr>
                                      <p:to>
                                        <p:strVal val="visible"/>
                                      </p:to>
                                    </p:set>
                                    <p:animEffect transition="in" filter="fade">
                                      <p:cBhvr>
                                        <p:cTn id="21" dur="400"/>
                                        <p:tgtEl>
                                          <p:spTgt spid="107"/>
                                        </p:tgtEl>
                                      </p:cBhvr>
                                    </p:animEffect>
                                  </p:childTnLst>
                                </p:cTn>
                              </p:par>
                              <p:par>
                                <p:cTn id="22" presetID="10" presetClass="entr" presetSubtype="0" fill="hold" nodeType="withEffect">
                                  <p:stCondLst>
                                    <p:cond delay="0"/>
                                  </p:stCondLst>
                                  <p:childTnLst>
                                    <p:set>
                                      <p:cBhvr>
                                        <p:cTn id="23" dur="1" fill="hold">
                                          <p:stCondLst>
                                            <p:cond delay="0"/>
                                          </p:stCondLst>
                                        </p:cTn>
                                        <p:tgtEl>
                                          <p:spTgt spid="108"/>
                                        </p:tgtEl>
                                        <p:attrNameLst>
                                          <p:attrName>style.visibility</p:attrName>
                                        </p:attrNameLst>
                                      </p:cBhvr>
                                      <p:to>
                                        <p:strVal val="visible"/>
                                      </p:to>
                                    </p:set>
                                    <p:animEffect transition="in" filter="fade">
                                      <p:cBhvr>
                                        <p:cTn id="24" dur="400"/>
                                        <p:tgtEl>
                                          <p:spTgt spid="10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9"/>
                                        </p:tgtEl>
                                        <p:attrNameLst>
                                          <p:attrName>style.visibility</p:attrName>
                                        </p:attrNameLst>
                                      </p:cBhvr>
                                      <p:to>
                                        <p:strVal val="visible"/>
                                      </p:to>
                                    </p:set>
                                    <p:animEffect transition="in" filter="fade">
                                      <p:cBhvr>
                                        <p:cTn id="29" dur="400"/>
                                        <p:tgtEl>
                                          <p:spTgt spid="109"/>
                                        </p:tgtEl>
                                      </p:cBhvr>
                                    </p:animEffect>
                                  </p:childTnLst>
                                </p:cTn>
                              </p:par>
                              <p:par>
                                <p:cTn id="30" presetID="10" presetClass="entr" presetSubtype="0" fill="hold" nodeType="withEffect">
                                  <p:stCondLst>
                                    <p:cond delay="0"/>
                                  </p:stCondLst>
                                  <p:childTnLst>
                                    <p:set>
                                      <p:cBhvr>
                                        <p:cTn id="31" dur="1" fill="hold">
                                          <p:stCondLst>
                                            <p:cond delay="0"/>
                                          </p:stCondLst>
                                        </p:cTn>
                                        <p:tgtEl>
                                          <p:spTgt spid="110"/>
                                        </p:tgtEl>
                                        <p:attrNameLst>
                                          <p:attrName>style.visibility</p:attrName>
                                        </p:attrNameLst>
                                      </p:cBhvr>
                                      <p:to>
                                        <p:strVal val="visible"/>
                                      </p:to>
                                    </p:set>
                                    <p:animEffect transition="in" filter="fade">
                                      <p:cBhvr>
                                        <p:cTn id="32" dur="400"/>
                                        <p:tgtEl>
                                          <p:spTgt spid="110"/>
                                        </p:tgtEl>
                                      </p:cBhvr>
                                    </p:animEffect>
                                  </p:childTnLst>
                                </p:cTn>
                              </p:par>
                              <p:par>
                                <p:cTn id="33" presetID="10" presetClass="entr" presetSubtype="0" fill="hold" nodeType="withEffect">
                                  <p:stCondLst>
                                    <p:cond delay="0"/>
                                  </p:stCondLst>
                                  <p:childTnLst>
                                    <p:set>
                                      <p:cBhvr>
                                        <p:cTn id="34" dur="1" fill="hold">
                                          <p:stCondLst>
                                            <p:cond delay="0"/>
                                          </p:stCondLst>
                                        </p:cTn>
                                        <p:tgtEl>
                                          <p:spTgt spid="111"/>
                                        </p:tgtEl>
                                        <p:attrNameLst>
                                          <p:attrName>style.visibility</p:attrName>
                                        </p:attrNameLst>
                                      </p:cBhvr>
                                      <p:to>
                                        <p:strVal val="visible"/>
                                      </p:to>
                                    </p:set>
                                    <p:animEffect transition="in" filter="fade">
                                      <p:cBhvr>
                                        <p:cTn id="35" dur="400"/>
                                        <p:tgtEl>
                                          <p:spTgt spid="1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12"/>
                                        </p:tgtEl>
                                        <p:attrNameLst>
                                          <p:attrName>style.visibility</p:attrName>
                                        </p:attrNameLst>
                                      </p:cBhvr>
                                      <p:to>
                                        <p:strVal val="visible"/>
                                      </p:to>
                                    </p:set>
                                    <p:animEffect transition="in" filter="fade">
                                      <p:cBhvr>
                                        <p:cTn id="40" dur="400"/>
                                        <p:tgtEl>
                                          <p:spTgt spid="112"/>
                                        </p:tgtEl>
                                      </p:cBhvr>
                                    </p:animEffect>
                                  </p:childTnLst>
                                </p:cTn>
                              </p:par>
                              <p:par>
                                <p:cTn id="41" presetID="10" presetClass="entr" presetSubtype="0" fill="hold" nodeType="with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fade">
                                      <p:cBhvr>
                                        <p:cTn id="43" dur="400"/>
                                        <p:tgtEl>
                                          <p:spTgt spid="113"/>
                                        </p:tgtEl>
                                      </p:cBhvr>
                                    </p:animEffect>
                                  </p:childTnLst>
                                </p:cTn>
                              </p:par>
                              <p:par>
                                <p:cTn id="44" presetID="10" presetClass="entr" presetSubtype="0" fill="hold" nodeType="withEffect">
                                  <p:stCondLst>
                                    <p:cond delay="0"/>
                                  </p:stCondLst>
                                  <p:childTnLst>
                                    <p:set>
                                      <p:cBhvr>
                                        <p:cTn id="45" dur="1" fill="hold">
                                          <p:stCondLst>
                                            <p:cond delay="0"/>
                                          </p:stCondLst>
                                        </p:cTn>
                                        <p:tgtEl>
                                          <p:spTgt spid="114"/>
                                        </p:tgtEl>
                                        <p:attrNameLst>
                                          <p:attrName>style.visibility</p:attrName>
                                        </p:attrNameLst>
                                      </p:cBhvr>
                                      <p:to>
                                        <p:strVal val="visible"/>
                                      </p:to>
                                    </p:set>
                                    <p:animEffect transition="in" filter="fade">
                                      <p:cBhvr>
                                        <p:cTn id="46" dur="400"/>
                                        <p:tgtEl>
                                          <p:spTgt spid="1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4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Can this change remain local?</a:t>
            </a:r>
          </a:p>
        </p:txBody>
      </p:sp>
      <p:sp>
        <p:nvSpPr>
          <p:cNvPr id="3" name="Slide Number Placeholder 2"/>
          <p:cNvSpPr>
            <a:spLocks noGrp="1"/>
          </p:cNvSpPr>
          <p:nvPr>
            <p:ph type="sldNum" sz="quarter" idx="4"/>
          </p:nvPr>
        </p:nvSpPr>
        <p:spPr/>
        <p:txBody>
          <a:bodyPr/>
          <a:lstStyle/>
          <a:p>
            <a:fld id="{B7EB45DA-9A0D-DC49-8E02-F30A5DDC21C3}" type="slidenum">
              <a:rPr lang="en-US" smtClean="0"/>
              <a:t>25</a:t>
            </a:fld>
            <a:endParaRPr lang="en-US"/>
          </a:p>
        </p:txBody>
      </p:sp>
      <p:sp>
        <p:nvSpPr>
          <p:cNvPr id="61" name="T61"/>
          <p:cNvSpPr txBox="1"/>
          <p:nvPr/>
        </p:nvSpPr>
        <p:spPr>
          <a:xfrm>
            <a:off x="685800" y="5350000"/>
            <a:ext cx="7772400" cy="500000"/>
          </a:xfrm>
          <a:prstGeom prst="rect">
            <a:avLst/>
          </a:prstGeom>
          <a:noFill/>
          <a:ln>
            <a:noFill/>
          </a:ln>
        </p:spPr>
        <p:txBody>
          <a:bodyPr wrap="square" lIns="0" tIns="0" rIns="0" bIns="0" anchor="t">
            <a:normAutofit/>
          </a:bodyPr>
          <a:lstStyle/>
          <a:p>
            <a:pPr algn="ctr">
              <a:buNone/>
            </a:pPr>
            <a:r>
              <a:rPr lang="en-US" sz="2600" b="0" i="1" dirty="0">
                <a:solidFill>
                  <a:srgbClr val="000000"/>
                </a:solidFill>
              </a:rPr>
              <a:t>What claim can the dependency model actually establish?</a:t>
            </a:r>
          </a:p>
        </p:txBody>
      </p:sp>
      <p:sp>
        <p:nvSpPr>
          <p:cNvPr id="100" name="BeforeLbl"/>
          <p:cNvSpPr txBox="1"/>
          <p:nvPr/>
        </p:nvSpPr>
        <p:spPr>
          <a:xfrm>
            <a:off x="324000" y="1200000"/>
            <a:ext cx="1624000" cy="324000"/>
          </a:xfrm>
          <a:prstGeom prst="rect">
            <a:avLst/>
          </a:prstGeom>
          <a:noFill/>
          <a:ln>
            <a:noFill/>
          </a:ln>
        </p:spPr>
        <p:txBody>
          <a:bodyPr wrap="square" lIns="0" tIns="0" rIns="0" bIns="0" anchor="t">
            <a:normAutofit/>
          </a:bodyPr>
          <a:lstStyle/>
          <a:p>
            <a:pPr algn="l">
              <a:buNone/>
            </a:pPr>
            <a:r>
              <a:rPr lang="en-US" sz="2000" b="1" i="0" dirty="0">
                <a:solidFill>
                  <a:srgbClr val="8E6F3E"/>
                </a:solidFill>
              </a:rPr>
              <a:t>BEFORE</a:t>
            </a:r>
          </a:p>
        </p:txBody>
      </p:sp>
      <p:sp>
        <p:nvSpPr>
          <p:cNvPr id="101" name="BModel"/>
          <p:cNvSpPr/>
          <p:nvPr/>
        </p:nvSpPr>
        <p:spPr>
          <a:xfrm>
            <a:off x="350000" y="2550000"/>
            <a:ext cx="2000000" cy="95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300" b="1" i="0" dirty="0">
                <a:solidFill>
                  <a:srgbClr val="5C4826"/>
                </a:solidFill>
              </a:rPr>
              <a:t>ILLNESS</a:t>
            </a:r>
          </a:p>
          <a:p>
            <a:pPr algn="ctr">
              <a:spcBef>
                <a:spcPts val="300"/>
              </a:spcBef>
              <a:buNone/>
            </a:pPr>
            <a:r>
              <a:rPr lang="en-US" sz="2300" b="1" i="0" dirty="0">
                <a:solidFill>
                  <a:srgbClr val="5C4826"/>
                </a:solidFill>
              </a:rPr>
              <a:t>MODEL</a:t>
            </a:r>
          </a:p>
        </p:txBody>
      </p:sp>
      <p:sp>
        <p:nvSpPr>
          <p:cNvPr id="102" name="BDelta"/>
          <p:cNvSpPr/>
          <p:nvPr/>
        </p:nvSpPr>
        <p:spPr>
          <a:xfrm>
            <a:off x="2180000" y="2380000"/>
            <a:ext cx="380000" cy="380000"/>
          </a:xfrm>
          <a:prstGeom prst="ellipse">
            <a:avLst/>
          </a:prstGeom>
          <a:solidFill>
            <a:srgbClr val="B23B3B"/>
          </a:solidFill>
          <a:ln>
            <a:noFill/>
          </a:ln>
        </p:spPr>
        <p:txBody>
          <a:bodyPr wrap="square" lIns="0" tIns="0" rIns="0" bIns="0" anchor="ctr">
            <a:normAutofit lnSpcReduction="10000"/>
          </a:bodyPr>
          <a:lstStyle/>
          <a:p>
            <a:pPr algn="ctr">
              <a:buNone/>
            </a:pPr>
            <a:r>
              <a:rPr lang="en-US" sz="1800" b="1" i="0" dirty="0">
                <a:solidFill>
                  <a:srgbClr val="FFFFFF"/>
                </a:solidFill>
              </a:rPr>
              <a:t>Δ</a:t>
            </a:r>
          </a:p>
        </p:txBody>
      </p:sp>
      <p:sp>
        <p:nvSpPr>
          <p:cNvPr id="103" name="BUI"/>
          <p:cNvSpPr/>
          <p:nvPr/>
        </p:nvSpPr>
        <p:spPr>
          <a:xfrm>
            <a:off x="3100000" y="1550000"/>
            <a:ext cx="1420000" cy="68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200" b="1" i="0" dirty="0">
                <a:solidFill>
                  <a:srgbClr val="5C4826"/>
                </a:solidFill>
              </a:rPr>
              <a:t>UI</a:t>
            </a:r>
          </a:p>
        </p:txBody>
      </p:sp>
      <p:cxnSp>
        <p:nvCxnSpPr>
          <p:cNvPr id="104" name="BA104"/>
          <p:cNvCxnSpPr/>
          <p:nvPr/>
        </p:nvCxnSpPr>
        <p:spPr>
          <a:xfrm flipV="1">
            <a:off x="2350000" y="1890000"/>
            <a:ext cx="750000" cy="890000"/>
          </a:xfrm>
          <a:prstGeom prst="line">
            <a:avLst/>
          </a:prstGeom>
          <a:ln w="28575">
            <a:solidFill>
              <a:srgbClr val="B23B3B"/>
            </a:solidFill>
            <a:prstDash val="dash"/>
            <a:headEnd type="triangle" w="med" len="med"/>
          </a:ln>
        </p:spPr>
      </p:cxnSp>
      <p:sp>
        <p:nvSpPr>
          <p:cNvPr id="105" name="BADVICE"/>
          <p:cNvSpPr/>
          <p:nvPr/>
        </p:nvSpPr>
        <p:spPr>
          <a:xfrm>
            <a:off x="3100000" y="2680000"/>
            <a:ext cx="1420000" cy="68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200" b="1" i="0" dirty="0">
                <a:solidFill>
                  <a:srgbClr val="5C4826"/>
                </a:solidFill>
              </a:rPr>
              <a:t>ADVICE</a:t>
            </a:r>
          </a:p>
        </p:txBody>
      </p:sp>
      <p:cxnSp>
        <p:nvCxnSpPr>
          <p:cNvPr id="106" name="BA106"/>
          <p:cNvCxnSpPr/>
          <p:nvPr/>
        </p:nvCxnSpPr>
        <p:spPr>
          <a:xfrm>
            <a:off x="2350000" y="3020000"/>
            <a:ext cx="750000" cy="0"/>
          </a:xfrm>
          <a:prstGeom prst="line">
            <a:avLst/>
          </a:prstGeom>
          <a:ln w="28575">
            <a:solidFill>
              <a:srgbClr val="B23B3B"/>
            </a:solidFill>
            <a:prstDash val="dash"/>
            <a:headEnd type="triangle" w="med" len="med"/>
          </a:ln>
        </p:spPr>
      </p:cxnSp>
      <p:sp>
        <p:nvSpPr>
          <p:cNvPr id="107" name="BSTORAGE"/>
          <p:cNvSpPr/>
          <p:nvPr/>
        </p:nvSpPr>
        <p:spPr>
          <a:xfrm>
            <a:off x="3100000" y="3810000"/>
            <a:ext cx="1420000" cy="68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200" b="1" i="0" dirty="0">
                <a:solidFill>
                  <a:srgbClr val="5C4826"/>
                </a:solidFill>
              </a:rPr>
              <a:t>STORAGE</a:t>
            </a:r>
          </a:p>
        </p:txBody>
      </p:sp>
      <p:cxnSp>
        <p:nvCxnSpPr>
          <p:cNvPr id="108" name="BA108"/>
          <p:cNvCxnSpPr/>
          <p:nvPr/>
        </p:nvCxnSpPr>
        <p:spPr>
          <a:xfrm>
            <a:off x="2350000" y="3260000"/>
            <a:ext cx="750000" cy="890000"/>
          </a:xfrm>
          <a:prstGeom prst="line">
            <a:avLst/>
          </a:prstGeom>
          <a:ln w="28575">
            <a:solidFill>
              <a:srgbClr val="B23B3B"/>
            </a:solidFill>
            <a:prstDash val="dash"/>
            <a:headEnd type="triangle" w="med" len="med"/>
          </a:ln>
        </p:spPr>
      </p:cxnSp>
      <p:sp>
        <p:nvSpPr>
          <p:cNvPr id="109" name="BCap"/>
          <p:cNvSpPr txBox="1"/>
          <p:nvPr/>
        </p:nvSpPr>
        <p:spPr>
          <a:xfrm>
            <a:off x="350000" y="4700000"/>
            <a:ext cx="4170000" cy="324000"/>
          </a:xfrm>
          <a:prstGeom prst="rect">
            <a:avLst/>
          </a:prstGeom>
          <a:noFill/>
          <a:ln>
            <a:noFill/>
          </a:ln>
        </p:spPr>
        <p:txBody>
          <a:bodyPr wrap="square" lIns="0" tIns="0" rIns="0" bIns="0" anchor="t">
            <a:normAutofit/>
          </a:bodyPr>
          <a:lstStyle/>
          <a:p>
            <a:pPr algn="l">
              <a:buNone/>
            </a:pPr>
            <a:r>
              <a:rPr lang="en-US" sz="1900" b="0" i="1" dirty="0">
                <a:solidFill>
                  <a:srgbClr val="B23B3B"/>
                </a:solidFill>
              </a:rPr>
              <a:t>one expected change touches everything</a:t>
            </a:r>
          </a:p>
        </p:txBody>
      </p:sp>
      <p:cxnSp>
        <p:nvCxnSpPr>
          <p:cNvPr id="110" name="Div"/>
          <p:cNvCxnSpPr/>
          <p:nvPr/>
        </p:nvCxnSpPr>
        <p:spPr>
          <a:xfrm>
            <a:off x="4600000" y="1550000"/>
            <a:ext cx="0" cy="2950000"/>
          </a:xfrm>
          <a:prstGeom prst="line">
            <a:avLst/>
          </a:prstGeom>
          <a:ln w="28575">
            <a:solidFill>
              <a:srgbClr val="C9B991"/>
            </a:solidFill>
            <a:prstDash val="dash"/>
          </a:ln>
        </p:spPr>
      </p:cxnSp>
      <p:sp>
        <p:nvSpPr>
          <p:cNvPr id="111" name="AfterLbl"/>
          <p:cNvSpPr txBox="1"/>
          <p:nvPr/>
        </p:nvSpPr>
        <p:spPr>
          <a:xfrm>
            <a:off x="4779000" y="1200000"/>
            <a:ext cx="1624000" cy="324000"/>
          </a:xfrm>
          <a:prstGeom prst="rect">
            <a:avLst/>
          </a:prstGeom>
          <a:noFill/>
          <a:ln>
            <a:noFill/>
          </a:ln>
        </p:spPr>
        <p:txBody>
          <a:bodyPr wrap="square" lIns="0" tIns="0" rIns="0" bIns="0" anchor="t">
            <a:normAutofit/>
          </a:bodyPr>
          <a:lstStyle/>
          <a:p>
            <a:pPr algn="l">
              <a:buNone/>
            </a:pPr>
            <a:r>
              <a:rPr lang="en-US" sz="2000" b="1" i="0" dirty="0">
                <a:solidFill>
                  <a:srgbClr val="8E6F3E"/>
                </a:solidFill>
              </a:rPr>
              <a:t>AFTER</a:t>
            </a:r>
          </a:p>
        </p:txBody>
      </p:sp>
      <p:sp>
        <p:nvSpPr>
          <p:cNvPr id="112" name="AUI"/>
          <p:cNvSpPr/>
          <p:nvPr/>
        </p:nvSpPr>
        <p:spPr>
          <a:xfrm>
            <a:off x="4720000" y="1650000"/>
            <a:ext cx="1250000" cy="58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200" b="1" i="0" dirty="0">
                <a:solidFill>
                  <a:srgbClr val="5C4826"/>
                </a:solidFill>
              </a:rPr>
              <a:t>UI</a:t>
            </a:r>
          </a:p>
        </p:txBody>
      </p:sp>
      <p:sp>
        <p:nvSpPr>
          <p:cNvPr id="113" name="AAdvice"/>
          <p:cNvSpPr/>
          <p:nvPr/>
        </p:nvSpPr>
        <p:spPr>
          <a:xfrm>
            <a:off x="4720000" y="2500000"/>
            <a:ext cx="1250000" cy="58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200" b="1" i="0" dirty="0">
                <a:solidFill>
                  <a:srgbClr val="5C4826"/>
                </a:solidFill>
              </a:rPr>
              <a:t>ADVICE</a:t>
            </a:r>
          </a:p>
        </p:txBody>
      </p:sp>
      <p:sp>
        <p:nvSpPr>
          <p:cNvPr id="114" name="AIface"/>
          <p:cNvSpPr/>
          <p:nvPr/>
        </p:nvSpPr>
        <p:spPr>
          <a:xfrm>
            <a:off x="6350000" y="1500000"/>
            <a:ext cx="160000" cy="2600000"/>
          </a:xfrm>
          <a:prstGeom prst="rect">
            <a:avLst/>
          </a:prstGeom>
          <a:solidFill>
            <a:srgbClr val="8E6F3E"/>
          </a:solidFill>
          <a:ln>
            <a:noFill/>
          </a:ln>
        </p:spPr>
        <p:txBody>
          <a:bodyPr wrap="square" lIns="54864" tIns="27432" rIns="54864" bIns="27432" anchor="ctr">
            <a:normAutofit/>
          </a:bodyPr>
          <a:lstStyle/>
          <a:p>
            <a:endParaRPr/>
          </a:p>
        </p:txBody>
      </p:sp>
      <p:sp>
        <p:nvSpPr>
          <p:cNvPr id="115" name="AIfaceLbl"/>
          <p:cNvSpPr txBox="1"/>
          <p:nvPr/>
        </p:nvSpPr>
        <p:spPr>
          <a:xfrm>
            <a:off x="5330000" y="1180000"/>
            <a:ext cx="3300000" cy="300000"/>
          </a:xfrm>
          <a:prstGeom prst="rect">
            <a:avLst/>
          </a:prstGeom>
          <a:noFill/>
          <a:ln>
            <a:noFill/>
          </a:ln>
        </p:spPr>
        <p:txBody>
          <a:bodyPr wrap="square" lIns="0" tIns="0" rIns="0" bIns="0" anchor="t">
            <a:normAutofit/>
          </a:bodyPr>
          <a:lstStyle/>
          <a:p>
            <a:pPr algn="ctr">
              <a:buNone/>
            </a:pPr>
            <a:r>
              <a:rPr lang="en-US" sz="1800" b="1" i="0" dirty="0">
                <a:solidFill>
                  <a:srgbClr val="8E6F3E"/>
                </a:solidFill>
              </a:rPr>
              <a:t>MODEL SERVICE INTERFACE</a:t>
            </a:r>
          </a:p>
        </p:txBody>
      </p:sp>
      <p:sp>
        <p:nvSpPr>
          <p:cNvPr id="116" name="AModel"/>
          <p:cNvSpPr/>
          <p:nvPr/>
        </p:nvSpPr>
        <p:spPr>
          <a:xfrm>
            <a:off x="6850000" y="2350000"/>
            <a:ext cx="1900000" cy="90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300" b="1" i="0" dirty="0">
                <a:solidFill>
                  <a:srgbClr val="5C4826"/>
                </a:solidFill>
              </a:rPr>
              <a:t>ILLNESS</a:t>
            </a:r>
          </a:p>
          <a:p>
            <a:pPr algn="ctr">
              <a:spcBef>
                <a:spcPts val="300"/>
              </a:spcBef>
              <a:buNone/>
            </a:pPr>
            <a:r>
              <a:rPr lang="en-US" sz="2300" b="1" i="0" dirty="0">
                <a:solidFill>
                  <a:srgbClr val="5C4826"/>
                </a:solidFill>
              </a:rPr>
              <a:t>MODEL</a:t>
            </a:r>
          </a:p>
        </p:txBody>
      </p:sp>
      <p:sp>
        <p:nvSpPr>
          <p:cNvPr id="117" name="ADelta"/>
          <p:cNvSpPr/>
          <p:nvPr/>
        </p:nvSpPr>
        <p:spPr>
          <a:xfrm>
            <a:off x="8460000" y="2190000"/>
            <a:ext cx="348000" cy="348000"/>
          </a:xfrm>
          <a:prstGeom prst="ellipse">
            <a:avLst/>
          </a:prstGeom>
          <a:solidFill>
            <a:srgbClr val="B23B3B"/>
          </a:solidFill>
          <a:ln>
            <a:noFill/>
          </a:ln>
        </p:spPr>
        <p:txBody>
          <a:bodyPr wrap="square" lIns="0" tIns="0" rIns="0" bIns="0" anchor="ctr">
            <a:normAutofit fontScale="92500" lnSpcReduction="10000"/>
          </a:bodyPr>
          <a:lstStyle/>
          <a:p>
            <a:pPr algn="ctr">
              <a:buNone/>
            </a:pPr>
            <a:r>
              <a:rPr lang="en-US" sz="1800" b="1" i="0" dirty="0">
                <a:solidFill>
                  <a:srgbClr val="FFFFFF"/>
                </a:solidFill>
              </a:rPr>
              <a:t>Δ</a:t>
            </a:r>
          </a:p>
        </p:txBody>
      </p:sp>
      <p:cxnSp>
        <p:nvCxnSpPr>
          <p:cNvPr id="118" name="AA118"/>
          <p:cNvCxnSpPr/>
          <p:nvPr/>
        </p:nvCxnSpPr>
        <p:spPr>
          <a:xfrm>
            <a:off x="5970000" y="1940000"/>
            <a:ext cx="380000" cy="0"/>
          </a:xfrm>
          <a:prstGeom prst="line">
            <a:avLst/>
          </a:prstGeom>
          <a:ln w="41275">
            <a:solidFill>
              <a:srgbClr val="8E6F3E"/>
            </a:solidFill>
            <a:tailEnd type="triangle" w="med" len="med"/>
          </a:ln>
        </p:spPr>
      </p:cxnSp>
      <p:cxnSp>
        <p:nvCxnSpPr>
          <p:cNvPr id="119" name="AA119"/>
          <p:cNvCxnSpPr/>
          <p:nvPr/>
        </p:nvCxnSpPr>
        <p:spPr>
          <a:xfrm>
            <a:off x="5970000" y="2790000"/>
            <a:ext cx="380000" cy="0"/>
          </a:xfrm>
          <a:prstGeom prst="line">
            <a:avLst/>
          </a:prstGeom>
          <a:ln w="41275">
            <a:solidFill>
              <a:srgbClr val="8E6F3E"/>
            </a:solidFill>
            <a:tailEnd type="triangle" w="med" len="med"/>
          </a:ln>
        </p:spPr>
      </p:cxnSp>
      <p:sp>
        <p:nvSpPr>
          <p:cNvPr id="120" name="ACap"/>
          <p:cNvSpPr txBox="1"/>
          <p:nvPr/>
        </p:nvSpPr>
        <p:spPr>
          <a:xfrm>
            <a:off x="4720000" y="4700000"/>
            <a:ext cx="4100000" cy="324000"/>
          </a:xfrm>
          <a:prstGeom prst="rect">
            <a:avLst/>
          </a:prstGeom>
          <a:noFill/>
          <a:ln>
            <a:noFill/>
          </a:ln>
        </p:spPr>
        <p:txBody>
          <a:bodyPr wrap="square" lIns="0" tIns="0" rIns="0" bIns="0" anchor="t">
            <a:normAutofit/>
          </a:bodyPr>
          <a:lstStyle/>
          <a:p>
            <a:pPr algn="l">
              <a:buNone/>
            </a:pPr>
            <a:r>
              <a:rPr lang="en-US" sz="1900" b="0" i="1" dirty="0">
                <a:solidFill>
                  <a:srgbClr val="1F7A4D"/>
                </a:solidFill>
              </a:rPr>
              <a:t>anticipated change stays behind the seam</a:t>
            </a:r>
          </a:p>
        </p:txBody>
      </p:sp>
      <p:sp>
        <p:nvSpPr>
          <p:cNvPr id="130" name="AStorage"/>
          <p:cNvSpPr/>
          <p:nvPr/>
        </p:nvSpPr>
        <p:spPr>
          <a:xfrm>
            <a:off x="4720000" y="3350000"/>
            <a:ext cx="1250000" cy="580000"/>
          </a:xfrm>
          <a:prstGeom prst="rect">
            <a:avLst/>
          </a:prstGeom>
          <a:solidFill>
            <a:srgbClr val="F5F1E8"/>
          </a:solidFill>
          <a:ln w="14732">
            <a:solidFill>
              <a:srgbClr val="C9B991"/>
            </a:solidFill>
          </a:ln>
        </p:spPr>
        <p:txBody>
          <a:bodyPr wrap="square" lIns="54864" tIns="27432" rIns="54864" bIns="27432" anchor="ctr">
            <a:normAutofit/>
          </a:bodyPr>
          <a:lstStyle/>
          <a:p>
            <a:pPr algn="ctr">
              <a:buNone/>
            </a:pPr>
            <a:r>
              <a:rPr lang="en-US" sz="2200" b="1" i="0" dirty="0">
                <a:solidFill>
                  <a:srgbClr val="5C4826"/>
                </a:solidFill>
              </a:rPr>
              <a:t>STORAGE</a:t>
            </a:r>
          </a:p>
        </p:txBody>
      </p:sp>
      <p:cxnSp>
        <p:nvCxnSpPr>
          <p:cNvPr id="131" name="AA131"/>
          <p:cNvCxnSpPr/>
          <p:nvPr/>
        </p:nvCxnSpPr>
        <p:spPr>
          <a:xfrm>
            <a:off x="5970000" y="3640000"/>
            <a:ext cx="380000" cy="0"/>
          </a:xfrm>
          <a:prstGeom prst="line">
            <a:avLst/>
          </a:prstGeom>
          <a:ln w="41275">
            <a:solidFill>
              <a:srgbClr val="8E6F3E"/>
            </a:solidFill>
            <a:tailEnd type="triangle" w="med" len="med"/>
          </a:ln>
        </p:spPr>
      </p:cxnSp>
      <p:cxnSp>
        <p:nvCxnSpPr>
          <p:cNvPr id="132" name="SeamToModel"/>
          <p:cNvCxnSpPr/>
          <p:nvPr/>
        </p:nvCxnSpPr>
        <p:spPr>
          <a:xfrm>
            <a:off x="6510000" y="2800000"/>
            <a:ext cx="340000" cy="0"/>
          </a:xfrm>
          <a:prstGeom prst="line">
            <a:avLst/>
          </a:prstGeom>
          <a:ln w="41275">
            <a:solidFill>
              <a:srgbClr val="8E6F3E"/>
            </a:solidFill>
            <a:tailEnd type="triangle" w="med" len="med"/>
          </a:ln>
        </p:spPr>
      </p:cxnSp>
      <p:pic>
        <p:nvPicPr>
          <p:cNvPr id="133" name="Picture 132" descr="sleep-advisor-icon.png"/>
          <p:cNvPicPr>
            <a:picLocks noChangeAspect="1"/>
          </p:cNvPicPr>
          <p:nvPr/>
        </p:nvPicPr>
        <p:blipFill>
          <a:blip r:embed="rId3"/>
          <a:stretch>
            <a:fillRect/>
          </a:stretch>
        </p:blipFill>
        <p:spPr>
          <a:xfrm>
            <a:off x="502920" y="1691640"/>
            <a:ext cx="658368" cy="6583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400"/>
                                        <p:tgtEl>
                                          <p:spTgt spid="103"/>
                                        </p:tgtEl>
                                      </p:cBhvr>
                                    </p:animEffect>
                                  </p:childTnLst>
                                </p:cTn>
                              </p:par>
                              <p:par>
                                <p:cTn id="14" presetID="10" presetClass="entr" presetSubtype="0" fill="hold" nodeType="withEffect">
                                  <p:stCondLst>
                                    <p:cond delay="0"/>
                                  </p:stCondLst>
                                  <p:childTnLst>
                                    <p:set>
                                      <p:cBhvr>
                                        <p:cTn id="15" dur="1" fill="hold">
                                          <p:stCondLst>
                                            <p:cond delay="0"/>
                                          </p:stCondLst>
                                        </p:cTn>
                                        <p:tgtEl>
                                          <p:spTgt spid="105"/>
                                        </p:tgtEl>
                                        <p:attrNameLst>
                                          <p:attrName>style.visibility</p:attrName>
                                        </p:attrNameLst>
                                      </p:cBhvr>
                                      <p:to>
                                        <p:strVal val="visible"/>
                                      </p:to>
                                    </p:set>
                                    <p:animEffect transition="in" filter="fade">
                                      <p:cBhvr>
                                        <p:cTn id="16" dur="400"/>
                                        <p:tgtEl>
                                          <p:spTgt spid="105"/>
                                        </p:tgtEl>
                                      </p:cBhvr>
                                    </p:animEffect>
                                  </p:childTnLst>
                                </p:cTn>
                              </p:par>
                              <p:par>
                                <p:cTn id="17" presetID="10" presetClass="entr" presetSubtype="0" fill="hold" nodeType="with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fade">
                                      <p:cBhvr>
                                        <p:cTn id="19" dur="400"/>
                                        <p:tgtEl>
                                          <p:spTgt spid="10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
                                        </p:tgtEl>
                                        <p:attrNameLst>
                                          <p:attrName>style.visibility</p:attrName>
                                        </p:attrNameLst>
                                      </p:cBhvr>
                                      <p:to>
                                        <p:strVal val="visible"/>
                                      </p:to>
                                    </p:set>
                                    <p:animEffect transition="in" filter="fade">
                                      <p:cBhvr>
                                        <p:cTn id="24" dur="400"/>
                                        <p:tgtEl>
                                          <p:spTgt spid="10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4"/>
                                        </p:tgtEl>
                                        <p:attrNameLst>
                                          <p:attrName>style.visibility</p:attrName>
                                        </p:attrNameLst>
                                      </p:cBhvr>
                                      <p:to>
                                        <p:strVal val="visible"/>
                                      </p:to>
                                    </p:set>
                                    <p:animEffect transition="in" filter="fade">
                                      <p:cBhvr>
                                        <p:cTn id="29" dur="400"/>
                                        <p:tgtEl>
                                          <p:spTgt spid="104"/>
                                        </p:tgtEl>
                                      </p:cBhvr>
                                    </p:animEffect>
                                  </p:childTnLst>
                                </p:cTn>
                              </p:par>
                              <p:par>
                                <p:cTn id="30" presetID="10" presetClass="entr" presetSubtype="0" fill="hold" nodeType="withEffect">
                                  <p:stCondLst>
                                    <p:cond delay="0"/>
                                  </p:stCondLst>
                                  <p:childTnLst>
                                    <p:set>
                                      <p:cBhvr>
                                        <p:cTn id="31" dur="1" fill="hold">
                                          <p:stCondLst>
                                            <p:cond delay="0"/>
                                          </p:stCondLst>
                                        </p:cTn>
                                        <p:tgtEl>
                                          <p:spTgt spid="106"/>
                                        </p:tgtEl>
                                        <p:attrNameLst>
                                          <p:attrName>style.visibility</p:attrName>
                                        </p:attrNameLst>
                                      </p:cBhvr>
                                      <p:to>
                                        <p:strVal val="visible"/>
                                      </p:to>
                                    </p:set>
                                    <p:animEffect transition="in" filter="fade">
                                      <p:cBhvr>
                                        <p:cTn id="32" dur="400"/>
                                        <p:tgtEl>
                                          <p:spTgt spid="106"/>
                                        </p:tgtEl>
                                      </p:cBhvr>
                                    </p:animEffect>
                                  </p:childTnLst>
                                </p:cTn>
                              </p:par>
                              <p:par>
                                <p:cTn id="33" presetID="10" presetClass="entr" presetSubtype="0" fill="hold" nodeType="withEffect">
                                  <p:stCondLst>
                                    <p:cond delay="0"/>
                                  </p:stCondLst>
                                  <p:childTnLst>
                                    <p:set>
                                      <p:cBhvr>
                                        <p:cTn id="34" dur="1" fill="hold">
                                          <p:stCondLst>
                                            <p:cond delay="0"/>
                                          </p:stCondLst>
                                        </p:cTn>
                                        <p:tgtEl>
                                          <p:spTgt spid="108"/>
                                        </p:tgtEl>
                                        <p:attrNameLst>
                                          <p:attrName>style.visibility</p:attrName>
                                        </p:attrNameLst>
                                      </p:cBhvr>
                                      <p:to>
                                        <p:strVal val="visible"/>
                                      </p:to>
                                    </p:set>
                                    <p:animEffect transition="in" filter="fade">
                                      <p:cBhvr>
                                        <p:cTn id="35" dur="400"/>
                                        <p:tgtEl>
                                          <p:spTgt spid="108"/>
                                        </p:tgtEl>
                                      </p:cBhvr>
                                    </p:animEffect>
                                  </p:childTnLst>
                                </p:cTn>
                              </p:par>
                              <p:par>
                                <p:cTn id="36" presetID="10" presetClass="entr" presetSubtype="0" fill="hold" nodeType="withEffect">
                                  <p:stCondLst>
                                    <p:cond delay="0"/>
                                  </p:stCondLst>
                                  <p:childTnLst>
                                    <p:set>
                                      <p:cBhvr>
                                        <p:cTn id="37" dur="1" fill="hold">
                                          <p:stCondLst>
                                            <p:cond delay="0"/>
                                          </p:stCondLst>
                                        </p:cTn>
                                        <p:tgtEl>
                                          <p:spTgt spid="109"/>
                                        </p:tgtEl>
                                        <p:attrNameLst>
                                          <p:attrName>style.visibility</p:attrName>
                                        </p:attrNameLst>
                                      </p:cBhvr>
                                      <p:to>
                                        <p:strVal val="visible"/>
                                      </p:to>
                                    </p:set>
                                    <p:animEffect transition="in" filter="fade">
                                      <p:cBhvr>
                                        <p:cTn id="38" dur="400"/>
                                        <p:tgtEl>
                                          <p:spTgt spid="10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10"/>
                                        </p:tgtEl>
                                        <p:attrNameLst>
                                          <p:attrName>style.visibility</p:attrName>
                                        </p:attrNameLst>
                                      </p:cBhvr>
                                      <p:to>
                                        <p:strVal val="visible"/>
                                      </p:to>
                                    </p:set>
                                    <p:animEffect transition="in" filter="fade">
                                      <p:cBhvr>
                                        <p:cTn id="43" dur="400"/>
                                        <p:tgtEl>
                                          <p:spTgt spid="110"/>
                                        </p:tgtEl>
                                      </p:cBhvr>
                                    </p:animEffect>
                                  </p:childTnLst>
                                </p:cTn>
                              </p:par>
                              <p:par>
                                <p:cTn id="44" presetID="10" presetClass="entr" presetSubtype="0" fill="hold" nodeType="withEffect">
                                  <p:stCondLst>
                                    <p:cond delay="0"/>
                                  </p:stCondLst>
                                  <p:childTnLst>
                                    <p:set>
                                      <p:cBhvr>
                                        <p:cTn id="45" dur="1" fill="hold">
                                          <p:stCondLst>
                                            <p:cond delay="0"/>
                                          </p:stCondLst>
                                        </p:cTn>
                                        <p:tgtEl>
                                          <p:spTgt spid="111"/>
                                        </p:tgtEl>
                                        <p:attrNameLst>
                                          <p:attrName>style.visibility</p:attrName>
                                        </p:attrNameLst>
                                      </p:cBhvr>
                                      <p:to>
                                        <p:strVal val="visible"/>
                                      </p:to>
                                    </p:set>
                                    <p:animEffect transition="in" filter="fade">
                                      <p:cBhvr>
                                        <p:cTn id="46" dur="400"/>
                                        <p:tgtEl>
                                          <p:spTgt spid="111"/>
                                        </p:tgtEl>
                                      </p:cBhvr>
                                    </p:animEffect>
                                  </p:childTnLst>
                                </p:cTn>
                              </p:par>
                              <p:par>
                                <p:cTn id="47" presetID="10" presetClass="entr" presetSubtype="0" fill="hold" nodeType="withEffect">
                                  <p:stCondLst>
                                    <p:cond delay="0"/>
                                  </p:stCondLst>
                                  <p:childTnLst>
                                    <p:set>
                                      <p:cBhvr>
                                        <p:cTn id="48" dur="1" fill="hold">
                                          <p:stCondLst>
                                            <p:cond delay="0"/>
                                          </p:stCondLst>
                                        </p:cTn>
                                        <p:tgtEl>
                                          <p:spTgt spid="112"/>
                                        </p:tgtEl>
                                        <p:attrNameLst>
                                          <p:attrName>style.visibility</p:attrName>
                                        </p:attrNameLst>
                                      </p:cBhvr>
                                      <p:to>
                                        <p:strVal val="visible"/>
                                      </p:to>
                                    </p:set>
                                    <p:animEffect transition="in" filter="fade">
                                      <p:cBhvr>
                                        <p:cTn id="49" dur="400"/>
                                        <p:tgtEl>
                                          <p:spTgt spid="112"/>
                                        </p:tgtEl>
                                      </p:cBhvr>
                                    </p:animEffect>
                                  </p:childTnLst>
                                </p:cTn>
                              </p:par>
                              <p:par>
                                <p:cTn id="50" presetID="10" presetClass="entr" presetSubtype="0" fill="hold" nodeType="withEffect">
                                  <p:stCondLst>
                                    <p:cond delay="0"/>
                                  </p:stCondLst>
                                  <p:childTnLst>
                                    <p:set>
                                      <p:cBhvr>
                                        <p:cTn id="51" dur="1" fill="hold">
                                          <p:stCondLst>
                                            <p:cond delay="0"/>
                                          </p:stCondLst>
                                        </p:cTn>
                                        <p:tgtEl>
                                          <p:spTgt spid="113"/>
                                        </p:tgtEl>
                                        <p:attrNameLst>
                                          <p:attrName>style.visibility</p:attrName>
                                        </p:attrNameLst>
                                      </p:cBhvr>
                                      <p:to>
                                        <p:strVal val="visible"/>
                                      </p:to>
                                    </p:set>
                                    <p:animEffect transition="in" filter="fade">
                                      <p:cBhvr>
                                        <p:cTn id="52" dur="400"/>
                                        <p:tgtEl>
                                          <p:spTgt spid="113"/>
                                        </p:tgtEl>
                                      </p:cBhvr>
                                    </p:animEffect>
                                  </p:childTnLst>
                                </p:cTn>
                              </p:par>
                              <p:par>
                                <p:cTn id="53" presetID="10" presetClass="entr" presetSubtype="0" fill="hold" nodeType="withEffect">
                                  <p:stCondLst>
                                    <p:cond delay="0"/>
                                  </p:stCondLst>
                                  <p:childTnLst>
                                    <p:set>
                                      <p:cBhvr>
                                        <p:cTn id="54" dur="1" fill="hold">
                                          <p:stCondLst>
                                            <p:cond delay="0"/>
                                          </p:stCondLst>
                                        </p:cTn>
                                        <p:tgtEl>
                                          <p:spTgt spid="130"/>
                                        </p:tgtEl>
                                        <p:attrNameLst>
                                          <p:attrName>style.visibility</p:attrName>
                                        </p:attrNameLst>
                                      </p:cBhvr>
                                      <p:to>
                                        <p:strVal val="visible"/>
                                      </p:to>
                                    </p:set>
                                    <p:animEffect transition="in" filter="fade">
                                      <p:cBhvr>
                                        <p:cTn id="55" dur="400"/>
                                        <p:tgtEl>
                                          <p:spTgt spid="130"/>
                                        </p:tgtEl>
                                      </p:cBhvr>
                                    </p:animEffect>
                                  </p:childTnLst>
                                </p:cTn>
                              </p:par>
                              <p:par>
                                <p:cTn id="56" presetID="10" presetClass="entr" presetSubtype="0" fill="hold" nodeType="withEffect">
                                  <p:stCondLst>
                                    <p:cond delay="0"/>
                                  </p:stCondLst>
                                  <p:childTnLst>
                                    <p:set>
                                      <p:cBhvr>
                                        <p:cTn id="57" dur="1" fill="hold">
                                          <p:stCondLst>
                                            <p:cond delay="0"/>
                                          </p:stCondLst>
                                        </p:cTn>
                                        <p:tgtEl>
                                          <p:spTgt spid="116"/>
                                        </p:tgtEl>
                                        <p:attrNameLst>
                                          <p:attrName>style.visibility</p:attrName>
                                        </p:attrNameLst>
                                      </p:cBhvr>
                                      <p:to>
                                        <p:strVal val="visible"/>
                                      </p:to>
                                    </p:set>
                                    <p:animEffect transition="in" filter="fade">
                                      <p:cBhvr>
                                        <p:cTn id="58" dur="400"/>
                                        <p:tgtEl>
                                          <p:spTgt spid="11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14"/>
                                        </p:tgtEl>
                                        <p:attrNameLst>
                                          <p:attrName>style.visibility</p:attrName>
                                        </p:attrNameLst>
                                      </p:cBhvr>
                                      <p:to>
                                        <p:strVal val="visible"/>
                                      </p:to>
                                    </p:set>
                                    <p:animEffect transition="in" filter="fade">
                                      <p:cBhvr>
                                        <p:cTn id="63" dur="400"/>
                                        <p:tgtEl>
                                          <p:spTgt spid="114"/>
                                        </p:tgtEl>
                                      </p:cBhvr>
                                    </p:animEffect>
                                  </p:childTnLst>
                                </p:cTn>
                              </p:par>
                              <p:par>
                                <p:cTn id="64" presetID="10" presetClass="entr" presetSubtype="0" fill="hold" nodeType="withEffect">
                                  <p:stCondLst>
                                    <p:cond delay="0"/>
                                  </p:stCondLst>
                                  <p:childTnLst>
                                    <p:set>
                                      <p:cBhvr>
                                        <p:cTn id="65" dur="1" fill="hold">
                                          <p:stCondLst>
                                            <p:cond delay="0"/>
                                          </p:stCondLst>
                                        </p:cTn>
                                        <p:tgtEl>
                                          <p:spTgt spid="115"/>
                                        </p:tgtEl>
                                        <p:attrNameLst>
                                          <p:attrName>style.visibility</p:attrName>
                                        </p:attrNameLst>
                                      </p:cBhvr>
                                      <p:to>
                                        <p:strVal val="visible"/>
                                      </p:to>
                                    </p:set>
                                    <p:animEffect transition="in" filter="fade">
                                      <p:cBhvr>
                                        <p:cTn id="66" dur="400"/>
                                        <p:tgtEl>
                                          <p:spTgt spid="115"/>
                                        </p:tgtEl>
                                      </p:cBhvr>
                                    </p:animEffect>
                                  </p:childTnLst>
                                </p:cTn>
                              </p:par>
                              <p:par>
                                <p:cTn id="67" presetID="10" presetClass="entr" presetSubtype="0" fill="hold" nodeType="withEffect">
                                  <p:stCondLst>
                                    <p:cond delay="0"/>
                                  </p:stCondLst>
                                  <p:childTnLst>
                                    <p:set>
                                      <p:cBhvr>
                                        <p:cTn id="68" dur="1" fill="hold">
                                          <p:stCondLst>
                                            <p:cond delay="0"/>
                                          </p:stCondLst>
                                        </p:cTn>
                                        <p:tgtEl>
                                          <p:spTgt spid="118"/>
                                        </p:tgtEl>
                                        <p:attrNameLst>
                                          <p:attrName>style.visibility</p:attrName>
                                        </p:attrNameLst>
                                      </p:cBhvr>
                                      <p:to>
                                        <p:strVal val="visible"/>
                                      </p:to>
                                    </p:set>
                                    <p:animEffect transition="in" filter="fade">
                                      <p:cBhvr>
                                        <p:cTn id="69" dur="400"/>
                                        <p:tgtEl>
                                          <p:spTgt spid="118"/>
                                        </p:tgtEl>
                                      </p:cBhvr>
                                    </p:animEffect>
                                  </p:childTnLst>
                                </p:cTn>
                              </p:par>
                              <p:par>
                                <p:cTn id="70" presetID="10" presetClass="entr" presetSubtype="0" fill="hold" nodeType="withEffect">
                                  <p:stCondLst>
                                    <p:cond delay="0"/>
                                  </p:stCondLst>
                                  <p:childTnLst>
                                    <p:set>
                                      <p:cBhvr>
                                        <p:cTn id="71" dur="1" fill="hold">
                                          <p:stCondLst>
                                            <p:cond delay="0"/>
                                          </p:stCondLst>
                                        </p:cTn>
                                        <p:tgtEl>
                                          <p:spTgt spid="119"/>
                                        </p:tgtEl>
                                        <p:attrNameLst>
                                          <p:attrName>style.visibility</p:attrName>
                                        </p:attrNameLst>
                                      </p:cBhvr>
                                      <p:to>
                                        <p:strVal val="visible"/>
                                      </p:to>
                                    </p:set>
                                    <p:animEffect transition="in" filter="fade">
                                      <p:cBhvr>
                                        <p:cTn id="72" dur="400"/>
                                        <p:tgtEl>
                                          <p:spTgt spid="119"/>
                                        </p:tgtEl>
                                      </p:cBhvr>
                                    </p:animEffect>
                                  </p:childTnLst>
                                </p:cTn>
                              </p:par>
                              <p:par>
                                <p:cTn id="73" presetID="10" presetClass="entr" presetSubtype="0" fill="hold" nodeType="withEffect">
                                  <p:stCondLst>
                                    <p:cond delay="0"/>
                                  </p:stCondLst>
                                  <p:childTnLst>
                                    <p:set>
                                      <p:cBhvr>
                                        <p:cTn id="74" dur="1" fill="hold">
                                          <p:stCondLst>
                                            <p:cond delay="0"/>
                                          </p:stCondLst>
                                        </p:cTn>
                                        <p:tgtEl>
                                          <p:spTgt spid="131"/>
                                        </p:tgtEl>
                                        <p:attrNameLst>
                                          <p:attrName>style.visibility</p:attrName>
                                        </p:attrNameLst>
                                      </p:cBhvr>
                                      <p:to>
                                        <p:strVal val="visible"/>
                                      </p:to>
                                    </p:set>
                                    <p:animEffect transition="in" filter="fade">
                                      <p:cBhvr>
                                        <p:cTn id="75" dur="400"/>
                                        <p:tgtEl>
                                          <p:spTgt spid="131"/>
                                        </p:tgtEl>
                                      </p:cBhvr>
                                    </p:animEffect>
                                  </p:childTnLst>
                                </p:cTn>
                              </p:par>
                              <p:par>
                                <p:cTn id="76" presetID="10" presetClass="entr" presetSubtype="0" fill="hold" nodeType="withEffect">
                                  <p:stCondLst>
                                    <p:cond delay="0"/>
                                  </p:stCondLst>
                                  <p:childTnLst>
                                    <p:set>
                                      <p:cBhvr>
                                        <p:cTn id="77" dur="1" fill="hold">
                                          <p:stCondLst>
                                            <p:cond delay="0"/>
                                          </p:stCondLst>
                                        </p:cTn>
                                        <p:tgtEl>
                                          <p:spTgt spid="132"/>
                                        </p:tgtEl>
                                        <p:attrNameLst>
                                          <p:attrName>style.visibility</p:attrName>
                                        </p:attrNameLst>
                                      </p:cBhvr>
                                      <p:to>
                                        <p:strVal val="visible"/>
                                      </p:to>
                                    </p:set>
                                    <p:animEffect transition="in" filter="fade">
                                      <p:cBhvr>
                                        <p:cTn id="78" dur="400"/>
                                        <p:tgtEl>
                                          <p:spTgt spid="13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17"/>
                                        </p:tgtEl>
                                        <p:attrNameLst>
                                          <p:attrName>style.visibility</p:attrName>
                                        </p:attrNameLst>
                                      </p:cBhvr>
                                      <p:to>
                                        <p:strVal val="visible"/>
                                      </p:to>
                                    </p:set>
                                    <p:animEffect transition="in" filter="fade">
                                      <p:cBhvr>
                                        <p:cTn id="83" dur="400"/>
                                        <p:tgtEl>
                                          <p:spTgt spid="117"/>
                                        </p:tgtEl>
                                      </p:cBhvr>
                                    </p:animEffect>
                                  </p:childTnLst>
                                </p:cTn>
                              </p:par>
                              <p:par>
                                <p:cTn id="84" presetID="10" presetClass="entr" presetSubtype="0" fill="hold" nodeType="withEffect">
                                  <p:stCondLst>
                                    <p:cond delay="0"/>
                                  </p:stCondLst>
                                  <p:childTnLst>
                                    <p:set>
                                      <p:cBhvr>
                                        <p:cTn id="85" dur="1" fill="hold">
                                          <p:stCondLst>
                                            <p:cond delay="0"/>
                                          </p:stCondLst>
                                        </p:cTn>
                                        <p:tgtEl>
                                          <p:spTgt spid="120"/>
                                        </p:tgtEl>
                                        <p:attrNameLst>
                                          <p:attrName>style.visibility</p:attrName>
                                        </p:attrNameLst>
                                      </p:cBhvr>
                                      <p:to>
                                        <p:strVal val="visible"/>
                                      </p:to>
                                    </p:set>
                                    <p:animEffect transition="in" filter="fade">
                                      <p:cBhvr>
                                        <p:cTn id="86" dur="400"/>
                                        <p:tgtEl>
                                          <p:spTgt spid="12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61"/>
                                        </p:tgtEl>
                                        <p:attrNameLst>
                                          <p:attrName>style.visibility</p:attrName>
                                        </p:attrNameLst>
                                      </p:cBhvr>
                                      <p:to>
                                        <p:strVal val="visible"/>
                                      </p:to>
                                    </p:set>
                                    <p:animEffect transition="in" filter="fade">
                                      <p:cBhvr>
                                        <p:cTn id="91" dur="4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Data processing: What sets the latency floor?</a:t>
            </a:r>
          </a:p>
        </p:txBody>
      </p:sp>
      <p:sp>
        <p:nvSpPr>
          <p:cNvPr id="3" name="Slide Number Placeholder 2"/>
          <p:cNvSpPr>
            <a:spLocks noGrp="1"/>
          </p:cNvSpPr>
          <p:nvPr>
            <p:ph type="sldNum" sz="quarter" idx="4"/>
          </p:nvPr>
        </p:nvSpPr>
        <p:spPr/>
        <p:txBody>
          <a:bodyPr/>
          <a:lstStyle/>
          <a:p>
            <a:fld id="{B7EB45DA-9A0D-DC49-8E02-F30A5DDC21C3}" type="slidenum">
              <a:rPr lang="en-US" smtClean="0"/>
              <a:t>26</a:t>
            </a:fld>
            <a:endParaRPr lang="en-US"/>
          </a:p>
        </p:txBody>
      </p:sp>
      <p:sp>
        <p:nvSpPr>
          <p:cNvPr id="61" name="T61"/>
          <p:cNvSpPr txBox="1"/>
          <p:nvPr/>
        </p:nvSpPr>
        <p:spPr>
          <a:xfrm>
            <a:off x="685800" y="5400000"/>
            <a:ext cx="7772400" cy="500000"/>
          </a:xfrm>
          <a:prstGeom prst="rect">
            <a:avLst/>
          </a:prstGeom>
          <a:noFill/>
          <a:ln>
            <a:noFill/>
          </a:ln>
        </p:spPr>
        <p:txBody>
          <a:bodyPr wrap="square" lIns="0" tIns="0" rIns="0" bIns="0" anchor="t">
            <a:normAutofit/>
          </a:bodyPr>
          <a:lstStyle/>
          <a:p>
            <a:pPr algn="ctr">
              <a:buNone/>
            </a:pPr>
            <a:r>
              <a:rPr lang="en-US" sz="2600" b="0" i="1" dirty="0">
                <a:solidFill>
                  <a:srgbClr val="000000"/>
                </a:solidFill>
              </a:rPr>
              <a:t>Could decomposition shorten the critical path?</a:t>
            </a:r>
          </a:p>
        </p:txBody>
      </p:sp>
      <p:sp>
        <p:nvSpPr>
          <p:cNvPr id="100" name="NA"/>
          <p:cNvSpPr/>
          <p:nvPr/>
        </p:nvSpPr>
        <p:spPr>
          <a:xfrm>
            <a:off x="312500" y="2062500"/>
            <a:ext cx="812500" cy="562500"/>
          </a:xfrm>
          <a:prstGeom prst="rect">
            <a:avLst/>
          </a:prstGeom>
          <a:solidFill>
            <a:srgbClr val="8E6F3E"/>
          </a:solidFill>
          <a:ln>
            <a:noFill/>
          </a:ln>
        </p:spPr>
        <p:txBody>
          <a:bodyPr wrap="square" lIns="54864" tIns="27432" rIns="54864" bIns="27432" anchor="ctr">
            <a:normAutofit/>
          </a:bodyPr>
          <a:lstStyle/>
          <a:p>
            <a:pPr algn="ctr">
              <a:buNone/>
            </a:pPr>
            <a:r>
              <a:rPr lang="en-US" sz="2400" b="1" i="0" dirty="0">
                <a:solidFill>
                  <a:srgbClr val="FFFFFF"/>
                </a:solidFill>
              </a:rPr>
              <a:t>A</a:t>
            </a:r>
          </a:p>
        </p:txBody>
      </p:sp>
      <p:sp>
        <p:nvSpPr>
          <p:cNvPr id="101" name="NB"/>
          <p:cNvSpPr/>
          <p:nvPr/>
        </p:nvSpPr>
        <p:spPr>
          <a:xfrm>
            <a:off x="2562500" y="1312500"/>
            <a:ext cx="1187500" cy="687500"/>
          </a:xfrm>
          <a:prstGeom prst="rect">
            <a:avLst/>
          </a:prstGeom>
          <a:solidFill>
            <a:srgbClr val="8E6F3E"/>
          </a:solidFill>
          <a:ln>
            <a:noFill/>
          </a:ln>
        </p:spPr>
        <p:txBody>
          <a:bodyPr wrap="square" lIns="54864" tIns="27432" rIns="54864" bIns="27432" anchor="ctr">
            <a:normAutofit/>
          </a:bodyPr>
          <a:lstStyle/>
          <a:p>
            <a:pPr algn="ctr">
              <a:buNone/>
            </a:pPr>
            <a:r>
              <a:rPr lang="en-US" sz="2600" b="1" i="0" dirty="0">
                <a:solidFill>
                  <a:srgbClr val="FFFFFF"/>
                </a:solidFill>
              </a:rPr>
              <a:t>B</a:t>
            </a:r>
          </a:p>
        </p:txBody>
      </p:sp>
      <p:sp>
        <p:nvSpPr>
          <p:cNvPr id="102" name="NC"/>
          <p:cNvSpPr/>
          <p:nvPr/>
        </p:nvSpPr>
        <p:spPr>
          <a:xfrm>
            <a:off x="2875000" y="3125000"/>
            <a:ext cx="812500" cy="5625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400" b="1" i="0" dirty="0">
                <a:solidFill>
                  <a:srgbClr val="5C4826"/>
                </a:solidFill>
              </a:rPr>
              <a:t>C</a:t>
            </a:r>
          </a:p>
        </p:txBody>
      </p:sp>
      <p:sp>
        <p:nvSpPr>
          <p:cNvPr id="103" name="NE"/>
          <p:cNvSpPr/>
          <p:nvPr/>
        </p:nvSpPr>
        <p:spPr>
          <a:xfrm>
            <a:off x="5187500" y="3125000"/>
            <a:ext cx="812500" cy="5625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400" b="1" i="0" dirty="0">
                <a:solidFill>
                  <a:srgbClr val="5C4826"/>
                </a:solidFill>
              </a:rPr>
              <a:t>E</a:t>
            </a:r>
          </a:p>
        </p:txBody>
      </p:sp>
      <p:sp>
        <p:nvSpPr>
          <p:cNvPr id="104" name="ND"/>
          <p:cNvSpPr/>
          <p:nvPr/>
        </p:nvSpPr>
        <p:spPr>
          <a:xfrm>
            <a:off x="5062500" y="1062500"/>
            <a:ext cx="812500" cy="5625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400" b="1" i="0" dirty="0">
                <a:solidFill>
                  <a:srgbClr val="5C4826"/>
                </a:solidFill>
              </a:rPr>
              <a:t>D</a:t>
            </a:r>
          </a:p>
        </p:txBody>
      </p:sp>
      <p:sp>
        <p:nvSpPr>
          <p:cNvPr id="105" name="NF"/>
          <p:cNvSpPr/>
          <p:nvPr/>
        </p:nvSpPr>
        <p:spPr>
          <a:xfrm>
            <a:off x="7437500" y="1875000"/>
            <a:ext cx="812500" cy="562500"/>
          </a:xfrm>
          <a:prstGeom prst="rect">
            <a:avLst/>
          </a:prstGeom>
          <a:solidFill>
            <a:srgbClr val="8E6F3E"/>
          </a:solidFill>
          <a:ln>
            <a:noFill/>
          </a:ln>
        </p:spPr>
        <p:txBody>
          <a:bodyPr wrap="square" lIns="54864" tIns="27432" rIns="54864" bIns="27432" anchor="ctr">
            <a:normAutofit/>
          </a:bodyPr>
          <a:lstStyle/>
          <a:p>
            <a:pPr algn="ctr">
              <a:buNone/>
            </a:pPr>
            <a:r>
              <a:rPr lang="en-US" sz="2400" b="1" i="0" dirty="0">
                <a:solidFill>
                  <a:srgbClr val="FFFFFF"/>
                </a:solidFill>
              </a:rPr>
              <a:t>F</a:t>
            </a:r>
          </a:p>
        </p:txBody>
      </p:sp>
      <p:cxnSp>
        <p:nvCxnSpPr>
          <p:cNvPr id="106" name="EAB"/>
          <p:cNvCxnSpPr/>
          <p:nvPr/>
        </p:nvCxnSpPr>
        <p:spPr>
          <a:xfrm flipV="1">
            <a:off x="1125000" y="1812500"/>
            <a:ext cx="1437500" cy="437500"/>
          </a:xfrm>
          <a:prstGeom prst="line">
            <a:avLst/>
          </a:prstGeom>
          <a:ln w="80962">
            <a:solidFill>
              <a:srgbClr val="8E6F3E"/>
            </a:solidFill>
            <a:tailEnd type="triangle" w="med" len="med"/>
          </a:ln>
        </p:spPr>
      </p:cxnSp>
      <p:sp>
        <p:nvSpPr>
          <p:cNvPr id="107" name="WAB"/>
          <p:cNvSpPr txBox="1"/>
          <p:nvPr/>
        </p:nvSpPr>
        <p:spPr>
          <a:xfrm>
            <a:off x="1500000" y="1437500"/>
            <a:ext cx="875000" cy="325000"/>
          </a:xfrm>
          <a:prstGeom prst="rect">
            <a:avLst/>
          </a:prstGeom>
          <a:noFill/>
          <a:ln>
            <a:noFill/>
          </a:ln>
        </p:spPr>
        <p:txBody>
          <a:bodyPr wrap="square" lIns="0" tIns="0" rIns="0" bIns="0" anchor="t">
            <a:normAutofit/>
          </a:bodyPr>
          <a:lstStyle/>
          <a:p>
            <a:pPr algn="l">
              <a:buNone/>
            </a:pPr>
            <a:r>
              <a:rPr lang="en-US" sz="1900" b="1" i="1" dirty="0">
                <a:solidFill>
                  <a:srgbClr val="5C4826"/>
                </a:solidFill>
              </a:rPr>
              <a:t>80 ms</a:t>
            </a:r>
          </a:p>
        </p:txBody>
      </p:sp>
      <p:cxnSp>
        <p:nvCxnSpPr>
          <p:cNvPr id="108" name="EBF"/>
          <p:cNvCxnSpPr/>
          <p:nvPr/>
        </p:nvCxnSpPr>
        <p:spPr>
          <a:xfrm>
            <a:off x="3750000" y="1656250"/>
            <a:ext cx="3687500" cy="406250"/>
          </a:xfrm>
          <a:prstGeom prst="line">
            <a:avLst/>
          </a:prstGeom>
          <a:ln w="80962">
            <a:solidFill>
              <a:srgbClr val="8E6F3E"/>
            </a:solidFill>
            <a:tailEnd type="triangle" w="med" len="med"/>
          </a:ln>
        </p:spPr>
      </p:cxnSp>
      <p:sp>
        <p:nvSpPr>
          <p:cNvPr id="109" name="WBF"/>
          <p:cNvSpPr txBox="1"/>
          <p:nvPr/>
        </p:nvSpPr>
        <p:spPr>
          <a:xfrm>
            <a:off x="6000000" y="2037500"/>
            <a:ext cx="875000" cy="325000"/>
          </a:xfrm>
          <a:prstGeom prst="rect">
            <a:avLst/>
          </a:prstGeom>
          <a:noFill/>
          <a:ln>
            <a:noFill/>
          </a:ln>
        </p:spPr>
        <p:txBody>
          <a:bodyPr wrap="square" lIns="0" tIns="0" rIns="0" bIns="0" anchor="t">
            <a:normAutofit/>
          </a:bodyPr>
          <a:lstStyle/>
          <a:p>
            <a:pPr algn="l">
              <a:buNone/>
            </a:pPr>
            <a:r>
              <a:rPr lang="en-US" sz="1900" b="1" i="1" dirty="0">
                <a:solidFill>
                  <a:srgbClr val="5C4826"/>
                </a:solidFill>
              </a:rPr>
              <a:t>40 ms</a:t>
            </a:r>
          </a:p>
        </p:txBody>
      </p:sp>
      <p:cxnSp>
        <p:nvCxnSpPr>
          <p:cNvPr id="110" name="EAC"/>
          <p:cNvCxnSpPr/>
          <p:nvPr/>
        </p:nvCxnSpPr>
        <p:spPr>
          <a:xfrm>
            <a:off x="906250" y="2625000"/>
            <a:ext cx="1968750" cy="687500"/>
          </a:xfrm>
          <a:prstGeom prst="line">
            <a:avLst/>
          </a:prstGeom>
          <a:ln w="53577">
            <a:solidFill>
              <a:srgbClr val="C9B991"/>
            </a:solidFill>
            <a:tailEnd type="triangle" w="med" len="med"/>
          </a:ln>
        </p:spPr>
      </p:cxnSp>
      <p:sp>
        <p:nvSpPr>
          <p:cNvPr id="111" name="WAC"/>
          <p:cNvSpPr txBox="1"/>
          <p:nvPr/>
        </p:nvSpPr>
        <p:spPr>
          <a:xfrm>
            <a:off x="1375000" y="3012500"/>
            <a:ext cx="875000" cy="325000"/>
          </a:xfrm>
          <a:prstGeom prst="rect">
            <a:avLst/>
          </a:prstGeom>
          <a:noFill/>
          <a:ln>
            <a:noFill/>
          </a:ln>
        </p:spPr>
        <p:txBody>
          <a:bodyPr wrap="square" lIns="0" tIns="0" rIns="0" bIns="0" anchor="t">
            <a:normAutofit/>
          </a:bodyPr>
          <a:lstStyle/>
          <a:p>
            <a:pPr algn="l">
              <a:buNone/>
            </a:pPr>
            <a:r>
              <a:rPr lang="en-US" sz="1900" b="0" i="1" dirty="0">
                <a:solidFill>
                  <a:srgbClr val="555960"/>
                </a:solidFill>
              </a:rPr>
              <a:t>10 ms</a:t>
            </a:r>
          </a:p>
        </p:txBody>
      </p:sp>
      <p:cxnSp>
        <p:nvCxnSpPr>
          <p:cNvPr id="112" name="ECE"/>
          <p:cNvCxnSpPr/>
          <p:nvPr/>
        </p:nvCxnSpPr>
        <p:spPr>
          <a:xfrm>
            <a:off x="3687500" y="3406250"/>
            <a:ext cx="1500000" cy="0"/>
          </a:xfrm>
          <a:prstGeom prst="line">
            <a:avLst/>
          </a:prstGeom>
          <a:ln w="53577">
            <a:solidFill>
              <a:srgbClr val="C9B991"/>
            </a:solidFill>
            <a:tailEnd type="triangle" w="med" len="med"/>
          </a:ln>
        </p:spPr>
      </p:cxnSp>
      <p:sp>
        <p:nvSpPr>
          <p:cNvPr id="113" name="WCE"/>
          <p:cNvSpPr txBox="1"/>
          <p:nvPr/>
        </p:nvSpPr>
        <p:spPr>
          <a:xfrm>
            <a:off x="4062500" y="3012500"/>
            <a:ext cx="875000" cy="325000"/>
          </a:xfrm>
          <a:prstGeom prst="rect">
            <a:avLst/>
          </a:prstGeom>
          <a:noFill/>
          <a:ln>
            <a:noFill/>
          </a:ln>
        </p:spPr>
        <p:txBody>
          <a:bodyPr wrap="square" lIns="0" tIns="0" rIns="0" bIns="0" anchor="t">
            <a:normAutofit/>
          </a:bodyPr>
          <a:lstStyle/>
          <a:p>
            <a:pPr algn="l">
              <a:buNone/>
            </a:pPr>
            <a:r>
              <a:rPr lang="en-US" sz="1900" b="0" i="1" dirty="0">
                <a:solidFill>
                  <a:srgbClr val="555960"/>
                </a:solidFill>
              </a:rPr>
              <a:t>15 ms</a:t>
            </a:r>
          </a:p>
        </p:txBody>
      </p:sp>
      <p:cxnSp>
        <p:nvCxnSpPr>
          <p:cNvPr id="114" name="EDF"/>
          <p:cNvCxnSpPr/>
          <p:nvPr/>
        </p:nvCxnSpPr>
        <p:spPr>
          <a:xfrm>
            <a:off x="5875000" y="1343750"/>
            <a:ext cx="1750000" cy="531250"/>
          </a:xfrm>
          <a:prstGeom prst="line">
            <a:avLst/>
          </a:prstGeom>
          <a:ln w="53577">
            <a:solidFill>
              <a:srgbClr val="C9B991"/>
            </a:solidFill>
            <a:tailEnd type="triangle" w="med" len="med"/>
          </a:ln>
        </p:spPr>
      </p:cxnSp>
      <p:sp>
        <p:nvSpPr>
          <p:cNvPr id="115" name="WDF"/>
          <p:cNvSpPr txBox="1"/>
          <p:nvPr/>
        </p:nvSpPr>
        <p:spPr>
          <a:xfrm>
            <a:off x="6687500" y="1037500"/>
            <a:ext cx="875000" cy="325000"/>
          </a:xfrm>
          <a:prstGeom prst="rect">
            <a:avLst/>
          </a:prstGeom>
          <a:noFill/>
          <a:ln>
            <a:noFill/>
          </a:ln>
        </p:spPr>
        <p:txBody>
          <a:bodyPr wrap="square" lIns="0" tIns="0" rIns="0" bIns="0" anchor="t">
            <a:normAutofit/>
          </a:bodyPr>
          <a:lstStyle/>
          <a:p>
            <a:pPr algn="l">
              <a:buNone/>
            </a:pPr>
            <a:r>
              <a:rPr lang="en-US" sz="1900" b="0" i="1" dirty="0">
                <a:solidFill>
                  <a:srgbClr val="555960"/>
                </a:solidFill>
              </a:rPr>
              <a:t>20 ms</a:t>
            </a:r>
          </a:p>
        </p:txBody>
      </p:sp>
      <p:sp>
        <p:nvSpPr>
          <p:cNvPr id="116" name="CritLbl"/>
          <p:cNvSpPr txBox="1"/>
          <p:nvPr/>
        </p:nvSpPr>
        <p:spPr>
          <a:xfrm>
            <a:off x="7060000" y="2650000"/>
            <a:ext cx="2070000" cy="800000"/>
          </a:xfrm>
          <a:prstGeom prst="rect">
            <a:avLst/>
          </a:prstGeom>
          <a:noFill/>
          <a:ln>
            <a:noFill/>
          </a:ln>
        </p:spPr>
        <p:txBody>
          <a:bodyPr wrap="square" lIns="0" tIns="0" rIns="0" bIns="0" anchor="t">
            <a:normAutofit fontScale="92500" lnSpcReduction="20000"/>
          </a:bodyPr>
          <a:lstStyle/>
          <a:p>
            <a:pPr algn="l">
              <a:buNone/>
            </a:pPr>
            <a:r>
              <a:rPr lang="en-US" sz="2000" b="1" i="0" dirty="0">
                <a:solidFill>
                  <a:srgbClr val="8E6F3E"/>
                </a:solidFill>
              </a:rPr>
              <a:t>modeled critical path</a:t>
            </a:r>
          </a:p>
          <a:p>
            <a:pPr algn="l">
              <a:spcBef>
                <a:spcPts val="273"/>
              </a:spcBef>
              <a:buNone/>
            </a:pPr>
            <a:r>
              <a:rPr lang="en-US" sz="2000" b="1" i="0" dirty="0">
                <a:solidFill>
                  <a:srgbClr val="8E6F3E"/>
                </a:solidFill>
              </a:rPr>
              <a:t>A → B → F  ·  120 ms</a:t>
            </a:r>
          </a:p>
        </p:txBody>
      </p:sp>
      <p:cxnSp>
        <p:nvCxnSpPr>
          <p:cNvPr id="117" name="CandArw"/>
          <p:cNvCxnSpPr/>
          <p:nvPr/>
        </p:nvCxnSpPr>
        <p:spPr>
          <a:xfrm flipH="1">
            <a:off x="2500000" y="2000000"/>
            <a:ext cx="312500" cy="2000000"/>
          </a:xfrm>
          <a:prstGeom prst="line">
            <a:avLst/>
          </a:prstGeom>
          <a:ln w="53577">
            <a:solidFill>
              <a:srgbClr val="8E6F3E"/>
            </a:solidFill>
            <a:prstDash val="dash"/>
            <a:tailEnd type="triangle" w="med" len="med"/>
          </a:ln>
        </p:spPr>
      </p:cxnSp>
      <p:sp>
        <p:nvSpPr>
          <p:cNvPr id="118" name="CandBox"/>
          <p:cNvSpPr/>
          <p:nvPr/>
        </p:nvSpPr>
        <p:spPr>
          <a:xfrm>
            <a:off x="1812500" y="4000000"/>
            <a:ext cx="3375000" cy="1062500"/>
          </a:xfrm>
          <a:prstGeom prst="roundRect">
            <a:avLst/>
          </a:prstGeom>
          <a:solidFill>
            <a:srgbClr val="FBF8F2"/>
          </a:solidFill>
          <a:ln w="23812">
            <a:solidFill>
              <a:srgbClr val="8E6F3E"/>
            </a:solidFill>
            <a:prstDash val="dash"/>
          </a:ln>
        </p:spPr>
        <p:txBody>
          <a:bodyPr wrap="square" lIns="54864" tIns="27432" rIns="54864" bIns="27432" anchor="ctr">
            <a:normAutofit/>
          </a:bodyPr>
          <a:lstStyle/>
          <a:p>
            <a:endParaRPr/>
          </a:p>
        </p:txBody>
      </p:sp>
      <p:sp>
        <p:nvSpPr>
          <p:cNvPr id="119" name="CandB1"/>
          <p:cNvSpPr/>
          <p:nvPr/>
        </p:nvSpPr>
        <p:spPr>
          <a:xfrm>
            <a:off x="2062500" y="4262500"/>
            <a:ext cx="875000" cy="5375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200" b="1" i="0" dirty="0">
                <a:solidFill>
                  <a:srgbClr val="5C4826"/>
                </a:solidFill>
              </a:rPr>
              <a:t>B1</a:t>
            </a:r>
          </a:p>
        </p:txBody>
      </p:sp>
      <p:sp>
        <p:nvSpPr>
          <p:cNvPr id="120" name="CandB2"/>
          <p:cNvSpPr/>
          <p:nvPr/>
        </p:nvSpPr>
        <p:spPr>
          <a:xfrm>
            <a:off x="3062500" y="4262500"/>
            <a:ext cx="875000" cy="5375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200" b="1" i="0" dirty="0">
                <a:solidFill>
                  <a:srgbClr val="5C4826"/>
                </a:solidFill>
              </a:rPr>
              <a:t>B2</a:t>
            </a:r>
          </a:p>
        </p:txBody>
      </p:sp>
      <p:sp>
        <p:nvSpPr>
          <p:cNvPr id="121" name="CandB3"/>
          <p:cNvSpPr/>
          <p:nvPr/>
        </p:nvSpPr>
        <p:spPr>
          <a:xfrm>
            <a:off x="4062500" y="4262500"/>
            <a:ext cx="875000" cy="537500"/>
          </a:xfrm>
          <a:prstGeom prst="rect">
            <a:avLst/>
          </a:prstGeom>
          <a:solidFill>
            <a:srgbClr val="F5F1E8"/>
          </a:solidFill>
          <a:ln w="15875">
            <a:solidFill>
              <a:srgbClr val="C9B991"/>
            </a:solidFill>
          </a:ln>
        </p:spPr>
        <p:txBody>
          <a:bodyPr wrap="square" lIns="54864" tIns="27432" rIns="54864" bIns="27432" anchor="ctr">
            <a:normAutofit/>
          </a:bodyPr>
          <a:lstStyle/>
          <a:p>
            <a:pPr algn="ctr">
              <a:buNone/>
            </a:pPr>
            <a:r>
              <a:rPr lang="en-US" sz="2200" b="1" i="0" dirty="0">
                <a:solidFill>
                  <a:srgbClr val="5C4826"/>
                </a:solidFill>
              </a:rPr>
              <a:t>B3</a:t>
            </a:r>
          </a:p>
        </p:txBody>
      </p:sp>
      <p:sp>
        <p:nvSpPr>
          <p:cNvPr id="122" name="CandLbl"/>
          <p:cNvSpPr txBox="1"/>
          <p:nvPr/>
        </p:nvSpPr>
        <p:spPr>
          <a:xfrm>
            <a:off x="5437500" y="4437500"/>
            <a:ext cx="3250000" cy="350000"/>
          </a:xfrm>
          <a:prstGeom prst="rect">
            <a:avLst/>
          </a:prstGeom>
          <a:noFill/>
          <a:ln>
            <a:noFill/>
          </a:ln>
        </p:spPr>
        <p:txBody>
          <a:bodyPr wrap="square" lIns="0" tIns="0" rIns="0" bIns="0" anchor="t">
            <a:normAutofit/>
          </a:bodyPr>
          <a:lstStyle/>
          <a:p>
            <a:pPr algn="l">
              <a:buNone/>
            </a:pPr>
            <a:r>
              <a:rPr lang="en-US" sz="1900" b="0" i="1" dirty="0">
                <a:solidFill>
                  <a:srgbClr val="8E6F3E"/>
                </a:solidFill>
              </a:rPr>
              <a:t>Candidate change: decompose B</a:t>
            </a:r>
          </a:p>
        </p:txBody>
      </p:sp>
      <p:sp>
        <p:nvSpPr>
          <p:cNvPr id="400" name="EdgeLegend"/>
          <p:cNvSpPr txBox="1"/>
          <p:nvPr/>
        </p:nvSpPr>
        <p:spPr>
          <a:xfrm>
            <a:off x="5437500" y="4880000"/>
            <a:ext cx="3400000" cy="320000"/>
          </a:xfrm>
          <a:prstGeom prst="rect">
            <a:avLst/>
          </a:prstGeom>
          <a:noFill/>
          <a:ln>
            <a:noFill/>
          </a:ln>
        </p:spPr>
        <p:txBody>
          <a:bodyPr wrap="square" lIns="0" tIns="0" rIns="0" bIns="0" anchor="t">
            <a:normAutofit/>
          </a:bodyPr>
          <a:lstStyle/>
          <a:p>
            <a:pPr algn="l">
              <a:buNone/>
            </a:pPr>
            <a:r>
              <a:rPr lang="en-US" sz="1600" b="0" i="1" dirty="0">
                <a:solidFill>
                  <a:srgbClr val="8E6F3E"/>
                </a:solidFill>
              </a:rPr>
              <a:t>edge label = modeled latency (ms)</a:t>
            </a:r>
          </a:p>
        </p:txBody>
      </p:sp>
      <p:sp>
        <p:nvSpPr>
          <p:cNvPr id="4" name="T61">
            <a:extLst>
              <a:ext uri="{FF2B5EF4-FFF2-40B4-BE49-F238E27FC236}">
                <a16:creationId xmlns:a16="http://schemas.microsoft.com/office/drawing/2014/main" id="{9AC8A97C-BA67-4A51-1E88-62342C7B09F7}"/>
              </a:ext>
            </a:extLst>
          </p:cNvPr>
          <p:cNvSpPr txBox="1"/>
          <p:nvPr/>
        </p:nvSpPr>
        <p:spPr>
          <a:xfrm>
            <a:off x="685800" y="6050000"/>
            <a:ext cx="7772400" cy="500000"/>
          </a:xfrm>
          <a:prstGeom prst="rect">
            <a:avLst/>
          </a:prstGeom>
          <a:noFill/>
          <a:ln>
            <a:noFill/>
          </a:ln>
        </p:spPr>
        <p:txBody>
          <a:bodyPr wrap="square" lIns="0" tIns="0" rIns="0" bIns="0" anchor="t">
            <a:normAutofit/>
          </a:bodyPr>
          <a:lstStyle/>
          <a:p>
            <a:pPr algn="ctr">
              <a:buNone/>
            </a:pPr>
            <a:r>
              <a:rPr lang="en-US" sz="2600" b="0" i="1" dirty="0">
                <a:solidFill>
                  <a:srgbClr val="000000"/>
                </a:solidFill>
              </a:rPr>
              <a:t>Would another architecture give us another design move?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400"/>
                                        <p:tgtEl>
                                          <p:spTgt spid="102"/>
                                        </p:tgtEl>
                                      </p:cBhvr>
                                    </p:animEffect>
                                  </p:childTnLst>
                                </p:cTn>
                              </p:par>
                              <p:par>
                                <p:cTn id="14" presetID="10" presetClass="entr" presetSubtype="0" fill="hold" nodeType="with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400"/>
                                        <p:tgtEl>
                                          <p:spTgt spid="103"/>
                                        </p:tgtEl>
                                      </p:cBhvr>
                                    </p:animEffect>
                                  </p:childTnLst>
                                </p:cTn>
                              </p:par>
                              <p:par>
                                <p:cTn id="17" presetID="10" presetClass="entr" presetSubtype="0" fill="hold" nodeType="withEffect">
                                  <p:stCondLst>
                                    <p:cond delay="0"/>
                                  </p:stCondLst>
                                  <p:childTnLst>
                                    <p:set>
                                      <p:cBhvr>
                                        <p:cTn id="18" dur="1" fill="hold">
                                          <p:stCondLst>
                                            <p:cond delay="0"/>
                                          </p:stCondLst>
                                        </p:cTn>
                                        <p:tgtEl>
                                          <p:spTgt spid="104"/>
                                        </p:tgtEl>
                                        <p:attrNameLst>
                                          <p:attrName>style.visibility</p:attrName>
                                        </p:attrNameLst>
                                      </p:cBhvr>
                                      <p:to>
                                        <p:strVal val="visible"/>
                                      </p:to>
                                    </p:set>
                                    <p:animEffect transition="in" filter="fade">
                                      <p:cBhvr>
                                        <p:cTn id="19" dur="400"/>
                                        <p:tgtEl>
                                          <p:spTgt spid="104"/>
                                        </p:tgtEl>
                                      </p:cBhvr>
                                    </p:animEffect>
                                  </p:childTnLst>
                                </p:cTn>
                              </p:par>
                              <p:par>
                                <p:cTn id="20" presetID="10" presetClass="entr" presetSubtype="0" fill="hold" nodeType="withEffect">
                                  <p:stCondLst>
                                    <p:cond delay="0"/>
                                  </p:stCondLst>
                                  <p:childTnLst>
                                    <p:set>
                                      <p:cBhvr>
                                        <p:cTn id="21" dur="1" fill="hold">
                                          <p:stCondLst>
                                            <p:cond delay="0"/>
                                          </p:stCondLst>
                                        </p:cTn>
                                        <p:tgtEl>
                                          <p:spTgt spid="105"/>
                                        </p:tgtEl>
                                        <p:attrNameLst>
                                          <p:attrName>style.visibility</p:attrName>
                                        </p:attrNameLst>
                                      </p:cBhvr>
                                      <p:to>
                                        <p:strVal val="visible"/>
                                      </p:to>
                                    </p:set>
                                    <p:animEffect transition="in" filter="fade">
                                      <p:cBhvr>
                                        <p:cTn id="22" dur="400"/>
                                        <p:tgtEl>
                                          <p:spTgt spid="105"/>
                                        </p:tgtEl>
                                      </p:cBhvr>
                                    </p:animEffect>
                                  </p:childTnLst>
                                </p:cTn>
                              </p:par>
                              <p:par>
                                <p:cTn id="23" presetID="10" presetClass="entr" presetSubtype="0" fill="hold" nodeType="withEffect">
                                  <p:stCondLst>
                                    <p:cond delay="0"/>
                                  </p:stCondLst>
                                  <p:childTnLst>
                                    <p:set>
                                      <p:cBhvr>
                                        <p:cTn id="24" dur="1" fill="hold">
                                          <p:stCondLst>
                                            <p:cond delay="0"/>
                                          </p:stCondLst>
                                        </p:cTn>
                                        <p:tgtEl>
                                          <p:spTgt spid="106"/>
                                        </p:tgtEl>
                                        <p:attrNameLst>
                                          <p:attrName>style.visibility</p:attrName>
                                        </p:attrNameLst>
                                      </p:cBhvr>
                                      <p:to>
                                        <p:strVal val="visible"/>
                                      </p:to>
                                    </p:set>
                                    <p:animEffect transition="in" filter="fade">
                                      <p:cBhvr>
                                        <p:cTn id="25" dur="400"/>
                                        <p:tgtEl>
                                          <p:spTgt spid="106"/>
                                        </p:tgtEl>
                                      </p:cBhvr>
                                    </p:animEffect>
                                  </p:childTnLst>
                                </p:cTn>
                              </p:par>
                              <p:par>
                                <p:cTn id="26" presetID="10" presetClass="entr" presetSubtype="0" fill="hold" nodeType="withEffect">
                                  <p:stCondLst>
                                    <p:cond delay="0"/>
                                  </p:stCondLst>
                                  <p:childTnLst>
                                    <p:set>
                                      <p:cBhvr>
                                        <p:cTn id="27" dur="1" fill="hold">
                                          <p:stCondLst>
                                            <p:cond delay="0"/>
                                          </p:stCondLst>
                                        </p:cTn>
                                        <p:tgtEl>
                                          <p:spTgt spid="108"/>
                                        </p:tgtEl>
                                        <p:attrNameLst>
                                          <p:attrName>style.visibility</p:attrName>
                                        </p:attrNameLst>
                                      </p:cBhvr>
                                      <p:to>
                                        <p:strVal val="visible"/>
                                      </p:to>
                                    </p:set>
                                    <p:animEffect transition="in" filter="fade">
                                      <p:cBhvr>
                                        <p:cTn id="28" dur="400"/>
                                        <p:tgtEl>
                                          <p:spTgt spid="108"/>
                                        </p:tgtEl>
                                      </p:cBhvr>
                                    </p:animEffect>
                                  </p:childTnLst>
                                </p:cTn>
                              </p:par>
                              <p:par>
                                <p:cTn id="29" presetID="10" presetClass="entr" presetSubtype="0" fill="hold" nodeType="withEffect">
                                  <p:stCondLst>
                                    <p:cond delay="0"/>
                                  </p:stCondLst>
                                  <p:childTnLst>
                                    <p:set>
                                      <p:cBhvr>
                                        <p:cTn id="30" dur="1" fill="hold">
                                          <p:stCondLst>
                                            <p:cond delay="0"/>
                                          </p:stCondLst>
                                        </p:cTn>
                                        <p:tgtEl>
                                          <p:spTgt spid="110"/>
                                        </p:tgtEl>
                                        <p:attrNameLst>
                                          <p:attrName>style.visibility</p:attrName>
                                        </p:attrNameLst>
                                      </p:cBhvr>
                                      <p:to>
                                        <p:strVal val="visible"/>
                                      </p:to>
                                    </p:set>
                                    <p:animEffect transition="in" filter="fade">
                                      <p:cBhvr>
                                        <p:cTn id="31" dur="400"/>
                                        <p:tgtEl>
                                          <p:spTgt spid="110"/>
                                        </p:tgtEl>
                                      </p:cBhvr>
                                    </p:animEffect>
                                  </p:childTnLst>
                                </p:cTn>
                              </p:par>
                              <p:par>
                                <p:cTn id="32" presetID="10" presetClass="entr" presetSubtype="0" fill="hold" nodeType="withEffect">
                                  <p:stCondLst>
                                    <p:cond delay="0"/>
                                  </p:stCondLst>
                                  <p:childTnLst>
                                    <p:set>
                                      <p:cBhvr>
                                        <p:cTn id="33" dur="1" fill="hold">
                                          <p:stCondLst>
                                            <p:cond delay="0"/>
                                          </p:stCondLst>
                                        </p:cTn>
                                        <p:tgtEl>
                                          <p:spTgt spid="112"/>
                                        </p:tgtEl>
                                        <p:attrNameLst>
                                          <p:attrName>style.visibility</p:attrName>
                                        </p:attrNameLst>
                                      </p:cBhvr>
                                      <p:to>
                                        <p:strVal val="visible"/>
                                      </p:to>
                                    </p:set>
                                    <p:animEffect transition="in" filter="fade">
                                      <p:cBhvr>
                                        <p:cTn id="34" dur="400"/>
                                        <p:tgtEl>
                                          <p:spTgt spid="112"/>
                                        </p:tgtEl>
                                      </p:cBhvr>
                                    </p:animEffect>
                                  </p:childTnLst>
                                </p:cTn>
                              </p:par>
                              <p:par>
                                <p:cTn id="35" presetID="10" presetClass="entr" presetSubtype="0" fill="hold" nodeType="withEffect">
                                  <p:stCondLst>
                                    <p:cond delay="0"/>
                                  </p:stCondLst>
                                  <p:childTnLst>
                                    <p:set>
                                      <p:cBhvr>
                                        <p:cTn id="36" dur="1" fill="hold">
                                          <p:stCondLst>
                                            <p:cond delay="0"/>
                                          </p:stCondLst>
                                        </p:cTn>
                                        <p:tgtEl>
                                          <p:spTgt spid="114"/>
                                        </p:tgtEl>
                                        <p:attrNameLst>
                                          <p:attrName>style.visibility</p:attrName>
                                        </p:attrNameLst>
                                      </p:cBhvr>
                                      <p:to>
                                        <p:strVal val="visible"/>
                                      </p:to>
                                    </p:set>
                                    <p:animEffect transition="in" filter="fade">
                                      <p:cBhvr>
                                        <p:cTn id="37" dur="400"/>
                                        <p:tgtEl>
                                          <p:spTgt spid="1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7"/>
                                        </p:tgtEl>
                                        <p:attrNameLst>
                                          <p:attrName>style.visibility</p:attrName>
                                        </p:attrNameLst>
                                      </p:cBhvr>
                                      <p:to>
                                        <p:strVal val="visible"/>
                                      </p:to>
                                    </p:set>
                                    <p:animEffect transition="in" filter="fade">
                                      <p:cBhvr>
                                        <p:cTn id="42" dur="400"/>
                                        <p:tgtEl>
                                          <p:spTgt spid="107"/>
                                        </p:tgtEl>
                                      </p:cBhvr>
                                    </p:animEffect>
                                  </p:childTnLst>
                                </p:cTn>
                              </p:par>
                              <p:par>
                                <p:cTn id="43" presetID="10" presetClass="entr" presetSubtype="0" fill="hold" nodeType="withEffect">
                                  <p:stCondLst>
                                    <p:cond delay="0"/>
                                  </p:stCondLst>
                                  <p:childTnLst>
                                    <p:set>
                                      <p:cBhvr>
                                        <p:cTn id="44" dur="1" fill="hold">
                                          <p:stCondLst>
                                            <p:cond delay="0"/>
                                          </p:stCondLst>
                                        </p:cTn>
                                        <p:tgtEl>
                                          <p:spTgt spid="109"/>
                                        </p:tgtEl>
                                        <p:attrNameLst>
                                          <p:attrName>style.visibility</p:attrName>
                                        </p:attrNameLst>
                                      </p:cBhvr>
                                      <p:to>
                                        <p:strVal val="visible"/>
                                      </p:to>
                                    </p:set>
                                    <p:animEffect transition="in" filter="fade">
                                      <p:cBhvr>
                                        <p:cTn id="45" dur="400"/>
                                        <p:tgtEl>
                                          <p:spTgt spid="109"/>
                                        </p:tgtEl>
                                      </p:cBhvr>
                                    </p:animEffect>
                                  </p:childTnLst>
                                </p:cTn>
                              </p:par>
                              <p:par>
                                <p:cTn id="46" presetID="10" presetClass="entr" presetSubtype="0" fill="hold" nodeType="withEffect">
                                  <p:stCondLst>
                                    <p:cond delay="0"/>
                                  </p:stCondLst>
                                  <p:childTnLst>
                                    <p:set>
                                      <p:cBhvr>
                                        <p:cTn id="47" dur="1" fill="hold">
                                          <p:stCondLst>
                                            <p:cond delay="0"/>
                                          </p:stCondLst>
                                        </p:cTn>
                                        <p:tgtEl>
                                          <p:spTgt spid="111"/>
                                        </p:tgtEl>
                                        <p:attrNameLst>
                                          <p:attrName>style.visibility</p:attrName>
                                        </p:attrNameLst>
                                      </p:cBhvr>
                                      <p:to>
                                        <p:strVal val="visible"/>
                                      </p:to>
                                    </p:set>
                                    <p:animEffect transition="in" filter="fade">
                                      <p:cBhvr>
                                        <p:cTn id="48" dur="400"/>
                                        <p:tgtEl>
                                          <p:spTgt spid="111"/>
                                        </p:tgtEl>
                                      </p:cBhvr>
                                    </p:animEffect>
                                  </p:childTnLst>
                                </p:cTn>
                              </p:par>
                              <p:par>
                                <p:cTn id="49" presetID="10" presetClass="entr" presetSubtype="0" fill="hold" nodeType="withEffect">
                                  <p:stCondLst>
                                    <p:cond delay="0"/>
                                  </p:stCondLst>
                                  <p:childTnLst>
                                    <p:set>
                                      <p:cBhvr>
                                        <p:cTn id="50" dur="1" fill="hold">
                                          <p:stCondLst>
                                            <p:cond delay="0"/>
                                          </p:stCondLst>
                                        </p:cTn>
                                        <p:tgtEl>
                                          <p:spTgt spid="113"/>
                                        </p:tgtEl>
                                        <p:attrNameLst>
                                          <p:attrName>style.visibility</p:attrName>
                                        </p:attrNameLst>
                                      </p:cBhvr>
                                      <p:to>
                                        <p:strVal val="visible"/>
                                      </p:to>
                                    </p:set>
                                    <p:animEffect transition="in" filter="fade">
                                      <p:cBhvr>
                                        <p:cTn id="51" dur="400"/>
                                        <p:tgtEl>
                                          <p:spTgt spid="113"/>
                                        </p:tgtEl>
                                      </p:cBhvr>
                                    </p:animEffect>
                                  </p:childTnLst>
                                </p:cTn>
                              </p:par>
                              <p:par>
                                <p:cTn id="52" presetID="10" presetClass="entr" presetSubtype="0" fill="hold" nodeType="withEffect">
                                  <p:stCondLst>
                                    <p:cond delay="0"/>
                                  </p:stCondLst>
                                  <p:childTnLst>
                                    <p:set>
                                      <p:cBhvr>
                                        <p:cTn id="53" dur="1" fill="hold">
                                          <p:stCondLst>
                                            <p:cond delay="0"/>
                                          </p:stCondLst>
                                        </p:cTn>
                                        <p:tgtEl>
                                          <p:spTgt spid="115"/>
                                        </p:tgtEl>
                                        <p:attrNameLst>
                                          <p:attrName>style.visibility</p:attrName>
                                        </p:attrNameLst>
                                      </p:cBhvr>
                                      <p:to>
                                        <p:strVal val="visible"/>
                                      </p:to>
                                    </p:set>
                                    <p:animEffect transition="in" filter="fade">
                                      <p:cBhvr>
                                        <p:cTn id="54" dur="400"/>
                                        <p:tgtEl>
                                          <p:spTgt spid="115"/>
                                        </p:tgtEl>
                                      </p:cBhvr>
                                    </p:animEffect>
                                  </p:childTnLst>
                                </p:cTn>
                              </p:par>
                              <p:par>
                                <p:cTn id="55" presetID="10" presetClass="entr" presetSubtype="0" fill="hold" nodeType="withEffect">
                                  <p:stCondLst>
                                    <p:cond delay="0"/>
                                  </p:stCondLst>
                                  <p:childTnLst>
                                    <p:set>
                                      <p:cBhvr>
                                        <p:cTn id="56" dur="1" fill="hold">
                                          <p:stCondLst>
                                            <p:cond delay="0"/>
                                          </p:stCondLst>
                                        </p:cTn>
                                        <p:tgtEl>
                                          <p:spTgt spid="400"/>
                                        </p:tgtEl>
                                        <p:attrNameLst>
                                          <p:attrName>style.visibility</p:attrName>
                                        </p:attrNameLst>
                                      </p:cBhvr>
                                      <p:to>
                                        <p:strVal val="visible"/>
                                      </p:to>
                                    </p:set>
                                    <p:animEffect transition="in" filter="fade">
                                      <p:cBhvr>
                                        <p:cTn id="57" dur="400"/>
                                        <p:tgtEl>
                                          <p:spTgt spid="40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16">
                                            <p:txEl>
                                              <p:pRg st="0" end="0"/>
                                            </p:txEl>
                                          </p:spTgt>
                                        </p:tgtEl>
                                        <p:attrNameLst>
                                          <p:attrName>style.visibility</p:attrName>
                                        </p:attrNameLst>
                                      </p:cBhvr>
                                      <p:to>
                                        <p:strVal val="visible"/>
                                      </p:to>
                                    </p:set>
                                    <p:animEffect transition="in" filter="fade">
                                      <p:cBhvr>
                                        <p:cTn id="62" dur="400"/>
                                        <p:tgtEl>
                                          <p:spTgt spid="116">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6">
                                            <p:txEl>
                                              <p:pRg st="1" end="1"/>
                                            </p:txEl>
                                          </p:spTgt>
                                        </p:tgtEl>
                                        <p:attrNameLst>
                                          <p:attrName>style.visibility</p:attrName>
                                        </p:attrNameLst>
                                      </p:cBhvr>
                                      <p:to>
                                        <p:strVal val="visible"/>
                                      </p:to>
                                    </p:set>
                                    <p:animEffect transition="in" filter="fade">
                                      <p:cBhvr>
                                        <p:cTn id="67" dur="400"/>
                                        <p:tgtEl>
                                          <p:spTgt spid="116">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17"/>
                                        </p:tgtEl>
                                        <p:attrNameLst>
                                          <p:attrName>style.visibility</p:attrName>
                                        </p:attrNameLst>
                                      </p:cBhvr>
                                      <p:to>
                                        <p:strVal val="visible"/>
                                      </p:to>
                                    </p:set>
                                    <p:animEffect transition="in" filter="fade">
                                      <p:cBhvr>
                                        <p:cTn id="72" dur="400"/>
                                        <p:tgtEl>
                                          <p:spTgt spid="117"/>
                                        </p:tgtEl>
                                      </p:cBhvr>
                                    </p:animEffect>
                                  </p:childTnLst>
                                </p:cTn>
                              </p:par>
                              <p:par>
                                <p:cTn id="73" presetID="10" presetClass="entr" presetSubtype="0" fill="hold" nodeType="withEffect">
                                  <p:stCondLst>
                                    <p:cond delay="0"/>
                                  </p:stCondLst>
                                  <p:childTnLst>
                                    <p:set>
                                      <p:cBhvr>
                                        <p:cTn id="74" dur="1" fill="hold">
                                          <p:stCondLst>
                                            <p:cond delay="0"/>
                                          </p:stCondLst>
                                        </p:cTn>
                                        <p:tgtEl>
                                          <p:spTgt spid="118"/>
                                        </p:tgtEl>
                                        <p:attrNameLst>
                                          <p:attrName>style.visibility</p:attrName>
                                        </p:attrNameLst>
                                      </p:cBhvr>
                                      <p:to>
                                        <p:strVal val="visible"/>
                                      </p:to>
                                    </p:set>
                                    <p:animEffect transition="in" filter="fade">
                                      <p:cBhvr>
                                        <p:cTn id="75" dur="400"/>
                                        <p:tgtEl>
                                          <p:spTgt spid="118"/>
                                        </p:tgtEl>
                                      </p:cBhvr>
                                    </p:animEffect>
                                  </p:childTnLst>
                                </p:cTn>
                              </p:par>
                              <p:par>
                                <p:cTn id="76" presetID="10" presetClass="entr" presetSubtype="0" fill="hold" nodeType="withEffect">
                                  <p:stCondLst>
                                    <p:cond delay="0"/>
                                  </p:stCondLst>
                                  <p:childTnLst>
                                    <p:set>
                                      <p:cBhvr>
                                        <p:cTn id="77" dur="1" fill="hold">
                                          <p:stCondLst>
                                            <p:cond delay="0"/>
                                          </p:stCondLst>
                                        </p:cTn>
                                        <p:tgtEl>
                                          <p:spTgt spid="119"/>
                                        </p:tgtEl>
                                        <p:attrNameLst>
                                          <p:attrName>style.visibility</p:attrName>
                                        </p:attrNameLst>
                                      </p:cBhvr>
                                      <p:to>
                                        <p:strVal val="visible"/>
                                      </p:to>
                                    </p:set>
                                    <p:animEffect transition="in" filter="fade">
                                      <p:cBhvr>
                                        <p:cTn id="78" dur="400"/>
                                        <p:tgtEl>
                                          <p:spTgt spid="119"/>
                                        </p:tgtEl>
                                      </p:cBhvr>
                                    </p:animEffect>
                                  </p:childTnLst>
                                </p:cTn>
                              </p:par>
                              <p:par>
                                <p:cTn id="79" presetID="10" presetClass="entr" presetSubtype="0" fill="hold" nodeType="withEffect">
                                  <p:stCondLst>
                                    <p:cond delay="0"/>
                                  </p:stCondLst>
                                  <p:childTnLst>
                                    <p:set>
                                      <p:cBhvr>
                                        <p:cTn id="80" dur="1" fill="hold">
                                          <p:stCondLst>
                                            <p:cond delay="0"/>
                                          </p:stCondLst>
                                        </p:cTn>
                                        <p:tgtEl>
                                          <p:spTgt spid="120"/>
                                        </p:tgtEl>
                                        <p:attrNameLst>
                                          <p:attrName>style.visibility</p:attrName>
                                        </p:attrNameLst>
                                      </p:cBhvr>
                                      <p:to>
                                        <p:strVal val="visible"/>
                                      </p:to>
                                    </p:set>
                                    <p:animEffect transition="in" filter="fade">
                                      <p:cBhvr>
                                        <p:cTn id="81" dur="400"/>
                                        <p:tgtEl>
                                          <p:spTgt spid="120"/>
                                        </p:tgtEl>
                                      </p:cBhvr>
                                    </p:animEffect>
                                  </p:childTnLst>
                                </p:cTn>
                              </p:par>
                              <p:par>
                                <p:cTn id="82" presetID="10" presetClass="entr" presetSubtype="0" fill="hold" nodeType="withEffect">
                                  <p:stCondLst>
                                    <p:cond delay="0"/>
                                  </p:stCondLst>
                                  <p:childTnLst>
                                    <p:set>
                                      <p:cBhvr>
                                        <p:cTn id="83" dur="1" fill="hold">
                                          <p:stCondLst>
                                            <p:cond delay="0"/>
                                          </p:stCondLst>
                                        </p:cTn>
                                        <p:tgtEl>
                                          <p:spTgt spid="121"/>
                                        </p:tgtEl>
                                        <p:attrNameLst>
                                          <p:attrName>style.visibility</p:attrName>
                                        </p:attrNameLst>
                                      </p:cBhvr>
                                      <p:to>
                                        <p:strVal val="visible"/>
                                      </p:to>
                                    </p:set>
                                    <p:animEffect transition="in" filter="fade">
                                      <p:cBhvr>
                                        <p:cTn id="84" dur="400"/>
                                        <p:tgtEl>
                                          <p:spTgt spid="121"/>
                                        </p:tgtEl>
                                      </p:cBhvr>
                                    </p:animEffect>
                                  </p:childTnLst>
                                </p:cTn>
                              </p:par>
                              <p:par>
                                <p:cTn id="85" presetID="10" presetClass="entr" presetSubtype="0" fill="hold" nodeType="withEffect">
                                  <p:stCondLst>
                                    <p:cond delay="0"/>
                                  </p:stCondLst>
                                  <p:childTnLst>
                                    <p:set>
                                      <p:cBhvr>
                                        <p:cTn id="86" dur="1" fill="hold">
                                          <p:stCondLst>
                                            <p:cond delay="0"/>
                                          </p:stCondLst>
                                        </p:cTn>
                                        <p:tgtEl>
                                          <p:spTgt spid="122"/>
                                        </p:tgtEl>
                                        <p:attrNameLst>
                                          <p:attrName>style.visibility</p:attrName>
                                        </p:attrNameLst>
                                      </p:cBhvr>
                                      <p:to>
                                        <p:strVal val="visible"/>
                                      </p:to>
                                    </p:set>
                                    <p:animEffect transition="in" filter="fade">
                                      <p:cBhvr>
                                        <p:cTn id="87" dur="400"/>
                                        <p:tgtEl>
                                          <p:spTgt spid="122"/>
                                        </p:tgtEl>
                                      </p:cBhvr>
                                    </p:animEffect>
                                  </p:childTnLst>
                                </p:cTn>
                              </p:par>
                              <p:par>
                                <p:cTn id="88" presetID="1" presetClass="entr" presetSubtype="0" fill="hold" grpId="0" nodeType="withEffect">
                                  <p:stCondLst>
                                    <p:cond delay="0"/>
                                  </p:stCondLst>
                                  <p:childTnLst>
                                    <p:set>
                                      <p:cBhvr>
                                        <p:cTn id="89" dur="1" fill="hold">
                                          <p:stCondLst>
                                            <p:cond delay="0"/>
                                          </p:stCondLst>
                                        </p:cTn>
                                        <p:tgtEl>
                                          <p:spTgt spid="61"/>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13" y="136525"/>
            <a:ext cx="9304174" cy="638175"/>
          </a:xfrm>
        </p:spPr>
        <p:txBody>
          <a:bodyPr>
            <a:normAutofit fontScale="90000"/>
          </a:bodyPr>
          <a:lstStyle/>
          <a:p>
            <a:pPr algn="l">
              <a:buNone/>
              <a:defRPr b="0"/>
            </a:pPr>
            <a:r>
              <a:rPr lang="en-US" sz="2800" b="0" i="0" dirty="0">
                <a:solidFill>
                  <a:srgbClr val="000000"/>
                </a:solidFill>
              </a:rPr>
              <a:t>What happens when architectural evidence gets cheaper?</a:t>
            </a:r>
          </a:p>
        </p:txBody>
      </p:sp>
      <p:sp>
        <p:nvSpPr>
          <p:cNvPr id="3" name="Slide Number Placeholder 2"/>
          <p:cNvSpPr>
            <a:spLocks noGrp="1"/>
          </p:cNvSpPr>
          <p:nvPr>
            <p:ph type="sldNum" sz="quarter" idx="4"/>
          </p:nvPr>
        </p:nvSpPr>
        <p:spPr/>
        <p:txBody>
          <a:bodyPr/>
          <a:lstStyle/>
          <a:p>
            <a:fld id="{B7EB45DA-9A0D-DC49-8E02-F30A5DDC21C3}" type="slidenum">
              <a:rPr lang="en-US" smtClean="0"/>
              <a:t>27</a:t>
            </a:fld>
            <a:endParaRPr lang="en-US"/>
          </a:p>
        </p:txBody>
      </p:sp>
      <p:sp>
        <p:nvSpPr>
          <p:cNvPr id="61" name="T61"/>
          <p:cNvSpPr txBox="1"/>
          <p:nvPr/>
        </p:nvSpPr>
        <p:spPr>
          <a:xfrm>
            <a:off x="685800" y="3880000"/>
            <a:ext cx="7772400" cy="640000"/>
          </a:xfrm>
          <a:prstGeom prst="rect">
            <a:avLst/>
          </a:prstGeom>
          <a:noFill/>
          <a:ln>
            <a:noFill/>
          </a:ln>
        </p:spPr>
        <p:txBody>
          <a:bodyPr wrap="square" lIns="0" tIns="0" rIns="0" bIns="0" anchor="t">
            <a:normAutofit lnSpcReduction="10000"/>
          </a:bodyPr>
          <a:lstStyle/>
          <a:p>
            <a:pPr algn="ctr">
              <a:buNone/>
            </a:pPr>
            <a:r>
              <a:rPr lang="en-US" sz="2300" b="0" i="1" dirty="0">
                <a:solidFill>
                  <a:srgbClr val="000000"/>
                </a:solidFill>
              </a:rPr>
              <a:t>GenAI doesn’t remove architectural tradeoffs. It can make evidence about those tradeoffs cheaper.</a:t>
            </a:r>
          </a:p>
        </p:txBody>
      </p:sp>
      <p:sp>
        <p:nvSpPr>
          <p:cNvPr id="6" name="MAGE Moment badge"/>
          <p:cNvSpPr txBox="1"/>
          <p:nvPr/>
        </p:nvSpPr>
        <p:spPr>
          <a:xfrm>
            <a:off x="2691524" y="4550000"/>
            <a:ext cx="5080000" cy="787400"/>
          </a:xfrm>
          <a:prstGeom prst="rect">
            <a:avLst/>
          </a:prstGeom>
          <a:noFill/>
        </p:spPr>
        <p:txBody>
          <a:bodyPr wrap="square" rtlCol="0" anchor="t">
            <a:noAutofit/>
          </a:bodyPr>
          <a:lstStyle/>
          <a:p>
            <a:pPr algn="l">
              <a:buNone/>
            </a:pPr>
            <a:r>
              <a:rPr lang="en-US" sz="4800" dirty="0"/>
              <a:t>🧙</a:t>
            </a:r>
            <a:r>
              <a:rPr lang="en-US" sz="2400" i="1" dirty="0"/>
              <a:t>  MAGE Moment</a:t>
            </a:r>
          </a:p>
        </p:txBody>
      </p:sp>
      <p:sp>
        <p:nvSpPr>
          <p:cNvPr id="7" name="TextBox 6"/>
          <p:cNvSpPr txBox="1"/>
          <p:nvPr/>
        </p:nvSpPr>
        <p:spPr>
          <a:xfrm>
            <a:off x="628649" y="5330000"/>
            <a:ext cx="8341929" cy="1230997"/>
          </a:xfrm>
          <a:prstGeom prst="rect">
            <a:avLst/>
          </a:prstGeom>
          <a:noFill/>
        </p:spPr>
        <p:txBody>
          <a:bodyPr wrap="square" rtlCol="0">
            <a:normAutofit/>
          </a:bodyPr>
          <a:lstStyle/>
          <a:p>
            <a:pPr algn="ctr">
              <a:buNone/>
            </a:pPr>
            <a:r>
              <a:rPr lang="en-US" sz="2400" b="1" dirty="0">
                <a:solidFill>
                  <a:srgbClr val="5C4826"/>
                </a:solidFill>
              </a:rPr>
              <a:t>DON’T ASK THE AGENT TO CHOOSE YOUR ARCHITECTURE.</a:t>
            </a:r>
          </a:p>
          <a:p>
            <a:pPr algn="ctr">
              <a:buNone/>
            </a:pPr>
            <a:r>
              <a:rPr lang="en-US" sz="2400" b="1" dirty="0">
                <a:solidFill>
                  <a:srgbClr val="5C4826"/>
                </a:solidFill>
              </a:rPr>
              <a:t>USE IT TO REDUCE HOW MUCH OF</a:t>
            </a:r>
            <a:br>
              <a:rPr lang="en-US" sz="2400"/>
            </a:br>
            <a:r>
              <a:rPr lang="en-US" sz="2400" b="1" dirty="0">
                <a:solidFill>
                  <a:srgbClr val="5C4826"/>
                </a:solidFill>
              </a:rPr>
              <a:t>YOUR ARCHITECTURE REMAINS A BET.</a:t>
            </a:r>
          </a:p>
        </p:txBody>
      </p:sp>
      <p:sp>
        <p:nvSpPr>
          <p:cNvPr id="100" name="ArchUnc"/>
          <p:cNvSpPr/>
          <p:nvPr/>
        </p:nvSpPr>
        <p:spPr>
          <a:xfrm>
            <a:off x="308000" y="1582500"/>
            <a:ext cx="1728000" cy="735000"/>
          </a:xfrm>
          <a:prstGeom prst="rect">
            <a:avLst/>
          </a:prstGeom>
          <a:solidFill>
            <a:srgbClr val="F5F1E8"/>
          </a:solidFill>
          <a:ln w="13335">
            <a:solidFill>
              <a:srgbClr val="C9B991"/>
            </a:solidFill>
          </a:ln>
        </p:spPr>
        <p:txBody>
          <a:bodyPr wrap="square" lIns="54864" tIns="27432" rIns="54864" bIns="27432" anchor="ctr">
            <a:normAutofit fontScale="85000" lnSpcReduction="10000"/>
          </a:bodyPr>
          <a:lstStyle/>
          <a:p>
            <a:pPr algn="ctr">
              <a:buNone/>
            </a:pPr>
            <a:r>
              <a:rPr lang="en-US" sz="2100" b="1" i="0" dirty="0">
                <a:solidFill>
                  <a:srgbClr val="5C4826"/>
                </a:solidFill>
              </a:rPr>
              <a:t>ARCHITECTURAL</a:t>
            </a:r>
          </a:p>
          <a:p>
            <a:pPr algn="ctr">
              <a:spcBef>
                <a:spcPts val="300"/>
              </a:spcBef>
              <a:buNone/>
            </a:pPr>
            <a:r>
              <a:rPr lang="en-US" sz="2100" b="1" i="0" dirty="0">
                <a:solidFill>
                  <a:srgbClr val="5C4826"/>
                </a:solidFill>
              </a:rPr>
              <a:t>UNCERTAINTY</a:t>
            </a:r>
          </a:p>
        </p:txBody>
      </p:sp>
      <p:cxnSp>
        <p:nvCxnSpPr>
          <p:cNvPr id="101" name="A1"/>
          <p:cNvCxnSpPr/>
          <p:nvPr/>
        </p:nvCxnSpPr>
        <p:spPr>
          <a:xfrm>
            <a:off x="2036000" y="1950000"/>
            <a:ext cx="345600" cy="0"/>
          </a:xfrm>
          <a:prstGeom prst="line">
            <a:avLst/>
          </a:prstGeom>
          <a:ln w="45004">
            <a:solidFill>
              <a:srgbClr val="8E6F3E"/>
            </a:solidFill>
            <a:tailEnd type="triangle" w="med" len="med"/>
          </a:ln>
        </p:spPr>
      </p:cxnSp>
      <p:sp>
        <p:nvSpPr>
          <p:cNvPr id="102" name="BuyInfo"/>
          <p:cNvSpPr/>
          <p:nvPr/>
        </p:nvSpPr>
        <p:spPr>
          <a:xfrm>
            <a:off x="2381600" y="1635000"/>
            <a:ext cx="1620000" cy="630000"/>
          </a:xfrm>
          <a:prstGeom prst="rect">
            <a:avLst/>
          </a:prstGeom>
          <a:solidFill>
            <a:srgbClr val="8E6F3E"/>
          </a:solidFill>
          <a:ln>
            <a:noFill/>
          </a:ln>
        </p:spPr>
        <p:txBody>
          <a:bodyPr wrap="square" lIns="54864" tIns="27432" rIns="54864" bIns="27432" anchor="ctr">
            <a:normAutofit fontScale="92500" lnSpcReduction="10000"/>
          </a:bodyPr>
          <a:lstStyle/>
          <a:p>
            <a:pPr algn="ctr">
              <a:buNone/>
            </a:pPr>
            <a:r>
              <a:rPr lang="en-US" sz="2100" b="1" i="0" dirty="0">
                <a:solidFill>
                  <a:srgbClr val="FFFFFF"/>
                </a:solidFill>
              </a:rPr>
              <a:t>BUY</a:t>
            </a:r>
          </a:p>
          <a:p>
            <a:pPr algn="ctr">
              <a:spcBef>
                <a:spcPts val="300"/>
              </a:spcBef>
              <a:buNone/>
            </a:pPr>
            <a:r>
              <a:rPr lang="en-US" sz="2100" b="1" i="0" dirty="0">
                <a:solidFill>
                  <a:srgbClr val="FFFFFF"/>
                </a:solidFill>
              </a:rPr>
              <a:t>INFORMATION</a:t>
            </a:r>
          </a:p>
        </p:txBody>
      </p:sp>
      <p:sp>
        <p:nvSpPr>
          <p:cNvPr id="103" name="Kid0"/>
          <p:cNvSpPr/>
          <p:nvPr/>
        </p:nvSpPr>
        <p:spPr>
          <a:xfrm>
            <a:off x="4628000" y="1099500"/>
            <a:ext cx="1458000" cy="483000"/>
          </a:xfrm>
          <a:prstGeom prst="rect">
            <a:avLst/>
          </a:prstGeom>
          <a:solidFill>
            <a:srgbClr val="F5F1E8"/>
          </a:solidFill>
          <a:ln w="13335">
            <a:solidFill>
              <a:srgbClr val="C9B991"/>
            </a:solidFill>
          </a:ln>
        </p:spPr>
        <p:txBody>
          <a:bodyPr wrap="square" lIns="54864" tIns="27432" rIns="54864" bIns="27432" anchor="ctr">
            <a:normAutofit/>
          </a:bodyPr>
          <a:lstStyle/>
          <a:p>
            <a:pPr algn="ctr">
              <a:buNone/>
            </a:pPr>
            <a:r>
              <a:rPr lang="en-US" sz="2000" b="1" i="0" dirty="0">
                <a:solidFill>
                  <a:srgbClr val="5C4826"/>
                </a:solidFill>
              </a:rPr>
              <a:t>MODEL</a:t>
            </a:r>
          </a:p>
        </p:txBody>
      </p:sp>
      <p:cxnSp>
        <p:nvCxnSpPr>
          <p:cNvPr id="104" name="KA0"/>
          <p:cNvCxnSpPr/>
          <p:nvPr/>
        </p:nvCxnSpPr>
        <p:spPr>
          <a:xfrm flipV="1">
            <a:off x="4001600" y="1341000"/>
            <a:ext cx="626400" cy="609000"/>
          </a:xfrm>
          <a:prstGeom prst="line">
            <a:avLst/>
          </a:prstGeom>
          <a:ln w="45004">
            <a:solidFill>
              <a:srgbClr val="8E6F3E"/>
            </a:solidFill>
            <a:tailEnd type="triangle" w="med" len="med"/>
          </a:ln>
        </p:spPr>
      </p:cxnSp>
      <p:sp>
        <p:nvSpPr>
          <p:cNvPr id="105" name="Kid1"/>
          <p:cNvSpPr/>
          <p:nvPr/>
        </p:nvSpPr>
        <p:spPr>
          <a:xfrm>
            <a:off x="4628000" y="1708500"/>
            <a:ext cx="1458000" cy="483000"/>
          </a:xfrm>
          <a:prstGeom prst="rect">
            <a:avLst/>
          </a:prstGeom>
          <a:solidFill>
            <a:srgbClr val="F5F1E8"/>
          </a:solidFill>
          <a:ln w="13335">
            <a:solidFill>
              <a:srgbClr val="C9B991"/>
            </a:solidFill>
          </a:ln>
        </p:spPr>
        <p:txBody>
          <a:bodyPr wrap="square" lIns="54864" tIns="27432" rIns="54864" bIns="27432" anchor="ctr">
            <a:normAutofit/>
          </a:bodyPr>
          <a:lstStyle/>
          <a:p>
            <a:pPr algn="ctr">
              <a:buNone/>
            </a:pPr>
            <a:r>
              <a:rPr lang="en-US" sz="2000" b="1" i="0" dirty="0">
                <a:solidFill>
                  <a:srgbClr val="5C4826"/>
                </a:solidFill>
              </a:rPr>
              <a:t>PROTOTYPE</a:t>
            </a:r>
          </a:p>
        </p:txBody>
      </p:sp>
      <p:cxnSp>
        <p:nvCxnSpPr>
          <p:cNvPr id="106" name="KA1"/>
          <p:cNvCxnSpPr/>
          <p:nvPr/>
        </p:nvCxnSpPr>
        <p:spPr>
          <a:xfrm>
            <a:off x="4001600" y="1950000"/>
            <a:ext cx="626400" cy="0"/>
          </a:xfrm>
          <a:prstGeom prst="line">
            <a:avLst/>
          </a:prstGeom>
          <a:ln w="45004">
            <a:solidFill>
              <a:srgbClr val="8E6F3E"/>
            </a:solidFill>
            <a:tailEnd type="triangle" w="med" len="med"/>
          </a:ln>
        </p:spPr>
      </p:cxnSp>
      <p:sp>
        <p:nvSpPr>
          <p:cNvPr id="107" name="Kid2"/>
          <p:cNvSpPr/>
          <p:nvPr/>
        </p:nvSpPr>
        <p:spPr>
          <a:xfrm>
            <a:off x="4628000" y="2317500"/>
            <a:ext cx="1458000" cy="483000"/>
          </a:xfrm>
          <a:prstGeom prst="rect">
            <a:avLst/>
          </a:prstGeom>
          <a:solidFill>
            <a:srgbClr val="F5F1E8"/>
          </a:solidFill>
          <a:ln w="13335">
            <a:solidFill>
              <a:srgbClr val="C9B991"/>
            </a:solidFill>
          </a:ln>
        </p:spPr>
        <p:txBody>
          <a:bodyPr wrap="square" lIns="54864" tIns="27432" rIns="54864" bIns="27432" anchor="ctr">
            <a:normAutofit fontScale="92500"/>
          </a:bodyPr>
          <a:lstStyle/>
          <a:p>
            <a:pPr algn="ctr">
              <a:buNone/>
            </a:pPr>
            <a:r>
              <a:rPr lang="en-US" sz="2000" b="1" i="0" dirty="0">
                <a:solidFill>
                  <a:srgbClr val="5C4826"/>
                </a:solidFill>
              </a:rPr>
              <a:t>EXPERIMENT</a:t>
            </a:r>
          </a:p>
        </p:txBody>
      </p:sp>
      <p:cxnSp>
        <p:nvCxnSpPr>
          <p:cNvPr id="108" name="KA2"/>
          <p:cNvCxnSpPr/>
          <p:nvPr/>
        </p:nvCxnSpPr>
        <p:spPr>
          <a:xfrm>
            <a:off x="4001600" y="1950000"/>
            <a:ext cx="626400" cy="609000"/>
          </a:xfrm>
          <a:prstGeom prst="line">
            <a:avLst/>
          </a:prstGeom>
          <a:ln w="45004">
            <a:solidFill>
              <a:srgbClr val="8E6F3E"/>
            </a:solidFill>
            <a:tailEnd type="triangle" w="med" len="med"/>
          </a:ln>
        </p:spPr>
      </p:cxnSp>
      <p:sp>
        <p:nvSpPr>
          <p:cNvPr id="109" name="CostBox"/>
          <p:cNvSpPr/>
          <p:nvPr/>
        </p:nvSpPr>
        <p:spPr>
          <a:xfrm>
            <a:off x="6842000" y="1624500"/>
            <a:ext cx="1350000" cy="651000"/>
          </a:xfrm>
          <a:prstGeom prst="rect">
            <a:avLst/>
          </a:prstGeom>
          <a:solidFill>
            <a:srgbClr val="FFFFFF"/>
          </a:solidFill>
          <a:ln w="20002">
            <a:solidFill>
              <a:srgbClr val="B23B3B"/>
            </a:solidFill>
          </a:ln>
        </p:spPr>
        <p:txBody>
          <a:bodyPr wrap="square" lIns="54864" tIns="27432" rIns="54864" bIns="27432" anchor="ctr">
            <a:normAutofit/>
          </a:bodyPr>
          <a:lstStyle/>
          <a:p>
            <a:pPr algn="ctr">
              <a:buNone/>
            </a:pPr>
            <a:r>
              <a:rPr lang="en-US" sz="2100" b="1" i="0" dirty="0">
                <a:solidFill>
                  <a:srgbClr val="B23B3B"/>
                </a:solidFill>
              </a:rPr>
              <a:t>$$$ · TIME</a:t>
            </a:r>
          </a:p>
        </p:txBody>
      </p:sp>
      <p:cxnSp>
        <p:nvCxnSpPr>
          <p:cNvPr id="110" name="CA0"/>
          <p:cNvCxnSpPr/>
          <p:nvPr/>
        </p:nvCxnSpPr>
        <p:spPr>
          <a:xfrm>
            <a:off x="6086000" y="1341000"/>
            <a:ext cx="756000" cy="609000"/>
          </a:xfrm>
          <a:prstGeom prst="line">
            <a:avLst/>
          </a:prstGeom>
          <a:ln w="45004">
            <a:solidFill>
              <a:srgbClr val="8E6F3E"/>
            </a:solidFill>
            <a:tailEnd type="triangle" w="med" len="med"/>
          </a:ln>
        </p:spPr>
      </p:cxnSp>
      <p:cxnSp>
        <p:nvCxnSpPr>
          <p:cNvPr id="111" name="CA1"/>
          <p:cNvCxnSpPr/>
          <p:nvPr/>
        </p:nvCxnSpPr>
        <p:spPr>
          <a:xfrm>
            <a:off x="6086000" y="1950000"/>
            <a:ext cx="756000" cy="0"/>
          </a:xfrm>
          <a:prstGeom prst="line">
            <a:avLst/>
          </a:prstGeom>
          <a:ln w="45004">
            <a:solidFill>
              <a:srgbClr val="8E6F3E"/>
            </a:solidFill>
            <a:tailEnd type="triangle" w="med" len="med"/>
          </a:ln>
        </p:spPr>
      </p:cxnSp>
      <p:cxnSp>
        <p:nvCxnSpPr>
          <p:cNvPr id="112" name="CA2"/>
          <p:cNvCxnSpPr/>
          <p:nvPr/>
        </p:nvCxnSpPr>
        <p:spPr>
          <a:xfrm flipV="1">
            <a:off x="6086000" y="1950000"/>
            <a:ext cx="756000" cy="609000"/>
          </a:xfrm>
          <a:prstGeom prst="line">
            <a:avLst/>
          </a:prstGeom>
          <a:ln w="45004">
            <a:solidFill>
              <a:srgbClr val="8E6F3E"/>
            </a:solidFill>
            <a:tailEnd type="triangle" w="med" len="med"/>
          </a:ln>
        </p:spPr>
      </p:cxnSp>
      <p:sp>
        <p:nvSpPr>
          <p:cNvPr id="150" name="GenAI"/>
          <p:cNvSpPr/>
          <p:nvPr/>
        </p:nvSpPr>
        <p:spPr>
          <a:xfrm>
            <a:off x="350000" y="3000000"/>
            <a:ext cx="1500000" cy="750000"/>
          </a:xfrm>
          <a:prstGeom prst="rect">
            <a:avLst/>
          </a:prstGeom>
          <a:solidFill>
            <a:srgbClr val="8E6F3E"/>
          </a:solidFill>
          <a:ln>
            <a:noFill/>
          </a:ln>
        </p:spPr>
        <p:txBody>
          <a:bodyPr wrap="square" lIns="54864" tIns="27432" rIns="54864" bIns="27432" anchor="ctr">
            <a:normAutofit/>
          </a:bodyPr>
          <a:lstStyle/>
          <a:p>
            <a:pPr algn="ctr">
              <a:buNone/>
            </a:pPr>
            <a:r>
              <a:rPr lang="en-US" sz="2400" b="1" i="0" dirty="0">
                <a:solidFill>
                  <a:srgbClr val="FFFFFF"/>
                </a:solidFill>
              </a:rPr>
              <a:t>GenAI</a:t>
            </a:r>
          </a:p>
        </p:txBody>
      </p:sp>
      <p:cxnSp>
        <p:nvCxnSpPr>
          <p:cNvPr id="151" name="G1"/>
          <p:cNvCxnSpPr/>
          <p:nvPr/>
        </p:nvCxnSpPr>
        <p:spPr>
          <a:xfrm>
            <a:off x="1850000" y="3375000"/>
            <a:ext cx="380000" cy="0"/>
          </a:xfrm>
          <a:prstGeom prst="line">
            <a:avLst/>
          </a:prstGeom>
          <a:ln w="42862">
            <a:solidFill>
              <a:srgbClr val="8E6F3E"/>
            </a:solidFill>
            <a:tailEnd type="triangle" w="med" len="med"/>
          </a:ln>
        </p:spPr>
      </p:cxnSp>
      <p:sp>
        <p:nvSpPr>
          <p:cNvPr id="152" name="CostDown"/>
          <p:cNvSpPr/>
          <p:nvPr/>
        </p:nvSpPr>
        <p:spPr>
          <a:xfrm>
            <a:off x="2230000" y="3000000"/>
            <a:ext cx="2450000" cy="750000"/>
          </a:xfrm>
          <a:prstGeom prst="rect">
            <a:avLst/>
          </a:prstGeom>
          <a:solidFill>
            <a:srgbClr val="FFFFFF"/>
          </a:solidFill>
          <a:ln w="19050">
            <a:solidFill>
              <a:srgbClr val="8E6F3E"/>
            </a:solidFill>
          </a:ln>
        </p:spPr>
        <p:txBody>
          <a:bodyPr wrap="square" lIns="54864" tIns="27432" rIns="54864" bIns="27432" anchor="ctr">
            <a:normAutofit lnSpcReduction="10000"/>
          </a:bodyPr>
          <a:lstStyle/>
          <a:p>
            <a:pPr algn="ctr">
              <a:buNone/>
            </a:pPr>
            <a:r>
              <a:rPr lang="en-US" sz="2400" b="1" i="0" dirty="0">
                <a:solidFill>
                  <a:srgbClr val="5C4826"/>
                </a:solidFill>
              </a:rPr>
              <a:t>COST OF EVIDENCE ↓</a:t>
            </a:r>
          </a:p>
        </p:txBody>
      </p:sp>
      <p:cxnSp>
        <p:nvCxnSpPr>
          <p:cNvPr id="153" name="G2"/>
          <p:cNvCxnSpPr/>
          <p:nvPr/>
        </p:nvCxnSpPr>
        <p:spPr>
          <a:xfrm>
            <a:off x="4680000" y="3375000"/>
            <a:ext cx="380000" cy="0"/>
          </a:xfrm>
          <a:prstGeom prst="line">
            <a:avLst/>
          </a:prstGeom>
          <a:ln w="42862">
            <a:solidFill>
              <a:srgbClr val="8E6F3E"/>
            </a:solidFill>
            <a:tailEnd type="triangle" w="med" len="med"/>
          </a:ln>
        </p:spPr>
      </p:cxnSp>
      <p:sp>
        <p:nvSpPr>
          <p:cNvPr id="154" name="MoreQ"/>
          <p:cNvSpPr/>
          <p:nvPr/>
        </p:nvSpPr>
        <p:spPr>
          <a:xfrm>
            <a:off x="5060000" y="3000000"/>
            <a:ext cx="3900000" cy="75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2200" b="1" i="0" dirty="0">
                <a:solidFill>
                  <a:srgbClr val="5C4826"/>
                </a:solidFill>
              </a:rPr>
              <a:t>MORE QUESTIONS BECOME WORTH INVESTIGATING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400"/>
                                        <p:tgtEl>
                                          <p:spTgt spid="10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3"/>
                                        </p:tgtEl>
                                        <p:attrNameLst>
                                          <p:attrName>style.visibility</p:attrName>
                                        </p:attrNameLst>
                                      </p:cBhvr>
                                      <p:to>
                                        <p:strVal val="visible"/>
                                      </p:to>
                                    </p:set>
                                    <p:animEffect transition="in" filter="fade">
                                      <p:cBhvr>
                                        <p:cTn id="18" dur="400"/>
                                        <p:tgtEl>
                                          <p:spTgt spid="103"/>
                                        </p:tgtEl>
                                      </p:cBhvr>
                                    </p:animEffect>
                                  </p:childTnLst>
                                </p:cTn>
                              </p:par>
                              <p:par>
                                <p:cTn id="19" presetID="10" presetClass="entr" presetSubtype="0" fill="hold" nodeType="withEffect">
                                  <p:stCondLst>
                                    <p:cond delay="0"/>
                                  </p:stCondLst>
                                  <p:childTnLst>
                                    <p:set>
                                      <p:cBhvr>
                                        <p:cTn id="20" dur="1" fill="hold">
                                          <p:stCondLst>
                                            <p:cond delay="0"/>
                                          </p:stCondLst>
                                        </p:cTn>
                                        <p:tgtEl>
                                          <p:spTgt spid="104"/>
                                        </p:tgtEl>
                                        <p:attrNameLst>
                                          <p:attrName>style.visibility</p:attrName>
                                        </p:attrNameLst>
                                      </p:cBhvr>
                                      <p:to>
                                        <p:strVal val="visible"/>
                                      </p:to>
                                    </p:set>
                                    <p:animEffect transition="in" filter="fade">
                                      <p:cBhvr>
                                        <p:cTn id="21" dur="400"/>
                                        <p:tgtEl>
                                          <p:spTgt spid="104"/>
                                        </p:tgtEl>
                                      </p:cBhvr>
                                    </p:animEffect>
                                  </p:childTnLst>
                                </p:cTn>
                              </p:par>
                              <p:par>
                                <p:cTn id="22" presetID="10" presetClass="entr" presetSubtype="0" fill="hold" nodeType="withEffect">
                                  <p:stCondLst>
                                    <p:cond delay="0"/>
                                  </p:stCondLst>
                                  <p:childTnLst>
                                    <p:set>
                                      <p:cBhvr>
                                        <p:cTn id="23" dur="1" fill="hold">
                                          <p:stCondLst>
                                            <p:cond delay="0"/>
                                          </p:stCondLst>
                                        </p:cTn>
                                        <p:tgtEl>
                                          <p:spTgt spid="105"/>
                                        </p:tgtEl>
                                        <p:attrNameLst>
                                          <p:attrName>style.visibility</p:attrName>
                                        </p:attrNameLst>
                                      </p:cBhvr>
                                      <p:to>
                                        <p:strVal val="visible"/>
                                      </p:to>
                                    </p:set>
                                    <p:animEffect transition="in" filter="fade">
                                      <p:cBhvr>
                                        <p:cTn id="24" dur="400"/>
                                        <p:tgtEl>
                                          <p:spTgt spid="105"/>
                                        </p:tgtEl>
                                      </p:cBhvr>
                                    </p:animEffect>
                                  </p:childTnLst>
                                </p:cTn>
                              </p:par>
                              <p:par>
                                <p:cTn id="25" presetID="10" presetClass="entr" presetSubtype="0" fill="hold" nodeType="withEffect">
                                  <p:stCondLst>
                                    <p:cond delay="0"/>
                                  </p:stCondLst>
                                  <p:childTnLst>
                                    <p:set>
                                      <p:cBhvr>
                                        <p:cTn id="26" dur="1" fill="hold">
                                          <p:stCondLst>
                                            <p:cond delay="0"/>
                                          </p:stCondLst>
                                        </p:cTn>
                                        <p:tgtEl>
                                          <p:spTgt spid="106"/>
                                        </p:tgtEl>
                                        <p:attrNameLst>
                                          <p:attrName>style.visibility</p:attrName>
                                        </p:attrNameLst>
                                      </p:cBhvr>
                                      <p:to>
                                        <p:strVal val="visible"/>
                                      </p:to>
                                    </p:set>
                                    <p:animEffect transition="in" filter="fade">
                                      <p:cBhvr>
                                        <p:cTn id="27" dur="400"/>
                                        <p:tgtEl>
                                          <p:spTgt spid="106"/>
                                        </p:tgtEl>
                                      </p:cBhvr>
                                    </p:animEffect>
                                  </p:childTnLst>
                                </p:cTn>
                              </p:par>
                              <p:par>
                                <p:cTn id="28" presetID="10" presetClass="entr" presetSubtype="0" fill="hold" nodeType="withEffect">
                                  <p:stCondLst>
                                    <p:cond delay="0"/>
                                  </p:stCondLst>
                                  <p:childTnLst>
                                    <p:set>
                                      <p:cBhvr>
                                        <p:cTn id="29" dur="1" fill="hold">
                                          <p:stCondLst>
                                            <p:cond delay="0"/>
                                          </p:stCondLst>
                                        </p:cTn>
                                        <p:tgtEl>
                                          <p:spTgt spid="107"/>
                                        </p:tgtEl>
                                        <p:attrNameLst>
                                          <p:attrName>style.visibility</p:attrName>
                                        </p:attrNameLst>
                                      </p:cBhvr>
                                      <p:to>
                                        <p:strVal val="visible"/>
                                      </p:to>
                                    </p:set>
                                    <p:animEffect transition="in" filter="fade">
                                      <p:cBhvr>
                                        <p:cTn id="30" dur="400"/>
                                        <p:tgtEl>
                                          <p:spTgt spid="107"/>
                                        </p:tgtEl>
                                      </p:cBhvr>
                                    </p:animEffect>
                                  </p:childTnLst>
                                </p:cTn>
                              </p:par>
                              <p:par>
                                <p:cTn id="31" presetID="10" presetClass="entr" presetSubtype="0" fill="hold" nodeType="withEffect">
                                  <p:stCondLst>
                                    <p:cond delay="0"/>
                                  </p:stCondLst>
                                  <p:childTnLst>
                                    <p:set>
                                      <p:cBhvr>
                                        <p:cTn id="32" dur="1" fill="hold">
                                          <p:stCondLst>
                                            <p:cond delay="0"/>
                                          </p:stCondLst>
                                        </p:cTn>
                                        <p:tgtEl>
                                          <p:spTgt spid="108"/>
                                        </p:tgtEl>
                                        <p:attrNameLst>
                                          <p:attrName>style.visibility</p:attrName>
                                        </p:attrNameLst>
                                      </p:cBhvr>
                                      <p:to>
                                        <p:strVal val="visible"/>
                                      </p:to>
                                    </p:set>
                                    <p:animEffect transition="in" filter="fade">
                                      <p:cBhvr>
                                        <p:cTn id="33" dur="400"/>
                                        <p:tgtEl>
                                          <p:spTgt spid="108"/>
                                        </p:tgtEl>
                                      </p:cBhvr>
                                    </p:animEffect>
                                  </p:childTnLst>
                                </p:cTn>
                              </p:par>
                              <p:par>
                                <p:cTn id="34" presetID="10" presetClass="entr" presetSubtype="0" fill="hold" nodeType="withEffect">
                                  <p:stCondLst>
                                    <p:cond delay="0"/>
                                  </p:stCondLst>
                                  <p:childTnLst>
                                    <p:set>
                                      <p:cBhvr>
                                        <p:cTn id="35" dur="1" fill="hold">
                                          <p:stCondLst>
                                            <p:cond delay="0"/>
                                          </p:stCondLst>
                                        </p:cTn>
                                        <p:tgtEl>
                                          <p:spTgt spid="109"/>
                                        </p:tgtEl>
                                        <p:attrNameLst>
                                          <p:attrName>style.visibility</p:attrName>
                                        </p:attrNameLst>
                                      </p:cBhvr>
                                      <p:to>
                                        <p:strVal val="visible"/>
                                      </p:to>
                                    </p:set>
                                    <p:animEffect transition="in" filter="fade">
                                      <p:cBhvr>
                                        <p:cTn id="36" dur="400"/>
                                        <p:tgtEl>
                                          <p:spTgt spid="109"/>
                                        </p:tgtEl>
                                      </p:cBhvr>
                                    </p:animEffect>
                                  </p:childTnLst>
                                </p:cTn>
                              </p:par>
                              <p:par>
                                <p:cTn id="37" presetID="10" presetClass="entr" presetSubtype="0" fill="hold" nodeType="with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fade">
                                      <p:cBhvr>
                                        <p:cTn id="39" dur="400"/>
                                        <p:tgtEl>
                                          <p:spTgt spid="110"/>
                                        </p:tgtEl>
                                      </p:cBhvr>
                                    </p:animEffect>
                                  </p:childTnLst>
                                </p:cTn>
                              </p:par>
                              <p:par>
                                <p:cTn id="40" presetID="10" presetClass="entr" presetSubtype="0" fill="hold" nodeType="withEffect">
                                  <p:stCondLst>
                                    <p:cond delay="0"/>
                                  </p:stCondLst>
                                  <p:childTnLst>
                                    <p:set>
                                      <p:cBhvr>
                                        <p:cTn id="41" dur="1" fill="hold">
                                          <p:stCondLst>
                                            <p:cond delay="0"/>
                                          </p:stCondLst>
                                        </p:cTn>
                                        <p:tgtEl>
                                          <p:spTgt spid="111"/>
                                        </p:tgtEl>
                                        <p:attrNameLst>
                                          <p:attrName>style.visibility</p:attrName>
                                        </p:attrNameLst>
                                      </p:cBhvr>
                                      <p:to>
                                        <p:strVal val="visible"/>
                                      </p:to>
                                    </p:set>
                                    <p:animEffect transition="in" filter="fade">
                                      <p:cBhvr>
                                        <p:cTn id="42" dur="400"/>
                                        <p:tgtEl>
                                          <p:spTgt spid="111"/>
                                        </p:tgtEl>
                                      </p:cBhvr>
                                    </p:animEffect>
                                  </p:childTnLst>
                                </p:cTn>
                              </p:par>
                              <p:par>
                                <p:cTn id="43" presetID="10" presetClass="entr" presetSubtype="0" fill="hold" nodeType="withEffect">
                                  <p:stCondLst>
                                    <p:cond delay="0"/>
                                  </p:stCondLst>
                                  <p:childTnLst>
                                    <p:set>
                                      <p:cBhvr>
                                        <p:cTn id="44" dur="1" fill="hold">
                                          <p:stCondLst>
                                            <p:cond delay="0"/>
                                          </p:stCondLst>
                                        </p:cTn>
                                        <p:tgtEl>
                                          <p:spTgt spid="112"/>
                                        </p:tgtEl>
                                        <p:attrNameLst>
                                          <p:attrName>style.visibility</p:attrName>
                                        </p:attrNameLst>
                                      </p:cBhvr>
                                      <p:to>
                                        <p:strVal val="visible"/>
                                      </p:to>
                                    </p:set>
                                    <p:animEffect transition="in" filter="fade">
                                      <p:cBhvr>
                                        <p:cTn id="45" dur="400"/>
                                        <p:tgtEl>
                                          <p:spTgt spid="11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50"/>
                                        </p:tgtEl>
                                        <p:attrNameLst>
                                          <p:attrName>style.visibility</p:attrName>
                                        </p:attrNameLst>
                                      </p:cBhvr>
                                      <p:to>
                                        <p:strVal val="visible"/>
                                      </p:to>
                                    </p:set>
                                    <p:animEffect transition="in" filter="fade">
                                      <p:cBhvr>
                                        <p:cTn id="50" dur="400"/>
                                        <p:tgtEl>
                                          <p:spTgt spid="150"/>
                                        </p:tgtEl>
                                      </p:cBhvr>
                                    </p:animEffect>
                                  </p:childTnLst>
                                </p:cTn>
                              </p:par>
                              <p:par>
                                <p:cTn id="51" presetID="10" presetClass="entr" presetSubtype="0" fill="hold" nodeType="withEffect">
                                  <p:stCondLst>
                                    <p:cond delay="0"/>
                                  </p:stCondLst>
                                  <p:childTnLst>
                                    <p:set>
                                      <p:cBhvr>
                                        <p:cTn id="52" dur="1" fill="hold">
                                          <p:stCondLst>
                                            <p:cond delay="0"/>
                                          </p:stCondLst>
                                        </p:cTn>
                                        <p:tgtEl>
                                          <p:spTgt spid="151"/>
                                        </p:tgtEl>
                                        <p:attrNameLst>
                                          <p:attrName>style.visibility</p:attrName>
                                        </p:attrNameLst>
                                      </p:cBhvr>
                                      <p:to>
                                        <p:strVal val="visible"/>
                                      </p:to>
                                    </p:set>
                                    <p:animEffect transition="in" filter="fade">
                                      <p:cBhvr>
                                        <p:cTn id="53" dur="400"/>
                                        <p:tgtEl>
                                          <p:spTgt spid="15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52"/>
                                        </p:tgtEl>
                                        <p:attrNameLst>
                                          <p:attrName>style.visibility</p:attrName>
                                        </p:attrNameLst>
                                      </p:cBhvr>
                                      <p:to>
                                        <p:strVal val="visible"/>
                                      </p:to>
                                    </p:set>
                                    <p:animEffect transition="in" filter="fade">
                                      <p:cBhvr>
                                        <p:cTn id="58" dur="400"/>
                                        <p:tgtEl>
                                          <p:spTgt spid="152"/>
                                        </p:tgtEl>
                                      </p:cBhvr>
                                    </p:animEffect>
                                  </p:childTnLst>
                                </p:cTn>
                              </p:par>
                              <p:par>
                                <p:cTn id="59" presetID="10" presetClass="entr" presetSubtype="0" fill="hold" nodeType="withEffect">
                                  <p:stCondLst>
                                    <p:cond delay="0"/>
                                  </p:stCondLst>
                                  <p:childTnLst>
                                    <p:set>
                                      <p:cBhvr>
                                        <p:cTn id="60" dur="1" fill="hold">
                                          <p:stCondLst>
                                            <p:cond delay="0"/>
                                          </p:stCondLst>
                                        </p:cTn>
                                        <p:tgtEl>
                                          <p:spTgt spid="153"/>
                                        </p:tgtEl>
                                        <p:attrNameLst>
                                          <p:attrName>style.visibility</p:attrName>
                                        </p:attrNameLst>
                                      </p:cBhvr>
                                      <p:to>
                                        <p:strVal val="visible"/>
                                      </p:to>
                                    </p:set>
                                    <p:animEffect transition="in" filter="fade">
                                      <p:cBhvr>
                                        <p:cTn id="61" dur="400"/>
                                        <p:tgtEl>
                                          <p:spTgt spid="15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54"/>
                                        </p:tgtEl>
                                        <p:attrNameLst>
                                          <p:attrName>style.visibility</p:attrName>
                                        </p:attrNameLst>
                                      </p:cBhvr>
                                      <p:to>
                                        <p:strVal val="visible"/>
                                      </p:to>
                                    </p:set>
                                    <p:animEffect transition="in" filter="fade">
                                      <p:cBhvr>
                                        <p:cTn id="66" dur="400"/>
                                        <p:tgtEl>
                                          <p:spTgt spid="154"/>
                                        </p:tgtEl>
                                      </p:cBhvr>
                                    </p:animEffect>
                                  </p:childTnLst>
                                </p:cTn>
                              </p:par>
                              <p:par>
                                <p:cTn id="67" presetID="10" presetClass="entr" presetSubtype="0" fill="hold" nodeType="withEffect">
                                  <p:stCondLst>
                                    <p:cond delay="0"/>
                                  </p:stCondLst>
                                  <p:childTnLst>
                                    <p:set>
                                      <p:cBhvr>
                                        <p:cTn id="68" dur="1" fill="hold">
                                          <p:stCondLst>
                                            <p:cond delay="0"/>
                                          </p:stCondLst>
                                        </p:cTn>
                                        <p:tgtEl>
                                          <p:spTgt spid="61"/>
                                        </p:tgtEl>
                                        <p:attrNameLst>
                                          <p:attrName>style.visibility</p:attrName>
                                        </p:attrNameLst>
                                      </p:cBhvr>
                                      <p:to>
                                        <p:strVal val="visible"/>
                                      </p:to>
                                    </p:set>
                                    <p:animEffect transition="in" filter="fade">
                                      <p:cBhvr>
                                        <p:cTn id="69" dur="400"/>
                                        <p:tgtEl>
                                          <p:spTgt spid="61"/>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400"/>
                                        <p:tgtEl>
                                          <p:spTgt spid="6"/>
                                        </p:tgtEl>
                                      </p:cBhvr>
                                    </p:animEffect>
                                  </p:childTnLst>
                                </p:cTn>
                              </p:par>
                              <p:par>
                                <p:cTn id="75" presetID="10"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4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40280"/>
            <a:ext cx="7772400" cy="914400"/>
          </a:xfrm>
        </p:spPr>
        <p:txBody>
          <a:bodyPr>
            <a:normAutofit/>
          </a:bodyPr>
          <a:lstStyle/>
          <a:p>
            <a:pPr algn="ctr">
              <a:buNone/>
              <a:defRPr b="0"/>
            </a:pPr>
            <a:r>
              <a:rPr lang="en-US" sz="4000" b="0" i="0" dirty="0">
                <a:solidFill>
                  <a:srgbClr val="000000"/>
                </a:solidFill>
              </a:rPr>
              <a:t>Architect one system</a:t>
            </a:r>
          </a:p>
        </p:txBody>
      </p:sp>
      <p:sp>
        <p:nvSpPr>
          <p:cNvPr id="3" name="Slide Number Placeholder 2"/>
          <p:cNvSpPr>
            <a:spLocks noGrp="1"/>
          </p:cNvSpPr>
          <p:nvPr>
            <p:ph type="sldNum" sz="quarter" idx="4"/>
          </p:nvPr>
        </p:nvSpPr>
        <p:spPr/>
        <p:txBody>
          <a:bodyPr/>
          <a:lstStyle/>
          <a:p>
            <a:fld id="{B7EB45DA-9A0D-DC49-8E02-F30A5DDC21C3}" type="slidenum">
              <a:rPr lang="en-US" smtClean="0"/>
              <a:t>28</a:t>
            </a:fld>
            <a:endParaRPr lang="en-US"/>
          </a:p>
        </p:txBody>
      </p:sp>
      <p:sp>
        <p:nvSpPr>
          <p:cNvPr id="50" name="T50"/>
          <p:cNvSpPr txBox="1"/>
          <p:nvPr/>
        </p:nvSpPr>
        <p:spPr>
          <a:xfrm>
            <a:off x="685800" y="1737360"/>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5</a:t>
            </a:r>
          </a:p>
        </p:txBody>
      </p:sp>
      <p:sp>
        <p:nvSpPr>
          <p:cNvPr id="51" name="S51"/>
          <p:cNvSpPr/>
          <p:nvPr/>
        </p:nvSpPr>
        <p:spPr>
          <a:xfrm>
            <a:off x="3429000" y="3383280"/>
            <a:ext cx="2286000" cy="50800"/>
          </a:xfrm>
          <a:prstGeom prst="rect">
            <a:avLst/>
          </a:prstGeom>
          <a:solidFill>
            <a:srgbClr val="8E6F3E"/>
          </a:solidFill>
          <a:ln>
            <a:noFill/>
          </a:ln>
        </p:spPr>
        <p:txBody>
          <a:bodyPr wrap="square" lIns="109728" tIns="82296" rIns="109728" bIns="82296" anchor="ctr">
            <a:normAutofit fontScale="25000" lnSpcReduction="20000"/>
          </a:bodyPr>
          <a:lstStyle/>
          <a:p>
            <a:endParaRPr/>
          </a:p>
        </p:txBody>
      </p:sp>
      <p:sp>
        <p:nvSpPr>
          <p:cNvPr id="52" name="T52"/>
          <p:cNvSpPr txBox="1"/>
          <p:nvPr/>
        </p:nvSpPr>
        <p:spPr>
          <a:xfrm>
            <a:off x="1371600" y="3977640"/>
            <a:ext cx="6400800" cy="1005840"/>
          </a:xfrm>
          <a:prstGeom prst="rect">
            <a:avLst/>
          </a:prstGeom>
          <a:noFill/>
          <a:ln>
            <a:noFill/>
          </a:ln>
        </p:spPr>
        <p:txBody>
          <a:bodyPr wrap="square" lIns="0" tIns="0" rIns="0" bIns="0" anchor="t">
            <a:normAutofit/>
          </a:bodyPr>
          <a:lstStyle/>
          <a:p>
            <a:pPr algn="ctr">
              <a:buNone/>
            </a:pPr>
            <a:r>
              <a:rPr lang="en-US" sz="2800" b="0" i="0" dirty="0">
                <a:solidFill>
                  <a:srgbClr val="555960"/>
                </a:solidFill>
              </a:rPr>
              <a:t>Enough vocabulary. Make the decision.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Exercise: Here is the specification</a:t>
            </a:r>
          </a:p>
        </p:txBody>
      </p:sp>
      <p:sp>
        <p:nvSpPr>
          <p:cNvPr id="3" name="Slide Number Placeholder 2"/>
          <p:cNvSpPr>
            <a:spLocks noGrp="1"/>
          </p:cNvSpPr>
          <p:nvPr>
            <p:ph type="sldNum" sz="quarter" idx="4"/>
          </p:nvPr>
        </p:nvSpPr>
        <p:spPr/>
        <p:txBody>
          <a:bodyPr/>
          <a:lstStyle/>
          <a:p>
            <a:fld id="{B7EB45DA-9A0D-DC49-8E02-F30A5DDC21C3}" type="slidenum">
              <a:rPr lang="en-US" smtClean="0"/>
              <a:t>29</a:t>
            </a:fld>
            <a:endParaRPr lang="en-US"/>
          </a:p>
        </p:txBody>
      </p:sp>
      <p:sp>
        <p:nvSpPr>
          <p:cNvPr id="61" name="Band61"/>
          <p:cNvSpPr/>
          <p:nvPr/>
        </p:nvSpPr>
        <p:spPr>
          <a:xfrm>
            <a:off x="279400" y="4700000"/>
            <a:ext cx="8585200" cy="1250000"/>
          </a:xfrm>
          <a:prstGeom prst="rect">
            <a:avLst/>
          </a:prstGeom>
          <a:solidFill>
            <a:srgbClr val="F5F1E8"/>
          </a:solidFill>
          <a:ln>
            <a:noFill/>
          </a:ln>
        </p:spPr>
        <p:txBody>
          <a:bodyPr wrap="square" lIns="109728" tIns="82296" rIns="109728" bIns="82296" anchor="ctr">
            <a:normAutofit/>
          </a:bodyPr>
          <a:lstStyle/>
          <a:p>
            <a:pPr algn="l">
              <a:buNone/>
            </a:pPr>
            <a:r>
              <a:rPr lang="en-US" sz="1800" b="1" i="0" dirty="0">
                <a:solidFill>
                  <a:srgbClr val="3F3121"/>
                </a:solidFill>
              </a:rPr>
              <a:t>Sketch the major parts, boundaries, and interactions</a:t>
            </a:r>
          </a:p>
          <a:p>
            <a:pPr algn="l">
              <a:spcBef>
                <a:spcPts val="400"/>
              </a:spcBef>
              <a:buNone/>
            </a:pPr>
            <a:r>
              <a:rPr lang="en-US" sz="1800" b="0" i="0" dirty="0">
                <a:solidFill>
                  <a:srgbClr val="3F3121"/>
                </a:solidFill>
              </a:rPr>
              <a:t>Produce TWO plausible organizations</a:t>
            </a:r>
          </a:p>
          <a:p>
            <a:pPr algn="l">
              <a:spcBef>
                <a:spcPts val="400"/>
              </a:spcBef>
              <a:buNone/>
            </a:pPr>
            <a:r>
              <a:rPr lang="en-US" sz="1800" b="0" i="1" dirty="0">
                <a:solidFill>
                  <a:srgbClr val="3F3121"/>
                </a:solidFill>
              </a:rPr>
              <a:t>Do not converge on one yet</a:t>
            </a:r>
          </a:p>
        </p:txBody>
      </p:sp>
      <p:sp>
        <p:nvSpPr>
          <p:cNvPr id="100" name="SysBox"/>
          <p:cNvSpPr/>
          <p:nvPr/>
        </p:nvSpPr>
        <p:spPr>
          <a:xfrm>
            <a:off x="3125000" y="2150000"/>
            <a:ext cx="2900000" cy="1400000"/>
          </a:xfrm>
          <a:prstGeom prst="roundRect">
            <a:avLst/>
          </a:prstGeom>
          <a:solidFill>
            <a:srgbClr val="FBF8F2"/>
          </a:solidFill>
          <a:ln w="19050">
            <a:solidFill>
              <a:srgbClr val="8E6F3E"/>
            </a:solidFill>
            <a:prstDash val="dash"/>
          </a:ln>
        </p:spPr>
        <p:txBody>
          <a:bodyPr wrap="square" lIns="54864" tIns="27432" rIns="54864" bIns="27432" anchor="ctr">
            <a:normAutofit/>
          </a:bodyPr>
          <a:lstStyle/>
          <a:p>
            <a:pPr algn="ctr">
              <a:buNone/>
            </a:pPr>
            <a:r>
              <a:rPr lang="en-US" sz="2800" b="1" i="0" dirty="0">
                <a:solidFill>
                  <a:srgbClr val="8E6F3E"/>
                </a:solidFill>
              </a:rPr>
              <a:t>SYSTEM ?</a:t>
            </a:r>
          </a:p>
          <a:p>
            <a:pPr algn="ctr">
              <a:spcBef>
                <a:spcPts val="525"/>
              </a:spcBef>
              <a:buNone/>
            </a:pPr>
            <a:r>
              <a:rPr lang="en-US" sz="1800" b="0" i="1" dirty="0">
                <a:solidFill>
                  <a:srgbClr val="8E6F3E"/>
                </a:solidFill>
              </a:rPr>
              <a:t>YOUR ARCHITECTURE</a:t>
            </a:r>
          </a:p>
          <a:p>
            <a:pPr algn="ctr">
              <a:spcBef>
                <a:spcPts val="525"/>
              </a:spcBef>
              <a:buNone/>
            </a:pPr>
            <a:r>
              <a:rPr lang="en-US" sz="1800" b="0" i="1" dirty="0">
                <a:solidFill>
                  <a:srgbClr val="8E6F3E"/>
                </a:solidFill>
              </a:rPr>
              <a:t>GOES HERE</a:t>
            </a:r>
          </a:p>
        </p:txBody>
      </p:sp>
      <p:sp>
        <p:nvSpPr>
          <p:cNvPr id="101" name="Obl0"/>
          <p:cNvSpPr/>
          <p:nvPr/>
        </p:nvSpPr>
        <p:spPr>
          <a:xfrm>
            <a:off x="3322000" y="1000000"/>
            <a:ext cx="2500000" cy="80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300" b="1" i="0" dirty="0">
                <a:solidFill>
                  <a:srgbClr val="5C4826"/>
                </a:solidFill>
              </a:rPr>
              <a:t>Advice must return w/in 2 seconds</a:t>
            </a:r>
          </a:p>
        </p:txBody>
      </p:sp>
      <p:cxnSp>
        <p:nvCxnSpPr>
          <p:cNvPr id="102" name="OblA0"/>
          <p:cNvCxnSpPr/>
          <p:nvPr/>
        </p:nvCxnSpPr>
        <p:spPr>
          <a:xfrm>
            <a:off x="4575000" y="1800000"/>
            <a:ext cx="0" cy="350000"/>
          </a:xfrm>
          <a:prstGeom prst="line">
            <a:avLst/>
          </a:prstGeom>
          <a:ln w="42862">
            <a:solidFill>
              <a:srgbClr val="C9B991"/>
            </a:solidFill>
            <a:tailEnd type="triangle" w="med" len="med"/>
          </a:ln>
        </p:spPr>
      </p:cxnSp>
      <p:sp>
        <p:nvSpPr>
          <p:cNvPr id="103" name="Obl1"/>
          <p:cNvSpPr/>
          <p:nvPr/>
        </p:nvSpPr>
        <p:spPr>
          <a:xfrm>
            <a:off x="350000" y="1550000"/>
            <a:ext cx="2500000" cy="90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300" b="1" i="0" dirty="0">
                <a:solidFill>
                  <a:srgbClr val="5C4826"/>
                </a:solidFill>
              </a:rPr>
              <a:t>Raw sleep data must not be disclosed to sharing recipients</a:t>
            </a:r>
          </a:p>
        </p:txBody>
      </p:sp>
      <p:cxnSp>
        <p:nvCxnSpPr>
          <p:cNvPr id="104" name="OblA1"/>
          <p:cNvCxnSpPr/>
          <p:nvPr/>
        </p:nvCxnSpPr>
        <p:spPr>
          <a:xfrm>
            <a:off x="2870000" y="2050000"/>
            <a:ext cx="255000" cy="250000"/>
          </a:xfrm>
          <a:prstGeom prst="line">
            <a:avLst/>
          </a:prstGeom>
          <a:ln w="42862">
            <a:solidFill>
              <a:srgbClr val="C9B991"/>
            </a:solidFill>
            <a:tailEnd type="triangle" w="med" len="med"/>
          </a:ln>
        </p:spPr>
      </p:cxnSp>
      <p:sp>
        <p:nvSpPr>
          <p:cNvPr id="105" name="Obl2"/>
          <p:cNvSpPr/>
          <p:nvPr/>
        </p:nvSpPr>
        <p:spPr>
          <a:xfrm>
            <a:off x="6294000" y="1550000"/>
            <a:ext cx="2500000" cy="90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300" b="1" i="0" dirty="0">
                <a:solidFill>
                  <a:srgbClr val="5C4826"/>
                </a:solidFill>
              </a:rPr>
              <a:t>The illness model is expected to change independently</a:t>
            </a:r>
          </a:p>
        </p:txBody>
      </p:sp>
      <p:cxnSp>
        <p:nvCxnSpPr>
          <p:cNvPr id="106" name="OblA2"/>
          <p:cNvCxnSpPr/>
          <p:nvPr/>
        </p:nvCxnSpPr>
        <p:spPr>
          <a:xfrm flipH="1">
            <a:off x="6039000" y="2050000"/>
            <a:ext cx="255000" cy="250000"/>
          </a:xfrm>
          <a:prstGeom prst="line">
            <a:avLst/>
          </a:prstGeom>
          <a:ln w="42862">
            <a:solidFill>
              <a:srgbClr val="C9B991"/>
            </a:solidFill>
            <a:tailEnd type="triangle" w="med" len="med"/>
          </a:ln>
        </p:spPr>
      </p:cxnSp>
      <p:sp>
        <p:nvSpPr>
          <p:cNvPr id="107" name="Obl3"/>
          <p:cNvSpPr/>
          <p:nvPr/>
        </p:nvSpPr>
        <p:spPr>
          <a:xfrm>
            <a:off x="700000" y="3700000"/>
            <a:ext cx="2500000" cy="90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300" b="1" i="0" dirty="0">
                <a:solidFill>
                  <a:srgbClr val="5C4826"/>
                </a:solidFill>
              </a:rPr>
              <a:t>Failure of sharing must not prevent local advice</a:t>
            </a:r>
          </a:p>
        </p:txBody>
      </p:sp>
      <p:cxnSp>
        <p:nvCxnSpPr>
          <p:cNvPr id="108" name="OblA3"/>
          <p:cNvCxnSpPr/>
          <p:nvPr/>
        </p:nvCxnSpPr>
        <p:spPr>
          <a:xfrm flipV="1">
            <a:off x="3200000" y="3550000"/>
            <a:ext cx="200000" cy="150000"/>
          </a:xfrm>
          <a:prstGeom prst="line">
            <a:avLst/>
          </a:prstGeom>
          <a:ln w="42862">
            <a:solidFill>
              <a:srgbClr val="C9B991"/>
            </a:solidFill>
            <a:tailEnd type="triangle" w="med" len="med"/>
          </a:ln>
        </p:spPr>
      </p:cxnSp>
      <p:sp>
        <p:nvSpPr>
          <p:cNvPr id="109" name="Obl4"/>
          <p:cNvSpPr/>
          <p:nvPr/>
        </p:nvSpPr>
        <p:spPr>
          <a:xfrm>
            <a:off x="5944000" y="3700000"/>
            <a:ext cx="2500000" cy="90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300" b="1" i="0" dirty="0">
                <a:solidFill>
                  <a:srgbClr val="5C4826"/>
                </a:solidFill>
              </a:rPr>
              <a:t>A weekly summary must reflect a consistent 7-night window</a:t>
            </a:r>
          </a:p>
        </p:txBody>
      </p:sp>
      <p:cxnSp>
        <p:nvCxnSpPr>
          <p:cNvPr id="110" name="OblA4"/>
          <p:cNvCxnSpPr/>
          <p:nvPr/>
        </p:nvCxnSpPr>
        <p:spPr>
          <a:xfrm flipH="1" flipV="1">
            <a:off x="5744000" y="3550000"/>
            <a:ext cx="200000" cy="150000"/>
          </a:xfrm>
          <a:prstGeom prst="line">
            <a:avLst/>
          </a:prstGeom>
          <a:ln w="42862">
            <a:solidFill>
              <a:srgbClr val="C9B991"/>
            </a:solidFill>
            <a:tailEnd type="triangle" w="med" len="med"/>
          </a:ln>
        </p:spPr>
      </p:cxnSp>
      <p:pic>
        <p:nvPicPr>
          <p:cNvPr id="111" name="Picture 110" descr="sleep-advisor-icon.png"/>
          <p:cNvPicPr>
            <a:picLocks noChangeAspect="1"/>
          </p:cNvPicPr>
          <p:nvPr/>
        </p:nvPicPr>
        <p:blipFill>
          <a:blip r:embed="rId3"/>
          <a:stretch>
            <a:fillRect/>
          </a:stretch>
        </p:blipFill>
        <p:spPr>
          <a:xfrm>
            <a:off x="4242816" y="3822191"/>
            <a:ext cx="658368" cy="6583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animEffect transition="in" filter="fade">
                                      <p:cBhvr>
                                        <p:cTn id="7" dur="400"/>
                                        <p:tgtEl>
                                          <p:spTgt spid="6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1">
                                            <p:txEl>
                                              <p:pRg st="1" end="1"/>
                                            </p:txEl>
                                          </p:spTgt>
                                        </p:tgtEl>
                                        <p:attrNameLst>
                                          <p:attrName>style.visibility</p:attrName>
                                        </p:attrNameLst>
                                      </p:cBhvr>
                                      <p:to>
                                        <p:strVal val="visible"/>
                                      </p:to>
                                    </p:set>
                                    <p:animEffect transition="in" filter="fade">
                                      <p:cBhvr>
                                        <p:cTn id="10" dur="400"/>
                                        <p:tgtEl>
                                          <p:spTgt spid="6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1">
                                            <p:txEl>
                                              <p:pRg st="2" end="2"/>
                                            </p:txEl>
                                          </p:spTgt>
                                        </p:tgtEl>
                                        <p:attrNameLst>
                                          <p:attrName>style.visibility</p:attrName>
                                        </p:attrNameLst>
                                      </p:cBhvr>
                                      <p:to>
                                        <p:strVal val="visible"/>
                                      </p:to>
                                    </p:set>
                                    <p:animEffect transition="in" filter="fade">
                                      <p:cBhvr>
                                        <p:cTn id="13" dur="400"/>
                                        <p:tgtEl>
                                          <p:spTgt spid="61">
                                            <p:txEl>
                                              <p:pRg st="2" end="2"/>
                                            </p:txEl>
                                          </p:spTgt>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61">
                                            <p:bg/>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1">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1">
                                            <p:txEl>
                                              <p:pRg st="1" end="1"/>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build="allAtOnce"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40280"/>
            <a:ext cx="7772400" cy="914400"/>
          </a:xfrm>
        </p:spPr>
        <p:txBody>
          <a:bodyPr>
            <a:normAutofit/>
          </a:bodyPr>
          <a:lstStyle/>
          <a:p>
            <a:pPr algn="ctr">
              <a:buNone/>
              <a:defRPr b="0"/>
            </a:pPr>
            <a:r>
              <a:rPr lang="en-US" sz="3600" b="0" i="0" dirty="0">
                <a:solidFill>
                  <a:srgbClr val="000000"/>
                </a:solidFill>
              </a:rPr>
              <a:t>What is architecture?</a:t>
            </a:r>
          </a:p>
        </p:txBody>
      </p:sp>
      <p:sp>
        <p:nvSpPr>
          <p:cNvPr id="3" name="Slide Number Placeholder 2"/>
          <p:cNvSpPr>
            <a:spLocks noGrp="1"/>
          </p:cNvSpPr>
          <p:nvPr>
            <p:ph type="sldNum" sz="quarter" idx="4"/>
          </p:nvPr>
        </p:nvSpPr>
        <p:spPr/>
        <p:txBody>
          <a:bodyPr/>
          <a:lstStyle/>
          <a:p>
            <a:fld id="{B7EB45DA-9A0D-DC49-8E02-F30A5DDC21C3}" type="slidenum">
              <a:rPr lang="en-US" smtClean="0"/>
              <a:t>3</a:t>
            </a:fld>
            <a:endParaRPr lang="en-US"/>
          </a:p>
        </p:txBody>
      </p:sp>
      <p:sp>
        <p:nvSpPr>
          <p:cNvPr id="50" name="T50"/>
          <p:cNvSpPr txBox="1"/>
          <p:nvPr/>
        </p:nvSpPr>
        <p:spPr>
          <a:xfrm>
            <a:off x="685800" y="1737360"/>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1</a:t>
            </a:r>
          </a:p>
        </p:txBody>
      </p:sp>
      <p:sp>
        <p:nvSpPr>
          <p:cNvPr id="51" name="S51"/>
          <p:cNvSpPr/>
          <p:nvPr/>
        </p:nvSpPr>
        <p:spPr>
          <a:xfrm>
            <a:off x="3429000" y="3383280"/>
            <a:ext cx="2286000" cy="50800"/>
          </a:xfrm>
          <a:prstGeom prst="rect">
            <a:avLst/>
          </a:prstGeom>
          <a:solidFill>
            <a:srgbClr val="8E6F3E"/>
          </a:solidFill>
          <a:ln>
            <a:noFill/>
          </a:ln>
        </p:spPr>
        <p:txBody>
          <a:bodyPr wrap="square" lIns="109728" tIns="82296" rIns="109728" bIns="82296" anchor="ctr">
            <a:normAutofit fontScale="25000" lnSpcReduction="20000"/>
          </a:bodyPr>
          <a:lstStyle/>
          <a:p>
            <a:endParaRPr/>
          </a:p>
        </p:txBody>
      </p:sp>
      <p:sp>
        <p:nvSpPr>
          <p:cNvPr id="52" name="T52"/>
          <p:cNvSpPr txBox="1"/>
          <p:nvPr/>
        </p:nvSpPr>
        <p:spPr>
          <a:xfrm>
            <a:off x="1371600" y="3977640"/>
            <a:ext cx="6400800" cy="1005840"/>
          </a:xfrm>
          <a:prstGeom prst="rect">
            <a:avLst/>
          </a:prstGeom>
          <a:noFill/>
          <a:ln>
            <a:noFill/>
          </a:ln>
        </p:spPr>
        <p:txBody>
          <a:bodyPr wrap="square" lIns="0" tIns="0" rIns="0" bIns="0" anchor="t">
            <a:normAutofit/>
          </a:bodyPr>
          <a:lstStyle/>
          <a:p>
            <a:pPr algn="ctr">
              <a:buNone/>
            </a:pPr>
            <a:r>
              <a:rPr lang="en-US" sz="2800" b="0" i="0" dirty="0">
                <a:solidFill>
                  <a:srgbClr val="555960"/>
                </a:solidFill>
              </a:rPr>
              <a:t>What does it mean to say that a</a:t>
            </a:r>
          </a:p>
          <a:p>
            <a:pPr algn="ctr">
              <a:buNone/>
            </a:pPr>
            <a:r>
              <a:rPr lang="en-US" sz="2800" b="0" i="0" dirty="0">
                <a:solidFill>
                  <a:srgbClr val="555960"/>
                </a:solidFill>
              </a:rPr>
              <a:t>software system is “organized”?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Defend the architectural decision</a:t>
            </a:r>
          </a:p>
        </p:txBody>
      </p:sp>
      <p:sp>
        <p:nvSpPr>
          <p:cNvPr id="3" name="Slide Number Placeholder 2"/>
          <p:cNvSpPr>
            <a:spLocks noGrp="1"/>
          </p:cNvSpPr>
          <p:nvPr>
            <p:ph type="sldNum" sz="quarter" idx="4"/>
          </p:nvPr>
        </p:nvSpPr>
        <p:spPr/>
        <p:txBody>
          <a:bodyPr/>
          <a:lstStyle/>
          <a:p>
            <a:fld id="{B7EB45DA-9A0D-DC49-8E02-F30A5DDC21C3}" type="slidenum">
              <a:rPr lang="en-US" smtClean="0"/>
              <a:t>30</a:t>
            </a:fld>
            <a:endParaRPr lang="en-US"/>
          </a:p>
        </p:txBody>
      </p:sp>
      <p:sp>
        <p:nvSpPr>
          <p:cNvPr id="61" name="Band61"/>
          <p:cNvSpPr/>
          <p:nvPr/>
        </p:nvSpPr>
        <p:spPr>
          <a:xfrm>
            <a:off x="279400" y="4300000"/>
            <a:ext cx="8585200" cy="1700000"/>
          </a:xfrm>
          <a:prstGeom prst="rect">
            <a:avLst/>
          </a:prstGeom>
          <a:solidFill>
            <a:srgbClr val="F5F1E8"/>
          </a:solidFill>
          <a:ln>
            <a:noFill/>
          </a:ln>
        </p:spPr>
        <p:txBody>
          <a:bodyPr wrap="square" lIns="109728" tIns="82296" rIns="109728" bIns="82296" anchor="ctr">
            <a:normAutofit fontScale="92500" lnSpcReduction="10000"/>
          </a:bodyPr>
          <a:lstStyle/>
          <a:p>
            <a:pPr algn="l">
              <a:buNone/>
            </a:pPr>
            <a:r>
              <a:rPr lang="en-US" sz="2200" b="1" i="0" dirty="0">
                <a:solidFill>
                  <a:srgbClr val="8E6F3E"/>
                </a:solidFill>
              </a:rPr>
              <a:t>·  </a:t>
            </a:r>
            <a:r>
              <a:rPr lang="en-US" sz="2200" b="0" i="0" dirty="0">
                <a:solidFill>
                  <a:srgbClr val="000000"/>
                </a:solidFill>
              </a:rPr>
              <a:t>Which candidates violate the specification?</a:t>
            </a:r>
          </a:p>
          <a:p>
            <a:pPr algn="l">
              <a:spcBef>
                <a:spcPts val="150"/>
              </a:spcBef>
              <a:buNone/>
            </a:pPr>
            <a:r>
              <a:rPr lang="en-US" sz="2200" b="1" i="0" dirty="0">
                <a:solidFill>
                  <a:srgbClr val="8E6F3E"/>
                </a:solidFill>
              </a:rPr>
              <a:t>·  </a:t>
            </a:r>
            <a:r>
              <a:rPr lang="en-US" sz="2200" b="0" i="0" dirty="0">
                <a:solidFill>
                  <a:srgbClr val="000000"/>
                </a:solidFill>
              </a:rPr>
              <a:t>Is any candidate Pareto-dominated?</a:t>
            </a:r>
          </a:p>
          <a:p>
            <a:pPr algn="l">
              <a:spcBef>
                <a:spcPts val="150"/>
              </a:spcBef>
              <a:buNone/>
            </a:pPr>
            <a:r>
              <a:rPr lang="en-US" sz="2200" b="1" i="0" dirty="0">
                <a:solidFill>
                  <a:srgbClr val="8E6F3E"/>
                </a:solidFill>
              </a:rPr>
              <a:t>·  </a:t>
            </a:r>
            <a:r>
              <a:rPr lang="en-US" sz="2200" b="0" i="0" dirty="0">
                <a:solidFill>
                  <a:srgbClr val="000000"/>
                </a:solidFill>
              </a:rPr>
              <a:t>What genuine tradeoff remains?</a:t>
            </a:r>
          </a:p>
          <a:p>
            <a:pPr algn="l">
              <a:spcBef>
                <a:spcPts val="150"/>
              </a:spcBef>
              <a:buNone/>
            </a:pPr>
            <a:r>
              <a:rPr lang="en-US" sz="2200" b="1" i="0" dirty="0">
                <a:solidFill>
                  <a:srgbClr val="8E6F3E"/>
                </a:solidFill>
              </a:rPr>
              <a:t>·  </a:t>
            </a:r>
            <a:r>
              <a:rPr lang="en-US" sz="2200" b="0" i="0" dirty="0">
                <a:solidFill>
                  <a:srgbClr val="000000"/>
                </a:solidFill>
              </a:rPr>
              <a:t>Which architectural model could distinguish the alternatives?</a:t>
            </a:r>
          </a:p>
          <a:p>
            <a:pPr algn="l">
              <a:spcBef>
                <a:spcPts val="150"/>
              </a:spcBef>
              <a:buNone/>
            </a:pPr>
            <a:r>
              <a:rPr lang="en-US" sz="2200" b="1" i="0" dirty="0">
                <a:solidFill>
                  <a:srgbClr val="8E6F3E"/>
                </a:solidFill>
              </a:rPr>
              <a:t>·  </a:t>
            </a:r>
            <a:r>
              <a:rPr lang="en-US" sz="2200" b="0" i="0" dirty="0">
                <a:solidFill>
                  <a:srgbClr val="000000"/>
                </a:solidFill>
              </a:rPr>
              <a:t>What information would you buy before committing?</a:t>
            </a:r>
          </a:p>
        </p:txBody>
      </p:sp>
      <p:sp>
        <p:nvSpPr>
          <p:cNvPr id="62" name="T62"/>
          <p:cNvSpPr txBox="1"/>
          <p:nvPr/>
        </p:nvSpPr>
        <p:spPr>
          <a:xfrm>
            <a:off x="685800" y="6080000"/>
            <a:ext cx="7772400" cy="400000"/>
          </a:xfrm>
          <a:prstGeom prst="rect">
            <a:avLst/>
          </a:prstGeom>
          <a:noFill/>
          <a:ln>
            <a:noFill/>
          </a:ln>
        </p:spPr>
        <p:txBody>
          <a:bodyPr wrap="square" lIns="0" tIns="0" rIns="0" bIns="0" anchor="t">
            <a:normAutofit/>
          </a:bodyPr>
          <a:lstStyle/>
          <a:p>
            <a:pPr algn="ctr">
              <a:buNone/>
            </a:pPr>
            <a:r>
              <a:rPr lang="en-US" sz="2400" b="0" i="1" dirty="0">
                <a:solidFill>
                  <a:srgbClr val="000000"/>
                </a:solidFill>
              </a:rPr>
              <a:t>There need not be (and rarely is) one “correct” architecture.</a:t>
            </a:r>
          </a:p>
        </p:txBody>
      </p:sp>
      <p:sp>
        <p:nvSpPr>
          <p:cNvPr id="100" name="CandA"/>
          <p:cNvSpPr/>
          <p:nvPr/>
        </p:nvSpPr>
        <p:spPr>
          <a:xfrm>
            <a:off x="2907000" y="1150000"/>
            <a:ext cx="840000" cy="396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200" b="1" i="0" dirty="0">
                <a:solidFill>
                  <a:srgbClr val="5C4826"/>
                </a:solidFill>
              </a:rPr>
              <a:t>A</a:t>
            </a:r>
          </a:p>
        </p:txBody>
      </p:sp>
      <p:sp>
        <p:nvSpPr>
          <p:cNvPr id="101" name="CandB"/>
          <p:cNvSpPr/>
          <p:nvPr/>
        </p:nvSpPr>
        <p:spPr>
          <a:xfrm>
            <a:off x="4017000" y="1150000"/>
            <a:ext cx="840000" cy="396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200" b="1" i="0" dirty="0">
                <a:solidFill>
                  <a:srgbClr val="5C4826"/>
                </a:solidFill>
              </a:rPr>
              <a:t>B</a:t>
            </a:r>
          </a:p>
        </p:txBody>
      </p:sp>
      <p:sp>
        <p:nvSpPr>
          <p:cNvPr id="102" name="CandC"/>
          <p:cNvSpPr/>
          <p:nvPr/>
        </p:nvSpPr>
        <p:spPr>
          <a:xfrm>
            <a:off x="5127000" y="1150000"/>
            <a:ext cx="840000" cy="396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200" b="1" i="0" dirty="0">
                <a:solidFill>
                  <a:srgbClr val="5C4826"/>
                </a:solidFill>
              </a:rPr>
              <a:t>C</a:t>
            </a:r>
          </a:p>
        </p:txBody>
      </p:sp>
      <p:cxnSp>
        <p:nvCxnSpPr>
          <p:cNvPr id="103" name="FunA0"/>
          <p:cNvCxnSpPr/>
          <p:nvPr/>
        </p:nvCxnSpPr>
        <p:spPr>
          <a:xfrm>
            <a:off x="4437000" y="1558000"/>
            <a:ext cx="0" cy="132000"/>
          </a:xfrm>
          <a:prstGeom prst="line">
            <a:avLst/>
          </a:prstGeom>
          <a:ln w="51435">
            <a:solidFill>
              <a:srgbClr val="8E6F3E"/>
            </a:solidFill>
            <a:tailEnd type="triangle" w="med" len="med"/>
          </a:ln>
        </p:spPr>
      </p:cxnSp>
      <p:cxnSp>
        <p:nvCxnSpPr>
          <p:cNvPr id="300" name="FunAa"/>
          <p:cNvCxnSpPr/>
          <p:nvPr/>
        </p:nvCxnSpPr>
        <p:spPr>
          <a:xfrm>
            <a:off x="3327000" y="1558000"/>
            <a:ext cx="0" cy="132000"/>
          </a:xfrm>
          <a:prstGeom prst="line">
            <a:avLst/>
          </a:prstGeom>
          <a:ln w="51435">
            <a:solidFill>
              <a:srgbClr val="8E6F3E"/>
            </a:solidFill>
            <a:tailEnd type="triangle" w="med" len="med"/>
          </a:ln>
        </p:spPr>
      </p:cxnSp>
      <p:cxnSp>
        <p:nvCxnSpPr>
          <p:cNvPr id="301" name="FunAc"/>
          <p:cNvCxnSpPr/>
          <p:nvPr/>
        </p:nvCxnSpPr>
        <p:spPr>
          <a:xfrm>
            <a:off x="5547000" y="1558000"/>
            <a:ext cx="0" cy="132000"/>
          </a:xfrm>
          <a:prstGeom prst="line">
            <a:avLst/>
          </a:prstGeom>
          <a:ln w="51435">
            <a:solidFill>
              <a:srgbClr val="8E6F3E"/>
            </a:solidFill>
            <a:tailEnd type="triangle" w="med" len="med"/>
          </a:ln>
        </p:spPr>
      </p:cxnSp>
      <p:sp>
        <p:nvSpPr>
          <p:cNvPr id="104" name="FunR0"/>
          <p:cNvSpPr/>
          <p:nvPr/>
        </p:nvSpPr>
        <p:spPr>
          <a:xfrm>
            <a:off x="972000" y="1690000"/>
            <a:ext cx="7200000" cy="396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000" b="1" i="0" dirty="0">
                <a:solidFill>
                  <a:srgbClr val="5C4826"/>
                </a:solidFill>
              </a:rPr>
              <a:t>SPECIFICATION — eliminate the invalid</a:t>
            </a:r>
          </a:p>
        </p:txBody>
      </p:sp>
      <p:cxnSp>
        <p:nvCxnSpPr>
          <p:cNvPr id="105" name="FunA1"/>
          <p:cNvCxnSpPr/>
          <p:nvPr/>
        </p:nvCxnSpPr>
        <p:spPr>
          <a:xfrm>
            <a:off x="4572000" y="2086000"/>
            <a:ext cx="0" cy="132000"/>
          </a:xfrm>
          <a:prstGeom prst="line">
            <a:avLst/>
          </a:prstGeom>
          <a:ln w="51435">
            <a:solidFill>
              <a:srgbClr val="8E6F3E"/>
            </a:solidFill>
            <a:tailEnd type="triangle" w="med" len="med"/>
          </a:ln>
        </p:spPr>
      </p:cxnSp>
      <p:sp>
        <p:nvSpPr>
          <p:cNvPr id="106" name="FunR1"/>
          <p:cNvSpPr/>
          <p:nvPr/>
        </p:nvSpPr>
        <p:spPr>
          <a:xfrm>
            <a:off x="1692000" y="2218000"/>
            <a:ext cx="5760000" cy="396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000" b="1" i="0" dirty="0">
                <a:solidFill>
                  <a:srgbClr val="5C4826"/>
                </a:solidFill>
              </a:rPr>
              <a:t>DOMINANCE — eliminate the clearly worse</a:t>
            </a:r>
          </a:p>
        </p:txBody>
      </p:sp>
      <p:cxnSp>
        <p:nvCxnSpPr>
          <p:cNvPr id="107" name="FunA2"/>
          <p:cNvCxnSpPr/>
          <p:nvPr/>
        </p:nvCxnSpPr>
        <p:spPr>
          <a:xfrm>
            <a:off x="4572000" y="2614000"/>
            <a:ext cx="0" cy="132000"/>
          </a:xfrm>
          <a:prstGeom prst="line">
            <a:avLst/>
          </a:prstGeom>
          <a:ln w="51435">
            <a:solidFill>
              <a:srgbClr val="8E6F3E"/>
            </a:solidFill>
            <a:tailEnd type="triangle" w="med" len="med"/>
          </a:ln>
        </p:spPr>
      </p:cxnSp>
      <p:sp>
        <p:nvSpPr>
          <p:cNvPr id="108" name="FunR2"/>
          <p:cNvSpPr/>
          <p:nvPr/>
        </p:nvSpPr>
        <p:spPr>
          <a:xfrm>
            <a:off x="2352000" y="2746000"/>
            <a:ext cx="4440000" cy="396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000" b="1" i="0" dirty="0">
                <a:solidFill>
                  <a:srgbClr val="5C4826"/>
                </a:solidFill>
              </a:rPr>
              <a:t>WHAT DON’T WE KNOW?</a:t>
            </a:r>
          </a:p>
        </p:txBody>
      </p:sp>
      <p:cxnSp>
        <p:nvCxnSpPr>
          <p:cNvPr id="109" name="FunA3"/>
          <p:cNvCxnSpPr/>
          <p:nvPr/>
        </p:nvCxnSpPr>
        <p:spPr>
          <a:xfrm>
            <a:off x="4572000" y="3142000"/>
            <a:ext cx="0" cy="132000"/>
          </a:xfrm>
          <a:prstGeom prst="line">
            <a:avLst/>
          </a:prstGeom>
          <a:ln w="51435">
            <a:solidFill>
              <a:srgbClr val="8E6F3E"/>
            </a:solidFill>
            <a:tailEnd type="triangle" w="med" len="med"/>
          </a:ln>
        </p:spPr>
      </p:cxnSp>
      <p:sp>
        <p:nvSpPr>
          <p:cNvPr id="110" name="FunR3"/>
          <p:cNvSpPr/>
          <p:nvPr/>
        </p:nvSpPr>
        <p:spPr>
          <a:xfrm>
            <a:off x="2832000" y="3274000"/>
            <a:ext cx="3480000" cy="396000"/>
          </a:xfrm>
          <a:prstGeom prst="rect">
            <a:avLst/>
          </a:prstGeom>
          <a:solidFill>
            <a:srgbClr val="F5F1E8"/>
          </a:solidFill>
          <a:ln w="15240">
            <a:solidFill>
              <a:srgbClr val="C9B991"/>
            </a:solidFill>
          </a:ln>
        </p:spPr>
        <p:txBody>
          <a:bodyPr wrap="square" lIns="54864" tIns="27432" rIns="54864" bIns="27432" anchor="ctr">
            <a:normAutofit/>
          </a:bodyPr>
          <a:lstStyle/>
          <a:p>
            <a:pPr algn="ctr">
              <a:buNone/>
            </a:pPr>
            <a:r>
              <a:rPr lang="en-US" sz="2000" b="1" i="0" dirty="0">
                <a:solidFill>
                  <a:srgbClr val="5C4826"/>
                </a:solidFill>
              </a:rPr>
              <a:t>BUY INFORMATION?</a:t>
            </a:r>
          </a:p>
        </p:txBody>
      </p:sp>
      <p:cxnSp>
        <p:nvCxnSpPr>
          <p:cNvPr id="111" name="FunA4"/>
          <p:cNvCxnSpPr/>
          <p:nvPr/>
        </p:nvCxnSpPr>
        <p:spPr>
          <a:xfrm>
            <a:off x="4572000" y="3670000"/>
            <a:ext cx="0" cy="132000"/>
          </a:xfrm>
          <a:prstGeom prst="line">
            <a:avLst/>
          </a:prstGeom>
          <a:ln w="51435">
            <a:solidFill>
              <a:srgbClr val="8E6F3E"/>
            </a:solidFill>
            <a:tailEnd type="triangle" w="med" len="med"/>
          </a:ln>
        </p:spPr>
      </p:cxnSp>
      <p:sp>
        <p:nvSpPr>
          <p:cNvPr id="112" name="FunR4"/>
          <p:cNvSpPr/>
          <p:nvPr/>
        </p:nvSpPr>
        <p:spPr>
          <a:xfrm>
            <a:off x="3372000" y="3802000"/>
            <a:ext cx="2400000" cy="396000"/>
          </a:xfrm>
          <a:prstGeom prst="rect">
            <a:avLst/>
          </a:prstGeom>
          <a:solidFill>
            <a:srgbClr val="8E6F3E"/>
          </a:solidFill>
          <a:ln>
            <a:noFill/>
          </a:ln>
        </p:spPr>
        <p:txBody>
          <a:bodyPr wrap="square" lIns="54864" tIns="27432" rIns="54864" bIns="27432" anchor="ctr">
            <a:normAutofit/>
          </a:bodyPr>
          <a:lstStyle/>
          <a:p>
            <a:pPr algn="ctr">
              <a:buNone/>
            </a:pPr>
            <a:r>
              <a:rPr lang="en-US" sz="2000" b="1" i="0" dirty="0">
                <a:solidFill>
                  <a:srgbClr val="FFFFFF"/>
                </a:solidFill>
              </a:rPr>
              <a:t>DECIDE</a:t>
            </a:r>
          </a:p>
        </p:txBody>
      </p:sp>
      <p:sp>
        <p:nvSpPr>
          <p:cNvPr id="113" name="TradeLbl"/>
          <p:cNvSpPr txBox="1"/>
          <p:nvPr/>
        </p:nvSpPr>
        <p:spPr>
          <a:xfrm>
            <a:off x="6950000" y="2850000"/>
            <a:ext cx="2100000" cy="700000"/>
          </a:xfrm>
          <a:prstGeom prst="rect">
            <a:avLst/>
          </a:prstGeom>
          <a:noFill/>
          <a:ln>
            <a:noFill/>
          </a:ln>
        </p:spPr>
        <p:txBody>
          <a:bodyPr wrap="square" lIns="0" tIns="0" rIns="0" bIns="0" anchor="t">
            <a:normAutofit/>
          </a:bodyPr>
          <a:lstStyle/>
          <a:p>
            <a:pPr algn="l">
              <a:buNone/>
            </a:pPr>
            <a:r>
              <a:rPr lang="en-US" sz="1800" b="0" i="1" dirty="0">
                <a:solidFill>
                  <a:srgbClr val="555960"/>
                </a:solidFill>
              </a:rPr>
              <a:t>a genuine tradeoff</a:t>
            </a:r>
          </a:p>
          <a:p>
            <a:pPr algn="l">
              <a:spcBef>
                <a:spcPts val="300"/>
              </a:spcBef>
              <a:buNone/>
            </a:pPr>
            <a:r>
              <a:rPr lang="en-US" sz="1800" b="0" i="1" dirty="0">
                <a:solidFill>
                  <a:srgbClr val="555960"/>
                </a:solidFill>
              </a:rPr>
              <a:t>remains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Effect transition="in" filter="fade">
                                      <p:cBhvr>
                                        <p:cTn id="13" dur="400"/>
                                        <p:tgtEl>
                                          <p:spTgt spid="102"/>
                                        </p:tgtEl>
                                      </p:cBhvr>
                                    </p:animEffect>
                                  </p:childTnLst>
                                </p:cTn>
                              </p:par>
                              <p:par>
                                <p:cTn id="14" presetID="10" presetClass="entr" presetSubtype="0" fill="hold" nodeType="with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400"/>
                                        <p:tgtEl>
                                          <p:spTgt spid="103"/>
                                        </p:tgtEl>
                                      </p:cBhvr>
                                    </p:animEffect>
                                  </p:childTnLst>
                                </p:cTn>
                              </p:par>
                              <p:par>
                                <p:cTn id="17" presetID="10" presetClass="entr" presetSubtype="0" fill="hold" nodeType="withEffect">
                                  <p:stCondLst>
                                    <p:cond delay="0"/>
                                  </p:stCondLst>
                                  <p:childTnLst>
                                    <p:set>
                                      <p:cBhvr>
                                        <p:cTn id="18" dur="1" fill="hold">
                                          <p:stCondLst>
                                            <p:cond delay="0"/>
                                          </p:stCondLst>
                                        </p:cTn>
                                        <p:tgtEl>
                                          <p:spTgt spid="300"/>
                                        </p:tgtEl>
                                        <p:attrNameLst>
                                          <p:attrName>style.visibility</p:attrName>
                                        </p:attrNameLst>
                                      </p:cBhvr>
                                      <p:to>
                                        <p:strVal val="visible"/>
                                      </p:to>
                                    </p:set>
                                    <p:animEffect transition="in" filter="fade">
                                      <p:cBhvr>
                                        <p:cTn id="19" dur="400"/>
                                        <p:tgtEl>
                                          <p:spTgt spid="300"/>
                                        </p:tgtEl>
                                      </p:cBhvr>
                                    </p:animEffect>
                                  </p:childTnLst>
                                </p:cTn>
                              </p:par>
                              <p:par>
                                <p:cTn id="20" presetID="10" presetClass="entr" presetSubtype="0" fill="hold" nodeType="withEffect">
                                  <p:stCondLst>
                                    <p:cond delay="0"/>
                                  </p:stCondLst>
                                  <p:childTnLst>
                                    <p:set>
                                      <p:cBhvr>
                                        <p:cTn id="21" dur="1" fill="hold">
                                          <p:stCondLst>
                                            <p:cond delay="0"/>
                                          </p:stCondLst>
                                        </p:cTn>
                                        <p:tgtEl>
                                          <p:spTgt spid="301"/>
                                        </p:tgtEl>
                                        <p:attrNameLst>
                                          <p:attrName>style.visibility</p:attrName>
                                        </p:attrNameLst>
                                      </p:cBhvr>
                                      <p:to>
                                        <p:strVal val="visible"/>
                                      </p:to>
                                    </p:set>
                                    <p:animEffect transition="in" filter="fade">
                                      <p:cBhvr>
                                        <p:cTn id="22" dur="400"/>
                                        <p:tgtEl>
                                          <p:spTgt spid="30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4"/>
                                        </p:tgtEl>
                                        <p:attrNameLst>
                                          <p:attrName>style.visibility</p:attrName>
                                        </p:attrNameLst>
                                      </p:cBhvr>
                                      <p:to>
                                        <p:strVal val="visible"/>
                                      </p:to>
                                    </p:set>
                                    <p:animEffect transition="in" filter="fade">
                                      <p:cBhvr>
                                        <p:cTn id="27" dur="400"/>
                                        <p:tgtEl>
                                          <p:spTgt spid="104"/>
                                        </p:tgtEl>
                                      </p:cBhvr>
                                    </p:animEffect>
                                  </p:childTnLst>
                                </p:cTn>
                              </p:par>
                              <p:par>
                                <p:cTn id="28" presetID="10" presetClass="entr" presetSubtype="0" fill="hold" nodeType="withEffect">
                                  <p:stCondLst>
                                    <p:cond delay="0"/>
                                  </p:stCondLst>
                                  <p:childTnLst>
                                    <p:set>
                                      <p:cBhvr>
                                        <p:cTn id="29" dur="1" fill="hold">
                                          <p:stCondLst>
                                            <p:cond delay="0"/>
                                          </p:stCondLst>
                                        </p:cTn>
                                        <p:tgtEl>
                                          <p:spTgt spid="61">
                                            <p:txEl>
                                              <p:pRg st="0" end="0"/>
                                            </p:txEl>
                                          </p:spTgt>
                                        </p:tgtEl>
                                        <p:attrNameLst>
                                          <p:attrName>style.visibility</p:attrName>
                                        </p:attrNameLst>
                                      </p:cBhvr>
                                      <p:to>
                                        <p:strVal val="visible"/>
                                      </p:to>
                                    </p:set>
                                    <p:animEffect transition="in" filter="fade">
                                      <p:cBhvr>
                                        <p:cTn id="30" dur="400"/>
                                        <p:tgtEl>
                                          <p:spTgt spid="6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5"/>
                                        </p:tgtEl>
                                        <p:attrNameLst>
                                          <p:attrName>style.visibility</p:attrName>
                                        </p:attrNameLst>
                                      </p:cBhvr>
                                      <p:to>
                                        <p:strVal val="visible"/>
                                      </p:to>
                                    </p:set>
                                    <p:animEffect transition="in" filter="fade">
                                      <p:cBhvr>
                                        <p:cTn id="35" dur="400"/>
                                        <p:tgtEl>
                                          <p:spTgt spid="105"/>
                                        </p:tgtEl>
                                      </p:cBhvr>
                                    </p:animEffect>
                                  </p:childTnLst>
                                </p:cTn>
                              </p:par>
                              <p:par>
                                <p:cTn id="36" presetID="10" presetClass="entr" presetSubtype="0" fill="hold" nodeType="withEffect">
                                  <p:stCondLst>
                                    <p:cond delay="0"/>
                                  </p:stCondLst>
                                  <p:childTnLst>
                                    <p:set>
                                      <p:cBhvr>
                                        <p:cTn id="37" dur="1" fill="hold">
                                          <p:stCondLst>
                                            <p:cond delay="0"/>
                                          </p:stCondLst>
                                        </p:cTn>
                                        <p:tgtEl>
                                          <p:spTgt spid="106"/>
                                        </p:tgtEl>
                                        <p:attrNameLst>
                                          <p:attrName>style.visibility</p:attrName>
                                        </p:attrNameLst>
                                      </p:cBhvr>
                                      <p:to>
                                        <p:strVal val="visible"/>
                                      </p:to>
                                    </p:set>
                                    <p:animEffect transition="in" filter="fade">
                                      <p:cBhvr>
                                        <p:cTn id="38" dur="400"/>
                                        <p:tgtEl>
                                          <p:spTgt spid="106"/>
                                        </p:tgtEl>
                                      </p:cBhvr>
                                    </p:animEffect>
                                  </p:childTnLst>
                                </p:cTn>
                              </p:par>
                              <p:par>
                                <p:cTn id="39" presetID="10" presetClass="entr" presetSubtype="0" fill="hold" nodeType="withEffect">
                                  <p:stCondLst>
                                    <p:cond delay="0"/>
                                  </p:stCondLst>
                                  <p:childTnLst>
                                    <p:set>
                                      <p:cBhvr>
                                        <p:cTn id="40" dur="1" fill="hold">
                                          <p:stCondLst>
                                            <p:cond delay="0"/>
                                          </p:stCondLst>
                                        </p:cTn>
                                        <p:tgtEl>
                                          <p:spTgt spid="61">
                                            <p:txEl>
                                              <p:pRg st="1" end="1"/>
                                            </p:txEl>
                                          </p:spTgt>
                                        </p:tgtEl>
                                        <p:attrNameLst>
                                          <p:attrName>style.visibility</p:attrName>
                                        </p:attrNameLst>
                                      </p:cBhvr>
                                      <p:to>
                                        <p:strVal val="visible"/>
                                      </p:to>
                                    </p:set>
                                    <p:animEffect transition="in" filter="fade">
                                      <p:cBhvr>
                                        <p:cTn id="41" dur="400"/>
                                        <p:tgtEl>
                                          <p:spTgt spid="61">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13"/>
                                        </p:tgtEl>
                                        <p:attrNameLst>
                                          <p:attrName>style.visibility</p:attrName>
                                        </p:attrNameLst>
                                      </p:cBhvr>
                                      <p:to>
                                        <p:strVal val="visible"/>
                                      </p:to>
                                    </p:set>
                                    <p:animEffect transition="in" filter="fade">
                                      <p:cBhvr>
                                        <p:cTn id="46" dur="400"/>
                                        <p:tgtEl>
                                          <p:spTgt spid="113"/>
                                        </p:tgtEl>
                                      </p:cBhvr>
                                    </p:animEffect>
                                  </p:childTnLst>
                                </p:cTn>
                              </p:par>
                              <p:par>
                                <p:cTn id="47" presetID="10" presetClass="entr" presetSubtype="0" fill="hold" nodeType="withEffect">
                                  <p:stCondLst>
                                    <p:cond delay="0"/>
                                  </p:stCondLst>
                                  <p:childTnLst>
                                    <p:set>
                                      <p:cBhvr>
                                        <p:cTn id="48" dur="1" fill="hold">
                                          <p:stCondLst>
                                            <p:cond delay="0"/>
                                          </p:stCondLst>
                                        </p:cTn>
                                        <p:tgtEl>
                                          <p:spTgt spid="61">
                                            <p:txEl>
                                              <p:pRg st="2" end="2"/>
                                            </p:txEl>
                                          </p:spTgt>
                                        </p:tgtEl>
                                        <p:attrNameLst>
                                          <p:attrName>style.visibility</p:attrName>
                                        </p:attrNameLst>
                                      </p:cBhvr>
                                      <p:to>
                                        <p:strVal val="visible"/>
                                      </p:to>
                                    </p:set>
                                    <p:animEffect transition="in" filter="fade">
                                      <p:cBhvr>
                                        <p:cTn id="49" dur="400"/>
                                        <p:tgtEl>
                                          <p:spTgt spid="61">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7"/>
                                        </p:tgtEl>
                                        <p:attrNameLst>
                                          <p:attrName>style.visibility</p:attrName>
                                        </p:attrNameLst>
                                      </p:cBhvr>
                                      <p:to>
                                        <p:strVal val="visible"/>
                                      </p:to>
                                    </p:set>
                                    <p:animEffect transition="in" filter="fade">
                                      <p:cBhvr>
                                        <p:cTn id="54" dur="400"/>
                                        <p:tgtEl>
                                          <p:spTgt spid="107"/>
                                        </p:tgtEl>
                                      </p:cBhvr>
                                    </p:animEffect>
                                  </p:childTnLst>
                                </p:cTn>
                              </p:par>
                              <p:par>
                                <p:cTn id="55" presetID="10" presetClass="entr" presetSubtype="0" fill="hold" nodeType="withEffect">
                                  <p:stCondLst>
                                    <p:cond delay="0"/>
                                  </p:stCondLst>
                                  <p:childTnLst>
                                    <p:set>
                                      <p:cBhvr>
                                        <p:cTn id="56" dur="1" fill="hold">
                                          <p:stCondLst>
                                            <p:cond delay="0"/>
                                          </p:stCondLst>
                                        </p:cTn>
                                        <p:tgtEl>
                                          <p:spTgt spid="108"/>
                                        </p:tgtEl>
                                        <p:attrNameLst>
                                          <p:attrName>style.visibility</p:attrName>
                                        </p:attrNameLst>
                                      </p:cBhvr>
                                      <p:to>
                                        <p:strVal val="visible"/>
                                      </p:to>
                                    </p:set>
                                    <p:animEffect transition="in" filter="fade">
                                      <p:cBhvr>
                                        <p:cTn id="57" dur="400"/>
                                        <p:tgtEl>
                                          <p:spTgt spid="108"/>
                                        </p:tgtEl>
                                      </p:cBhvr>
                                    </p:animEffect>
                                  </p:childTnLst>
                                </p:cTn>
                              </p:par>
                              <p:par>
                                <p:cTn id="58" presetID="10" presetClass="entr" presetSubtype="0" fill="hold" nodeType="withEffect">
                                  <p:stCondLst>
                                    <p:cond delay="0"/>
                                  </p:stCondLst>
                                  <p:childTnLst>
                                    <p:set>
                                      <p:cBhvr>
                                        <p:cTn id="59" dur="1" fill="hold">
                                          <p:stCondLst>
                                            <p:cond delay="0"/>
                                          </p:stCondLst>
                                        </p:cTn>
                                        <p:tgtEl>
                                          <p:spTgt spid="61">
                                            <p:txEl>
                                              <p:pRg st="3" end="3"/>
                                            </p:txEl>
                                          </p:spTgt>
                                        </p:tgtEl>
                                        <p:attrNameLst>
                                          <p:attrName>style.visibility</p:attrName>
                                        </p:attrNameLst>
                                      </p:cBhvr>
                                      <p:to>
                                        <p:strVal val="visible"/>
                                      </p:to>
                                    </p:set>
                                    <p:animEffect transition="in" filter="fade">
                                      <p:cBhvr>
                                        <p:cTn id="60" dur="400"/>
                                        <p:tgtEl>
                                          <p:spTgt spid="61">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09"/>
                                        </p:tgtEl>
                                        <p:attrNameLst>
                                          <p:attrName>style.visibility</p:attrName>
                                        </p:attrNameLst>
                                      </p:cBhvr>
                                      <p:to>
                                        <p:strVal val="visible"/>
                                      </p:to>
                                    </p:set>
                                    <p:animEffect transition="in" filter="fade">
                                      <p:cBhvr>
                                        <p:cTn id="65" dur="400"/>
                                        <p:tgtEl>
                                          <p:spTgt spid="109"/>
                                        </p:tgtEl>
                                      </p:cBhvr>
                                    </p:animEffect>
                                  </p:childTnLst>
                                </p:cTn>
                              </p:par>
                              <p:par>
                                <p:cTn id="66" presetID="10" presetClass="entr" presetSubtype="0" fill="hold" nodeType="withEffect">
                                  <p:stCondLst>
                                    <p:cond delay="0"/>
                                  </p:stCondLst>
                                  <p:childTnLst>
                                    <p:set>
                                      <p:cBhvr>
                                        <p:cTn id="67" dur="1" fill="hold">
                                          <p:stCondLst>
                                            <p:cond delay="0"/>
                                          </p:stCondLst>
                                        </p:cTn>
                                        <p:tgtEl>
                                          <p:spTgt spid="110"/>
                                        </p:tgtEl>
                                        <p:attrNameLst>
                                          <p:attrName>style.visibility</p:attrName>
                                        </p:attrNameLst>
                                      </p:cBhvr>
                                      <p:to>
                                        <p:strVal val="visible"/>
                                      </p:to>
                                    </p:set>
                                    <p:animEffect transition="in" filter="fade">
                                      <p:cBhvr>
                                        <p:cTn id="68" dur="400"/>
                                        <p:tgtEl>
                                          <p:spTgt spid="110"/>
                                        </p:tgtEl>
                                      </p:cBhvr>
                                    </p:animEffect>
                                  </p:childTnLst>
                                </p:cTn>
                              </p:par>
                              <p:par>
                                <p:cTn id="69" presetID="10" presetClass="entr" presetSubtype="0" fill="hold" nodeType="withEffect">
                                  <p:stCondLst>
                                    <p:cond delay="0"/>
                                  </p:stCondLst>
                                  <p:childTnLst>
                                    <p:set>
                                      <p:cBhvr>
                                        <p:cTn id="70" dur="1" fill="hold">
                                          <p:stCondLst>
                                            <p:cond delay="0"/>
                                          </p:stCondLst>
                                        </p:cTn>
                                        <p:tgtEl>
                                          <p:spTgt spid="61">
                                            <p:txEl>
                                              <p:pRg st="4" end="4"/>
                                            </p:txEl>
                                          </p:spTgt>
                                        </p:tgtEl>
                                        <p:attrNameLst>
                                          <p:attrName>style.visibility</p:attrName>
                                        </p:attrNameLst>
                                      </p:cBhvr>
                                      <p:to>
                                        <p:strVal val="visible"/>
                                      </p:to>
                                    </p:set>
                                    <p:animEffect transition="in" filter="fade">
                                      <p:cBhvr>
                                        <p:cTn id="71" dur="400"/>
                                        <p:tgtEl>
                                          <p:spTgt spid="61">
                                            <p:txEl>
                                              <p:pRg st="4" end="4"/>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11"/>
                                        </p:tgtEl>
                                        <p:attrNameLst>
                                          <p:attrName>style.visibility</p:attrName>
                                        </p:attrNameLst>
                                      </p:cBhvr>
                                      <p:to>
                                        <p:strVal val="visible"/>
                                      </p:to>
                                    </p:set>
                                    <p:animEffect transition="in" filter="fade">
                                      <p:cBhvr>
                                        <p:cTn id="76" dur="400"/>
                                        <p:tgtEl>
                                          <p:spTgt spid="111"/>
                                        </p:tgtEl>
                                      </p:cBhvr>
                                    </p:animEffect>
                                  </p:childTnLst>
                                </p:cTn>
                              </p:par>
                              <p:par>
                                <p:cTn id="77" presetID="10" presetClass="entr" presetSubtype="0" fill="hold" nodeType="withEffect">
                                  <p:stCondLst>
                                    <p:cond delay="0"/>
                                  </p:stCondLst>
                                  <p:childTnLst>
                                    <p:set>
                                      <p:cBhvr>
                                        <p:cTn id="78" dur="1" fill="hold">
                                          <p:stCondLst>
                                            <p:cond delay="0"/>
                                          </p:stCondLst>
                                        </p:cTn>
                                        <p:tgtEl>
                                          <p:spTgt spid="112"/>
                                        </p:tgtEl>
                                        <p:attrNameLst>
                                          <p:attrName>style.visibility</p:attrName>
                                        </p:attrNameLst>
                                      </p:cBhvr>
                                      <p:to>
                                        <p:strVal val="visible"/>
                                      </p:to>
                                    </p:set>
                                    <p:animEffect transition="in" filter="fade">
                                      <p:cBhvr>
                                        <p:cTn id="79" dur="400"/>
                                        <p:tgtEl>
                                          <p:spTgt spid="112"/>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62"/>
                                        </p:tgtEl>
                                        <p:attrNameLst>
                                          <p:attrName>style.visibility</p:attrName>
                                        </p:attrNameLst>
                                      </p:cBhvr>
                                      <p:to>
                                        <p:strVal val="visible"/>
                                      </p:to>
                                    </p:set>
                                    <p:animEffect transition="in" filter="fade">
                                      <p:cBhvr>
                                        <p:cTn id="84" dur="4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A07E37-5A58-8F72-4386-C963BB75869E}"/>
              </a:ext>
            </a:extLst>
          </p:cNvPr>
          <p:cNvSpPr>
            <a:spLocks noGrp="1"/>
          </p:cNvSpPr>
          <p:nvPr>
            <p:ph type="title"/>
          </p:nvPr>
        </p:nvSpPr>
        <p:spPr/>
        <p:txBody>
          <a:bodyPr>
            <a:normAutofit fontScale="90000"/>
          </a:bodyPr>
          <a:lstStyle/>
          <a:p>
            <a:pPr algn="l">
              <a:buNone/>
              <a:defRPr b="0"/>
            </a:pPr>
            <a:r>
              <a:rPr lang="en-US" sz="2400" b="0" i="0" dirty="0">
                <a:solidFill>
                  <a:srgbClr val="000000"/>
                </a:solidFill>
              </a:rPr>
              <a:t>Specification → Architecture </a:t>
            </a:r>
            <a:r>
              <a:rPr lang="en-US" sz="2400" b="0" i="1" dirty="0">
                <a:solidFill>
                  <a:srgbClr val="000000"/>
                </a:solidFill>
              </a:rPr>
              <a:t>→ Design’s up next!</a:t>
            </a:r>
          </a:p>
        </p:txBody>
      </p:sp>
      <p:sp>
        <p:nvSpPr>
          <p:cNvPr id="4" name="Slide Number Placeholder 3">
            <a:extLst>
              <a:ext uri="{FF2B5EF4-FFF2-40B4-BE49-F238E27FC236}">
                <a16:creationId xmlns:a16="http://schemas.microsoft.com/office/drawing/2014/main" id="{1E315202-6E93-5123-3161-3510B7FB3A5C}"/>
              </a:ext>
            </a:extLst>
          </p:cNvPr>
          <p:cNvSpPr>
            <a:spLocks noGrp="1"/>
          </p:cNvSpPr>
          <p:nvPr>
            <p:ph type="sldNum" sz="quarter" idx="4"/>
          </p:nvPr>
        </p:nvSpPr>
        <p:spPr/>
        <p:txBody>
          <a:bodyPr/>
          <a:lstStyle/>
          <a:p>
            <a:fld id="{B7EB45DA-9A0D-DC49-8E02-F30A5DDC21C3}" type="slidenum">
              <a:rPr lang="en-US" smtClean="0"/>
              <a:t>31</a:t>
            </a:fld>
            <a:endParaRPr lang="en-US"/>
          </a:p>
        </p:txBody>
      </p:sp>
      <p:sp>
        <p:nvSpPr>
          <p:cNvPr id="2" name="Right Brace 1">
            <a:extLst>
              <a:ext uri="{FF2B5EF4-FFF2-40B4-BE49-F238E27FC236}">
                <a16:creationId xmlns:a16="http://schemas.microsoft.com/office/drawing/2014/main" id="{6FC471C8-BA11-64E0-E312-9EF0CB33BB27}"/>
              </a:ext>
            </a:extLst>
          </p:cNvPr>
          <p:cNvSpPr/>
          <p:nvPr/>
        </p:nvSpPr>
        <p:spPr>
          <a:xfrm>
            <a:off x="5680000" y="2040000"/>
            <a:ext cx="300000" cy="4300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16ED68F9-9FC5-8DCB-B698-72DAEEC94731}"/>
              </a:ext>
            </a:extLst>
          </p:cNvPr>
          <p:cNvSpPr txBox="1"/>
          <p:nvPr/>
        </p:nvSpPr>
        <p:spPr>
          <a:xfrm>
            <a:off x="6050000" y="1870000"/>
            <a:ext cx="3020000" cy="900000"/>
          </a:xfrm>
          <a:prstGeom prst="rect">
            <a:avLst/>
          </a:prstGeom>
          <a:noFill/>
        </p:spPr>
        <p:txBody>
          <a:bodyPr wrap="square" rtlCol="0" anchor="ctr">
            <a:normAutofit fontScale="92500" lnSpcReduction="10000"/>
          </a:bodyPr>
          <a:lstStyle/>
          <a:p>
            <a:pPr algn="l">
              <a:buNone/>
            </a:pPr>
            <a:r>
              <a:rPr lang="en-US" sz="2000" b="1" dirty="0">
                <a:solidFill>
                  <a:srgbClr val="8E6F3E"/>
                </a:solidFill>
              </a:rPr>
              <a:t>Specification</a:t>
            </a:r>
            <a:r>
              <a:rPr lang="en-US" sz="2000" dirty="0">
                <a:solidFill>
                  <a:srgbClr val="000000"/>
                </a:solidFill>
              </a:rPr>
              <a:t> — constrain what an acceptable system may do.</a:t>
            </a:r>
          </a:p>
        </p:txBody>
      </p:sp>
      <p:sp>
        <p:nvSpPr>
          <p:cNvPr id="300" name="ArchDefLbl"/>
          <p:cNvSpPr txBox="1"/>
          <p:nvPr/>
        </p:nvSpPr>
        <p:spPr>
          <a:xfrm>
            <a:off x="6050000" y="3660000"/>
            <a:ext cx="3020000" cy="1100000"/>
          </a:xfrm>
          <a:prstGeom prst="rect">
            <a:avLst/>
          </a:prstGeom>
          <a:noFill/>
        </p:spPr>
        <p:txBody>
          <a:bodyPr wrap="square" rtlCol="0" anchor="ctr">
            <a:normAutofit fontScale="92500" lnSpcReduction="20000"/>
          </a:bodyPr>
          <a:lstStyle/>
          <a:p>
            <a:pPr algn="l">
              <a:spcBef>
                <a:spcPts val="300"/>
              </a:spcBef>
              <a:buNone/>
            </a:pPr>
            <a:r>
              <a:rPr lang="en-US" sz="2000" b="1" dirty="0">
                <a:solidFill>
                  <a:srgbClr val="8E6F3E"/>
                </a:solidFill>
              </a:rPr>
              <a:t>Architecture</a:t>
            </a:r>
            <a:r>
              <a:rPr lang="en-US" sz="2000" dirty="0">
                <a:solidFill>
                  <a:srgbClr val="000000"/>
                </a:solidFill>
              </a:rPr>
              <a:t> — choose how the acceptable system is organized and how its parts may interact.</a:t>
            </a:r>
          </a:p>
        </p:txBody>
      </p:sp>
      <p:sp>
        <p:nvSpPr>
          <p:cNvPr id="301" name="DesignDefLbl"/>
          <p:cNvSpPr txBox="1"/>
          <p:nvPr/>
        </p:nvSpPr>
        <p:spPr>
          <a:xfrm>
            <a:off x="6050000" y="5480000"/>
            <a:ext cx="3020000" cy="820000"/>
          </a:xfrm>
          <a:prstGeom prst="rect">
            <a:avLst/>
          </a:prstGeom>
          <a:noFill/>
        </p:spPr>
        <p:txBody>
          <a:bodyPr wrap="square" rtlCol="0" anchor="ctr">
            <a:normAutofit fontScale="92500" lnSpcReduction="20000"/>
          </a:bodyPr>
          <a:lstStyle/>
          <a:p>
            <a:pPr algn="l">
              <a:spcBef>
                <a:spcPts val="300"/>
              </a:spcBef>
              <a:buNone/>
            </a:pPr>
            <a:r>
              <a:rPr lang="en-US" sz="2000" b="1" dirty="0">
                <a:solidFill>
                  <a:srgbClr val="8E6F3E"/>
                </a:solidFill>
              </a:rPr>
              <a:t>Design</a:t>
            </a:r>
            <a:r>
              <a:rPr lang="en-US" sz="2000" dirty="0">
                <a:solidFill>
                  <a:srgbClr val="000000"/>
                </a:solidFill>
              </a:rPr>
              <a:t> — choose how each part realizes its responsibility.</a:t>
            </a:r>
          </a:p>
        </p:txBody>
      </p:sp>
      <p:sp>
        <p:nvSpPr>
          <p:cNvPr id="90" name="T90"/>
          <p:cNvSpPr txBox="1"/>
          <p:nvPr/>
        </p:nvSpPr>
        <p:spPr>
          <a:xfrm>
            <a:off x="279400" y="6400800"/>
            <a:ext cx="8585200" cy="355600"/>
          </a:xfrm>
          <a:prstGeom prst="rect">
            <a:avLst/>
          </a:prstGeom>
          <a:noFill/>
          <a:ln>
            <a:noFill/>
          </a:ln>
        </p:spPr>
        <p:txBody>
          <a:bodyPr wrap="square" lIns="0" tIns="0" rIns="0" bIns="0" anchor="t">
            <a:normAutofit/>
          </a:bodyPr>
          <a:lstStyle/>
          <a:p>
            <a:pPr algn="ctr">
              <a:buNone/>
            </a:pPr>
            <a:r>
              <a:rPr lang="en-US" sz="2000" b="0" i="1" dirty="0">
                <a:solidFill>
                  <a:srgbClr val="5C4826"/>
                </a:solidFill>
              </a:rPr>
              <a:t>Next time: given one of these parts, how should we engineer it well?</a:t>
            </a:r>
          </a:p>
        </p:txBody>
      </p:sp>
      <p:sp>
        <p:nvSpPr>
          <p:cNvPr id="100" name="Req"/>
          <p:cNvSpPr/>
          <p:nvPr/>
        </p:nvSpPr>
        <p:spPr>
          <a:xfrm>
            <a:off x="1685000" y="1340000"/>
            <a:ext cx="2530000" cy="52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2400" b="1" i="0" dirty="0">
                <a:solidFill>
                  <a:srgbClr val="5C4826"/>
                </a:solidFill>
              </a:rPr>
              <a:t>REQUIREMENTS</a:t>
            </a:r>
          </a:p>
        </p:txBody>
      </p:sp>
      <p:cxnSp>
        <p:nvCxnSpPr>
          <p:cNvPr id="101" name="Arr1"/>
          <p:cNvCxnSpPr/>
          <p:nvPr/>
        </p:nvCxnSpPr>
        <p:spPr>
          <a:xfrm>
            <a:off x="2950000" y="1860000"/>
            <a:ext cx="0" cy="180000"/>
          </a:xfrm>
          <a:prstGeom prst="line">
            <a:avLst/>
          </a:prstGeom>
          <a:ln w="42862">
            <a:solidFill>
              <a:srgbClr val="8E6F3E"/>
            </a:solidFill>
            <a:tailEnd type="triangle" w="med" len="med"/>
          </a:ln>
        </p:spPr>
      </p:cxnSp>
      <p:sp>
        <p:nvSpPr>
          <p:cNvPr id="102" name="Spec"/>
          <p:cNvSpPr/>
          <p:nvPr/>
        </p:nvSpPr>
        <p:spPr>
          <a:xfrm>
            <a:off x="1685000" y="2040000"/>
            <a:ext cx="2530000" cy="560000"/>
          </a:xfrm>
          <a:prstGeom prst="rect">
            <a:avLst/>
          </a:prstGeom>
          <a:solidFill>
            <a:srgbClr val="8E6F3E"/>
          </a:solidFill>
          <a:ln>
            <a:noFill/>
          </a:ln>
        </p:spPr>
        <p:txBody>
          <a:bodyPr wrap="square" lIns="54864" tIns="27432" rIns="54864" bIns="27432" anchor="ctr">
            <a:normAutofit/>
          </a:bodyPr>
          <a:lstStyle/>
          <a:p>
            <a:pPr algn="ctr">
              <a:buNone/>
            </a:pPr>
            <a:r>
              <a:rPr lang="en-US" sz="2400" b="1" i="0" dirty="0">
                <a:solidFill>
                  <a:srgbClr val="FFFFFF"/>
                </a:solidFill>
              </a:rPr>
              <a:t>SPECIFICATION</a:t>
            </a:r>
          </a:p>
        </p:txBody>
      </p:sp>
      <p:cxnSp>
        <p:nvCxnSpPr>
          <p:cNvPr id="103" name="Arr2"/>
          <p:cNvCxnSpPr/>
          <p:nvPr/>
        </p:nvCxnSpPr>
        <p:spPr>
          <a:xfrm>
            <a:off x="2950000" y="2600000"/>
            <a:ext cx="0" cy="180000"/>
          </a:xfrm>
          <a:prstGeom prst="line">
            <a:avLst/>
          </a:prstGeom>
          <a:ln w="42862">
            <a:solidFill>
              <a:srgbClr val="8E6F3E"/>
            </a:solidFill>
            <a:tailEnd type="triangle" w="med" len="med"/>
          </a:ln>
        </p:spPr>
      </p:cxnSp>
      <p:sp>
        <p:nvSpPr>
          <p:cNvPr id="104" name="Cont1"/>
          <p:cNvSpPr/>
          <p:nvPr/>
        </p:nvSpPr>
        <p:spPr>
          <a:xfrm>
            <a:off x="255000" y="2780000"/>
            <a:ext cx="5390000" cy="950000"/>
          </a:xfrm>
          <a:prstGeom prst="roundRect">
            <a:avLst/>
          </a:prstGeom>
          <a:solidFill>
            <a:srgbClr val="FBF8F2"/>
          </a:solidFill>
          <a:ln w="19050">
            <a:solidFill>
              <a:srgbClr val="8E6F3E"/>
            </a:solidFill>
            <a:prstDash val="dash"/>
          </a:ln>
        </p:spPr>
        <p:txBody>
          <a:bodyPr wrap="square" lIns="54864" tIns="27432" rIns="54864" bIns="27432" anchor="t">
            <a:normAutofit/>
          </a:bodyPr>
          <a:lstStyle/>
          <a:p>
            <a:pPr algn="l">
              <a:buNone/>
            </a:pPr>
            <a:r>
              <a:rPr lang="en-US" sz="1800" b="1" i="0" dirty="0">
                <a:solidFill>
                  <a:srgbClr val="8E6F3E"/>
                </a:solidFill>
              </a:rPr>
              <a:t>ACCEPTABLE REALIZATIONS</a:t>
            </a:r>
          </a:p>
        </p:txBody>
      </p:sp>
      <p:sp>
        <p:nvSpPr>
          <p:cNvPr id="105" name="RealA"/>
          <p:cNvSpPr/>
          <p:nvPr/>
        </p:nvSpPr>
        <p:spPr>
          <a:xfrm>
            <a:off x="530000" y="3200000"/>
            <a:ext cx="1375000" cy="43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2000" b="1" i="0" dirty="0">
                <a:solidFill>
                  <a:srgbClr val="5C4826"/>
                </a:solidFill>
              </a:rPr>
              <a:t>A</a:t>
            </a:r>
          </a:p>
        </p:txBody>
      </p:sp>
      <p:sp>
        <p:nvSpPr>
          <p:cNvPr id="106" name="RealB"/>
          <p:cNvSpPr/>
          <p:nvPr/>
        </p:nvSpPr>
        <p:spPr>
          <a:xfrm>
            <a:off x="2290000" y="3200000"/>
            <a:ext cx="1375000" cy="43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2000" b="1" i="0" dirty="0">
                <a:solidFill>
                  <a:srgbClr val="5C4826"/>
                </a:solidFill>
              </a:rPr>
              <a:t>B</a:t>
            </a:r>
          </a:p>
        </p:txBody>
      </p:sp>
      <p:sp>
        <p:nvSpPr>
          <p:cNvPr id="107" name="RealC"/>
          <p:cNvSpPr/>
          <p:nvPr/>
        </p:nvSpPr>
        <p:spPr>
          <a:xfrm>
            <a:off x="4050000" y="3200000"/>
            <a:ext cx="1375000" cy="43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2000" b="1" i="0" dirty="0">
                <a:solidFill>
                  <a:srgbClr val="5C4826"/>
                </a:solidFill>
              </a:rPr>
              <a:t>C</a:t>
            </a:r>
          </a:p>
        </p:txBody>
      </p:sp>
      <p:cxnSp>
        <p:nvCxnSpPr>
          <p:cNvPr id="108" name="Arr3"/>
          <p:cNvCxnSpPr/>
          <p:nvPr/>
        </p:nvCxnSpPr>
        <p:spPr>
          <a:xfrm>
            <a:off x="2950000" y="3730000"/>
            <a:ext cx="0" cy="180000"/>
          </a:xfrm>
          <a:prstGeom prst="line">
            <a:avLst/>
          </a:prstGeom>
          <a:ln w="42862">
            <a:solidFill>
              <a:srgbClr val="8E6F3E"/>
            </a:solidFill>
            <a:tailEnd type="triangle" w="med" len="med"/>
          </a:ln>
        </p:spPr>
      </p:cxnSp>
      <p:sp>
        <p:nvSpPr>
          <p:cNvPr id="109" name="ChooseLbl"/>
          <p:cNvSpPr txBox="1"/>
          <p:nvPr/>
        </p:nvSpPr>
        <p:spPr>
          <a:xfrm>
            <a:off x="4290000" y="3735000"/>
            <a:ext cx="1700000" cy="300000"/>
          </a:xfrm>
          <a:prstGeom prst="rect">
            <a:avLst/>
          </a:prstGeom>
          <a:noFill/>
          <a:ln>
            <a:noFill/>
          </a:ln>
        </p:spPr>
        <p:txBody>
          <a:bodyPr wrap="square" lIns="0" tIns="0" rIns="0" bIns="0" anchor="t">
            <a:normAutofit/>
          </a:bodyPr>
          <a:lstStyle/>
          <a:p>
            <a:pPr algn="l">
              <a:buNone/>
            </a:pPr>
            <a:r>
              <a:rPr lang="en-US" sz="1600" b="0" i="1" dirty="0">
                <a:solidFill>
                  <a:srgbClr val="555960"/>
                </a:solidFill>
              </a:rPr>
              <a:t>choose one</a:t>
            </a:r>
          </a:p>
        </p:txBody>
      </p:sp>
      <p:sp>
        <p:nvSpPr>
          <p:cNvPr id="110" name="Arch"/>
          <p:cNvSpPr/>
          <p:nvPr/>
        </p:nvSpPr>
        <p:spPr>
          <a:xfrm>
            <a:off x="1685000" y="3910000"/>
            <a:ext cx="2530000" cy="560000"/>
          </a:xfrm>
          <a:prstGeom prst="rect">
            <a:avLst/>
          </a:prstGeom>
          <a:solidFill>
            <a:srgbClr val="FFFFFF"/>
          </a:solidFill>
          <a:ln w="19050">
            <a:solidFill>
              <a:srgbClr val="8E6F3E"/>
            </a:solidFill>
          </a:ln>
        </p:spPr>
        <p:txBody>
          <a:bodyPr wrap="square" lIns="54864" tIns="27432" rIns="54864" bIns="27432" anchor="ctr">
            <a:normAutofit/>
          </a:bodyPr>
          <a:lstStyle/>
          <a:p>
            <a:pPr algn="ctr">
              <a:buNone/>
            </a:pPr>
            <a:r>
              <a:rPr lang="en-US" sz="2400" b="1" i="0" dirty="0">
                <a:solidFill>
                  <a:srgbClr val="5C4826"/>
                </a:solidFill>
              </a:rPr>
              <a:t>ARCHITECTURE</a:t>
            </a:r>
          </a:p>
        </p:txBody>
      </p:sp>
      <p:cxnSp>
        <p:nvCxnSpPr>
          <p:cNvPr id="111" name="Arr4"/>
          <p:cNvCxnSpPr/>
          <p:nvPr/>
        </p:nvCxnSpPr>
        <p:spPr>
          <a:xfrm>
            <a:off x="2950000" y="4470000"/>
            <a:ext cx="0" cy="180000"/>
          </a:xfrm>
          <a:prstGeom prst="line">
            <a:avLst/>
          </a:prstGeom>
          <a:ln w="42862">
            <a:solidFill>
              <a:srgbClr val="8E6F3E"/>
            </a:solidFill>
            <a:tailEnd type="triangle" w="med" len="med"/>
          </a:ln>
        </p:spPr>
      </p:cxnSp>
      <p:sp>
        <p:nvSpPr>
          <p:cNvPr id="112" name="Cont2"/>
          <p:cNvSpPr/>
          <p:nvPr/>
        </p:nvSpPr>
        <p:spPr>
          <a:xfrm>
            <a:off x="255000" y="4650000"/>
            <a:ext cx="5390000" cy="950000"/>
          </a:xfrm>
          <a:prstGeom prst="roundRect">
            <a:avLst/>
          </a:prstGeom>
          <a:solidFill>
            <a:srgbClr val="FBF8F2"/>
          </a:solidFill>
          <a:ln w="19050">
            <a:solidFill>
              <a:srgbClr val="8E6F3E"/>
            </a:solidFill>
            <a:prstDash val="dash"/>
          </a:ln>
        </p:spPr>
        <p:txBody>
          <a:bodyPr wrap="square" lIns="54864" tIns="27432" rIns="54864" bIns="27432" anchor="t">
            <a:normAutofit/>
          </a:bodyPr>
          <a:lstStyle/>
          <a:p>
            <a:pPr algn="l">
              <a:buNone/>
            </a:pPr>
            <a:r>
              <a:rPr lang="en-US" sz="1800" b="1" i="0" dirty="0">
                <a:solidFill>
                  <a:srgbClr val="8E6F3E"/>
                </a:solidFill>
              </a:rPr>
              <a:t>PARTS OF THE CHOSEN SYSTEM</a:t>
            </a:r>
          </a:p>
        </p:txBody>
      </p:sp>
      <p:sp>
        <p:nvSpPr>
          <p:cNvPr id="113" name="Part0"/>
          <p:cNvSpPr/>
          <p:nvPr/>
        </p:nvSpPr>
        <p:spPr>
          <a:xfrm>
            <a:off x="486000" y="5070000"/>
            <a:ext cx="1155000" cy="43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800" b="1" i="0" dirty="0">
                <a:solidFill>
                  <a:srgbClr val="5C4826"/>
                </a:solidFill>
              </a:rPr>
              <a:t>PART A</a:t>
            </a:r>
          </a:p>
        </p:txBody>
      </p:sp>
      <p:sp>
        <p:nvSpPr>
          <p:cNvPr id="114" name="Part1"/>
          <p:cNvSpPr/>
          <p:nvPr/>
        </p:nvSpPr>
        <p:spPr>
          <a:xfrm>
            <a:off x="1784000" y="5070000"/>
            <a:ext cx="1155000" cy="43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800" b="1" i="0" dirty="0">
                <a:solidFill>
                  <a:srgbClr val="5C4826"/>
                </a:solidFill>
              </a:rPr>
              <a:t>PART B</a:t>
            </a:r>
          </a:p>
        </p:txBody>
      </p:sp>
      <p:sp>
        <p:nvSpPr>
          <p:cNvPr id="115" name="Part2"/>
          <p:cNvSpPr/>
          <p:nvPr/>
        </p:nvSpPr>
        <p:spPr>
          <a:xfrm>
            <a:off x="3082000" y="5070000"/>
            <a:ext cx="1155000" cy="43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800" b="1" i="0" dirty="0">
                <a:solidFill>
                  <a:srgbClr val="5C4826"/>
                </a:solidFill>
              </a:rPr>
              <a:t>PART C</a:t>
            </a:r>
          </a:p>
        </p:txBody>
      </p:sp>
      <p:sp>
        <p:nvSpPr>
          <p:cNvPr id="116" name="Part3"/>
          <p:cNvSpPr/>
          <p:nvPr/>
        </p:nvSpPr>
        <p:spPr>
          <a:xfrm>
            <a:off x="4380000" y="5070000"/>
            <a:ext cx="1155000" cy="430000"/>
          </a:xfrm>
          <a:prstGeom prst="rect">
            <a:avLst/>
          </a:prstGeom>
          <a:solidFill>
            <a:srgbClr val="F5F1E8"/>
          </a:solidFill>
          <a:ln w="12700">
            <a:solidFill>
              <a:srgbClr val="C9B991"/>
            </a:solidFill>
          </a:ln>
        </p:spPr>
        <p:txBody>
          <a:bodyPr wrap="square" lIns="54864" tIns="27432" rIns="54864" bIns="27432" anchor="ctr">
            <a:normAutofit/>
          </a:bodyPr>
          <a:lstStyle/>
          <a:p>
            <a:pPr algn="ctr">
              <a:buNone/>
            </a:pPr>
            <a:r>
              <a:rPr lang="en-US" sz="1800" b="1" i="0" dirty="0">
                <a:solidFill>
                  <a:srgbClr val="5C4826"/>
                </a:solidFill>
              </a:rPr>
              <a:t>PART D</a:t>
            </a:r>
          </a:p>
        </p:txBody>
      </p:sp>
      <p:cxnSp>
        <p:nvCxnSpPr>
          <p:cNvPr id="117" name="Arr5"/>
          <p:cNvCxnSpPr/>
          <p:nvPr/>
        </p:nvCxnSpPr>
        <p:spPr>
          <a:xfrm>
            <a:off x="2950000" y="5600000"/>
            <a:ext cx="0" cy="180000"/>
          </a:xfrm>
          <a:prstGeom prst="line">
            <a:avLst/>
          </a:prstGeom>
          <a:ln w="42862">
            <a:solidFill>
              <a:srgbClr val="8E6F3E"/>
            </a:solidFill>
            <a:tailEnd type="triangle" w="med" len="med"/>
          </a:ln>
        </p:spPr>
      </p:cxnSp>
      <p:sp>
        <p:nvSpPr>
          <p:cNvPr id="118" name="Design"/>
          <p:cNvSpPr/>
          <p:nvPr/>
        </p:nvSpPr>
        <p:spPr>
          <a:xfrm>
            <a:off x="1685000" y="5780000"/>
            <a:ext cx="2530000" cy="560000"/>
          </a:xfrm>
          <a:prstGeom prst="rect">
            <a:avLst/>
          </a:prstGeom>
          <a:solidFill>
            <a:srgbClr val="8E6F3E"/>
          </a:solidFill>
          <a:ln>
            <a:noFill/>
          </a:ln>
        </p:spPr>
        <p:txBody>
          <a:bodyPr wrap="square" lIns="54864" tIns="27432" rIns="54864" bIns="27432" anchor="ctr">
            <a:normAutofit/>
          </a:bodyPr>
          <a:lstStyle/>
          <a:p>
            <a:pPr algn="ctr">
              <a:buNone/>
            </a:pPr>
            <a:r>
              <a:rPr lang="en-US" sz="2400" b="1" i="0" dirty="0">
                <a:solidFill>
                  <a:srgbClr val="FFFFFF"/>
                </a:solidFill>
              </a:rPr>
              <a:t>DESIGN</a:t>
            </a:r>
          </a:p>
        </p:txBody>
      </p:sp>
    </p:spTree>
    <p:extLst>
      <p:ext uri="{BB962C8B-B14F-4D97-AF65-F5344CB8AC3E}">
        <p14:creationId xmlns:p14="http://schemas.microsoft.com/office/powerpoint/2010/main" val="255497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400"/>
                                        <p:tgtEl>
                                          <p:spTgt spid="101"/>
                                        </p:tgtEl>
                                      </p:cBhvr>
                                    </p:animEffect>
                                  </p:childTnLst>
                                </p:cTn>
                              </p:par>
                              <p:par>
                                <p:cTn id="13" presetID="10" presetClass="entr" presetSubtype="0" fill="hold" nodeType="with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400"/>
                                        <p:tgtEl>
                                          <p:spTgt spid="10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3"/>
                                        </p:tgtEl>
                                        <p:attrNameLst>
                                          <p:attrName>style.visibility</p:attrName>
                                        </p:attrNameLst>
                                      </p:cBhvr>
                                      <p:to>
                                        <p:strVal val="visible"/>
                                      </p:to>
                                    </p:set>
                                    <p:animEffect transition="in" filter="fade">
                                      <p:cBhvr>
                                        <p:cTn id="20" dur="400"/>
                                        <p:tgtEl>
                                          <p:spTgt spid="103"/>
                                        </p:tgtEl>
                                      </p:cBhvr>
                                    </p:animEffect>
                                  </p:childTnLst>
                                </p:cTn>
                              </p:par>
                              <p:par>
                                <p:cTn id="21" presetID="10" presetClass="entr" presetSubtype="0" fill="hold" nodeType="withEffect">
                                  <p:stCondLst>
                                    <p:cond delay="0"/>
                                  </p:stCondLst>
                                  <p:childTnLst>
                                    <p:set>
                                      <p:cBhvr>
                                        <p:cTn id="22" dur="1" fill="hold">
                                          <p:stCondLst>
                                            <p:cond delay="0"/>
                                          </p:stCondLst>
                                        </p:cTn>
                                        <p:tgtEl>
                                          <p:spTgt spid="104"/>
                                        </p:tgtEl>
                                        <p:attrNameLst>
                                          <p:attrName>style.visibility</p:attrName>
                                        </p:attrNameLst>
                                      </p:cBhvr>
                                      <p:to>
                                        <p:strVal val="visible"/>
                                      </p:to>
                                    </p:set>
                                    <p:animEffect transition="in" filter="fade">
                                      <p:cBhvr>
                                        <p:cTn id="23" dur="400"/>
                                        <p:tgtEl>
                                          <p:spTgt spid="104"/>
                                        </p:tgtEl>
                                      </p:cBhvr>
                                    </p:animEffect>
                                  </p:childTnLst>
                                </p:cTn>
                              </p:par>
                              <p:par>
                                <p:cTn id="24" presetID="10" presetClass="entr" presetSubtype="0" fill="hold" nodeType="withEffect">
                                  <p:stCondLst>
                                    <p:cond delay="0"/>
                                  </p:stCondLst>
                                  <p:childTnLst>
                                    <p:set>
                                      <p:cBhvr>
                                        <p:cTn id="25" dur="1" fill="hold">
                                          <p:stCondLst>
                                            <p:cond delay="0"/>
                                          </p:stCondLst>
                                        </p:cTn>
                                        <p:tgtEl>
                                          <p:spTgt spid="105"/>
                                        </p:tgtEl>
                                        <p:attrNameLst>
                                          <p:attrName>style.visibility</p:attrName>
                                        </p:attrNameLst>
                                      </p:cBhvr>
                                      <p:to>
                                        <p:strVal val="visible"/>
                                      </p:to>
                                    </p:set>
                                    <p:animEffect transition="in" filter="fade">
                                      <p:cBhvr>
                                        <p:cTn id="26" dur="400"/>
                                        <p:tgtEl>
                                          <p:spTgt spid="105"/>
                                        </p:tgtEl>
                                      </p:cBhvr>
                                    </p:animEffect>
                                  </p:childTnLst>
                                </p:cTn>
                              </p:par>
                              <p:par>
                                <p:cTn id="27" presetID="10" presetClass="entr" presetSubtype="0" fill="hold" nodeType="withEffect">
                                  <p:stCondLst>
                                    <p:cond delay="0"/>
                                  </p:stCondLst>
                                  <p:childTnLst>
                                    <p:set>
                                      <p:cBhvr>
                                        <p:cTn id="28" dur="1" fill="hold">
                                          <p:stCondLst>
                                            <p:cond delay="0"/>
                                          </p:stCondLst>
                                        </p:cTn>
                                        <p:tgtEl>
                                          <p:spTgt spid="106"/>
                                        </p:tgtEl>
                                        <p:attrNameLst>
                                          <p:attrName>style.visibility</p:attrName>
                                        </p:attrNameLst>
                                      </p:cBhvr>
                                      <p:to>
                                        <p:strVal val="visible"/>
                                      </p:to>
                                    </p:set>
                                    <p:animEffect transition="in" filter="fade">
                                      <p:cBhvr>
                                        <p:cTn id="29" dur="400"/>
                                        <p:tgtEl>
                                          <p:spTgt spid="106"/>
                                        </p:tgtEl>
                                      </p:cBhvr>
                                    </p:animEffect>
                                  </p:childTnLst>
                                </p:cTn>
                              </p:par>
                              <p:par>
                                <p:cTn id="30" presetID="10" presetClass="entr" presetSubtype="0" fill="hold" nodeType="withEffect">
                                  <p:stCondLst>
                                    <p:cond delay="0"/>
                                  </p:stCondLst>
                                  <p:childTnLst>
                                    <p:set>
                                      <p:cBhvr>
                                        <p:cTn id="31" dur="1" fill="hold">
                                          <p:stCondLst>
                                            <p:cond delay="0"/>
                                          </p:stCondLst>
                                        </p:cTn>
                                        <p:tgtEl>
                                          <p:spTgt spid="107"/>
                                        </p:tgtEl>
                                        <p:attrNameLst>
                                          <p:attrName>style.visibility</p:attrName>
                                        </p:attrNameLst>
                                      </p:cBhvr>
                                      <p:to>
                                        <p:strVal val="visible"/>
                                      </p:to>
                                    </p:set>
                                    <p:animEffect transition="in" filter="fade">
                                      <p:cBhvr>
                                        <p:cTn id="32" dur="400"/>
                                        <p:tgtEl>
                                          <p:spTgt spid="10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8"/>
                                        </p:tgtEl>
                                        <p:attrNameLst>
                                          <p:attrName>style.visibility</p:attrName>
                                        </p:attrNameLst>
                                      </p:cBhvr>
                                      <p:to>
                                        <p:strVal val="visible"/>
                                      </p:to>
                                    </p:set>
                                    <p:animEffect transition="in" filter="fade">
                                      <p:cBhvr>
                                        <p:cTn id="37" dur="400"/>
                                        <p:tgtEl>
                                          <p:spTgt spid="108"/>
                                        </p:tgtEl>
                                      </p:cBhvr>
                                    </p:animEffect>
                                  </p:childTnLst>
                                </p:cTn>
                              </p:par>
                              <p:par>
                                <p:cTn id="38" presetID="10" presetClass="entr" presetSubtype="0" fill="hold" nodeType="withEffect">
                                  <p:stCondLst>
                                    <p:cond delay="0"/>
                                  </p:stCondLst>
                                  <p:childTnLst>
                                    <p:set>
                                      <p:cBhvr>
                                        <p:cTn id="39" dur="1" fill="hold">
                                          <p:stCondLst>
                                            <p:cond delay="0"/>
                                          </p:stCondLst>
                                        </p:cTn>
                                        <p:tgtEl>
                                          <p:spTgt spid="109"/>
                                        </p:tgtEl>
                                        <p:attrNameLst>
                                          <p:attrName>style.visibility</p:attrName>
                                        </p:attrNameLst>
                                      </p:cBhvr>
                                      <p:to>
                                        <p:strVal val="visible"/>
                                      </p:to>
                                    </p:set>
                                    <p:animEffect transition="in" filter="fade">
                                      <p:cBhvr>
                                        <p:cTn id="40" dur="400"/>
                                        <p:tgtEl>
                                          <p:spTgt spid="109"/>
                                        </p:tgtEl>
                                      </p:cBhvr>
                                    </p:animEffect>
                                  </p:childTnLst>
                                </p:cTn>
                              </p:par>
                              <p:par>
                                <p:cTn id="41" presetID="10" presetClass="entr" presetSubtype="0" fill="hold" nodeType="withEffect">
                                  <p:stCondLst>
                                    <p:cond delay="0"/>
                                  </p:stCondLst>
                                  <p:childTnLst>
                                    <p:set>
                                      <p:cBhvr>
                                        <p:cTn id="42" dur="1" fill="hold">
                                          <p:stCondLst>
                                            <p:cond delay="0"/>
                                          </p:stCondLst>
                                        </p:cTn>
                                        <p:tgtEl>
                                          <p:spTgt spid="110"/>
                                        </p:tgtEl>
                                        <p:attrNameLst>
                                          <p:attrName>style.visibility</p:attrName>
                                        </p:attrNameLst>
                                      </p:cBhvr>
                                      <p:to>
                                        <p:strVal val="visible"/>
                                      </p:to>
                                    </p:set>
                                    <p:animEffect transition="in" filter="fade">
                                      <p:cBhvr>
                                        <p:cTn id="43" dur="400"/>
                                        <p:tgtEl>
                                          <p:spTgt spid="1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11"/>
                                        </p:tgtEl>
                                        <p:attrNameLst>
                                          <p:attrName>style.visibility</p:attrName>
                                        </p:attrNameLst>
                                      </p:cBhvr>
                                      <p:to>
                                        <p:strVal val="visible"/>
                                      </p:to>
                                    </p:set>
                                    <p:animEffect transition="in" filter="fade">
                                      <p:cBhvr>
                                        <p:cTn id="48" dur="400"/>
                                        <p:tgtEl>
                                          <p:spTgt spid="111"/>
                                        </p:tgtEl>
                                      </p:cBhvr>
                                    </p:animEffect>
                                  </p:childTnLst>
                                </p:cTn>
                              </p:par>
                              <p:par>
                                <p:cTn id="49" presetID="10" presetClass="entr" presetSubtype="0" fill="hold" nodeType="withEffect">
                                  <p:stCondLst>
                                    <p:cond delay="0"/>
                                  </p:stCondLst>
                                  <p:childTnLst>
                                    <p:set>
                                      <p:cBhvr>
                                        <p:cTn id="50" dur="1" fill="hold">
                                          <p:stCondLst>
                                            <p:cond delay="0"/>
                                          </p:stCondLst>
                                        </p:cTn>
                                        <p:tgtEl>
                                          <p:spTgt spid="112"/>
                                        </p:tgtEl>
                                        <p:attrNameLst>
                                          <p:attrName>style.visibility</p:attrName>
                                        </p:attrNameLst>
                                      </p:cBhvr>
                                      <p:to>
                                        <p:strVal val="visible"/>
                                      </p:to>
                                    </p:set>
                                    <p:animEffect transition="in" filter="fade">
                                      <p:cBhvr>
                                        <p:cTn id="51" dur="400"/>
                                        <p:tgtEl>
                                          <p:spTgt spid="112"/>
                                        </p:tgtEl>
                                      </p:cBhvr>
                                    </p:animEffect>
                                  </p:childTnLst>
                                </p:cTn>
                              </p:par>
                              <p:par>
                                <p:cTn id="52" presetID="10" presetClass="entr" presetSubtype="0" fill="hold" nodeType="withEffect">
                                  <p:stCondLst>
                                    <p:cond delay="0"/>
                                  </p:stCondLst>
                                  <p:childTnLst>
                                    <p:set>
                                      <p:cBhvr>
                                        <p:cTn id="53" dur="1" fill="hold">
                                          <p:stCondLst>
                                            <p:cond delay="0"/>
                                          </p:stCondLst>
                                        </p:cTn>
                                        <p:tgtEl>
                                          <p:spTgt spid="113"/>
                                        </p:tgtEl>
                                        <p:attrNameLst>
                                          <p:attrName>style.visibility</p:attrName>
                                        </p:attrNameLst>
                                      </p:cBhvr>
                                      <p:to>
                                        <p:strVal val="visible"/>
                                      </p:to>
                                    </p:set>
                                    <p:animEffect transition="in" filter="fade">
                                      <p:cBhvr>
                                        <p:cTn id="54" dur="400"/>
                                        <p:tgtEl>
                                          <p:spTgt spid="113"/>
                                        </p:tgtEl>
                                      </p:cBhvr>
                                    </p:animEffect>
                                  </p:childTnLst>
                                </p:cTn>
                              </p:par>
                              <p:par>
                                <p:cTn id="55" presetID="10" presetClass="entr" presetSubtype="0" fill="hold" nodeType="withEffect">
                                  <p:stCondLst>
                                    <p:cond delay="0"/>
                                  </p:stCondLst>
                                  <p:childTnLst>
                                    <p:set>
                                      <p:cBhvr>
                                        <p:cTn id="56" dur="1" fill="hold">
                                          <p:stCondLst>
                                            <p:cond delay="0"/>
                                          </p:stCondLst>
                                        </p:cTn>
                                        <p:tgtEl>
                                          <p:spTgt spid="114"/>
                                        </p:tgtEl>
                                        <p:attrNameLst>
                                          <p:attrName>style.visibility</p:attrName>
                                        </p:attrNameLst>
                                      </p:cBhvr>
                                      <p:to>
                                        <p:strVal val="visible"/>
                                      </p:to>
                                    </p:set>
                                    <p:animEffect transition="in" filter="fade">
                                      <p:cBhvr>
                                        <p:cTn id="57" dur="400"/>
                                        <p:tgtEl>
                                          <p:spTgt spid="114"/>
                                        </p:tgtEl>
                                      </p:cBhvr>
                                    </p:animEffect>
                                  </p:childTnLst>
                                </p:cTn>
                              </p:par>
                              <p:par>
                                <p:cTn id="58" presetID="10" presetClass="entr" presetSubtype="0" fill="hold" nodeType="withEffect">
                                  <p:stCondLst>
                                    <p:cond delay="0"/>
                                  </p:stCondLst>
                                  <p:childTnLst>
                                    <p:set>
                                      <p:cBhvr>
                                        <p:cTn id="59" dur="1" fill="hold">
                                          <p:stCondLst>
                                            <p:cond delay="0"/>
                                          </p:stCondLst>
                                        </p:cTn>
                                        <p:tgtEl>
                                          <p:spTgt spid="115"/>
                                        </p:tgtEl>
                                        <p:attrNameLst>
                                          <p:attrName>style.visibility</p:attrName>
                                        </p:attrNameLst>
                                      </p:cBhvr>
                                      <p:to>
                                        <p:strVal val="visible"/>
                                      </p:to>
                                    </p:set>
                                    <p:animEffect transition="in" filter="fade">
                                      <p:cBhvr>
                                        <p:cTn id="60" dur="400"/>
                                        <p:tgtEl>
                                          <p:spTgt spid="115"/>
                                        </p:tgtEl>
                                      </p:cBhvr>
                                    </p:animEffect>
                                  </p:childTnLst>
                                </p:cTn>
                              </p:par>
                              <p:par>
                                <p:cTn id="61" presetID="10" presetClass="entr" presetSubtype="0" fill="hold" nodeType="withEffect">
                                  <p:stCondLst>
                                    <p:cond delay="0"/>
                                  </p:stCondLst>
                                  <p:childTnLst>
                                    <p:set>
                                      <p:cBhvr>
                                        <p:cTn id="62" dur="1" fill="hold">
                                          <p:stCondLst>
                                            <p:cond delay="0"/>
                                          </p:stCondLst>
                                        </p:cTn>
                                        <p:tgtEl>
                                          <p:spTgt spid="116"/>
                                        </p:tgtEl>
                                        <p:attrNameLst>
                                          <p:attrName>style.visibility</p:attrName>
                                        </p:attrNameLst>
                                      </p:cBhvr>
                                      <p:to>
                                        <p:strVal val="visible"/>
                                      </p:to>
                                    </p:set>
                                    <p:animEffect transition="in" filter="fade">
                                      <p:cBhvr>
                                        <p:cTn id="63" dur="400"/>
                                        <p:tgtEl>
                                          <p:spTgt spid="11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17"/>
                                        </p:tgtEl>
                                        <p:attrNameLst>
                                          <p:attrName>style.visibility</p:attrName>
                                        </p:attrNameLst>
                                      </p:cBhvr>
                                      <p:to>
                                        <p:strVal val="visible"/>
                                      </p:to>
                                    </p:set>
                                    <p:animEffect transition="in" filter="fade">
                                      <p:cBhvr>
                                        <p:cTn id="68" dur="400"/>
                                        <p:tgtEl>
                                          <p:spTgt spid="117"/>
                                        </p:tgtEl>
                                      </p:cBhvr>
                                    </p:animEffect>
                                  </p:childTnLst>
                                </p:cTn>
                              </p:par>
                              <p:par>
                                <p:cTn id="69" presetID="10" presetClass="entr" presetSubtype="0" fill="hold" nodeType="withEffect">
                                  <p:stCondLst>
                                    <p:cond delay="0"/>
                                  </p:stCondLst>
                                  <p:childTnLst>
                                    <p:set>
                                      <p:cBhvr>
                                        <p:cTn id="70" dur="1" fill="hold">
                                          <p:stCondLst>
                                            <p:cond delay="0"/>
                                          </p:stCondLst>
                                        </p:cTn>
                                        <p:tgtEl>
                                          <p:spTgt spid="118"/>
                                        </p:tgtEl>
                                        <p:attrNameLst>
                                          <p:attrName>style.visibility</p:attrName>
                                        </p:attrNameLst>
                                      </p:cBhvr>
                                      <p:to>
                                        <p:strVal val="visible"/>
                                      </p:to>
                                    </p:set>
                                    <p:animEffect transition="in" filter="fade">
                                      <p:cBhvr>
                                        <p:cTn id="71" dur="400"/>
                                        <p:tgtEl>
                                          <p:spTgt spid="118"/>
                                        </p:tgtEl>
                                      </p:cBhvr>
                                    </p:animEffect>
                                  </p:childTnLst>
                                </p:cTn>
                              </p:par>
                              <p:par>
                                <p:cTn id="72" presetID="10" presetClass="entr" presetSubtype="0" fill="hold" nodeType="withEffect">
                                  <p:stCondLst>
                                    <p:cond delay="0"/>
                                  </p:stCondLst>
                                  <p:childTnLst>
                                    <p:set>
                                      <p:cBhvr>
                                        <p:cTn id="73" dur="1" fill="hold">
                                          <p:stCondLst>
                                            <p:cond delay="0"/>
                                          </p:stCondLst>
                                        </p:cTn>
                                        <p:tgtEl>
                                          <p:spTgt spid="90"/>
                                        </p:tgtEl>
                                        <p:attrNameLst>
                                          <p:attrName>style.visibility</p:attrName>
                                        </p:attrNameLst>
                                      </p:cBhvr>
                                      <p:to>
                                        <p:strVal val="visible"/>
                                      </p:to>
                                    </p:set>
                                    <p:animEffect transition="in" filter="fade">
                                      <p:cBhvr>
                                        <p:cTn id="74" dur="400"/>
                                        <p:tgtEl>
                                          <p:spTgt spid="90"/>
                                        </p:tgtEl>
                                      </p:cBhvr>
                                    </p:animEffect>
                                  </p:childTnLst>
                                </p:cTn>
                              </p:par>
                              <p:par>
                                <p:cTn id="75" presetID="10" presetClass="entr" presetSubtype="0" fill="hold" nodeType="withEffect">
                                  <p:stCondLst>
                                    <p:cond delay="0"/>
                                  </p:stCondLst>
                                  <p:childTnLst>
                                    <p:set>
                                      <p:cBhvr>
                                        <p:cTn id="76" dur="1" fill="hold">
                                          <p:stCondLst>
                                            <p:cond delay="0"/>
                                          </p:stCondLst>
                                        </p:cTn>
                                        <p:tgtEl>
                                          <p:spTgt spid="2"/>
                                        </p:tgtEl>
                                        <p:attrNameLst>
                                          <p:attrName>style.visibility</p:attrName>
                                        </p:attrNameLst>
                                      </p:cBhvr>
                                      <p:to>
                                        <p:strVal val="visible"/>
                                      </p:to>
                                    </p:set>
                                    <p:animEffect transition="in" filter="fade">
                                      <p:cBhvr>
                                        <p:cTn id="77" dur="400"/>
                                        <p:tgtEl>
                                          <p:spTgt spid="2"/>
                                        </p:tgtEl>
                                      </p:cBhvr>
                                    </p:animEffect>
                                  </p:childTnLst>
                                </p:cTn>
                              </p:par>
                              <p:par>
                                <p:cTn id="78" presetID="10" presetClass="entr" presetSubtype="0" fill="hold" nodeType="withEffect">
                                  <p:stCondLst>
                                    <p:cond delay="0"/>
                                  </p:stCondLst>
                                  <p:childTnLst>
                                    <p:set>
                                      <p:cBhvr>
                                        <p:cTn id="79" dur="1" fill="hold">
                                          <p:stCondLst>
                                            <p:cond delay="0"/>
                                          </p:stCondLst>
                                        </p:cTn>
                                        <p:tgtEl>
                                          <p:spTgt spid="5"/>
                                        </p:tgtEl>
                                        <p:attrNameLst>
                                          <p:attrName>style.visibility</p:attrName>
                                        </p:attrNameLst>
                                      </p:cBhvr>
                                      <p:to>
                                        <p:strVal val="visible"/>
                                      </p:to>
                                    </p:set>
                                    <p:animEffect transition="in" filter="fade">
                                      <p:cBhvr>
                                        <p:cTn id="80" dur="400"/>
                                        <p:tgtEl>
                                          <p:spTgt spid="5"/>
                                        </p:tgtEl>
                                      </p:cBhvr>
                                    </p:animEffect>
                                  </p:childTnLst>
                                </p:cTn>
                              </p:par>
                              <p:par>
                                <p:cTn id="81" presetID="10" presetClass="entr" presetSubtype="0" fill="hold" nodeType="withEffect">
                                  <p:stCondLst>
                                    <p:cond delay="0"/>
                                  </p:stCondLst>
                                  <p:childTnLst>
                                    <p:set>
                                      <p:cBhvr>
                                        <p:cTn id="82" dur="1" fill="hold">
                                          <p:stCondLst>
                                            <p:cond delay="0"/>
                                          </p:stCondLst>
                                        </p:cTn>
                                        <p:tgtEl>
                                          <p:spTgt spid="300"/>
                                        </p:tgtEl>
                                        <p:attrNameLst>
                                          <p:attrName>style.visibility</p:attrName>
                                        </p:attrNameLst>
                                      </p:cBhvr>
                                      <p:to>
                                        <p:strVal val="visible"/>
                                      </p:to>
                                    </p:set>
                                    <p:animEffect transition="in" filter="fade">
                                      <p:cBhvr>
                                        <p:cTn id="83" dur="400"/>
                                        <p:tgtEl>
                                          <p:spTgt spid="300"/>
                                        </p:tgtEl>
                                      </p:cBhvr>
                                    </p:animEffect>
                                  </p:childTnLst>
                                </p:cTn>
                              </p:par>
                              <p:par>
                                <p:cTn id="84" presetID="10" presetClass="entr" presetSubtype="0" fill="hold" nodeType="withEffect">
                                  <p:stCondLst>
                                    <p:cond delay="0"/>
                                  </p:stCondLst>
                                  <p:childTnLst>
                                    <p:set>
                                      <p:cBhvr>
                                        <p:cTn id="85" dur="1" fill="hold">
                                          <p:stCondLst>
                                            <p:cond delay="0"/>
                                          </p:stCondLst>
                                        </p:cTn>
                                        <p:tgtEl>
                                          <p:spTgt spid="301"/>
                                        </p:tgtEl>
                                        <p:attrNameLst>
                                          <p:attrName>style.visibility</p:attrName>
                                        </p:attrNameLst>
                                      </p:cBhvr>
                                      <p:to>
                                        <p:strVal val="visible"/>
                                      </p:to>
                                    </p:set>
                                    <p:animEffect transition="in" filter="fade">
                                      <p:cBhvr>
                                        <p:cTn id="86" dur="400"/>
                                        <p:tgtEl>
                                          <p:spTgt spid="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ED0858-1AED-37B3-1F79-CBE5A16B2DA1}"/>
              </a:ext>
            </a:extLst>
          </p:cNvPr>
          <p:cNvSpPr>
            <a:spLocks noGrp="1"/>
          </p:cNvSpPr>
          <p:nvPr>
            <p:ph idx="1"/>
          </p:nvPr>
        </p:nvSpPr>
        <p:spPr/>
        <p:txBody>
          <a:bodyPr/>
          <a:lstStyle/>
          <a:p>
            <a:r>
              <a:rPr lang="en-US" dirty="0"/>
              <a:t>Please fill this out by 4 PM today</a:t>
            </a:r>
          </a:p>
          <a:p>
            <a:r>
              <a:rPr lang="en-US" dirty="0"/>
              <a:t>https://</a:t>
            </a:r>
            <a:r>
              <a:rPr lang="en-US" dirty="0" err="1"/>
              <a:t>docs.google.com</a:t>
            </a:r>
            <a:r>
              <a:rPr lang="en-US" dirty="0"/>
              <a:t>/forms/d/e/1FAIpQLSeP1KI_ooyPF0H7lG6yvj3li6VcINkZ1YczGPrPe__Ew0KjWg/</a:t>
            </a:r>
            <a:r>
              <a:rPr lang="en-US" dirty="0" err="1"/>
              <a:t>viewform?usp</a:t>
            </a:r>
            <a:r>
              <a:rPr lang="en-US" dirty="0"/>
              <a:t>=preview</a:t>
            </a:r>
          </a:p>
        </p:txBody>
      </p:sp>
      <p:sp>
        <p:nvSpPr>
          <p:cNvPr id="3" name="Title 2">
            <a:extLst>
              <a:ext uri="{FF2B5EF4-FFF2-40B4-BE49-F238E27FC236}">
                <a16:creationId xmlns:a16="http://schemas.microsoft.com/office/drawing/2014/main" id="{D83BBFEE-FAA6-E278-5211-3733A6796288}"/>
              </a:ext>
            </a:extLst>
          </p:cNvPr>
          <p:cNvSpPr>
            <a:spLocks noGrp="1"/>
          </p:cNvSpPr>
          <p:nvPr>
            <p:ph type="title"/>
          </p:nvPr>
        </p:nvSpPr>
        <p:spPr/>
        <p:txBody>
          <a:bodyPr>
            <a:normAutofit fontScale="90000"/>
          </a:bodyPr>
          <a:lstStyle/>
          <a:p>
            <a:r>
              <a:rPr lang="en-US" dirty="0"/>
              <a:t>In-class participation survey</a:t>
            </a:r>
          </a:p>
        </p:txBody>
      </p:sp>
      <p:sp>
        <p:nvSpPr>
          <p:cNvPr id="4" name="Slide Number Placeholder 3">
            <a:extLst>
              <a:ext uri="{FF2B5EF4-FFF2-40B4-BE49-F238E27FC236}">
                <a16:creationId xmlns:a16="http://schemas.microsoft.com/office/drawing/2014/main" id="{19B2D29E-4CA7-C936-E483-1B3F5233EE71}"/>
              </a:ext>
            </a:extLst>
          </p:cNvPr>
          <p:cNvSpPr>
            <a:spLocks noGrp="1"/>
          </p:cNvSpPr>
          <p:nvPr>
            <p:ph type="sldNum" sz="quarter" idx="4"/>
          </p:nvPr>
        </p:nvSpPr>
        <p:spPr/>
        <p:txBody>
          <a:bodyPr/>
          <a:lstStyle/>
          <a:p>
            <a:fld id="{B7EB45DA-9A0D-DC49-8E02-F30A5DDC21C3}" type="slidenum">
              <a:rPr lang="en-US" smtClean="0"/>
              <a:t>32</a:t>
            </a:fld>
            <a:endParaRPr lang="en-US"/>
          </a:p>
        </p:txBody>
      </p:sp>
      <p:pic>
        <p:nvPicPr>
          <p:cNvPr id="5" name="Picture 4">
            <a:extLst>
              <a:ext uri="{FF2B5EF4-FFF2-40B4-BE49-F238E27FC236}">
                <a16:creationId xmlns:a16="http://schemas.microsoft.com/office/drawing/2014/main" id="{83BFE7FB-9DD4-CA5D-C169-1D639E9FC423}"/>
              </a:ext>
            </a:extLst>
          </p:cNvPr>
          <p:cNvPicPr>
            <a:picLocks noChangeAspect="1"/>
          </p:cNvPicPr>
          <p:nvPr/>
        </p:nvPicPr>
        <p:blipFill>
          <a:blip r:embed="rId2"/>
          <a:stretch>
            <a:fillRect/>
          </a:stretch>
        </p:blipFill>
        <p:spPr>
          <a:xfrm>
            <a:off x="3206554" y="2956964"/>
            <a:ext cx="2730891" cy="2596032"/>
          </a:xfrm>
          <a:prstGeom prst="rect">
            <a:avLst/>
          </a:prstGeom>
        </p:spPr>
      </p:pic>
    </p:spTree>
    <p:extLst>
      <p:ext uri="{BB962C8B-B14F-4D97-AF65-F5344CB8AC3E}">
        <p14:creationId xmlns:p14="http://schemas.microsoft.com/office/powerpoint/2010/main" val="3007066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3E2FCF-E673-9928-E320-9D7777FE98F1}"/>
              </a:ext>
            </a:extLst>
          </p:cNvPr>
          <p:cNvSpPr>
            <a:spLocks noGrp="1"/>
          </p:cNvSpPr>
          <p:nvPr>
            <p:ph type="title"/>
          </p:nvPr>
        </p:nvSpPr>
        <p:spPr>
          <a:xfrm>
            <a:off x="277147" y="118428"/>
            <a:ext cx="9224661" cy="638175"/>
          </a:xfrm>
        </p:spPr>
        <p:txBody>
          <a:bodyPr>
            <a:normAutofit fontScale="90000"/>
          </a:bodyPr>
          <a:lstStyle/>
          <a:p>
            <a:pPr>
              <a:defRPr b="0"/>
            </a:pPr>
            <a:r>
              <a:rPr lang="en-US" sz="2400" dirty="0">
                <a:solidFill>
                  <a:srgbClr val="000000"/>
                </a:solidFill>
              </a:rPr>
              <a:t>A specification describes the BEHAVIOR but not the MACHINE</a:t>
            </a:r>
            <a:endParaRPr lang="en-US" sz="2400" b="0" i="0" dirty="0">
              <a:solidFill>
                <a:srgbClr val="000000"/>
              </a:solidFill>
            </a:endParaRPr>
          </a:p>
        </p:txBody>
      </p:sp>
      <p:sp>
        <p:nvSpPr>
          <p:cNvPr id="4" name="Slide Number Placeholder 3">
            <a:extLst>
              <a:ext uri="{FF2B5EF4-FFF2-40B4-BE49-F238E27FC236}">
                <a16:creationId xmlns:a16="http://schemas.microsoft.com/office/drawing/2014/main" id="{4525202C-4A61-F639-A638-0A90AFE88392}"/>
              </a:ext>
            </a:extLst>
          </p:cNvPr>
          <p:cNvSpPr>
            <a:spLocks noGrp="1"/>
          </p:cNvSpPr>
          <p:nvPr>
            <p:ph type="sldNum" sz="quarter" idx="4"/>
          </p:nvPr>
        </p:nvSpPr>
        <p:spPr/>
        <p:txBody>
          <a:bodyPr/>
          <a:lstStyle/>
          <a:p>
            <a:fld id="{B7EB45DA-9A0D-DC49-8E02-F30A5DDC21C3}" type="slidenum">
              <a:rPr lang="en-US" smtClean="0"/>
              <a:t>4</a:t>
            </a:fld>
            <a:endParaRPr lang="en-US"/>
          </a:p>
        </p:txBody>
      </p:sp>
      <p:sp>
        <p:nvSpPr>
          <p:cNvPr id="60" name="S60"/>
          <p:cNvSpPr/>
          <p:nvPr/>
        </p:nvSpPr>
        <p:spPr>
          <a:xfrm>
            <a:off x="3429000" y="914400"/>
            <a:ext cx="2286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400" b="1" i="0" dirty="0">
                <a:solidFill>
                  <a:srgbClr val="5C4826"/>
                </a:solidFill>
              </a:rPr>
              <a:t>REQUIREMENTS</a:t>
            </a:r>
          </a:p>
        </p:txBody>
      </p:sp>
      <p:cxnSp>
        <p:nvCxnSpPr>
          <p:cNvPr id="61" name="L61"/>
          <p:cNvCxnSpPr/>
          <p:nvPr/>
        </p:nvCxnSpPr>
        <p:spPr>
          <a:xfrm>
            <a:off x="4572000" y="1473200"/>
            <a:ext cx="0" cy="203200"/>
          </a:xfrm>
          <a:prstGeom prst="line">
            <a:avLst/>
          </a:prstGeom>
          <a:ln w="42862">
            <a:solidFill>
              <a:srgbClr val="8E6F3E"/>
            </a:solidFill>
            <a:tailEnd type="triangle" w="med" len="med"/>
          </a:ln>
        </p:spPr>
      </p:cxnSp>
      <p:sp>
        <p:nvSpPr>
          <p:cNvPr id="62" name="S62"/>
          <p:cNvSpPr/>
          <p:nvPr/>
        </p:nvSpPr>
        <p:spPr>
          <a:xfrm>
            <a:off x="2540000" y="1676400"/>
            <a:ext cx="4064000" cy="1117600"/>
          </a:xfrm>
          <a:prstGeom prst="rect">
            <a:avLst/>
          </a:prstGeom>
          <a:solidFill>
            <a:srgbClr val="8E6F3E"/>
          </a:solidFill>
          <a:ln>
            <a:noFill/>
          </a:ln>
        </p:spPr>
        <p:txBody>
          <a:bodyPr wrap="square" lIns="109728" tIns="82296" rIns="109728" bIns="82296" anchor="ctr">
            <a:normAutofit fontScale="92500" lnSpcReduction="10000"/>
          </a:bodyPr>
          <a:lstStyle/>
          <a:p>
            <a:pPr algn="ctr">
              <a:buNone/>
            </a:pPr>
            <a:r>
              <a:rPr lang="en-US" sz="2800" b="1" i="0" dirty="0">
                <a:solidFill>
                  <a:srgbClr val="FFFFFF"/>
                </a:solidFill>
              </a:rPr>
              <a:t>SPECIFICATION</a:t>
            </a:r>
          </a:p>
          <a:p>
            <a:pPr algn="ctr">
              <a:spcBef>
                <a:spcPts val="150"/>
              </a:spcBef>
              <a:buNone/>
            </a:pPr>
            <a:r>
              <a:rPr lang="en-US" sz="2200" b="0" i="0" dirty="0">
                <a:solidFill>
                  <a:srgbClr val="FFFFFF"/>
                </a:solidFill>
              </a:rPr>
              <a:t>consequential obligations</a:t>
            </a:r>
            <a:br>
              <a:rPr lang="en-US" sz="2200" b="0" i="0" dirty="0">
                <a:solidFill>
                  <a:srgbClr val="FFFFFF"/>
                </a:solidFill>
              </a:rPr>
            </a:br>
            <a:r>
              <a:rPr lang="en-US" sz="2200" b="0" i="0" dirty="0">
                <a:solidFill>
                  <a:srgbClr val="FFFFFF"/>
                </a:solidFill>
              </a:rPr>
              <a:t>made explicit</a:t>
            </a:r>
          </a:p>
        </p:txBody>
      </p:sp>
      <p:cxnSp>
        <p:nvCxnSpPr>
          <p:cNvPr id="63" name="L63"/>
          <p:cNvCxnSpPr/>
          <p:nvPr/>
        </p:nvCxnSpPr>
        <p:spPr>
          <a:xfrm rot="5400000">
            <a:off x="3187700" y="1892300"/>
            <a:ext cx="482600" cy="2286000"/>
          </a:xfrm>
          <a:prstGeom prst="bentConnector3">
            <a:avLst>
              <a:gd name="adj1" fmla="val 50000"/>
            </a:avLst>
          </a:prstGeom>
          <a:ln w="42862">
            <a:solidFill>
              <a:srgbClr val="8E6F3E"/>
            </a:solidFill>
            <a:tailEnd type="triangle" w="med" len="med"/>
          </a:ln>
        </p:spPr>
      </p:cxnSp>
      <p:cxnSp>
        <p:nvCxnSpPr>
          <p:cNvPr id="64" name="L64"/>
          <p:cNvCxnSpPr/>
          <p:nvPr/>
        </p:nvCxnSpPr>
        <p:spPr>
          <a:xfrm rot="16200000" flipH="1">
            <a:off x="5473700" y="1892300"/>
            <a:ext cx="482600" cy="2286000"/>
          </a:xfrm>
          <a:prstGeom prst="bentConnector3">
            <a:avLst>
              <a:gd name="adj1" fmla="val 50000"/>
            </a:avLst>
          </a:prstGeom>
          <a:ln w="42862">
            <a:solidFill>
              <a:srgbClr val="8E6F3E"/>
            </a:solidFill>
            <a:tailEnd type="triangle" w="med" len="med"/>
          </a:ln>
        </p:spPr>
      </p:cxnSp>
      <p:sp>
        <p:nvSpPr>
          <p:cNvPr id="65" name="S65"/>
          <p:cNvSpPr/>
          <p:nvPr/>
        </p:nvSpPr>
        <p:spPr>
          <a:xfrm>
            <a:off x="698500" y="3276600"/>
            <a:ext cx="3175000" cy="9144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400" b="1" i="0" dirty="0">
                <a:solidFill>
                  <a:srgbClr val="5C4826"/>
                </a:solidFill>
              </a:rPr>
              <a:t>OBLIGATIONS</a:t>
            </a:r>
          </a:p>
          <a:p>
            <a:pPr algn="ctr">
              <a:spcBef>
                <a:spcPts val="120"/>
              </a:spcBef>
              <a:buNone/>
            </a:pPr>
            <a:r>
              <a:rPr lang="en-US" sz="2100" b="0" i="0" dirty="0">
                <a:solidFill>
                  <a:srgbClr val="000000"/>
                </a:solidFill>
              </a:rPr>
              <a:t>what we constrain</a:t>
            </a:r>
          </a:p>
        </p:txBody>
      </p:sp>
      <p:sp>
        <p:nvSpPr>
          <p:cNvPr id="66" name="S66"/>
          <p:cNvSpPr/>
          <p:nvPr/>
        </p:nvSpPr>
        <p:spPr>
          <a:xfrm>
            <a:off x="5270500" y="3276600"/>
            <a:ext cx="3175000" cy="9144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400" b="1" i="0" dirty="0">
                <a:solidFill>
                  <a:srgbClr val="5C4826"/>
                </a:solidFill>
              </a:rPr>
              <a:t>DEGREES OF FREEDOM</a:t>
            </a:r>
          </a:p>
          <a:p>
            <a:pPr algn="ctr">
              <a:spcBef>
                <a:spcPts val="120"/>
              </a:spcBef>
              <a:buNone/>
            </a:pPr>
            <a:r>
              <a:rPr lang="en-US" sz="2100" b="0" i="0" dirty="0">
                <a:solidFill>
                  <a:srgbClr val="000000"/>
                </a:solidFill>
              </a:rPr>
              <a:t>what we leave open</a:t>
            </a:r>
          </a:p>
        </p:txBody>
      </p:sp>
      <p:cxnSp>
        <p:nvCxnSpPr>
          <p:cNvPr id="67" name="L67"/>
          <p:cNvCxnSpPr/>
          <p:nvPr/>
        </p:nvCxnSpPr>
        <p:spPr>
          <a:xfrm rot="16200000" flipH="1">
            <a:off x="2724700" y="3752300"/>
            <a:ext cx="265600" cy="1143000"/>
          </a:xfrm>
          <a:prstGeom prst="bentConnector3">
            <a:avLst>
              <a:gd name="adj1" fmla="val 50000"/>
            </a:avLst>
          </a:prstGeom>
          <a:ln w="42862">
            <a:solidFill>
              <a:srgbClr val="8E6F3E"/>
            </a:solidFill>
            <a:tailEnd type="triangle" w="med" len="med"/>
          </a:ln>
        </p:spPr>
      </p:cxnSp>
      <p:cxnSp>
        <p:nvCxnSpPr>
          <p:cNvPr id="68" name="L68"/>
          <p:cNvCxnSpPr/>
          <p:nvPr/>
        </p:nvCxnSpPr>
        <p:spPr>
          <a:xfrm rot="5400000">
            <a:off x="6153700" y="3752300"/>
            <a:ext cx="265600" cy="1143000"/>
          </a:xfrm>
          <a:prstGeom prst="bentConnector3">
            <a:avLst>
              <a:gd name="adj1" fmla="val 50000"/>
            </a:avLst>
          </a:prstGeom>
          <a:ln w="42862">
            <a:solidFill>
              <a:srgbClr val="8E6F3E"/>
            </a:solidFill>
            <a:tailEnd type="triangle" w="med" len="med"/>
          </a:ln>
        </p:spPr>
      </p:cxnSp>
      <p:sp>
        <p:nvSpPr>
          <p:cNvPr id="69" name="S69"/>
          <p:cNvSpPr/>
          <p:nvPr/>
        </p:nvSpPr>
        <p:spPr>
          <a:xfrm>
            <a:off x="2159000" y="4546600"/>
            <a:ext cx="4826000" cy="1016000"/>
          </a:xfrm>
          <a:prstGeom prst="roundRect">
            <a:avLst/>
          </a:prstGeom>
          <a:solidFill>
            <a:srgbClr val="FBF8F2"/>
          </a:solidFill>
          <a:ln w="19050">
            <a:solidFill>
              <a:srgbClr val="8E6F3E"/>
            </a:solidFill>
            <a:prstDash val="dash"/>
          </a:ln>
        </p:spPr>
        <p:txBody>
          <a:bodyPr wrap="square" lIns="109728" tIns="82296" rIns="109728" bIns="82296" anchor="t">
            <a:normAutofit/>
          </a:bodyPr>
          <a:lstStyle/>
          <a:p>
            <a:endParaRPr/>
          </a:p>
        </p:txBody>
      </p:sp>
      <p:sp>
        <p:nvSpPr>
          <p:cNvPr id="70" name="T70"/>
          <p:cNvSpPr txBox="1"/>
          <p:nvPr/>
        </p:nvSpPr>
        <p:spPr>
          <a:xfrm>
            <a:off x="2311400" y="4597400"/>
            <a:ext cx="4521200" cy="330200"/>
          </a:xfrm>
          <a:prstGeom prst="rect">
            <a:avLst/>
          </a:prstGeom>
          <a:noFill/>
          <a:ln>
            <a:noFill/>
          </a:ln>
        </p:spPr>
        <p:txBody>
          <a:bodyPr wrap="square" lIns="0" tIns="0" rIns="0" bIns="0" anchor="t">
            <a:normAutofit/>
          </a:bodyPr>
          <a:lstStyle/>
          <a:p>
            <a:pPr algn="l">
              <a:buNone/>
            </a:pPr>
            <a:r>
              <a:rPr lang="en-US" sz="2100" b="1" i="0" dirty="0">
                <a:solidFill>
                  <a:srgbClr val="8E6F3E"/>
                </a:solidFill>
              </a:rPr>
              <a:t>ACCEPTABLE REALIZATIONS</a:t>
            </a:r>
          </a:p>
        </p:txBody>
      </p:sp>
      <p:sp>
        <p:nvSpPr>
          <p:cNvPr id="71" name="S71"/>
          <p:cNvSpPr/>
          <p:nvPr/>
        </p:nvSpPr>
        <p:spPr>
          <a:xfrm>
            <a:off x="2476500" y="4953000"/>
            <a:ext cx="1270000" cy="5588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600" b="1" i="0" dirty="0">
                <a:solidFill>
                  <a:srgbClr val="5C4826"/>
                </a:solidFill>
              </a:rPr>
              <a:t>A   ✓</a:t>
            </a:r>
          </a:p>
        </p:txBody>
      </p:sp>
      <p:sp>
        <p:nvSpPr>
          <p:cNvPr id="72" name="S72"/>
          <p:cNvSpPr/>
          <p:nvPr/>
        </p:nvSpPr>
        <p:spPr>
          <a:xfrm>
            <a:off x="3937000" y="4953000"/>
            <a:ext cx="1270000" cy="5588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600" b="1" i="0" dirty="0">
                <a:solidFill>
                  <a:srgbClr val="5C4826"/>
                </a:solidFill>
              </a:rPr>
              <a:t>B   ✓</a:t>
            </a:r>
          </a:p>
        </p:txBody>
      </p:sp>
      <p:sp>
        <p:nvSpPr>
          <p:cNvPr id="73" name="S73"/>
          <p:cNvSpPr/>
          <p:nvPr/>
        </p:nvSpPr>
        <p:spPr>
          <a:xfrm>
            <a:off x="5397500" y="4953000"/>
            <a:ext cx="1270000" cy="558800"/>
          </a:xfrm>
          <a:prstGeom prst="rect">
            <a:avLst/>
          </a:prstGeom>
          <a:solidFill>
            <a:srgbClr val="F5F1E8"/>
          </a:solidFill>
          <a:ln w="12700">
            <a:solidFill>
              <a:srgbClr val="C9B991"/>
            </a:solidFill>
          </a:ln>
        </p:spPr>
        <p:txBody>
          <a:bodyPr wrap="square" lIns="109728" tIns="82296" rIns="109728" bIns="82296" anchor="ctr">
            <a:normAutofit lnSpcReduction="10000"/>
          </a:bodyPr>
          <a:lstStyle/>
          <a:p>
            <a:pPr algn="ctr">
              <a:buNone/>
            </a:pPr>
            <a:r>
              <a:rPr lang="en-US" sz="2600" b="1" i="0" dirty="0">
                <a:solidFill>
                  <a:srgbClr val="5C4826"/>
                </a:solidFill>
              </a:rPr>
              <a:t>C   ✓</a:t>
            </a:r>
          </a:p>
        </p:txBody>
      </p:sp>
      <p:sp>
        <p:nvSpPr>
          <p:cNvPr id="2" name="SelectionRing">
            <a:extLst>
              <a:ext uri="{FF2B5EF4-FFF2-40B4-BE49-F238E27FC236}">
                <a16:creationId xmlns:a16="http://schemas.microsoft.com/office/drawing/2014/main" id="{A6392999-4F08-8D52-33E8-2A0E0FD56428}"/>
              </a:ext>
            </a:extLst>
          </p:cNvPr>
          <p:cNvSpPr/>
          <p:nvPr/>
        </p:nvSpPr>
        <p:spPr>
          <a:xfrm>
            <a:off x="3778504" y="4865315"/>
            <a:ext cx="1561592" cy="807720"/>
          </a:xfrm>
          <a:prstGeom prst="roundRect">
            <a:avLst/>
          </a:prstGeom>
          <a:noFill/>
          <a:ln w="76200">
            <a:solidFill>
              <a:srgbClr val="5C4826"/>
            </a:solidFill>
          </a:ln>
        </p:spPr>
        <p:txBody>
          <a:bodyPr wrap="square" lIns="0" tIns="0" rIns="0" bIns="0" anchor="ctr">
            <a:normAutofit/>
          </a:bodyPr>
          <a:lstStyle/>
          <a:p>
            <a:endParaRPr/>
          </a:p>
        </p:txBody>
      </p:sp>
      <p:cxnSp>
        <p:nvCxnSpPr>
          <p:cNvPr id="6" name="Straight Arrow Connector 5">
            <a:extLst>
              <a:ext uri="{FF2B5EF4-FFF2-40B4-BE49-F238E27FC236}">
                <a16:creationId xmlns:a16="http://schemas.microsoft.com/office/drawing/2014/main" id="{4FCE8C69-643F-3255-DFDC-D72A854CC1A4}"/>
              </a:ext>
            </a:extLst>
          </p:cNvPr>
          <p:cNvCxnSpPr>
            <a:cxnSpLocks/>
          </p:cNvCxnSpPr>
          <p:nvPr/>
        </p:nvCxnSpPr>
        <p:spPr>
          <a:xfrm flipV="1">
            <a:off x="4559300" y="5737412"/>
            <a:ext cx="0" cy="34962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8" name="T62">
            <a:extLst>
              <a:ext uri="{FF2B5EF4-FFF2-40B4-BE49-F238E27FC236}">
                <a16:creationId xmlns:a16="http://schemas.microsoft.com/office/drawing/2014/main" id="{3CD728C3-0D5C-E0E8-89C5-09DD0FC60D15}"/>
              </a:ext>
            </a:extLst>
          </p:cNvPr>
          <p:cNvSpPr txBox="1"/>
          <p:nvPr/>
        </p:nvSpPr>
        <p:spPr>
          <a:xfrm>
            <a:off x="685800" y="5998464"/>
            <a:ext cx="7772400" cy="384048"/>
          </a:xfrm>
          <a:prstGeom prst="rect">
            <a:avLst/>
          </a:prstGeom>
          <a:noFill/>
          <a:ln>
            <a:noFill/>
          </a:ln>
        </p:spPr>
        <p:txBody>
          <a:bodyPr wrap="square" lIns="0" tIns="0" rIns="0" bIns="0" anchor="t">
            <a:normAutofit/>
          </a:bodyPr>
          <a:lstStyle/>
          <a:p>
            <a:pPr algn="ctr">
              <a:buNone/>
            </a:pPr>
            <a:r>
              <a:rPr lang="en-US" sz="2400" b="0" i="1" dirty="0">
                <a:solidFill>
                  <a:srgbClr val="000000"/>
                </a:solidFill>
              </a:rPr>
              <a:t>Architecture: organizing one acceptable realization</a:t>
            </a:r>
          </a:p>
        </p:txBody>
      </p:sp>
      <p:sp>
        <p:nvSpPr>
          <p:cNvPr id="9" name="ArchDefStrip"/>
          <p:cNvSpPr/>
          <p:nvPr/>
        </p:nvSpPr>
        <p:spPr>
          <a:xfrm>
            <a:off x="1139868" y="6437376"/>
            <a:ext cx="6989524" cy="297688"/>
          </a:xfrm>
          <a:prstGeom prst="rect">
            <a:avLst/>
          </a:prstGeom>
          <a:solidFill>
            <a:srgbClr val="F5F0E6"/>
          </a:solidFill>
          <a:ln>
            <a:noFill/>
          </a:ln>
        </p:spPr>
        <p:txBody>
          <a:bodyPr wrap="square" lIns="54864" tIns="27432" rIns="54864" bIns="27432" anchor="ctr">
            <a:noAutofit/>
          </a:bodyPr>
          <a:lstStyle/>
          <a:p>
            <a:pPr algn="ctr">
              <a:buNone/>
            </a:pPr>
            <a:r>
              <a:rPr lang="en-US" sz="2000" b="0" i="0" dirty="0">
                <a:solidFill>
                  <a:srgbClr val="8E6F3E"/>
                </a:solidFill>
              </a:rPr>
              <a:t>major parts · responsibilities · interfaces · interaction rules</a:t>
            </a:r>
          </a:p>
        </p:txBody>
      </p:sp>
    </p:spTree>
    <p:extLst>
      <p:ext uri="{BB962C8B-B14F-4D97-AF65-F5344CB8AC3E}">
        <p14:creationId xmlns:p14="http://schemas.microsoft.com/office/powerpoint/2010/main" val="384443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400"/>
                                        <p:tgtEl>
                                          <p:spTgt spid="61"/>
                                        </p:tgtEl>
                                      </p:cBhvr>
                                    </p:animEffect>
                                  </p:childTnLst>
                                </p:cTn>
                              </p:par>
                              <p:par>
                                <p:cTn id="8" presetID="10" presetClass="entr" presetSubtype="0" fill="hold"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4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400"/>
                                        <p:tgtEl>
                                          <p:spTgt spid="63"/>
                                        </p:tgtEl>
                                      </p:cBhvr>
                                    </p:animEffect>
                                  </p:childTnLst>
                                </p:cTn>
                              </p:par>
                              <p:par>
                                <p:cTn id="16" presetID="10" presetClass="entr" presetSubtype="0" fill="hold" nodeType="with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fade">
                                      <p:cBhvr>
                                        <p:cTn id="18" dur="400"/>
                                        <p:tgtEl>
                                          <p:spTgt spid="64"/>
                                        </p:tgtEl>
                                      </p:cBhvr>
                                    </p:animEffect>
                                  </p:childTnLst>
                                </p:cTn>
                              </p:par>
                              <p:par>
                                <p:cTn id="19" presetID="10" presetClass="entr" presetSubtype="0" fill="hold" nodeType="with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400"/>
                                        <p:tgtEl>
                                          <p:spTgt spid="65"/>
                                        </p:tgtEl>
                                      </p:cBhvr>
                                    </p:animEffect>
                                  </p:childTnLst>
                                </p:cTn>
                              </p:par>
                              <p:par>
                                <p:cTn id="22" presetID="10" presetClass="entr" presetSubtype="0" fill="hold" nodeType="with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400"/>
                                        <p:tgtEl>
                                          <p:spTgt spid="6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400"/>
                                        <p:tgtEl>
                                          <p:spTgt spid="67"/>
                                        </p:tgtEl>
                                      </p:cBhvr>
                                    </p:animEffect>
                                  </p:childTnLst>
                                </p:cTn>
                              </p:par>
                              <p:par>
                                <p:cTn id="30" presetID="10" presetClass="entr" presetSubtype="0" fill="hold" nodeType="with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400"/>
                                        <p:tgtEl>
                                          <p:spTgt spid="68"/>
                                        </p:tgtEl>
                                      </p:cBhvr>
                                    </p:animEffect>
                                  </p:childTnLst>
                                </p:cTn>
                              </p:par>
                              <p:par>
                                <p:cTn id="33" presetID="10" presetClass="entr" presetSubtype="0" fill="hold" nodeType="with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400"/>
                                        <p:tgtEl>
                                          <p:spTgt spid="69"/>
                                        </p:tgtEl>
                                      </p:cBhvr>
                                    </p:animEffect>
                                  </p:childTnLst>
                                </p:cTn>
                              </p:par>
                              <p:par>
                                <p:cTn id="36" presetID="10" presetClass="entr" presetSubtype="0" fill="hold" nodeType="with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400"/>
                                        <p:tgtEl>
                                          <p:spTgt spid="70"/>
                                        </p:tgtEl>
                                      </p:cBhvr>
                                    </p:animEffect>
                                  </p:childTnLst>
                                </p:cTn>
                              </p:par>
                              <p:par>
                                <p:cTn id="39" presetID="10" presetClass="entr" presetSubtype="0" fill="hold" nodeType="withEffect">
                                  <p:stCondLst>
                                    <p:cond delay="0"/>
                                  </p:stCondLst>
                                  <p:childTnLst>
                                    <p:set>
                                      <p:cBhvr>
                                        <p:cTn id="40" dur="1" fill="hold">
                                          <p:stCondLst>
                                            <p:cond delay="0"/>
                                          </p:stCondLst>
                                        </p:cTn>
                                        <p:tgtEl>
                                          <p:spTgt spid="71"/>
                                        </p:tgtEl>
                                        <p:attrNameLst>
                                          <p:attrName>style.visibility</p:attrName>
                                        </p:attrNameLst>
                                      </p:cBhvr>
                                      <p:to>
                                        <p:strVal val="visible"/>
                                      </p:to>
                                    </p:set>
                                    <p:animEffect transition="in" filter="fade">
                                      <p:cBhvr>
                                        <p:cTn id="41" dur="400"/>
                                        <p:tgtEl>
                                          <p:spTgt spid="71"/>
                                        </p:tgtEl>
                                      </p:cBhvr>
                                    </p:animEffect>
                                  </p:childTnLst>
                                </p:cTn>
                              </p:par>
                              <p:par>
                                <p:cTn id="42" presetID="10" presetClass="entr" presetSubtype="0" fill="hold" nodeType="with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400"/>
                                        <p:tgtEl>
                                          <p:spTgt spid="72"/>
                                        </p:tgtEl>
                                      </p:cBhvr>
                                    </p:animEffect>
                                  </p:childTnLst>
                                </p:cTn>
                              </p:par>
                              <p:par>
                                <p:cTn id="45" presetID="10" presetClass="entr" presetSubtype="0" fill="hold" nodeType="with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fade">
                                      <p:cBhvr>
                                        <p:cTn id="47" dur="400"/>
                                        <p:tgtEl>
                                          <p:spTgt spid="7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4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400"/>
                                        <p:tgtEl>
                                          <p:spTgt spid="6"/>
                                        </p:tgtEl>
                                      </p:cBhvr>
                                    </p:animEffect>
                                  </p:childTnLst>
                                </p:cTn>
                              </p:par>
                              <p:par>
                                <p:cTn id="58" presetID="10" presetClass="entr" presetSubtype="0" fill="hold" nodeType="with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4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4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Architecture answers four questions</a:t>
            </a:r>
          </a:p>
        </p:txBody>
      </p:sp>
      <p:sp>
        <p:nvSpPr>
          <p:cNvPr id="3" name="Slide Number Placeholder 2"/>
          <p:cNvSpPr>
            <a:spLocks noGrp="1"/>
          </p:cNvSpPr>
          <p:nvPr>
            <p:ph type="sldNum" sz="quarter" idx="4"/>
          </p:nvPr>
        </p:nvSpPr>
        <p:spPr/>
        <p:txBody>
          <a:bodyPr/>
          <a:lstStyle/>
          <a:p>
            <a:fld id="{B7EB45DA-9A0D-DC49-8E02-F30A5DDC21C3}" type="slidenum">
              <a:rPr lang="en-US" smtClean="0"/>
              <a:t>5</a:t>
            </a:fld>
            <a:endParaRPr lang="en-US"/>
          </a:p>
        </p:txBody>
      </p:sp>
      <p:sp>
        <p:nvSpPr>
          <p:cNvPr id="100" name="QCard0"/>
          <p:cNvSpPr/>
          <p:nvPr/>
        </p:nvSpPr>
        <p:spPr>
          <a:xfrm>
            <a:off x="258318" y="1250000"/>
            <a:ext cx="4116324" cy="2380000"/>
          </a:xfrm>
          <a:prstGeom prst="rect">
            <a:avLst/>
          </a:prstGeom>
          <a:solidFill>
            <a:srgbClr val="F5F1E8"/>
          </a:solidFill>
          <a:ln w="14097">
            <a:solidFill>
              <a:srgbClr val="C9B991"/>
            </a:solidFill>
          </a:ln>
        </p:spPr>
        <p:txBody>
          <a:bodyPr wrap="square" lIns="54864" tIns="27432" rIns="54864" bIns="27432" anchor="ctr">
            <a:normAutofit/>
          </a:bodyPr>
          <a:lstStyle/>
          <a:p>
            <a:endParaRPr/>
          </a:p>
        </p:txBody>
      </p:sp>
      <p:sp>
        <p:nvSpPr>
          <p:cNvPr id="101" name="QTxt0"/>
          <p:cNvSpPr txBox="1"/>
          <p:nvPr/>
        </p:nvSpPr>
        <p:spPr>
          <a:xfrm>
            <a:off x="424818" y="1426800"/>
            <a:ext cx="3783324" cy="761600"/>
          </a:xfrm>
          <a:prstGeom prst="rect">
            <a:avLst/>
          </a:prstGeom>
          <a:noFill/>
          <a:ln>
            <a:noFill/>
          </a:ln>
        </p:spPr>
        <p:txBody>
          <a:bodyPr wrap="square" lIns="0" tIns="0" rIns="0" bIns="0" anchor="t">
            <a:normAutofit/>
          </a:bodyPr>
          <a:lstStyle/>
          <a:p>
            <a:pPr algn="ctr">
              <a:buNone/>
            </a:pPr>
            <a:r>
              <a:rPr lang="en-US" sz="2700" b="1" i="0" dirty="0">
                <a:solidFill>
                  <a:srgbClr val="5C4826"/>
                </a:solidFill>
              </a:rPr>
              <a:t>What are the parts?</a:t>
            </a:r>
          </a:p>
        </p:txBody>
      </p:sp>
      <p:sp>
        <p:nvSpPr>
          <p:cNvPr id="102" name="QCard1"/>
          <p:cNvSpPr/>
          <p:nvPr/>
        </p:nvSpPr>
        <p:spPr>
          <a:xfrm>
            <a:off x="4769358" y="1250000"/>
            <a:ext cx="4116324" cy="2380000"/>
          </a:xfrm>
          <a:prstGeom prst="rect">
            <a:avLst/>
          </a:prstGeom>
          <a:solidFill>
            <a:srgbClr val="F5F1E8"/>
          </a:solidFill>
          <a:ln w="14097">
            <a:solidFill>
              <a:srgbClr val="C9B991"/>
            </a:solidFill>
          </a:ln>
        </p:spPr>
        <p:txBody>
          <a:bodyPr wrap="square" lIns="54864" tIns="27432" rIns="54864" bIns="27432" anchor="ctr">
            <a:normAutofit/>
          </a:bodyPr>
          <a:lstStyle/>
          <a:p>
            <a:endParaRPr/>
          </a:p>
        </p:txBody>
      </p:sp>
      <p:sp>
        <p:nvSpPr>
          <p:cNvPr id="103" name="QTxt1"/>
          <p:cNvSpPr txBox="1"/>
          <p:nvPr/>
        </p:nvSpPr>
        <p:spPr>
          <a:xfrm>
            <a:off x="4935858" y="1426800"/>
            <a:ext cx="3783324" cy="761600"/>
          </a:xfrm>
          <a:prstGeom prst="rect">
            <a:avLst/>
          </a:prstGeom>
          <a:noFill/>
          <a:ln>
            <a:noFill/>
          </a:ln>
        </p:spPr>
        <p:txBody>
          <a:bodyPr wrap="square" lIns="0" tIns="0" rIns="0" bIns="0" anchor="t">
            <a:normAutofit lnSpcReduction="10000"/>
          </a:bodyPr>
          <a:lstStyle/>
          <a:p>
            <a:pPr algn="ctr">
              <a:buNone/>
            </a:pPr>
            <a:r>
              <a:rPr lang="en-US" sz="2700" b="1" i="0" dirty="0">
                <a:solidFill>
                  <a:srgbClr val="5C4826"/>
                </a:solidFill>
              </a:rPr>
              <a:t>Where are the boundaries?</a:t>
            </a:r>
          </a:p>
        </p:txBody>
      </p:sp>
      <p:sp>
        <p:nvSpPr>
          <p:cNvPr id="104" name="QCard2"/>
          <p:cNvSpPr/>
          <p:nvPr/>
        </p:nvSpPr>
        <p:spPr>
          <a:xfrm>
            <a:off x="258318" y="3970000"/>
            <a:ext cx="4116324" cy="2380000"/>
          </a:xfrm>
          <a:prstGeom prst="rect">
            <a:avLst/>
          </a:prstGeom>
          <a:solidFill>
            <a:srgbClr val="F5F1E8"/>
          </a:solidFill>
          <a:ln w="14097">
            <a:solidFill>
              <a:srgbClr val="C9B991"/>
            </a:solidFill>
          </a:ln>
        </p:spPr>
        <p:txBody>
          <a:bodyPr wrap="square" lIns="54864" tIns="27432" rIns="54864" bIns="27432" anchor="ctr">
            <a:normAutofit/>
          </a:bodyPr>
          <a:lstStyle/>
          <a:p>
            <a:endParaRPr/>
          </a:p>
        </p:txBody>
      </p:sp>
      <p:sp>
        <p:nvSpPr>
          <p:cNvPr id="105" name="QTxt2"/>
          <p:cNvSpPr txBox="1"/>
          <p:nvPr/>
        </p:nvSpPr>
        <p:spPr>
          <a:xfrm>
            <a:off x="424818" y="4146800"/>
            <a:ext cx="3783324" cy="761600"/>
          </a:xfrm>
          <a:prstGeom prst="rect">
            <a:avLst/>
          </a:prstGeom>
          <a:noFill/>
          <a:ln>
            <a:noFill/>
          </a:ln>
        </p:spPr>
        <p:txBody>
          <a:bodyPr wrap="square" lIns="0" tIns="0" rIns="0" bIns="0" anchor="t">
            <a:normAutofit/>
          </a:bodyPr>
          <a:lstStyle/>
          <a:p>
            <a:pPr algn="ctr">
              <a:buNone/>
            </a:pPr>
            <a:r>
              <a:rPr lang="en-US" sz="2700" b="1" i="0" dirty="0">
                <a:solidFill>
                  <a:srgbClr val="5C4826"/>
                </a:solidFill>
              </a:rPr>
              <a:t>How may they interact?</a:t>
            </a:r>
          </a:p>
        </p:txBody>
      </p:sp>
      <p:sp>
        <p:nvSpPr>
          <p:cNvPr id="106" name="QCard3"/>
          <p:cNvSpPr/>
          <p:nvPr/>
        </p:nvSpPr>
        <p:spPr>
          <a:xfrm>
            <a:off x="4769358" y="3970000"/>
            <a:ext cx="4116324" cy="2380000"/>
          </a:xfrm>
          <a:prstGeom prst="rect">
            <a:avLst/>
          </a:prstGeom>
          <a:solidFill>
            <a:srgbClr val="F5F1E8"/>
          </a:solidFill>
          <a:ln w="14097">
            <a:solidFill>
              <a:srgbClr val="C9B991"/>
            </a:solidFill>
          </a:ln>
        </p:spPr>
        <p:txBody>
          <a:bodyPr wrap="square" lIns="54864" tIns="27432" rIns="54864" bIns="27432" anchor="ctr">
            <a:normAutofit/>
          </a:bodyPr>
          <a:lstStyle/>
          <a:p>
            <a:endParaRPr/>
          </a:p>
        </p:txBody>
      </p:sp>
      <p:sp>
        <p:nvSpPr>
          <p:cNvPr id="107" name="QTxt3"/>
          <p:cNvSpPr txBox="1"/>
          <p:nvPr/>
        </p:nvSpPr>
        <p:spPr>
          <a:xfrm>
            <a:off x="4935858" y="4146800"/>
            <a:ext cx="3783324" cy="761600"/>
          </a:xfrm>
          <a:prstGeom prst="rect">
            <a:avLst/>
          </a:prstGeom>
          <a:noFill/>
          <a:ln>
            <a:noFill/>
          </a:ln>
        </p:spPr>
        <p:txBody>
          <a:bodyPr wrap="square" lIns="0" tIns="0" rIns="0" bIns="0" anchor="t">
            <a:normAutofit lnSpcReduction="10000"/>
          </a:bodyPr>
          <a:lstStyle/>
          <a:p>
            <a:pPr algn="ctr">
              <a:buNone/>
            </a:pPr>
            <a:r>
              <a:rPr lang="en-US" sz="2700" b="1" i="0" dirty="0">
                <a:solidFill>
                  <a:srgbClr val="5C4826"/>
                </a:solidFill>
              </a:rPr>
              <a:t>What properties must the organization support?</a:t>
            </a:r>
          </a:p>
        </p:txBody>
      </p:sp>
      <p:sp>
        <p:nvSpPr>
          <p:cNvPr id="108" name="G1A"/>
          <p:cNvSpPr/>
          <p:nvPr/>
        </p:nvSpPr>
        <p:spPr>
          <a:xfrm>
            <a:off x="1428480" y="2542000"/>
            <a:ext cx="777000" cy="680000"/>
          </a:xfrm>
          <a:prstGeom prst="rect">
            <a:avLst/>
          </a:prstGeom>
          <a:solidFill>
            <a:srgbClr val="FFFFFF"/>
          </a:solidFill>
          <a:ln w="17621">
            <a:solidFill>
              <a:srgbClr val="8E6F3E"/>
            </a:solidFill>
          </a:ln>
        </p:spPr>
        <p:txBody>
          <a:bodyPr wrap="square" lIns="54864" tIns="27432" rIns="54864" bIns="27432" anchor="ctr">
            <a:normAutofit/>
          </a:bodyPr>
          <a:lstStyle/>
          <a:p>
            <a:pPr algn="ctr">
              <a:buNone/>
            </a:pPr>
            <a:r>
              <a:rPr lang="en-US" sz="2400" b="1" i="0" dirty="0">
                <a:solidFill>
                  <a:srgbClr val="5C4826"/>
                </a:solidFill>
              </a:rPr>
              <a:t>A</a:t>
            </a:r>
          </a:p>
        </p:txBody>
      </p:sp>
      <p:sp>
        <p:nvSpPr>
          <p:cNvPr id="109" name="G1B"/>
          <p:cNvSpPr/>
          <p:nvPr/>
        </p:nvSpPr>
        <p:spPr>
          <a:xfrm>
            <a:off x="2427480" y="2542000"/>
            <a:ext cx="777000" cy="680000"/>
          </a:xfrm>
          <a:prstGeom prst="rect">
            <a:avLst/>
          </a:prstGeom>
          <a:solidFill>
            <a:srgbClr val="FFFFFF"/>
          </a:solidFill>
          <a:ln w="17621">
            <a:solidFill>
              <a:srgbClr val="8E6F3E"/>
            </a:solidFill>
          </a:ln>
        </p:spPr>
        <p:txBody>
          <a:bodyPr wrap="square" lIns="54864" tIns="27432" rIns="54864" bIns="27432" anchor="ctr">
            <a:normAutofit/>
          </a:bodyPr>
          <a:lstStyle/>
          <a:p>
            <a:pPr algn="ctr">
              <a:buNone/>
            </a:pPr>
            <a:r>
              <a:rPr lang="en-US" sz="2400" b="1" i="0" dirty="0">
                <a:solidFill>
                  <a:srgbClr val="5C4826"/>
                </a:solidFill>
              </a:rPr>
              <a:t>B</a:t>
            </a:r>
          </a:p>
        </p:txBody>
      </p:sp>
      <p:sp>
        <p:nvSpPr>
          <p:cNvPr id="110" name="G2box"/>
          <p:cNvSpPr/>
          <p:nvPr/>
        </p:nvSpPr>
        <p:spPr>
          <a:xfrm>
            <a:off x="5939520" y="2542000"/>
            <a:ext cx="1776000" cy="680000"/>
          </a:xfrm>
          <a:prstGeom prst="rect">
            <a:avLst/>
          </a:prstGeom>
          <a:solidFill>
            <a:srgbClr val="FFFFFF"/>
          </a:solidFill>
          <a:ln w="17621">
            <a:solidFill>
              <a:srgbClr val="8E6F3E"/>
            </a:solidFill>
          </a:ln>
        </p:spPr>
        <p:txBody>
          <a:bodyPr wrap="square" lIns="54864" tIns="27432" rIns="54864" bIns="27432" anchor="ctr">
            <a:normAutofit/>
          </a:bodyPr>
          <a:lstStyle/>
          <a:p>
            <a:endParaRPr/>
          </a:p>
        </p:txBody>
      </p:sp>
      <p:cxnSp>
        <p:nvCxnSpPr>
          <p:cNvPr id="111" name="G2div"/>
          <p:cNvCxnSpPr/>
          <p:nvPr/>
        </p:nvCxnSpPr>
        <p:spPr>
          <a:xfrm>
            <a:off x="6827520" y="2419600"/>
            <a:ext cx="0" cy="924800"/>
          </a:xfrm>
          <a:prstGeom prst="line">
            <a:avLst/>
          </a:prstGeom>
          <a:ln w="60264">
            <a:solidFill>
              <a:srgbClr val="8E6F3E"/>
            </a:solidFill>
            <a:prstDash val="dash"/>
          </a:ln>
        </p:spPr>
      </p:cxnSp>
      <p:sp>
        <p:nvSpPr>
          <p:cNvPr id="112" name="G2A"/>
          <p:cNvSpPr txBox="1"/>
          <p:nvPr/>
        </p:nvSpPr>
        <p:spPr>
          <a:xfrm>
            <a:off x="5939520" y="2691600"/>
            <a:ext cx="888000" cy="408000"/>
          </a:xfrm>
          <a:prstGeom prst="rect">
            <a:avLst/>
          </a:prstGeom>
          <a:noFill/>
          <a:ln>
            <a:noFill/>
          </a:ln>
        </p:spPr>
        <p:txBody>
          <a:bodyPr wrap="square" lIns="0" tIns="0" rIns="0" bIns="0" anchor="t">
            <a:normAutofit/>
          </a:bodyPr>
          <a:lstStyle/>
          <a:p>
            <a:pPr algn="ctr">
              <a:buNone/>
            </a:pPr>
            <a:r>
              <a:rPr lang="en-US" sz="2400" b="1" i="0" dirty="0">
                <a:solidFill>
                  <a:srgbClr val="5C4826"/>
                </a:solidFill>
              </a:rPr>
              <a:t>A</a:t>
            </a:r>
          </a:p>
        </p:txBody>
      </p:sp>
      <p:sp>
        <p:nvSpPr>
          <p:cNvPr id="113" name="G2B"/>
          <p:cNvSpPr txBox="1"/>
          <p:nvPr/>
        </p:nvSpPr>
        <p:spPr>
          <a:xfrm>
            <a:off x="6827520" y="2691600"/>
            <a:ext cx="888000" cy="408000"/>
          </a:xfrm>
          <a:prstGeom prst="rect">
            <a:avLst/>
          </a:prstGeom>
          <a:noFill/>
          <a:ln>
            <a:noFill/>
          </a:ln>
        </p:spPr>
        <p:txBody>
          <a:bodyPr wrap="square" lIns="0" tIns="0" rIns="0" bIns="0" anchor="t">
            <a:normAutofit/>
          </a:bodyPr>
          <a:lstStyle/>
          <a:p>
            <a:pPr algn="ctr">
              <a:buNone/>
            </a:pPr>
            <a:r>
              <a:rPr lang="en-US" sz="2400" b="1" i="0" dirty="0">
                <a:solidFill>
                  <a:srgbClr val="5C4826"/>
                </a:solidFill>
              </a:rPr>
              <a:t>B</a:t>
            </a:r>
          </a:p>
        </p:txBody>
      </p:sp>
      <p:sp>
        <p:nvSpPr>
          <p:cNvPr id="114" name="G3A"/>
          <p:cNvSpPr/>
          <p:nvPr/>
        </p:nvSpPr>
        <p:spPr>
          <a:xfrm>
            <a:off x="1206480" y="5262000"/>
            <a:ext cx="777000" cy="680000"/>
          </a:xfrm>
          <a:prstGeom prst="rect">
            <a:avLst/>
          </a:prstGeom>
          <a:solidFill>
            <a:srgbClr val="FFFFFF"/>
          </a:solidFill>
          <a:ln w="17621">
            <a:solidFill>
              <a:srgbClr val="8E6F3E"/>
            </a:solidFill>
          </a:ln>
        </p:spPr>
        <p:txBody>
          <a:bodyPr wrap="square" lIns="54864" tIns="27432" rIns="54864" bIns="27432" anchor="ctr">
            <a:normAutofit/>
          </a:bodyPr>
          <a:lstStyle/>
          <a:p>
            <a:pPr algn="ctr">
              <a:buNone/>
            </a:pPr>
            <a:r>
              <a:rPr lang="en-US" sz="2400" b="1" i="0" dirty="0">
                <a:solidFill>
                  <a:srgbClr val="5C4826"/>
                </a:solidFill>
              </a:rPr>
              <a:t>A</a:t>
            </a:r>
          </a:p>
        </p:txBody>
      </p:sp>
      <p:sp>
        <p:nvSpPr>
          <p:cNvPr id="115" name="G3B"/>
          <p:cNvSpPr/>
          <p:nvPr/>
        </p:nvSpPr>
        <p:spPr>
          <a:xfrm>
            <a:off x="2649480" y="5262000"/>
            <a:ext cx="777000" cy="680000"/>
          </a:xfrm>
          <a:prstGeom prst="rect">
            <a:avLst/>
          </a:prstGeom>
          <a:solidFill>
            <a:srgbClr val="FFFFFF"/>
          </a:solidFill>
          <a:ln w="17621">
            <a:solidFill>
              <a:srgbClr val="8E6F3E"/>
            </a:solidFill>
          </a:ln>
        </p:spPr>
        <p:txBody>
          <a:bodyPr wrap="square" lIns="54864" tIns="27432" rIns="54864" bIns="27432" anchor="ctr">
            <a:normAutofit/>
          </a:bodyPr>
          <a:lstStyle/>
          <a:p>
            <a:pPr algn="ctr">
              <a:buNone/>
            </a:pPr>
            <a:r>
              <a:rPr lang="en-US" sz="2400" b="1" i="0" dirty="0">
                <a:solidFill>
                  <a:srgbClr val="5C4826"/>
                </a:solidFill>
              </a:rPr>
              <a:t>B</a:t>
            </a:r>
          </a:p>
        </p:txBody>
      </p:sp>
      <p:cxnSp>
        <p:nvCxnSpPr>
          <p:cNvPr id="116" name="G3arw"/>
          <p:cNvCxnSpPr/>
          <p:nvPr/>
        </p:nvCxnSpPr>
        <p:spPr>
          <a:xfrm>
            <a:off x="1983480" y="5602000"/>
            <a:ext cx="666000" cy="0"/>
          </a:xfrm>
          <a:prstGeom prst="line">
            <a:avLst/>
          </a:prstGeom>
          <a:ln w="53569">
            <a:solidFill>
              <a:srgbClr val="8E6F3E"/>
            </a:solidFill>
            <a:tailEnd type="triangle" w="med" len="med"/>
          </a:ln>
        </p:spPr>
      </p:cxnSp>
      <p:sp>
        <p:nvSpPr>
          <p:cNvPr id="117" name="G4clock"/>
          <p:cNvSpPr/>
          <p:nvPr/>
        </p:nvSpPr>
        <p:spPr>
          <a:xfrm>
            <a:off x="5095920" y="5287300"/>
            <a:ext cx="466200" cy="466200"/>
          </a:xfrm>
          <a:prstGeom prst="ellipse">
            <a:avLst/>
          </a:prstGeom>
          <a:noFill/>
          <a:ln w="28194">
            <a:solidFill>
              <a:srgbClr val="8E6F3E"/>
            </a:solidFill>
          </a:ln>
        </p:spPr>
        <p:txBody>
          <a:bodyPr wrap="square" lIns="54864" tIns="27432" rIns="54864" bIns="27432" anchor="ctr">
            <a:normAutofit/>
          </a:bodyPr>
          <a:lstStyle/>
          <a:p>
            <a:endParaRPr/>
          </a:p>
        </p:txBody>
      </p:sp>
      <p:cxnSp>
        <p:nvCxnSpPr>
          <p:cNvPr id="118" name="G4h1"/>
          <p:cNvCxnSpPr/>
          <p:nvPr/>
        </p:nvCxnSpPr>
        <p:spPr>
          <a:xfrm flipV="1">
            <a:off x="5329020" y="5372200"/>
            <a:ext cx="0" cy="133200"/>
          </a:xfrm>
          <a:prstGeom prst="line">
            <a:avLst/>
          </a:prstGeom>
          <a:ln w="47578">
            <a:solidFill>
              <a:srgbClr val="8E6F3E"/>
            </a:solidFill>
          </a:ln>
        </p:spPr>
      </p:cxnSp>
      <p:cxnSp>
        <p:nvCxnSpPr>
          <p:cNvPr id="119" name="G4h2"/>
          <p:cNvCxnSpPr/>
          <p:nvPr/>
        </p:nvCxnSpPr>
        <p:spPr>
          <a:xfrm>
            <a:off x="5329020" y="5520400"/>
            <a:ext cx="111000" cy="0"/>
          </a:xfrm>
          <a:prstGeom prst="line">
            <a:avLst/>
          </a:prstGeom>
          <a:ln w="47578">
            <a:solidFill>
              <a:srgbClr val="8E6F3E"/>
            </a:solidFill>
          </a:ln>
        </p:spPr>
      </p:cxnSp>
      <p:sp>
        <p:nvSpPr>
          <p:cNvPr id="120" name="G4shackle"/>
          <p:cNvSpPr/>
          <p:nvPr/>
        </p:nvSpPr>
        <p:spPr>
          <a:xfrm>
            <a:off x="6050520" y="5267300"/>
            <a:ext cx="288600" cy="288600"/>
          </a:xfrm>
          <a:prstGeom prst="ellipse">
            <a:avLst/>
          </a:prstGeom>
          <a:noFill/>
          <a:ln w="28194">
            <a:solidFill>
              <a:srgbClr val="8E6F3E"/>
            </a:solidFill>
          </a:ln>
        </p:spPr>
        <p:txBody>
          <a:bodyPr wrap="square" lIns="54864" tIns="27432" rIns="54864" bIns="27432" anchor="ctr">
            <a:normAutofit fontScale="62500" lnSpcReduction="20000"/>
          </a:bodyPr>
          <a:lstStyle/>
          <a:p>
            <a:endParaRPr/>
          </a:p>
        </p:txBody>
      </p:sp>
      <p:sp>
        <p:nvSpPr>
          <p:cNvPr id="121" name="G4lockbody"/>
          <p:cNvSpPr/>
          <p:nvPr/>
        </p:nvSpPr>
        <p:spPr>
          <a:xfrm>
            <a:off x="5961720" y="5487400"/>
            <a:ext cx="466200" cy="310800"/>
          </a:xfrm>
          <a:prstGeom prst="roundRect">
            <a:avLst/>
          </a:prstGeom>
          <a:solidFill>
            <a:srgbClr val="FFFFFF"/>
          </a:solidFill>
          <a:ln w="28194">
            <a:solidFill>
              <a:srgbClr val="8E6F3E"/>
            </a:solidFill>
          </a:ln>
        </p:spPr>
        <p:txBody>
          <a:bodyPr wrap="square" lIns="54864" tIns="27432" rIns="54864" bIns="27432" anchor="ctr">
            <a:normAutofit fontScale="92500" lnSpcReduction="20000"/>
          </a:bodyPr>
          <a:lstStyle/>
          <a:p>
            <a:endParaRPr/>
          </a:p>
        </p:txBody>
      </p:sp>
      <p:sp>
        <p:nvSpPr>
          <p:cNvPr id="122" name="G4cycle"/>
          <p:cNvSpPr/>
          <p:nvPr/>
        </p:nvSpPr>
        <p:spPr>
          <a:xfrm>
            <a:off x="6871920" y="5287300"/>
            <a:ext cx="466200" cy="466200"/>
          </a:xfrm>
          <a:prstGeom prst="circularArrow">
            <a:avLst/>
          </a:prstGeom>
          <a:solidFill>
            <a:srgbClr val="8E6F3E"/>
          </a:solidFill>
          <a:ln>
            <a:noFill/>
          </a:ln>
        </p:spPr>
        <p:txBody>
          <a:bodyPr wrap="square" lIns="54864" tIns="27432" rIns="54864" bIns="27432" anchor="ctr">
            <a:normAutofit fontScale="92500" lnSpcReduction="10000"/>
          </a:bodyPr>
          <a:lstStyle/>
          <a:p>
            <a:endParaRPr/>
          </a:p>
        </p:txBody>
      </p:sp>
      <p:sp>
        <p:nvSpPr>
          <p:cNvPr id="123" name="G4bang"/>
          <p:cNvSpPr/>
          <p:nvPr/>
        </p:nvSpPr>
        <p:spPr>
          <a:xfrm>
            <a:off x="7759920" y="5262600"/>
            <a:ext cx="466200" cy="488400"/>
          </a:xfrm>
          <a:prstGeom prst="triangle">
            <a:avLst/>
          </a:prstGeom>
          <a:noFill/>
          <a:ln w="28194">
            <a:solidFill>
              <a:srgbClr val="8E6F3E"/>
            </a:solidFill>
          </a:ln>
        </p:spPr>
        <p:txBody>
          <a:bodyPr wrap="square" lIns="0" tIns="120000" rIns="0" bIns="0" anchor="ctr">
            <a:normAutofit fontScale="47500" lnSpcReduction="20000"/>
          </a:bodyPr>
          <a:lstStyle/>
          <a:p>
            <a:endParaRPr/>
          </a:p>
        </p:txBody>
      </p:sp>
      <p:sp>
        <p:nvSpPr>
          <p:cNvPr id="124" name="G4cap"/>
          <p:cNvSpPr txBox="1"/>
          <p:nvPr/>
        </p:nvSpPr>
        <p:spPr>
          <a:xfrm>
            <a:off x="4991358" y="5942000"/>
            <a:ext cx="3672324" cy="353600"/>
          </a:xfrm>
          <a:prstGeom prst="rect">
            <a:avLst/>
          </a:prstGeom>
          <a:noFill/>
          <a:ln>
            <a:noFill/>
          </a:ln>
        </p:spPr>
        <p:txBody>
          <a:bodyPr wrap="square" lIns="0" tIns="0" rIns="0" bIns="0" anchor="t">
            <a:normAutofit fontScale="85000" lnSpcReduction="10000"/>
          </a:bodyPr>
          <a:lstStyle/>
          <a:p>
            <a:pPr algn="ctr">
              <a:buNone/>
            </a:pPr>
            <a:r>
              <a:rPr lang="en-US" sz="2400" b="0" i="1" dirty="0">
                <a:solidFill>
                  <a:srgbClr val="555960"/>
                </a:solidFill>
              </a:rPr>
              <a:t>latency · security · change · failure</a:t>
            </a:r>
          </a:p>
        </p:txBody>
      </p:sp>
      <p:sp>
        <p:nvSpPr>
          <p:cNvPr id="140" name="G4bangTxt"/>
          <p:cNvSpPr txBox="1"/>
          <p:nvPr/>
        </p:nvSpPr>
        <p:spPr>
          <a:xfrm>
            <a:off x="7759920" y="5484900"/>
            <a:ext cx="466200" cy="288600"/>
          </a:xfrm>
          <a:prstGeom prst="rect">
            <a:avLst/>
          </a:prstGeom>
          <a:noFill/>
          <a:ln>
            <a:noFill/>
          </a:ln>
        </p:spPr>
        <p:txBody>
          <a:bodyPr wrap="square" lIns="0" tIns="0" rIns="0" bIns="0" anchor="ctr">
            <a:normAutofit fontScale="92500" lnSpcReduction="20000"/>
          </a:bodyPr>
          <a:lstStyle/>
          <a:p>
            <a:pPr algn="ctr">
              <a:buNone/>
            </a:pPr>
            <a:r>
              <a:rPr lang="en-US" sz="2400" b="1" i="0" dirty="0">
                <a:solidFill>
                  <a:srgbClr val="8E6F3E"/>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400"/>
                                        <p:tgtEl>
                                          <p:spTgt spid="100"/>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400"/>
                                        <p:tgtEl>
                                          <p:spTgt spid="101"/>
                                        </p:tgtEl>
                                      </p:cBhvr>
                                    </p:animEffect>
                                  </p:childTnLst>
                                </p:cTn>
                              </p:par>
                              <p:par>
                                <p:cTn id="11" presetID="10" presetClass="entr" presetSubtype="0" fill="hold"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400"/>
                                        <p:tgtEl>
                                          <p:spTgt spid="108"/>
                                        </p:tgtEl>
                                      </p:cBhvr>
                                    </p:animEffect>
                                  </p:childTnLst>
                                </p:cTn>
                              </p:par>
                              <p:par>
                                <p:cTn id="14" presetID="10" presetClass="entr" presetSubtype="0" fill="hold" nodeType="withEffect">
                                  <p:stCondLst>
                                    <p:cond delay="0"/>
                                  </p:stCondLst>
                                  <p:childTnLst>
                                    <p:set>
                                      <p:cBhvr>
                                        <p:cTn id="15" dur="1" fill="hold">
                                          <p:stCondLst>
                                            <p:cond delay="0"/>
                                          </p:stCondLst>
                                        </p:cTn>
                                        <p:tgtEl>
                                          <p:spTgt spid="109"/>
                                        </p:tgtEl>
                                        <p:attrNameLst>
                                          <p:attrName>style.visibility</p:attrName>
                                        </p:attrNameLst>
                                      </p:cBhvr>
                                      <p:to>
                                        <p:strVal val="visible"/>
                                      </p:to>
                                    </p:set>
                                    <p:animEffect transition="in" filter="fade">
                                      <p:cBhvr>
                                        <p:cTn id="16" dur="400"/>
                                        <p:tgtEl>
                                          <p:spTgt spid="10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2"/>
                                        </p:tgtEl>
                                        <p:attrNameLst>
                                          <p:attrName>style.visibility</p:attrName>
                                        </p:attrNameLst>
                                      </p:cBhvr>
                                      <p:to>
                                        <p:strVal val="visible"/>
                                      </p:to>
                                    </p:set>
                                    <p:animEffect transition="in" filter="fade">
                                      <p:cBhvr>
                                        <p:cTn id="21" dur="400"/>
                                        <p:tgtEl>
                                          <p:spTgt spid="102"/>
                                        </p:tgtEl>
                                      </p:cBhvr>
                                    </p:animEffect>
                                  </p:childTnLst>
                                </p:cTn>
                              </p:par>
                              <p:par>
                                <p:cTn id="22" presetID="10" presetClass="entr" presetSubtype="0" fill="hold" nodeType="withEffect">
                                  <p:stCondLst>
                                    <p:cond delay="0"/>
                                  </p:stCondLst>
                                  <p:childTnLst>
                                    <p:set>
                                      <p:cBhvr>
                                        <p:cTn id="23" dur="1" fill="hold">
                                          <p:stCondLst>
                                            <p:cond delay="0"/>
                                          </p:stCondLst>
                                        </p:cTn>
                                        <p:tgtEl>
                                          <p:spTgt spid="103"/>
                                        </p:tgtEl>
                                        <p:attrNameLst>
                                          <p:attrName>style.visibility</p:attrName>
                                        </p:attrNameLst>
                                      </p:cBhvr>
                                      <p:to>
                                        <p:strVal val="visible"/>
                                      </p:to>
                                    </p:set>
                                    <p:animEffect transition="in" filter="fade">
                                      <p:cBhvr>
                                        <p:cTn id="24" dur="400"/>
                                        <p:tgtEl>
                                          <p:spTgt spid="103"/>
                                        </p:tgtEl>
                                      </p:cBhvr>
                                    </p:animEffect>
                                  </p:childTnLst>
                                </p:cTn>
                              </p:par>
                              <p:par>
                                <p:cTn id="25" presetID="10" presetClass="entr" presetSubtype="0" fill="hold" nodeType="withEffect">
                                  <p:stCondLst>
                                    <p:cond delay="0"/>
                                  </p:stCondLst>
                                  <p:childTnLst>
                                    <p:set>
                                      <p:cBhvr>
                                        <p:cTn id="26" dur="1" fill="hold">
                                          <p:stCondLst>
                                            <p:cond delay="0"/>
                                          </p:stCondLst>
                                        </p:cTn>
                                        <p:tgtEl>
                                          <p:spTgt spid="110"/>
                                        </p:tgtEl>
                                        <p:attrNameLst>
                                          <p:attrName>style.visibility</p:attrName>
                                        </p:attrNameLst>
                                      </p:cBhvr>
                                      <p:to>
                                        <p:strVal val="visible"/>
                                      </p:to>
                                    </p:set>
                                    <p:animEffect transition="in" filter="fade">
                                      <p:cBhvr>
                                        <p:cTn id="27" dur="400"/>
                                        <p:tgtEl>
                                          <p:spTgt spid="110"/>
                                        </p:tgtEl>
                                      </p:cBhvr>
                                    </p:animEffect>
                                  </p:childTnLst>
                                </p:cTn>
                              </p:par>
                              <p:par>
                                <p:cTn id="28" presetID="10" presetClass="entr" presetSubtype="0" fill="hold" nodeType="withEffect">
                                  <p:stCondLst>
                                    <p:cond delay="0"/>
                                  </p:stCondLst>
                                  <p:childTnLst>
                                    <p:set>
                                      <p:cBhvr>
                                        <p:cTn id="29" dur="1" fill="hold">
                                          <p:stCondLst>
                                            <p:cond delay="0"/>
                                          </p:stCondLst>
                                        </p:cTn>
                                        <p:tgtEl>
                                          <p:spTgt spid="111"/>
                                        </p:tgtEl>
                                        <p:attrNameLst>
                                          <p:attrName>style.visibility</p:attrName>
                                        </p:attrNameLst>
                                      </p:cBhvr>
                                      <p:to>
                                        <p:strVal val="visible"/>
                                      </p:to>
                                    </p:set>
                                    <p:animEffect transition="in" filter="fade">
                                      <p:cBhvr>
                                        <p:cTn id="30" dur="400"/>
                                        <p:tgtEl>
                                          <p:spTgt spid="111"/>
                                        </p:tgtEl>
                                      </p:cBhvr>
                                    </p:animEffect>
                                  </p:childTnLst>
                                </p:cTn>
                              </p:par>
                              <p:par>
                                <p:cTn id="31" presetID="10" presetClass="entr" presetSubtype="0" fill="hold" nodeType="withEffect">
                                  <p:stCondLst>
                                    <p:cond delay="0"/>
                                  </p:stCondLst>
                                  <p:childTnLst>
                                    <p:set>
                                      <p:cBhvr>
                                        <p:cTn id="32" dur="1" fill="hold">
                                          <p:stCondLst>
                                            <p:cond delay="0"/>
                                          </p:stCondLst>
                                        </p:cTn>
                                        <p:tgtEl>
                                          <p:spTgt spid="112"/>
                                        </p:tgtEl>
                                        <p:attrNameLst>
                                          <p:attrName>style.visibility</p:attrName>
                                        </p:attrNameLst>
                                      </p:cBhvr>
                                      <p:to>
                                        <p:strVal val="visible"/>
                                      </p:to>
                                    </p:set>
                                    <p:animEffect transition="in" filter="fade">
                                      <p:cBhvr>
                                        <p:cTn id="33" dur="400"/>
                                        <p:tgtEl>
                                          <p:spTgt spid="112"/>
                                        </p:tgtEl>
                                      </p:cBhvr>
                                    </p:animEffect>
                                  </p:childTnLst>
                                </p:cTn>
                              </p:par>
                              <p:par>
                                <p:cTn id="34" presetID="10" presetClass="entr" presetSubtype="0" fill="hold" nodeType="withEffect">
                                  <p:stCondLst>
                                    <p:cond delay="0"/>
                                  </p:stCondLst>
                                  <p:childTnLst>
                                    <p:set>
                                      <p:cBhvr>
                                        <p:cTn id="35" dur="1" fill="hold">
                                          <p:stCondLst>
                                            <p:cond delay="0"/>
                                          </p:stCondLst>
                                        </p:cTn>
                                        <p:tgtEl>
                                          <p:spTgt spid="113"/>
                                        </p:tgtEl>
                                        <p:attrNameLst>
                                          <p:attrName>style.visibility</p:attrName>
                                        </p:attrNameLst>
                                      </p:cBhvr>
                                      <p:to>
                                        <p:strVal val="visible"/>
                                      </p:to>
                                    </p:set>
                                    <p:animEffect transition="in" filter="fade">
                                      <p:cBhvr>
                                        <p:cTn id="36" dur="400"/>
                                        <p:tgtEl>
                                          <p:spTgt spid="1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4"/>
                                        </p:tgtEl>
                                        <p:attrNameLst>
                                          <p:attrName>style.visibility</p:attrName>
                                        </p:attrNameLst>
                                      </p:cBhvr>
                                      <p:to>
                                        <p:strVal val="visible"/>
                                      </p:to>
                                    </p:set>
                                    <p:animEffect transition="in" filter="fade">
                                      <p:cBhvr>
                                        <p:cTn id="41" dur="400"/>
                                        <p:tgtEl>
                                          <p:spTgt spid="104"/>
                                        </p:tgtEl>
                                      </p:cBhvr>
                                    </p:animEffect>
                                  </p:childTnLst>
                                </p:cTn>
                              </p:par>
                              <p:par>
                                <p:cTn id="42" presetID="10" presetClass="entr" presetSubtype="0" fill="hold" nodeType="withEffect">
                                  <p:stCondLst>
                                    <p:cond delay="0"/>
                                  </p:stCondLst>
                                  <p:childTnLst>
                                    <p:set>
                                      <p:cBhvr>
                                        <p:cTn id="43" dur="1" fill="hold">
                                          <p:stCondLst>
                                            <p:cond delay="0"/>
                                          </p:stCondLst>
                                        </p:cTn>
                                        <p:tgtEl>
                                          <p:spTgt spid="105"/>
                                        </p:tgtEl>
                                        <p:attrNameLst>
                                          <p:attrName>style.visibility</p:attrName>
                                        </p:attrNameLst>
                                      </p:cBhvr>
                                      <p:to>
                                        <p:strVal val="visible"/>
                                      </p:to>
                                    </p:set>
                                    <p:animEffect transition="in" filter="fade">
                                      <p:cBhvr>
                                        <p:cTn id="44" dur="400"/>
                                        <p:tgtEl>
                                          <p:spTgt spid="105"/>
                                        </p:tgtEl>
                                      </p:cBhvr>
                                    </p:animEffect>
                                  </p:childTnLst>
                                </p:cTn>
                              </p:par>
                              <p:par>
                                <p:cTn id="45" presetID="10" presetClass="entr" presetSubtype="0" fill="hold" nodeType="withEffect">
                                  <p:stCondLst>
                                    <p:cond delay="0"/>
                                  </p:stCondLst>
                                  <p:childTnLst>
                                    <p:set>
                                      <p:cBhvr>
                                        <p:cTn id="46" dur="1" fill="hold">
                                          <p:stCondLst>
                                            <p:cond delay="0"/>
                                          </p:stCondLst>
                                        </p:cTn>
                                        <p:tgtEl>
                                          <p:spTgt spid="114"/>
                                        </p:tgtEl>
                                        <p:attrNameLst>
                                          <p:attrName>style.visibility</p:attrName>
                                        </p:attrNameLst>
                                      </p:cBhvr>
                                      <p:to>
                                        <p:strVal val="visible"/>
                                      </p:to>
                                    </p:set>
                                    <p:animEffect transition="in" filter="fade">
                                      <p:cBhvr>
                                        <p:cTn id="47" dur="400"/>
                                        <p:tgtEl>
                                          <p:spTgt spid="114"/>
                                        </p:tgtEl>
                                      </p:cBhvr>
                                    </p:animEffect>
                                  </p:childTnLst>
                                </p:cTn>
                              </p:par>
                              <p:par>
                                <p:cTn id="48" presetID="10" presetClass="entr" presetSubtype="0" fill="hold" nodeType="withEffect">
                                  <p:stCondLst>
                                    <p:cond delay="0"/>
                                  </p:stCondLst>
                                  <p:childTnLst>
                                    <p:set>
                                      <p:cBhvr>
                                        <p:cTn id="49" dur="1" fill="hold">
                                          <p:stCondLst>
                                            <p:cond delay="0"/>
                                          </p:stCondLst>
                                        </p:cTn>
                                        <p:tgtEl>
                                          <p:spTgt spid="115"/>
                                        </p:tgtEl>
                                        <p:attrNameLst>
                                          <p:attrName>style.visibility</p:attrName>
                                        </p:attrNameLst>
                                      </p:cBhvr>
                                      <p:to>
                                        <p:strVal val="visible"/>
                                      </p:to>
                                    </p:set>
                                    <p:animEffect transition="in" filter="fade">
                                      <p:cBhvr>
                                        <p:cTn id="50" dur="400"/>
                                        <p:tgtEl>
                                          <p:spTgt spid="115"/>
                                        </p:tgtEl>
                                      </p:cBhvr>
                                    </p:animEffect>
                                  </p:childTnLst>
                                </p:cTn>
                              </p:par>
                              <p:par>
                                <p:cTn id="51" presetID="10" presetClass="entr" presetSubtype="0" fill="hold" nodeType="withEffect">
                                  <p:stCondLst>
                                    <p:cond delay="0"/>
                                  </p:stCondLst>
                                  <p:childTnLst>
                                    <p:set>
                                      <p:cBhvr>
                                        <p:cTn id="52" dur="1" fill="hold">
                                          <p:stCondLst>
                                            <p:cond delay="0"/>
                                          </p:stCondLst>
                                        </p:cTn>
                                        <p:tgtEl>
                                          <p:spTgt spid="116"/>
                                        </p:tgtEl>
                                        <p:attrNameLst>
                                          <p:attrName>style.visibility</p:attrName>
                                        </p:attrNameLst>
                                      </p:cBhvr>
                                      <p:to>
                                        <p:strVal val="visible"/>
                                      </p:to>
                                    </p:set>
                                    <p:animEffect transition="in" filter="fade">
                                      <p:cBhvr>
                                        <p:cTn id="53" dur="400"/>
                                        <p:tgtEl>
                                          <p:spTgt spid="11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06"/>
                                        </p:tgtEl>
                                        <p:attrNameLst>
                                          <p:attrName>style.visibility</p:attrName>
                                        </p:attrNameLst>
                                      </p:cBhvr>
                                      <p:to>
                                        <p:strVal val="visible"/>
                                      </p:to>
                                    </p:set>
                                    <p:animEffect transition="in" filter="fade">
                                      <p:cBhvr>
                                        <p:cTn id="58" dur="400"/>
                                        <p:tgtEl>
                                          <p:spTgt spid="106"/>
                                        </p:tgtEl>
                                      </p:cBhvr>
                                    </p:animEffect>
                                  </p:childTnLst>
                                </p:cTn>
                              </p:par>
                              <p:par>
                                <p:cTn id="59" presetID="10" presetClass="entr" presetSubtype="0" fill="hold" nodeType="withEffect">
                                  <p:stCondLst>
                                    <p:cond delay="0"/>
                                  </p:stCondLst>
                                  <p:childTnLst>
                                    <p:set>
                                      <p:cBhvr>
                                        <p:cTn id="60" dur="1" fill="hold">
                                          <p:stCondLst>
                                            <p:cond delay="0"/>
                                          </p:stCondLst>
                                        </p:cTn>
                                        <p:tgtEl>
                                          <p:spTgt spid="107"/>
                                        </p:tgtEl>
                                        <p:attrNameLst>
                                          <p:attrName>style.visibility</p:attrName>
                                        </p:attrNameLst>
                                      </p:cBhvr>
                                      <p:to>
                                        <p:strVal val="visible"/>
                                      </p:to>
                                    </p:set>
                                    <p:animEffect transition="in" filter="fade">
                                      <p:cBhvr>
                                        <p:cTn id="61" dur="400"/>
                                        <p:tgtEl>
                                          <p:spTgt spid="107"/>
                                        </p:tgtEl>
                                      </p:cBhvr>
                                    </p:animEffect>
                                  </p:childTnLst>
                                </p:cTn>
                              </p:par>
                              <p:par>
                                <p:cTn id="62" presetID="10" presetClass="entr" presetSubtype="0" fill="hold" nodeType="withEffect">
                                  <p:stCondLst>
                                    <p:cond delay="0"/>
                                  </p:stCondLst>
                                  <p:childTnLst>
                                    <p:set>
                                      <p:cBhvr>
                                        <p:cTn id="63" dur="1" fill="hold">
                                          <p:stCondLst>
                                            <p:cond delay="0"/>
                                          </p:stCondLst>
                                        </p:cTn>
                                        <p:tgtEl>
                                          <p:spTgt spid="117"/>
                                        </p:tgtEl>
                                        <p:attrNameLst>
                                          <p:attrName>style.visibility</p:attrName>
                                        </p:attrNameLst>
                                      </p:cBhvr>
                                      <p:to>
                                        <p:strVal val="visible"/>
                                      </p:to>
                                    </p:set>
                                    <p:animEffect transition="in" filter="fade">
                                      <p:cBhvr>
                                        <p:cTn id="64" dur="400"/>
                                        <p:tgtEl>
                                          <p:spTgt spid="117"/>
                                        </p:tgtEl>
                                      </p:cBhvr>
                                    </p:animEffect>
                                  </p:childTnLst>
                                </p:cTn>
                              </p:par>
                              <p:par>
                                <p:cTn id="65" presetID="10" presetClass="entr" presetSubtype="0" fill="hold" nodeType="withEffect">
                                  <p:stCondLst>
                                    <p:cond delay="0"/>
                                  </p:stCondLst>
                                  <p:childTnLst>
                                    <p:set>
                                      <p:cBhvr>
                                        <p:cTn id="66" dur="1" fill="hold">
                                          <p:stCondLst>
                                            <p:cond delay="0"/>
                                          </p:stCondLst>
                                        </p:cTn>
                                        <p:tgtEl>
                                          <p:spTgt spid="118"/>
                                        </p:tgtEl>
                                        <p:attrNameLst>
                                          <p:attrName>style.visibility</p:attrName>
                                        </p:attrNameLst>
                                      </p:cBhvr>
                                      <p:to>
                                        <p:strVal val="visible"/>
                                      </p:to>
                                    </p:set>
                                    <p:animEffect transition="in" filter="fade">
                                      <p:cBhvr>
                                        <p:cTn id="67" dur="400"/>
                                        <p:tgtEl>
                                          <p:spTgt spid="118"/>
                                        </p:tgtEl>
                                      </p:cBhvr>
                                    </p:animEffect>
                                  </p:childTnLst>
                                </p:cTn>
                              </p:par>
                              <p:par>
                                <p:cTn id="68" presetID="10" presetClass="entr" presetSubtype="0" fill="hold" nodeType="withEffect">
                                  <p:stCondLst>
                                    <p:cond delay="0"/>
                                  </p:stCondLst>
                                  <p:childTnLst>
                                    <p:set>
                                      <p:cBhvr>
                                        <p:cTn id="69" dur="1" fill="hold">
                                          <p:stCondLst>
                                            <p:cond delay="0"/>
                                          </p:stCondLst>
                                        </p:cTn>
                                        <p:tgtEl>
                                          <p:spTgt spid="119"/>
                                        </p:tgtEl>
                                        <p:attrNameLst>
                                          <p:attrName>style.visibility</p:attrName>
                                        </p:attrNameLst>
                                      </p:cBhvr>
                                      <p:to>
                                        <p:strVal val="visible"/>
                                      </p:to>
                                    </p:set>
                                    <p:animEffect transition="in" filter="fade">
                                      <p:cBhvr>
                                        <p:cTn id="70" dur="400"/>
                                        <p:tgtEl>
                                          <p:spTgt spid="119"/>
                                        </p:tgtEl>
                                      </p:cBhvr>
                                    </p:animEffect>
                                  </p:childTnLst>
                                </p:cTn>
                              </p:par>
                              <p:par>
                                <p:cTn id="71" presetID="10" presetClass="entr" presetSubtype="0" fill="hold" nodeType="withEffect">
                                  <p:stCondLst>
                                    <p:cond delay="0"/>
                                  </p:stCondLst>
                                  <p:childTnLst>
                                    <p:set>
                                      <p:cBhvr>
                                        <p:cTn id="72" dur="1" fill="hold">
                                          <p:stCondLst>
                                            <p:cond delay="0"/>
                                          </p:stCondLst>
                                        </p:cTn>
                                        <p:tgtEl>
                                          <p:spTgt spid="120"/>
                                        </p:tgtEl>
                                        <p:attrNameLst>
                                          <p:attrName>style.visibility</p:attrName>
                                        </p:attrNameLst>
                                      </p:cBhvr>
                                      <p:to>
                                        <p:strVal val="visible"/>
                                      </p:to>
                                    </p:set>
                                    <p:animEffect transition="in" filter="fade">
                                      <p:cBhvr>
                                        <p:cTn id="73" dur="400"/>
                                        <p:tgtEl>
                                          <p:spTgt spid="120"/>
                                        </p:tgtEl>
                                      </p:cBhvr>
                                    </p:animEffect>
                                  </p:childTnLst>
                                </p:cTn>
                              </p:par>
                              <p:par>
                                <p:cTn id="74" presetID="10" presetClass="entr" presetSubtype="0" fill="hold" nodeType="withEffect">
                                  <p:stCondLst>
                                    <p:cond delay="0"/>
                                  </p:stCondLst>
                                  <p:childTnLst>
                                    <p:set>
                                      <p:cBhvr>
                                        <p:cTn id="75" dur="1" fill="hold">
                                          <p:stCondLst>
                                            <p:cond delay="0"/>
                                          </p:stCondLst>
                                        </p:cTn>
                                        <p:tgtEl>
                                          <p:spTgt spid="121"/>
                                        </p:tgtEl>
                                        <p:attrNameLst>
                                          <p:attrName>style.visibility</p:attrName>
                                        </p:attrNameLst>
                                      </p:cBhvr>
                                      <p:to>
                                        <p:strVal val="visible"/>
                                      </p:to>
                                    </p:set>
                                    <p:animEffect transition="in" filter="fade">
                                      <p:cBhvr>
                                        <p:cTn id="76" dur="400"/>
                                        <p:tgtEl>
                                          <p:spTgt spid="121"/>
                                        </p:tgtEl>
                                      </p:cBhvr>
                                    </p:animEffect>
                                  </p:childTnLst>
                                </p:cTn>
                              </p:par>
                              <p:par>
                                <p:cTn id="77" presetID="10" presetClass="entr" presetSubtype="0" fill="hold" nodeType="withEffect">
                                  <p:stCondLst>
                                    <p:cond delay="0"/>
                                  </p:stCondLst>
                                  <p:childTnLst>
                                    <p:set>
                                      <p:cBhvr>
                                        <p:cTn id="78" dur="1" fill="hold">
                                          <p:stCondLst>
                                            <p:cond delay="0"/>
                                          </p:stCondLst>
                                        </p:cTn>
                                        <p:tgtEl>
                                          <p:spTgt spid="122"/>
                                        </p:tgtEl>
                                        <p:attrNameLst>
                                          <p:attrName>style.visibility</p:attrName>
                                        </p:attrNameLst>
                                      </p:cBhvr>
                                      <p:to>
                                        <p:strVal val="visible"/>
                                      </p:to>
                                    </p:set>
                                    <p:animEffect transition="in" filter="fade">
                                      <p:cBhvr>
                                        <p:cTn id="79" dur="400"/>
                                        <p:tgtEl>
                                          <p:spTgt spid="122"/>
                                        </p:tgtEl>
                                      </p:cBhvr>
                                    </p:animEffect>
                                  </p:childTnLst>
                                </p:cTn>
                              </p:par>
                              <p:par>
                                <p:cTn id="80" presetID="10" presetClass="entr" presetSubtype="0" fill="hold" nodeType="withEffect">
                                  <p:stCondLst>
                                    <p:cond delay="0"/>
                                  </p:stCondLst>
                                  <p:childTnLst>
                                    <p:set>
                                      <p:cBhvr>
                                        <p:cTn id="81" dur="1" fill="hold">
                                          <p:stCondLst>
                                            <p:cond delay="0"/>
                                          </p:stCondLst>
                                        </p:cTn>
                                        <p:tgtEl>
                                          <p:spTgt spid="123"/>
                                        </p:tgtEl>
                                        <p:attrNameLst>
                                          <p:attrName>style.visibility</p:attrName>
                                        </p:attrNameLst>
                                      </p:cBhvr>
                                      <p:to>
                                        <p:strVal val="visible"/>
                                      </p:to>
                                    </p:set>
                                    <p:animEffect transition="in" filter="fade">
                                      <p:cBhvr>
                                        <p:cTn id="82" dur="400"/>
                                        <p:tgtEl>
                                          <p:spTgt spid="123"/>
                                        </p:tgtEl>
                                      </p:cBhvr>
                                    </p:animEffect>
                                  </p:childTnLst>
                                </p:cTn>
                              </p:par>
                              <p:par>
                                <p:cTn id="83" presetID="10" presetClass="entr" presetSubtype="0" fill="hold" nodeType="withEffect">
                                  <p:stCondLst>
                                    <p:cond delay="0"/>
                                  </p:stCondLst>
                                  <p:childTnLst>
                                    <p:set>
                                      <p:cBhvr>
                                        <p:cTn id="84" dur="1" fill="hold">
                                          <p:stCondLst>
                                            <p:cond delay="0"/>
                                          </p:stCondLst>
                                        </p:cTn>
                                        <p:tgtEl>
                                          <p:spTgt spid="140"/>
                                        </p:tgtEl>
                                        <p:attrNameLst>
                                          <p:attrName>style.visibility</p:attrName>
                                        </p:attrNameLst>
                                      </p:cBhvr>
                                      <p:to>
                                        <p:strVal val="visible"/>
                                      </p:to>
                                    </p:set>
                                    <p:animEffect transition="in" filter="fade">
                                      <p:cBhvr>
                                        <p:cTn id="85" dur="400"/>
                                        <p:tgtEl>
                                          <p:spTgt spid="140"/>
                                        </p:tgtEl>
                                      </p:cBhvr>
                                    </p:animEffect>
                                  </p:childTnLst>
                                </p:cTn>
                              </p:par>
                              <p:par>
                                <p:cTn id="86" presetID="10" presetClass="entr" presetSubtype="0" fill="hold" nodeType="withEffect">
                                  <p:stCondLst>
                                    <p:cond delay="0"/>
                                  </p:stCondLst>
                                  <p:childTnLst>
                                    <p:set>
                                      <p:cBhvr>
                                        <p:cTn id="87" dur="1" fill="hold">
                                          <p:stCondLst>
                                            <p:cond delay="0"/>
                                          </p:stCondLst>
                                        </p:cTn>
                                        <p:tgtEl>
                                          <p:spTgt spid="124"/>
                                        </p:tgtEl>
                                        <p:attrNameLst>
                                          <p:attrName>style.visibility</p:attrName>
                                        </p:attrNameLst>
                                      </p:cBhvr>
                                      <p:to>
                                        <p:strVal val="visible"/>
                                      </p:to>
                                    </p:set>
                                    <p:animEffect transition="in" filter="fade">
                                      <p:cBhvr>
                                        <p:cTn id="88" dur="4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Where should the boundaries go?</a:t>
            </a:r>
          </a:p>
        </p:txBody>
      </p:sp>
      <p:sp>
        <p:nvSpPr>
          <p:cNvPr id="3" name="Slide Number Placeholder 2"/>
          <p:cNvSpPr>
            <a:spLocks noGrp="1"/>
          </p:cNvSpPr>
          <p:nvPr>
            <p:ph type="sldNum" sz="quarter" idx="4"/>
          </p:nvPr>
        </p:nvSpPr>
        <p:spPr/>
        <p:txBody>
          <a:bodyPr/>
          <a:lstStyle/>
          <a:p>
            <a:fld id="{B7EB45DA-9A0D-DC49-8E02-F30A5DDC21C3}" type="slidenum">
              <a:rPr lang="en-US" smtClean="0"/>
              <a:t>6</a:t>
            </a:fld>
            <a:endParaRPr lang="en-US"/>
          </a:p>
        </p:txBody>
      </p:sp>
      <p:sp>
        <p:nvSpPr>
          <p:cNvPr id="61" name="Band61"/>
          <p:cNvSpPr/>
          <p:nvPr/>
        </p:nvSpPr>
        <p:spPr>
          <a:xfrm>
            <a:off x="279400" y="4560000"/>
            <a:ext cx="8585200" cy="560000"/>
          </a:xfrm>
          <a:prstGeom prst="rect">
            <a:avLst/>
          </a:prstGeom>
          <a:solidFill>
            <a:srgbClr val="F5F1E8"/>
          </a:solidFill>
          <a:ln>
            <a:noFill/>
          </a:ln>
        </p:spPr>
        <p:txBody>
          <a:bodyPr wrap="square" lIns="109728" tIns="82296" rIns="109728" bIns="82296" anchor="ctr">
            <a:noAutofit/>
          </a:bodyPr>
          <a:lstStyle/>
          <a:p>
            <a:pPr algn="ctr">
              <a:buNone/>
            </a:pPr>
            <a:r>
              <a:rPr lang="en-US" sz="1600" b="1" i="0" dirty="0">
                <a:solidFill>
                  <a:srgbClr val="8E6F3E"/>
                </a:solidFill>
              </a:rPr>
              <a:t>CHANGE TOGETHER? · FAIL TOGETHER? · SCALE TOGETHER? · CONSISTENT TOGETHER? · SECURE TOGETHER? · OWNED TOGETHER?</a:t>
            </a:r>
          </a:p>
        </p:txBody>
      </p:sp>
      <p:sp>
        <p:nvSpPr>
          <p:cNvPr id="62" name="T62"/>
          <p:cNvSpPr txBox="1"/>
          <p:nvPr/>
        </p:nvSpPr>
        <p:spPr>
          <a:xfrm>
            <a:off x="685800" y="5170000"/>
            <a:ext cx="7772400" cy="360000"/>
          </a:xfrm>
          <a:prstGeom prst="rect">
            <a:avLst/>
          </a:prstGeom>
          <a:noFill/>
          <a:ln>
            <a:noFill/>
          </a:ln>
        </p:spPr>
        <p:txBody>
          <a:bodyPr wrap="square" lIns="0" tIns="0" rIns="0" bIns="0" anchor="t">
            <a:normAutofit/>
          </a:bodyPr>
          <a:lstStyle/>
          <a:p>
            <a:pPr algn="ctr">
              <a:buNone/>
            </a:pPr>
            <a:r>
              <a:rPr lang="en-US" sz="1800" b="0" i="1" dirty="0">
                <a:solidFill>
                  <a:srgbClr val="000000"/>
                </a:solidFill>
              </a:rPr>
              <a:t>Architecture allocates coupling; it does not eliminate it.</a:t>
            </a:r>
          </a:p>
        </p:txBody>
      </p:sp>
      <p:sp>
        <p:nvSpPr>
          <p:cNvPr id="63" name="Band63"/>
          <p:cNvSpPr/>
          <p:nvPr/>
        </p:nvSpPr>
        <p:spPr>
          <a:xfrm>
            <a:off x="279400" y="5580000"/>
            <a:ext cx="8585200" cy="880000"/>
          </a:xfrm>
          <a:prstGeom prst="rect">
            <a:avLst/>
          </a:prstGeom>
          <a:solidFill>
            <a:srgbClr val="8E6F3E"/>
          </a:solidFill>
          <a:ln>
            <a:noFill/>
          </a:ln>
        </p:spPr>
        <p:txBody>
          <a:bodyPr wrap="square" lIns="109728" tIns="82296" rIns="109728" bIns="82296" anchor="ctr">
            <a:normAutofit fontScale="85000" lnSpcReduction="10000"/>
          </a:bodyPr>
          <a:lstStyle/>
          <a:p>
            <a:pPr algn="ctr">
              <a:buNone/>
            </a:pPr>
            <a:r>
              <a:rPr lang="en-US" sz="2400" b="1" i="0" dirty="0">
                <a:solidFill>
                  <a:srgbClr val="FFFFFF"/>
                </a:solidFill>
              </a:rPr>
              <a:t>Where should we draw boundaries so the interactions and changes we expect are easy, while the interactions and changes we do not want are difficult?</a:t>
            </a:r>
          </a:p>
        </p:txBody>
      </p:sp>
      <p:sp>
        <p:nvSpPr>
          <p:cNvPr id="100" name="OrgALbl"/>
          <p:cNvSpPr txBox="1"/>
          <p:nvPr/>
        </p:nvSpPr>
        <p:spPr>
          <a:xfrm>
            <a:off x="142000" y="760000"/>
            <a:ext cx="4416000" cy="414000"/>
          </a:xfrm>
          <a:prstGeom prst="rect">
            <a:avLst/>
          </a:prstGeom>
          <a:noFill/>
          <a:ln>
            <a:noFill/>
          </a:ln>
        </p:spPr>
        <p:txBody>
          <a:bodyPr wrap="square" lIns="0" tIns="0" rIns="0" bIns="0" anchor="t">
            <a:normAutofit/>
          </a:bodyPr>
          <a:lstStyle/>
          <a:p>
            <a:pPr algn="ctr">
              <a:buNone/>
            </a:pPr>
            <a:r>
              <a:rPr lang="en-US" sz="2500" b="1" i="0" dirty="0">
                <a:solidFill>
                  <a:srgbClr val="8E6F3E"/>
                </a:solidFill>
              </a:rPr>
              <a:t>ORGANIZATION A</a:t>
            </a:r>
          </a:p>
        </p:txBody>
      </p:sp>
      <p:sp>
        <p:nvSpPr>
          <p:cNvPr id="101" name="OrgA0"/>
          <p:cNvSpPr/>
          <p:nvPr/>
        </p:nvSpPr>
        <p:spPr>
          <a:xfrm>
            <a:off x="1046000" y="1250000"/>
            <a:ext cx="2600000" cy="7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400" b="0" i="0" dirty="0">
                <a:solidFill>
                  <a:srgbClr val="5C4826"/>
                </a:solidFill>
              </a:rPr>
              <a:t>collect</a:t>
            </a:r>
          </a:p>
        </p:txBody>
      </p:sp>
      <p:sp>
        <p:nvSpPr>
          <p:cNvPr id="102" name="OrgA1"/>
          <p:cNvSpPr/>
          <p:nvPr/>
        </p:nvSpPr>
        <p:spPr>
          <a:xfrm>
            <a:off x="1046000" y="1950000"/>
            <a:ext cx="2600000" cy="7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400" b="0" i="0" dirty="0">
                <a:solidFill>
                  <a:srgbClr val="5C4826"/>
                </a:solidFill>
              </a:rPr>
              <a:t>classify</a:t>
            </a:r>
          </a:p>
        </p:txBody>
      </p:sp>
      <p:sp>
        <p:nvSpPr>
          <p:cNvPr id="103" name="OrgA2"/>
          <p:cNvSpPr/>
          <p:nvPr/>
        </p:nvSpPr>
        <p:spPr>
          <a:xfrm>
            <a:off x="1046000" y="2650000"/>
            <a:ext cx="2600000" cy="7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400" b="0" i="0" dirty="0">
                <a:solidFill>
                  <a:srgbClr val="5C4826"/>
                </a:solidFill>
              </a:rPr>
              <a:t>summarize</a:t>
            </a:r>
          </a:p>
        </p:txBody>
      </p:sp>
      <p:sp>
        <p:nvSpPr>
          <p:cNvPr id="104" name="OrgA3"/>
          <p:cNvSpPr/>
          <p:nvPr/>
        </p:nvSpPr>
        <p:spPr>
          <a:xfrm>
            <a:off x="1046000" y="3350000"/>
            <a:ext cx="2600000" cy="7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400" b="0" i="0" dirty="0">
                <a:solidFill>
                  <a:srgbClr val="5C4826"/>
                </a:solidFill>
              </a:rPr>
              <a:t>advise</a:t>
            </a:r>
          </a:p>
        </p:txBody>
      </p:sp>
      <p:sp>
        <p:nvSpPr>
          <p:cNvPr id="105" name="OrgAOuter"/>
          <p:cNvSpPr/>
          <p:nvPr/>
        </p:nvSpPr>
        <p:spPr>
          <a:xfrm>
            <a:off x="1046000" y="1250000"/>
            <a:ext cx="2600000" cy="2800000"/>
          </a:xfrm>
          <a:prstGeom prst="rect">
            <a:avLst/>
          </a:prstGeom>
          <a:noFill/>
          <a:ln w="35052">
            <a:solidFill>
              <a:srgbClr val="8E6F3E"/>
            </a:solidFill>
          </a:ln>
        </p:spPr>
        <p:txBody>
          <a:bodyPr wrap="square" lIns="54864" tIns="27432" rIns="54864" bIns="27432" anchor="ctr">
            <a:normAutofit/>
          </a:bodyPr>
          <a:lstStyle/>
          <a:p>
            <a:endParaRPr/>
          </a:p>
        </p:txBody>
      </p:sp>
      <p:cxnSp>
        <p:nvCxnSpPr>
          <p:cNvPr id="106" name="Div"/>
          <p:cNvCxnSpPr/>
          <p:nvPr/>
        </p:nvCxnSpPr>
        <p:spPr>
          <a:xfrm>
            <a:off x="4572000" y="1100000"/>
            <a:ext cx="0" cy="3050000"/>
          </a:xfrm>
          <a:prstGeom prst="line">
            <a:avLst/>
          </a:prstGeom>
          <a:ln w="28575">
            <a:solidFill>
              <a:srgbClr val="C9B991"/>
            </a:solidFill>
            <a:prstDash val="dash"/>
          </a:ln>
        </p:spPr>
      </p:cxnSp>
      <p:sp>
        <p:nvSpPr>
          <p:cNvPr id="107" name="OrgBLbl"/>
          <p:cNvSpPr txBox="1"/>
          <p:nvPr/>
        </p:nvSpPr>
        <p:spPr>
          <a:xfrm>
            <a:off x="4592000" y="760000"/>
            <a:ext cx="4416000" cy="414000"/>
          </a:xfrm>
          <a:prstGeom prst="rect">
            <a:avLst/>
          </a:prstGeom>
          <a:noFill/>
          <a:ln>
            <a:noFill/>
          </a:ln>
        </p:spPr>
        <p:txBody>
          <a:bodyPr wrap="square" lIns="0" tIns="0" rIns="0" bIns="0" anchor="t">
            <a:normAutofit/>
          </a:bodyPr>
          <a:lstStyle/>
          <a:p>
            <a:pPr algn="ctr">
              <a:buNone/>
            </a:pPr>
            <a:r>
              <a:rPr lang="en-US" sz="2500" b="1" i="0" dirty="0">
                <a:solidFill>
                  <a:srgbClr val="8E6F3E"/>
                </a:solidFill>
              </a:rPr>
              <a:t>ORGANIZATION B</a:t>
            </a:r>
          </a:p>
        </p:txBody>
      </p:sp>
      <p:sp>
        <p:nvSpPr>
          <p:cNvPr id="108" name="OrgB1"/>
          <p:cNvSpPr/>
          <p:nvPr/>
        </p:nvSpPr>
        <p:spPr>
          <a:xfrm>
            <a:off x="4720000" y="1300000"/>
            <a:ext cx="2050000" cy="8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400" b="0" i="0" dirty="0">
                <a:solidFill>
                  <a:srgbClr val="5C4826"/>
                </a:solidFill>
              </a:rPr>
              <a:t>collect · store</a:t>
            </a:r>
          </a:p>
        </p:txBody>
      </p:sp>
      <p:sp>
        <p:nvSpPr>
          <p:cNvPr id="109" name="OrgB2"/>
          <p:cNvSpPr/>
          <p:nvPr/>
        </p:nvSpPr>
        <p:spPr>
          <a:xfrm>
            <a:off x="6970000" y="1300000"/>
            <a:ext cx="2050000" cy="8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400" b="0" i="0" dirty="0">
                <a:solidFill>
                  <a:srgbClr val="5C4826"/>
                </a:solidFill>
              </a:rPr>
              <a:t>model · advise</a:t>
            </a:r>
          </a:p>
        </p:txBody>
      </p:sp>
      <p:sp>
        <p:nvSpPr>
          <p:cNvPr id="110" name="OrgBShare"/>
          <p:cNvSpPr/>
          <p:nvPr/>
        </p:nvSpPr>
        <p:spPr>
          <a:xfrm>
            <a:off x="5845000" y="2950000"/>
            <a:ext cx="2050000" cy="800000"/>
          </a:xfrm>
          <a:prstGeom prst="rect">
            <a:avLst/>
          </a:prstGeom>
          <a:solidFill>
            <a:srgbClr val="8E6F3E"/>
          </a:solidFill>
          <a:ln>
            <a:noFill/>
          </a:ln>
        </p:spPr>
        <p:txBody>
          <a:bodyPr wrap="square" lIns="54864" tIns="27432" rIns="54864" bIns="27432" anchor="ctr">
            <a:normAutofit/>
          </a:bodyPr>
          <a:lstStyle/>
          <a:p>
            <a:pPr algn="ctr">
              <a:buNone/>
            </a:pPr>
            <a:r>
              <a:rPr lang="en-US" sz="2400" b="1" i="0" dirty="0">
                <a:solidFill>
                  <a:srgbClr val="FFFFFF"/>
                </a:solidFill>
              </a:rPr>
              <a:t>sharing</a:t>
            </a:r>
          </a:p>
        </p:txBody>
      </p:sp>
      <p:cxnSp>
        <p:nvCxnSpPr>
          <p:cNvPr id="111" name="OrgBd111"/>
          <p:cNvCxnSpPr/>
          <p:nvPr/>
        </p:nvCxnSpPr>
        <p:spPr>
          <a:xfrm>
            <a:off x="5745000" y="2100000"/>
            <a:ext cx="0" cy="620000"/>
          </a:xfrm>
          <a:prstGeom prst="line">
            <a:avLst/>
          </a:prstGeom>
          <a:ln w="44450">
            <a:solidFill>
              <a:srgbClr val="8E6F3E"/>
            </a:solidFill>
          </a:ln>
        </p:spPr>
      </p:cxnSp>
      <p:cxnSp>
        <p:nvCxnSpPr>
          <p:cNvPr id="112" name="OrgBd112"/>
          <p:cNvCxnSpPr/>
          <p:nvPr/>
        </p:nvCxnSpPr>
        <p:spPr>
          <a:xfrm>
            <a:off x="7995000" y="2100000"/>
            <a:ext cx="0" cy="620000"/>
          </a:xfrm>
          <a:prstGeom prst="line">
            <a:avLst/>
          </a:prstGeom>
          <a:ln w="44450">
            <a:solidFill>
              <a:srgbClr val="8E6F3E"/>
            </a:solidFill>
          </a:ln>
        </p:spPr>
      </p:cxnSp>
      <p:sp>
        <p:nvSpPr>
          <p:cNvPr id="113" name="Cap"/>
          <p:cNvSpPr txBox="1"/>
          <p:nvPr/>
        </p:nvSpPr>
        <p:spPr>
          <a:xfrm>
            <a:off x="685800" y="4090000"/>
            <a:ext cx="7772400" cy="400000"/>
          </a:xfrm>
          <a:prstGeom prst="rect">
            <a:avLst/>
          </a:prstGeom>
          <a:noFill/>
          <a:ln>
            <a:noFill/>
          </a:ln>
        </p:spPr>
        <p:txBody>
          <a:bodyPr wrap="square" lIns="0" tIns="0" rIns="0" bIns="0" anchor="t">
            <a:normAutofit/>
          </a:bodyPr>
          <a:lstStyle/>
          <a:p>
            <a:pPr algn="ctr">
              <a:buNone/>
            </a:pPr>
            <a:r>
              <a:rPr lang="en-US" sz="2400" b="0" i="1" dirty="0">
                <a:solidFill>
                  <a:srgbClr val="5C4826"/>
                </a:solidFill>
              </a:rPr>
              <a:t>Different boundaries → different coupling</a:t>
            </a:r>
          </a:p>
        </p:txBody>
      </p:sp>
      <p:cxnSp>
        <p:nvCxnSpPr>
          <p:cNvPr id="114" name="OrgBh1"/>
          <p:cNvCxnSpPr/>
          <p:nvPr/>
        </p:nvCxnSpPr>
        <p:spPr>
          <a:xfrm>
            <a:off x="5745000" y="2700000"/>
            <a:ext cx="725000" cy="0"/>
          </a:xfrm>
          <a:prstGeom prst="line">
            <a:avLst/>
          </a:prstGeom>
          <a:ln w="44450">
            <a:solidFill>
              <a:srgbClr val="8E6F3E"/>
            </a:solidFill>
          </a:ln>
        </p:spPr>
      </p:cxnSp>
      <p:cxnSp>
        <p:nvCxnSpPr>
          <p:cNvPr id="115" name="OrgBv1"/>
          <p:cNvCxnSpPr/>
          <p:nvPr/>
        </p:nvCxnSpPr>
        <p:spPr>
          <a:xfrm>
            <a:off x="6470000" y="2700000"/>
            <a:ext cx="0" cy="250000"/>
          </a:xfrm>
          <a:prstGeom prst="line">
            <a:avLst/>
          </a:prstGeom>
          <a:ln w="44450">
            <a:solidFill>
              <a:srgbClr val="8E6F3E"/>
            </a:solidFill>
            <a:tailEnd type="triangle" w="med" len="med"/>
          </a:ln>
        </p:spPr>
      </p:cxnSp>
      <p:cxnSp>
        <p:nvCxnSpPr>
          <p:cNvPr id="116" name="OrgBh2"/>
          <p:cNvCxnSpPr/>
          <p:nvPr/>
        </p:nvCxnSpPr>
        <p:spPr>
          <a:xfrm>
            <a:off x="7270000" y="2700000"/>
            <a:ext cx="725000" cy="0"/>
          </a:xfrm>
          <a:prstGeom prst="line">
            <a:avLst/>
          </a:prstGeom>
          <a:ln w="44450">
            <a:solidFill>
              <a:srgbClr val="8E6F3E"/>
            </a:solidFill>
          </a:ln>
        </p:spPr>
      </p:cxnSp>
      <p:cxnSp>
        <p:nvCxnSpPr>
          <p:cNvPr id="117" name="OrgBv2"/>
          <p:cNvCxnSpPr/>
          <p:nvPr/>
        </p:nvCxnSpPr>
        <p:spPr>
          <a:xfrm>
            <a:off x="7270000" y="2700000"/>
            <a:ext cx="0" cy="250000"/>
          </a:xfrm>
          <a:prstGeom prst="line">
            <a:avLst/>
          </a:prstGeom>
          <a:ln w="44450">
            <a:solidFill>
              <a:srgbClr val="8E6F3E"/>
            </a:solidFill>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4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400"/>
                                        <p:tgtEl>
                                          <p:spTgt spid="100"/>
                                        </p:tgtEl>
                                      </p:cBhvr>
                                    </p:animEffect>
                                  </p:childTnLst>
                                </p:cTn>
                              </p:par>
                              <p:par>
                                <p:cTn id="13" presetID="10" presetClass="entr" presetSubtype="0" fill="hold" nodeType="withEffect">
                                  <p:stCondLst>
                                    <p:cond delay="0"/>
                                  </p:stCondLst>
                                  <p:childTnLst>
                                    <p:set>
                                      <p:cBhvr>
                                        <p:cTn id="14" dur="1" fill="hold">
                                          <p:stCondLst>
                                            <p:cond delay="0"/>
                                          </p:stCondLst>
                                        </p:cTn>
                                        <p:tgtEl>
                                          <p:spTgt spid="101"/>
                                        </p:tgtEl>
                                        <p:attrNameLst>
                                          <p:attrName>style.visibility</p:attrName>
                                        </p:attrNameLst>
                                      </p:cBhvr>
                                      <p:to>
                                        <p:strVal val="visible"/>
                                      </p:to>
                                    </p:set>
                                    <p:animEffect transition="in" filter="fade">
                                      <p:cBhvr>
                                        <p:cTn id="15" dur="400"/>
                                        <p:tgtEl>
                                          <p:spTgt spid="101"/>
                                        </p:tgtEl>
                                      </p:cBhvr>
                                    </p:animEffect>
                                  </p:childTnLst>
                                </p:cTn>
                              </p:par>
                              <p:par>
                                <p:cTn id="16" presetID="10" presetClass="entr" presetSubtype="0" fill="hold" nodeType="withEffect">
                                  <p:stCondLst>
                                    <p:cond delay="0"/>
                                  </p:stCondLst>
                                  <p:childTnLst>
                                    <p:set>
                                      <p:cBhvr>
                                        <p:cTn id="17" dur="1" fill="hold">
                                          <p:stCondLst>
                                            <p:cond delay="0"/>
                                          </p:stCondLst>
                                        </p:cTn>
                                        <p:tgtEl>
                                          <p:spTgt spid="102"/>
                                        </p:tgtEl>
                                        <p:attrNameLst>
                                          <p:attrName>style.visibility</p:attrName>
                                        </p:attrNameLst>
                                      </p:cBhvr>
                                      <p:to>
                                        <p:strVal val="visible"/>
                                      </p:to>
                                    </p:set>
                                    <p:animEffect transition="in" filter="fade">
                                      <p:cBhvr>
                                        <p:cTn id="18" dur="400"/>
                                        <p:tgtEl>
                                          <p:spTgt spid="102"/>
                                        </p:tgtEl>
                                      </p:cBhvr>
                                    </p:animEffect>
                                  </p:childTnLst>
                                </p:cTn>
                              </p:par>
                              <p:par>
                                <p:cTn id="19" presetID="10" presetClass="entr" presetSubtype="0" fill="hold" nodeType="withEffect">
                                  <p:stCondLst>
                                    <p:cond delay="0"/>
                                  </p:stCondLst>
                                  <p:childTnLst>
                                    <p:set>
                                      <p:cBhvr>
                                        <p:cTn id="20" dur="1" fill="hold">
                                          <p:stCondLst>
                                            <p:cond delay="0"/>
                                          </p:stCondLst>
                                        </p:cTn>
                                        <p:tgtEl>
                                          <p:spTgt spid="103"/>
                                        </p:tgtEl>
                                        <p:attrNameLst>
                                          <p:attrName>style.visibility</p:attrName>
                                        </p:attrNameLst>
                                      </p:cBhvr>
                                      <p:to>
                                        <p:strVal val="visible"/>
                                      </p:to>
                                    </p:set>
                                    <p:animEffect transition="in" filter="fade">
                                      <p:cBhvr>
                                        <p:cTn id="21" dur="400"/>
                                        <p:tgtEl>
                                          <p:spTgt spid="103"/>
                                        </p:tgtEl>
                                      </p:cBhvr>
                                    </p:animEffect>
                                  </p:childTnLst>
                                </p:cTn>
                              </p:par>
                              <p:par>
                                <p:cTn id="22" presetID="10" presetClass="entr" presetSubtype="0" fill="hold" nodeType="withEffect">
                                  <p:stCondLst>
                                    <p:cond delay="0"/>
                                  </p:stCondLst>
                                  <p:childTnLst>
                                    <p:set>
                                      <p:cBhvr>
                                        <p:cTn id="23" dur="1" fill="hold">
                                          <p:stCondLst>
                                            <p:cond delay="0"/>
                                          </p:stCondLst>
                                        </p:cTn>
                                        <p:tgtEl>
                                          <p:spTgt spid="104"/>
                                        </p:tgtEl>
                                        <p:attrNameLst>
                                          <p:attrName>style.visibility</p:attrName>
                                        </p:attrNameLst>
                                      </p:cBhvr>
                                      <p:to>
                                        <p:strVal val="visible"/>
                                      </p:to>
                                    </p:set>
                                    <p:animEffect transition="in" filter="fade">
                                      <p:cBhvr>
                                        <p:cTn id="24" dur="400"/>
                                        <p:tgtEl>
                                          <p:spTgt spid="104"/>
                                        </p:tgtEl>
                                      </p:cBhvr>
                                    </p:animEffect>
                                  </p:childTnLst>
                                </p:cTn>
                              </p:par>
                              <p:par>
                                <p:cTn id="25" presetID="10" presetClass="entr" presetSubtype="0" fill="hold" nodeType="withEffect">
                                  <p:stCondLst>
                                    <p:cond delay="0"/>
                                  </p:stCondLst>
                                  <p:childTnLst>
                                    <p:set>
                                      <p:cBhvr>
                                        <p:cTn id="26" dur="1" fill="hold">
                                          <p:stCondLst>
                                            <p:cond delay="0"/>
                                          </p:stCondLst>
                                        </p:cTn>
                                        <p:tgtEl>
                                          <p:spTgt spid="105"/>
                                        </p:tgtEl>
                                        <p:attrNameLst>
                                          <p:attrName>style.visibility</p:attrName>
                                        </p:attrNameLst>
                                      </p:cBhvr>
                                      <p:to>
                                        <p:strVal val="visible"/>
                                      </p:to>
                                    </p:set>
                                    <p:animEffect transition="in" filter="fade">
                                      <p:cBhvr>
                                        <p:cTn id="27" dur="400"/>
                                        <p:tgtEl>
                                          <p:spTgt spid="10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7"/>
                                        </p:tgtEl>
                                        <p:attrNameLst>
                                          <p:attrName>style.visibility</p:attrName>
                                        </p:attrNameLst>
                                      </p:cBhvr>
                                      <p:to>
                                        <p:strVal val="visible"/>
                                      </p:to>
                                    </p:set>
                                    <p:animEffect transition="in" filter="fade">
                                      <p:cBhvr>
                                        <p:cTn id="32" dur="400"/>
                                        <p:tgtEl>
                                          <p:spTgt spid="107"/>
                                        </p:tgtEl>
                                      </p:cBhvr>
                                    </p:animEffect>
                                  </p:childTnLst>
                                </p:cTn>
                              </p:par>
                              <p:par>
                                <p:cTn id="33" presetID="10" presetClass="entr" presetSubtype="0" fill="hold" nodeType="withEffect">
                                  <p:stCondLst>
                                    <p:cond delay="0"/>
                                  </p:stCondLst>
                                  <p:childTnLst>
                                    <p:set>
                                      <p:cBhvr>
                                        <p:cTn id="34" dur="1" fill="hold">
                                          <p:stCondLst>
                                            <p:cond delay="0"/>
                                          </p:stCondLst>
                                        </p:cTn>
                                        <p:tgtEl>
                                          <p:spTgt spid="108"/>
                                        </p:tgtEl>
                                        <p:attrNameLst>
                                          <p:attrName>style.visibility</p:attrName>
                                        </p:attrNameLst>
                                      </p:cBhvr>
                                      <p:to>
                                        <p:strVal val="visible"/>
                                      </p:to>
                                    </p:set>
                                    <p:animEffect transition="in" filter="fade">
                                      <p:cBhvr>
                                        <p:cTn id="35" dur="400"/>
                                        <p:tgtEl>
                                          <p:spTgt spid="108"/>
                                        </p:tgtEl>
                                      </p:cBhvr>
                                    </p:animEffect>
                                  </p:childTnLst>
                                </p:cTn>
                              </p:par>
                              <p:par>
                                <p:cTn id="36" presetID="10" presetClass="entr" presetSubtype="0" fill="hold" nodeType="withEffect">
                                  <p:stCondLst>
                                    <p:cond delay="0"/>
                                  </p:stCondLst>
                                  <p:childTnLst>
                                    <p:set>
                                      <p:cBhvr>
                                        <p:cTn id="37" dur="1" fill="hold">
                                          <p:stCondLst>
                                            <p:cond delay="0"/>
                                          </p:stCondLst>
                                        </p:cTn>
                                        <p:tgtEl>
                                          <p:spTgt spid="109"/>
                                        </p:tgtEl>
                                        <p:attrNameLst>
                                          <p:attrName>style.visibility</p:attrName>
                                        </p:attrNameLst>
                                      </p:cBhvr>
                                      <p:to>
                                        <p:strVal val="visible"/>
                                      </p:to>
                                    </p:set>
                                    <p:animEffect transition="in" filter="fade">
                                      <p:cBhvr>
                                        <p:cTn id="38" dur="400"/>
                                        <p:tgtEl>
                                          <p:spTgt spid="109"/>
                                        </p:tgtEl>
                                      </p:cBhvr>
                                    </p:animEffect>
                                  </p:childTnLst>
                                </p:cTn>
                              </p:par>
                              <p:par>
                                <p:cTn id="39" presetID="10" presetClass="entr" presetSubtype="0" fill="hold" nodeType="withEffect">
                                  <p:stCondLst>
                                    <p:cond delay="0"/>
                                  </p:stCondLst>
                                  <p:childTnLst>
                                    <p:set>
                                      <p:cBhvr>
                                        <p:cTn id="40" dur="1" fill="hold">
                                          <p:stCondLst>
                                            <p:cond delay="0"/>
                                          </p:stCondLst>
                                        </p:cTn>
                                        <p:tgtEl>
                                          <p:spTgt spid="110"/>
                                        </p:tgtEl>
                                        <p:attrNameLst>
                                          <p:attrName>style.visibility</p:attrName>
                                        </p:attrNameLst>
                                      </p:cBhvr>
                                      <p:to>
                                        <p:strVal val="visible"/>
                                      </p:to>
                                    </p:set>
                                    <p:animEffect transition="in" filter="fade">
                                      <p:cBhvr>
                                        <p:cTn id="41" dur="400"/>
                                        <p:tgtEl>
                                          <p:spTgt spid="110"/>
                                        </p:tgtEl>
                                      </p:cBhvr>
                                    </p:animEffect>
                                  </p:childTnLst>
                                </p:cTn>
                              </p:par>
                              <p:par>
                                <p:cTn id="42" presetID="10" presetClass="entr" presetSubtype="0" fill="hold" nodeType="withEffect">
                                  <p:stCondLst>
                                    <p:cond delay="0"/>
                                  </p:stCondLst>
                                  <p:childTnLst>
                                    <p:set>
                                      <p:cBhvr>
                                        <p:cTn id="43" dur="1" fill="hold">
                                          <p:stCondLst>
                                            <p:cond delay="0"/>
                                          </p:stCondLst>
                                        </p:cTn>
                                        <p:tgtEl>
                                          <p:spTgt spid="111"/>
                                        </p:tgtEl>
                                        <p:attrNameLst>
                                          <p:attrName>style.visibility</p:attrName>
                                        </p:attrNameLst>
                                      </p:cBhvr>
                                      <p:to>
                                        <p:strVal val="visible"/>
                                      </p:to>
                                    </p:set>
                                    <p:animEffect transition="in" filter="fade">
                                      <p:cBhvr>
                                        <p:cTn id="44" dur="400"/>
                                        <p:tgtEl>
                                          <p:spTgt spid="111"/>
                                        </p:tgtEl>
                                      </p:cBhvr>
                                    </p:animEffect>
                                  </p:childTnLst>
                                </p:cTn>
                              </p:par>
                              <p:par>
                                <p:cTn id="45" presetID="10" presetClass="entr" presetSubtype="0" fill="hold" nodeType="withEffect">
                                  <p:stCondLst>
                                    <p:cond delay="0"/>
                                  </p:stCondLst>
                                  <p:childTnLst>
                                    <p:set>
                                      <p:cBhvr>
                                        <p:cTn id="46" dur="1" fill="hold">
                                          <p:stCondLst>
                                            <p:cond delay="0"/>
                                          </p:stCondLst>
                                        </p:cTn>
                                        <p:tgtEl>
                                          <p:spTgt spid="112"/>
                                        </p:tgtEl>
                                        <p:attrNameLst>
                                          <p:attrName>style.visibility</p:attrName>
                                        </p:attrNameLst>
                                      </p:cBhvr>
                                      <p:to>
                                        <p:strVal val="visible"/>
                                      </p:to>
                                    </p:set>
                                    <p:animEffect transition="in" filter="fade">
                                      <p:cBhvr>
                                        <p:cTn id="47" dur="400"/>
                                        <p:tgtEl>
                                          <p:spTgt spid="112"/>
                                        </p:tgtEl>
                                      </p:cBhvr>
                                    </p:animEffect>
                                  </p:childTnLst>
                                </p:cTn>
                              </p:par>
                              <p:par>
                                <p:cTn id="48" presetID="10" presetClass="entr" presetSubtype="0" fill="hold" nodeType="withEffect">
                                  <p:stCondLst>
                                    <p:cond delay="0"/>
                                  </p:stCondLst>
                                  <p:childTnLst>
                                    <p:set>
                                      <p:cBhvr>
                                        <p:cTn id="49" dur="1" fill="hold">
                                          <p:stCondLst>
                                            <p:cond delay="0"/>
                                          </p:stCondLst>
                                        </p:cTn>
                                        <p:tgtEl>
                                          <p:spTgt spid="114"/>
                                        </p:tgtEl>
                                        <p:attrNameLst>
                                          <p:attrName>style.visibility</p:attrName>
                                        </p:attrNameLst>
                                      </p:cBhvr>
                                      <p:to>
                                        <p:strVal val="visible"/>
                                      </p:to>
                                    </p:set>
                                    <p:animEffect transition="in" filter="fade">
                                      <p:cBhvr>
                                        <p:cTn id="50" dur="400"/>
                                        <p:tgtEl>
                                          <p:spTgt spid="114"/>
                                        </p:tgtEl>
                                      </p:cBhvr>
                                    </p:animEffect>
                                  </p:childTnLst>
                                </p:cTn>
                              </p:par>
                              <p:par>
                                <p:cTn id="51" presetID="10" presetClass="entr" presetSubtype="0" fill="hold" nodeType="withEffect">
                                  <p:stCondLst>
                                    <p:cond delay="0"/>
                                  </p:stCondLst>
                                  <p:childTnLst>
                                    <p:set>
                                      <p:cBhvr>
                                        <p:cTn id="52" dur="1" fill="hold">
                                          <p:stCondLst>
                                            <p:cond delay="0"/>
                                          </p:stCondLst>
                                        </p:cTn>
                                        <p:tgtEl>
                                          <p:spTgt spid="115"/>
                                        </p:tgtEl>
                                        <p:attrNameLst>
                                          <p:attrName>style.visibility</p:attrName>
                                        </p:attrNameLst>
                                      </p:cBhvr>
                                      <p:to>
                                        <p:strVal val="visible"/>
                                      </p:to>
                                    </p:set>
                                    <p:animEffect transition="in" filter="fade">
                                      <p:cBhvr>
                                        <p:cTn id="53" dur="400"/>
                                        <p:tgtEl>
                                          <p:spTgt spid="115"/>
                                        </p:tgtEl>
                                      </p:cBhvr>
                                    </p:animEffect>
                                  </p:childTnLst>
                                </p:cTn>
                              </p:par>
                              <p:par>
                                <p:cTn id="54" presetID="10" presetClass="entr" presetSubtype="0" fill="hold" nodeType="withEffect">
                                  <p:stCondLst>
                                    <p:cond delay="0"/>
                                  </p:stCondLst>
                                  <p:childTnLst>
                                    <p:set>
                                      <p:cBhvr>
                                        <p:cTn id="55" dur="1" fill="hold">
                                          <p:stCondLst>
                                            <p:cond delay="0"/>
                                          </p:stCondLst>
                                        </p:cTn>
                                        <p:tgtEl>
                                          <p:spTgt spid="116"/>
                                        </p:tgtEl>
                                        <p:attrNameLst>
                                          <p:attrName>style.visibility</p:attrName>
                                        </p:attrNameLst>
                                      </p:cBhvr>
                                      <p:to>
                                        <p:strVal val="visible"/>
                                      </p:to>
                                    </p:set>
                                    <p:animEffect transition="in" filter="fade">
                                      <p:cBhvr>
                                        <p:cTn id="56" dur="400"/>
                                        <p:tgtEl>
                                          <p:spTgt spid="116"/>
                                        </p:tgtEl>
                                      </p:cBhvr>
                                    </p:animEffect>
                                  </p:childTnLst>
                                </p:cTn>
                              </p:par>
                              <p:par>
                                <p:cTn id="57" presetID="10" presetClass="entr" presetSubtype="0" fill="hold" nodeType="withEffect">
                                  <p:stCondLst>
                                    <p:cond delay="0"/>
                                  </p:stCondLst>
                                  <p:childTnLst>
                                    <p:set>
                                      <p:cBhvr>
                                        <p:cTn id="58" dur="1" fill="hold">
                                          <p:stCondLst>
                                            <p:cond delay="0"/>
                                          </p:stCondLst>
                                        </p:cTn>
                                        <p:tgtEl>
                                          <p:spTgt spid="117"/>
                                        </p:tgtEl>
                                        <p:attrNameLst>
                                          <p:attrName>style.visibility</p:attrName>
                                        </p:attrNameLst>
                                      </p:cBhvr>
                                      <p:to>
                                        <p:strVal val="visible"/>
                                      </p:to>
                                    </p:set>
                                    <p:animEffect transition="in" filter="fade">
                                      <p:cBhvr>
                                        <p:cTn id="59" dur="400"/>
                                        <p:tgtEl>
                                          <p:spTgt spid="1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3"/>
                                        </p:tgtEl>
                                        <p:attrNameLst>
                                          <p:attrName>style.visibility</p:attrName>
                                        </p:attrNameLst>
                                      </p:cBhvr>
                                      <p:to>
                                        <p:strVal val="visible"/>
                                      </p:to>
                                    </p:set>
                                    <p:animEffect transition="in" filter="fade">
                                      <p:cBhvr>
                                        <p:cTn id="64" dur="400"/>
                                        <p:tgtEl>
                                          <p:spTgt spid="11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62"/>
                                        </p:tgtEl>
                                        <p:attrNameLst>
                                          <p:attrName>style.visibility</p:attrName>
                                        </p:attrNameLst>
                                      </p:cBhvr>
                                      <p:to>
                                        <p:strVal val="visible"/>
                                      </p:to>
                                    </p:set>
                                    <p:animEffect transition="in" filter="fade">
                                      <p:cBhvr>
                                        <p:cTn id="69" dur="400"/>
                                        <p:tgtEl>
                                          <p:spTgt spid="6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63"/>
                                        </p:tgtEl>
                                        <p:attrNameLst>
                                          <p:attrName>style.visibility</p:attrName>
                                        </p:attrNameLst>
                                      </p:cBhvr>
                                      <p:to>
                                        <p:strVal val="visible"/>
                                      </p:to>
                                    </p:set>
                                    <p:animEffect transition="in" filter="fade">
                                      <p:cBhvr>
                                        <p:cTn id="74" dur="4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Architecture creates possibilities and constraints</a:t>
            </a:r>
          </a:p>
        </p:txBody>
      </p:sp>
      <p:sp>
        <p:nvSpPr>
          <p:cNvPr id="3" name="Slide Number Placeholder 2"/>
          <p:cNvSpPr>
            <a:spLocks noGrp="1"/>
          </p:cNvSpPr>
          <p:nvPr>
            <p:ph type="sldNum" sz="quarter" idx="4"/>
          </p:nvPr>
        </p:nvSpPr>
        <p:spPr/>
        <p:txBody>
          <a:bodyPr/>
          <a:lstStyle/>
          <a:p>
            <a:fld id="{4E1D2A6B-8C3F-4A5D-9E7B-2F6C1D8A9B30}" type="slidenum">
              <a:rPr lang="en-US" smtClean="0"/>
              <a:t>7</a:t>
            </a:fld>
            <a:endParaRPr lang="en-US"/>
          </a:p>
        </p:txBody>
      </p:sp>
      <p:sp>
        <p:nvSpPr>
          <p:cNvPr id="100" name="SketchHeader"/>
          <p:cNvSpPr txBox="1"/>
          <p:nvPr/>
        </p:nvSpPr>
        <p:spPr>
          <a:xfrm>
            <a:off x="258318" y="1150000"/>
            <a:ext cx="4116324" cy="300000"/>
          </a:xfrm>
          <a:prstGeom prst="rect">
            <a:avLst/>
          </a:prstGeom>
          <a:noFill/>
          <a:ln>
            <a:noFill/>
          </a:ln>
        </p:spPr>
        <p:txBody>
          <a:bodyPr wrap="square" lIns="0" tIns="0" rIns="0" bIns="0" anchor="t">
            <a:normAutofit/>
          </a:bodyPr>
          <a:lstStyle/>
          <a:p>
            <a:pPr algn="ctr">
              <a:buNone/>
            </a:pPr>
            <a:r>
              <a:rPr lang="en-US" sz="1600" b="1" i="0" dirty="0">
                <a:solidFill>
                  <a:srgbClr val="8E6F3E"/>
                </a:solidFill>
              </a:rPr>
              <a:t>BUILDING ARCHITECTURE</a:t>
            </a:r>
          </a:p>
        </p:txBody>
      </p:sp>
      <p:sp>
        <p:nvSpPr>
          <p:cNvPr id="101" name="WallLabel"/>
          <p:cNvSpPr txBox="1"/>
          <p:nvPr/>
        </p:nvSpPr>
        <p:spPr>
          <a:xfrm>
            <a:off x="258318" y="1500000"/>
            <a:ext cx="4116324" cy="280000"/>
          </a:xfrm>
          <a:prstGeom prst="rect">
            <a:avLst/>
          </a:prstGeom>
          <a:noFill/>
          <a:ln>
            <a:noFill/>
          </a:ln>
        </p:spPr>
        <p:txBody>
          <a:bodyPr wrap="square" lIns="0" tIns="0" rIns="0" bIns="0" anchor="t">
            <a:normAutofit/>
          </a:bodyPr>
          <a:lstStyle/>
          <a:p>
            <a:pPr algn="ctr">
              <a:buNone/>
            </a:pPr>
            <a:r>
              <a:rPr lang="en-US" sz="1600" b="0" i="1" dirty="0">
                <a:solidFill>
                  <a:srgbClr val="555960"/>
                </a:solidFill>
              </a:rPr>
              <a:t>structural wall</a:t>
            </a:r>
          </a:p>
        </p:txBody>
      </p:sp>
      <p:sp>
        <p:nvSpPr>
          <p:cNvPr id="102" name="WallRect"/>
          <p:cNvSpPr/>
          <p:nvPr/>
        </p:nvSpPr>
        <p:spPr>
          <a:xfrm>
            <a:off x="1366480" y="1850000"/>
            <a:ext cx="1900000" cy="3000000"/>
          </a:xfrm>
          <a:prstGeom prst="rect">
            <a:avLst/>
          </a:prstGeom>
          <a:solidFill>
            <a:srgbClr val="C9B991"/>
          </a:solidFill>
          <a:ln w="19050">
            <a:solidFill>
              <a:srgbClr val="555960"/>
            </a:solidFill>
          </a:ln>
        </p:spPr>
        <p:txBody>
          <a:bodyPr wrap="square" lIns="0" tIns="0" rIns="0" bIns="0" anchor="ctr">
            <a:normAutofit/>
          </a:bodyPr>
          <a:lstStyle/>
          <a:p>
            <a:endParaRPr/>
          </a:p>
        </p:txBody>
      </p:sp>
      <p:sp>
        <p:nvSpPr>
          <p:cNvPr id="103" name="ServiceSpace"/>
          <p:cNvSpPr/>
          <p:nvPr/>
        </p:nvSpPr>
        <p:spPr>
          <a:xfrm>
            <a:off x="1741480" y="2750000"/>
            <a:ext cx="1150000" cy="1200000"/>
          </a:xfrm>
          <a:prstGeom prst="rect">
            <a:avLst/>
          </a:prstGeom>
          <a:solidFill>
            <a:srgbClr val="F5F1E8"/>
          </a:solidFill>
          <a:ln w="12700">
            <a:solidFill>
              <a:srgbClr val="555960"/>
            </a:solidFill>
            <a:prstDash val="dash"/>
          </a:ln>
        </p:spPr>
        <p:txBody>
          <a:bodyPr wrap="square" lIns="27432" tIns="27432" rIns="27432" bIns="27432" anchor="ctr">
            <a:normAutofit/>
          </a:bodyPr>
          <a:lstStyle/>
          <a:p>
            <a:pPr algn="ctr">
              <a:buNone/>
            </a:pPr>
            <a:r>
              <a:rPr lang="en-US" sz="1600" b="0" i="0" dirty="0">
                <a:solidFill>
                  <a:srgbClr val="555960"/>
                </a:solidFill>
              </a:rPr>
              <a:t>service space</a:t>
            </a:r>
          </a:p>
        </p:txBody>
      </p:sp>
      <p:sp>
        <p:nvSpPr>
          <p:cNvPr id="104" name="RoomLeft"/>
          <p:cNvSpPr txBox="1"/>
          <p:nvPr/>
        </p:nvSpPr>
        <p:spPr>
          <a:xfrm>
            <a:off x="258318" y="3175000"/>
            <a:ext cx="1058162" cy="350000"/>
          </a:xfrm>
          <a:prstGeom prst="rect">
            <a:avLst/>
          </a:prstGeom>
          <a:noFill/>
          <a:ln>
            <a:noFill/>
          </a:ln>
        </p:spPr>
        <p:txBody>
          <a:bodyPr wrap="square" lIns="0" tIns="0" rIns="0" bIns="0" anchor="ctr">
            <a:normAutofit/>
          </a:bodyPr>
          <a:lstStyle/>
          <a:p>
            <a:pPr algn="ctr">
              <a:buNone/>
            </a:pPr>
            <a:r>
              <a:rPr lang="en-US" sz="1600" b="0" i="1" dirty="0">
                <a:solidFill>
                  <a:srgbClr val="555960"/>
                </a:solidFill>
              </a:rPr>
              <a:t>room</a:t>
            </a:r>
          </a:p>
        </p:txBody>
      </p:sp>
      <p:sp>
        <p:nvSpPr>
          <p:cNvPr id="105" name="RoomRight"/>
          <p:cNvSpPr txBox="1"/>
          <p:nvPr/>
        </p:nvSpPr>
        <p:spPr>
          <a:xfrm>
            <a:off x="3316480" y="3175000"/>
            <a:ext cx="1058162" cy="350000"/>
          </a:xfrm>
          <a:prstGeom prst="rect">
            <a:avLst/>
          </a:prstGeom>
          <a:noFill/>
          <a:ln>
            <a:noFill/>
          </a:ln>
        </p:spPr>
        <p:txBody>
          <a:bodyPr wrap="square" lIns="0" tIns="0" rIns="0" bIns="0" anchor="ctr">
            <a:normAutofit/>
          </a:bodyPr>
          <a:lstStyle/>
          <a:p>
            <a:pPr algn="ctr">
              <a:buNone/>
            </a:pPr>
            <a:r>
              <a:rPr lang="en-US" sz="1600" b="0" i="1" dirty="0">
                <a:solidFill>
                  <a:srgbClr val="555960"/>
                </a:solidFill>
              </a:rPr>
              <a:t>room</a:t>
            </a:r>
          </a:p>
        </p:txBody>
      </p:sp>
      <p:sp>
        <p:nvSpPr>
          <p:cNvPr id="106" name="SketchCaption"/>
          <p:cNvSpPr txBox="1"/>
          <p:nvPr/>
        </p:nvSpPr>
        <p:spPr>
          <a:xfrm>
            <a:off x="258318" y="5050000"/>
            <a:ext cx="4511040" cy="320000"/>
          </a:xfrm>
          <a:prstGeom prst="rect">
            <a:avLst/>
          </a:prstGeom>
          <a:noFill/>
          <a:ln>
            <a:noFill/>
          </a:ln>
        </p:spPr>
        <p:txBody>
          <a:bodyPr wrap="square" lIns="0" tIns="0" rIns="0" bIns="0" anchor="t">
            <a:normAutofit fontScale="92500"/>
          </a:bodyPr>
          <a:lstStyle/>
          <a:p>
            <a:pPr algn="ctr">
              <a:buNone/>
            </a:pPr>
            <a:r>
              <a:rPr lang="en-US" sz="1600" b="0" i="1" dirty="0">
                <a:solidFill>
                  <a:srgbClr val="555960"/>
                </a:solidFill>
              </a:rPr>
              <a:t>wall location · available depth · permitted penetrations</a:t>
            </a:r>
          </a:p>
        </p:txBody>
      </p:sp>
      <p:sp>
        <p:nvSpPr>
          <p:cNvPr id="107" name="LineCard1"/>
          <p:cNvSpPr/>
          <p:nvPr/>
        </p:nvSpPr>
        <p:spPr>
          <a:xfrm>
            <a:off x="4769358" y="2300000"/>
            <a:ext cx="4116324" cy="950000"/>
          </a:xfrm>
          <a:prstGeom prst="rect">
            <a:avLst/>
          </a:prstGeom>
          <a:solidFill>
            <a:srgbClr val="F5F1E8"/>
          </a:solidFill>
          <a:ln w="14097">
            <a:solidFill>
              <a:srgbClr val="C9B991"/>
            </a:solidFill>
          </a:ln>
        </p:spPr>
        <p:txBody>
          <a:bodyPr wrap="square" lIns="182880" tIns="45720" rIns="182880" bIns="45720" anchor="ctr">
            <a:normAutofit/>
          </a:bodyPr>
          <a:lstStyle/>
          <a:p>
            <a:pPr algn="l">
              <a:buNone/>
            </a:pPr>
            <a:r>
              <a:rPr lang="en-US" sz="1800" b="0" i="0" dirty="0">
                <a:solidFill>
                  <a:srgbClr val="000000"/>
                </a:solidFill>
              </a:rPr>
              <a:t>The architecture does not specify the plumbing</a:t>
            </a:r>
          </a:p>
        </p:txBody>
      </p:sp>
      <p:sp>
        <p:nvSpPr>
          <p:cNvPr id="108" name="LineCard2"/>
          <p:cNvSpPr/>
          <p:nvPr/>
        </p:nvSpPr>
        <p:spPr>
          <a:xfrm>
            <a:off x="4769358" y="3600000"/>
            <a:ext cx="4116324" cy="950000"/>
          </a:xfrm>
          <a:prstGeom prst="rect">
            <a:avLst/>
          </a:prstGeom>
          <a:solidFill>
            <a:srgbClr val="F5F1E8"/>
          </a:solidFill>
          <a:ln w="14097">
            <a:solidFill>
              <a:srgbClr val="C9B991"/>
            </a:solidFill>
          </a:ln>
        </p:spPr>
        <p:txBody>
          <a:bodyPr wrap="square" lIns="182880" tIns="45720" rIns="182880" bIns="45720" anchor="ctr">
            <a:normAutofit/>
          </a:bodyPr>
          <a:lstStyle/>
          <a:p>
            <a:pPr algn="l">
              <a:buNone/>
            </a:pPr>
            <a:r>
              <a:rPr lang="en-US" sz="1800" b="0" i="0" dirty="0">
                <a:solidFill>
                  <a:srgbClr val="000000"/>
                </a:solidFill>
              </a:rPr>
              <a:t>It </a:t>
            </a:r>
            <a:r>
              <a:rPr lang="en-US" sz="1800" b="1" i="0" dirty="0">
                <a:solidFill>
                  <a:srgbClr val="8E6F3E"/>
                </a:solidFill>
              </a:rPr>
              <a:t>DOES</a:t>
            </a:r>
            <a:r>
              <a:rPr lang="en-US" sz="1800" b="0" i="0" dirty="0">
                <a:solidFill>
                  <a:srgbClr val="000000"/>
                </a:solidFill>
              </a:rPr>
              <a:t> constrain where the plumbing can go</a:t>
            </a:r>
          </a:p>
        </p:txBody>
      </p:sp>
      <p:sp>
        <p:nvSpPr>
          <p:cNvPr id="109" name="FooterBand"/>
          <p:cNvSpPr/>
          <p:nvPr/>
        </p:nvSpPr>
        <p:spPr>
          <a:xfrm>
            <a:off x="279400" y="5850000"/>
            <a:ext cx="8585200" cy="610000"/>
          </a:xfrm>
          <a:prstGeom prst="rect">
            <a:avLst/>
          </a:prstGeom>
          <a:solidFill>
            <a:srgbClr val="8E6F3E"/>
          </a:solidFill>
          <a:ln>
            <a:noFill/>
          </a:ln>
        </p:spPr>
        <p:txBody>
          <a:bodyPr wrap="square" lIns="109728" tIns="45720" rIns="109728" bIns="45720" anchor="ctr">
            <a:normAutofit/>
          </a:bodyPr>
          <a:lstStyle/>
          <a:p>
            <a:pPr algn="ctr">
              <a:buNone/>
            </a:pPr>
            <a:r>
              <a:rPr lang="en-US" b="1" i="0" dirty="0">
                <a:solidFill>
                  <a:srgbClr val="FFFFFF"/>
                </a:solidFill>
              </a:rPr>
              <a:t>Architecture creates the space within which later design must work.</a:t>
            </a:r>
          </a:p>
        </p:txBody>
      </p:sp>
    </p:spTree>
    <p:extLst>
      <p:ext uri="{BB962C8B-B14F-4D97-AF65-F5344CB8AC3E}">
        <p14:creationId xmlns:p14="http://schemas.microsoft.com/office/powerpoint/2010/main" val="917161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uNone/>
              <a:defRPr b="0"/>
            </a:pPr>
            <a:r>
              <a:rPr lang="en-US" sz="2800" b="0" i="0" dirty="0">
                <a:solidFill>
                  <a:srgbClr val="000000"/>
                </a:solidFill>
              </a:rPr>
              <a:t>Architecture also affords a division of labor</a:t>
            </a:r>
          </a:p>
        </p:txBody>
      </p:sp>
      <p:sp>
        <p:nvSpPr>
          <p:cNvPr id="3" name="Slide Number Placeholder 2"/>
          <p:cNvSpPr>
            <a:spLocks noGrp="1"/>
          </p:cNvSpPr>
          <p:nvPr>
            <p:ph type="sldNum" sz="quarter" idx="4"/>
          </p:nvPr>
        </p:nvSpPr>
        <p:spPr/>
        <p:txBody>
          <a:bodyPr/>
          <a:lstStyle/>
          <a:p>
            <a:fld id="{7B3E9C4D-2A61-4F8B-A05C-9D1E4B7A2C31}" type="slidenum">
              <a:rPr lang="en-US" smtClean="0"/>
              <a:t>8</a:t>
            </a:fld>
            <a:endParaRPr lang="en-US"/>
          </a:p>
        </p:txBody>
      </p:sp>
      <p:sp>
        <p:nvSpPr>
          <p:cNvPr id="100" name="OrgALbl"/>
          <p:cNvSpPr txBox="1"/>
          <p:nvPr/>
        </p:nvSpPr>
        <p:spPr>
          <a:xfrm>
            <a:off x="700000" y="800000"/>
            <a:ext cx="3600000" cy="400000"/>
          </a:xfrm>
          <a:prstGeom prst="rect">
            <a:avLst/>
          </a:prstGeom>
          <a:noFill/>
          <a:ln>
            <a:noFill/>
          </a:ln>
        </p:spPr>
        <p:txBody>
          <a:bodyPr wrap="square" lIns="0" tIns="0" rIns="0" bIns="0" anchor="t">
            <a:normAutofit/>
          </a:bodyPr>
          <a:lstStyle/>
          <a:p>
            <a:pPr algn="ctr">
              <a:buNone/>
            </a:pPr>
            <a:r>
              <a:rPr lang="en-US" sz="2000" b="1" i="0" dirty="0">
                <a:solidFill>
                  <a:srgbClr val="8E6F3E"/>
                </a:solidFill>
              </a:rPr>
              <a:t>ORGANIZATION A</a:t>
            </a:r>
          </a:p>
        </p:txBody>
      </p:sp>
      <p:sp>
        <p:nvSpPr>
          <p:cNvPr id="101" name="OrgA0"/>
          <p:cNvSpPr/>
          <p:nvPr/>
        </p:nvSpPr>
        <p:spPr>
          <a:xfrm>
            <a:off x="700000" y="1300000"/>
            <a:ext cx="2200000" cy="6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000" b="0" i="0" dirty="0">
                <a:solidFill>
                  <a:srgbClr val="5C4826"/>
                </a:solidFill>
              </a:rPr>
              <a:t>collect</a:t>
            </a:r>
          </a:p>
        </p:txBody>
      </p:sp>
      <p:sp>
        <p:nvSpPr>
          <p:cNvPr id="102" name="OrgA1"/>
          <p:cNvSpPr/>
          <p:nvPr/>
        </p:nvSpPr>
        <p:spPr>
          <a:xfrm>
            <a:off x="700000" y="1900000"/>
            <a:ext cx="2200000" cy="6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000" b="0" i="0" dirty="0">
                <a:solidFill>
                  <a:srgbClr val="5C4826"/>
                </a:solidFill>
              </a:rPr>
              <a:t>classify</a:t>
            </a:r>
          </a:p>
        </p:txBody>
      </p:sp>
      <p:sp>
        <p:nvSpPr>
          <p:cNvPr id="103" name="OrgA2"/>
          <p:cNvSpPr/>
          <p:nvPr/>
        </p:nvSpPr>
        <p:spPr>
          <a:xfrm>
            <a:off x="700000" y="2500000"/>
            <a:ext cx="2200000" cy="6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000" b="0" i="0" dirty="0">
                <a:solidFill>
                  <a:srgbClr val="5C4826"/>
                </a:solidFill>
              </a:rPr>
              <a:t>summarize</a:t>
            </a:r>
          </a:p>
        </p:txBody>
      </p:sp>
      <p:sp>
        <p:nvSpPr>
          <p:cNvPr id="104" name="OrgA3"/>
          <p:cNvSpPr/>
          <p:nvPr/>
        </p:nvSpPr>
        <p:spPr>
          <a:xfrm>
            <a:off x="700000" y="3100000"/>
            <a:ext cx="2200000" cy="6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000" b="0" i="0" dirty="0">
                <a:solidFill>
                  <a:srgbClr val="5C4826"/>
                </a:solidFill>
              </a:rPr>
              <a:t>advise</a:t>
            </a:r>
          </a:p>
        </p:txBody>
      </p:sp>
      <p:sp>
        <p:nvSpPr>
          <p:cNvPr id="110" name="BraceA1"/>
          <p:cNvSpPr/>
          <p:nvPr/>
        </p:nvSpPr>
        <p:spPr>
          <a:xfrm>
            <a:off x="2960000" y="1340000"/>
            <a:ext cx="180000" cy="520000"/>
          </a:xfrm>
          <a:prstGeom prst="rightBrace">
            <a:avLst/>
          </a:prstGeom>
          <a:noFill/>
          <a:ln w="19050">
            <a:solidFill>
              <a:srgbClr val="8E6F3E"/>
            </a:solidFill>
          </a:ln>
        </p:spPr>
        <p:txBody>
          <a:bodyPr wrap="square" lIns="0" tIns="0" rIns="0" bIns="0" anchor="ctr">
            <a:normAutofit/>
          </a:bodyPr>
          <a:lstStyle/>
          <a:p>
            <a:endParaRPr/>
          </a:p>
        </p:txBody>
      </p:sp>
      <p:sp>
        <p:nvSpPr>
          <p:cNvPr id="111" name="BraceA2"/>
          <p:cNvSpPr/>
          <p:nvPr/>
        </p:nvSpPr>
        <p:spPr>
          <a:xfrm>
            <a:off x="2960000" y="1940000"/>
            <a:ext cx="180000" cy="520000"/>
          </a:xfrm>
          <a:prstGeom prst="rightBrace">
            <a:avLst/>
          </a:prstGeom>
          <a:noFill/>
          <a:ln w="19050">
            <a:solidFill>
              <a:srgbClr val="8E6F3E"/>
            </a:solidFill>
          </a:ln>
        </p:spPr>
        <p:txBody>
          <a:bodyPr wrap="square" lIns="0" tIns="0" rIns="0" bIns="0" anchor="ctr">
            <a:normAutofit/>
          </a:bodyPr>
          <a:lstStyle/>
          <a:p>
            <a:endParaRPr/>
          </a:p>
        </p:txBody>
      </p:sp>
      <p:sp>
        <p:nvSpPr>
          <p:cNvPr id="112" name="BraceA3"/>
          <p:cNvSpPr/>
          <p:nvPr/>
        </p:nvSpPr>
        <p:spPr>
          <a:xfrm>
            <a:off x="2960000" y="2540000"/>
            <a:ext cx="180000" cy="520000"/>
          </a:xfrm>
          <a:prstGeom prst="rightBrace">
            <a:avLst/>
          </a:prstGeom>
          <a:noFill/>
          <a:ln w="19050">
            <a:solidFill>
              <a:srgbClr val="8E6F3E"/>
            </a:solidFill>
          </a:ln>
        </p:spPr>
        <p:txBody>
          <a:bodyPr wrap="square" lIns="0" tIns="0" rIns="0" bIns="0" anchor="ctr">
            <a:normAutofit/>
          </a:bodyPr>
          <a:lstStyle/>
          <a:p>
            <a:endParaRPr/>
          </a:p>
        </p:txBody>
      </p:sp>
      <p:sp>
        <p:nvSpPr>
          <p:cNvPr id="113" name="BraceA4"/>
          <p:cNvSpPr/>
          <p:nvPr/>
        </p:nvSpPr>
        <p:spPr>
          <a:xfrm>
            <a:off x="2960000" y="3140000"/>
            <a:ext cx="180000" cy="520000"/>
          </a:xfrm>
          <a:prstGeom prst="rightBrace">
            <a:avLst/>
          </a:prstGeom>
          <a:noFill/>
          <a:ln w="19050">
            <a:solidFill>
              <a:srgbClr val="8E6F3E"/>
            </a:solidFill>
          </a:ln>
        </p:spPr>
        <p:txBody>
          <a:bodyPr wrap="square" lIns="0" tIns="0" rIns="0" bIns="0" anchor="ctr">
            <a:normAutofit/>
          </a:bodyPr>
          <a:lstStyle/>
          <a:p>
            <a:endParaRPr/>
          </a:p>
        </p:txBody>
      </p:sp>
      <p:sp>
        <p:nvSpPr>
          <p:cNvPr id="114" name="TeamA1"/>
          <p:cNvSpPr txBox="1"/>
          <p:nvPr/>
        </p:nvSpPr>
        <p:spPr>
          <a:xfrm>
            <a:off x="3220000" y="1460000"/>
            <a:ext cx="1150000" cy="300000"/>
          </a:xfrm>
          <a:prstGeom prst="rect">
            <a:avLst/>
          </a:prstGeom>
          <a:noFill/>
          <a:ln>
            <a:noFill/>
          </a:ln>
        </p:spPr>
        <p:txBody>
          <a:bodyPr wrap="square" lIns="0" tIns="0" rIns="0" bIns="0" anchor="t">
            <a:normAutofit/>
          </a:bodyPr>
          <a:lstStyle/>
          <a:p>
            <a:pPr algn="l">
              <a:buNone/>
            </a:pPr>
            <a:r>
              <a:rPr lang="en-US" sz="1400" b="1" i="0" dirty="0">
                <a:solidFill>
                  <a:srgbClr val="8E6F3E"/>
                </a:solidFill>
              </a:rPr>
              <a:t>TEAM 1</a:t>
            </a:r>
          </a:p>
        </p:txBody>
      </p:sp>
      <p:sp>
        <p:nvSpPr>
          <p:cNvPr id="115" name="TeamA2"/>
          <p:cNvSpPr txBox="1"/>
          <p:nvPr/>
        </p:nvSpPr>
        <p:spPr>
          <a:xfrm>
            <a:off x="3220000" y="2060000"/>
            <a:ext cx="1150000" cy="300000"/>
          </a:xfrm>
          <a:prstGeom prst="rect">
            <a:avLst/>
          </a:prstGeom>
          <a:noFill/>
          <a:ln>
            <a:noFill/>
          </a:ln>
        </p:spPr>
        <p:txBody>
          <a:bodyPr wrap="square" lIns="0" tIns="0" rIns="0" bIns="0" anchor="t">
            <a:normAutofit/>
          </a:bodyPr>
          <a:lstStyle/>
          <a:p>
            <a:pPr algn="l">
              <a:buNone/>
            </a:pPr>
            <a:r>
              <a:rPr lang="en-US" sz="1400" b="1" i="0" dirty="0">
                <a:solidFill>
                  <a:srgbClr val="8E6F3E"/>
                </a:solidFill>
              </a:rPr>
              <a:t>TEAM 2</a:t>
            </a:r>
          </a:p>
        </p:txBody>
      </p:sp>
      <p:sp>
        <p:nvSpPr>
          <p:cNvPr id="116" name="TeamA3"/>
          <p:cNvSpPr txBox="1"/>
          <p:nvPr/>
        </p:nvSpPr>
        <p:spPr>
          <a:xfrm>
            <a:off x="3220000" y="2660000"/>
            <a:ext cx="1150000" cy="300000"/>
          </a:xfrm>
          <a:prstGeom prst="rect">
            <a:avLst/>
          </a:prstGeom>
          <a:noFill/>
          <a:ln>
            <a:noFill/>
          </a:ln>
        </p:spPr>
        <p:txBody>
          <a:bodyPr wrap="square" lIns="0" tIns="0" rIns="0" bIns="0" anchor="t">
            <a:normAutofit/>
          </a:bodyPr>
          <a:lstStyle/>
          <a:p>
            <a:pPr algn="l">
              <a:buNone/>
            </a:pPr>
            <a:r>
              <a:rPr lang="en-US" sz="1400" b="1" i="0" dirty="0">
                <a:solidFill>
                  <a:srgbClr val="8E6F3E"/>
                </a:solidFill>
              </a:rPr>
              <a:t>TEAM 3</a:t>
            </a:r>
          </a:p>
        </p:txBody>
      </p:sp>
      <p:sp>
        <p:nvSpPr>
          <p:cNvPr id="117" name="TeamA4"/>
          <p:cNvSpPr txBox="1"/>
          <p:nvPr/>
        </p:nvSpPr>
        <p:spPr>
          <a:xfrm>
            <a:off x="3220000" y="3260000"/>
            <a:ext cx="1150000" cy="300000"/>
          </a:xfrm>
          <a:prstGeom prst="rect">
            <a:avLst/>
          </a:prstGeom>
          <a:noFill/>
          <a:ln>
            <a:noFill/>
          </a:ln>
        </p:spPr>
        <p:txBody>
          <a:bodyPr wrap="square" lIns="0" tIns="0" rIns="0" bIns="0" anchor="t">
            <a:normAutofit/>
          </a:bodyPr>
          <a:lstStyle/>
          <a:p>
            <a:pPr algn="l">
              <a:buNone/>
            </a:pPr>
            <a:r>
              <a:rPr lang="en-US" sz="1400" b="1" i="0" dirty="0">
                <a:solidFill>
                  <a:srgbClr val="8E6F3E"/>
                </a:solidFill>
              </a:rPr>
              <a:t>TEAM 4</a:t>
            </a:r>
          </a:p>
        </p:txBody>
      </p:sp>
      <p:cxnSp>
        <p:nvCxnSpPr>
          <p:cNvPr id="130" name="Div"/>
          <p:cNvCxnSpPr/>
          <p:nvPr/>
        </p:nvCxnSpPr>
        <p:spPr>
          <a:xfrm>
            <a:off x="4780000" y="1300000"/>
            <a:ext cx="0" cy="2400000"/>
          </a:xfrm>
          <a:prstGeom prst="line">
            <a:avLst/>
          </a:prstGeom>
          <a:ln w="12700">
            <a:solidFill>
              <a:srgbClr val="C9B991"/>
            </a:solidFill>
            <a:prstDash val="dash"/>
          </a:ln>
        </p:spPr>
      </p:cxnSp>
      <p:sp>
        <p:nvSpPr>
          <p:cNvPr id="120" name="OrgBLbl"/>
          <p:cNvSpPr txBox="1"/>
          <p:nvPr/>
        </p:nvSpPr>
        <p:spPr>
          <a:xfrm>
            <a:off x="5250000" y="800000"/>
            <a:ext cx="3600000" cy="400000"/>
          </a:xfrm>
          <a:prstGeom prst="rect">
            <a:avLst/>
          </a:prstGeom>
          <a:noFill/>
          <a:ln>
            <a:noFill/>
          </a:ln>
        </p:spPr>
        <p:txBody>
          <a:bodyPr wrap="square" lIns="0" tIns="0" rIns="0" bIns="0" anchor="t">
            <a:normAutofit/>
          </a:bodyPr>
          <a:lstStyle/>
          <a:p>
            <a:pPr algn="ctr">
              <a:buNone/>
            </a:pPr>
            <a:r>
              <a:rPr lang="en-US" sz="2000" b="1" i="0" dirty="0">
                <a:solidFill>
                  <a:srgbClr val="8E6F3E"/>
                </a:solidFill>
              </a:rPr>
              <a:t>ORGANIZATION B</a:t>
            </a:r>
          </a:p>
        </p:txBody>
      </p:sp>
      <p:sp>
        <p:nvSpPr>
          <p:cNvPr id="121" name="OrgB1"/>
          <p:cNvSpPr/>
          <p:nvPr/>
        </p:nvSpPr>
        <p:spPr>
          <a:xfrm>
            <a:off x="5250000" y="1300000"/>
            <a:ext cx="2200000" cy="6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000" b="0" i="0" dirty="0">
                <a:solidFill>
                  <a:srgbClr val="5C4826"/>
                </a:solidFill>
              </a:rPr>
              <a:t>collect · store</a:t>
            </a:r>
          </a:p>
        </p:txBody>
      </p:sp>
      <p:sp>
        <p:nvSpPr>
          <p:cNvPr id="122" name="OrgB2"/>
          <p:cNvSpPr/>
          <p:nvPr/>
        </p:nvSpPr>
        <p:spPr>
          <a:xfrm>
            <a:off x="5250000" y="1900000"/>
            <a:ext cx="2200000" cy="600000"/>
          </a:xfrm>
          <a:prstGeom prst="rect">
            <a:avLst/>
          </a:prstGeom>
          <a:solidFill>
            <a:srgbClr val="F5F1E8"/>
          </a:solidFill>
          <a:ln w="17526">
            <a:solidFill>
              <a:srgbClr val="C9B991"/>
            </a:solidFill>
          </a:ln>
        </p:spPr>
        <p:txBody>
          <a:bodyPr wrap="square" lIns="54864" tIns="27432" rIns="54864" bIns="27432" anchor="ctr">
            <a:normAutofit/>
          </a:bodyPr>
          <a:lstStyle/>
          <a:p>
            <a:pPr algn="ctr">
              <a:buNone/>
            </a:pPr>
            <a:r>
              <a:rPr lang="en-US" sz="2000" b="0" i="0" dirty="0">
                <a:solidFill>
                  <a:srgbClr val="5C4826"/>
                </a:solidFill>
              </a:rPr>
              <a:t>model · advise</a:t>
            </a:r>
          </a:p>
        </p:txBody>
      </p:sp>
      <p:sp>
        <p:nvSpPr>
          <p:cNvPr id="123" name="OrgB3"/>
          <p:cNvSpPr/>
          <p:nvPr/>
        </p:nvSpPr>
        <p:spPr>
          <a:xfrm>
            <a:off x="5250000" y="2500000"/>
            <a:ext cx="2200000" cy="600000"/>
          </a:xfrm>
          <a:prstGeom prst="rect">
            <a:avLst/>
          </a:prstGeom>
          <a:solidFill>
            <a:srgbClr val="8E6F3E"/>
          </a:solidFill>
          <a:ln w="17526">
            <a:solidFill>
              <a:srgbClr val="8E6F3E"/>
            </a:solidFill>
          </a:ln>
        </p:spPr>
        <p:txBody>
          <a:bodyPr wrap="square" lIns="54864" tIns="27432" rIns="54864" bIns="27432" anchor="ctr">
            <a:normAutofit/>
          </a:bodyPr>
          <a:lstStyle/>
          <a:p>
            <a:pPr algn="ctr">
              <a:buNone/>
            </a:pPr>
            <a:r>
              <a:rPr lang="en-US" sz="2000" b="0" i="0" dirty="0">
                <a:solidFill>
                  <a:srgbClr val="FFFFFF"/>
                </a:solidFill>
              </a:rPr>
              <a:t>sharing</a:t>
            </a:r>
          </a:p>
        </p:txBody>
      </p:sp>
      <p:sp>
        <p:nvSpPr>
          <p:cNvPr id="124" name="BraceB1"/>
          <p:cNvSpPr/>
          <p:nvPr/>
        </p:nvSpPr>
        <p:spPr>
          <a:xfrm>
            <a:off x="7510000" y="1340000"/>
            <a:ext cx="180000" cy="520000"/>
          </a:xfrm>
          <a:prstGeom prst="rightBrace">
            <a:avLst/>
          </a:prstGeom>
          <a:noFill/>
          <a:ln w="19050">
            <a:solidFill>
              <a:srgbClr val="8E6F3E"/>
            </a:solidFill>
          </a:ln>
        </p:spPr>
        <p:txBody>
          <a:bodyPr wrap="square" lIns="0" tIns="0" rIns="0" bIns="0" anchor="ctr">
            <a:normAutofit/>
          </a:bodyPr>
          <a:lstStyle/>
          <a:p>
            <a:endParaRPr/>
          </a:p>
        </p:txBody>
      </p:sp>
      <p:sp>
        <p:nvSpPr>
          <p:cNvPr id="125" name="BraceB2"/>
          <p:cNvSpPr/>
          <p:nvPr/>
        </p:nvSpPr>
        <p:spPr>
          <a:xfrm>
            <a:off x="7510000" y="1940000"/>
            <a:ext cx="180000" cy="520000"/>
          </a:xfrm>
          <a:prstGeom prst="rightBrace">
            <a:avLst/>
          </a:prstGeom>
          <a:noFill/>
          <a:ln w="19050">
            <a:solidFill>
              <a:srgbClr val="8E6F3E"/>
            </a:solidFill>
          </a:ln>
        </p:spPr>
        <p:txBody>
          <a:bodyPr wrap="square" lIns="0" tIns="0" rIns="0" bIns="0" anchor="ctr">
            <a:normAutofit/>
          </a:bodyPr>
          <a:lstStyle/>
          <a:p>
            <a:endParaRPr/>
          </a:p>
        </p:txBody>
      </p:sp>
      <p:sp>
        <p:nvSpPr>
          <p:cNvPr id="126" name="BraceB3"/>
          <p:cNvSpPr/>
          <p:nvPr/>
        </p:nvSpPr>
        <p:spPr>
          <a:xfrm>
            <a:off x="7510000" y="2540000"/>
            <a:ext cx="180000" cy="520000"/>
          </a:xfrm>
          <a:prstGeom prst="rightBrace">
            <a:avLst/>
          </a:prstGeom>
          <a:noFill/>
          <a:ln w="19050">
            <a:solidFill>
              <a:srgbClr val="8E6F3E"/>
            </a:solidFill>
          </a:ln>
        </p:spPr>
        <p:txBody>
          <a:bodyPr wrap="square" lIns="0" tIns="0" rIns="0" bIns="0" anchor="ctr">
            <a:normAutofit/>
          </a:bodyPr>
          <a:lstStyle/>
          <a:p>
            <a:endParaRPr/>
          </a:p>
        </p:txBody>
      </p:sp>
      <p:sp>
        <p:nvSpPr>
          <p:cNvPr id="127" name="TeamB1"/>
          <p:cNvSpPr txBox="1"/>
          <p:nvPr/>
        </p:nvSpPr>
        <p:spPr>
          <a:xfrm>
            <a:off x="7770000" y="1460000"/>
            <a:ext cx="1150000" cy="300000"/>
          </a:xfrm>
          <a:prstGeom prst="rect">
            <a:avLst/>
          </a:prstGeom>
          <a:noFill/>
          <a:ln>
            <a:noFill/>
          </a:ln>
        </p:spPr>
        <p:txBody>
          <a:bodyPr wrap="square" lIns="0" tIns="0" rIns="0" bIns="0" anchor="t">
            <a:normAutofit/>
          </a:bodyPr>
          <a:lstStyle/>
          <a:p>
            <a:pPr algn="l">
              <a:buNone/>
            </a:pPr>
            <a:r>
              <a:rPr lang="en-US" sz="1400" b="1" i="0" dirty="0">
                <a:solidFill>
                  <a:srgbClr val="8E6F3E"/>
                </a:solidFill>
              </a:rPr>
              <a:t>TEAM 1</a:t>
            </a:r>
          </a:p>
        </p:txBody>
      </p:sp>
      <p:sp>
        <p:nvSpPr>
          <p:cNvPr id="128" name="TeamB2"/>
          <p:cNvSpPr txBox="1"/>
          <p:nvPr/>
        </p:nvSpPr>
        <p:spPr>
          <a:xfrm>
            <a:off x="7770000" y="2060000"/>
            <a:ext cx="1150000" cy="300000"/>
          </a:xfrm>
          <a:prstGeom prst="rect">
            <a:avLst/>
          </a:prstGeom>
          <a:noFill/>
          <a:ln>
            <a:noFill/>
          </a:ln>
        </p:spPr>
        <p:txBody>
          <a:bodyPr wrap="square" lIns="0" tIns="0" rIns="0" bIns="0" anchor="t">
            <a:normAutofit/>
          </a:bodyPr>
          <a:lstStyle/>
          <a:p>
            <a:pPr algn="l">
              <a:buNone/>
            </a:pPr>
            <a:r>
              <a:rPr lang="en-US" sz="1400" b="1" i="0" dirty="0">
                <a:solidFill>
                  <a:srgbClr val="8E6F3E"/>
                </a:solidFill>
              </a:rPr>
              <a:t>TEAM 2</a:t>
            </a:r>
          </a:p>
        </p:txBody>
      </p:sp>
      <p:sp>
        <p:nvSpPr>
          <p:cNvPr id="129" name="TeamB3"/>
          <p:cNvSpPr txBox="1"/>
          <p:nvPr/>
        </p:nvSpPr>
        <p:spPr>
          <a:xfrm>
            <a:off x="7770000" y="2660000"/>
            <a:ext cx="1150000" cy="300000"/>
          </a:xfrm>
          <a:prstGeom prst="rect">
            <a:avLst/>
          </a:prstGeom>
          <a:noFill/>
          <a:ln>
            <a:noFill/>
          </a:ln>
        </p:spPr>
        <p:txBody>
          <a:bodyPr wrap="square" lIns="0" tIns="0" rIns="0" bIns="0" anchor="t">
            <a:normAutofit/>
          </a:bodyPr>
          <a:lstStyle/>
          <a:p>
            <a:pPr algn="l">
              <a:buNone/>
            </a:pPr>
            <a:r>
              <a:rPr lang="en-US" sz="1400" b="1" i="0" dirty="0">
                <a:solidFill>
                  <a:srgbClr val="8E6F3E"/>
                </a:solidFill>
              </a:rPr>
              <a:t>TEAM 3</a:t>
            </a:r>
          </a:p>
        </p:txBody>
      </p:sp>
      <p:sp>
        <p:nvSpPr>
          <p:cNvPr id="140" name="Cap"/>
          <p:cNvSpPr txBox="1"/>
          <p:nvPr/>
        </p:nvSpPr>
        <p:spPr>
          <a:xfrm>
            <a:off x="685800" y="4020000"/>
            <a:ext cx="7772400" cy="380000"/>
          </a:xfrm>
          <a:prstGeom prst="rect">
            <a:avLst/>
          </a:prstGeom>
          <a:noFill/>
          <a:ln>
            <a:noFill/>
          </a:ln>
        </p:spPr>
        <p:txBody>
          <a:bodyPr wrap="square" lIns="0" tIns="0" rIns="0" bIns="0" anchor="t">
            <a:normAutofit/>
          </a:bodyPr>
          <a:lstStyle/>
          <a:p>
            <a:pPr algn="ctr">
              <a:buNone/>
            </a:pPr>
            <a:r>
              <a:rPr lang="en-US" sz="1600" b="0" i="1" dirty="0">
                <a:solidFill>
                  <a:srgbClr val="5C4826"/>
                </a:solidFill>
              </a:rPr>
              <a:t>Software boundaries create possible ownership boundaries</a:t>
            </a:r>
          </a:p>
        </p:txBody>
      </p:sp>
      <p:sp>
        <p:nvSpPr>
          <p:cNvPr id="141" name="ConwayBox"/>
          <p:cNvSpPr/>
          <p:nvPr/>
        </p:nvSpPr>
        <p:spPr>
          <a:xfrm>
            <a:off x="1200000" y="4560000"/>
            <a:ext cx="6744000" cy="800000"/>
          </a:xfrm>
          <a:prstGeom prst="rect">
            <a:avLst/>
          </a:prstGeom>
          <a:solidFill>
            <a:srgbClr val="F5F1E8"/>
          </a:solidFill>
          <a:ln w="14097">
            <a:solidFill>
              <a:srgbClr val="C9B991"/>
            </a:solidFill>
          </a:ln>
        </p:spPr>
        <p:txBody>
          <a:bodyPr wrap="square" lIns="137160" tIns="45720" rIns="137160" bIns="45720" anchor="ctr">
            <a:normAutofit/>
          </a:bodyPr>
          <a:lstStyle/>
          <a:p>
            <a:pPr algn="ctr">
              <a:buNone/>
            </a:pPr>
            <a:r>
              <a:rPr lang="en-US" sz="1600" b="1" i="0" dirty="0">
                <a:solidFill>
                  <a:srgbClr val="5C4826"/>
                </a:solidFill>
              </a:rPr>
              <a:t>Conway’s Law</a:t>
            </a:r>
            <a:r>
              <a:rPr lang="en-US" sz="1600" b="0" i="0" dirty="0">
                <a:solidFill>
                  <a:srgbClr val="000000"/>
                </a:solidFill>
              </a:rPr>
              <a:t> — Organizations tend to design systems whose communication structures resemble their own.</a:t>
            </a:r>
          </a:p>
        </p:txBody>
      </p:sp>
      <p:sp>
        <p:nvSpPr>
          <p:cNvPr id="142" name="TakeawayBand"/>
          <p:cNvSpPr/>
          <p:nvPr/>
        </p:nvSpPr>
        <p:spPr>
          <a:xfrm>
            <a:off x="279400" y="5640000"/>
            <a:ext cx="8585200" cy="820000"/>
          </a:xfrm>
          <a:prstGeom prst="rect">
            <a:avLst/>
          </a:prstGeom>
          <a:solidFill>
            <a:srgbClr val="8E6F3E"/>
          </a:solidFill>
          <a:ln>
            <a:noFill/>
          </a:ln>
        </p:spPr>
        <p:txBody>
          <a:bodyPr wrap="square" lIns="109728" tIns="45720" rIns="109728" bIns="45720" anchor="ctr">
            <a:normAutofit/>
          </a:bodyPr>
          <a:lstStyle/>
          <a:p>
            <a:pPr algn="ctr">
              <a:buNone/>
            </a:pPr>
            <a:r>
              <a:rPr lang="en-US" sz="2200" b="1" i="0" dirty="0">
                <a:solidFill>
                  <a:srgbClr val="FFFFFF"/>
                </a:solidFill>
              </a:rPr>
              <a:t>Architecture allocates coupling in software </a:t>
            </a:r>
          </a:p>
          <a:p>
            <a:pPr algn="ctr">
              <a:buNone/>
            </a:pPr>
            <a:r>
              <a:rPr lang="en-US" sz="2200" b="1" i="0" dirty="0">
                <a:solidFill>
                  <a:srgbClr val="FFFFFF"/>
                </a:solidFill>
              </a:rPr>
              <a:t>and coordination among people.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400"/>
                                        <p:tgtEl>
                                          <p:spTgt spid="110"/>
                                        </p:tgtEl>
                                      </p:cBhvr>
                                    </p:animEffect>
                                  </p:childTnLst>
                                </p:cTn>
                              </p:par>
                              <p:par>
                                <p:cTn id="8" presetID="10" presetClass="entr" presetSubtype="0" fill="hold" nodeType="withEffect">
                                  <p:stCondLst>
                                    <p:cond delay="0"/>
                                  </p:stCondLst>
                                  <p:childTnLst>
                                    <p:set>
                                      <p:cBhvr>
                                        <p:cTn id="9" dur="1" fill="hold">
                                          <p:stCondLst>
                                            <p:cond delay="0"/>
                                          </p:stCondLst>
                                        </p:cTn>
                                        <p:tgtEl>
                                          <p:spTgt spid="111"/>
                                        </p:tgtEl>
                                        <p:attrNameLst>
                                          <p:attrName>style.visibility</p:attrName>
                                        </p:attrNameLst>
                                      </p:cBhvr>
                                      <p:to>
                                        <p:strVal val="visible"/>
                                      </p:to>
                                    </p:set>
                                    <p:animEffect transition="in" filter="fade">
                                      <p:cBhvr>
                                        <p:cTn id="10" dur="400"/>
                                        <p:tgtEl>
                                          <p:spTgt spid="111"/>
                                        </p:tgtEl>
                                      </p:cBhvr>
                                    </p:animEffect>
                                  </p:childTnLst>
                                </p:cTn>
                              </p:par>
                              <p:par>
                                <p:cTn id="11" presetID="10" presetClass="entr" presetSubtype="0" fill="hold" nodeType="withEffect">
                                  <p:stCondLst>
                                    <p:cond delay="0"/>
                                  </p:stCondLst>
                                  <p:childTnLst>
                                    <p:set>
                                      <p:cBhvr>
                                        <p:cTn id="12" dur="1" fill="hold">
                                          <p:stCondLst>
                                            <p:cond delay="0"/>
                                          </p:stCondLst>
                                        </p:cTn>
                                        <p:tgtEl>
                                          <p:spTgt spid="112"/>
                                        </p:tgtEl>
                                        <p:attrNameLst>
                                          <p:attrName>style.visibility</p:attrName>
                                        </p:attrNameLst>
                                      </p:cBhvr>
                                      <p:to>
                                        <p:strVal val="visible"/>
                                      </p:to>
                                    </p:set>
                                    <p:animEffect transition="in" filter="fade">
                                      <p:cBhvr>
                                        <p:cTn id="13" dur="400"/>
                                        <p:tgtEl>
                                          <p:spTgt spid="112"/>
                                        </p:tgtEl>
                                      </p:cBhvr>
                                    </p:animEffect>
                                  </p:childTnLst>
                                </p:cTn>
                              </p:par>
                              <p:par>
                                <p:cTn id="14" presetID="10" presetClass="entr" presetSubtype="0" fill="hold" nodeType="withEffect">
                                  <p:stCondLst>
                                    <p:cond delay="0"/>
                                  </p:stCondLst>
                                  <p:childTnLst>
                                    <p:set>
                                      <p:cBhvr>
                                        <p:cTn id="15" dur="1" fill="hold">
                                          <p:stCondLst>
                                            <p:cond delay="0"/>
                                          </p:stCondLst>
                                        </p:cTn>
                                        <p:tgtEl>
                                          <p:spTgt spid="113"/>
                                        </p:tgtEl>
                                        <p:attrNameLst>
                                          <p:attrName>style.visibility</p:attrName>
                                        </p:attrNameLst>
                                      </p:cBhvr>
                                      <p:to>
                                        <p:strVal val="visible"/>
                                      </p:to>
                                    </p:set>
                                    <p:animEffect transition="in" filter="fade">
                                      <p:cBhvr>
                                        <p:cTn id="16" dur="400"/>
                                        <p:tgtEl>
                                          <p:spTgt spid="113"/>
                                        </p:tgtEl>
                                      </p:cBhvr>
                                    </p:animEffect>
                                  </p:childTnLst>
                                </p:cTn>
                              </p:par>
                              <p:par>
                                <p:cTn id="17" presetID="10" presetClass="entr" presetSubtype="0" fill="hold" nodeType="withEffect">
                                  <p:stCondLst>
                                    <p:cond delay="0"/>
                                  </p:stCondLst>
                                  <p:childTnLst>
                                    <p:set>
                                      <p:cBhvr>
                                        <p:cTn id="18" dur="1" fill="hold">
                                          <p:stCondLst>
                                            <p:cond delay="0"/>
                                          </p:stCondLst>
                                        </p:cTn>
                                        <p:tgtEl>
                                          <p:spTgt spid="114"/>
                                        </p:tgtEl>
                                        <p:attrNameLst>
                                          <p:attrName>style.visibility</p:attrName>
                                        </p:attrNameLst>
                                      </p:cBhvr>
                                      <p:to>
                                        <p:strVal val="visible"/>
                                      </p:to>
                                    </p:set>
                                    <p:animEffect transition="in" filter="fade">
                                      <p:cBhvr>
                                        <p:cTn id="19" dur="400"/>
                                        <p:tgtEl>
                                          <p:spTgt spid="114"/>
                                        </p:tgtEl>
                                      </p:cBhvr>
                                    </p:animEffect>
                                  </p:childTnLst>
                                </p:cTn>
                              </p:par>
                              <p:par>
                                <p:cTn id="20" presetID="10" presetClass="entr" presetSubtype="0" fill="hold"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400"/>
                                        <p:tgtEl>
                                          <p:spTgt spid="115"/>
                                        </p:tgtEl>
                                      </p:cBhvr>
                                    </p:animEffect>
                                  </p:childTnLst>
                                </p:cTn>
                              </p:par>
                              <p:par>
                                <p:cTn id="23" presetID="10" presetClass="entr" presetSubtype="0" fill="hold" nodeType="withEffect">
                                  <p:stCondLst>
                                    <p:cond delay="0"/>
                                  </p:stCondLst>
                                  <p:childTnLst>
                                    <p:set>
                                      <p:cBhvr>
                                        <p:cTn id="24" dur="1" fill="hold">
                                          <p:stCondLst>
                                            <p:cond delay="0"/>
                                          </p:stCondLst>
                                        </p:cTn>
                                        <p:tgtEl>
                                          <p:spTgt spid="116"/>
                                        </p:tgtEl>
                                        <p:attrNameLst>
                                          <p:attrName>style.visibility</p:attrName>
                                        </p:attrNameLst>
                                      </p:cBhvr>
                                      <p:to>
                                        <p:strVal val="visible"/>
                                      </p:to>
                                    </p:set>
                                    <p:animEffect transition="in" filter="fade">
                                      <p:cBhvr>
                                        <p:cTn id="25" dur="400"/>
                                        <p:tgtEl>
                                          <p:spTgt spid="116"/>
                                        </p:tgtEl>
                                      </p:cBhvr>
                                    </p:animEffect>
                                  </p:childTnLst>
                                </p:cTn>
                              </p:par>
                              <p:par>
                                <p:cTn id="26" presetID="10" presetClass="entr" presetSubtype="0" fill="hold" nodeType="withEffect">
                                  <p:stCondLst>
                                    <p:cond delay="0"/>
                                  </p:stCondLst>
                                  <p:childTnLst>
                                    <p:set>
                                      <p:cBhvr>
                                        <p:cTn id="27" dur="1" fill="hold">
                                          <p:stCondLst>
                                            <p:cond delay="0"/>
                                          </p:stCondLst>
                                        </p:cTn>
                                        <p:tgtEl>
                                          <p:spTgt spid="117"/>
                                        </p:tgtEl>
                                        <p:attrNameLst>
                                          <p:attrName>style.visibility</p:attrName>
                                        </p:attrNameLst>
                                      </p:cBhvr>
                                      <p:to>
                                        <p:strVal val="visible"/>
                                      </p:to>
                                    </p:set>
                                    <p:animEffect transition="in" filter="fade">
                                      <p:cBhvr>
                                        <p:cTn id="28" dur="400"/>
                                        <p:tgtEl>
                                          <p:spTgt spid="117"/>
                                        </p:tgtEl>
                                      </p:cBhvr>
                                    </p:animEffect>
                                  </p:childTnLst>
                                </p:cTn>
                              </p:par>
                              <p:par>
                                <p:cTn id="29" presetID="10" presetClass="entr" presetSubtype="0" fill="hold" nodeType="withEffect">
                                  <p:stCondLst>
                                    <p:cond delay="0"/>
                                  </p:stCondLst>
                                  <p:childTnLst>
                                    <p:set>
                                      <p:cBhvr>
                                        <p:cTn id="30" dur="1" fill="hold">
                                          <p:stCondLst>
                                            <p:cond delay="0"/>
                                          </p:stCondLst>
                                        </p:cTn>
                                        <p:tgtEl>
                                          <p:spTgt spid="140"/>
                                        </p:tgtEl>
                                        <p:attrNameLst>
                                          <p:attrName>style.visibility</p:attrName>
                                        </p:attrNameLst>
                                      </p:cBhvr>
                                      <p:to>
                                        <p:strVal val="visible"/>
                                      </p:to>
                                    </p:set>
                                    <p:animEffect transition="in" filter="fade">
                                      <p:cBhvr>
                                        <p:cTn id="31" dur="400"/>
                                        <p:tgtEl>
                                          <p:spTgt spid="14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20"/>
                                        </p:tgtEl>
                                        <p:attrNameLst>
                                          <p:attrName>style.visibility</p:attrName>
                                        </p:attrNameLst>
                                      </p:cBhvr>
                                      <p:to>
                                        <p:strVal val="visible"/>
                                      </p:to>
                                    </p:set>
                                    <p:animEffect transition="in" filter="fade">
                                      <p:cBhvr>
                                        <p:cTn id="36" dur="400"/>
                                        <p:tgtEl>
                                          <p:spTgt spid="120"/>
                                        </p:tgtEl>
                                      </p:cBhvr>
                                    </p:animEffect>
                                  </p:childTnLst>
                                </p:cTn>
                              </p:par>
                              <p:par>
                                <p:cTn id="37" presetID="10" presetClass="entr" presetSubtype="0" fill="hold" nodeType="withEffect">
                                  <p:stCondLst>
                                    <p:cond delay="0"/>
                                  </p:stCondLst>
                                  <p:childTnLst>
                                    <p:set>
                                      <p:cBhvr>
                                        <p:cTn id="38" dur="1" fill="hold">
                                          <p:stCondLst>
                                            <p:cond delay="0"/>
                                          </p:stCondLst>
                                        </p:cTn>
                                        <p:tgtEl>
                                          <p:spTgt spid="130"/>
                                        </p:tgtEl>
                                        <p:attrNameLst>
                                          <p:attrName>style.visibility</p:attrName>
                                        </p:attrNameLst>
                                      </p:cBhvr>
                                      <p:to>
                                        <p:strVal val="visible"/>
                                      </p:to>
                                    </p:set>
                                    <p:animEffect transition="in" filter="fade">
                                      <p:cBhvr>
                                        <p:cTn id="39" dur="400"/>
                                        <p:tgtEl>
                                          <p:spTgt spid="130"/>
                                        </p:tgtEl>
                                      </p:cBhvr>
                                    </p:animEffect>
                                  </p:childTnLst>
                                </p:cTn>
                              </p:par>
                              <p:par>
                                <p:cTn id="40" presetID="10" presetClass="entr" presetSubtype="0" fill="hold" nodeType="withEffect">
                                  <p:stCondLst>
                                    <p:cond delay="0"/>
                                  </p:stCondLst>
                                  <p:childTnLst>
                                    <p:set>
                                      <p:cBhvr>
                                        <p:cTn id="41" dur="1" fill="hold">
                                          <p:stCondLst>
                                            <p:cond delay="0"/>
                                          </p:stCondLst>
                                        </p:cTn>
                                        <p:tgtEl>
                                          <p:spTgt spid="121"/>
                                        </p:tgtEl>
                                        <p:attrNameLst>
                                          <p:attrName>style.visibility</p:attrName>
                                        </p:attrNameLst>
                                      </p:cBhvr>
                                      <p:to>
                                        <p:strVal val="visible"/>
                                      </p:to>
                                    </p:set>
                                    <p:animEffect transition="in" filter="fade">
                                      <p:cBhvr>
                                        <p:cTn id="42" dur="400"/>
                                        <p:tgtEl>
                                          <p:spTgt spid="121"/>
                                        </p:tgtEl>
                                      </p:cBhvr>
                                    </p:animEffect>
                                  </p:childTnLst>
                                </p:cTn>
                              </p:par>
                              <p:par>
                                <p:cTn id="43" presetID="10" presetClass="entr" presetSubtype="0" fill="hold" nodeType="withEffect">
                                  <p:stCondLst>
                                    <p:cond delay="0"/>
                                  </p:stCondLst>
                                  <p:childTnLst>
                                    <p:set>
                                      <p:cBhvr>
                                        <p:cTn id="44" dur="1" fill="hold">
                                          <p:stCondLst>
                                            <p:cond delay="0"/>
                                          </p:stCondLst>
                                        </p:cTn>
                                        <p:tgtEl>
                                          <p:spTgt spid="122"/>
                                        </p:tgtEl>
                                        <p:attrNameLst>
                                          <p:attrName>style.visibility</p:attrName>
                                        </p:attrNameLst>
                                      </p:cBhvr>
                                      <p:to>
                                        <p:strVal val="visible"/>
                                      </p:to>
                                    </p:set>
                                    <p:animEffect transition="in" filter="fade">
                                      <p:cBhvr>
                                        <p:cTn id="45" dur="400"/>
                                        <p:tgtEl>
                                          <p:spTgt spid="122"/>
                                        </p:tgtEl>
                                      </p:cBhvr>
                                    </p:animEffect>
                                  </p:childTnLst>
                                </p:cTn>
                              </p:par>
                              <p:par>
                                <p:cTn id="46" presetID="10" presetClass="entr" presetSubtype="0" fill="hold" nodeType="withEffect">
                                  <p:stCondLst>
                                    <p:cond delay="0"/>
                                  </p:stCondLst>
                                  <p:childTnLst>
                                    <p:set>
                                      <p:cBhvr>
                                        <p:cTn id="47" dur="1" fill="hold">
                                          <p:stCondLst>
                                            <p:cond delay="0"/>
                                          </p:stCondLst>
                                        </p:cTn>
                                        <p:tgtEl>
                                          <p:spTgt spid="123"/>
                                        </p:tgtEl>
                                        <p:attrNameLst>
                                          <p:attrName>style.visibility</p:attrName>
                                        </p:attrNameLst>
                                      </p:cBhvr>
                                      <p:to>
                                        <p:strVal val="visible"/>
                                      </p:to>
                                    </p:set>
                                    <p:animEffect transition="in" filter="fade">
                                      <p:cBhvr>
                                        <p:cTn id="48" dur="400"/>
                                        <p:tgtEl>
                                          <p:spTgt spid="123"/>
                                        </p:tgtEl>
                                      </p:cBhvr>
                                    </p:animEffect>
                                  </p:childTnLst>
                                </p:cTn>
                              </p:par>
                              <p:par>
                                <p:cTn id="49" presetID="10" presetClass="entr" presetSubtype="0" fill="hold" nodeType="withEffect">
                                  <p:stCondLst>
                                    <p:cond delay="0"/>
                                  </p:stCondLst>
                                  <p:childTnLst>
                                    <p:set>
                                      <p:cBhvr>
                                        <p:cTn id="50" dur="1" fill="hold">
                                          <p:stCondLst>
                                            <p:cond delay="0"/>
                                          </p:stCondLst>
                                        </p:cTn>
                                        <p:tgtEl>
                                          <p:spTgt spid="124"/>
                                        </p:tgtEl>
                                        <p:attrNameLst>
                                          <p:attrName>style.visibility</p:attrName>
                                        </p:attrNameLst>
                                      </p:cBhvr>
                                      <p:to>
                                        <p:strVal val="visible"/>
                                      </p:to>
                                    </p:set>
                                    <p:animEffect transition="in" filter="fade">
                                      <p:cBhvr>
                                        <p:cTn id="51" dur="400"/>
                                        <p:tgtEl>
                                          <p:spTgt spid="124"/>
                                        </p:tgtEl>
                                      </p:cBhvr>
                                    </p:animEffect>
                                  </p:childTnLst>
                                </p:cTn>
                              </p:par>
                              <p:par>
                                <p:cTn id="52" presetID="10" presetClass="entr" presetSubtype="0" fill="hold" nodeType="withEffect">
                                  <p:stCondLst>
                                    <p:cond delay="0"/>
                                  </p:stCondLst>
                                  <p:childTnLst>
                                    <p:set>
                                      <p:cBhvr>
                                        <p:cTn id="53" dur="1" fill="hold">
                                          <p:stCondLst>
                                            <p:cond delay="0"/>
                                          </p:stCondLst>
                                        </p:cTn>
                                        <p:tgtEl>
                                          <p:spTgt spid="125"/>
                                        </p:tgtEl>
                                        <p:attrNameLst>
                                          <p:attrName>style.visibility</p:attrName>
                                        </p:attrNameLst>
                                      </p:cBhvr>
                                      <p:to>
                                        <p:strVal val="visible"/>
                                      </p:to>
                                    </p:set>
                                    <p:animEffect transition="in" filter="fade">
                                      <p:cBhvr>
                                        <p:cTn id="54" dur="400"/>
                                        <p:tgtEl>
                                          <p:spTgt spid="125"/>
                                        </p:tgtEl>
                                      </p:cBhvr>
                                    </p:animEffect>
                                  </p:childTnLst>
                                </p:cTn>
                              </p:par>
                              <p:par>
                                <p:cTn id="55" presetID="10" presetClass="entr" presetSubtype="0" fill="hold" nodeType="withEffect">
                                  <p:stCondLst>
                                    <p:cond delay="0"/>
                                  </p:stCondLst>
                                  <p:childTnLst>
                                    <p:set>
                                      <p:cBhvr>
                                        <p:cTn id="56" dur="1" fill="hold">
                                          <p:stCondLst>
                                            <p:cond delay="0"/>
                                          </p:stCondLst>
                                        </p:cTn>
                                        <p:tgtEl>
                                          <p:spTgt spid="126"/>
                                        </p:tgtEl>
                                        <p:attrNameLst>
                                          <p:attrName>style.visibility</p:attrName>
                                        </p:attrNameLst>
                                      </p:cBhvr>
                                      <p:to>
                                        <p:strVal val="visible"/>
                                      </p:to>
                                    </p:set>
                                    <p:animEffect transition="in" filter="fade">
                                      <p:cBhvr>
                                        <p:cTn id="57" dur="400"/>
                                        <p:tgtEl>
                                          <p:spTgt spid="126"/>
                                        </p:tgtEl>
                                      </p:cBhvr>
                                    </p:animEffect>
                                  </p:childTnLst>
                                </p:cTn>
                              </p:par>
                              <p:par>
                                <p:cTn id="58" presetID="10" presetClass="entr" presetSubtype="0" fill="hold" nodeType="withEffect">
                                  <p:stCondLst>
                                    <p:cond delay="0"/>
                                  </p:stCondLst>
                                  <p:childTnLst>
                                    <p:set>
                                      <p:cBhvr>
                                        <p:cTn id="59" dur="1" fill="hold">
                                          <p:stCondLst>
                                            <p:cond delay="0"/>
                                          </p:stCondLst>
                                        </p:cTn>
                                        <p:tgtEl>
                                          <p:spTgt spid="127"/>
                                        </p:tgtEl>
                                        <p:attrNameLst>
                                          <p:attrName>style.visibility</p:attrName>
                                        </p:attrNameLst>
                                      </p:cBhvr>
                                      <p:to>
                                        <p:strVal val="visible"/>
                                      </p:to>
                                    </p:set>
                                    <p:animEffect transition="in" filter="fade">
                                      <p:cBhvr>
                                        <p:cTn id="60" dur="400"/>
                                        <p:tgtEl>
                                          <p:spTgt spid="127"/>
                                        </p:tgtEl>
                                      </p:cBhvr>
                                    </p:animEffect>
                                  </p:childTnLst>
                                </p:cTn>
                              </p:par>
                              <p:par>
                                <p:cTn id="61" presetID="10" presetClass="entr" presetSubtype="0" fill="hold" nodeType="withEffect">
                                  <p:stCondLst>
                                    <p:cond delay="0"/>
                                  </p:stCondLst>
                                  <p:childTnLst>
                                    <p:set>
                                      <p:cBhvr>
                                        <p:cTn id="62" dur="1" fill="hold">
                                          <p:stCondLst>
                                            <p:cond delay="0"/>
                                          </p:stCondLst>
                                        </p:cTn>
                                        <p:tgtEl>
                                          <p:spTgt spid="128"/>
                                        </p:tgtEl>
                                        <p:attrNameLst>
                                          <p:attrName>style.visibility</p:attrName>
                                        </p:attrNameLst>
                                      </p:cBhvr>
                                      <p:to>
                                        <p:strVal val="visible"/>
                                      </p:to>
                                    </p:set>
                                    <p:animEffect transition="in" filter="fade">
                                      <p:cBhvr>
                                        <p:cTn id="63" dur="400"/>
                                        <p:tgtEl>
                                          <p:spTgt spid="128"/>
                                        </p:tgtEl>
                                      </p:cBhvr>
                                    </p:animEffect>
                                  </p:childTnLst>
                                </p:cTn>
                              </p:par>
                              <p:par>
                                <p:cTn id="64" presetID="10" presetClass="entr" presetSubtype="0" fill="hold" nodeType="withEffect">
                                  <p:stCondLst>
                                    <p:cond delay="0"/>
                                  </p:stCondLst>
                                  <p:childTnLst>
                                    <p:set>
                                      <p:cBhvr>
                                        <p:cTn id="65" dur="1" fill="hold">
                                          <p:stCondLst>
                                            <p:cond delay="0"/>
                                          </p:stCondLst>
                                        </p:cTn>
                                        <p:tgtEl>
                                          <p:spTgt spid="129"/>
                                        </p:tgtEl>
                                        <p:attrNameLst>
                                          <p:attrName>style.visibility</p:attrName>
                                        </p:attrNameLst>
                                      </p:cBhvr>
                                      <p:to>
                                        <p:strVal val="visible"/>
                                      </p:to>
                                    </p:set>
                                    <p:animEffect transition="in" filter="fade">
                                      <p:cBhvr>
                                        <p:cTn id="66" dur="400"/>
                                        <p:tgtEl>
                                          <p:spTgt spid="12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41"/>
                                        </p:tgtEl>
                                        <p:attrNameLst>
                                          <p:attrName>style.visibility</p:attrName>
                                        </p:attrNameLst>
                                      </p:cBhvr>
                                      <p:to>
                                        <p:strVal val="visible"/>
                                      </p:to>
                                    </p:set>
                                    <p:animEffect transition="in" filter="fade">
                                      <p:cBhvr>
                                        <p:cTn id="71" dur="400"/>
                                        <p:tgtEl>
                                          <p:spTgt spid="14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42"/>
                                        </p:tgtEl>
                                        <p:attrNameLst>
                                          <p:attrName>style.visibility</p:attrName>
                                        </p:attrNameLst>
                                      </p:cBhvr>
                                      <p:to>
                                        <p:strVal val="visible"/>
                                      </p:to>
                                    </p:set>
                                    <p:animEffect transition="in" filter="fade">
                                      <p:cBhvr>
                                        <p:cTn id="76" dur="4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40280"/>
            <a:ext cx="7772400" cy="914400"/>
          </a:xfrm>
        </p:spPr>
        <p:txBody>
          <a:bodyPr>
            <a:normAutofit fontScale="90000"/>
          </a:bodyPr>
          <a:lstStyle/>
          <a:p>
            <a:pPr algn="ctr">
              <a:buNone/>
              <a:defRPr b="0"/>
            </a:pPr>
            <a:r>
              <a:rPr lang="en-US" sz="3600" b="0" i="0" dirty="0">
                <a:solidFill>
                  <a:srgbClr val="000000"/>
                </a:solidFill>
              </a:rPr>
              <a:t>How do we choose among</a:t>
            </a:r>
            <a:br>
              <a:rPr lang="en-US" sz="3600" b="0" i="0" dirty="0"/>
            </a:br>
            <a:r>
              <a:rPr lang="en-US" sz="3600" b="0" i="0" dirty="0">
                <a:solidFill>
                  <a:srgbClr val="000000"/>
                </a:solidFill>
              </a:rPr>
              <a:t>acceptable architectures?</a:t>
            </a:r>
          </a:p>
        </p:txBody>
      </p:sp>
      <p:sp>
        <p:nvSpPr>
          <p:cNvPr id="3" name="Slide Number Placeholder 2"/>
          <p:cNvSpPr>
            <a:spLocks noGrp="1"/>
          </p:cNvSpPr>
          <p:nvPr>
            <p:ph type="sldNum" sz="quarter" idx="4"/>
          </p:nvPr>
        </p:nvSpPr>
        <p:spPr/>
        <p:txBody>
          <a:bodyPr/>
          <a:lstStyle/>
          <a:p>
            <a:fld id="{B7EB45DA-9A0D-DC49-8E02-F30A5DDC21C3}" type="slidenum">
              <a:rPr lang="en-US" smtClean="0"/>
              <a:t>9</a:t>
            </a:fld>
            <a:endParaRPr lang="en-US"/>
          </a:p>
        </p:txBody>
      </p:sp>
      <p:sp>
        <p:nvSpPr>
          <p:cNvPr id="50" name="T50"/>
          <p:cNvSpPr txBox="1"/>
          <p:nvPr/>
        </p:nvSpPr>
        <p:spPr>
          <a:xfrm>
            <a:off x="685800" y="1737360"/>
            <a:ext cx="7772400" cy="355600"/>
          </a:xfrm>
          <a:prstGeom prst="rect">
            <a:avLst/>
          </a:prstGeom>
          <a:noFill/>
          <a:ln>
            <a:noFill/>
          </a:ln>
        </p:spPr>
        <p:txBody>
          <a:bodyPr wrap="square" lIns="0" tIns="0" rIns="0" bIns="0" anchor="t">
            <a:normAutofit/>
          </a:bodyPr>
          <a:lstStyle/>
          <a:p>
            <a:pPr algn="ctr">
              <a:buNone/>
            </a:pPr>
            <a:r>
              <a:rPr lang="en-US" sz="2200" b="1" i="0" dirty="0">
                <a:solidFill>
                  <a:srgbClr val="8E6F3E"/>
                </a:solidFill>
              </a:rPr>
              <a:t>SECTION 2</a:t>
            </a:r>
          </a:p>
        </p:txBody>
      </p:sp>
      <p:sp>
        <p:nvSpPr>
          <p:cNvPr id="51" name="S51"/>
          <p:cNvSpPr/>
          <p:nvPr/>
        </p:nvSpPr>
        <p:spPr>
          <a:xfrm>
            <a:off x="3429000" y="3383280"/>
            <a:ext cx="2286000" cy="50800"/>
          </a:xfrm>
          <a:prstGeom prst="rect">
            <a:avLst/>
          </a:prstGeom>
          <a:solidFill>
            <a:srgbClr val="8E6F3E"/>
          </a:solidFill>
          <a:ln>
            <a:noFill/>
          </a:ln>
        </p:spPr>
        <p:txBody>
          <a:bodyPr wrap="square" lIns="109728" tIns="82296" rIns="109728" bIns="82296" anchor="ctr">
            <a:normAutofit fontScale="25000" lnSpcReduction="20000"/>
          </a:bodyPr>
          <a:lstStyle/>
          <a:p>
            <a:endParaRPr/>
          </a:p>
        </p:txBody>
      </p:sp>
      <p:sp>
        <p:nvSpPr>
          <p:cNvPr id="52" name="T52"/>
          <p:cNvSpPr txBox="1"/>
          <p:nvPr/>
        </p:nvSpPr>
        <p:spPr>
          <a:xfrm>
            <a:off x="1371600" y="3977640"/>
            <a:ext cx="6400800" cy="1005840"/>
          </a:xfrm>
          <a:prstGeom prst="rect">
            <a:avLst/>
          </a:prstGeom>
          <a:noFill/>
          <a:ln>
            <a:noFill/>
          </a:ln>
        </p:spPr>
        <p:txBody>
          <a:bodyPr wrap="square" lIns="0" tIns="0" rIns="0" bIns="0" anchor="t">
            <a:normAutofit/>
          </a:bodyPr>
          <a:lstStyle/>
          <a:p>
            <a:pPr algn="ctr">
              <a:buNone/>
            </a:pPr>
            <a:r>
              <a:rPr lang="en-US" sz="2800" b="0" i="0" dirty="0">
                <a:solidFill>
                  <a:srgbClr val="555960"/>
                </a:solidFill>
              </a:rPr>
              <a:t>Architecture is decision-making</a:t>
            </a:r>
            <a:br>
              <a:rPr lang="en-US" sz="2800"/>
            </a:br>
            <a:r>
              <a:rPr lang="en-US" sz="2800" b="0" i="0" dirty="0">
                <a:solidFill>
                  <a:srgbClr val="555960"/>
                </a:solidFill>
              </a:rPr>
              <a:t>among competing priorities.</a:t>
            </a:r>
          </a:p>
        </p:txBody>
      </p:sp>
    </p:spTree>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B2F6451B-05D5-964F-AC61-763C973265E8}">
  <we:reference id="WA200010001" version="1.0.0.1" store="Omex" storeType="OMEX"/>
  <we:alternateReferences>
    <we:reference id="WA200010001" version="1.0.0.1" store="WA200010001" storeType="OMEX"/>
  </we:alternateReferences>
  <we:properties>
    <we:property name="claude.fileId" value="&quot;1299b91e-8e0b-4b63-ab37-4fd482b3179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8593</TotalTime>
  <Words>9894</Words>
  <Application>Microsoft Macintosh PowerPoint</Application>
  <PresentationFormat>On-screen Show (4:3)</PresentationFormat>
  <Paragraphs>1052</Paragraphs>
  <Slides>32</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Times</vt:lpstr>
      <vt:lpstr>Purdue1</vt:lpstr>
      <vt:lpstr>ECE 30861/46100: Software Engineering</vt:lpstr>
      <vt:lpstr>In specification we separate obligations. In architecture we must build ONE machine</vt:lpstr>
      <vt:lpstr>What is architecture?</vt:lpstr>
      <vt:lpstr>A specification describes the BEHAVIOR but not the MACHINE</vt:lpstr>
      <vt:lpstr>Architecture answers four questions</vt:lpstr>
      <vt:lpstr>Where should the boundaries go?</vt:lpstr>
      <vt:lpstr>Architecture creates possibilities and constraints</vt:lpstr>
      <vt:lpstr>Architecture also affords a division of labor</vt:lpstr>
      <vt:lpstr>How do we choose among acceptable architectures?</vt:lpstr>
      <vt:lpstr>Two architectures. Which one is better?</vt:lpstr>
      <vt:lpstr>Weighted sums are not a decision-making approach</vt:lpstr>
      <vt:lpstr>First eliminate unacceptable and dominated alternatives</vt:lpstr>
      <vt:lpstr>Pareto tradeoffs require judgment</vt:lpstr>
      <vt:lpstr>Sometimes the right decision is to buy more information</vt:lpstr>
      <vt:lpstr>Where do the alternatives come from?</vt:lpstr>
      <vt:lpstr>Patterns capture recurring choices and expected consequences</vt:lpstr>
      <vt:lpstr>Shall we layer communication paths? How strictly?</vt:lpstr>
      <vt:lpstr>How should processing and shared state be organized?</vt:lpstr>
      <vt:lpstr>How should components communicate?</vt:lpstr>
      <vt:lpstr>Which way should infrastructure dependencies point?</vt:lpstr>
      <vt:lpstr>Patterns give us expectations, not measurements</vt:lpstr>
      <vt:lpstr>How much can we know before we build?</vt:lpstr>
      <vt:lpstr>An architecture model is useful only if it answers a question</vt:lpstr>
      <vt:lpstr>How strongly can we support an architectural claim?</vt:lpstr>
      <vt:lpstr>Can this change remain local?</vt:lpstr>
      <vt:lpstr>Data processing: What sets the latency floor?</vt:lpstr>
      <vt:lpstr>What happens when architectural evidence gets cheaper?</vt:lpstr>
      <vt:lpstr>Architect one system</vt:lpstr>
      <vt:lpstr>Exercise: Here is the specification</vt:lpstr>
      <vt:lpstr>Defend the architectural decision</vt:lpstr>
      <vt:lpstr>Specification → Architecture → Design’s up next!</vt:lpstr>
      <vt:lpstr>In-class participation survey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Bowers, Anna K</dc:creator>
  <cp:keywords/>
  <dc:description/>
  <cp:lastModifiedBy>James C Davis</cp:lastModifiedBy>
  <cp:revision>412</cp:revision>
  <dcterms:created xsi:type="dcterms:W3CDTF">2020-02-21T23:00:33Z</dcterms:created>
  <dcterms:modified xsi:type="dcterms:W3CDTF">2026-09-15T17:20:10Z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2024-09-05T02:27:24Z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e1ff3097-c009-4f67-8781-6e468e7749d4</vt:lpwstr>
  </property>
  <property fmtid="{D5CDD505-2E9C-101B-9397-08002B2CF9AE}" pid="8" name="MSIP_Label_4044bd30-2ed7-4c9d-9d12-46200872a97b_ContentBits">
    <vt:lpwstr>0</vt:lpwstr>
  </property>
</Properties>
</file>