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Types>
</file>

<file path=_rels/.rels><?xml version='1.0' encoding='UTF-8' standalone='yes'?>
<Relationships xmlns="http://schemas.openxmlformats.org/package/2006/relationships"><Relationship Id="rId1" Type="http://schemas.microsoft.com/office/2011/relationships/webextensiontaskpanes" Target="ppt/webextensions/taskpanes.xml"/><Relationship Id="rId2" Type="http://schemas.openxmlformats.org/officeDocument/2006/relationships/officeDocument" Target="ppt/presentation.xml"/><Relationship Id="rId3" Type="http://schemas.openxmlformats.org/package/2006/relationships/metadata/thumbnail" Target="docProps/thumbnail.jpeg"/><Relationship Id="rId4" Type="http://schemas.openxmlformats.org/package/2006/relationships/metadata/core-properties" Target="docProps/core.xml"/><Relationship Id="rId5" Type="http://schemas.openxmlformats.org/officeDocument/2006/relationships/extended-properties" Target="docProps/app.xml"/><Relationship Id="rId6"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31"/>
  </p:notesMasterIdLst>
  <p:sldIdLst>
    <p:sldId id="601" r:id="rId101"/>
    <p:sldId id="602" r:id="rId102"/>
    <p:sldId id="603" r:id="rId103"/>
    <p:sldId id="604" r:id="rId104"/>
    <p:sldId id="605" r:id="rId105"/>
    <p:sldId id="606" r:id="rId106"/>
    <p:sldId id="607" r:id="rId107"/>
    <p:sldId id="608" r:id="rId108"/>
    <p:sldId id="609" r:id="rId109"/>
    <p:sldId id="610" r:id="rId110"/>
    <p:sldId id="611" r:id="rId111"/>
    <p:sldId id="612" r:id="rId112"/>
    <p:sldId id="613" r:id="rId113"/>
    <p:sldId id="614" r:id="rId114"/>
    <p:sldId id="615" r:id="rId115"/>
    <p:sldId id="616" r:id="rId116"/>
    <p:sldId id="617" r:id="rId117"/>
    <p:sldId id="618" r:id="rId118"/>
    <p:sldId id="619" r:id="rId119"/>
    <p:sldId id="620" r:id="rId120"/>
    <p:sldId id="621" r:id="rId121"/>
    <p:sldId id="622" r:id="rId122"/>
    <p:sldId id="623" r:id="rId123"/>
    <p:sldId id="624" r:id="rId124"/>
    <p:sldId id="625" r:id="rId125"/>
    <p:sldId id="626" r:id="rId126"/>
    <p:sldId id="627" r:id="rId127"/>
    <p:sldId id="628" r:id="rId128"/>
    <p:sldId id="629" r:id="rId129"/>
    <p:sldId id="630" r:id="rId130"/>
    <p:sldId id="631" r:id="rId131"/>
    <p:sldId id="632" r:id="rId132"/>
    <p:sldId id="633" r:id="rId133"/>
    <p:sldId id="634" r:id="rId134"/>
    <p:sldId id="635" r:id="rId135"/>
    <p:sldId id="636" r:id="rId1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00" autoAdjust="0"/>
    <p:restoredTop sz="56164"/>
  </p:normalViewPr>
  <p:slideViewPr>
    <p:cSldViewPr snapToGrid="0" snapToObjects="1">
      <p:cViewPr varScale="1">
        <p:scale>
          <a:sx n="64" d="100"/>
          <a:sy n="64" d="100"/>
        </p:scale>
        <p:origin x="1888" y="16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1" Type="http://schemas.openxmlformats.org/officeDocument/2006/relationships/slide" Target="slides/slide1.xml"/><Relationship Id="rId102" Type="http://schemas.openxmlformats.org/officeDocument/2006/relationships/slide" Target="slides/slide2.xml"/><Relationship Id="rId103" Type="http://schemas.openxmlformats.org/officeDocument/2006/relationships/slide" Target="slides/slide3.xml"/><Relationship Id="rId104" Type="http://schemas.openxmlformats.org/officeDocument/2006/relationships/slide" Target="slides/slide4.xml"/><Relationship Id="rId105" Type="http://schemas.openxmlformats.org/officeDocument/2006/relationships/slide" Target="slides/slide5.xml"/><Relationship Id="rId106" Type="http://schemas.openxmlformats.org/officeDocument/2006/relationships/slide" Target="slides/slide6.xml"/><Relationship Id="rId107" Type="http://schemas.openxmlformats.org/officeDocument/2006/relationships/slide" Target="slides/slide7.xml"/><Relationship Id="rId108" Type="http://schemas.openxmlformats.org/officeDocument/2006/relationships/slide" Target="slides/slide8.xml"/><Relationship Id="rId109" Type="http://schemas.openxmlformats.org/officeDocument/2006/relationships/slide" Target="slides/slide9.xml"/><Relationship Id="rId110" Type="http://schemas.openxmlformats.org/officeDocument/2006/relationships/slide" Target="slides/slide10.xml"/><Relationship Id="rId111" Type="http://schemas.openxmlformats.org/officeDocument/2006/relationships/slide" Target="slides/slide11.xml"/><Relationship Id="rId112" Type="http://schemas.openxmlformats.org/officeDocument/2006/relationships/slide" Target="slides/slide12.xml"/><Relationship Id="rId113" Type="http://schemas.openxmlformats.org/officeDocument/2006/relationships/slide" Target="slides/slide13.xml"/><Relationship Id="rId114" Type="http://schemas.openxmlformats.org/officeDocument/2006/relationships/slide" Target="slides/slide14.xml"/><Relationship Id="rId115" Type="http://schemas.openxmlformats.org/officeDocument/2006/relationships/slide" Target="slides/slide15.xml"/><Relationship Id="rId116" Type="http://schemas.openxmlformats.org/officeDocument/2006/relationships/slide" Target="slides/slide16.xml"/><Relationship Id="rId117" Type="http://schemas.openxmlformats.org/officeDocument/2006/relationships/slide" Target="slides/slide17.xml"/><Relationship Id="rId118" Type="http://schemas.openxmlformats.org/officeDocument/2006/relationships/slide" Target="slides/slide18.xml"/><Relationship Id="rId119" Type="http://schemas.openxmlformats.org/officeDocument/2006/relationships/slide" Target="slides/slide19.xml"/><Relationship Id="rId120" Type="http://schemas.openxmlformats.org/officeDocument/2006/relationships/slide" Target="slides/slide20.xml"/><Relationship Id="rId121" Type="http://schemas.openxmlformats.org/officeDocument/2006/relationships/slide" Target="slides/slide21.xml"/><Relationship Id="rId122" Type="http://schemas.openxmlformats.org/officeDocument/2006/relationships/slide" Target="slides/slide22.xml"/><Relationship Id="rId123" Type="http://schemas.openxmlformats.org/officeDocument/2006/relationships/slide" Target="slides/slide23.xml"/><Relationship Id="rId124" Type="http://schemas.openxmlformats.org/officeDocument/2006/relationships/slide" Target="slides/slide24.xml"/><Relationship Id="rId125" Type="http://schemas.openxmlformats.org/officeDocument/2006/relationships/slide" Target="slides/slide25.xml"/><Relationship Id="rId126" Type="http://schemas.openxmlformats.org/officeDocument/2006/relationships/slide" Target="slides/slide26.xml"/><Relationship Id="rId127" Type="http://schemas.openxmlformats.org/officeDocument/2006/relationships/slide" Target="slides/slide27.xml"/><Relationship Id="rId128" Type="http://schemas.openxmlformats.org/officeDocument/2006/relationships/slide" Target="slides/slide28.xml"/><Relationship Id="rId129" Type="http://schemas.openxmlformats.org/officeDocument/2006/relationships/slide" Target="slides/slide29.xml"/><Relationship Id="rId130" Type="http://schemas.openxmlformats.org/officeDocument/2006/relationships/slide" Target="slides/slide30.xml"/><Relationship Id="rId131" Type="http://schemas.openxmlformats.org/officeDocument/2006/relationships/slide" Target="slides/slide31.xml"/><Relationship Id="rId132" Type="http://schemas.openxmlformats.org/officeDocument/2006/relationships/slide" Target="slides/slide32.xml"/><Relationship Id="rId133" Type="http://schemas.openxmlformats.org/officeDocument/2006/relationships/slide" Target="slides/slide33.xml"/><Relationship Id="rId134" Type="http://schemas.openxmlformats.org/officeDocument/2006/relationships/slide" Target="slides/slide34.xml"/><Relationship Id="rId135" Type="http://schemas.openxmlformats.org/officeDocument/2006/relationships/slide" Target="slides/slide35.xml"/><Relationship Id="rId136"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8B4C4-0720-F64E-9EEE-9472CF165DC6}" type="datetimeFigureOut">
              <a:t>9/11/26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09F92-05EE-6F4A-AD9C-ED35F0F76927}" type="slidenum">
              <a:t>‹#›</a:t>
            </a:fld>
            <a:endParaRPr lang="en-US"/>
          </a:p>
        </p:txBody>
      </p:sp>
    </p:spTree>
    <p:extLst>
      <p:ext uri="{BB962C8B-B14F-4D97-AF65-F5344CB8AC3E}">
        <p14:creationId xmlns:p14="http://schemas.microsoft.com/office/powerpoint/2010/main" val="524556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Make the handoff: Architecture assigned each part a responsibility; today we ask how a part realizes it.</a:t>
            </a:r>
          </a:p>
          <a:p>
            <a:endParaRPr dirty="0"/>
          </a:p>
          <a:p>
            <a:r>
              <a:rPr dirty="0"/>
              <a:t xml:space="preserve">- Callback: the closing Architecture slide — parts, responsibilities, interfaces.</a:t>
            </a:r>
          </a:p>
          <a:p>
            <a:r>
              <a:rPr dirty="0"/>
              <a:t xml:space="preserve">- Land the question: we know WHAT each part must do, not yet HOW.</a:t>
            </a:r>
          </a:p>
          <a:p>
            <a:endParaRPr dirty="0"/>
          </a:p>
          <a:p>
            <a:r>
              <a:rPr dirty="0"/>
              <a:t xml:space="preserve">=====</a:t>
            </a:r>
          </a:p>
          <a:p>
            <a:endParaRPr dirty="0"/>
          </a:p>
          <a:p>
            <a:r>
              <a:rPr dirty="0"/>
              <a:t xml:space="preserve">Last time we chose how one acceptable system should be organized. We ended with major parts, boundaries, responsibilities, interfaces, and rules governing interaction.</a:t>
            </a:r>
          </a:p>
          <a:p>
            <a:endParaRPr dirty="0"/>
          </a:p>
          <a:p>
            <a:r>
              <a:rPr dirty="0"/>
              <a:t xml:space="preserve">But look at one of those parts. We know what responsibility it has. We know how the rest of the system is allowed to interact with it. We still have not said how it actually does its job.</a:t>
            </a:r>
          </a:p>
          <a:p>
            <a:endParaRPr dirty="0"/>
          </a:p>
          <a:p>
            <a:r>
              <a:rPr dirty="0"/>
              <a:t xml:space="preserve">That is today's engineering problem. Given one of the parts produced by Architecture, how should we engineer its internals so that it realizes the responsibility we assigned to it?</a:t>
            </a:r>
          </a:p>
          <a:p>
            <a:endParaRPr dirty="0"/>
          </a:p>
          <a:p>
            <a:r>
              <a:rPr dirty="0"/>
              <a:t xml:space="preserve">That is Design.</a:t>
            </a:r>
          </a:p>
        </p:txBody>
      </p:sp>
    </p:spTree>
  </p:cSld>
  <p:clrMapOvr>
    <a:masterClrMapping/>
  </p:clrMapOvr>
</p:notes>
</file>

<file path=ppt/notesSlides/notesSlide10.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20 seconds — </a:t>
            </a:r>
            <a:r>
              <a:rPr i="1" dirty="0"/>
              <a:t>Name Section 2: the same modeling discipline at a finer scope.</a:t>
            </a:r>
          </a:p>
          <a:p>
            <a:endParaRPr dirty="0"/>
          </a:p>
          <a:p>
            <a:r>
              <a:rPr dirty="0"/>
              <a:t xml:space="preserve">- Call back to Specification and Architecture; do not re-teach the MAGE model taxonomy.</a:t>
            </a:r>
          </a:p>
        </p:txBody>
      </p:sp>
    </p:spTree>
  </p:cSld>
  <p:clrMapOvr>
    <a:masterClrMapping/>
  </p:clrMapOvr>
</p:notes>
</file>

<file path=ppt/notesSlides/notesSlide11.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 minutes — </a:t>
            </a:r>
            <a:r>
              <a:rPr i="1" dirty="0"/>
              <a:t>Answer a behavioral question with a behavioral model of one concrete component.</a:t>
            </a:r>
          </a:p>
          <a:p>
            <a:endParaRPr dirty="0"/>
          </a:p>
          <a:p>
            <a:r>
              <a:rPr dirty="0"/>
              <a:t xml:space="preserve">- Behavioral model of one concrete component; make the property–model connection explicit.</a:t>
            </a:r>
          </a:p>
          <a:p>
            <a:r>
              <a:rPr dirty="0"/>
              <a:t xml:space="preserve">- Question: can a request return advice before validation completes?</a:t>
            </a:r>
          </a:p>
        </p:txBody>
      </p:sp>
    </p:spTree>
  </p:cSld>
  <p:clrMapOvr>
    <a:masterClrMapping/>
  </p:clrMapOvr>
</p:notes>
</file>

<file path=ppt/notesSlides/notesSlide12.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Show an ownership question forcing a different reduction of the same component.</a:t>
            </a:r>
          </a:p>
          <a:p>
            <a:endParaRPr dirty="0"/>
          </a:p>
          <a:p>
            <a:r>
              <a:rPr dirty="0"/>
              <a:t xml:space="preserve">- Same component, different reduction: ownership and lifetimes.</a:t>
            </a:r>
          </a:p>
          <a:p>
            <a:r>
              <a:rPr dirty="0"/>
              <a:t xml:space="preserve">- Question: can two requests mutate the same working state?</a:t>
            </a:r>
          </a:p>
        </p:txBody>
      </p:sp>
    </p:spTree>
  </p:cSld>
  <p:clrMapOvr>
    <a:masterClrMapping/>
  </p:clrMapOvr>
</p:notes>
</file>

<file path=ppt/notesSlides/notesSlide13.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Answer a change question with a structural model of the same component.</a:t>
            </a:r>
          </a:p>
          <a:p>
            <a:endParaRPr dirty="0"/>
          </a:p>
          <a:p>
            <a:r>
              <a:rPr dirty="0"/>
              <a:t xml:space="preserve">- Structural model: change locality and internal coupling.</a:t>
            </a:r>
          </a:p>
          <a:p>
            <a:r>
              <a:rPr dirty="0"/>
              <a:t xml:space="preserve">- Question: can we replace the advice model without changing validation?</a:t>
            </a:r>
          </a:p>
        </p:txBody>
      </p:sp>
    </p:spTree>
  </p:cSld>
  <p:clrMapOvr>
    <a:masterClrMapping/>
  </p:clrMapOvr>
</p:notes>
</file>

<file path=ppt/notesSlides/notesSlide14.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Answer a quantitative question with a measurement model instead of hand-waving.</a:t>
            </a:r>
          </a:p>
          <a:p>
            <a:endParaRPr dirty="0"/>
          </a:p>
          <a:p>
            <a:r>
              <a:rPr dirty="0"/>
              <a:t xml:space="preserve">- Measurement model: make one bound explicit instead of hand-waving “efficient”.</a:t>
            </a:r>
          </a:p>
          <a:p>
            <a:r>
              <a:rPr dirty="0"/>
              <a:t xml:space="preserve">- Question: can the component meet its 2-second budget?</a:t>
            </a:r>
          </a:p>
          <a:p>
            <a:r>
              <a:rPr dirty="0"/>
              <a:t xml:space="preserve">- Do not cover all six MAGE model classes; four is plenty.</a:t>
            </a:r>
          </a:p>
        </p:txBody>
      </p:sp>
    </p:spTree>
  </p:cSld>
  <p:clrMapOvr>
    <a:masterClrMapping/>
  </p:clrMapOvr>
</p:notes>
</file>

<file path=ppt/notesSlides/notesSlide15.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Synthesize: the question determines the reduction; a model earns its place by what it settles.</a:t>
            </a:r>
          </a:p>
          <a:p>
            <a:endParaRPr dirty="0"/>
          </a:p>
          <a:p>
            <a:r>
              <a:rPr dirty="0"/>
              <a:t xml:space="preserve">- Same component, four representations; none of them is “the Design”.</a:t>
            </a:r>
          </a:p>
          <a:p>
            <a:r>
              <a:rPr dirty="0"/>
              <a:t xml:space="preserve">- Scope and purpose, not representation, make something Architecture or Design.</a:t>
            </a:r>
          </a:p>
          <a:p>
            <a:endParaRPr dirty="0"/>
          </a:p>
          <a:p>
            <a:r>
              <a:rPr dirty="0"/>
              <a:t xml:space="preserve">=====</a:t>
            </a:r>
          </a:p>
          <a:p>
            <a:endParaRPr dirty="0"/>
          </a:p>
          <a:p>
            <a:r>
              <a:rPr dirty="0"/>
              <a:t xml:space="preserve">Same component. Four representations.</a:t>
            </a:r>
          </a:p>
          <a:p>
            <a:endParaRPr dirty="0"/>
          </a:p>
          <a:p>
            <a:r>
              <a:rPr dirty="0"/>
              <a:t xml:space="preserve">None is “the Design.”</a:t>
            </a:r>
          </a:p>
          <a:p>
            <a:endParaRPr dirty="0"/>
          </a:p>
          <a:p>
            <a:r>
              <a:rPr dirty="0"/>
              <a:t xml:space="preserve">We deliberately threw information away differently each time because different information was relevant to each engineering question.</a:t>
            </a:r>
          </a:p>
          <a:p>
            <a:endParaRPr dirty="0"/>
          </a:p>
          <a:p>
            <a:r>
              <a:rPr dirty="0"/>
              <a:t xml:space="preserve">The representation is not what makes something Architecture or Design. Scope and purpose do.</a:t>
            </a:r>
          </a:p>
        </p:txBody>
      </p:sp>
    </p:spTree>
  </p:cSld>
  <p:clrMapOvr>
    <a:masterClrMapping/>
  </p:clrMapOvr>
</p:notes>
</file>

<file path=ppt/notesSlides/notesSlide16.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20 seconds — </a:t>
            </a:r>
            <a:r>
              <a:rPr i="1" dirty="0"/>
              <a:t>Name Section 3: recurring questions with alternatives and consequences, not a catalogue.</a:t>
            </a:r>
          </a:p>
          <a:p>
            <a:endParaRPr dirty="0"/>
          </a:p>
          <a:p>
            <a:r>
              <a:rPr dirty="0"/>
              <a:t xml:space="preserve">- Recurring questions with alternatives and consequences — not “best practices”, no catalogue of named patterns.</a:t>
            </a:r>
          </a:p>
        </p:txBody>
      </p:sp>
    </p:spTree>
  </p:cSld>
  <p:clrMapOvr>
    <a:masterClrMapping/>
  </p:clrMapOvr>
</p:notes>
</file>

<file path=ppt/notesSlides/notesSlide17.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 minutes — </a:t>
            </a:r>
            <a:r>
              <a:rPr i="1" dirty="0"/>
              <a:t>Establish authority: when representations disagree, exactly one must win.</a:t>
            </a:r>
          </a:p>
          <a:p>
            <a:endParaRPr dirty="0"/>
          </a:p>
          <a:p>
            <a:r>
              <a:rPr dirty="0"/>
              <a:t xml:space="preserve">- Distinguish authoritative, derived, cached, replicated state.</a:t>
            </a:r>
          </a:p>
          <a:p>
            <a:r>
              <a:rPr dirty="0"/>
              <a:t xml:space="preserve">- When representations disagree, which one wins?</a:t>
            </a:r>
          </a:p>
          <a:p>
            <a:r>
              <a:rPr dirty="0"/>
              <a:t xml:space="preserve">- Do not drift into consistency yet.</a:t>
            </a:r>
          </a:p>
        </p:txBody>
      </p:sp>
    </p:spTree>
  </p:cSld>
  <p:clrMapOvr>
    <a:masterClrMapping/>
  </p:clrMapOvr>
</p:notes>
</file>

<file path=ppt/notesSlides/notesSlide18.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 minutes — </a:t>
            </a:r>
            <a:r>
              <a:rPr i="1" dirty="0"/>
              <a:t>Show that required observation semantics, not replication topology, determine consistency.</a:t>
            </a:r>
          </a:p>
          <a:p>
            <a:endParaRPr dirty="0"/>
          </a:p>
          <a:p>
            <a:r>
              <a:rPr dirty="0"/>
              <a:t xml:space="preserve">- Contrast the two required semantics; replication topology does not determine consistency.</a:t>
            </a:r>
          </a:p>
          <a:p>
            <a:r>
              <a:rPr dirty="0"/>
              <a:t xml:space="preserve">- Work the consequences under concurrency and failure.</a:t>
            </a:r>
          </a:p>
          <a:p>
            <a:r>
              <a:rPr dirty="0"/>
              <a:t xml:space="preserve">- If CAP comes up, keep it subordinate and technically correct.</a:t>
            </a:r>
          </a:p>
        </p:txBody>
      </p:sp>
    </p:spTree>
  </p:cSld>
  <p:clrMapOvr>
    <a:masterClrMapping/>
  </p:clrMapOvr>
</p:notes>
</file>

<file path=ppt/notesSlides/notesSlide19.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 minutes — </a:t>
            </a:r>
            <a:r>
              <a:rPr i="1" dirty="0"/>
              <a:t>Contrast immediate and deferred work and the concerns each side takes on.</a:t>
            </a:r>
          </a:p>
          <a:p>
            <a:endParaRPr dirty="0"/>
          </a:p>
          <a:p>
            <a:r>
              <a:rPr dirty="0"/>
              <a:t xml:space="preserve">- Tradeoff: immediacy and simple completion vs latency isolation and resilience.</a:t>
            </a:r>
          </a:p>
          <a:p>
            <a:r>
              <a:rPr dirty="0"/>
              <a:t xml:space="preserve">- The deferred side takes on retries, idempotence, and ordering.</a:t>
            </a:r>
          </a:p>
        </p:txBody>
      </p:sp>
    </p:spTree>
  </p:cSld>
  <p:clrMapOvr>
    <a:masterClrMapping/>
  </p:clrMapOvr>
</p:notes>
</file>

<file path=ppt/notesSlides/notesSlide2.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Pose the recursive puzzle: opening boxes reveals more boxes, until the entities are small enough to reason about directly.</a:t>
            </a:r>
          </a:p>
          <a:p>
            <a:endParaRPr dirty="0"/>
          </a:p>
          <a:p>
            <a:r>
              <a:rPr dirty="0"/>
              <a:t xml:space="preserve">- Open one box at a time; keep it slightly playful.</a:t>
            </a:r>
          </a:p>
          <a:p>
            <a:r>
              <a:rPr dirty="0"/>
              <a:t xml:space="preserve">- Do not explain where the dividing lines are yet — that is our first problem today.</a:t>
            </a:r>
          </a:p>
          <a:p>
            <a:r>
              <a:rPr dirty="0"/>
              <a:t xml:space="preserve">- Lands directly on Section 1.</a:t>
            </a:r>
          </a:p>
          <a:p>
            <a:endParaRPr dirty="0"/>
          </a:p>
          <a:p>
            <a:r>
              <a:rPr dirty="0"/>
              <a:t xml:space="preserve">=====</a:t>
            </a:r>
          </a:p>
          <a:p>
            <a:endParaRPr dirty="0"/>
          </a:p>
          <a:p>
            <a:r>
              <a:rPr dirty="0"/>
              <a:t xml:space="preserve">There is an immediate problem with saying Design works “inside the box.”</a:t>
            </a:r>
          </a:p>
          <a:p>
            <a:endParaRPr dirty="0"/>
          </a:p>
          <a:p>
            <a:r>
              <a:rPr dirty="0"/>
              <a:t xml:space="preserve">We open the box and discover more boxes.</a:t>
            </a:r>
          </a:p>
          <a:p>
            <a:endParaRPr dirty="0"/>
          </a:p>
          <a:p>
            <a:r>
              <a:rPr dirty="0"/>
              <a:t xml:space="preserve">ANIMATE</a:t>
            </a:r>
          </a:p>
          <a:p>
            <a:endParaRPr dirty="0"/>
          </a:p>
          <a:p>
            <a:r>
              <a:rPr dirty="0"/>
              <a:t xml:space="preserve">And sometimes one of those boxes is still substantial enough that we need to organize it before we can sensibly implement it.</a:t>
            </a:r>
          </a:p>
          <a:p>
            <a:endParaRPr dirty="0"/>
          </a:p>
          <a:p>
            <a:r>
              <a:rPr dirty="0"/>
              <a:t xml:space="preserve">ANIMATE</a:t>
            </a:r>
          </a:p>
          <a:p>
            <a:endParaRPr dirty="0"/>
          </a:p>
          <a:p>
            <a:r>
              <a:rPr dirty="0"/>
              <a:t xml:space="preserve">We can keep doing this.</a:t>
            </a:r>
          </a:p>
          <a:p>
            <a:endParaRPr dirty="0"/>
          </a:p>
          <a:p>
            <a:r>
              <a:rPr dirty="0"/>
              <a:t xml:space="preserve">ANIMATE</a:t>
            </a:r>
          </a:p>
          <a:p>
            <a:endParaRPr dirty="0"/>
          </a:p>
          <a:p>
            <a:r>
              <a:rPr dirty="0"/>
              <a:t xml:space="preserve">But not forever. Eventually we reach objects, functions, data structures, algorithms, or small collaborations that we can reason about directly.</a:t>
            </a:r>
          </a:p>
          <a:p>
            <a:endParaRPr dirty="0"/>
          </a:p>
          <a:p>
            <a:r>
              <a:rPr dirty="0"/>
              <a:t xml:space="preserve">I am deliberately not going to explain where the dividing lines are yet. That is our first problem today.</a:t>
            </a:r>
          </a:p>
        </p:txBody>
      </p:sp>
    </p:spTree>
  </p:cSld>
  <p:clrMapOvr>
    <a:masterClrMapping/>
  </p:clrMapOvr>
</p:notes>
</file>

<file path=ppt/notesSlides/notesSlide20.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2.5 minutes — </a:t>
            </a:r>
            <a:r>
              <a:rPr i="1" dirty="0"/>
              <a:t>Show what indirection buys and the complexity it spends.</a:t>
            </a:r>
          </a:p>
          <a:p>
            <a:endParaRPr dirty="0"/>
          </a:p>
          <a:p>
            <a:r>
              <a:rPr dirty="0"/>
              <a:t xml:space="preserve">- Fundamental-theorem territory: what isolation buys, what complexity it costs.</a:t>
            </a:r>
          </a:p>
          <a:p>
            <a:r>
              <a:rPr dirty="0"/>
              <a:t xml:space="preserve">- An additional layer is not automatically sophisticated or better.</a:t>
            </a:r>
          </a:p>
        </p:txBody>
      </p:sp>
    </p:spTree>
  </p:cSld>
  <p:clrMapOvr>
    <a:masterClrMapping/>
  </p:clrMapOvr>
</p:notes>
</file>

<file path=ppt/notesSlides/notesSlide21.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2.5 minutes — </a:t>
            </a:r>
            <a:r>
              <a:rPr i="1" dirty="0"/>
              <a:t>Land information hiding: decompose around the decisions most likely to change.</a:t>
            </a:r>
          </a:p>
          <a:p>
            <a:endParaRPr dirty="0"/>
          </a:p>
          <a:p>
            <a:r>
              <a:rPr dirty="0"/>
              <a:t xml:space="preserve">- Parnas 1972, information hiding: hide the decisions most likely to change behind stable seams.</a:t>
            </a:r>
          </a:p>
          <a:p>
            <a:r>
              <a:rPr dirty="0"/>
              <a:t xml:space="preserve">- Recover modularity verbally — decomposability, understandability, change containment, failure containment; do not enumerate the five Meyer criteria.</a:t>
            </a:r>
          </a:p>
        </p:txBody>
      </p:sp>
    </p:spTree>
  </p:cSld>
  <p:clrMapOvr>
    <a:masterClrMapping/>
  </p:clrMapOvr>
</p:notes>
</file>

<file path=ppt/notesSlides/notesSlide22.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Synthesize the recurring choices as tradeoffs, not good-versus-bad answers.</a:t>
            </a:r>
          </a:p>
          <a:p>
            <a:endParaRPr dirty="0"/>
          </a:p>
          <a:p>
            <a:r>
              <a:rPr dirty="0"/>
              <a:t xml:space="preserve">- Recurring question → plausible alternatives → tradeoff; explicitly reject catalogue thinking.</a:t>
            </a:r>
          </a:p>
          <a:p>
            <a:r>
              <a:rPr dirty="0"/>
              <a:t xml:space="preserve">- Design is choosing which consequences fit the problem, not the “good” side.</a:t>
            </a:r>
          </a:p>
        </p:txBody>
      </p:sp>
    </p:spTree>
  </p:cSld>
  <p:clrMapOvr>
    <a:masterClrMapping/>
  </p:clrMapOvr>
</p:notes>
</file>

<file path=ppt/notesSlides/notesSlide23.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2.5 minutes — </a:t>
            </a:r>
            <a:r>
              <a:rPr i="1" dirty="0"/>
              <a:t>Pay off the wall: Design tests whether the architectural strategy is workable.</a:t>
            </a:r>
          </a:p>
          <a:p>
            <a:endParaRPr dirty="0"/>
          </a:p>
          <a:p>
            <a:r>
              <a:rPr dirty="0"/>
              <a:t xml:space="preserve">- Payoff of the Architecture wall slide; two builds — the pipe fits, then a bend does not.</a:t>
            </a:r>
          </a:p>
          <a:p>
            <a:r>
              <a:rPr dirty="0"/>
              <a:t xml:space="preserve">- A misfit is information about the strategy, not just a plumbing failure.</a:t>
            </a:r>
          </a:p>
          <a:p>
            <a:endParaRPr dirty="0"/>
          </a:p>
          <a:p>
            <a:r>
              <a:rPr dirty="0"/>
              <a:t xml:space="preserve">=====</a:t>
            </a:r>
          </a:p>
          <a:p>
            <a:endParaRPr dirty="0"/>
          </a:p>
          <a:p>
            <a:r>
              <a:rPr dirty="0"/>
              <a:t xml:space="preserve">Remember this wall from Architecture. At the time, we deliberately did not draw the plumbing.</a:t>
            </a:r>
          </a:p>
          <a:p>
            <a:endParaRPr dirty="0"/>
          </a:p>
          <a:p>
            <a:r>
              <a:rPr dirty="0"/>
              <a:t xml:space="preserve">Architecture had chosen the wall location, depth, and permitted penetrations. Those choices created a space in which plumbing Design would later occur.</a:t>
            </a:r>
          </a:p>
          <a:p>
            <a:endParaRPr dirty="0"/>
          </a:p>
          <a:p>
            <a:r>
              <a:rPr dirty="0"/>
              <a:t xml:space="preserve">Now we are the plumbing designer.</a:t>
            </a:r>
          </a:p>
          <a:p>
            <a:endParaRPr dirty="0"/>
          </a:p>
          <a:p>
            <a:r>
              <a:rPr dirty="0"/>
              <a:t xml:space="preserve">ANIMATE</a:t>
            </a:r>
          </a:p>
          <a:p>
            <a:endParaRPr dirty="0"/>
          </a:p>
          <a:p>
            <a:r>
              <a:rPr dirty="0"/>
              <a:t xml:space="preserve">Sometimes the required plumbing fits. Good: the strategy afforded a workable tactic.</a:t>
            </a:r>
          </a:p>
          <a:p>
            <a:endParaRPr dirty="0"/>
          </a:p>
          <a:p>
            <a:r>
              <a:rPr dirty="0"/>
              <a:t xml:space="preserve">ANIMATE</a:t>
            </a:r>
          </a:p>
          <a:p>
            <a:endParaRPr dirty="0"/>
          </a:p>
          <a:p>
            <a:r>
              <a:rPr dirty="0"/>
              <a:t xml:space="preserve">Sometimes it does not.</a:t>
            </a:r>
          </a:p>
          <a:p>
            <a:endParaRPr dirty="0"/>
          </a:p>
          <a:p>
            <a:r>
              <a:rPr dirty="0"/>
              <a:t xml:space="preserve">That is not merely a plumbing-design failure. It is information about the strategy we inherited. Perhaps the pipe can be rerouted. Perhaps the wall must move. Perhaps the requirement that created this pipe must change.</a:t>
            </a:r>
          </a:p>
          <a:p>
            <a:endParaRPr dirty="0"/>
          </a:p>
          <a:p>
            <a:r>
              <a:rPr dirty="0"/>
              <a:t xml:space="preserve">Design is therefore not just implementation planning. It is a test of whether Architecture's strategy can actually be realized.</a:t>
            </a:r>
          </a:p>
        </p:txBody>
      </p:sp>
    </p:spTree>
  </p:cSld>
  <p:clrMapOvr>
    <a:masterClrMapping/>
  </p:clrMapOvr>
</p:notes>
</file>

<file path=ppt/notesSlides/notesSlide24.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 minutes — </a:t>
            </a:r>
            <a:r>
              <a:rPr i="1" dirty="0"/>
              <a:t>Show an apparent local freedom with no satisfactory local answer becoming an architectural question.</a:t>
            </a:r>
          </a:p>
          <a:p>
            <a:endParaRPr dirty="0"/>
          </a:p>
          <a:p>
            <a:r>
              <a:rPr dirty="0"/>
              <a:t xml:space="preserve">- Apparent local freedom, no satisfactory local answer: escalate rather than torture the local design.</a:t>
            </a:r>
          </a:p>
          <a:p>
            <a:endParaRPr dirty="0"/>
          </a:p>
          <a:p>
            <a:r>
              <a:rPr dirty="0"/>
              <a:t xml:space="preserve">=====</a:t>
            </a:r>
          </a:p>
          <a:p>
            <a:endParaRPr dirty="0"/>
          </a:p>
          <a:p>
            <a:r>
              <a:rPr dirty="0"/>
              <a:t xml:space="preserve">Architecture did not specify whether this interaction was synchronous or asynchronous. At first glance, that looks like a legitimate Design freedom.</a:t>
            </a:r>
          </a:p>
          <a:p>
            <a:endParaRPr dirty="0"/>
          </a:p>
          <a:p>
            <a:r>
              <a:rPr dirty="0"/>
              <a:t xml:space="preserve">ANIMATE</a:t>
            </a:r>
          </a:p>
          <a:p>
            <a:endParaRPr dirty="0"/>
          </a:p>
          <a:p>
            <a:r>
              <a:rPr dirty="0"/>
              <a:t xml:space="preserve">We try synchronous. It violates the failure-isolation or latency property Architecture was supposed to support.</a:t>
            </a:r>
          </a:p>
          <a:p>
            <a:endParaRPr dirty="0"/>
          </a:p>
          <a:p>
            <a:r>
              <a:rPr dirty="0"/>
              <a:t xml:space="preserve">ANIMATE</a:t>
            </a:r>
          </a:p>
          <a:p>
            <a:endParaRPr dirty="0"/>
          </a:p>
          <a:p>
            <a:r>
              <a:rPr dirty="0"/>
              <a:t xml:space="preserve">We try asynchronous. Now we cannot satisfy the consistency semantics the Specification requires.</a:t>
            </a:r>
          </a:p>
          <a:p>
            <a:endParaRPr dirty="0"/>
          </a:p>
          <a:p>
            <a:r>
              <a:rPr dirty="0"/>
              <a:t xml:space="preserve">ANIMATE</a:t>
            </a:r>
          </a:p>
          <a:p>
            <a:endParaRPr dirty="0"/>
          </a:p>
          <a:p>
            <a:r>
              <a:rPr dirty="0"/>
              <a:t xml:space="preserve">The important discovery is not that the designer needs a cleverer library. It is that the apparent degree of freedom was consequential.</a:t>
            </a:r>
          </a:p>
          <a:p>
            <a:endParaRPr dirty="0"/>
          </a:p>
          <a:p>
            <a:r>
              <a:rPr dirty="0"/>
              <a:t xml:space="preserve">ANIMATE</a:t>
            </a:r>
          </a:p>
          <a:p>
            <a:endParaRPr dirty="0"/>
          </a:p>
          <a:p>
            <a:r>
              <a:rPr dirty="0"/>
              <a:t xml:space="preserve">Detailed Design has discovered an architectural gap.</a:t>
            </a:r>
          </a:p>
        </p:txBody>
      </p:sp>
    </p:spTree>
  </p:cSld>
  <p:clrMapOvr>
    <a:masterClrMapping/>
  </p:clrMapOvr>
</p:notes>
</file>

<file path=ppt/notesSlides/notesSlide25.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 minutes — </a:t>
            </a:r>
            <a:r>
              <a:rPr i="1" dirty="0"/>
              <a:t>Show a local workaround making the architectural model false and its predictions wrong.</a:t>
            </a:r>
          </a:p>
          <a:p>
            <a:endParaRPr dirty="0"/>
          </a:p>
          <a:p>
            <a:r>
              <a:rPr dirty="0"/>
              <a:t xml:space="preserve">- The sharp point is epistemic: the model now gives wrong answers.</a:t>
            </a:r>
          </a:p>
          <a:p>
            <a:r>
              <a:rPr dirty="0"/>
              <a:t xml:space="preserve">- Degradation can begin on the first day of implementation.</a:t>
            </a:r>
          </a:p>
          <a:p>
            <a:endParaRPr dirty="0"/>
          </a:p>
          <a:p>
            <a:r>
              <a:rPr dirty="0"/>
              <a:t xml:space="preserve">=====</a:t>
            </a:r>
          </a:p>
          <a:p>
            <a:endParaRPr dirty="0"/>
          </a:p>
          <a:p>
            <a:r>
              <a:rPr dirty="0"/>
              <a:t xml:space="preserve">Here is the tempting alternative to escalation.</a:t>
            </a:r>
          </a:p>
          <a:p>
            <a:endParaRPr dirty="0"/>
          </a:p>
          <a:p>
            <a:r>
              <a:rPr dirty="0"/>
              <a:t xml:space="preserve">The architecture says A reaches B through this port. But the port makes today's feature inconvenient, so somebody reaches around it. Just this once.</a:t>
            </a:r>
          </a:p>
          <a:p>
            <a:endParaRPr dirty="0"/>
          </a:p>
          <a:p>
            <a:r>
              <a:rPr dirty="0"/>
              <a:t xml:space="preserve">ANIMATE</a:t>
            </a:r>
          </a:p>
          <a:p>
            <a:endParaRPr dirty="0"/>
          </a:p>
          <a:p>
            <a:r>
              <a:rPr dirty="0"/>
              <a:t xml:space="preserve">The feature works. Tests pass.</a:t>
            </a:r>
          </a:p>
          <a:p>
            <a:endParaRPr dirty="0"/>
          </a:p>
          <a:p>
            <a:r>
              <a:rPr dirty="0"/>
              <a:t xml:space="preserve">ANIMATE</a:t>
            </a:r>
          </a:p>
          <a:p>
            <a:endParaRPr dirty="0"/>
          </a:p>
          <a:p>
            <a:r>
              <a:rPr dirty="0"/>
              <a:t xml:space="preserve">And the architecture is now false.</a:t>
            </a:r>
          </a:p>
          <a:p>
            <a:endParaRPr dirty="0"/>
          </a:p>
          <a:p>
            <a:r>
              <a:rPr dirty="0"/>
              <a:t xml:space="preserve">That has a local cost: we introduced coupling. But the more interesting cost is epistemic.</a:t>
            </a:r>
          </a:p>
          <a:p>
            <a:endParaRPr dirty="0"/>
          </a:p>
          <a:p>
            <a:r>
              <a:rPr dirty="0"/>
              <a:t xml:space="preserve">Remember the Architecture lecture. We used dependency models to establish claims such as “no dependency crosses this boundary.” Once the implementation silently violates the model, that analysis can produce the wrong answer.</a:t>
            </a:r>
          </a:p>
          <a:p>
            <a:endParaRPr dirty="0"/>
          </a:p>
          <a:p>
            <a:r>
              <a:rPr dirty="0"/>
              <a:t xml:space="preserve">ANIMATE</a:t>
            </a:r>
          </a:p>
          <a:p>
            <a:endParaRPr dirty="0"/>
          </a:p>
          <a:p>
            <a:r>
              <a:rPr dirty="0"/>
              <a:t xml:space="preserve">Ask whether B can be replaced independently. The architecture says yes. The system says no.</a:t>
            </a:r>
          </a:p>
          <a:p>
            <a:endParaRPr dirty="0"/>
          </a:p>
          <a:p>
            <a:r>
              <a:rPr dirty="0"/>
              <a:t xml:space="preserve">Architectural degradation is therefore not merely untidy code or “technical debt.” It destroys the predictive value of the architectural knowledge we use to make engineering decisions.</a:t>
            </a:r>
          </a:p>
          <a:p>
            <a:endParaRPr dirty="0"/>
          </a:p>
          <a:p>
            <a:r>
              <a:rPr dirty="0"/>
              <a:t xml:space="preserve">And this can happen on the first day of implementation. We do not need ten years of legacy code to begin degrading an architecture.</a:t>
            </a:r>
          </a:p>
        </p:txBody>
      </p:sp>
    </p:spTree>
  </p:cSld>
  <p:clrMapOvr>
    <a:masterClrMapping/>
  </p:clrMapOvr>
</p:notes>
</file>

<file path=ppt/notesSlides/notesSlide26.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Route consequential discoveries to Design, the environment, Architecture, or Specification; never silently ignore them.</a:t>
            </a:r>
          </a:p>
          <a:p>
            <a:endParaRPr dirty="0"/>
          </a:p>
          <a:p>
            <a:r>
              <a:rPr dirty="0"/>
              <a:t xml:space="preserve">- Route each discovery: local, environment-wide convention, Architecture, or Specification.</a:t>
            </a:r>
          </a:p>
          <a:p>
            <a:r>
              <a:rPr dirty="0"/>
              <a:t xml:space="preserve">- Workarounds: remove, model, or change the rule — never silently ignore.</a:t>
            </a:r>
          </a:p>
          <a:p>
            <a:endParaRPr dirty="0"/>
          </a:p>
          <a:p>
            <a:r>
              <a:rPr dirty="0"/>
              <a:t xml:space="preserve">=====</a:t>
            </a:r>
          </a:p>
          <a:p>
            <a:endParaRPr dirty="0"/>
          </a:p>
          <a:p>
            <a:r>
              <a:rPr dirty="0"/>
              <a:t xml:space="preserve">Design is where many apparently free decisions first encounter reality.</a:t>
            </a:r>
          </a:p>
          <a:p>
            <a:endParaRPr dirty="0"/>
          </a:p>
          <a:p>
            <a:r>
              <a:rPr dirty="0"/>
              <a:t xml:space="preserve">ANIMATE</a:t>
            </a:r>
          </a:p>
          <a:p>
            <a:endParaRPr dirty="0"/>
          </a:p>
          <a:p>
            <a:r>
              <a:rPr dirty="0"/>
              <a:t xml:space="preserve">Sometimes the answer really is local. Fine. Keep it local.</a:t>
            </a:r>
          </a:p>
          <a:p>
            <a:endParaRPr dirty="0"/>
          </a:p>
          <a:p>
            <a:r>
              <a:rPr dirty="0"/>
              <a:t xml:space="preserve">ANIMATE</a:t>
            </a:r>
          </a:p>
          <a:p>
            <a:endParaRPr dirty="0"/>
          </a:p>
          <a:p>
            <a:r>
              <a:rPr dirty="0"/>
              <a:t xml:space="preserve">Sometimes we discover that every component needs the same answer. That does not necessarily mean drawing another box on the architecture diagram. It may mean capturing a convention or mechanism in the engineering environment: every handler is idempotent; every external dependency goes through an adapter; every cross-boundary call carries a deadline.</a:t>
            </a:r>
          </a:p>
          <a:p>
            <a:endParaRPr dirty="0"/>
          </a:p>
          <a:p>
            <a:r>
              <a:rPr dirty="0"/>
              <a:t xml:space="preserve">ANIMATE</a:t>
            </a:r>
          </a:p>
          <a:p>
            <a:endParaRPr dirty="0"/>
          </a:p>
          <a:p>
            <a:r>
              <a:rPr dirty="0"/>
              <a:t xml:space="preserve">Sometimes the consequence is structural and belongs in Architecture.</a:t>
            </a:r>
          </a:p>
          <a:p>
            <a:endParaRPr dirty="0"/>
          </a:p>
          <a:p>
            <a:r>
              <a:rPr dirty="0"/>
              <a:t xml:space="preserve">ANIMATE</a:t>
            </a:r>
          </a:p>
          <a:p>
            <a:endParaRPr dirty="0"/>
          </a:p>
          <a:p>
            <a:r>
              <a:rPr dirty="0"/>
              <a:t xml:space="preserve">And sometimes we discover that what must be true was itself incomplete, and the feedback reaches Specification.</a:t>
            </a:r>
          </a:p>
          <a:p>
            <a:endParaRPr dirty="0"/>
          </a:p>
          <a:p>
            <a:r>
              <a:rPr dirty="0"/>
              <a:t xml:space="preserve">This is why a workaround cannot remain invisible. Remove it if it was a mistake. Model it if the architecture genuinely permits the exception. Change the rule if repeated exceptions tell us the rule was wrong.</a:t>
            </a:r>
          </a:p>
          <a:p>
            <a:endParaRPr dirty="0"/>
          </a:p>
          <a:p>
            <a:r>
              <a:rPr dirty="0"/>
              <a:t xml:space="preserve">Design discovers which apparent freedoms are actually consequential.</a:t>
            </a:r>
          </a:p>
        </p:txBody>
      </p:sp>
    </p:spTree>
  </p:cSld>
  <p:clrMapOvr>
    <a:masterClrMapping/>
  </p:clrMapOvr>
</p:notes>
</file>

<file path=ppt/notesSlides/notesSlide27.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 minute — </a:t>
            </a:r>
            <a:r>
              <a:rPr i="1" dirty="0"/>
              <a:t>Name Section 5: implementation itself can become a Design probe.</a:t>
            </a:r>
          </a:p>
          <a:p>
            <a:endParaRPr dirty="0"/>
          </a:p>
          <a:p>
            <a:r>
              <a:rPr dirty="0"/>
              <a:t xml:space="preserve">- Callback: Architecture’s “buy information”; implementation joins the menu as cheap evidence.</a:t>
            </a:r>
          </a:p>
          <a:p>
            <a:endParaRPr dirty="0"/>
          </a:p>
          <a:p>
            <a:r>
              <a:rPr dirty="0"/>
              <a:t xml:space="preserve">=====</a:t>
            </a:r>
          </a:p>
          <a:p>
            <a:endParaRPr dirty="0"/>
          </a:p>
          <a:p>
            <a:r>
              <a:rPr dirty="0"/>
              <a:t xml:space="preserve">Architecture gave us a rule: if uncertainty could change the decision, consider buying information.</a:t>
            </a:r>
          </a:p>
          <a:p>
            <a:endParaRPr dirty="0"/>
          </a:p>
          <a:p>
            <a:r>
              <a:rPr dirty="0"/>
              <a:t xml:space="preserve">Traditionally, implementation was often the most expensive possible way to buy that information.</a:t>
            </a:r>
          </a:p>
          <a:p>
            <a:endParaRPr dirty="0"/>
          </a:p>
          <a:p>
            <a:r>
              <a:rPr dirty="0"/>
              <a:t xml:space="preserve">What happens when implementation becomes cheap enough that we can use it as evidence before we commit to a Design?</a:t>
            </a:r>
          </a:p>
        </p:txBody>
      </p:sp>
    </p:spTree>
  </p:cSld>
  <p:clrMapOvr>
    <a:masterClrMapping/>
  </p:clrMapOvr>
</p:notes>
</file>

<file path=ppt/notesSlides/notesSlide28.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 minutes — </a:t>
            </a:r>
            <a:r>
              <a:rPr i="1" dirty="0"/>
              <a:t>Show how temporal compression turns isolated incidents into evidence of structure.</a:t>
            </a:r>
          </a:p>
          <a:p>
            <a:endParaRPr dirty="0"/>
          </a:p>
          <a:p>
            <a:r>
              <a:rPr dirty="0"/>
              <a:t xml:space="preserve">- Ground in the MAGE case without overclaiming: dense failures motivated a structural model; not a universal phase transition.</a:t>
            </a:r>
          </a:p>
          <a:p>
            <a:endParaRPr dirty="0"/>
          </a:p>
          <a:p>
            <a:r>
              <a:rPr dirty="0"/>
              <a:t xml:space="preserve">=====</a:t>
            </a:r>
          </a:p>
          <a:p>
            <a:endParaRPr dirty="0"/>
          </a:p>
          <a:p>
            <a:r>
              <a:rPr dirty="0"/>
              <a:t xml:space="preserve">At ordinary implementation speed, three related failures may occur weeks apart. Each one arrives with a local context and gets a local fix.</a:t>
            </a:r>
          </a:p>
          <a:p>
            <a:endParaRPr dirty="0"/>
          </a:p>
          <a:p>
            <a:r>
              <a:rPr dirty="0"/>
              <a:t xml:space="preserve">ANIMATE</a:t>
            </a:r>
          </a:p>
          <a:p>
            <a:endParaRPr dirty="0"/>
          </a:p>
          <a:p>
            <a:r>
              <a:rPr dirty="0"/>
              <a:t xml:space="preserve">At much higher implementation velocity, the same family of failures can arrive in dense succession. Now the engineer can hold them in mind together and ask a different question: why do these keep happening?</a:t>
            </a:r>
          </a:p>
          <a:p>
            <a:endParaRPr dirty="0"/>
          </a:p>
          <a:p>
            <a:r>
              <a:rPr dirty="0"/>
              <a:t xml:space="preserve">That temporal compression can expose a common structural cause.</a:t>
            </a:r>
          </a:p>
          <a:p>
            <a:endParaRPr dirty="0"/>
          </a:p>
          <a:p>
            <a:r>
              <a:rPr dirty="0"/>
              <a:t xml:space="preserve">This is an inference we draw from the MAGE case study: the paper reports related failures surfacing in dense succession and motivating a new structural model and controls. I would not claim the paper proves a universal phase transition. The engineering opportunity is the important part.</a:t>
            </a:r>
          </a:p>
        </p:txBody>
      </p:sp>
    </p:spTree>
  </p:cSld>
  <p:clrMapOvr>
    <a:masterClrMapping/>
  </p:clrMapOvr>
</p:notes>
</file>

<file path=ppt/notesSlides/notesSlide29.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t>2 minutes — The incident behind this slide.</a:t>
            </a:r>
          </a:p>
          <a:p>
            <a:r>
              <a:t>- Related failures arrived in dense succession from the agent fleet. Their proximity in time let the architect recognize them as one thing: not several unrelated bugs, but an architectural gap.</a:t>
            </a:r>
          </a:p>
          <a:p>
            <a:r>
              <a:t>- The architect introduced a new system model naming the missing structure. The model enabled new static analyses, and several failure classes disappeared.</a:t>
            </a:r>
          </a:p>
          <a:p>
            <a:r>
              <a:t>- The scarce human work is recognizing which failures reveal missing governance, and converting them into architecture and controls that future agents inherit.</a:t>
            </a:r>
          </a:p>
          <a:p>
            <a:r>
              <a:t>- Walk the picture bottom-up: many agent changes -&gt; dense failure signals -&gt; human architectural judgment -&gt; structural intervention.</a:t>
            </a:r>
          </a:p>
        </p:txBody>
      </p:sp>
    </p:spTree>
  </p:cSld>
  <p:clrMapOvr>
    <a:masterClrMapping/>
  </p:clrMapOvr>
</p:notes>
</file>

<file path=ppt/notesSlides/notesSlide3.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20 seconds — </a:t>
            </a:r>
            <a:r>
              <a:rPr i="1" dirty="0"/>
              <a:t>Name Section 1: Design does not begin from a blank page.</a:t>
            </a:r>
          </a:p>
          <a:p>
            <a:endParaRPr dirty="0"/>
          </a:p>
          <a:p>
            <a:r>
              <a:rPr dirty="0"/>
              <a:t xml:space="preserve">- 15–20 seconds only.</a:t>
            </a:r>
          </a:p>
        </p:txBody>
      </p:sp>
    </p:spTree>
  </p:cSld>
  <p:clrMapOvr>
    <a:masterClrMapping/>
  </p:clrMapOvr>
</p:notes>
</file>

<file path=ppt/notesSlides/notesSlide30.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 minute — </a:t>
            </a:r>
            <a:r>
              <a:rPr i="1" dirty="0"/>
              <a:t>Set up the exercise: one component, its inheritance, and the deliverable.</a:t>
            </a:r>
          </a:p>
          <a:p>
            <a:endParaRPr dirty="0"/>
          </a:p>
          <a:p>
            <a:r>
              <a:rPr dirty="0"/>
              <a:t xml:space="preserve">- Explain the deliverable and immediately move; do not overload.</a:t>
            </a:r>
          </a:p>
          <a:p>
            <a:r>
              <a:rPr dirty="0"/>
              <a:t xml:space="preserve">- One component — the Advice Service — with responsibility, interface, inherited constraints, and 2–3 environment conventions.</a:t>
            </a:r>
          </a:p>
        </p:txBody>
      </p:sp>
    </p:spTree>
  </p:cSld>
  <p:clrMapOvr>
    <a:masterClrMapping/>
  </p:clrMapOvr>
</p:notes>
</file>

<file path=ppt/notesSlides/notesSlide31.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3 minutes — </a:t>
            </a:r>
            <a:r>
              <a:rPr i="1" dirty="0"/>
              <a:t>Teams classify the remaining freedoms before answering any of them.</a:t>
            </a:r>
          </a:p>
          <a:p>
            <a:endParaRPr dirty="0"/>
          </a:p>
          <a:p>
            <a:r>
              <a:rPr dirty="0"/>
              <a:t xml:space="preserve">- Classify remaining freedoms FOLLOW / CHOOSE / ESCALATE before answering any; ~3 minutes.</a:t>
            </a:r>
          </a:p>
          <a:p>
            <a:r>
              <a:rPr dirty="0"/>
              <a:t xml:space="preserve">- Do not prefill examples; reveal them after 2–3 minutes as scaffolding.</a:t>
            </a:r>
          </a:p>
        </p:txBody>
      </p:sp>
    </p:spTree>
  </p:cSld>
  <p:clrMapOvr>
    <a:masterClrMapping/>
  </p:clrMapOvr>
</p:notes>
</file>

<file path=ppt/notesSlides/notesSlide32.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7 minutes — </a:t>
            </a:r>
            <a:r>
              <a:rPr i="1" dirty="0"/>
              <a:t>Teams produce two genuinely different designs that respect what they inherited.</a:t>
            </a:r>
          </a:p>
          <a:p>
            <a:endParaRPr dirty="0"/>
          </a:p>
          <a:p>
            <a:r>
              <a:rPr dirty="0"/>
              <a:t xml:space="preserve">- Force alternatives before convergence; each design carries one purposeful model; ~7 minutes.</a:t>
            </a:r>
          </a:p>
          <a:p>
            <a:r>
              <a:rPr dirty="0"/>
              <a:t xml:space="preserve">- Require: parts and responsibilities, interactions and state, one model, one expected tradeoff.</a:t>
            </a:r>
          </a:p>
        </p:txBody>
      </p:sp>
    </p:spTree>
  </p:cSld>
  <p:clrMapOvr>
    <a:masterClrMapping/>
  </p:clrMapOvr>
</p:notes>
</file>

<file path=ppt/notesSlides/notesSlide33.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6 minutes — </a:t>
            </a:r>
            <a:r>
              <a:rPr i="1" dirty="0"/>
              <a:t>Teams defend a choice against obligations, architecture, environment, and tradeoff.</a:t>
            </a:r>
          </a:p>
          <a:p>
            <a:endParaRPr dirty="0"/>
          </a:p>
          <a:p>
            <a:r>
              <a:rPr dirty="0"/>
              <a:t xml:space="preserve">- Defend against Specification, Architecture, environment; name the genuine tradeoff, what the model establishes, and anything to escalate; ~6 minutes including shares.</a:t>
            </a:r>
          </a:p>
        </p:txBody>
      </p:sp>
    </p:spTree>
  </p:cSld>
  <p:clrMapOvr>
    <a:masterClrMapping/>
  </p:clrMapOvr>
</p:notes>
</file>

<file path=ppt/notesSlides/notesSlide34.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4 minutes — </a:t>
            </a:r>
            <a:r>
              <a:rPr i="1" dirty="0"/>
              <a:t>Debrief: sort discoveries into follow, choose, environment, architecture, or specification.</a:t>
            </a:r>
          </a:p>
          <a:p>
            <a:endParaRPr dirty="0"/>
          </a:p>
          <a:p>
            <a:r>
              <a:rPr dirty="0"/>
              <a:t xml:space="preserve">- Whole-room debrief: sort discoveries into FOLLOW / CHOOSE / ENVIRONMENT / ARCHITECTURE / SPECIFICATION.</a:t>
            </a:r>
          </a:p>
          <a:p>
            <a:r>
              <a:rPr dirty="0"/>
              <a:t xml:space="preserve">- Ask teams for examples to populate verbally.</a:t>
            </a:r>
          </a:p>
        </p:txBody>
      </p:sp>
    </p:spTree>
  </p:cSld>
  <p:clrMapOvr>
    <a:masterClrMapping/>
  </p:clrMapOvr>
</p:notes>
</file>

<file path=ppt/notesSlides/notesSlide35.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Reconstruct the full progression: constraints flow down, evidence flows up.</a:t>
            </a:r>
          </a:p>
          <a:p>
            <a:endParaRPr dirty="0"/>
          </a:p>
          <a:p>
            <a:r>
              <a:rPr dirty="0"/>
              <a:t xml:space="preserve">- Constraints flow down; evidence flows up.</a:t>
            </a:r>
          </a:p>
          <a:p>
            <a:r>
              <a:rPr dirty="0"/>
              <a:t xml:space="preserve">- Implementation is the terminal case — no fourth verbose definition.</a:t>
            </a:r>
          </a:p>
          <a:p>
            <a:endParaRPr dirty="0"/>
          </a:p>
          <a:p>
            <a:r>
              <a:rPr dirty="0"/>
              <a:t xml:space="preserve">=====</a:t>
            </a:r>
          </a:p>
          <a:p>
            <a:endParaRPr dirty="0"/>
          </a:p>
          <a:p>
            <a:r>
              <a:rPr dirty="0"/>
              <a:t xml:space="preserve">We now have the complete downward progression.</a:t>
            </a:r>
          </a:p>
          <a:p>
            <a:endParaRPr dirty="0"/>
          </a:p>
          <a:p>
            <a:r>
              <a:rPr dirty="0"/>
              <a:t xml:space="preserve">Specification narrows the space of acceptable systems.</a:t>
            </a:r>
          </a:p>
          <a:p>
            <a:endParaRPr dirty="0"/>
          </a:p>
          <a:p>
            <a:r>
              <a:rPr dirty="0"/>
              <a:t xml:space="preserve">Architecture chooses consequential organization for one of them and deliberately treats its major parts as units.</a:t>
            </a:r>
          </a:p>
          <a:p>
            <a:endParaRPr dirty="0"/>
          </a:p>
          <a:p>
            <a:r>
              <a:rPr dirty="0"/>
              <a:t xml:space="preserve">Design opens those units and chooses how they realize their responsibilities.</a:t>
            </a:r>
          </a:p>
          <a:p>
            <a:endParaRPr dirty="0"/>
          </a:p>
          <a:p>
            <a:r>
              <a:rPr dirty="0"/>
              <a:t xml:space="preserve">If what we open is still too large to reason about directly, the process recurs. We may establish another architecture at that scope and design within it.</a:t>
            </a:r>
          </a:p>
          <a:p>
            <a:endParaRPr dirty="0"/>
          </a:p>
          <a:p>
            <a:r>
              <a:rPr dirty="0"/>
              <a:t xml:space="preserve">Eventually the entities are small enough to reason about directly. Further decomposition no longer buys useful understanding. We implement them.</a:t>
            </a:r>
          </a:p>
          <a:p>
            <a:endParaRPr dirty="0"/>
          </a:p>
          <a:p>
            <a:r>
              <a:rPr dirty="0"/>
              <a:t xml:space="preserve">But notice the arrows are not only downward. Detailed work produces evidence. Design may reveal an architectural gap; implementation may reveal a Design error; experience may reveal that an apparent freedom should become durable engineering knowledge.</a:t>
            </a:r>
          </a:p>
          <a:p>
            <a:endParaRPr dirty="0"/>
          </a:p>
          <a:p>
            <a:r>
              <a:rPr dirty="0"/>
              <a:t xml:space="preserve">Engineering proceeds downward through constraints and upward through evidence.</a:t>
            </a:r>
          </a:p>
        </p:txBody>
      </p:sp>
    </p:spTree>
  </p:cSld>
  <p:clrMapOvr>
    <a:masterClrMapping/>
  </p:clrMapOvr>
</p:notes>
</file>

<file path=ppt/notesSlides/notesSlide36.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45 seconds — </a:t>
            </a:r>
            <a:r>
              <a:rPr i="1" dirty="0"/>
              <a:t>Land the closing sentence and stop.</a:t>
            </a:r>
          </a:p>
          <a:p>
            <a:endParaRPr dirty="0"/>
          </a:p>
          <a:p>
            <a:r>
              <a:rPr dirty="0"/>
              <a:t xml:space="preserve">- Land the two sentences and stop; no third slogan.</a:t>
            </a:r>
          </a:p>
          <a:p>
            <a:endParaRPr dirty="0"/>
          </a:p>
          <a:p>
            <a:r>
              <a:rPr dirty="0"/>
              <a:t xml:space="preserve">=====</a:t>
            </a:r>
          </a:p>
          <a:p>
            <a:endParaRPr dirty="0"/>
          </a:p>
          <a:p>
            <a:r>
              <a:rPr dirty="0"/>
              <a:t xml:space="preserve">Architecture is strategy. Design is tactics.</a:t>
            </a:r>
          </a:p>
          <a:p>
            <a:endParaRPr dirty="0"/>
          </a:p>
          <a:p>
            <a:r>
              <a:rPr dirty="0"/>
              <a:t xml:space="preserve">But that relationship is not one-way. Architecture creates the space within which Design works. Design supplies evidence about whether that space actually permits a satisfactory solution.</a:t>
            </a:r>
          </a:p>
          <a:p>
            <a:endParaRPr dirty="0"/>
          </a:p>
          <a:p>
            <a:r>
              <a:rPr dirty="0"/>
              <a:t xml:space="preserve">That is why good Design is neither unconstrained creativity nor mechanical implementation of somebody else's boxes.</a:t>
            </a:r>
          </a:p>
          <a:p>
            <a:endParaRPr dirty="0"/>
          </a:p>
          <a:p>
            <a:r>
              <a:rPr dirty="0"/>
              <a:t xml:space="preserve">It is engineering within inherited constraints, with enough judgment to recognize when those constraints themselves need to change.</a:t>
            </a:r>
          </a:p>
          <a:p>
            <a:endParaRPr dirty="0"/>
          </a:p>
          <a:p>
            <a:r>
              <a:rPr dirty="0"/>
              <a:t xml:space="preserve">Architecture constrains the available tactics. Design tests whether the strategy is workable.</a:t>
            </a:r>
          </a:p>
          <a:p>
            <a:endParaRPr dirty="0"/>
          </a:p>
          <a:p>
            <a:r>
              <a:rPr dirty="0"/>
              <a:t xml:space="preserve">And stop.</a:t>
            </a:r>
          </a:p>
        </p:txBody>
      </p:sp>
    </p:spTree>
  </p:cSld>
  <p:clrMapOvr>
    <a:masterClrMapping/>
  </p:clrMapOvr>
</p:notes>
</file>

<file path=ppt/notesSlides/notesSlide4.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Show that opening a box keeps its responsibility, interface, and obligations; only the internals become our problem.</a:t>
            </a:r>
          </a:p>
          <a:p>
            <a:endParaRPr dirty="0"/>
          </a:p>
          <a:p>
            <a:r>
              <a:rPr dirty="0"/>
              <a:t xml:space="preserve">- Responsibility, interface, and obligations survive the opening; only the internals are new work.</a:t>
            </a:r>
          </a:p>
          <a:p>
            <a:endParaRPr dirty="0"/>
          </a:p>
          <a:p>
            <a:r>
              <a:rPr dirty="0"/>
              <a:t xml:space="preserve">=====</a:t>
            </a:r>
          </a:p>
          <a:p>
            <a:endParaRPr dirty="0"/>
          </a:p>
          <a:p>
            <a:r>
              <a:rPr dirty="0"/>
              <a:t xml:space="preserve">Architecture deliberately let us ignore this component's internals. That compression was useful: we could reason about system-wide structure without simultaneously reasoning about every object and function.</a:t>
            </a:r>
          </a:p>
          <a:p>
            <a:endParaRPr dirty="0"/>
          </a:p>
          <a:p>
            <a:r>
              <a:rPr dirty="0"/>
              <a:t xml:space="preserve">Design removes that abstraction boundary for us.</a:t>
            </a:r>
          </a:p>
          <a:p>
            <a:endParaRPr dirty="0"/>
          </a:p>
          <a:p>
            <a:r>
              <a:rPr dirty="0"/>
              <a:t xml:space="preserve">ANIMATE</a:t>
            </a:r>
          </a:p>
          <a:p>
            <a:endParaRPr dirty="0"/>
          </a:p>
          <a:p>
            <a:r>
              <a:rPr dirty="0"/>
              <a:t xml:space="preserve">The responsibility does not disappear. The interface does not disappear. The obligations that motivated them do not disappear.</a:t>
            </a:r>
          </a:p>
          <a:p>
            <a:endParaRPr dirty="0"/>
          </a:p>
          <a:p>
            <a:r>
              <a:rPr dirty="0"/>
              <a:t xml:space="preserve">What changes is that the inside is now our engineering problem.</a:t>
            </a:r>
          </a:p>
          <a:p>
            <a:endParaRPr dirty="0"/>
          </a:p>
          <a:p>
            <a:r>
              <a:rPr dirty="0"/>
              <a:t xml:space="preserve">ANIMATE</a:t>
            </a:r>
          </a:p>
          <a:p>
            <a:endParaRPr dirty="0"/>
          </a:p>
          <a:p>
            <a:r>
              <a:rPr dirty="0"/>
              <a:t xml:space="preserve">So Design is not greenfield invention inside an empty rectangle. We open the box carrying decisions with us.</a:t>
            </a:r>
          </a:p>
        </p:txBody>
      </p:sp>
    </p:spTree>
  </p:cSld>
  <p:clrMapOvr>
    <a:masterClrMapping/>
  </p:clrMapOvr>
</p:notes>
</file>

<file path=ppt/notesSlides/notesSlide5.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 minutes — </a:t>
            </a:r>
            <a:r>
              <a:rPr i="1" dirty="0"/>
              <a:t>Establish the three inherited sources of constraint, especially the engineering environment.</a:t>
            </a:r>
          </a:p>
          <a:p>
            <a:endParaRPr dirty="0"/>
          </a:p>
          <a:p>
            <a:r>
              <a:rPr dirty="0"/>
              <a:t xml:space="preserve">- Spend the real time on the engineering environment — the novel third source.</a:t>
            </a:r>
          </a:p>
          <a:p>
            <a:r>
              <a:rPr dirty="0"/>
              <a:t xml:space="preserve">- Examples: repositories, injected dependencies, deadlines on cross-service calls, standard queue with retry and dead-letter.</a:t>
            </a:r>
          </a:p>
          <a:p>
            <a:endParaRPr dirty="0"/>
          </a:p>
          <a:p>
            <a:r>
              <a:rPr dirty="0"/>
              <a:t xml:space="preserve">=====</a:t>
            </a:r>
          </a:p>
          <a:p>
            <a:endParaRPr dirty="0"/>
          </a:p>
          <a:p>
            <a:r>
              <a:rPr dirty="0"/>
              <a:t xml:space="preserve">Two sources should now be familiar.</a:t>
            </a:r>
          </a:p>
          <a:p>
            <a:endParaRPr dirty="0"/>
          </a:p>
          <a:p>
            <a:r>
              <a:rPr dirty="0"/>
              <a:t xml:space="preserve">ANIMATE</a:t>
            </a:r>
          </a:p>
          <a:p>
            <a:endParaRPr dirty="0"/>
          </a:p>
          <a:p>
            <a:r>
              <a:rPr dirty="0"/>
              <a:t xml:space="preserve">The Specification tells us what must remain true.</a:t>
            </a:r>
          </a:p>
          <a:p>
            <a:endParaRPr dirty="0"/>
          </a:p>
          <a:p>
            <a:r>
              <a:rPr dirty="0"/>
              <a:t xml:space="preserve">ANIMATE</a:t>
            </a:r>
          </a:p>
          <a:p>
            <a:endParaRPr dirty="0"/>
          </a:p>
          <a:p>
            <a:r>
              <a:rPr dirty="0"/>
              <a:t xml:space="preserve">Architecture tells us what this part is responsible for and how it fits into the larger strategy.</a:t>
            </a:r>
          </a:p>
          <a:p>
            <a:endParaRPr dirty="0"/>
          </a:p>
          <a:p>
            <a:r>
              <a:rPr dirty="0"/>
              <a:t xml:space="preserve">ANIMATE</a:t>
            </a:r>
          </a:p>
          <a:p>
            <a:endParaRPr dirty="0"/>
          </a:p>
          <a:p>
            <a:r>
              <a:rPr dirty="0"/>
              <a:t xml:space="preserve">But there is a third source engineers often leave implicit: the engineering environment.</a:t>
            </a:r>
          </a:p>
          <a:p>
            <a:endParaRPr dirty="0"/>
          </a:p>
          <a:p>
            <a:r>
              <a:rPr dirty="0"/>
              <a:t xml:space="preserve">Suppose this organization already says all persistent state goes through repositories. Or all dependencies are injected. Or cross-service calls carry deadlines. Or asynchronous work uses the standard queue with its standard retry and dead-letter behavior.</a:t>
            </a:r>
          </a:p>
          <a:p>
            <a:endParaRPr dirty="0"/>
          </a:p>
          <a:p>
            <a:r>
              <a:rPr dirty="0"/>
              <a:t xml:space="preserve">ANIMATE</a:t>
            </a:r>
          </a:p>
          <a:p>
            <a:endParaRPr dirty="0"/>
          </a:p>
          <a:p>
            <a:r>
              <a:rPr dirty="0"/>
              <a:t xml:space="preserve">Those are not necessarily facts we would put on the architecture diagram. But they mean the designer is not choosing from the entire universe of software mechanisms.</a:t>
            </a:r>
          </a:p>
          <a:p>
            <a:endParaRPr dirty="0"/>
          </a:p>
          <a:p>
            <a:r>
              <a:rPr dirty="0"/>
              <a:t xml:space="preserve">Good engineering environments deliberately answer recurring questions so every component designer does not have to rediscover an answer.</a:t>
            </a:r>
          </a:p>
        </p:txBody>
      </p:sp>
    </p:spTree>
  </p:cSld>
  <p:clrMapOvr>
    <a:masterClrMapping/>
  </p:clrMapOvr>
</p:notes>
</file>

<file path=ppt/notesSlides/notesSlide6.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Recast Design as the degrees of freedom remaining after inherited decisions constrain the space.</a:t>
            </a:r>
          </a:p>
          <a:p>
            <a:endParaRPr dirty="0"/>
          </a:p>
          <a:p>
            <a:r>
              <a:rPr dirty="0"/>
              <a:t xml:space="preserve">- Callback: Degrees of Freedom from Specification.</a:t>
            </a:r>
          </a:p>
          <a:p>
            <a:r>
              <a:rPr dirty="0"/>
              <a:t xml:space="preserve">- Not “what could I possibly implement?” but “which consequential choices are still open?”</a:t>
            </a:r>
          </a:p>
          <a:p>
            <a:endParaRPr dirty="0"/>
          </a:p>
          <a:p>
            <a:r>
              <a:rPr dirty="0"/>
              <a:t xml:space="preserve">=====</a:t>
            </a:r>
          </a:p>
          <a:p>
            <a:endParaRPr dirty="0"/>
          </a:p>
          <a:p>
            <a:r>
              <a:rPr dirty="0"/>
              <a:t xml:space="preserve">Remember Degrees of Freedom from Specification. Every consequential decision removes alternatives from the realization space.</a:t>
            </a:r>
          </a:p>
          <a:p>
            <a:endParaRPr dirty="0"/>
          </a:p>
          <a:p>
            <a:r>
              <a:rPr dirty="0"/>
              <a:t xml:space="preserve">The same idea now applies inside one component.</a:t>
            </a:r>
          </a:p>
          <a:p>
            <a:endParaRPr dirty="0"/>
          </a:p>
          <a:p>
            <a:r>
              <a:rPr dirty="0"/>
              <a:t xml:space="preserve">Specification removes choices inconsistent with our obligations. Architecture removes choices inconsistent with the system strategy. The engineering environment removes choices the organization has already standardized.</a:t>
            </a:r>
          </a:p>
          <a:p>
            <a:endParaRPr dirty="0"/>
          </a:p>
          <a:p>
            <a:r>
              <a:rPr dirty="0"/>
              <a:t xml:space="preserve">What remains is the local Design space.</a:t>
            </a:r>
          </a:p>
          <a:p>
            <a:endParaRPr dirty="0"/>
          </a:p>
          <a:p>
            <a:r>
              <a:rPr dirty="0"/>
              <a:t xml:space="preserve">The important question is not “what could I possibly implement?” It is “which consequential choices are actually still open?”</a:t>
            </a:r>
          </a:p>
        </p:txBody>
      </p:sp>
    </p:spTree>
  </p:cSld>
  <p:clrMapOvr>
    <a:masterClrMapping/>
  </p:clrMapOvr>
</p:notes>
</file>

<file path=ppt/notesSlides/notesSlide7.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2 minutes — </a:t>
            </a:r>
            <a:r>
              <a:rPr i="1" dirty="0"/>
              <a:t>Give Design its three moves: follow, choose, or escalate.</a:t>
            </a:r>
          </a:p>
          <a:p>
            <a:endParaRPr dirty="0"/>
          </a:p>
          <a:p>
            <a:r>
              <a:rPr dirty="0"/>
              <a:t xml:space="preserve">- One example per move: follow (retry mechanism), choose (internal data structure), escalate (sync vs async).</a:t>
            </a:r>
          </a:p>
          <a:p>
            <a:endParaRPr dirty="0"/>
          </a:p>
          <a:p>
            <a:r>
              <a:rPr dirty="0"/>
              <a:t xml:space="preserve">=====</a:t>
            </a:r>
          </a:p>
          <a:p>
            <a:endParaRPr dirty="0"/>
          </a:p>
          <a:p>
            <a:r>
              <a:rPr dirty="0"/>
              <a:t xml:space="preserve">ANIMATE</a:t>
            </a:r>
          </a:p>
          <a:p>
            <a:endParaRPr dirty="0"/>
          </a:p>
          <a:p>
            <a:r>
              <a:rPr dirty="0"/>
              <a:t xml:space="preserve">If the engineering environment already provides the retry mechanism, follow it. Reinventing retries inside this component is not Design creativity.</a:t>
            </a:r>
          </a:p>
          <a:p>
            <a:endParaRPr dirty="0"/>
          </a:p>
          <a:p>
            <a:r>
              <a:rPr dirty="0"/>
              <a:t xml:space="preserve">ANIMATE</a:t>
            </a:r>
          </a:p>
          <a:p>
            <a:endParaRPr dirty="0"/>
          </a:p>
          <a:p>
            <a:r>
              <a:rPr dirty="0"/>
              <a:t xml:space="preserve">If two internal data structures satisfy every inherited property and nothing outside this component cares, choose locally.</a:t>
            </a:r>
          </a:p>
          <a:p>
            <a:endParaRPr dirty="0"/>
          </a:p>
          <a:p>
            <a:r>
              <a:rPr dirty="0"/>
              <a:t xml:space="preserve">ANIMATE</a:t>
            </a:r>
          </a:p>
          <a:p>
            <a:endParaRPr dirty="0"/>
          </a:p>
          <a:p>
            <a:r>
              <a:rPr dirty="0"/>
              <a:t xml:space="preserve">But suppose whether we use synchronous or asynchronous coordination changes a system-wide consistency property. That question may have looked open only because Architecture failed to settle something consequential.</a:t>
            </a:r>
          </a:p>
          <a:p>
            <a:endParaRPr dirty="0"/>
          </a:p>
          <a:p>
            <a:r>
              <a:rPr dirty="0"/>
              <a:t xml:space="preserve">Design therefore has three moves: follow, choose, or escalate.</a:t>
            </a:r>
          </a:p>
        </p:txBody>
      </p:sp>
    </p:spTree>
  </p:cSld>
  <p:clrMapOvr>
    <a:masterClrMapping/>
  </p:clrMapOvr>
</p:notes>
</file>

<file path=ppt/notesSlides/notesSlide8.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1.5 minutes — </a:t>
            </a:r>
            <a:r>
              <a:rPr i="1" dirty="0"/>
              <a:t>Formalize strategy versus tactics, and make the distinction recursive rather than layered.</a:t>
            </a:r>
          </a:p>
          <a:p>
            <a:endParaRPr dirty="0"/>
          </a:p>
          <a:p>
            <a:r>
              <a:rPr dirty="0"/>
              <a:t xml:space="preserve">- Not high-level vs low-level — the relationship is recursive.</a:t>
            </a:r>
          </a:p>
          <a:p>
            <a:r>
              <a:rPr dirty="0"/>
              <a:t xml:space="preserve">- Always: what do we take as given, and what do we decide within it?</a:t>
            </a:r>
          </a:p>
          <a:p>
            <a:endParaRPr dirty="0"/>
          </a:p>
          <a:p>
            <a:r>
              <a:rPr dirty="0"/>
              <a:t xml:space="preserve">=====</a:t>
            </a:r>
          </a:p>
          <a:p>
            <a:endParaRPr dirty="0"/>
          </a:p>
          <a:p>
            <a:r>
              <a:rPr dirty="0"/>
              <a:t xml:space="preserve">This gives us the cleanest relationship between the two activities.</a:t>
            </a:r>
          </a:p>
          <a:p>
            <a:endParaRPr dirty="0"/>
          </a:p>
          <a:p>
            <a:r>
              <a:rPr dirty="0"/>
              <a:t xml:space="preserve">Architecture establishes strategy. Design chooses tactics within it.</a:t>
            </a:r>
          </a:p>
          <a:p>
            <a:endParaRPr dirty="0"/>
          </a:p>
          <a:p>
            <a:r>
              <a:rPr dirty="0"/>
              <a:t xml:space="preserve">But do not translate that into “Architecture is always high-level and Design is always low-level.” The relationship is recursive.</a:t>
            </a:r>
          </a:p>
          <a:p>
            <a:endParaRPr dirty="0"/>
          </a:p>
          <a:p>
            <a:r>
              <a:rPr dirty="0"/>
              <a:t xml:space="preserve">A subsystem is tactical relative to the system architecture. But if that subsystem is itself too substantial to reason about directly, we may establish an architecture for it before designing its internal parts.</a:t>
            </a:r>
          </a:p>
          <a:p>
            <a:endParaRPr dirty="0"/>
          </a:p>
          <a:p>
            <a:r>
              <a:rPr dirty="0"/>
              <a:t xml:space="preserve">The question is always: what decisions are we taking as given, and what decisions are we making within them?</a:t>
            </a:r>
          </a:p>
        </p:txBody>
      </p:sp>
    </p:spTree>
  </p:cSld>
  <p:clrMapOvr>
    <a:masterClrMapping/>
  </p:clrMapOvr>
</p:notes>
</file>

<file path=ppt/notesSlides/notesSlide9.xml><?xml version="1.0" encoding="utf-8"?>
<p:notes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 xml:space="preserve">1 minute — </a:t>
            </a:r>
            <a:r>
              <a:rPr i="1" dirty="0"/>
              <a:t>Resolve the recursion: stop when entities are directly reasonable; Design passes into Implementation.</a:t>
            </a:r>
          </a:p>
          <a:p>
            <a:endParaRPr dirty="0"/>
          </a:p>
          <a:p>
            <a:r>
              <a:rPr dirty="0"/>
              <a:t xml:space="preserve">- Stop when the remaining entities are small enough to reason about directly; then Design becomes Implementation.</a:t>
            </a:r>
          </a:p>
          <a:p>
            <a:r>
              <a:rPr dirty="0"/>
              <a:t xml:space="preserve">- Emphasize: “memory” / “object” is intuition, not a literal definition.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sp>
        <p:nvSpPr>
          <p:cNvPr id="251918" name="Rectangle 14"/>
          <p:cNvSpPr>
            <a:spLocks noGrp="1" noChangeArrowheads="1"/>
          </p:cNvSpPr>
          <p:nvPr>
            <p:ph type="subTitle" idx="1"/>
          </p:nvPr>
        </p:nvSpPr>
        <p:spPr>
          <a:xfrm>
            <a:off x="13081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127125"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1676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0" name="Slide Number Placeholder 4">
            <a:extLst>
              <a:ext uri="{FF2B5EF4-FFF2-40B4-BE49-F238E27FC236}">
                <a16:creationId xmlns:a16="http://schemas.microsoft.com/office/drawing/2014/main" id="{5F3C42A2-A875-7F49-9930-886B64F2621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pic>
        <p:nvPicPr>
          <p:cNvPr id="1026" name="Picture 2" descr="Electrical and Computer Engineering Black and Gold Co-Brand Logo">
            <a:extLst>
              <a:ext uri="{FF2B5EF4-FFF2-40B4-BE49-F238E27FC236}">
                <a16:creationId xmlns:a16="http://schemas.microsoft.com/office/drawing/2014/main" id="{DA2A365A-4E3B-2A48-8812-990B2A2EE9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76158" y="5721845"/>
            <a:ext cx="1264684" cy="999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609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1305004"/>
            <a:ext cx="8557768" cy="5166916"/>
          </a:xfrm>
        </p:spPr>
        <p:txBody>
          <a:bodyPr/>
          <a:lstStyle>
            <a:lvl2pPr>
              <a:defRPr/>
            </a:lvl2pPr>
            <a:lvl3pPr>
              <a:defRPr/>
            </a:lvl3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010635A2-0953-8C4C-807B-9F1EE80A1B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32871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9" name="Slide Number Placeholder 4">
            <a:extLst>
              <a:ext uri="{FF2B5EF4-FFF2-40B4-BE49-F238E27FC236}">
                <a16:creationId xmlns:a16="http://schemas.microsoft.com/office/drawing/2014/main" id="{3596EAF3-2266-1C40-896A-50BCE8F3A5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469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747963"/>
            <a:ext cx="7772400" cy="1362075"/>
          </a:xfrm>
          <a:ln>
            <a:noFill/>
          </a:ln>
        </p:spPr>
        <p:txBody>
          <a:bodyPr anchor="t"/>
          <a:lstStyle>
            <a:lvl1pPr algn="ctr">
              <a:defRPr sz="4000" b="0" cap="none"/>
            </a:lvl1pPr>
          </a:lstStyle>
          <a:p>
            <a:r>
              <a:rPr lang="en-US" altLang="ko-KR" dirty="0"/>
              <a:t>Section heading</a:t>
            </a:r>
            <a:endParaRPr lang="ko-KR" altLang="en-US" dirty="0"/>
          </a:p>
        </p:txBody>
      </p:sp>
      <p:sp>
        <p:nvSpPr>
          <p:cNvPr id="5" name="Line 66">
            <a:extLst>
              <a:ext uri="{FF2B5EF4-FFF2-40B4-BE49-F238E27FC236}">
                <a16:creationId xmlns:a16="http://schemas.microsoft.com/office/drawing/2014/main" id="{5A7CBECB-F891-1E49-A038-D12E9EBD544E}"/>
              </a:ext>
            </a:extLst>
          </p:cNvPr>
          <p:cNvSpPr>
            <a:spLocks noChangeShapeType="1"/>
          </p:cNvSpPr>
          <p:nvPr userDrawn="1"/>
        </p:nvSpPr>
        <p:spPr bwMode="auto">
          <a:xfrm flipV="1">
            <a:off x="-57794"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6" name="Line 66">
            <a:extLst>
              <a:ext uri="{FF2B5EF4-FFF2-40B4-BE49-F238E27FC236}">
                <a16:creationId xmlns:a16="http://schemas.microsoft.com/office/drawing/2014/main" id="{A0F4931F-670B-5345-A445-E4A05AED83C7}"/>
              </a:ext>
            </a:extLst>
          </p:cNvPr>
          <p:cNvSpPr>
            <a:spLocks noChangeShapeType="1"/>
          </p:cNvSpPr>
          <p:nvPr userDrawn="1"/>
        </p:nvSpPr>
        <p:spPr bwMode="auto">
          <a:xfrm flipV="1">
            <a:off x="-78517"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Slide Number Placeholder 4">
            <a:extLst>
              <a:ext uri="{FF2B5EF4-FFF2-40B4-BE49-F238E27FC236}">
                <a16:creationId xmlns:a16="http://schemas.microsoft.com/office/drawing/2014/main" id="{8B85C08C-FD8D-C643-B13D-155D9A63D59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9092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11" name="Slide Number Placeholder 4">
            <a:extLst>
              <a:ext uri="{FF2B5EF4-FFF2-40B4-BE49-F238E27FC236}">
                <a16:creationId xmlns:a16="http://schemas.microsoft.com/office/drawing/2014/main" id="{9B355AFC-141A-4E45-A581-13630ADD3A56}"/>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7216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6ABDBE64-F9E8-B742-A7A4-414B9EF73E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73529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14" name="Slide Number Placeholder 4">
            <a:extLst>
              <a:ext uri="{FF2B5EF4-FFF2-40B4-BE49-F238E27FC236}">
                <a16:creationId xmlns:a16="http://schemas.microsoft.com/office/drawing/2014/main" id="{A66D64DC-EDD3-FD46-B93B-F8B818A43FD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82239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11" name="Slide Number Placeholder 4">
            <a:extLst>
              <a:ext uri="{FF2B5EF4-FFF2-40B4-BE49-F238E27FC236}">
                <a16:creationId xmlns:a16="http://schemas.microsoft.com/office/drawing/2014/main" id="{68A78BD7-835C-4B42-B0A0-24D4E1AA390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6996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xml:space="preserve">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xml:space="preserve">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
        <p:nvSpPr>
          <p:cNvPr id="13" name="Slide Number Placeholder 4">
            <a:extLst>
              <a:ext uri="{FF2B5EF4-FFF2-40B4-BE49-F238E27FC236}">
                <a16:creationId xmlns:a16="http://schemas.microsoft.com/office/drawing/2014/main" id="{218A7F7C-A154-3640-88AE-9E855B94CC3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62595915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1"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1"/>
          <a:stretch>
            <a:fillRect/>
          </a:stretch>
        </p:blipFill>
        <p:spPr>
          <a:xfrm>
            <a:off x="8746670" y="6562249"/>
            <a:ext cx="292555" cy="156273"/>
          </a:xfrm>
          <a:prstGeom prst="rect">
            <a:avLst/>
          </a:prstGeom>
        </p:spPr>
      </p:pic>
      <p:sp>
        <p:nvSpPr>
          <p:cNvPr id="5" name="Slide Number Placeholder 4">
            <a:extLst>
              <a:ext uri="{FF2B5EF4-FFF2-40B4-BE49-F238E27FC236}">
                <a16:creationId xmlns:a16="http://schemas.microsoft.com/office/drawing/2014/main" id="{00ABD288-7B20-F443-BAE8-CBAAD13A464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Lst>
  <p:hf hdr="0" dt="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39339" y="565150"/>
            <a:ext cx="8265319" cy="700000"/>
          </a:xfrm>
        </p:spPr>
        <p:txBody>
          <a:bodyPr>
            <a:normAutofit/>
          </a:bodyPr>
          <a:lstStyle/>
          <a:p>
            <a:pPr>
              <a:defRPr b="0"/>
            </a:pPr>
            <a:r>
              <a:rPr lang="en-US" sz="2000" b="0" i="1" dirty="0"/>
              <a:t>ECE 30861/46100: Software Engineering</a:t>
            </a:r>
          </a:p>
        </p:txBody>
      </p:sp>
      <p:sp>
        <p:nvSpPr>
          <p:cNvPr id="6" name="Slide Number Placeholder 5"/>
          <p:cNvSpPr>
            <a:spLocks noGrp="1"/>
          </p:cNvSpPr>
          <p:nvPr>
            <p:ph type="sldNum" sz="quarter" idx="4"/>
          </p:nvPr>
        </p:nvSpPr>
        <p:spPr/>
        <p:txBody>
          <a:bodyPr/>
          <a:lstStyle/>
          <a:p>
            <a:fld id="{B7EB45DA-9A0D-DC49-8E02-F30A5DDC21C3}" type="slidenum">
              <a:rPr/>
              <a:t>1</a:t>
            </a:fld>
            <a:endParaRPr lang="en-US"/>
          </a:p>
        </p:txBody>
      </p:sp>
      <p:sp>
        <p:nvSpPr>
          <p:cNvPr id="7" name="TitleBlock"/>
          <p:cNvSpPr txBox="1"/>
          <p:nvPr/>
        </p:nvSpPr>
        <p:spPr>
          <a:xfrm>
            <a:off x="224171" y="1500000"/>
            <a:ext cx="8695654" cy="2050000"/>
          </a:xfrm>
          <a:prstGeom prst="rect">
            <a:avLst/>
          </a:prstGeom>
          <a:noFill/>
          <a:ln>
            <a:noFill/>
          </a:ln>
        </p:spPr>
        <p:txBody>
          <a:bodyPr vert="horz" lIns="91440" tIns="45720" rIns="91440" bIns="45720" anchor="t"/>
          <a:lstStyle/>
          <a:p>
            <a:pPr algn="ctr">
              <a:buNone/>
            </a:pPr>
            <a:r>
              <a:rPr lang="en-US" sz="5200" b="0" i="0" dirty="0">
                <a:solidFill>
                  <a:srgbClr val="000000"/>
                </a:solidFill>
              </a:rPr>
              <a:t>Software Design</a:t>
            </a:r>
          </a:p>
          <a:p>
            <a:pPr algn="ctr">
              <a:spcBef>
                <a:spcPts val="600"/>
              </a:spcBef>
              <a:buNone/>
            </a:pPr>
            <a:r>
              <a:rPr lang="en-US" sz="3000" b="0" i="1" dirty="0">
                <a:solidFill>
                  <a:srgbClr val="8E6F3E"/>
                </a:solidFill>
              </a:rPr>
              <a:t>How should each part realize its responsibility?</a:t>
            </a:r>
          </a:p>
          <a:p>
            <a:pPr algn="ctr">
              <a:buNone/>
            </a:pPr>
            <a:endParaRPr lang="en-US" sz="1000"/>
          </a:p>
          <a:p>
            <a:pPr algn="ctr">
              <a:spcBef>
                <a:spcPts val="400"/>
              </a:spcBef>
              <a:buNone/>
            </a:pPr>
            <a:r>
              <a:rPr lang="en-US" sz="1900" b="0" i="1" dirty="0">
                <a:solidFill>
                  <a:srgbClr val="000000"/>
                </a:solidFill>
              </a:rPr>
              <a:t>Prof. James C. Davis</a:t>
            </a:r>
          </a:p>
          <a:p>
            <a:pPr algn="ctr">
              <a:spcBef>
                <a:spcPts val="100"/>
              </a:spcBef>
              <a:buNone/>
            </a:pPr>
            <a:r>
              <a:rPr lang="en-US" sz="1900" b="0" i="1" dirty="0">
                <a:solidFill>
                  <a:srgbClr val="000000"/>
                </a:solidFill>
              </a:rPr>
              <a:t>Prof. Steve France</a:t>
            </a:r>
          </a:p>
        </p:txBody>
      </p:sp>
      <p:sp>
        <p:nvSpPr>
          <p:cNvPr id="100" name="Label"/>
          <p:cNvSpPr txBox="1"/>
          <p:nvPr/>
        </p:nvSpPr>
        <p:spPr>
          <a:xfrm>
            <a:off x="224171" y="3803904"/>
            <a:ext cx="8695654" cy="330000"/>
          </a:xfrm>
          <a:prstGeom prst="rect">
            <a:avLst/>
          </a:prstGeom>
          <a:noFill/>
          <a:ln>
            <a:noFill/>
          </a:ln>
        </p:spPr>
        <p:txBody>
          <a:bodyPr wrap="square" lIns="0" tIns="0" rIns="0" bIns="0" anchor="t"/>
          <a:lstStyle/>
          <a:p>
            <a:pPr algn="ctr">
              <a:buNone/>
            </a:pPr>
            <a:r>
              <a:rPr lang="en-US" sz="2000" b="1" i="0" dirty="0">
                <a:solidFill>
                  <a:srgbClr val="8E6F3E"/>
                </a:solidFill>
              </a:rPr>
              <a:t>ARCHITECTURE HANDED US PARTS</a:t>
            </a:r>
          </a:p>
        </p:txBody>
      </p:sp>
      <p:sp>
        <p:nvSpPr>
          <p:cNvPr id="101" name="S101"/>
          <p:cNvSpPr/>
          <p:nvPr/>
        </p:nvSpPr>
        <p:spPr>
          <a:xfrm>
            <a:off x="713232" y="4133087"/>
            <a:ext cx="1755648" cy="804672"/>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200" b="1" i="0" dirty="0">
                <a:solidFill>
                  <a:srgbClr val="5C4826"/>
                </a:solidFill>
              </a:rPr>
              <a:t>PART A</a:t>
            </a:r>
          </a:p>
        </p:txBody>
      </p:sp>
      <p:sp>
        <p:nvSpPr>
          <p:cNvPr id="102" name="S102"/>
          <p:cNvSpPr/>
          <p:nvPr/>
        </p:nvSpPr>
        <p:spPr>
          <a:xfrm>
            <a:off x="2697480" y="4133087"/>
            <a:ext cx="1755648" cy="804672"/>
          </a:xfrm>
          <a:prstGeom prst="rect">
            <a:avLst/>
          </a:prstGeom>
          <a:solidFill>
            <a:srgbClr val="8E6F3E"/>
          </a:solidFill>
          <a:ln w="28575">
            <a:solidFill>
              <a:srgbClr val="5C4826"/>
            </a:solidFill>
          </a:ln>
        </p:spPr>
        <p:txBody>
          <a:bodyPr wrap="square" lIns="91440" tIns="45720" rIns="91440" bIns="45720" anchor="ctr"/>
          <a:lstStyle/>
          <a:p>
            <a:pPr algn="ctr">
              <a:buNone/>
            </a:pPr>
            <a:r>
              <a:rPr lang="en-US" sz="2200" b="1" i="0" dirty="0">
                <a:solidFill>
                  <a:srgbClr val="FFFFFF"/>
                </a:solidFill>
              </a:rPr>
              <a:t>PART B</a:t>
            </a:r>
          </a:p>
        </p:txBody>
      </p:sp>
      <p:sp>
        <p:nvSpPr>
          <p:cNvPr id="103" name="S103"/>
          <p:cNvSpPr/>
          <p:nvPr/>
        </p:nvSpPr>
        <p:spPr>
          <a:xfrm>
            <a:off x="4681728" y="4133087"/>
            <a:ext cx="1755648" cy="804672"/>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200" b="1" i="0" dirty="0">
                <a:solidFill>
                  <a:srgbClr val="5C4826"/>
                </a:solidFill>
              </a:rPr>
              <a:t>PART C</a:t>
            </a:r>
          </a:p>
        </p:txBody>
      </p:sp>
      <p:sp>
        <p:nvSpPr>
          <p:cNvPr id="104" name="S104"/>
          <p:cNvSpPr/>
          <p:nvPr/>
        </p:nvSpPr>
        <p:spPr>
          <a:xfrm>
            <a:off x="6665976" y="4133087"/>
            <a:ext cx="1755648" cy="804672"/>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200" b="1" i="0" dirty="0">
                <a:solidFill>
                  <a:srgbClr val="5C4826"/>
                </a:solidFill>
              </a:rPr>
              <a:t>PART D</a:t>
            </a:r>
          </a:p>
        </p:txBody>
      </p:sp>
      <p:sp>
        <p:nvSpPr>
          <p:cNvPr id="105" name="TwoLines"/>
          <p:cNvSpPr txBox="1"/>
          <p:nvPr/>
        </p:nvSpPr>
        <p:spPr>
          <a:xfrm>
            <a:off x="224171" y="5047488"/>
            <a:ext cx="8695654" cy="900000"/>
          </a:xfrm>
          <a:prstGeom prst="rect">
            <a:avLst/>
          </a:prstGeom>
          <a:noFill/>
          <a:ln>
            <a:noFill/>
          </a:ln>
        </p:spPr>
        <p:txBody>
          <a:bodyPr wrap="square" lIns="0" tIns="0" rIns="0" bIns="0" anchor="t"/>
          <a:lstStyle/>
          <a:p>
            <a:pPr algn="ctr">
              <a:buNone/>
            </a:pPr>
            <a:r>
              <a:rPr lang="en-US" sz="2000" b="0" i="0" dirty="0">
                <a:solidFill>
                  <a:srgbClr val="555960"/>
                </a:solidFill>
              </a:rPr>
              <a:t>Architecture gave each part a responsibility and an interface</a:t>
            </a:r>
          </a:p>
          <a:p>
            <a:pPr algn="ctr">
              <a:spcBef>
                <a:spcPts val="140"/>
              </a:spcBef>
              <a:buNone/>
            </a:pPr>
            <a:r>
              <a:rPr lang="en-US" sz="2000" b="0" i="0" dirty="0">
                <a:solidFill>
                  <a:srgbClr val="555960"/>
                </a:solidFill>
              </a:rPr>
              <a:t>It did not tell us how the part works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40280"/>
            <a:ext cx="7772400" cy="914400"/>
          </a:xfrm>
        </p:spPr>
        <p:txBody>
          <a:bodyPr>
            <a:normAutofit fontScale="90000"/>
          </a:bodyPr>
          <a:lstStyle/>
          <a:p>
            <a:pPr algn="ctr">
              <a:buNone/>
              <a:defRPr b="0"/>
            </a:pPr>
            <a:r>
              <a:rPr lang="en-US" sz="3600" b="0" i="0" dirty="0">
                <a:solidFill>
                  <a:srgbClr val="000000"/>
                </a:solidFill>
              </a:rPr>
              <a:t>How do we reason about the inside?</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ectionLabel"/>
          <p:cNvSpPr txBox="1"/>
          <p:nvPr/>
        </p:nvSpPr>
        <p:spPr>
          <a:xfrm>
            <a:off x="685800" y="1737360"/>
            <a:ext cx="7772400" cy="355600"/>
          </a:xfrm>
          <a:prstGeom prst="rect">
            <a:avLst/>
          </a:prstGeom>
          <a:noFill/>
          <a:ln>
            <a:noFill/>
          </a:ln>
        </p:spPr>
        <p:txBody>
          <a:bodyPr wrap="square" lIns="0" tIns="0" rIns="0" bIns="0" anchor="t"/>
          <a:lstStyle/>
          <a:p>
            <a:pPr algn="ctr">
              <a:buNone/>
            </a:pPr>
            <a:r>
              <a:rPr lang="en-US" sz="2200" b="1" i="0" dirty="0">
                <a:solidFill>
                  <a:srgbClr val="8E6F3E"/>
                </a:solidFill>
              </a:rPr>
              <a:t>SECTION 2</a:t>
            </a:r>
          </a:p>
        </p:txBody>
      </p:sp>
      <p:sp>
        <p:nvSpPr>
          <p:cNvPr id="101" name="Rule"/>
          <p:cNvSpPr/>
          <p:nvPr/>
        </p:nvSpPr>
        <p:spPr>
          <a:xfrm>
            <a:off x="3429000" y="3383280"/>
            <a:ext cx="2286000" cy="50800"/>
          </a:xfrm>
          <a:prstGeom prst="rect">
            <a:avLst/>
          </a:prstGeom>
          <a:solidFill>
            <a:srgbClr val="8E6F3E"/>
          </a:solidFill>
          <a:ln>
            <a:noFill/>
          </a:ln>
        </p:spPr>
        <p:txBody>
          <a:bodyPr wrap="square" lIns="91440" tIns="45720" rIns="91440" bIns="45720" anchor="ctr"/>
          <a:lstStyle/>
          <a:p>
            <a:endParaRPr/>
          </a:p>
        </p:txBody>
      </p:sp>
      <p:sp>
        <p:nvSpPr>
          <p:cNvPr id="102" name="Subtitle"/>
          <p:cNvSpPr txBox="1"/>
          <p:nvPr/>
        </p:nvSpPr>
        <p:spPr>
          <a:xfrm>
            <a:off x="685800" y="3886200"/>
            <a:ext cx="7772400" cy="1554480"/>
          </a:xfrm>
          <a:prstGeom prst="rect">
            <a:avLst/>
          </a:prstGeom>
          <a:noFill/>
          <a:ln>
            <a:noFill/>
          </a:ln>
        </p:spPr>
        <p:txBody>
          <a:bodyPr wrap="square" lIns="0" tIns="0" rIns="0" bIns="0" anchor="t"/>
          <a:lstStyle/>
          <a:p>
            <a:pPr algn="ctr">
              <a:buNone/>
            </a:pPr>
            <a:r>
              <a:rPr lang="en-US" sz="3300" b="0" i="0" dirty="0">
                <a:solidFill>
                  <a:srgbClr val="555960"/>
                </a:solidFill>
              </a:rPr>
              <a:t>Same modeling discipline.</a:t>
            </a:r>
          </a:p>
          <a:p>
            <a:pPr algn="ctr">
              <a:spcBef>
                <a:spcPts val="120"/>
              </a:spcBef>
              <a:buNone/>
            </a:pPr>
            <a:r>
              <a:rPr lang="en-US" sz="3300" b="0" i="0" dirty="0">
                <a:solidFill>
                  <a:srgbClr val="555960"/>
                </a:solidFill>
              </a:rPr>
              <a:t>Different scope.</a:t>
            </a:r>
          </a:p>
        </p:txBody>
      </p:sp>
    </p:spTree>
  </p:cSld>
  <p:clrMapOvr>
    <a:masterClrMapping/>
  </p:clrMapOvr>
</p:sld>
</file>

<file path=ppt/slides/slide11.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What can happen inside this component?</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Label"/>
          <p:cNvSpPr/>
          <p:nvPr/>
        </p:nvSpPr>
        <p:spPr>
          <a:xfrm>
            <a:off x="277148" y="1000000"/>
            <a:ext cx="8589704" cy="330000"/>
          </a:xfrm>
          <a:prstGeom prst="rect">
            <a:avLst/>
          </a:prstGeom>
          <a:noFill/>
          <a:ln>
            <a:noFill/>
          </a:ln>
        </p:spPr>
        <p:txBody>
          <a:bodyPr wrap="square" lIns="0" tIns="0" rIns="0" bIns="0" anchor="t"/>
          <a:lstStyle/>
          <a:p>
            <a:pPr algn="ctr">
              <a:buNone/>
            </a:pPr>
            <a:r>
              <a:rPr lang="en-US" sz="1600" b="1" i="0" dirty="0">
                <a:solidFill>
                  <a:srgbClr val="8E6F3E"/>
                </a:solidFill>
              </a:rPr>
              <a:t>ADVICE GENERATOR</a:t>
            </a:r>
            <a:r>
              <a:rPr lang="en-US" sz="1600" b="0" i="1" dirty="0">
                <a:solidFill>
                  <a:srgbClr val="555960"/>
                </a:solidFill>
              </a:rPr>
              <a:t xml:space="preserve">   ·   one component, one question</a:t>
            </a:r>
          </a:p>
        </p:txBody>
      </p:sp>
      <p:sp>
        <p:nvSpPr>
          <p:cNvPr id="110" name="AGFrame"/>
          <p:cNvSpPr/>
          <p:nvPr/>
        </p:nvSpPr>
        <p:spPr>
          <a:xfrm>
            <a:off x="576799" y="1843154"/>
            <a:ext cx="7990400" cy="2484000"/>
          </a:xfrm>
          <a:prstGeom prst="roundRect">
            <a:avLst/>
          </a:prstGeom>
          <a:solidFill>
            <a:srgbClr val="FBFAF5"/>
          </a:solidFill>
          <a:ln w="15875">
            <a:solidFill>
              <a:srgbClr val="C9B991"/>
            </a:solidFill>
          </a:ln>
        </p:spPr>
        <p:txBody>
          <a:bodyPr wrap="square" lIns="137160" tIns="91440" rIns="137160" bIns="91440" anchor="t"/>
          <a:lstStyle/>
          <a:p>
            <a:pPr algn="l">
              <a:buNone/>
            </a:pPr>
            <a:r>
              <a:rPr lang="en-US" sz="1800" b="1" i="0" dirty="0">
                <a:solidFill>
                  <a:srgbClr val="8E6F3E"/>
                </a:solidFill>
              </a:rPr>
              <a:t>Advice Generator</a:t>
            </a:r>
          </a:p>
        </p:txBody>
      </p:sp>
      <p:sp>
        <p:nvSpPr>
          <p:cNvPr id="111" name="Part1"/>
          <p:cNvSpPr/>
          <p:nvPr/>
        </p:nvSpPr>
        <p:spPr>
          <a:xfrm>
            <a:off x="906799"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LOADER</a:t>
            </a:r>
          </a:p>
        </p:txBody>
      </p:sp>
      <p:sp>
        <p:nvSpPr>
          <p:cNvPr id="112" name="Part2"/>
          <p:cNvSpPr/>
          <p:nvPr/>
        </p:nvSpPr>
        <p:spPr>
          <a:xfrm>
            <a:off x="2754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ADVICE MODEL</a:t>
            </a:r>
          </a:p>
        </p:txBody>
      </p:sp>
      <p:sp>
        <p:nvSpPr>
          <p:cNvPr id="113" name="Part3"/>
          <p:cNvSpPr/>
          <p:nvPr/>
        </p:nvSpPr>
        <p:spPr>
          <a:xfrm>
            <a:off x="4602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VALIDATOR</a:t>
            </a:r>
          </a:p>
        </p:txBody>
      </p:sp>
      <p:sp>
        <p:nvSpPr>
          <p:cNvPr id="114" name="Part4"/>
          <p:cNvSpPr/>
          <p:nvPr/>
        </p:nvSpPr>
        <p:spPr>
          <a:xfrm>
            <a:off x="6450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FORMATTER</a:t>
            </a:r>
          </a:p>
        </p:txBody>
      </p:sp>
      <p:cxnSp>
        <p:nvCxnSpPr>
          <p:cNvPr id="115" name="Flow1"/>
          <p:cNvCxnSpPr/>
          <p:nvPr/>
        </p:nvCxnSpPr>
        <p:spPr>
          <a:xfrm>
            <a:off x="2556799" y="3085154"/>
            <a:ext cx="198000" cy="0"/>
          </a:xfrm>
          <a:prstGeom prst="straightConnector1">
            <a:avLst/>
          </a:prstGeom>
          <a:ln w="25400">
            <a:solidFill>
              <a:srgbClr val="8E6F3E"/>
            </a:solidFill>
            <a:tailEnd type="triangle" w="med" len="med"/>
          </a:ln>
        </p:spPr>
      </p:cxnSp>
      <p:cxnSp>
        <p:nvCxnSpPr>
          <p:cNvPr id="116" name="Flow2"/>
          <p:cNvCxnSpPr/>
          <p:nvPr/>
        </p:nvCxnSpPr>
        <p:spPr>
          <a:xfrm>
            <a:off x="4404800" y="3085154"/>
            <a:ext cx="198000" cy="0"/>
          </a:xfrm>
          <a:prstGeom prst="straightConnector1">
            <a:avLst/>
          </a:prstGeom>
          <a:ln w="25400">
            <a:solidFill>
              <a:srgbClr val="8E6F3E"/>
            </a:solidFill>
            <a:tailEnd type="triangle" w="med" len="med"/>
          </a:ln>
        </p:spPr>
      </p:cxnSp>
      <p:cxnSp>
        <p:nvCxnSpPr>
          <p:cNvPr id="117" name="Flow3"/>
          <p:cNvCxnSpPr/>
          <p:nvPr/>
        </p:nvCxnSpPr>
        <p:spPr>
          <a:xfrm>
            <a:off x="6252800" y="3085154"/>
            <a:ext cx="198000" cy="0"/>
          </a:xfrm>
          <a:prstGeom prst="straightConnector1">
            <a:avLst/>
          </a:prstGeom>
          <a:ln w="25400">
            <a:solidFill>
              <a:srgbClr val="8E6F3E"/>
            </a:solidFill>
            <a:tailEnd type="triangle" w="med" len="med"/>
          </a:ln>
        </p:spPr>
      </p:cxnSp>
      <p:sp>
        <p:nvSpPr>
          <p:cNvPr id="120" name="St1"/>
          <p:cNvSpPr/>
          <p:nvPr/>
        </p:nvSpPr>
        <p:spPr>
          <a:xfrm>
            <a:off x="906799" y="3609554"/>
            <a:ext cx="1650000" cy="386399"/>
          </a:xfrm>
          <a:prstGeom prst="rect">
            <a:avLst/>
          </a:prstGeom>
          <a:noFill/>
          <a:ln>
            <a:noFill/>
          </a:ln>
        </p:spPr>
        <p:txBody>
          <a:bodyPr wrap="square" lIns="0" tIns="0" rIns="0" bIns="0" anchor="t"/>
          <a:lstStyle/>
          <a:p>
            <a:pPr algn="ctr">
              <a:buNone/>
            </a:pPr>
            <a:r>
              <a:rPr lang="en-US" sz="1700" b="0" i="1" dirty="0">
                <a:solidFill>
                  <a:srgbClr val="555960"/>
                </a:solidFill>
              </a:rPr>
              <a:t>load</a:t>
            </a:r>
          </a:p>
        </p:txBody>
      </p:sp>
      <p:sp>
        <p:nvSpPr>
          <p:cNvPr id="121" name="St2"/>
          <p:cNvSpPr/>
          <p:nvPr/>
        </p:nvSpPr>
        <p:spPr>
          <a:xfrm>
            <a:off x="2754800" y="3609554"/>
            <a:ext cx="1650000" cy="386399"/>
          </a:xfrm>
          <a:prstGeom prst="rect">
            <a:avLst/>
          </a:prstGeom>
          <a:noFill/>
          <a:ln>
            <a:noFill/>
          </a:ln>
        </p:spPr>
        <p:txBody>
          <a:bodyPr wrap="square" lIns="0" tIns="0" rIns="0" bIns="0" anchor="t"/>
          <a:lstStyle/>
          <a:p>
            <a:pPr algn="ctr">
              <a:buNone/>
            </a:pPr>
            <a:r>
              <a:rPr lang="en-US" sz="1700" b="0" i="1" dirty="0">
                <a:solidFill>
                  <a:srgbClr val="555960"/>
                </a:solidFill>
              </a:rPr>
              <a:t>generate</a:t>
            </a:r>
          </a:p>
        </p:txBody>
      </p:sp>
      <p:sp>
        <p:nvSpPr>
          <p:cNvPr id="122" name="St3"/>
          <p:cNvSpPr/>
          <p:nvPr/>
        </p:nvSpPr>
        <p:spPr>
          <a:xfrm>
            <a:off x="4602800" y="3609554"/>
            <a:ext cx="1650000" cy="386399"/>
          </a:xfrm>
          <a:prstGeom prst="rect">
            <a:avLst/>
          </a:prstGeom>
          <a:noFill/>
          <a:ln>
            <a:noFill/>
          </a:ln>
        </p:spPr>
        <p:txBody>
          <a:bodyPr wrap="square" lIns="0" tIns="0" rIns="0" bIns="0" anchor="t"/>
          <a:lstStyle/>
          <a:p>
            <a:pPr algn="ctr">
              <a:buNone/>
            </a:pPr>
            <a:r>
              <a:rPr lang="en-US" sz="1700" b="0" i="1" dirty="0">
                <a:solidFill>
                  <a:srgbClr val="555960"/>
                </a:solidFill>
              </a:rPr>
              <a:t>validate</a:t>
            </a:r>
          </a:p>
        </p:txBody>
      </p:sp>
      <p:sp>
        <p:nvSpPr>
          <p:cNvPr id="123" name="St4"/>
          <p:cNvSpPr/>
          <p:nvPr/>
        </p:nvSpPr>
        <p:spPr>
          <a:xfrm>
            <a:off x="6450800" y="3609554"/>
            <a:ext cx="1650000" cy="386399"/>
          </a:xfrm>
          <a:prstGeom prst="rect">
            <a:avLst/>
          </a:prstGeom>
          <a:noFill/>
          <a:ln>
            <a:noFill/>
          </a:ln>
        </p:spPr>
        <p:txBody>
          <a:bodyPr wrap="square" lIns="0" tIns="0" rIns="0" bIns="0" anchor="t"/>
          <a:lstStyle/>
          <a:p>
            <a:pPr algn="ctr">
              <a:buNone/>
            </a:pPr>
            <a:r>
              <a:rPr lang="en-US" sz="1700" b="0" i="1" dirty="0">
                <a:solidFill>
                  <a:srgbClr val="555960"/>
                </a:solidFill>
              </a:rPr>
              <a:t>return</a:t>
            </a:r>
          </a:p>
        </p:txBody>
      </p:sp>
      <p:cxnSp>
        <p:nvCxnSpPr>
          <p:cNvPr id="133" name="RetryDown"/>
          <p:cNvCxnSpPr/>
          <p:nvPr/>
        </p:nvCxnSpPr>
        <p:spPr>
          <a:xfrm>
            <a:off x="6032800" y="3499154"/>
            <a:ext cx="0" cy="414000"/>
          </a:xfrm>
          <a:prstGeom prst="straightConnector1">
            <a:avLst/>
          </a:prstGeom>
          <a:ln w="25400" cap="rnd">
            <a:solidFill>
              <a:srgbClr val="C0392B"/>
            </a:solidFill>
          </a:ln>
        </p:spPr>
      </p:cxnSp>
      <p:cxnSp>
        <p:nvCxnSpPr>
          <p:cNvPr id="134" name="RetryAcross"/>
          <p:cNvCxnSpPr/>
          <p:nvPr/>
        </p:nvCxnSpPr>
        <p:spPr>
          <a:xfrm>
            <a:off x="1126799" y="3913154"/>
            <a:ext cx="4906000" cy="0"/>
          </a:xfrm>
          <a:prstGeom prst="straightConnector1">
            <a:avLst/>
          </a:prstGeom>
          <a:ln w="25400" cap="rnd">
            <a:solidFill>
              <a:srgbClr val="C0392B"/>
            </a:solidFill>
          </a:ln>
        </p:spPr>
      </p:cxnSp>
      <p:cxnSp>
        <p:nvCxnSpPr>
          <p:cNvPr id="130" name="Retry"/>
          <p:cNvCxnSpPr/>
          <p:nvPr/>
        </p:nvCxnSpPr>
        <p:spPr>
          <a:xfrm flipV="1">
            <a:off x="1126799" y="3499154"/>
            <a:ext cx="0" cy="414000"/>
          </a:xfrm>
          <a:prstGeom prst="straightConnector1">
            <a:avLst/>
          </a:prstGeom>
          <a:ln w="25400" cap="rnd">
            <a:solidFill>
              <a:srgbClr val="C0392B"/>
            </a:solidFill>
            <a:tailEnd type="triangle" w="med" len="med"/>
          </a:ln>
        </p:spPr>
      </p:cxnSp>
      <p:sp>
        <p:nvSpPr>
          <p:cNvPr id="131" name="RetryLbl"/>
          <p:cNvSpPr/>
          <p:nvPr/>
        </p:nvSpPr>
        <p:spPr>
          <a:xfrm>
            <a:off x="2259800" y="3982154"/>
            <a:ext cx="2640000" cy="262200"/>
          </a:xfrm>
          <a:prstGeom prst="rect">
            <a:avLst/>
          </a:prstGeom>
          <a:noFill/>
          <a:ln>
            <a:noFill/>
          </a:ln>
        </p:spPr>
        <p:txBody>
          <a:bodyPr wrap="square" lIns="0" tIns="0" rIns="0" bIns="0" anchor="t"/>
          <a:lstStyle/>
          <a:p>
            <a:pPr algn="ctr">
              <a:buNone/>
            </a:pPr>
            <a:r>
              <a:rPr lang="en-US" sz="1600" b="0" i="1" dirty="0">
                <a:solidFill>
                  <a:srgbClr val="C0392B"/>
                </a:solidFill>
              </a:rPr>
              <a:t>on failure → retry</a:t>
            </a:r>
          </a:p>
        </p:txBody>
      </p:sp>
      <p:sp>
        <p:nvSpPr>
          <p:cNvPr id="132" name="Entry"/>
          <p:cNvSpPr/>
          <p:nvPr/>
        </p:nvSpPr>
        <p:spPr>
          <a:xfrm>
            <a:off x="5879592" y="2367554"/>
            <a:ext cx="2665476" cy="358800"/>
          </a:xfrm>
          <a:prstGeom prst="rect">
            <a:avLst/>
          </a:prstGeom>
          <a:noFill/>
          <a:ln>
            <a:noFill/>
          </a:ln>
        </p:spPr>
        <p:txBody>
          <a:bodyPr wrap="square" lIns="0" tIns="0" rIns="0" bIns="0" anchor="t"/>
          <a:lstStyle/>
          <a:p>
            <a:pPr algn="r">
              <a:buNone/>
            </a:pPr>
            <a:r>
              <a:rPr lang="en-US" sz="1400" b="0" i="1" dirty="0">
                <a:solidFill>
                  <a:srgbClr val="555960"/>
                </a:solidFill>
              </a:rPr>
              <a:t>entry: WAITING   ·   exit: RETURN</a:t>
            </a:r>
          </a:p>
        </p:txBody>
      </p:sp>
      <p:sp>
        <p:nvSpPr>
          <p:cNvPr id="200" name="Q"/>
          <p:cNvSpPr/>
          <p:nvPr/>
        </p:nvSpPr>
        <p:spPr>
          <a:xfrm>
            <a:off x="721863" y="4823954"/>
            <a:ext cx="7700000" cy="772799"/>
          </a:xfrm>
          <a:prstGeom prst="roundRect">
            <a:avLst/>
          </a:prstGeom>
          <a:solidFill>
            <a:srgbClr val="F5F1E8"/>
          </a:solidFill>
          <a:ln w="14097">
            <a:solidFill>
              <a:srgbClr val="8E6F3E"/>
            </a:solidFill>
          </a:ln>
        </p:spPr>
        <p:txBody>
          <a:bodyPr wrap="square" lIns="91440" tIns="45720" rIns="91440" bIns="45720" anchor="ctr"/>
          <a:lstStyle/>
          <a:p>
            <a:pPr algn="ctr">
              <a:buNone/>
            </a:pPr>
            <a:r>
              <a:rPr lang="en-US" sz="2300" b="1" i="0" dirty="0">
                <a:solidFill>
                  <a:srgbClr val="5C4826"/>
                </a:solidFill>
              </a:rPr>
              <a:t>Can a request return advice before validation completes?</a:t>
            </a:r>
          </a:p>
        </p:txBody>
      </p:sp>
      <p:sp>
        <p:nvSpPr>
          <p:cNvPr id="201" name="FooterBand"/>
          <p:cNvSpPr/>
          <p:nvPr/>
        </p:nvSpPr>
        <p:spPr>
          <a:xfrm>
            <a:off x="274320" y="5852160"/>
            <a:ext cx="8595360" cy="566928"/>
          </a:xfrm>
          <a:prstGeom prst="rect">
            <a:avLst/>
          </a:prstGeom>
          <a:solidFill>
            <a:srgbClr val="8E6F3E"/>
          </a:solidFill>
          <a:ln>
            <a:noFill/>
          </a:ln>
        </p:spPr>
        <p:txBody>
          <a:bodyPr wrap="square" lIns="109728" tIns="45720" rIns="109728" bIns="45720" anchor="ctr"/>
          <a:lstStyle/>
          <a:p>
            <a:pPr algn="ctr">
              <a:buNone/>
            </a:pPr>
            <a:r>
              <a:rPr lang="en-US" sz="2000" b="1" i="0" dirty="0">
                <a:solidFill>
                  <a:srgbClr val="FFFFFF"/>
                </a:solidFill>
              </a:rPr>
              <a:t>Behavioral question → behavioral model</a:t>
            </a:r>
          </a:p>
        </p:txBody>
      </p:sp>
    </p:spTree>
  </p:cSld>
  <p:clrMapOvr>
    <a:masterClrMapping/>
  </p:clrMapOvr>
</p:sld>
</file>

<file path=ppt/slides/slide12.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Who owns what, and for how long?</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Label"/>
          <p:cNvSpPr/>
          <p:nvPr/>
        </p:nvSpPr>
        <p:spPr>
          <a:xfrm>
            <a:off x="277148" y="1000000"/>
            <a:ext cx="8589704" cy="330000"/>
          </a:xfrm>
          <a:prstGeom prst="rect">
            <a:avLst/>
          </a:prstGeom>
          <a:noFill/>
          <a:ln>
            <a:noFill/>
          </a:ln>
        </p:spPr>
        <p:txBody>
          <a:bodyPr wrap="square" lIns="0" tIns="0" rIns="0" bIns="0" anchor="t"/>
          <a:lstStyle/>
          <a:p>
            <a:pPr algn="ctr">
              <a:buNone/>
            </a:pPr>
            <a:r>
              <a:rPr lang="en-US" sz="1600" b="1" i="0" dirty="0">
                <a:solidFill>
                  <a:srgbClr val="8E6F3E"/>
                </a:solidFill>
              </a:rPr>
              <a:t>ADVICE GENERATOR</a:t>
            </a:r>
            <a:r>
              <a:rPr lang="en-US" sz="1600" b="0" i="1" dirty="0">
                <a:solidFill>
                  <a:srgbClr val="555960"/>
                </a:solidFill>
              </a:rPr>
              <a:t xml:space="preserve">   ·   one component, one question</a:t>
            </a:r>
          </a:p>
        </p:txBody>
      </p:sp>
      <p:sp>
        <p:nvSpPr>
          <p:cNvPr id="110" name="AGFrame"/>
          <p:cNvSpPr/>
          <p:nvPr/>
        </p:nvSpPr>
        <p:spPr>
          <a:xfrm>
            <a:off x="576799" y="1843154"/>
            <a:ext cx="7990400" cy="2484000"/>
          </a:xfrm>
          <a:prstGeom prst="roundRect">
            <a:avLst/>
          </a:prstGeom>
          <a:solidFill>
            <a:srgbClr val="FBFAF5"/>
          </a:solidFill>
          <a:ln w="15875">
            <a:solidFill>
              <a:srgbClr val="C9B991"/>
            </a:solidFill>
          </a:ln>
        </p:spPr>
        <p:txBody>
          <a:bodyPr wrap="square" lIns="137160" tIns="91440" rIns="137160" bIns="91440" anchor="t"/>
          <a:lstStyle/>
          <a:p>
            <a:pPr algn="l">
              <a:buNone/>
            </a:pPr>
            <a:r>
              <a:rPr lang="en-US" sz="1800" b="1" i="0" dirty="0">
                <a:solidFill>
                  <a:srgbClr val="8E6F3E"/>
                </a:solidFill>
              </a:rPr>
              <a:t>Advice Generator</a:t>
            </a:r>
          </a:p>
        </p:txBody>
      </p:sp>
      <p:sp>
        <p:nvSpPr>
          <p:cNvPr id="111" name="Part1"/>
          <p:cNvSpPr/>
          <p:nvPr/>
        </p:nvSpPr>
        <p:spPr>
          <a:xfrm>
            <a:off x="906799"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LOADER</a:t>
            </a:r>
          </a:p>
        </p:txBody>
      </p:sp>
      <p:sp>
        <p:nvSpPr>
          <p:cNvPr id="112" name="Part2"/>
          <p:cNvSpPr/>
          <p:nvPr/>
        </p:nvSpPr>
        <p:spPr>
          <a:xfrm>
            <a:off x="2754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ADVICE MODEL</a:t>
            </a:r>
          </a:p>
        </p:txBody>
      </p:sp>
      <p:sp>
        <p:nvSpPr>
          <p:cNvPr id="113" name="Part3"/>
          <p:cNvSpPr/>
          <p:nvPr/>
        </p:nvSpPr>
        <p:spPr>
          <a:xfrm>
            <a:off x="4602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VALIDATOR</a:t>
            </a:r>
          </a:p>
        </p:txBody>
      </p:sp>
      <p:sp>
        <p:nvSpPr>
          <p:cNvPr id="114" name="Part4"/>
          <p:cNvSpPr/>
          <p:nvPr/>
        </p:nvSpPr>
        <p:spPr>
          <a:xfrm>
            <a:off x="6450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FORMATTER</a:t>
            </a:r>
          </a:p>
        </p:txBody>
      </p:sp>
      <p:cxnSp>
        <p:nvCxnSpPr>
          <p:cNvPr id="115" name="Flow1"/>
          <p:cNvCxnSpPr/>
          <p:nvPr/>
        </p:nvCxnSpPr>
        <p:spPr>
          <a:xfrm>
            <a:off x="2556799" y="3085154"/>
            <a:ext cx="198000" cy="0"/>
          </a:xfrm>
          <a:prstGeom prst="straightConnector1">
            <a:avLst/>
          </a:prstGeom>
          <a:ln w="25400">
            <a:solidFill>
              <a:srgbClr val="8E6F3E"/>
            </a:solidFill>
            <a:tailEnd type="triangle" w="med" len="med"/>
          </a:ln>
        </p:spPr>
      </p:cxnSp>
      <p:cxnSp>
        <p:nvCxnSpPr>
          <p:cNvPr id="116" name="Flow2"/>
          <p:cNvCxnSpPr/>
          <p:nvPr/>
        </p:nvCxnSpPr>
        <p:spPr>
          <a:xfrm>
            <a:off x="4404800" y="3085154"/>
            <a:ext cx="198000" cy="0"/>
          </a:xfrm>
          <a:prstGeom prst="straightConnector1">
            <a:avLst/>
          </a:prstGeom>
          <a:ln w="25400">
            <a:solidFill>
              <a:srgbClr val="8E6F3E"/>
            </a:solidFill>
            <a:tailEnd type="triangle" w="med" len="med"/>
          </a:ln>
        </p:spPr>
      </p:cxnSp>
      <p:cxnSp>
        <p:nvCxnSpPr>
          <p:cNvPr id="117" name="Flow3"/>
          <p:cNvCxnSpPr/>
          <p:nvPr/>
        </p:nvCxnSpPr>
        <p:spPr>
          <a:xfrm>
            <a:off x="6252800" y="3085154"/>
            <a:ext cx="198000" cy="0"/>
          </a:xfrm>
          <a:prstGeom prst="straightConnector1">
            <a:avLst/>
          </a:prstGeom>
          <a:ln w="25400">
            <a:solidFill>
              <a:srgbClr val="8E6F3E"/>
            </a:solidFill>
            <a:tailEnd type="triangle" w="med" len="med"/>
          </a:ln>
        </p:spPr>
      </p:cxnSp>
      <p:sp>
        <p:nvSpPr>
          <p:cNvPr id="120" name="Life1"/>
          <p:cNvSpPr/>
          <p:nvPr/>
        </p:nvSpPr>
        <p:spPr>
          <a:xfrm>
            <a:off x="906799" y="3637154"/>
            <a:ext cx="7194000" cy="193199"/>
          </a:xfrm>
          <a:prstGeom prst="rect">
            <a:avLst/>
          </a:prstGeom>
          <a:solidFill>
            <a:srgbClr val="C9B991"/>
          </a:solidFill>
          <a:ln>
            <a:noFill/>
          </a:ln>
        </p:spPr>
        <p:txBody>
          <a:bodyPr wrap="square" lIns="91440" tIns="45720" rIns="91440" bIns="45720" anchor="ctr"/>
          <a:lstStyle/>
          <a:p>
            <a:endParaRPr/>
          </a:p>
        </p:txBody>
      </p:sp>
      <p:sp>
        <p:nvSpPr>
          <p:cNvPr id="125" name="LifeL1"/>
          <p:cNvSpPr/>
          <p:nvPr/>
        </p:nvSpPr>
        <p:spPr>
          <a:xfrm>
            <a:off x="972799" y="3581954"/>
            <a:ext cx="7062000" cy="220799"/>
          </a:xfrm>
          <a:prstGeom prst="rect">
            <a:avLst/>
          </a:prstGeom>
          <a:noFill/>
          <a:ln>
            <a:noFill/>
          </a:ln>
        </p:spPr>
        <p:txBody>
          <a:bodyPr wrap="square" lIns="0" tIns="0" rIns="0" bIns="0" anchor="ctr"/>
          <a:lstStyle/>
          <a:p>
            <a:pPr algn="l">
              <a:buNone/>
            </a:pPr>
            <a:r>
              <a:rPr lang="en-US" sz="1600" b="0" i="0" dirty="0">
                <a:solidFill>
                  <a:srgbClr val="5C4826"/>
                </a:solidFill>
              </a:rPr>
              <a:t>request</a:t>
            </a:r>
          </a:p>
        </p:txBody>
      </p:sp>
      <p:sp>
        <p:nvSpPr>
          <p:cNvPr id="121" name="Life2"/>
          <p:cNvSpPr/>
          <p:nvPr/>
        </p:nvSpPr>
        <p:spPr>
          <a:xfrm>
            <a:off x="906799" y="3885554"/>
            <a:ext cx="5346000" cy="193199"/>
          </a:xfrm>
          <a:prstGeom prst="rect">
            <a:avLst/>
          </a:prstGeom>
          <a:solidFill>
            <a:srgbClr val="8E6F3E"/>
          </a:solidFill>
          <a:ln>
            <a:noFill/>
          </a:ln>
        </p:spPr>
        <p:txBody>
          <a:bodyPr wrap="square" lIns="91440" tIns="45720" rIns="91440" bIns="45720" anchor="ctr"/>
          <a:lstStyle/>
          <a:p>
            <a:endParaRPr/>
          </a:p>
        </p:txBody>
      </p:sp>
      <p:sp>
        <p:nvSpPr>
          <p:cNvPr id="126" name="LifeL2"/>
          <p:cNvSpPr/>
          <p:nvPr/>
        </p:nvSpPr>
        <p:spPr>
          <a:xfrm>
            <a:off x="972799" y="3816554"/>
            <a:ext cx="5214000" cy="220799"/>
          </a:xfrm>
          <a:prstGeom prst="rect">
            <a:avLst/>
          </a:prstGeom>
          <a:noFill/>
          <a:ln>
            <a:noFill/>
          </a:ln>
        </p:spPr>
        <p:txBody>
          <a:bodyPr wrap="square" lIns="0" tIns="0" rIns="0" bIns="0" anchor="ctr"/>
          <a:lstStyle/>
          <a:p>
            <a:pPr algn="l">
              <a:buNone/>
            </a:pPr>
            <a:r>
              <a:rPr lang="en-US" sz="1600" b="1" i="0" dirty="0">
                <a:solidFill>
                  <a:srgbClr val="FFFFFF"/>
                </a:solidFill>
              </a:rPr>
              <a:t>working state</a:t>
            </a:r>
          </a:p>
        </p:txBody>
      </p:sp>
      <p:sp>
        <p:nvSpPr>
          <p:cNvPr id="122" name="Life3"/>
          <p:cNvSpPr/>
          <p:nvPr/>
        </p:nvSpPr>
        <p:spPr>
          <a:xfrm>
            <a:off x="2754800" y="4078224"/>
            <a:ext cx="5346000" cy="193199"/>
          </a:xfrm>
          <a:prstGeom prst="rect">
            <a:avLst/>
          </a:prstGeom>
          <a:solidFill>
            <a:srgbClr val="C9B991"/>
          </a:solidFill>
          <a:ln>
            <a:noFill/>
          </a:ln>
        </p:spPr>
        <p:txBody>
          <a:bodyPr wrap="square" lIns="91440" tIns="45720" rIns="91440" bIns="45720" anchor="ctr"/>
          <a:lstStyle/>
          <a:p>
            <a:endParaRPr/>
          </a:p>
        </p:txBody>
      </p:sp>
      <p:sp>
        <p:nvSpPr>
          <p:cNvPr id="127" name="LifeL3"/>
          <p:cNvSpPr/>
          <p:nvPr/>
        </p:nvSpPr>
        <p:spPr>
          <a:xfrm>
            <a:off x="2820800" y="4023360"/>
            <a:ext cx="5214000" cy="220799"/>
          </a:xfrm>
          <a:prstGeom prst="rect">
            <a:avLst/>
          </a:prstGeom>
          <a:noFill/>
          <a:ln>
            <a:noFill/>
          </a:ln>
        </p:spPr>
        <p:txBody>
          <a:bodyPr wrap="square" lIns="0" tIns="0" rIns="0" bIns="0" anchor="ctr"/>
          <a:lstStyle/>
          <a:p>
            <a:pPr algn="l">
              <a:buNone/>
            </a:pPr>
            <a:r>
              <a:rPr lang="en-US" sz="1600" b="0" i="0" dirty="0">
                <a:solidFill>
                  <a:srgbClr val="5C4826"/>
                </a:solidFill>
              </a:rPr>
              <a:t>model result</a:t>
            </a:r>
          </a:p>
        </p:txBody>
      </p:sp>
      <p:sp>
        <p:nvSpPr>
          <p:cNvPr id="129" name="OwnNote"/>
          <p:cNvSpPr/>
          <p:nvPr/>
        </p:nvSpPr>
        <p:spPr>
          <a:xfrm>
            <a:off x="576799" y="4425696"/>
            <a:ext cx="7990400" cy="331199"/>
          </a:xfrm>
          <a:prstGeom prst="rect">
            <a:avLst/>
          </a:prstGeom>
          <a:noFill/>
          <a:ln>
            <a:noFill/>
          </a:ln>
        </p:spPr>
        <p:txBody>
          <a:bodyPr wrap="square" lIns="0" tIns="0" rIns="0" bIns="0" anchor="t"/>
          <a:lstStyle/>
          <a:p>
            <a:pPr algn="ctr">
              <a:buNone/>
            </a:pPr>
            <a:r>
              <a:rPr lang="en-US" sz="1700" b="0" i="1" dirty="0">
                <a:solidFill>
                  <a:srgbClr val="8E6F3E"/>
                </a:solidFill>
              </a:rPr>
              <a:t>shared lifetime = the concurrency risk</a:t>
            </a:r>
          </a:p>
        </p:txBody>
      </p:sp>
      <p:sp>
        <p:nvSpPr>
          <p:cNvPr id="200" name="Q"/>
          <p:cNvSpPr/>
          <p:nvPr/>
        </p:nvSpPr>
        <p:spPr>
          <a:xfrm>
            <a:off x="721863" y="4823954"/>
            <a:ext cx="7700000" cy="772799"/>
          </a:xfrm>
          <a:prstGeom prst="roundRect">
            <a:avLst/>
          </a:prstGeom>
          <a:solidFill>
            <a:srgbClr val="F5F1E8"/>
          </a:solidFill>
          <a:ln w="14097">
            <a:solidFill>
              <a:srgbClr val="8E6F3E"/>
            </a:solidFill>
          </a:ln>
        </p:spPr>
        <p:txBody>
          <a:bodyPr wrap="square" lIns="91440" tIns="45720" rIns="91440" bIns="45720" anchor="ctr"/>
          <a:lstStyle/>
          <a:p>
            <a:pPr algn="ctr">
              <a:buNone/>
            </a:pPr>
            <a:r>
              <a:rPr lang="en-US" sz="2300" b="1" i="0" dirty="0">
                <a:solidFill>
                  <a:srgbClr val="5C4826"/>
                </a:solidFill>
              </a:rPr>
              <a:t>Can two requests mutate the same working state?</a:t>
            </a:r>
          </a:p>
        </p:txBody>
      </p:sp>
      <p:sp>
        <p:nvSpPr>
          <p:cNvPr id="201" name="FooterBand"/>
          <p:cNvSpPr/>
          <p:nvPr/>
        </p:nvSpPr>
        <p:spPr>
          <a:xfrm>
            <a:off x="274320" y="5852160"/>
            <a:ext cx="8595360" cy="566928"/>
          </a:xfrm>
          <a:prstGeom prst="rect">
            <a:avLst/>
          </a:prstGeom>
          <a:solidFill>
            <a:srgbClr val="8E6F3E"/>
          </a:solidFill>
          <a:ln>
            <a:noFill/>
          </a:ln>
        </p:spPr>
        <p:txBody>
          <a:bodyPr wrap="square" lIns="109728" tIns="45720" rIns="109728" bIns="45720" anchor="ctr"/>
          <a:lstStyle/>
          <a:p>
            <a:pPr algn="ctr">
              <a:buNone/>
            </a:pPr>
            <a:r>
              <a:rPr lang="en-US" sz="2000" b="1" i="0" dirty="0">
                <a:solidFill>
                  <a:srgbClr val="FFFFFF"/>
                </a:solidFill>
              </a:rPr>
              <a:t>Ownership question → ownership model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What depends on what inside the component?</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Label"/>
          <p:cNvSpPr/>
          <p:nvPr/>
        </p:nvSpPr>
        <p:spPr>
          <a:xfrm>
            <a:off x="277148" y="1000000"/>
            <a:ext cx="8589704" cy="330000"/>
          </a:xfrm>
          <a:prstGeom prst="rect">
            <a:avLst/>
          </a:prstGeom>
          <a:noFill/>
          <a:ln>
            <a:noFill/>
          </a:ln>
        </p:spPr>
        <p:txBody>
          <a:bodyPr wrap="square" lIns="0" tIns="0" rIns="0" bIns="0" anchor="t"/>
          <a:lstStyle/>
          <a:p>
            <a:pPr algn="ctr">
              <a:buNone/>
            </a:pPr>
            <a:r>
              <a:rPr lang="en-US" sz="1600" b="1" i="0" dirty="0">
                <a:solidFill>
                  <a:srgbClr val="8E6F3E"/>
                </a:solidFill>
              </a:rPr>
              <a:t>ADVICE GENERATOR</a:t>
            </a:r>
            <a:r>
              <a:rPr lang="en-US" sz="1600" b="0" i="1" dirty="0">
                <a:solidFill>
                  <a:srgbClr val="555960"/>
                </a:solidFill>
              </a:rPr>
              <a:t xml:space="preserve">   ·   one component, one question</a:t>
            </a:r>
          </a:p>
        </p:txBody>
      </p:sp>
      <p:sp>
        <p:nvSpPr>
          <p:cNvPr id="110" name="AGFrame"/>
          <p:cNvSpPr/>
          <p:nvPr/>
        </p:nvSpPr>
        <p:spPr>
          <a:xfrm>
            <a:off x="576799" y="1843154"/>
            <a:ext cx="7990400" cy="2484000"/>
          </a:xfrm>
          <a:prstGeom prst="roundRect">
            <a:avLst/>
          </a:prstGeom>
          <a:solidFill>
            <a:srgbClr val="FBFAF5"/>
          </a:solidFill>
          <a:ln w="15875">
            <a:solidFill>
              <a:srgbClr val="C9B991"/>
            </a:solidFill>
          </a:ln>
        </p:spPr>
        <p:txBody>
          <a:bodyPr wrap="square" lIns="137160" tIns="91440" rIns="137160" bIns="91440" anchor="t"/>
          <a:lstStyle/>
          <a:p>
            <a:pPr algn="l">
              <a:buNone/>
            </a:pPr>
            <a:r>
              <a:rPr lang="en-US" sz="1800" b="1" i="0" dirty="0">
                <a:solidFill>
                  <a:srgbClr val="8E6F3E"/>
                </a:solidFill>
              </a:rPr>
              <a:t>Advice Generator</a:t>
            </a:r>
          </a:p>
        </p:txBody>
      </p:sp>
      <p:sp>
        <p:nvSpPr>
          <p:cNvPr id="111" name="Part1"/>
          <p:cNvSpPr/>
          <p:nvPr/>
        </p:nvSpPr>
        <p:spPr>
          <a:xfrm>
            <a:off x="906799"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LOADER</a:t>
            </a:r>
          </a:p>
        </p:txBody>
      </p:sp>
      <p:sp>
        <p:nvSpPr>
          <p:cNvPr id="112" name="Part2"/>
          <p:cNvSpPr/>
          <p:nvPr/>
        </p:nvSpPr>
        <p:spPr>
          <a:xfrm>
            <a:off x="2754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ADVICE MODEL</a:t>
            </a:r>
          </a:p>
        </p:txBody>
      </p:sp>
      <p:sp>
        <p:nvSpPr>
          <p:cNvPr id="113" name="Part3"/>
          <p:cNvSpPr/>
          <p:nvPr/>
        </p:nvSpPr>
        <p:spPr>
          <a:xfrm>
            <a:off x="4602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VALIDATOR</a:t>
            </a:r>
          </a:p>
        </p:txBody>
      </p:sp>
      <p:sp>
        <p:nvSpPr>
          <p:cNvPr id="114" name="Part4"/>
          <p:cNvSpPr/>
          <p:nvPr/>
        </p:nvSpPr>
        <p:spPr>
          <a:xfrm>
            <a:off x="6450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FORMATTER</a:t>
            </a:r>
          </a:p>
        </p:txBody>
      </p:sp>
      <p:cxnSp>
        <p:nvCxnSpPr>
          <p:cNvPr id="115" name="Flow1"/>
          <p:cNvCxnSpPr/>
          <p:nvPr/>
        </p:nvCxnSpPr>
        <p:spPr>
          <a:xfrm>
            <a:off x="2556799" y="3085154"/>
            <a:ext cx="198000" cy="0"/>
          </a:xfrm>
          <a:prstGeom prst="straightConnector1">
            <a:avLst/>
          </a:prstGeom>
          <a:ln w="25400">
            <a:solidFill>
              <a:srgbClr val="8E6F3E"/>
            </a:solidFill>
            <a:tailEnd type="triangle" w="med" len="med"/>
          </a:ln>
        </p:spPr>
      </p:cxnSp>
      <p:cxnSp>
        <p:nvCxnSpPr>
          <p:cNvPr id="116" name="Flow2"/>
          <p:cNvCxnSpPr/>
          <p:nvPr/>
        </p:nvCxnSpPr>
        <p:spPr>
          <a:xfrm>
            <a:off x="4404800" y="3085154"/>
            <a:ext cx="198000" cy="0"/>
          </a:xfrm>
          <a:prstGeom prst="straightConnector1">
            <a:avLst/>
          </a:prstGeom>
          <a:ln w="25400">
            <a:solidFill>
              <a:srgbClr val="8E6F3E"/>
            </a:solidFill>
            <a:tailEnd type="triangle" w="med" len="med"/>
          </a:ln>
        </p:spPr>
      </p:cxnSp>
      <p:cxnSp>
        <p:nvCxnSpPr>
          <p:cNvPr id="117" name="Flow3"/>
          <p:cNvCxnSpPr/>
          <p:nvPr/>
        </p:nvCxnSpPr>
        <p:spPr>
          <a:xfrm>
            <a:off x="6252800" y="3085154"/>
            <a:ext cx="198000" cy="0"/>
          </a:xfrm>
          <a:prstGeom prst="straightConnector1">
            <a:avLst/>
          </a:prstGeom>
          <a:ln w="25400">
            <a:solidFill>
              <a:srgbClr val="8E6F3E"/>
            </a:solidFill>
            <a:tailEnd type="triangle" w="med" len="med"/>
          </a:ln>
        </p:spPr>
      </p:cxnSp>
      <p:sp>
        <p:nvSpPr>
          <p:cNvPr id="120" name="Seam"/>
          <p:cNvSpPr/>
          <p:nvPr/>
        </p:nvSpPr>
        <p:spPr>
          <a:xfrm>
            <a:off x="2677800" y="2574554"/>
            <a:ext cx="1804000" cy="1021199"/>
          </a:xfrm>
          <a:prstGeom prst="roundRect">
            <a:avLst/>
          </a:prstGeom>
          <a:noFill/>
          <a:ln w="25400">
            <a:solidFill>
              <a:srgbClr val="8E6F3E"/>
            </a:solidFill>
            <a:prstDash val="dash"/>
          </a:ln>
        </p:spPr>
        <p:txBody>
          <a:bodyPr wrap="square" lIns="91440" tIns="45720" rIns="91440" bIns="45720" anchor="ctr"/>
          <a:lstStyle/>
          <a:p>
            <a:endParaRPr/>
          </a:p>
        </p:txBody>
      </p:sp>
      <p:sp>
        <p:nvSpPr>
          <p:cNvPr id="121" name="SeamLbl"/>
          <p:cNvSpPr/>
          <p:nvPr/>
        </p:nvSpPr>
        <p:spPr>
          <a:xfrm>
            <a:off x="2240280" y="3637154"/>
            <a:ext cx="2331720" cy="358800"/>
          </a:xfrm>
          <a:prstGeom prst="rect">
            <a:avLst/>
          </a:prstGeom>
          <a:noFill/>
          <a:ln>
            <a:noFill/>
          </a:ln>
        </p:spPr>
        <p:txBody>
          <a:bodyPr wrap="square" lIns="0" tIns="0" rIns="0" bIns="0" anchor="t"/>
          <a:lstStyle/>
          <a:p>
            <a:pPr algn="ctr">
              <a:buNone/>
            </a:pPr>
            <a:r>
              <a:rPr lang="en-US" sz="1400" b="0" i="1" dirty="0">
                <a:solidFill>
                  <a:srgbClr val="8E6F3E"/>
                </a:solidFill>
              </a:rPr>
              <a:t>replace behind a stable seam</a:t>
            </a:r>
          </a:p>
        </p:txBody>
      </p:sp>
      <p:sp>
        <p:nvSpPr>
          <p:cNvPr id="122" name="DepNote"/>
          <p:cNvSpPr/>
          <p:nvPr/>
        </p:nvSpPr>
        <p:spPr>
          <a:xfrm>
            <a:off x="4681728" y="3637154"/>
            <a:ext cx="1783080" cy="358800"/>
          </a:xfrm>
          <a:prstGeom prst="rect">
            <a:avLst/>
          </a:prstGeom>
          <a:noFill/>
          <a:ln>
            <a:noFill/>
          </a:ln>
        </p:spPr>
        <p:txBody>
          <a:bodyPr wrap="square" lIns="0" tIns="0" rIns="0" bIns="0" anchor="t"/>
          <a:lstStyle/>
          <a:p>
            <a:pPr algn="ctr">
              <a:buNone/>
            </a:pPr>
            <a:r>
              <a:rPr lang="en-US" sz="1400" b="0" i="1" dirty="0">
                <a:solidFill>
                  <a:srgbClr val="555960"/>
                </a:solidFill>
              </a:rPr>
              <a:t>VALIDATOR unchanged</a:t>
            </a:r>
          </a:p>
        </p:txBody>
      </p:sp>
      <p:sp>
        <p:nvSpPr>
          <p:cNvPr id="200" name="Q"/>
          <p:cNvSpPr/>
          <p:nvPr/>
        </p:nvSpPr>
        <p:spPr>
          <a:xfrm>
            <a:off x="721863" y="4823954"/>
            <a:ext cx="7700000" cy="772799"/>
          </a:xfrm>
          <a:prstGeom prst="roundRect">
            <a:avLst/>
          </a:prstGeom>
          <a:solidFill>
            <a:srgbClr val="F5F1E8"/>
          </a:solidFill>
          <a:ln w="14097">
            <a:solidFill>
              <a:srgbClr val="8E6F3E"/>
            </a:solidFill>
          </a:ln>
        </p:spPr>
        <p:txBody>
          <a:bodyPr wrap="square" lIns="91440" tIns="45720" rIns="91440" bIns="45720" anchor="ctr"/>
          <a:lstStyle/>
          <a:p>
            <a:pPr algn="ctr">
              <a:buNone/>
            </a:pPr>
            <a:r>
              <a:rPr lang="en-US" sz="2300" b="1" i="0" dirty="0">
                <a:solidFill>
                  <a:srgbClr val="5C4826"/>
                </a:solidFill>
              </a:rPr>
              <a:t>Can we replace the advice model without changing validation?</a:t>
            </a:r>
          </a:p>
        </p:txBody>
      </p:sp>
      <p:sp>
        <p:nvSpPr>
          <p:cNvPr id="201" name="FooterBand"/>
          <p:cNvSpPr/>
          <p:nvPr/>
        </p:nvSpPr>
        <p:spPr>
          <a:xfrm>
            <a:off x="274320" y="5852160"/>
            <a:ext cx="8595360" cy="566928"/>
          </a:xfrm>
          <a:prstGeom prst="rect">
            <a:avLst/>
          </a:prstGeom>
          <a:solidFill>
            <a:srgbClr val="8E6F3E"/>
          </a:solidFill>
          <a:ln>
            <a:noFill/>
          </a:ln>
        </p:spPr>
        <p:txBody>
          <a:bodyPr wrap="square" lIns="109728" tIns="45720" rIns="109728" bIns="45720" anchor="ctr"/>
          <a:lstStyle/>
          <a:p>
            <a:pPr algn="ctr">
              <a:buNone/>
            </a:pPr>
            <a:r>
              <a:rPr lang="en-US" sz="2000" b="1" i="0" dirty="0">
                <a:solidFill>
                  <a:srgbClr val="FFFFFF"/>
                </a:solidFill>
              </a:rPr>
              <a:t>Change question → structural model</a:t>
            </a:r>
          </a:p>
        </p:txBody>
      </p:sp>
    </p:spTree>
  </p:cSld>
  <p:clrMapOvr>
    <a:masterClrMapping/>
  </p:clrMapOvr>
</p:sld>
</file>

<file path=ppt/slides/slide14.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What quantities determine whether it works?</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Label"/>
          <p:cNvSpPr/>
          <p:nvPr/>
        </p:nvSpPr>
        <p:spPr>
          <a:xfrm>
            <a:off x="277148" y="1000000"/>
            <a:ext cx="8589704" cy="330000"/>
          </a:xfrm>
          <a:prstGeom prst="rect">
            <a:avLst/>
          </a:prstGeom>
          <a:noFill/>
          <a:ln>
            <a:noFill/>
          </a:ln>
        </p:spPr>
        <p:txBody>
          <a:bodyPr wrap="square" lIns="0" tIns="0" rIns="0" bIns="0" anchor="t"/>
          <a:lstStyle/>
          <a:p>
            <a:pPr algn="ctr">
              <a:buNone/>
            </a:pPr>
            <a:r>
              <a:rPr lang="en-US" sz="1600" b="1" i="0" dirty="0">
                <a:solidFill>
                  <a:srgbClr val="8E6F3E"/>
                </a:solidFill>
              </a:rPr>
              <a:t>ADVICE GENERATOR</a:t>
            </a:r>
            <a:r>
              <a:rPr lang="en-US" sz="1600" b="0" i="1" dirty="0">
                <a:solidFill>
                  <a:srgbClr val="555960"/>
                </a:solidFill>
              </a:rPr>
              <a:t xml:space="preserve">   ·   one component, one question</a:t>
            </a:r>
          </a:p>
        </p:txBody>
      </p:sp>
      <p:sp>
        <p:nvSpPr>
          <p:cNvPr id="110" name="AGFrame"/>
          <p:cNvSpPr/>
          <p:nvPr/>
        </p:nvSpPr>
        <p:spPr>
          <a:xfrm>
            <a:off x="576799" y="1843154"/>
            <a:ext cx="7990400" cy="2484000"/>
          </a:xfrm>
          <a:prstGeom prst="roundRect">
            <a:avLst/>
          </a:prstGeom>
          <a:solidFill>
            <a:srgbClr val="FBFAF5"/>
          </a:solidFill>
          <a:ln w="15875">
            <a:solidFill>
              <a:srgbClr val="C9B991"/>
            </a:solidFill>
          </a:ln>
        </p:spPr>
        <p:txBody>
          <a:bodyPr wrap="square" lIns="137160" tIns="91440" rIns="137160" bIns="91440" anchor="t"/>
          <a:lstStyle/>
          <a:p>
            <a:pPr algn="l">
              <a:buNone/>
            </a:pPr>
            <a:r>
              <a:rPr lang="en-US" sz="1800" b="1" i="0" dirty="0">
                <a:solidFill>
                  <a:srgbClr val="8E6F3E"/>
                </a:solidFill>
              </a:rPr>
              <a:t>Advice Generator</a:t>
            </a:r>
          </a:p>
        </p:txBody>
      </p:sp>
      <p:sp>
        <p:nvSpPr>
          <p:cNvPr id="111" name="Part1"/>
          <p:cNvSpPr/>
          <p:nvPr/>
        </p:nvSpPr>
        <p:spPr>
          <a:xfrm>
            <a:off x="906799"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LOADER</a:t>
            </a:r>
          </a:p>
        </p:txBody>
      </p:sp>
      <p:sp>
        <p:nvSpPr>
          <p:cNvPr id="112" name="Part2"/>
          <p:cNvSpPr/>
          <p:nvPr/>
        </p:nvSpPr>
        <p:spPr>
          <a:xfrm>
            <a:off x="2754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ADVICE MODEL</a:t>
            </a:r>
          </a:p>
        </p:txBody>
      </p:sp>
      <p:sp>
        <p:nvSpPr>
          <p:cNvPr id="113" name="Part3"/>
          <p:cNvSpPr/>
          <p:nvPr/>
        </p:nvSpPr>
        <p:spPr>
          <a:xfrm>
            <a:off x="4602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VALIDATOR</a:t>
            </a:r>
          </a:p>
        </p:txBody>
      </p:sp>
      <p:sp>
        <p:nvSpPr>
          <p:cNvPr id="114" name="Part4"/>
          <p:cNvSpPr/>
          <p:nvPr/>
        </p:nvSpPr>
        <p:spPr>
          <a:xfrm>
            <a:off x="6450800" y="2671154"/>
            <a:ext cx="1650000" cy="828000"/>
          </a:xfrm>
          <a:prstGeom prst="round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FORMATTER</a:t>
            </a:r>
          </a:p>
        </p:txBody>
      </p:sp>
      <p:cxnSp>
        <p:nvCxnSpPr>
          <p:cNvPr id="115" name="Flow1"/>
          <p:cNvCxnSpPr/>
          <p:nvPr/>
        </p:nvCxnSpPr>
        <p:spPr>
          <a:xfrm>
            <a:off x="2556799" y="3085154"/>
            <a:ext cx="198000" cy="0"/>
          </a:xfrm>
          <a:prstGeom prst="straightConnector1">
            <a:avLst/>
          </a:prstGeom>
          <a:ln w="25400">
            <a:solidFill>
              <a:srgbClr val="8E6F3E"/>
            </a:solidFill>
            <a:tailEnd type="triangle" w="med" len="med"/>
          </a:ln>
        </p:spPr>
      </p:cxnSp>
      <p:cxnSp>
        <p:nvCxnSpPr>
          <p:cNvPr id="116" name="Flow2"/>
          <p:cNvCxnSpPr/>
          <p:nvPr/>
        </p:nvCxnSpPr>
        <p:spPr>
          <a:xfrm>
            <a:off x="4404800" y="3085154"/>
            <a:ext cx="198000" cy="0"/>
          </a:xfrm>
          <a:prstGeom prst="straightConnector1">
            <a:avLst/>
          </a:prstGeom>
          <a:ln w="25400">
            <a:solidFill>
              <a:srgbClr val="8E6F3E"/>
            </a:solidFill>
            <a:tailEnd type="triangle" w="med" len="med"/>
          </a:ln>
        </p:spPr>
      </p:cxnSp>
      <p:cxnSp>
        <p:nvCxnSpPr>
          <p:cNvPr id="117" name="Flow3"/>
          <p:cNvCxnSpPr/>
          <p:nvPr/>
        </p:nvCxnSpPr>
        <p:spPr>
          <a:xfrm>
            <a:off x="6252800" y="3085154"/>
            <a:ext cx="198000" cy="0"/>
          </a:xfrm>
          <a:prstGeom prst="straightConnector1">
            <a:avLst/>
          </a:prstGeom>
          <a:ln w="25400">
            <a:solidFill>
              <a:srgbClr val="8E6F3E"/>
            </a:solidFill>
            <a:tailEnd type="triangle" w="med" len="med"/>
          </a:ln>
        </p:spPr>
      </p:cxnSp>
      <p:sp>
        <p:nvSpPr>
          <p:cNvPr id="120" name="Ms1"/>
          <p:cNvSpPr/>
          <p:nvPr/>
        </p:nvSpPr>
        <p:spPr>
          <a:xfrm>
            <a:off x="906799" y="3609554"/>
            <a:ext cx="1650000" cy="386399"/>
          </a:xfrm>
          <a:prstGeom prst="rect">
            <a:avLst/>
          </a:prstGeom>
          <a:noFill/>
          <a:ln>
            <a:noFill/>
          </a:ln>
        </p:spPr>
        <p:txBody>
          <a:bodyPr wrap="square" lIns="0" tIns="0" rIns="0" bIns="0" anchor="t"/>
          <a:lstStyle/>
          <a:p>
            <a:pPr algn="ctr">
              <a:buNone/>
            </a:pPr>
            <a:r>
              <a:rPr lang="en-US" sz="1700" b="1" i="0" dirty="0">
                <a:solidFill>
                  <a:srgbClr val="5C4826"/>
                </a:solidFill>
              </a:rPr>
              <a:t>300 ms</a:t>
            </a:r>
          </a:p>
        </p:txBody>
      </p:sp>
      <p:sp>
        <p:nvSpPr>
          <p:cNvPr id="121" name="Ms2"/>
          <p:cNvSpPr/>
          <p:nvPr/>
        </p:nvSpPr>
        <p:spPr>
          <a:xfrm>
            <a:off x="2754800" y="3609554"/>
            <a:ext cx="1650000" cy="386399"/>
          </a:xfrm>
          <a:prstGeom prst="rect">
            <a:avLst/>
          </a:prstGeom>
          <a:noFill/>
          <a:ln>
            <a:noFill/>
          </a:ln>
        </p:spPr>
        <p:txBody>
          <a:bodyPr wrap="square" lIns="0" tIns="0" rIns="0" bIns="0" anchor="t"/>
          <a:lstStyle/>
          <a:p>
            <a:pPr algn="ctr">
              <a:buNone/>
            </a:pPr>
            <a:r>
              <a:rPr lang="en-US" sz="1700" b="1" i="0" dirty="0">
                <a:solidFill>
                  <a:srgbClr val="5C4826"/>
                </a:solidFill>
              </a:rPr>
              <a:t>1200 ms</a:t>
            </a:r>
          </a:p>
        </p:txBody>
      </p:sp>
      <p:sp>
        <p:nvSpPr>
          <p:cNvPr id="122" name="Ms3"/>
          <p:cNvSpPr/>
          <p:nvPr/>
        </p:nvSpPr>
        <p:spPr>
          <a:xfrm>
            <a:off x="4602800" y="3609554"/>
            <a:ext cx="1650000" cy="386399"/>
          </a:xfrm>
          <a:prstGeom prst="rect">
            <a:avLst/>
          </a:prstGeom>
          <a:noFill/>
          <a:ln>
            <a:noFill/>
          </a:ln>
        </p:spPr>
        <p:txBody>
          <a:bodyPr wrap="square" lIns="0" tIns="0" rIns="0" bIns="0" anchor="t"/>
          <a:lstStyle/>
          <a:p>
            <a:pPr algn="ctr">
              <a:buNone/>
            </a:pPr>
            <a:r>
              <a:rPr lang="en-US" sz="1700" b="1" i="0" dirty="0">
                <a:solidFill>
                  <a:srgbClr val="5C4826"/>
                </a:solidFill>
              </a:rPr>
              <a:t>200 ms</a:t>
            </a:r>
          </a:p>
        </p:txBody>
      </p:sp>
      <p:sp>
        <p:nvSpPr>
          <p:cNvPr id="123" name="Ms4"/>
          <p:cNvSpPr/>
          <p:nvPr/>
        </p:nvSpPr>
        <p:spPr>
          <a:xfrm>
            <a:off x="6450800" y="3609554"/>
            <a:ext cx="1650000" cy="386399"/>
          </a:xfrm>
          <a:prstGeom prst="rect">
            <a:avLst/>
          </a:prstGeom>
          <a:noFill/>
          <a:ln>
            <a:noFill/>
          </a:ln>
        </p:spPr>
        <p:txBody>
          <a:bodyPr wrap="square" lIns="0" tIns="0" rIns="0" bIns="0" anchor="t"/>
          <a:lstStyle/>
          <a:p>
            <a:pPr algn="ctr">
              <a:buNone/>
            </a:pPr>
            <a:r>
              <a:rPr lang="en-US" sz="1700" b="1" i="0" dirty="0">
                <a:solidFill>
                  <a:srgbClr val="5C4826"/>
                </a:solidFill>
              </a:rPr>
              <a:t>~50 ms</a:t>
            </a:r>
          </a:p>
        </p:txBody>
      </p:sp>
      <p:sp>
        <p:nvSpPr>
          <p:cNvPr id="130" name="Budget"/>
          <p:cNvSpPr/>
          <p:nvPr/>
        </p:nvSpPr>
        <p:spPr>
          <a:xfrm>
            <a:off x="906799" y="4315968"/>
            <a:ext cx="7194000" cy="358800"/>
          </a:xfrm>
          <a:prstGeom prst="roundRect">
            <a:avLst/>
          </a:prstGeom>
          <a:solidFill>
            <a:srgbClr val="EAF3EC"/>
          </a:solidFill>
          <a:ln w="12700">
            <a:solidFill>
              <a:srgbClr val="1E7A46"/>
            </a:solidFill>
          </a:ln>
        </p:spPr>
        <p:txBody>
          <a:bodyPr wrap="square" lIns="91440" tIns="45720" rIns="91440" bIns="45720" anchor="ctr"/>
          <a:lstStyle/>
          <a:p>
            <a:pPr algn="ctr">
              <a:buNone/>
            </a:pPr>
            <a:r>
              <a:rPr lang="en-US" sz="1800" b="1" i="0" dirty="0">
                <a:solidFill>
                  <a:srgbClr val="1E7A46"/>
                </a:solidFill>
              </a:rPr>
              <a:t>300 + 1200 + 200 + 50  =  1750 ms</a:t>
            </a:r>
            <a:r>
              <a:rPr lang="en-US" sz="1800" b="1" i="0" dirty="0">
                <a:solidFill>
                  <a:srgbClr val="1E7A46"/>
                </a:solidFill>
              </a:rPr>
              <a:t xml:space="preserve">    ≤    2000 ms budget  ✓</a:t>
            </a:r>
          </a:p>
        </p:txBody>
      </p:sp>
      <p:sp>
        <p:nvSpPr>
          <p:cNvPr id="200" name="Q"/>
          <p:cNvSpPr/>
          <p:nvPr/>
        </p:nvSpPr>
        <p:spPr>
          <a:xfrm>
            <a:off x="721863" y="5029200"/>
            <a:ext cx="7700000" cy="621792"/>
          </a:xfrm>
          <a:prstGeom prst="roundRect">
            <a:avLst/>
          </a:prstGeom>
          <a:solidFill>
            <a:srgbClr val="F5F1E8"/>
          </a:solidFill>
          <a:ln w="14097">
            <a:solidFill>
              <a:srgbClr val="8E6F3E"/>
            </a:solidFill>
          </a:ln>
        </p:spPr>
        <p:txBody>
          <a:bodyPr wrap="square" lIns="91440" tIns="45720" rIns="91440" bIns="45720" anchor="ctr"/>
          <a:lstStyle/>
          <a:p>
            <a:pPr algn="ctr">
              <a:buNone/>
            </a:pPr>
            <a:r>
              <a:rPr lang="en-US" sz="2300" b="1" i="0" dirty="0">
                <a:solidFill>
                  <a:srgbClr val="5C4826"/>
                </a:solidFill>
              </a:rPr>
              <a:t>Can the component meet its 2-second budget?</a:t>
            </a:r>
          </a:p>
        </p:txBody>
      </p:sp>
      <p:sp>
        <p:nvSpPr>
          <p:cNvPr id="201" name="FooterBand"/>
          <p:cNvSpPr/>
          <p:nvPr/>
        </p:nvSpPr>
        <p:spPr>
          <a:xfrm>
            <a:off x="274320" y="5852160"/>
            <a:ext cx="8595360" cy="566928"/>
          </a:xfrm>
          <a:prstGeom prst="rect">
            <a:avLst/>
          </a:prstGeom>
          <a:solidFill>
            <a:srgbClr val="8E6F3E"/>
          </a:solidFill>
          <a:ln>
            <a:noFill/>
          </a:ln>
        </p:spPr>
        <p:txBody>
          <a:bodyPr wrap="square" lIns="109728" tIns="45720" rIns="109728" bIns="45720" anchor="ctr"/>
          <a:lstStyle/>
          <a:p>
            <a:pPr algn="ctr">
              <a:buNone/>
            </a:pPr>
            <a:r>
              <a:rPr lang="en-US" sz="2000" b="1" i="0" dirty="0">
                <a:solidFill>
                  <a:srgbClr val="FFFFFF"/>
                </a:solidFill>
              </a:rPr>
              <a:t>Quantitative question → measurement model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The question determines the reduction</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277147" y="1057948"/>
            <a:ext cx="3000000" cy="920399"/>
          </a:xfrm>
          <a:prstGeom prst="rect">
            <a:avLst/>
          </a:prstGeom>
          <a:solidFill>
            <a:srgbClr val="8E6F3E"/>
          </a:solidFill>
          <a:ln w="9525">
            <a:solidFill>
              <a:srgbClr val="C9B991"/>
            </a:solidFill>
          </a:ln>
        </p:spPr>
        <p:txBody>
          <a:bodyPr wrap="square" lIns="45720" tIns="45720" rIns="45720" bIns="45720" anchor="ctr"/>
          <a:lstStyle/>
          <a:p>
            <a:pPr algn="ctr">
              <a:buNone/>
            </a:pPr>
            <a:r>
              <a:rPr lang="en-US" sz="1900" b="1" i="0" dirty="0">
                <a:solidFill>
                  <a:srgbClr val="FFFFFF"/>
                </a:solidFill>
              </a:rPr>
              <a:t>Engineering question</a:t>
            </a:r>
          </a:p>
        </p:txBody>
      </p:sp>
      <p:sp>
        <p:nvSpPr>
          <p:cNvPr id="101" name="S101"/>
          <p:cNvSpPr/>
          <p:nvPr/>
        </p:nvSpPr>
        <p:spPr>
          <a:xfrm>
            <a:off x="3277148" y="1057948"/>
            <a:ext cx="2900000" cy="920399"/>
          </a:xfrm>
          <a:prstGeom prst="rect">
            <a:avLst/>
          </a:prstGeom>
          <a:solidFill>
            <a:srgbClr val="8E6F3E"/>
          </a:solidFill>
          <a:ln w="9525">
            <a:solidFill>
              <a:srgbClr val="C9B991"/>
            </a:solidFill>
          </a:ln>
        </p:spPr>
        <p:txBody>
          <a:bodyPr wrap="square" lIns="45720" tIns="45720" rIns="45720" bIns="45720" anchor="ctr"/>
          <a:lstStyle/>
          <a:p>
            <a:pPr algn="ctr">
              <a:buNone/>
            </a:pPr>
            <a:r>
              <a:rPr lang="en-US" sz="1900" b="1" i="0" dirty="0">
                <a:solidFill>
                  <a:srgbClr val="FFFFFF"/>
                </a:solidFill>
              </a:rPr>
              <a:t>Useful model</a:t>
            </a:r>
          </a:p>
        </p:txBody>
      </p:sp>
      <p:sp>
        <p:nvSpPr>
          <p:cNvPr id="102" name="S102"/>
          <p:cNvSpPr/>
          <p:nvPr/>
        </p:nvSpPr>
        <p:spPr>
          <a:xfrm>
            <a:off x="6177148" y="1057948"/>
            <a:ext cx="2689704" cy="920399"/>
          </a:xfrm>
          <a:prstGeom prst="rect">
            <a:avLst/>
          </a:prstGeom>
          <a:solidFill>
            <a:srgbClr val="8E6F3E"/>
          </a:solidFill>
          <a:ln w="9525">
            <a:solidFill>
              <a:srgbClr val="C9B991"/>
            </a:solidFill>
          </a:ln>
        </p:spPr>
        <p:txBody>
          <a:bodyPr wrap="square" lIns="45720" tIns="45720" rIns="45720" bIns="45720" anchor="ctr"/>
          <a:lstStyle/>
          <a:p>
            <a:pPr algn="ctr">
              <a:buNone/>
            </a:pPr>
            <a:r>
              <a:rPr lang="en-US" sz="1900" b="1" i="0" dirty="0">
                <a:solidFill>
                  <a:srgbClr val="FFFFFF"/>
                </a:solidFill>
              </a:rPr>
              <a:t>Property</a:t>
            </a:r>
          </a:p>
        </p:txBody>
      </p:sp>
      <p:sp>
        <p:nvSpPr>
          <p:cNvPr id="103" name="S103"/>
          <p:cNvSpPr/>
          <p:nvPr/>
        </p:nvSpPr>
        <p:spPr>
          <a:xfrm>
            <a:off x="277147" y="1978348"/>
            <a:ext cx="3000000" cy="920399"/>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1" i="0" dirty="0">
                <a:solidFill>
                  <a:srgbClr val="000000"/>
                </a:solidFill>
              </a:rPr>
              <a:t>What can happen?</a:t>
            </a:r>
          </a:p>
        </p:txBody>
      </p:sp>
      <p:sp>
        <p:nvSpPr>
          <p:cNvPr id="104" name="S104"/>
          <p:cNvSpPr/>
          <p:nvPr/>
        </p:nvSpPr>
        <p:spPr>
          <a:xfrm>
            <a:off x="3277148" y="1978348"/>
            <a:ext cx="2900000" cy="920399"/>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0" i="0" dirty="0">
                <a:solidFill>
                  <a:srgbClr val="000000"/>
                </a:solidFill>
              </a:rPr>
              <a:t>State / behavior</a:t>
            </a:r>
          </a:p>
        </p:txBody>
      </p:sp>
      <p:sp>
        <p:nvSpPr>
          <p:cNvPr id="105" name="S105"/>
          <p:cNvSpPr/>
          <p:nvPr/>
        </p:nvSpPr>
        <p:spPr>
          <a:xfrm>
            <a:off x="6177148" y="1978348"/>
            <a:ext cx="2689704" cy="920399"/>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0" i="0" dirty="0">
                <a:solidFill>
                  <a:srgbClr val="000000"/>
                </a:solidFill>
              </a:rPr>
              <a:t>permitted sequences</a:t>
            </a:r>
          </a:p>
        </p:txBody>
      </p:sp>
      <p:sp>
        <p:nvSpPr>
          <p:cNvPr id="106" name="S106"/>
          <p:cNvSpPr/>
          <p:nvPr/>
        </p:nvSpPr>
        <p:spPr>
          <a:xfrm>
            <a:off x="277147" y="2898748"/>
            <a:ext cx="3000000" cy="920399"/>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900" b="1" i="0" dirty="0">
                <a:solidFill>
                  <a:srgbClr val="000000"/>
                </a:solidFill>
              </a:rPr>
              <a:t>Who owns this?</a:t>
            </a:r>
          </a:p>
        </p:txBody>
      </p:sp>
      <p:sp>
        <p:nvSpPr>
          <p:cNvPr id="107" name="S107"/>
          <p:cNvSpPr/>
          <p:nvPr/>
        </p:nvSpPr>
        <p:spPr>
          <a:xfrm>
            <a:off x="3277148" y="2898748"/>
            <a:ext cx="2900000" cy="920399"/>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900" b="0" i="0" dirty="0">
                <a:solidFill>
                  <a:srgbClr val="000000"/>
                </a:solidFill>
              </a:rPr>
              <a:t>Ownership / lifecycle</a:t>
            </a:r>
          </a:p>
        </p:txBody>
      </p:sp>
      <p:sp>
        <p:nvSpPr>
          <p:cNvPr id="108" name="S108"/>
          <p:cNvSpPr/>
          <p:nvPr/>
        </p:nvSpPr>
        <p:spPr>
          <a:xfrm>
            <a:off x="6177148" y="2898748"/>
            <a:ext cx="2689704" cy="920399"/>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900" b="0" i="0" dirty="0">
                <a:solidFill>
                  <a:srgbClr val="000000"/>
                </a:solidFill>
              </a:rPr>
              <a:t>exclusive / shared ownership</a:t>
            </a:r>
          </a:p>
        </p:txBody>
      </p:sp>
      <p:sp>
        <p:nvSpPr>
          <p:cNvPr id="109" name="S109"/>
          <p:cNvSpPr/>
          <p:nvPr/>
        </p:nvSpPr>
        <p:spPr>
          <a:xfrm>
            <a:off x="277147" y="3819148"/>
            <a:ext cx="3000000" cy="920399"/>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1" i="0" dirty="0">
                <a:solidFill>
                  <a:srgbClr val="000000"/>
                </a:solidFill>
              </a:rPr>
              <a:t>What changes together?</a:t>
            </a:r>
          </a:p>
        </p:txBody>
      </p:sp>
      <p:sp>
        <p:nvSpPr>
          <p:cNvPr id="110" name="S110"/>
          <p:cNvSpPr/>
          <p:nvPr/>
        </p:nvSpPr>
        <p:spPr>
          <a:xfrm>
            <a:off x="3277148" y="3819148"/>
            <a:ext cx="2900000" cy="920399"/>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0" i="0" dirty="0">
                <a:solidFill>
                  <a:srgbClr val="000000"/>
                </a:solidFill>
              </a:rPr>
              <a:t>Dependency</a:t>
            </a:r>
          </a:p>
        </p:txBody>
      </p:sp>
      <p:sp>
        <p:nvSpPr>
          <p:cNvPr id="111" name="S111"/>
          <p:cNvSpPr/>
          <p:nvPr/>
        </p:nvSpPr>
        <p:spPr>
          <a:xfrm>
            <a:off x="6177148" y="3819148"/>
            <a:ext cx="2689704" cy="920399"/>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0" i="0" dirty="0">
                <a:solidFill>
                  <a:srgbClr val="000000"/>
                </a:solidFill>
              </a:rPr>
              <a:t>change locality</a:t>
            </a:r>
          </a:p>
        </p:txBody>
      </p:sp>
      <p:sp>
        <p:nvSpPr>
          <p:cNvPr id="112" name="S112"/>
          <p:cNvSpPr/>
          <p:nvPr/>
        </p:nvSpPr>
        <p:spPr>
          <a:xfrm>
            <a:off x="277147" y="4739548"/>
            <a:ext cx="3000000" cy="920399"/>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900" b="1" i="0" dirty="0">
                <a:solidFill>
                  <a:srgbClr val="000000"/>
                </a:solidFill>
              </a:rPr>
              <a:t>Will it fit?</a:t>
            </a:r>
          </a:p>
        </p:txBody>
      </p:sp>
      <p:sp>
        <p:nvSpPr>
          <p:cNvPr id="113" name="S113"/>
          <p:cNvSpPr/>
          <p:nvPr/>
        </p:nvSpPr>
        <p:spPr>
          <a:xfrm>
            <a:off x="3277148" y="4739548"/>
            <a:ext cx="2900000" cy="920399"/>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900" b="0" i="0" dirty="0">
                <a:solidFill>
                  <a:srgbClr val="000000"/>
                </a:solidFill>
              </a:rPr>
              <a:t>Measurement</a:t>
            </a:r>
          </a:p>
        </p:txBody>
      </p:sp>
      <p:sp>
        <p:nvSpPr>
          <p:cNvPr id="114" name="S114"/>
          <p:cNvSpPr/>
          <p:nvPr/>
        </p:nvSpPr>
        <p:spPr>
          <a:xfrm>
            <a:off x="6177148" y="4739548"/>
            <a:ext cx="2689704" cy="920399"/>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900" b="0" i="0" dirty="0">
                <a:solidFill>
                  <a:srgbClr val="000000"/>
                </a:solidFill>
              </a:rPr>
              <a:t>quantitative bound</a:t>
            </a:r>
          </a:p>
        </p:txBody>
      </p:sp>
      <p:sp>
        <p:nvSpPr>
          <p:cNvPr id="115"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2000" b="1" i="0" dirty="0">
                <a:solidFill>
                  <a:srgbClr val="FFFFFF"/>
                </a:solidFill>
              </a:rPr>
              <a:t>A model earns its place by the question it settles.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40280"/>
            <a:ext cx="7772400" cy="914400"/>
          </a:xfrm>
        </p:spPr>
        <p:txBody>
          <a:bodyPr>
            <a:normAutofit fontScale="90000"/>
          </a:bodyPr>
          <a:lstStyle/>
          <a:p>
            <a:pPr algn="ctr">
              <a:buNone/>
              <a:defRPr b="0"/>
            </a:pPr>
            <a:r>
              <a:rPr lang="en-US" sz="3600" b="0" i="0" dirty="0">
                <a:solidFill>
                  <a:srgbClr val="000000"/>
                </a:solidFill>
              </a:rPr>
              <a:t>Which Design choices keep recurring?</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ectionLabel"/>
          <p:cNvSpPr txBox="1"/>
          <p:nvPr/>
        </p:nvSpPr>
        <p:spPr>
          <a:xfrm>
            <a:off x="685800" y="1737360"/>
            <a:ext cx="7772400" cy="355600"/>
          </a:xfrm>
          <a:prstGeom prst="rect">
            <a:avLst/>
          </a:prstGeom>
          <a:noFill/>
          <a:ln>
            <a:noFill/>
          </a:ln>
        </p:spPr>
        <p:txBody>
          <a:bodyPr wrap="square" lIns="0" tIns="0" rIns="0" bIns="0" anchor="t"/>
          <a:lstStyle/>
          <a:p>
            <a:pPr algn="ctr">
              <a:buNone/>
            </a:pPr>
            <a:r>
              <a:rPr lang="en-US" sz="2200" b="1" i="0" dirty="0">
                <a:solidFill>
                  <a:srgbClr val="8E6F3E"/>
                </a:solidFill>
              </a:rPr>
              <a:t>SECTION 3</a:t>
            </a:r>
          </a:p>
        </p:txBody>
      </p:sp>
      <p:sp>
        <p:nvSpPr>
          <p:cNvPr id="101" name="Rule"/>
          <p:cNvSpPr/>
          <p:nvPr/>
        </p:nvSpPr>
        <p:spPr>
          <a:xfrm>
            <a:off x="3429000" y="3383280"/>
            <a:ext cx="2286000" cy="50800"/>
          </a:xfrm>
          <a:prstGeom prst="rect">
            <a:avLst/>
          </a:prstGeom>
          <a:solidFill>
            <a:srgbClr val="8E6F3E"/>
          </a:solidFill>
          <a:ln>
            <a:noFill/>
          </a:ln>
        </p:spPr>
        <p:txBody>
          <a:bodyPr wrap="square" lIns="91440" tIns="45720" rIns="91440" bIns="45720" anchor="ctr"/>
          <a:lstStyle/>
          <a:p>
            <a:endParaRPr/>
          </a:p>
        </p:txBody>
      </p:sp>
      <p:sp>
        <p:nvSpPr>
          <p:cNvPr id="102" name="Subtitle"/>
          <p:cNvSpPr txBox="1"/>
          <p:nvPr/>
        </p:nvSpPr>
        <p:spPr>
          <a:xfrm>
            <a:off x="685800" y="3794760"/>
            <a:ext cx="7772400" cy="1920240"/>
          </a:xfrm>
          <a:prstGeom prst="rect">
            <a:avLst/>
          </a:prstGeom>
          <a:noFill/>
          <a:ln>
            <a:noFill/>
          </a:ln>
        </p:spPr>
        <p:txBody>
          <a:bodyPr wrap="square" lIns="0" tIns="0" rIns="0" bIns="0" anchor="t"/>
          <a:lstStyle/>
          <a:p>
            <a:pPr algn="ctr">
              <a:buNone/>
            </a:pPr>
            <a:r>
              <a:rPr lang="en-US" sz="3300" b="0" i="0" dirty="0">
                <a:solidFill>
                  <a:srgbClr val="555960"/>
                </a:solidFill>
              </a:rPr>
              <a:t>Recurring problem</a:t>
            </a:r>
          </a:p>
          <a:p>
            <a:pPr algn="ctr">
              <a:spcBef>
                <a:spcPts val="120"/>
              </a:spcBef>
              <a:buNone/>
            </a:pPr>
            <a:r>
              <a:rPr lang="en-US" sz="3300" b="0" i="0" dirty="0">
                <a:solidFill>
                  <a:srgbClr val="555960"/>
                </a:solidFill>
              </a:rPr>
              <a:t>→ plausible alternatives</a:t>
            </a:r>
          </a:p>
          <a:p>
            <a:pPr algn="ctr">
              <a:spcBef>
                <a:spcPts val="120"/>
              </a:spcBef>
              <a:buNone/>
            </a:pPr>
            <a:r>
              <a:rPr lang="en-US" sz="3300" b="0" i="0" dirty="0">
                <a:solidFill>
                  <a:srgbClr val="555960"/>
                </a:solidFill>
              </a:rPr>
              <a:t>→ consequences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Who owns the truth?</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2802000" y="1016749"/>
            <a:ext cx="3540000" cy="880400"/>
          </a:xfrm>
          <a:prstGeom prst="rect">
            <a:avLst/>
          </a:prstGeom>
          <a:solidFill>
            <a:srgbClr val="8E6F3E"/>
          </a:solidFill>
          <a:ln>
            <a:noFill/>
          </a:ln>
        </p:spPr>
        <p:txBody>
          <a:bodyPr wrap="square" lIns="91440" tIns="45720" rIns="91440" bIns="45720" anchor="ctr"/>
          <a:lstStyle/>
          <a:p>
            <a:pPr algn="ctr">
              <a:buNone/>
            </a:pPr>
            <a:r>
              <a:rPr lang="en-US" sz="2200" b="1" i="0" dirty="0">
                <a:solidFill>
                  <a:srgbClr val="FFFFFF"/>
                </a:solidFill>
              </a:rPr>
              <a:t>AUTHORITATIVE STATE</a:t>
            </a:r>
          </a:p>
        </p:txBody>
      </p:sp>
      <p:sp>
        <p:nvSpPr>
          <p:cNvPr id="101" name="S101"/>
          <p:cNvSpPr/>
          <p:nvPr/>
        </p:nvSpPr>
        <p:spPr>
          <a:xfrm>
            <a:off x="1773040" y="2507749"/>
            <a:ext cx="2360000" cy="795199"/>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200" b="1" i="0" dirty="0">
                <a:solidFill>
                  <a:srgbClr val="5C4826"/>
                </a:solidFill>
              </a:rPr>
              <a:t>CACHE</a:t>
            </a:r>
          </a:p>
        </p:txBody>
      </p:sp>
      <p:sp>
        <p:nvSpPr>
          <p:cNvPr id="102" name="S102"/>
          <p:cNvSpPr/>
          <p:nvPr/>
        </p:nvSpPr>
        <p:spPr>
          <a:xfrm>
            <a:off x="5010960" y="2507749"/>
            <a:ext cx="2360000" cy="795199"/>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200" b="1" i="0" dirty="0">
                <a:solidFill>
                  <a:srgbClr val="5C4826"/>
                </a:solidFill>
              </a:rPr>
              <a:t>DERIVED VIEW</a:t>
            </a:r>
          </a:p>
        </p:txBody>
      </p:sp>
      <p:cxnSp>
        <p:nvCxnSpPr>
          <p:cNvPr id="103" name="L103"/>
          <p:cNvCxnSpPr/>
          <p:nvPr/>
        </p:nvCxnSpPr>
        <p:spPr>
          <a:xfrm flipH="1">
            <a:off x="3746000" y="1897149"/>
            <a:ext cx="590000" cy="610600"/>
          </a:xfrm>
          <a:prstGeom prst="straightConnector1">
            <a:avLst/>
          </a:prstGeom>
          <a:ln w="38100">
            <a:solidFill>
              <a:srgbClr val="8E6F3E"/>
            </a:solidFill>
            <a:tailEnd type="triangle" w="med" len="med"/>
          </a:ln>
        </p:spPr>
      </p:cxnSp>
      <p:cxnSp>
        <p:nvCxnSpPr>
          <p:cNvPr id="104" name="L104"/>
          <p:cNvCxnSpPr/>
          <p:nvPr/>
        </p:nvCxnSpPr>
        <p:spPr>
          <a:xfrm>
            <a:off x="4808000" y="1897149"/>
            <a:ext cx="590000" cy="610600"/>
          </a:xfrm>
          <a:prstGeom prst="straightConnector1">
            <a:avLst/>
          </a:prstGeom>
          <a:ln w="38100">
            <a:solidFill>
              <a:srgbClr val="8E6F3E"/>
            </a:solidFill>
            <a:tailEnd type="triangle" w="med" len="med"/>
          </a:ln>
        </p:spPr>
      </p:cxnSp>
      <p:sp>
        <p:nvSpPr>
          <p:cNvPr id="105" name="S105"/>
          <p:cNvSpPr/>
          <p:nvPr/>
        </p:nvSpPr>
        <p:spPr>
          <a:xfrm>
            <a:off x="685800" y="3714749"/>
            <a:ext cx="7772400" cy="1278000"/>
          </a:xfrm>
          <a:prstGeom prst="rect">
            <a:avLst/>
          </a:prstGeom>
          <a:solidFill>
            <a:srgbClr val="FBF8F2"/>
          </a:solidFill>
          <a:ln w="12700">
            <a:solidFill>
              <a:srgbClr val="C9B991"/>
            </a:solidFill>
          </a:ln>
        </p:spPr>
        <p:txBody>
          <a:bodyPr wrap="square" lIns="91440" tIns="45720" rIns="91440" bIns="45720" anchor="ctr"/>
          <a:lstStyle/>
          <a:p>
            <a:pPr algn="ctr">
              <a:buNone/>
            </a:pPr>
            <a:r>
              <a:rPr lang="en-US" sz="2400" b="1" i="0" dirty="0">
                <a:solidFill>
                  <a:srgbClr val="5C4826"/>
                </a:solidFill>
              </a:rPr>
              <a:t>authoritative  ·  derived  ·  cached  ·  replicated</a:t>
            </a:r>
          </a:p>
        </p:txBody>
      </p:sp>
      <p:sp>
        <p:nvSpPr>
          <p:cNvPr id="106" name="FooterItalic"/>
          <p:cNvSpPr txBox="1"/>
          <p:nvPr/>
        </p:nvSpPr>
        <p:spPr>
          <a:xfrm>
            <a:off x="277148" y="5760720"/>
            <a:ext cx="8589704" cy="548640"/>
          </a:xfrm>
          <a:prstGeom prst="rect">
            <a:avLst/>
          </a:prstGeom>
          <a:noFill/>
          <a:ln>
            <a:noFill/>
          </a:ln>
        </p:spPr>
        <p:txBody>
          <a:bodyPr wrap="square" lIns="0" tIns="0" rIns="0" bIns="0" anchor="t"/>
          <a:lstStyle/>
          <a:p>
            <a:pPr algn="ctr">
              <a:buNone/>
            </a:pPr>
            <a:r>
              <a:rPr lang="en-US" sz="2400" b="0" i="1" dirty="0">
                <a:solidFill>
                  <a:srgbClr val="000000"/>
                </a:solidFill>
              </a:rPr>
              <a:t>When representations disagree, which one wins?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What consistency must copies provide?</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312799" y="1093713"/>
            <a:ext cx="3960000" cy="1054000"/>
          </a:xfrm>
          <a:prstGeom prst="rect">
            <a:avLst/>
          </a:prstGeom>
          <a:solidFill>
            <a:srgbClr val="8E6F3E"/>
          </a:solidFill>
          <a:ln>
            <a:noFill/>
          </a:ln>
        </p:spPr>
        <p:txBody>
          <a:bodyPr wrap="square" lIns="91440" tIns="45720" rIns="91440" bIns="45720" anchor="ctr"/>
          <a:lstStyle/>
          <a:p>
            <a:pPr algn="ctr">
              <a:buNone/>
            </a:pPr>
            <a:r>
              <a:rPr lang="en-US" sz="2600" b="1" i="0" dirty="0">
                <a:solidFill>
                  <a:srgbClr val="FFFFFF"/>
                </a:solidFill>
              </a:rPr>
              <a:t>OPTION A</a:t>
            </a:r>
          </a:p>
        </p:txBody>
      </p:sp>
      <p:sp>
        <p:nvSpPr>
          <p:cNvPr id="101" name="S101"/>
          <p:cNvSpPr/>
          <p:nvPr/>
        </p:nvSpPr>
        <p:spPr>
          <a:xfrm>
            <a:off x="312799" y="2249713"/>
            <a:ext cx="3960000" cy="1785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300" b="0" i="0" dirty="0">
                <a:solidFill>
                  <a:srgbClr val="000000"/>
                </a:solidFill>
              </a:rPr>
              <a:t>Readers must observe the latest completed write</a:t>
            </a:r>
          </a:p>
        </p:txBody>
      </p:sp>
      <p:sp>
        <p:nvSpPr>
          <p:cNvPr id="102" name="S102"/>
          <p:cNvSpPr/>
          <p:nvPr/>
        </p:nvSpPr>
        <p:spPr>
          <a:xfrm>
            <a:off x="4871200" y="1093713"/>
            <a:ext cx="3960000" cy="1054000"/>
          </a:xfrm>
          <a:prstGeom prst="rect">
            <a:avLst/>
          </a:prstGeom>
          <a:solidFill>
            <a:srgbClr val="8E6F3E"/>
          </a:solidFill>
          <a:ln>
            <a:noFill/>
          </a:ln>
        </p:spPr>
        <p:txBody>
          <a:bodyPr wrap="square" lIns="91440" tIns="45720" rIns="91440" bIns="45720" anchor="ctr"/>
          <a:lstStyle/>
          <a:p>
            <a:pPr algn="ctr">
              <a:buNone/>
            </a:pPr>
            <a:r>
              <a:rPr lang="en-US" sz="2600" b="1" i="0" dirty="0">
                <a:solidFill>
                  <a:srgbClr val="FFFFFF"/>
                </a:solidFill>
              </a:rPr>
              <a:t>OPTION B</a:t>
            </a:r>
          </a:p>
        </p:txBody>
      </p:sp>
      <p:sp>
        <p:nvSpPr>
          <p:cNvPr id="103" name="S103"/>
          <p:cNvSpPr/>
          <p:nvPr/>
        </p:nvSpPr>
        <p:spPr>
          <a:xfrm>
            <a:off x="4871200" y="2249713"/>
            <a:ext cx="3960000" cy="1785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300" b="0" i="0" dirty="0">
                <a:solidFill>
                  <a:srgbClr val="000000"/>
                </a:solidFill>
              </a:rPr>
              <a:t>Readers may temporarily observe an older value</a:t>
            </a:r>
          </a:p>
        </p:txBody>
      </p:sp>
      <p:sp>
        <p:nvSpPr>
          <p:cNvPr id="104" name="Conseq"/>
          <p:cNvSpPr txBox="1"/>
          <p:nvPr/>
        </p:nvSpPr>
        <p:spPr>
          <a:xfrm>
            <a:off x="274320" y="4408713"/>
            <a:ext cx="8595360" cy="1190000"/>
          </a:xfrm>
          <a:prstGeom prst="rect">
            <a:avLst/>
          </a:prstGeom>
          <a:noFill/>
          <a:ln>
            <a:noFill/>
          </a:ln>
        </p:spPr>
        <p:txBody>
          <a:bodyPr wrap="square" lIns="0" tIns="0" rIns="0" bIns="0" anchor="t"/>
          <a:lstStyle/>
          <a:p>
            <a:pPr algn="ctr">
              <a:buNone/>
            </a:pPr>
            <a:r>
              <a:rPr lang="en-US" sz="2300" b="0" i="1" dirty="0">
                <a:solidFill>
                  <a:srgbClr val="555960"/>
                </a:solidFill>
              </a:rPr>
              <a:t>…then trace the consequences under concurrency and failure.</a:t>
            </a:r>
          </a:p>
        </p:txBody>
      </p:sp>
      <p:sp>
        <p:nvSpPr>
          <p:cNvPr id="105"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2000" b="1" i="0" dirty="0">
                <a:solidFill>
                  <a:srgbClr val="FFFFFF"/>
                </a:solidFill>
              </a:rPr>
              <a:t>Replication does not determine consistency. Requirements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Must this work happen now?</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Label"/>
          <p:cNvSpPr txBox="1"/>
          <p:nvPr/>
        </p:nvSpPr>
        <p:spPr>
          <a:xfrm>
            <a:off x="312799" y="1028713"/>
            <a:ext cx="3960000" cy="567600"/>
          </a:xfrm>
          <a:prstGeom prst="rect">
            <a:avLst/>
          </a:prstGeom>
          <a:noFill/>
          <a:ln>
            <a:noFill/>
          </a:ln>
        </p:spPr>
        <p:txBody>
          <a:bodyPr wrap="square" lIns="0" tIns="0" rIns="0" bIns="0" anchor="t"/>
          <a:lstStyle/>
          <a:p>
            <a:pPr algn="ctr">
              <a:buNone/>
            </a:pPr>
            <a:r>
              <a:rPr lang="en-US" sz="2400" b="1" i="0" dirty="0">
                <a:solidFill>
                  <a:srgbClr val="8E6F3E"/>
                </a:solidFill>
              </a:rPr>
              <a:t>IMMEDIATE</a:t>
            </a:r>
          </a:p>
        </p:txBody>
      </p:sp>
      <p:sp>
        <p:nvSpPr>
          <p:cNvPr id="101" name="S101"/>
          <p:cNvSpPr/>
          <p:nvPr/>
        </p:nvSpPr>
        <p:spPr>
          <a:xfrm>
            <a:off x="312799" y="1682313"/>
            <a:ext cx="3960000" cy="1891999"/>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100" b="0" i="0" dirty="0">
                <a:solidFill>
                  <a:srgbClr val="000000"/>
                </a:solidFill>
              </a:rPr>
              <a:t>request → work → result</a:t>
            </a:r>
          </a:p>
          <a:p>
            <a:pPr algn="ctr">
              <a:spcBef>
                <a:spcPts val="120"/>
              </a:spcBef>
              <a:buNone/>
            </a:pPr>
            <a:r>
              <a:rPr lang="en-US" sz="2100" b="0" i="0" dirty="0">
                <a:solidFill>
                  <a:srgbClr val="000000"/>
                </a:solidFill>
              </a:rPr>
              <a:t/>
            </a:r>
          </a:p>
          <a:p>
            <a:pPr algn="ctr">
              <a:spcBef>
                <a:spcPts val="120"/>
              </a:spcBef>
              <a:buNone/>
            </a:pPr>
            <a:r>
              <a:rPr lang="en-US" sz="2100" b="0" i="0" dirty="0">
                <a:solidFill>
                  <a:srgbClr val="000000"/>
                </a:solidFill>
              </a:rPr>
              <a:t>↑ caller waits</a:t>
            </a:r>
          </a:p>
        </p:txBody>
      </p:sp>
      <p:sp>
        <p:nvSpPr>
          <p:cNvPr id="102" name="Label"/>
          <p:cNvSpPr txBox="1"/>
          <p:nvPr/>
        </p:nvSpPr>
        <p:spPr>
          <a:xfrm>
            <a:off x="4871200" y="1028713"/>
            <a:ext cx="3960000" cy="567600"/>
          </a:xfrm>
          <a:prstGeom prst="rect">
            <a:avLst/>
          </a:prstGeom>
          <a:noFill/>
          <a:ln>
            <a:noFill/>
          </a:ln>
        </p:spPr>
        <p:txBody>
          <a:bodyPr wrap="square" lIns="0" tIns="0" rIns="0" bIns="0" anchor="t"/>
          <a:lstStyle/>
          <a:p>
            <a:pPr algn="ctr">
              <a:buNone/>
            </a:pPr>
            <a:r>
              <a:rPr lang="en-US" sz="2400" b="1" i="0" dirty="0">
                <a:solidFill>
                  <a:srgbClr val="8E6F3E"/>
                </a:solidFill>
              </a:rPr>
              <a:t>DEFERRED</a:t>
            </a:r>
          </a:p>
        </p:txBody>
      </p:sp>
      <p:sp>
        <p:nvSpPr>
          <p:cNvPr id="103" name="S103"/>
          <p:cNvSpPr/>
          <p:nvPr/>
        </p:nvSpPr>
        <p:spPr>
          <a:xfrm>
            <a:off x="4871200" y="1682313"/>
            <a:ext cx="3960000" cy="1891999"/>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100" b="0" i="0" dirty="0">
                <a:solidFill>
                  <a:srgbClr val="000000"/>
                </a:solidFill>
              </a:rPr>
              <a:t>request → queue → ACK</a:t>
            </a:r>
          </a:p>
          <a:p>
            <a:pPr algn="ctr">
              <a:spcBef>
                <a:spcPts val="100"/>
              </a:spcBef>
              <a:buNone/>
            </a:pPr>
            <a:r>
              <a:rPr lang="en-US" sz="2100" b="0" i="0" dirty="0">
                <a:solidFill>
                  <a:srgbClr val="000000"/>
                </a:solidFill>
              </a:rPr>
              <a:t>↓</a:t>
            </a:r>
          </a:p>
          <a:p>
            <a:pPr algn="ctr">
              <a:spcBef>
                <a:spcPts val="100"/>
              </a:spcBef>
              <a:buNone/>
            </a:pPr>
            <a:r>
              <a:rPr lang="en-US" sz="2100" b="0" i="0" dirty="0">
                <a:solidFill>
                  <a:srgbClr val="000000"/>
                </a:solidFill>
              </a:rPr>
              <a:t>worker → result</a:t>
            </a:r>
          </a:p>
        </p:txBody>
      </p:sp>
      <p:sp>
        <p:nvSpPr>
          <p:cNvPr id="104" name="S104"/>
          <p:cNvSpPr/>
          <p:nvPr/>
        </p:nvSpPr>
        <p:spPr>
          <a:xfrm>
            <a:off x="274320" y="3952713"/>
            <a:ext cx="8595360" cy="1066400"/>
          </a:xfrm>
          <a:prstGeom prst="rect">
            <a:avLst/>
          </a:prstGeom>
          <a:solidFill>
            <a:srgbClr val="FBF8F2"/>
          </a:solidFill>
          <a:ln w="12700">
            <a:solidFill>
              <a:srgbClr val="C9B991"/>
            </a:solidFill>
          </a:ln>
        </p:spPr>
        <p:txBody>
          <a:bodyPr wrap="square" lIns="91440" tIns="45720" rIns="91440" bIns="45720" anchor="ctr"/>
          <a:lstStyle/>
          <a:p>
            <a:pPr algn="ctr">
              <a:buNone/>
            </a:pPr>
            <a:r>
              <a:rPr lang="en-US" sz="2000" b="1" i="0" dirty="0">
                <a:solidFill>
                  <a:srgbClr val="5C4826"/>
                </a:solidFill>
              </a:rPr>
              <a:t xml:space="preserve">immediacy / simple completion  </a:t>
            </a:r>
            <a:r>
              <a:rPr lang="en-US" sz="2400" b="1" i="0" dirty="0">
                <a:solidFill>
                  <a:srgbClr val="8E6F3E"/>
                </a:solidFill>
              </a:rPr>
              <a:t>↔</a:t>
            </a:r>
            <a:r>
              <a:rPr lang="en-US" sz="2000" b="1" i="0" dirty="0">
                <a:solidFill>
                  <a:srgbClr val="5C4826"/>
                </a:solidFill>
              </a:rPr>
              <a:t xml:space="preserve">  latency isolation / resilience</a:t>
            </a:r>
          </a:p>
        </p:txBody>
      </p:sp>
      <p:sp>
        <p:nvSpPr>
          <p:cNvPr id="105" name="FooterItalic"/>
          <p:cNvSpPr txBox="1"/>
          <p:nvPr/>
        </p:nvSpPr>
        <p:spPr>
          <a:xfrm>
            <a:off x="274320" y="5852160"/>
            <a:ext cx="8595360" cy="566928"/>
          </a:xfrm>
          <a:prstGeom prst="rect">
            <a:avLst/>
          </a:prstGeom>
          <a:noFill/>
          <a:ln>
            <a:noFill/>
          </a:ln>
        </p:spPr>
        <p:txBody>
          <a:bodyPr wrap="square" lIns="0" tIns="0" rIns="0" bIns="0" anchor="t"/>
          <a:lstStyle/>
          <a:p>
            <a:pPr algn="ctr">
              <a:buNone/>
            </a:pPr>
            <a:r>
              <a:rPr lang="en-US" sz="1900" b="0" i="1" dirty="0">
                <a:solidFill>
                  <a:srgbClr val="000000"/>
                </a:solidFill>
              </a:rPr>
              <a:t>On the deferred side, retries, idempotence, and order become design concerns.</a:t>
            </a:r>
          </a:p>
        </p:txBody>
      </p:sp>
    </p:spTree>
  </p:cSld>
  <p:clrMapOvr>
    <a:masterClrMapping/>
  </p:clrMapOvr>
</p:sld>
</file>

<file path=ppt/slides/slide2.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Boxes all the way down… until they aren’t</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Frame1"/>
          <p:cNvSpPr/>
          <p:nvPr/>
        </p:nvSpPr>
        <p:spPr>
          <a:xfrm>
            <a:off x="708399" y="1005184"/>
            <a:ext cx="7727200" cy="971800"/>
          </a:xfrm>
          <a:prstGeom prst="roundRect">
            <a:avLst/>
          </a:prstGeom>
          <a:solidFill>
            <a:srgbClr val="F5F1E8"/>
          </a:solidFill>
          <a:ln w="15875">
            <a:solidFill>
              <a:srgbClr val="C9B991"/>
            </a:solidFill>
          </a:ln>
        </p:spPr>
        <p:txBody>
          <a:bodyPr wrap="square" lIns="228600" tIns="45720" rIns="228600" bIns="45720" anchor="ctr"/>
          <a:lstStyle/>
          <a:p>
            <a:pPr algn="l">
              <a:buNone/>
            </a:pPr>
            <a:r>
              <a:rPr lang="en-US" sz="2200" b="1" i="0" dirty="0">
                <a:solidFill>
                  <a:srgbClr val="5C4826"/>
                </a:solidFill>
              </a:rPr>
              <a:t>SYSTEM</a:t>
            </a:r>
          </a:p>
        </p:txBody>
      </p:sp>
      <p:sp>
        <p:nvSpPr>
          <p:cNvPr id="101" name="R1Comp"/>
          <p:cNvSpPr/>
          <p:nvPr/>
        </p:nvSpPr>
        <p:spPr>
          <a:xfrm>
            <a:off x="5102400" y="1174684"/>
            <a:ext cx="3068000" cy="632799"/>
          </a:xfrm>
          <a:prstGeom prst="rect">
            <a:avLst/>
          </a:prstGeom>
          <a:solidFill>
            <a:srgbClr val="FFF3DF"/>
          </a:solidFill>
          <a:ln w="28575">
            <a:solidFill>
              <a:srgbClr val="8E6F3E"/>
            </a:solidFill>
          </a:ln>
        </p:spPr>
        <p:txBody>
          <a:bodyPr wrap="square" lIns="91440" tIns="45720" rIns="91440" bIns="45720" anchor="ctr"/>
          <a:lstStyle/>
          <a:p>
            <a:pPr algn="ctr">
              <a:buNone/>
            </a:pPr>
            <a:r>
              <a:rPr lang="en-US" sz="2000" b="1" i="0" dirty="0">
                <a:solidFill>
                  <a:srgbClr val="8E6F3E"/>
                </a:solidFill>
              </a:rPr>
              <a:t>COMPONENT</a:t>
            </a:r>
          </a:p>
        </p:txBody>
      </p:sp>
      <p:cxnSp>
        <p:nvCxnSpPr>
          <p:cNvPr id="110" name="Arw1"/>
          <p:cNvCxnSpPr/>
          <p:nvPr/>
        </p:nvCxnSpPr>
        <p:spPr>
          <a:xfrm>
            <a:off x="4572000" y="2022184"/>
            <a:ext cx="0" cy="169500"/>
          </a:xfrm>
          <a:prstGeom prst="straightConnector1">
            <a:avLst/>
          </a:prstGeom>
          <a:ln w="38100">
            <a:solidFill>
              <a:srgbClr val="8E6F3E"/>
            </a:solidFill>
            <a:tailEnd type="triangle" w="med" len="med"/>
          </a:ln>
        </p:spPr>
      </p:cxnSp>
      <p:sp>
        <p:nvSpPr>
          <p:cNvPr id="111" name="Op1"/>
          <p:cNvSpPr/>
          <p:nvPr/>
        </p:nvSpPr>
        <p:spPr>
          <a:xfrm>
            <a:off x="4712400" y="2027834"/>
            <a:ext cx="1170000" cy="169500"/>
          </a:xfrm>
          <a:prstGeom prst="rect">
            <a:avLst/>
          </a:prstGeom>
          <a:noFill/>
          <a:ln>
            <a:noFill/>
          </a:ln>
        </p:spPr>
        <p:txBody>
          <a:bodyPr wrap="square" lIns="0" tIns="0" rIns="0" bIns="0" anchor="t"/>
          <a:lstStyle/>
          <a:p>
            <a:pPr algn="l">
              <a:buNone/>
            </a:pPr>
            <a:r>
              <a:rPr lang="en-US" sz="1600" b="0" i="1" dirty="0">
                <a:solidFill>
                  <a:srgbClr val="8E6F3E"/>
                </a:solidFill>
              </a:rPr>
              <a:t>open</a:t>
            </a:r>
          </a:p>
        </p:txBody>
      </p:sp>
      <p:sp>
        <p:nvSpPr>
          <p:cNvPr id="120" name="Frame2"/>
          <p:cNvSpPr/>
          <p:nvPr/>
        </p:nvSpPr>
        <p:spPr>
          <a:xfrm>
            <a:off x="708399" y="2259484"/>
            <a:ext cx="7727200" cy="971800"/>
          </a:xfrm>
          <a:prstGeom prst="roundRect">
            <a:avLst/>
          </a:prstGeom>
          <a:solidFill>
            <a:srgbClr val="F5F1E8"/>
          </a:solidFill>
          <a:ln w="15875">
            <a:solidFill>
              <a:srgbClr val="C9B991"/>
            </a:solidFill>
          </a:ln>
        </p:spPr>
        <p:txBody>
          <a:bodyPr wrap="square" lIns="228600" tIns="45720" rIns="228600" bIns="45720" anchor="ctr"/>
          <a:lstStyle/>
          <a:p>
            <a:pPr algn="l">
              <a:buNone/>
            </a:pPr>
            <a:r>
              <a:rPr lang="en-US" sz="2200" b="1" i="0" dirty="0">
                <a:solidFill>
                  <a:srgbClr val="5C4826"/>
                </a:solidFill>
              </a:rPr>
              <a:t>COMPONENT</a:t>
            </a:r>
          </a:p>
        </p:txBody>
      </p:sp>
      <p:sp>
        <p:nvSpPr>
          <p:cNvPr id="121" name="R2A"/>
          <p:cNvSpPr/>
          <p:nvPr/>
        </p:nvSpPr>
        <p:spPr>
          <a:xfrm>
            <a:off x="3516400" y="2428984"/>
            <a:ext cx="2184000" cy="632799"/>
          </a:xfrm>
          <a:prstGeom prst="rect">
            <a:avLst/>
          </a:prstGeom>
          <a:solidFill>
            <a:srgbClr val="FBF8F2"/>
          </a:solidFill>
          <a:ln w="12700">
            <a:solidFill>
              <a:srgbClr val="C9B991"/>
            </a:solidFill>
          </a:ln>
        </p:spPr>
        <p:txBody>
          <a:bodyPr wrap="square" lIns="91440" tIns="45720" rIns="91440" bIns="45720" anchor="ctr"/>
          <a:lstStyle/>
          <a:p>
            <a:pPr algn="ctr">
              <a:buNone/>
            </a:pPr>
            <a:r>
              <a:rPr lang="en-US" sz="2000" b="1" i="0" dirty="0">
                <a:solidFill>
                  <a:srgbClr val="5C4826"/>
                </a:solidFill>
              </a:rPr>
              <a:t>PART A</a:t>
            </a:r>
          </a:p>
        </p:txBody>
      </p:sp>
      <p:sp>
        <p:nvSpPr>
          <p:cNvPr id="122" name="R2B"/>
          <p:cNvSpPr/>
          <p:nvPr/>
        </p:nvSpPr>
        <p:spPr>
          <a:xfrm>
            <a:off x="5934400" y="2428984"/>
            <a:ext cx="2184000" cy="632799"/>
          </a:xfrm>
          <a:prstGeom prst="rect">
            <a:avLst/>
          </a:prstGeom>
          <a:solidFill>
            <a:srgbClr val="FFF3DF"/>
          </a:solidFill>
          <a:ln w="28575">
            <a:solidFill>
              <a:srgbClr val="8E6F3E"/>
            </a:solidFill>
          </a:ln>
        </p:spPr>
        <p:txBody>
          <a:bodyPr wrap="square" lIns="91440" tIns="45720" rIns="91440" bIns="45720" anchor="ctr"/>
          <a:lstStyle/>
          <a:p>
            <a:pPr algn="ctr">
              <a:buNone/>
            </a:pPr>
            <a:r>
              <a:rPr lang="en-US" sz="2000" b="1" i="0" dirty="0">
                <a:solidFill>
                  <a:srgbClr val="8E6F3E"/>
                </a:solidFill>
              </a:rPr>
              <a:t>PART B</a:t>
            </a:r>
          </a:p>
        </p:txBody>
      </p:sp>
      <p:cxnSp>
        <p:nvCxnSpPr>
          <p:cNvPr id="130" name="Arw2"/>
          <p:cNvCxnSpPr/>
          <p:nvPr/>
        </p:nvCxnSpPr>
        <p:spPr>
          <a:xfrm>
            <a:off x="4572000" y="3276484"/>
            <a:ext cx="0" cy="169500"/>
          </a:xfrm>
          <a:prstGeom prst="straightConnector1">
            <a:avLst/>
          </a:prstGeom>
          <a:ln w="38100">
            <a:solidFill>
              <a:srgbClr val="8E6F3E"/>
            </a:solidFill>
            <a:tailEnd type="triangle" w="med" len="med"/>
          </a:ln>
        </p:spPr>
      </p:cxnSp>
      <p:sp>
        <p:nvSpPr>
          <p:cNvPr id="131" name="Op2"/>
          <p:cNvSpPr/>
          <p:nvPr/>
        </p:nvSpPr>
        <p:spPr>
          <a:xfrm>
            <a:off x="4712400" y="3282134"/>
            <a:ext cx="1170000" cy="169500"/>
          </a:xfrm>
          <a:prstGeom prst="rect">
            <a:avLst/>
          </a:prstGeom>
          <a:noFill/>
          <a:ln>
            <a:noFill/>
          </a:ln>
        </p:spPr>
        <p:txBody>
          <a:bodyPr wrap="square" lIns="0" tIns="0" rIns="0" bIns="0" anchor="t"/>
          <a:lstStyle/>
          <a:p>
            <a:pPr algn="l">
              <a:buNone/>
            </a:pPr>
            <a:r>
              <a:rPr lang="en-US" sz="1600" b="0" i="1" dirty="0">
                <a:solidFill>
                  <a:srgbClr val="8E6F3E"/>
                </a:solidFill>
              </a:rPr>
              <a:t>open</a:t>
            </a:r>
          </a:p>
        </p:txBody>
      </p:sp>
      <p:sp>
        <p:nvSpPr>
          <p:cNvPr id="140" name="Frame3"/>
          <p:cNvSpPr/>
          <p:nvPr/>
        </p:nvSpPr>
        <p:spPr>
          <a:xfrm>
            <a:off x="708399" y="3513784"/>
            <a:ext cx="7727200" cy="971800"/>
          </a:xfrm>
          <a:prstGeom prst="roundRect">
            <a:avLst/>
          </a:prstGeom>
          <a:solidFill>
            <a:srgbClr val="F5F1E8"/>
          </a:solidFill>
          <a:ln w="15875">
            <a:solidFill>
              <a:srgbClr val="C9B991"/>
            </a:solidFill>
          </a:ln>
        </p:spPr>
        <p:txBody>
          <a:bodyPr wrap="square" lIns="228600" tIns="45720" rIns="228600" bIns="45720" anchor="ctr"/>
          <a:lstStyle/>
          <a:p>
            <a:pPr algn="l">
              <a:buNone/>
            </a:pPr>
            <a:r>
              <a:rPr lang="en-US" sz="2200" b="1" i="0" dirty="0">
                <a:solidFill>
                  <a:srgbClr val="5C4826"/>
                </a:solidFill>
              </a:rPr>
              <a:t>PART B</a:t>
            </a:r>
          </a:p>
        </p:txBody>
      </p:sp>
      <p:sp>
        <p:nvSpPr>
          <p:cNvPr id="141" name="R3a"/>
          <p:cNvSpPr/>
          <p:nvPr/>
        </p:nvSpPr>
        <p:spPr>
          <a:xfrm>
            <a:off x="3516400" y="3683284"/>
            <a:ext cx="1404000" cy="632799"/>
          </a:xfrm>
          <a:prstGeom prst="rect">
            <a:avLst/>
          </a:prstGeom>
          <a:solidFill>
            <a:srgbClr val="FBF8F2"/>
          </a:solidFill>
          <a:ln w="12700">
            <a:solidFill>
              <a:srgbClr val="C9B991"/>
            </a:solidFill>
          </a:ln>
        </p:spPr>
        <p:txBody>
          <a:bodyPr wrap="square" lIns="91440" tIns="45720" rIns="91440" bIns="45720" anchor="ctr"/>
          <a:lstStyle/>
          <a:p>
            <a:pPr algn="ctr">
              <a:buNone/>
            </a:pPr>
            <a:r>
              <a:rPr lang="en-US" sz="2000" b="1" i="0" dirty="0">
                <a:solidFill>
                  <a:srgbClr val="5C4826"/>
                </a:solidFill>
              </a:rPr>
              <a:t>?</a:t>
            </a:r>
          </a:p>
        </p:txBody>
      </p:sp>
      <p:sp>
        <p:nvSpPr>
          <p:cNvPr id="142" name="R3b"/>
          <p:cNvSpPr/>
          <p:nvPr/>
        </p:nvSpPr>
        <p:spPr>
          <a:xfrm>
            <a:off x="5102400" y="3683284"/>
            <a:ext cx="1404000" cy="632799"/>
          </a:xfrm>
          <a:prstGeom prst="rect">
            <a:avLst/>
          </a:prstGeom>
          <a:solidFill>
            <a:srgbClr val="FFF3DF"/>
          </a:solidFill>
          <a:ln w="28575">
            <a:solidFill>
              <a:srgbClr val="8E6F3E"/>
            </a:solidFill>
          </a:ln>
        </p:spPr>
        <p:txBody>
          <a:bodyPr wrap="square" lIns="91440" tIns="45720" rIns="91440" bIns="45720" anchor="ctr"/>
          <a:lstStyle/>
          <a:p>
            <a:pPr algn="ctr">
              <a:buNone/>
            </a:pPr>
            <a:r>
              <a:rPr lang="en-US" sz="2000" b="1" i="0" dirty="0">
                <a:solidFill>
                  <a:srgbClr val="8E6F3E"/>
                </a:solidFill>
              </a:rPr>
              <a:t>?</a:t>
            </a:r>
          </a:p>
        </p:txBody>
      </p:sp>
      <p:sp>
        <p:nvSpPr>
          <p:cNvPr id="143" name="R3c"/>
          <p:cNvSpPr/>
          <p:nvPr/>
        </p:nvSpPr>
        <p:spPr>
          <a:xfrm>
            <a:off x="6688400" y="3683284"/>
            <a:ext cx="1404000" cy="632799"/>
          </a:xfrm>
          <a:prstGeom prst="rect">
            <a:avLst/>
          </a:prstGeom>
          <a:solidFill>
            <a:srgbClr val="FBF8F2"/>
          </a:solidFill>
          <a:ln w="12700">
            <a:solidFill>
              <a:srgbClr val="C9B991"/>
            </a:solidFill>
          </a:ln>
        </p:spPr>
        <p:txBody>
          <a:bodyPr wrap="square" lIns="91440" tIns="45720" rIns="91440" bIns="45720" anchor="ctr"/>
          <a:lstStyle/>
          <a:p>
            <a:pPr algn="ctr">
              <a:buNone/>
            </a:pPr>
            <a:r>
              <a:rPr lang="en-US" sz="2000" b="1" i="0" dirty="0">
                <a:solidFill>
                  <a:srgbClr val="5C4826"/>
                </a:solidFill>
              </a:rPr>
              <a:t>?</a:t>
            </a:r>
          </a:p>
        </p:txBody>
      </p:sp>
      <p:cxnSp>
        <p:nvCxnSpPr>
          <p:cNvPr id="150" name="Arw3"/>
          <p:cNvCxnSpPr/>
          <p:nvPr/>
        </p:nvCxnSpPr>
        <p:spPr>
          <a:xfrm>
            <a:off x="4572000" y="4530784"/>
            <a:ext cx="0" cy="169500"/>
          </a:xfrm>
          <a:prstGeom prst="straightConnector1">
            <a:avLst/>
          </a:prstGeom>
          <a:ln w="38100">
            <a:solidFill>
              <a:srgbClr val="8E6F3E"/>
            </a:solidFill>
            <a:tailEnd type="triangle" w="med" len="med"/>
          </a:ln>
        </p:spPr>
      </p:cxnSp>
      <p:sp>
        <p:nvSpPr>
          <p:cNvPr id="151" name="Op3"/>
          <p:cNvSpPr/>
          <p:nvPr/>
        </p:nvSpPr>
        <p:spPr>
          <a:xfrm>
            <a:off x="4712400" y="4536434"/>
            <a:ext cx="1170000" cy="169500"/>
          </a:xfrm>
          <a:prstGeom prst="rect">
            <a:avLst/>
          </a:prstGeom>
          <a:noFill/>
          <a:ln>
            <a:noFill/>
          </a:ln>
        </p:spPr>
        <p:txBody>
          <a:bodyPr wrap="square" lIns="0" tIns="0" rIns="0" bIns="0" anchor="t"/>
          <a:lstStyle/>
          <a:p>
            <a:pPr algn="l">
              <a:buNone/>
            </a:pPr>
            <a:r>
              <a:rPr lang="en-US" sz="1600" b="0" i="1" dirty="0">
                <a:solidFill>
                  <a:srgbClr val="8E6F3E"/>
                </a:solidFill>
              </a:rPr>
              <a:t>open</a:t>
            </a:r>
          </a:p>
        </p:txBody>
      </p:sp>
      <p:sp>
        <p:nvSpPr>
          <p:cNvPr id="159" name="TermLbl"/>
          <p:cNvSpPr/>
          <p:nvPr/>
        </p:nvSpPr>
        <p:spPr>
          <a:xfrm>
            <a:off x="708399" y="4722884"/>
            <a:ext cx="7727200" cy="339000"/>
          </a:xfrm>
          <a:prstGeom prst="rect">
            <a:avLst/>
          </a:prstGeom>
          <a:noFill/>
          <a:ln>
            <a:noFill/>
          </a:ln>
        </p:spPr>
        <p:txBody>
          <a:bodyPr wrap="square" lIns="0" tIns="0" rIns="0" bIns="0" anchor="t"/>
          <a:lstStyle/>
          <a:p>
            <a:pPr algn="ctr">
              <a:buNone/>
            </a:pPr>
            <a:r>
              <a:rPr lang="en-US" sz="1900" b="0" i="1" dirty="0">
                <a:solidFill>
                  <a:srgbClr val="555960"/>
                </a:solidFill>
              </a:rPr>
              <a:t>one of these is small enough to reason about directly</a:t>
            </a:r>
          </a:p>
        </p:txBody>
      </p:sp>
      <p:sp>
        <p:nvSpPr>
          <p:cNvPr id="160" name="Atom1"/>
          <p:cNvSpPr/>
          <p:nvPr/>
        </p:nvSpPr>
        <p:spPr>
          <a:xfrm>
            <a:off x="708399" y="5107084"/>
            <a:ext cx="2444000" cy="632799"/>
          </a:xfrm>
          <a:prstGeom prst="roundRect">
            <a:avLst/>
          </a:prstGeom>
          <a:solidFill>
            <a:srgbClr val="EFE9DC"/>
          </a:solidFill>
          <a:ln w="19050">
            <a:solidFill>
              <a:srgbClr val="8E6F3E"/>
            </a:solidFill>
          </a:ln>
        </p:spPr>
        <p:txBody>
          <a:bodyPr wrap="square" lIns="91440" tIns="45720" rIns="91440" bIns="45720" anchor="ctr"/>
          <a:lstStyle/>
          <a:p>
            <a:pPr algn="ctr">
              <a:buNone/>
            </a:pPr>
            <a:r>
              <a:rPr lang="en-US" sz="2000" b="1" i="0" dirty="0">
                <a:solidFill>
                  <a:srgbClr val="5C4826"/>
                </a:solidFill>
              </a:rPr>
              <a:t>objects</a:t>
            </a:r>
          </a:p>
        </p:txBody>
      </p:sp>
      <p:sp>
        <p:nvSpPr>
          <p:cNvPr id="161" name="Atom2"/>
          <p:cNvSpPr/>
          <p:nvPr/>
        </p:nvSpPr>
        <p:spPr>
          <a:xfrm>
            <a:off x="3350000" y="5107084"/>
            <a:ext cx="2444000" cy="632799"/>
          </a:xfrm>
          <a:prstGeom prst="roundRect">
            <a:avLst/>
          </a:prstGeom>
          <a:solidFill>
            <a:srgbClr val="EFE9DC"/>
          </a:solidFill>
          <a:ln w="19050">
            <a:solidFill>
              <a:srgbClr val="8E6F3E"/>
            </a:solidFill>
          </a:ln>
        </p:spPr>
        <p:txBody>
          <a:bodyPr wrap="square" lIns="91440" tIns="45720" rIns="91440" bIns="45720" anchor="ctr"/>
          <a:lstStyle/>
          <a:p>
            <a:pPr algn="ctr">
              <a:buNone/>
            </a:pPr>
            <a:r>
              <a:rPr lang="en-US" sz="2000" b="1" i="0" dirty="0">
                <a:solidFill>
                  <a:srgbClr val="5C4826"/>
                </a:solidFill>
              </a:rPr>
              <a:t>functions</a:t>
            </a:r>
          </a:p>
        </p:txBody>
      </p:sp>
      <p:sp>
        <p:nvSpPr>
          <p:cNvPr id="162" name="Atom3"/>
          <p:cNvSpPr/>
          <p:nvPr/>
        </p:nvSpPr>
        <p:spPr>
          <a:xfrm>
            <a:off x="5991600" y="5107084"/>
            <a:ext cx="2444000" cy="632799"/>
          </a:xfrm>
          <a:prstGeom prst="roundRect">
            <a:avLst/>
          </a:prstGeom>
          <a:solidFill>
            <a:srgbClr val="EFE9DC"/>
          </a:solidFill>
          <a:ln w="19050">
            <a:solidFill>
              <a:srgbClr val="8E6F3E"/>
            </a:solidFill>
          </a:ln>
        </p:spPr>
        <p:txBody>
          <a:bodyPr wrap="square" lIns="91440" tIns="45720" rIns="91440" bIns="45720" anchor="ctr"/>
          <a:lstStyle/>
          <a:p>
            <a:pPr algn="ctr">
              <a:buNone/>
            </a:pPr>
            <a:r>
              <a:rPr lang="en-US" sz="2000" b="1" i="0" dirty="0">
                <a:solidFill>
                  <a:srgbClr val="5C4826"/>
                </a:solidFill>
              </a:rPr>
              <a:t>data structures</a:t>
            </a:r>
          </a:p>
        </p:txBody>
      </p:sp>
      <p:sp>
        <p:nvSpPr>
          <p:cNvPr id="170" name="FooterItalic"/>
          <p:cNvSpPr/>
          <p:nvPr/>
        </p:nvSpPr>
        <p:spPr>
          <a:xfrm>
            <a:off x="274320" y="5852160"/>
            <a:ext cx="8595360" cy="566928"/>
          </a:xfrm>
          <a:prstGeom prst="rect">
            <a:avLst/>
          </a:prstGeom>
          <a:noFill/>
          <a:ln>
            <a:noFill/>
          </a:ln>
        </p:spPr>
        <p:txBody>
          <a:bodyPr wrap="square" lIns="0" tIns="0" rIns="0" bIns="0" anchor="t"/>
          <a:lstStyle/>
          <a:p>
            <a:pPr algn="ctr">
              <a:buNone/>
            </a:pPr>
            <a:r>
              <a:rPr lang="en-US" sz="2000" b="0" i="1" dirty="0">
                <a:solidFill>
                  <a:srgbClr val="000000"/>
                </a:solidFill>
              </a:rPr>
              <a:t>Eventually there is nothing useful left to open.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
                                        <p:tgtEl>
                                          <p:spTgt spid="110"/>
                                        </p:tgtEl>
                                      </p:cBhvr>
                                    </p:animEffect>
                                  </p:childTnLst>
                                </p:cTn>
                              </p:par>
                            </p:childTnLst>
                          </p:cTn>
                        </p:par>
                        <p:par>
                          <p:cTn id="8" fill="hold">
                            <p:stCondLst>
                              <p:cond delay="0"/>
                            </p:stCondLst>
                            <p:childTnLst>
                              <p:par>
                                <p:cTn id="9" presetID="10" presetClass="entr" presetSubtype="0" fill="hold" grpId="1" nodeType="withEffect">
                                  <p:stCondLst>
                                    <p:cond delay="0"/>
                                  </p:stCondLst>
                                  <p:childTnLst>
                                    <p:set>
                                      <p:cBhvr>
                                        <p:cTn id="10" dur="1" fill="hold">
                                          <p:stCondLst>
                                            <p:cond delay="0"/>
                                          </p:stCondLst>
                                        </p:cTn>
                                        <p:tgtEl>
                                          <p:spTgt spid="111"/>
                                        </p:tgtEl>
                                        <p:attrNameLst>
                                          <p:attrName>style.visibility</p:attrName>
                                        </p:attrNameLst>
                                      </p:cBhvr>
                                      <p:to>
                                        <p:strVal val="visible"/>
                                      </p:to>
                                    </p:set>
                                    <p:animEffect transition="in" filter="fade">
                                      <p:cBhvr>
                                        <p:cTn id="11" dur="500"/>
                                        <p:tgtEl>
                                          <p:spTgt spid="111"/>
                                        </p:tgtEl>
                                      </p:cBhvr>
                                    </p:animEffect>
                                  </p:childTnLst>
                                </p:cTn>
                              </p:par>
                            </p:childTnLst>
                          </p:cTn>
                        </p:par>
                        <p:par>
                          <p:cTn id="12" fill="hold">
                            <p:stCondLst>
                              <p:cond delay="0"/>
                            </p:stCondLst>
                            <p:childTnLst>
                              <p:par>
                                <p:cTn id="13" presetID="10" presetClass="entr" presetSubtype="0" fill="hold" grpId="2" nodeType="withEffect">
                                  <p:stCondLst>
                                    <p:cond delay="0"/>
                                  </p:stCondLst>
                                  <p:childTnLst>
                                    <p:set>
                                      <p:cBhvr>
                                        <p:cTn id="14" dur="1" fill="hold">
                                          <p:stCondLst>
                                            <p:cond delay="0"/>
                                          </p:stCondLst>
                                        </p:cTn>
                                        <p:tgtEl>
                                          <p:spTgt spid="120"/>
                                        </p:tgtEl>
                                        <p:attrNameLst>
                                          <p:attrName>style.visibility</p:attrName>
                                        </p:attrNameLst>
                                      </p:cBhvr>
                                      <p:to>
                                        <p:strVal val="visible"/>
                                      </p:to>
                                    </p:set>
                                    <p:animEffect transition="in" filter="fade">
                                      <p:cBhvr>
                                        <p:cTn id="15" dur="500"/>
                                        <p:tgtEl>
                                          <p:spTgt spid="120"/>
                                        </p:tgtEl>
                                      </p:cBhvr>
                                    </p:animEffect>
                                  </p:childTnLst>
                                </p:cTn>
                              </p:par>
                            </p:childTnLst>
                          </p:cTn>
                        </p:par>
                        <p:par>
                          <p:cTn id="16" fill="hold">
                            <p:stCondLst>
                              <p:cond delay="0"/>
                            </p:stCondLst>
                            <p:childTnLst>
                              <p:par>
                                <p:cTn id="17" presetID="10" presetClass="entr" presetSubtype="0" fill="hold" grpId="3" nodeType="withEffect">
                                  <p:stCondLst>
                                    <p:cond delay="0"/>
                                  </p:stCondLst>
                                  <p:childTnLst>
                                    <p:set>
                                      <p:cBhvr>
                                        <p:cTn id="18" dur="1" fill="hold">
                                          <p:stCondLst>
                                            <p:cond delay="0"/>
                                          </p:stCondLst>
                                        </p:cTn>
                                        <p:tgtEl>
                                          <p:spTgt spid="121"/>
                                        </p:tgtEl>
                                        <p:attrNameLst>
                                          <p:attrName>style.visibility</p:attrName>
                                        </p:attrNameLst>
                                      </p:cBhvr>
                                      <p:to>
                                        <p:strVal val="visible"/>
                                      </p:to>
                                    </p:set>
                                    <p:animEffect transition="in" filter="fade">
                                      <p:cBhvr>
                                        <p:cTn id="19" dur="500"/>
                                        <p:tgtEl>
                                          <p:spTgt spid="121"/>
                                        </p:tgtEl>
                                      </p:cBhvr>
                                    </p:animEffect>
                                  </p:childTnLst>
                                </p:cTn>
                              </p:par>
                            </p:childTnLst>
                          </p:cTn>
                        </p:par>
                        <p:par>
                          <p:cTn id="20" fill="hold">
                            <p:stCondLst>
                              <p:cond delay="0"/>
                            </p:stCondLst>
                            <p:childTnLst>
                              <p:par>
                                <p:cTn id="21" presetID="10" presetClass="entr" presetSubtype="0" fill="hold" grpId="4" nodeType="withEffect">
                                  <p:stCondLst>
                                    <p:cond delay="0"/>
                                  </p:stCondLst>
                                  <p:childTnLst>
                                    <p:set>
                                      <p:cBhvr>
                                        <p:cTn id="22" dur="1" fill="hold">
                                          <p:stCondLst>
                                            <p:cond delay="0"/>
                                          </p:stCondLst>
                                        </p:cTn>
                                        <p:tgtEl>
                                          <p:spTgt spid="122"/>
                                        </p:tgtEl>
                                        <p:attrNameLst>
                                          <p:attrName>style.visibility</p:attrName>
                                        </p:attrNameLst>
                                      </p:cBhvr>
                                      <p:to>
                                        <p:strVal val="visible"/>
                                      </p:to>
                                    </p:set>
                                    <p:animEffect transition="in" filter="fade">
                                      <p:cBhvr>
                                        <p:cTn id="23" dur="500"/>
                                        <p:tgtEl>
                                          <p:spTgt spid="12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5" nodeType="clickEffect">
                                  <p:stCondLst>
                                    <p:cond delay="0"/>
                                  </p:stCondLst>
                                  <p:childTnLst>
                                    <p:set>
                                      <p:cBhvr>
                                        <p:cTn id="27" dur="1" fill="hold">
                                          <p:stCondLst>
                                            <p:cond delay="0"/>
                                          </p:stCondLst>
                                        </p:cTn>
                                        <p:tgtEl>
                                          <p:spTgt spid="130"/>
                                        </p:tgtEl>
                                        <p:attrNameLst>
                                          <p:attrName>style.visibility</p:attrName>
                                        </p:attrNameLst>
                                      </p:cBhvr>
                                      <p:to>
                                        <p:strVal val="visible"/>
                                      </p:to>
                                    </p:set>
                                    <p:animEffect transition="in" filter="fade">
                                      <p:cBhvr>
                                        <p:cTn id="28" dur="500"/>
                                        <p:tgtEl>
                                          <p:spTgt spid="130"/>
                                        </p:tgtEl>
                                      </p:cBhvr>
                                    </p:animEffect>
                                  </p:childTnLst>
                                </p:cTn>
                              </p:par>
                            </p:childTnLst>
                          </p:cTn>
                        </p:par>
                        <p:par>
                          <p:cTn id="29" fill="hold">
                            <p:stCondLst>
                              <p:cond delay="0"/>
                            </p:stCondLst>
                            <p:childTnLst>
                              <p:par>
                                <p:cTn id="30" presetID="10" presetClass="entr" presetSubtype="0" fill="hold" grpId="6" nodeType="withEffect">
                                  <p:stCondLst>
                                    <p:cond delay="0"/>
                                  </p:stCondLst>
                                  <p:childTnLst>
                                    <p:set>
                                      <p:cBhvr>
                                        <p:cTn id="31" dur="1" fill="hold">
                                          <p:stCondLst>
                                            <p:cond delay="0"/>
                                          </p:stCondLst>
                                        </p:cTn>
                                        <p:tgtEl>
                                          <p:spTgt spid="131"/>
                                        </p:tgtEl>
                                        <p:attrNameLst>
                                          <p:attrName>style.visibility</p:attrName>
                                        </p:attrNameLst>
                                      </p:cBhvr>
                                      <p:to>
                                        <p:strVal val="visible"/>
                                      </p:to>
                                    </p:set>
                                    <p:animEffect transition="in" filter="fade">
                                      <p:cBhvr>
                                        <p:cTn id="32" dur="500"/>
                                        <p:tgtEl>
                                          <p:spTgt spid="131"/>
                                        </p:tgtEl>
                                      </p:cBhvr>
                                    </p:animEffect>
                                  </p:childTnLst>
                                </p:cTn>
                              </p:par>
                            </p:childTnLst>
                          </p:cTn>
                        </p:par>
                        <p:par>
                          <p:cTn id="33" fill="hold">
                            <p:stCondLst>
                              <p:cond delay="0"/>
                            </p:stCondLst>
                            <p:childTnLst>
                              <p:par>
                                <p:cTn id="34" presetID="10" presetClass="entr" presetSubtype="0" fill="hold" grpId="7" nodeType="withEffect">
                                  <p:stCondLst>
                                    <p:cond delay="0"/>
                                  </p:stCondLst>
                                  <p:childTnLst>
                                    <p:set>
                                      <p:cBhvr>
                                        <p:cTn id="35" dur="1" fill="hold">
                                          <p:stCondLst>
                                            <p:cond delay="0"/>
                                          </p:stCondLst>
                                        </p:cTn>
                                        <p:tgtEl>
                                          <p:spTgt spid="140"/>
                                        </p:tgtEl>
                                        <p:attrNameLst>
                                          <p:attrName>style.visibility</p:attrName>
                                        </p:attrNameLst>
                                      </p:cBhvr>
                                      <p:to>
                                        <p:strVal val="visible"/>
                                      </p:to>
                                    </p:set>
                                    <p:animEffect transition="in" filter="fade">
                                      <p:cBhvr>
                                        <p:cTn id="36" dur="500"/>
                                        <p:tgtEl>
                                          <p:spTgt spid="140"/>
                                        </p:tgtEl>
                                      </p:cBhvr>
                                    </p:animEffect>
                                  </p:childTnLst>
                                </p:cTn>
                              </p:par>
                            </p:childTnLst>
                          </p:cTn>
                        </p:par>
                        <p:par>
                          <p:cTn id="37" fill="hold">
                            <p:stCondLst>
                              <p:cond delay="0"/>
                            </p:stCondLst>
                            <p:childTnLst>
                              <p:par>
                                <p:cTn id="38" presetID="10" presetClass="entr" presetSubtype="0" fill="hold" grpId="8" nodeType="withEffect">
                                  <p:stCondLst>
                                    <p:cond delay="0"/>
                                  </p:stCondLst>
                                  <p:childTnLst>
                                    <p:set>
                                      <p:cBhvr>
                                        <p:cTn id="39" dur="1" fill="hold">
                                          <p:stCondLst>
                                            <p:cond delay="0"/>
                                          </p:stCondLst>
                                        </p:cTn>
                                        <p:tgtEl>
                                          <p:spTgt spid="141"/>
                                        </p:tgtEl>
                                        <p:attrNameLst>
                                          <p:attrName>style.visibility</p:attrName>
                                        </p:attrNameLst>
                                      </p:cBhvr>
                                      <p:to>
                                        <p:strVal val="visible"/>
                                      </p:to>
                                    </p:set>
                                    <p:animEffect transition="in" filter="fade">
                                      <p:cBhvr>
                                        <p:cTn id="40" dur="500"/>
                                        <p:tgtEl>
                                          <p:spTgt spid="141"/>
                                        </p:tgtEl>
                                      </p:cBhvr>
                                    </p:animEffect>
                                  </p:childTnLst>
                                </p:cTn>
                              </p:par>
                            </p:childTnLst>
                          </p:cTn>
                        </p:par>
                        <p:par>
                          <p:cTn id="41" fill="hold">
                            <p:stCondLst>
                              <p:cond delay="0"/>
                            </p:stCondLst>
                            <p:childTnLst>
                              <p:par>
                                <p:cTn id="42" presetID="10" presetClass="entr" presetSubtype="0" fill="hold" grpId="9" nodeType="withEffect">
                                  <p:stCondLst>
                                    <p:cond delay="0"/>
                                  </p:stCondLst>
                                  <p:childTnLst>
                                    <p:set>
                                      <p:cBhvr>
                                        <p:cTn id="43" dur="1" fill="hold">
                                          <p:stCondLst>
                                            <p:cond delay="0"/>
                                          </p:stCondLst>
                                        </p:cTn>
                                        <p:tgtEl>
                                          <p:spTgt spid="142"/>
                                        </p:tgtEl>
                                        <p:attrNameLst>
                                          <p:attrName>style.visibility</p:attrName>
                                        </p:attrNameLst>
                                      </p:cBhvr>
                                      <p:to>
                                        <p:strVal val="visible"/>
                                      </p:to>
                                    </p:set>
                                    <p:animEffect transition="in" filter="fade">
                                      <p:cBhvr>
                                        <p:cTn id="44" dur="500"/>
                                        <p:tgtEl>
                                          <p:spTgt spid="142"/>
                                        </p:tgtEl>
                                      </p:cBhvr>
                                    </p:animEffect>
                                  </p:childTnLst>
                                </p:cTn>
                              </p:par>
                            </p:childTnLst>
                          </p:cTn>
                        </p:par>
                        <p:par>
                          <p:cTn id="45" fill="hold">
                            <p:stCondLst>
                              <p:cond delay="0"/>
                            </p:stCondLst>
                            <p:childTnLst>
                              <p:par>
                                <p:cTn id="46" presetID="10" presetClass="entr" presetSubtype="0" fill="hold" grpId="10" nodeType="withEffect">
                                  <p:stCondLst>
                                    <p:cond delay="0"/>
                                  </p:stCondLst>
                                  <p:childTnLst>
                                    <p:set>
                                      <p:cBhvr>
                                        <p:cTn id="47" dur="1" fill="hold">
                                          <p:stCondLst>
                                            <p:cond delay="0"/>
                                          </p:stCondLst>
                                        </p:cTn>
                                        <p:tgtEl>
                                          <p:spTgt spid="143"/>
                                        </p:tgtEl>
                                        <p:attrNameLst>
                                          <p:attrName>style.visibility</p:attrName>
                                        </p:attrNameLst>
                                      </p:cBhvr>
                                      <p:to>
                                        <p:strVal val="visible"/>
                                      </p:to>
                                    </p:set>
                                    <p:animEffect transition="in" filter="fade">
                                      <p:cBhvr>
                                        <p:cTn id="48" dur="500"/>
                                        <p:tgtEl>
                                          <p:spTgt spid="14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11" nodeType="clickEffect">
                                  <p:stCondLst>
                                    <p:cond delay="0"/>
                                  </p:stCondLst>
                                  <p:childTnLst>
                                    <p:set>
                                      <p:cBhvr>
                                        <p:cTn id="52" dur="1" fill="hold">
                                          <p:stCondLst>
                                            <p:cond delay="0"/>
                                          </p:stCondLst>
                                        </p:cTn>
                                        <p:tgtEl>
                                          <p:spTgt spid="150"/>
                                        </p:tgtEl>
                                        <p:attrNameLst>
                                          <p:attrName>style.visibility</p:attrName>
                                        </p:attrNameLst>
                                      </p:cBhvr>
                                      <p:to>
                                        <p:strVal val="visible"/>
                                      </p:to>
                                    </p:set>
                                    <p:animEffect transition="in" filter="fade">
                                      <p:cBhvr>
                                        <p:cTn id="53" dur="500"/>
                                        <p:tgtEl>
                                          <p:spTgt spid="150"/>
                                        </p:tgtEl>
                                      </p:cBhvr>
                                    </p:animEffect>
                                  </p:childTnLst>
                                </p:cTn>
                              </p:par>
                            </p:childTnLst>
                          </p:cTn>
                        </p:par>
                        <p:par>
                          <p:cTn id="54" fill="hold">
                            <p:stCondLst>
                              <p:cond delay="0"/>
                            </p:stCondLst>
                            <p:childTnLst>
                              <p:par>
                                <p:cTn id="55" presetID="10" presetClass="entr" presetSubtype="0" fill="hold" grpId="12" nodeType="withEffect">
                                  <p:stCondLst>
                                    <p:cond delay="0"/>
                                  </p:stCondLst>
                                  <p:childTnLst>
                                    <p:set>
                                      <p:cBhvr>
                                        <p:cTn id="56" dur="1" fill="hold">
                                          <p:stCondLst>
                                            <p:cond delay="0"/>
                                          </p:stCondLst>
                                        </p:cTn>
                                        <p:tgtEl>
                                          <p:spTgt spid="151"/>
                                        </p:tgtEl>
                                        <p:attrNameLst>
                                          <p:attrName>style.visibility</p:attrName>
                                        </p:attrNameLst>
                                      </p:cBhvr>
                                      <p:to>
                                        <p:strVal val="visible"/>
                                      </p:to>
                                    </p:set>
                                    <p:animEffect transition="in" filter="fade">
                                      <p:cBhvr>
                                        <p:cTn id="57" dur="500"/>
                                        <p:tgtEl>
                                          <p:spTgt spid="151"/>
                                        </p:tgtEl>
                                      </p:cBhvr>
                                    </p:animEffect>
                                  </p:childTnLst>
                                </p:cTn>
                              </p:par>
                            </p:childTnLst>
                          </p:cTn>
                        </p:par>
                        <p:par>
                          <p:cTn id="58" fill="hold">
                            <p:stCondLst>
                              <p:cond delay="0"/>
                            </p:stCondLst>
                            <p:childTnLst>
                              <p:par>
                                <p:cTn id="59" presetID="10" presetClass="entr" presetSubtype="0" fill="hold" grpId="13" nodeType="withEffect">
                                  <p:stCondLst>
                                    <p:cond delay="0"/>
                                  </p:stCondLst>
                                  <p:childTnLst>
                                    <p:set>
                                      <p:cBhvr>
                                        <p:cTn id="60" dur="1" fill="hold">
                                          <p:stCondLst>
                                            <p:cond delay="0"/>
                                          </p:stCondLst>
                                        </p:cTn>
                                        <p:tgtEl>
                                          <p:spTgt spid="159"/>
                                        </p:tgtEl>
                                        <p:attrNameLst>
                                          <p:attrName>style.visibility</p:attrName>
                                        </p:attrNameLst>
                                      </p:cBhvr>
                                      <p:to>
                                        <p:strVal val="visible"/>
                                      </p:to>
                                    </p:set>
                                    <p:animEffect transition="in" filter="fade">
                                      <p:cBhvr>
                                        <p:cTn id="61" dur="500"/>
                                        <p:tgtEl>
                                          <p:spTgt spid="159"/>
                                        </p:tgtEl>
                                      </p:cBhvr>
                                    </p:animEffect>
                                  </p:childTnLst>
                                </p:cTn>
                              </p:par>
                            </p:childTnLst>
                          </p:cTn>
                        </p:par>
                        <p:par>
                          <p:cTn id="62" fill="hold">
                            <p:stCondLst>
                              <p:cond delay="0"/>
                            </p:stCondLst>
                            <p:childTnLst>
                              <p:par>
                                <p:cTn id="63" presetID="10" presetClass="entr" presetSubtype="0" fill="hold" grpId="14" nodeType="withEffect">
                                  <p:stCondLst>
                                    <p:cond delay="0"/>
                                  </p:stCondLst>
                                  <p:childTnLst>
                                    <p:set>
                                      <p:cBhvr>
                                        <p:cTn id="64" dur="1" fill="hold">
                                          <p:stCondLst>
                                            <p:cond delay="0"/>
                                          </p:stCondLst>
                                        </p:cTn>
                                        <p:tgtEl>
                                          <p:spTgt spid="160"/>
                                        </p:tgtEl>
                                        <p:attrNameLst>
                                          <p:attrName>style.visibility</p:attrName>
                                        </p:attrNameLst>
                                      </p:cBhvr>
                                      <p:to>
                                        <p:strVal val="visible"/>
                                      </p:to>
                                    </p:set>
                                    <p:animEffect transition="in" filter="fade">
                                      <p:cBhvr>
                                        <p:cTn id="65" dur="500"/>
                                        <p:tgtEl>
                                          <p:spTgt spid="160"/>
                                        </p:tgtEl>
                                      </p:cBhvr>
                                    </p:animEffect>
                                  </p:childTnLst>
                                </p:cTn>
                              </p:par>
                            </p:childTnLst>
                          </p:cTn>
                        </p:par>
                        <p:par>
                          <p:cTn id="66" fill="hold">
                            <p:stCondLst>
                              <p:cond delay="0"/>
                            </p:stCondLst>
                            <p:childTnLst>
                              <p:par>
                                <p:cTn id="67" presetID="10" presetClass="entr" presetSubtype="0" fill="hold" grpId="15" nodeType="withEffect">
                                  <p:stCondLst>
                                    <p:cond delay="0"/>
                                  </p:stCondLst>
                                  <p:childTnLst>
                                    <p:set>
                                      <p:cBhvr>
                                        <p:cTn id="68" dur="1" fill="hold">
                                          <p:stCondLst>
                                            <p:cond delay="0"/>
                                          </p:stCondLst>
                                        </p:cTn>
                                        <p:tgtEl>
                                          <p:spTgt spid="161"/>
                                        </p:tgtEl>
                                        <p:attrNameLst>
                                          <p:attrName>style.visibility</p:attrName>
                                        </p:attrNameLst>
                                      </p:cBhvr>
                                      <p:to>
                                        <p:strVal val="visible"/>
                                      </p:to>
                                    </p:set>
                                    <p:animEffect transition="in" filter="fade">
                                      <p:cBhvr>
                                        <p:cTn id="69" dur="500"/>
                                        <p:tgtEl>
                                          <p:spTgt spid="161"/>
                                        </p:tgtEl>
                                      </p:cBhvr>
                                    </p:animEffect>
                                  </p:childTnLst>
                                </p:cTn>
                              </p:par>
                            </p:childTnLst>
                          </p:cTn>
                        </p:par>
                        <p:par>
                          <p:cTn id="70" fill="hold">
                            <p:stCondLst>
                              <p:cond delay="0"/>
                            </p:stCondLst>
                            <p:childTnLst>
                              <p:par>
                                <p:cTn id="71" presetID="10" presetClass="entr" presetSubtype="0" fill="hold" grpId="16" nodeType="withEffect">
                                  <p:stCondLst>
                                    <p:cond delay="0"/>
                                  </p:stCondLst>
                                  <p:childTnLst>
                                    <p:set>
                                      <p:cBhvr>
                                        <p:cTn id="72" dur="1" fill="hold">
                                          <p:stCondLst>
                                            <p:cond delay="0"/>
                                          </p:stCondLst>
                                        </p:cTn>
                                        <p:tgtEl>
                                          <p:spTgt spid="162"/>
                                        </p:tgtEl>
                                        <p:attrNameLst>
                                          <p:attrName>style.visibility</p:attrName>
                                        </p:attrNameLst>
                                      </p:cBhvr>
                                      <p:to>
                                        <p:strVal val="visible"/>
                                      </p:to>
                                    </p:set>
                                    <p:animEffect transition="in" filter="fade">
                                      <p:cBhvr>
                                        <p:cTn id="73" dur="500"/>
                                        <p:tgtEl>
                                          <p:spTgt spid="162"/>
                                        </p:tgtEl>
                                      </p:cBhvr>
                                    </p:animEffect>
                                  </p:childTnLst>
                                </p:cTn>
                              </p:par>
                            </p:childTnLst>
                          </p:cTn>
                        </p:par>
                        <p:par>
                          <p:cTn id="74" fill="hold">
                            <p:stCondLst>
                              <p:cond delay="0"/>
                            </p:stCondLst>
                            <p:childTnLst>
                              <p:par>
                                <p:cTn id="75" presetID="10" presetClass="entr" presetSubtype="0" fill="hold" grpId="17" nodeType="withEffect">
                                  <p:stCondLst>
                                    <p:cond delay="0"/>
                                  </p:stCondLst>
                                  <p:childTnLst>
                                    <p:set>
                                      <p:cBhvr>
                                        <p:cTn id="76" dur="1" fill="hold">
                                          <p:stCondLst>
                                            <p:cond delay="0"/>
                                          </p:stCondLst>
                                        </p:cTn>
                                        <p:tgtEl>
                                          <p:spTgt spid="170"/>
                                        </p:tgtEl>
                                        <p:attrNameLst>
                                          <p:attrName>style.visibility</p:attrName>
                                        </p:attrNameLst>
                                      </p:cBhvr>
                                      <p:to>
                                        <p:strVal val="visible"/>
                                      </p:to>
                                    </p:set>
                                    <p:animEffect transition="in" filter="fade">
                                      <p:cBhvr>
                                        <p:cTn id="77" dur="500"/>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P spid="111" grpId="1"/>
      <p:bldP spid="120" grpId="2"/>
      <p:bldP spid="121" grpId="3"/>
      <p:bldP spid="122" grpId="4"/>
      <p:bldP spid="130" grpId="5"/>
      <p:bldP spid="131" grpId="6"/>
      <p:bldP spid="140" grpId="7"/>
      <p:bldP spid="141" grpId="8"/>
      <p:bldP spid="142" grpId="9"/>
      <p:bldP spid="143" grpId="10"/>
      <p:bldP spid="150" grpId="11"/>
      <p:bldP spid="151" grpId="12"/>
      <p:bldP spid="159" grpId="13"/>
      <p:bldP spid="160" grpId="14"/>
      <p:bldP spid="161" grpId="15"/>
      <p:bldP spid="162" grpId="16"/>
      <p:bldP spid="170" grpId="17"/>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How directly should parts depend on one another?</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Label"/>
          <p:cNvSpPr txBox="1"/>
          <p:nvPr/>
        </p:nvSpPr>
        <p:spPr>
          <a:xfrm>
            <a:off x="277147" y="1018743"/>
            <a:ext cx="8589704" cy="485099"/>
          </a:xfrm>
          <a:prstGeom prst="rect">
            <a:avLst/>
          </a:prstGeom>
          <a:noFill/>
          <a:ln>
            <a:noFill/>
          </a:ln>
        </p:spPr>
        <p:txBody>
          <a:bodyPr wrap="square" lIns="0" tIns="0" rIns="0" bIns="0" anchor="t"/>
          <a:lstStyle/>
          <a:p>
            <a:pPr algn="ctr">
              <a:buNone/>
            </a:pPr>
            <a:r>
              <a:rPr lang="en-US" sz="2400" b="1" i="0" dirty="0">
                <a:solidFill>
                  <a:srgbClr val="8E6F3E"/>
                </a:solidFill>
              </a:rPr>
              <a:t>DIRECT</a:t>
            </a:r>
          </a:p>
        </p:txBody>
      </p:sp>
      <p:sp>
        <p:nvSpPr>
          <p:cNvPr id="101" name="S101"/>
          <p:cNvSpPr/>
          <p:nvPr/>
        </p:nvSpPr>
        <p:spPr>
          <a:xfrm>
            <a:off x="2600000" y="1606743"/>
            <a:ext cx="1500000" cy="823199"/>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600" b="1" i="0" dirty="0">
                <a:solidFill>
                  <a:srgbClr val="5C4826"/>
                </a:solidFill>
              </a:rPr>
              <a:t>A</a:t>
            </a:r>
          </a:p>
        </p:txBody>
      </p:sp>
      <p:sp>
        <p:nvSpPr>
          <p:cNvPr id="102" name="S102"/>
          <p:cNvSpPr/>
          <p:nvPr/>
        </p:nvSpPr>
        <p:spPr>
          <a:xfrm>
            <a:off x="5044000" y="1606743"/>
            <a:ext cx="1500000" cy="823199"/>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600" b="1" i="0" dirty="0">
                <a:solidFill>
                  <a:srgbClr val="5C4826"/>
                </a:solidFill>
              </a:rPr>
              <a:t>B</a:t>
            </a:r>
          </a:p>
        </p:txBody>
      </p:sp>
      <p:cxnSp>
        <p:nvCxnSpPr>
          <p:cNvPr id="103" name="L103"/>
          <p:cNvCxnSpPr/>
          <p:nvPr/>
        </p:nvCxnSpPr>
        <p:spPr>
          <a:xfrm>
            <a:off x="4100000" y="2018343"/>
            <a:ext cx="944000" cy="0"/>
          </a:xfrm>
          <a:prstGeom prst="straightConnector1">
            <a:avLst/>
          </a:prstGeom>
          <a:ln w="44450">
            <a:solidFill>
              <a:srgbClr val="8E6F3E"/>
            </a:solidFill>
            <a:tailEnd type="triangle" w="med" len="med"/>
          </a:ln>
        </p:spPr>
      </p:cxnSp>
      <p:sp>
        <p:nvSpPr>
          <p:cNvPr id="104" name="Label"/>
          <p:cNvSpPr txBox="1"/>
          <p:nvPr/>
        </p:nvSpPr>
        <p:spPr>
          <a:xfrm>
            <a:off x="277147" y="2782743"/>
            <a:ext cx="8589704" cy="485099"/>
          </a:xfrm>
          <a:prstGeom prst="rect">
            <a:avLst/>
          </a:prstGeom>
          <a:noFill/>
          <a:ln>
            <a:noFill/>
          </a:ln>
        </p:spPr>
        <p:txBody>
          <a:bodyPr wrap="square" lIns="0" tIns="0" rIns="0" bIns="0" anchor="t"/>
          <a:lstStyle/>
          <a:p>
            <a:pPr algn="ctr">
              <a:buNone/>
            </a:pPr>
            <a:r>
              <a:rPr lang="en-US" sz="2400" b="1" i="0" dirty="0">
                <a:solidFill>
                  <a:srgbClr val="8E6F3E"/>
                </a:solidFill>
              </a:rPr>
              <a:t>INDIRECT</a:t>
            </a:r>
          </a:p>
        </p:txBody>
      </p:sp>
      <p:sp>
        <p:nvSpPr>
          <p:cNvPr id="105" name="S105"/>
          <p:cNvSpPr/>
          <p:nvPr/>
        </p:nvSpPr>
        <p:spPr>
          <a:xfrm>
            <a:off x="1900000" y="3370743"/>
            <a:ext cx="1350000" cy="823199"/>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400" b="1" i="0" dirty="0">
                <a:solidFill>
                  <a:srgbClr val="5C4826"/>
                </a:solidFill>
              </a:rPr>
              <a:t>A</a:t>
            </a:r>
          </a:p>
        </p:txBody>
      </p:sp>
      <p:sp>
        <p:nvSpPr>
          <p:cNvPr id="106" name="S106"/>
          <p:cNvSpPr/>
          <p:nvPr/>
        </p:nvSpPr>
        <p:spPr>
          <a:xfrm>
            <a:off x="3897000" y="3370743"/>
            <a:ext cx="1350000" cy="823199"/>
          </a:xfrm>
          <a:prstGeom prst="rect">
            <a:avLst/>
          </a:prstGeom>
          <a:solidFill>
            <a:srgbClr val="8E6F3E"/>
          </a:solidFill>
          <a:ln>
            <a:noFill/>
          </a:ln>
        </p:spPr>
        <p:txBody>
          <a:bodyPr wrap="square" lIns="91440" tIns="45720" rIns="91440" bIns="45720" anchor="ctr"/>
          <a:lstStyle/>
          <a:p>
            <a:pPr algn="ctr">
              <a:buNone/>
            </a:pPr>
            <a:r>
              <a:rPr lang="en-US" sz="2400" b="1" i="0" dirty="0">
                <a:solidFill>
                  <a:srgbClr val="FFFFFF"/>
                </a:solidFill>
              </a:rPr>
              <a:t>I</a:t>
            </a:r>
          </a:p>
        </p:txBody>
      </p:sp>
      <p:sp>
        <p:nvSpPr>
          <p:cNvPr id="107" name="S107"/>
          <p:cNvSpPr/>
          <p:nvPr/>
        </p:nvSpPr>
        <p:spPr>
          <a:xfrm>
            <a:off x="5894000" y="3370743"/>
            <a:ext cx="1350000" cy="823199"/>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400" b="1" i="0" dirty="0">
                <a:solidFill>
                  <a:srgbClr val="5C4826"/>
                </a:solidFill>
              </a:rPr>
              <a:t>B</a:t>
            </a:r>
          </a:p>
        </p:txBody>
      </p:sp>
      <p:cxnSp>
        <p:nvCxnSpPr>
          <p:cNvPr id="108" name="L108"/>
          <p:cNvCxnSpPr/>
          <p:nvPr/>
        </p:nvCxnSpPr>
        <p:spPr>
          <a:xfrm>
            <a:off x="3250000" y="3782343"/>
            <a:ext cx="647000" cy="0"/>
          </a:xfrm>
          <a:prstGeom prst="straightConnector1">
            <a:avLst/>
          </a:prstGeom>
          <a:ln w="38100">
            <a:solidFill>
              <a:srgbClr val="8E6F3E"/>
            </a:solidFill>
            <a:tailEnd type="triangle" w="med" len="med"/>
          </a:ln>
        </p:spPr>
      </p:cxnSp>
      <p:cxnSp>
        <p:nvCxnSpPr>
          <p:cNvPr id="109" name="L109"/>
          <p:cNvCxnSpPr/>
          <p:nvPr/>
        </p:nvCxnSpPr>
        <p:spPr>
          <a:xfrm>
            <a:off x="5247000" y="3782343"/>
            <a:ext cx="647000" cy="0"/>
          </a:xfrm>
          <a:prstGeom prst="straightConnector1">
            <a:avLst/>
          </a:prstGeom>
          <a:ln w="38100">
            <a:solidFill>
              <a:srgbClr val="8E6F3E"/>
            </a:solidFill>
            <a:tailEnd type="triangle" w="med" len="med"/>
          </a:ln>
        </p:spPr>
      </p:cxnSp>
      <p:sp>
        <p:nvSpPr>
          <p:cNvPr id="110" name="Ex"/>
          <p:cNvSpPr txBox="1"/>
          <p:nvPr/>
        </p:nvSpPr>
        <p:spPr>
          <a:xfrm>
            <a:off x="277147" y="4473243"/>
            <a:ext cx="8589704" cy="529200"/>
          </a:xfrm>
          <a:prstGeom prst="rect">
            <a:avLst/>
          </a:prstGeom>
          <a:noFill/>
          <a:ln>
            <a:noFill/>
          </a:ln>
        </p:spPr>
        <p:txBody>
          <a:bodyPr wrap="square" lIns="0" tIns="0" rIns="0" bIns="0" anchor="t"/>
          <a:lstStyle/>
          <a:p>
            <a:pPr algn="ctr">
              <a:buNone/>
            </a:pPr>
            <a:r>
              <a:rPr lang="en-US" sz="2100" b="0" i="1" dirty="0">
                <a:solidFill>
                  <a:srgbClr val="555960"/>
                </a:solidFill>
              </a:rPr>
              <a:t>interface · adapter · factory · DI · proxy</a:t>
            </a:r>
          </a:p>
        </p:txBody>
      </p:sp>
      <p:sp>
        <p:nvSpPr>
          <p:cNvPr id="111" name="Q"/>
          <p:cNvSpPr txBox="1"/>
          <p:nvPr/>
        </p:nvSpPr>
        <p:spPr>
          <a:xfrm>
            <a:off x="277147" y="5134743"/>
            <a:ext cx="8589704" cy="529200"/>
          </a:xfrm>
          <a:prstGeom prst="rect">
            <a:avLst/>
          </a:prstGeom>
          <a:noFill/>
          <a:ln>
            <a:noFill/>
          </a:ln>
        </p:spPr>
        <p:txBody>
          <a:bodyPr wrap="square" lIns="0" tIns="0" rIns="0" bIns="0" anchor="t"/>
          <a:lstStyle/>
          <a:p>
            <a:pPr algn="ctr">
              <a:buNone/>
            </a:pPr>
            <a:r>
              <a:rPr lang="en-US" sz="2400" b="0" i="1" dirty="0">
                <a:solidFill>
                  <a:srgbClr val="000000"/>
                </a:solidFill>
              </a:rPr>
              <a:t>What future change are we buying isolation from?</a:t>
            </a:r>
          </a:p>
        </p:txBody>
      </p:sp>
      <p:sp>
        <p:nvSpPr>
          <p:cNvPr id="112"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2000" b="1" i="0" dirty="0">
                <a:solidFill>
                  <a:srgbClr val="FFFFFF"/>
                </a:solidFill>
              </a:rPr>
              <a:t>Indirection buys flexibility by spending complexity.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How should this responsibility be decomposed?</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Label"/>
          <p:cNvSpPr txBox="1"/>
          <p:nvPr/>
        </p:nvSpPr>
        <p:spPr>
          <a:xfrm>
            <a:off x="312799" y="1023130"/>
            <a:ext cx="3960000" cy="521400"/>
          </a:xfrm>
          <a:prstGeom prst="rect">
            <a:avLst/>
          </a:prstGeom>
          <a:noFill/>
          <a:ln>
            <a:noFill/>
          </a:ln>
        </p:spPr>
        <p:txBody>
          <a:bodyPr wrap="square" lIns="0" tIns="0" rIns="0" bIns="0" anchor="t"/>
          <a:lstStyle/>
          <a:p>
            <a:pPr algn="ctr">
              <a:buNone/>
            </a:pPr>
            <a:r>
              <a:rPr lang="en-US" sz="2100" b="1" i="0" dirty="0">
                <a:solidFill>
                  <a:srgbClr val="8E6F3E"/>
                </a:solidFill>
              </a:rPr>
              <a:t>A: by processing steps</a:t>
            </a:r>
          </a:p>
        </p:txBody>
      </p:sp>
      <p:sp>
        <p:nvSpPr>
          <p:cNvPr id="101" name="S101"/>
          <p:cNvSpPr/>
          <p:nvPr/>
        </p:nvSpPr>
        <p:spPr>
          <a:xfrm>
            <a:off x="312799" y="1623530"/>
            <a:ext cx="3960000" cy="2528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300" b="0" i="0" dirty="0">
                <a:solidFill>
                  <a:srgbClr val="5C4826"/>
                </a:solidFill>
              </a:rPr>
              <a:t>STEP 1</a:t>
            </a:r>
          </a:p>
          <a:p>
            <a:pPr algn="ctr">
              <a:spcBef>
                <a:spcPts val="160"/>
              </a:spcBef>
              <a:buNone/>
            </a:pPr>
            <a:r>
              <a:rPr lang="en-US" sz="2300" b="0" i="0" dirty="0">
                <a:solidFill>
                  <a:srgbClr val="5C4826"/>
                </a:solidFill>
              </a:rPr>
              <a:t>STEP 2</a:t>
            </a:r>
          </a:p>
          <a:p>
            <a:pPr algn="ctr">
              <a:spcBef>
                <a:spcPts val="160"/>
              </a:spcBef>
              <a:buNone/>
            </a:pPr>
            <a:r>
              <a:rPr lang="en-US" sz="2300" b="0" i="0" dirty="0">
                <a:solidFill>
                  <a:srgbClr val="5C4826"/>
                </a:solidFill>
              </a:rPr>
              <a:t>STEP 3</a:t>
            </a:r>
          </a:p>
        </p:txBody>
      </p:sp>
      <p:sp>
        <p:nvSpPr>
          <p:cNvPr id="102" name="Label"/>
          <p:cNvSpPr txBox="1"/>
          <p:nvPr/>
        </p:nvSpPr>
        <p:spPr>
          <a:xfrm>
            <a:off x="4871200" y="1023130"/>
            <a:ext cx="3960000" cy="521400"/>
          </a:xfrm>
          <a:prstGeom prst="rect">
            <a:avLst/>
          </a:prstGeom>
          <a:noFill/>
          <a:ln>
            <a:noFill/>
          </a:ln>
        </p:spPr>
        <p:txBody>
          <a:bodyPr wrap="square" lIns="0" tIns="0" rIns="0" bIns="0" anchor="t"/>
          <a:lstStyle/>
          <a:p>
            <a:pPr algn="ctr">
              <a:buNone/>
            </a:pPr>
            <a:r>
              <a:rPr lang="en-US" sz="2100" b="1" i="0" dirty="0">
                <a:solidFill>
                  <a:srgbClr val="8E6F3E"/>
                </a:solidFill>
              </a:rPr>
              <a:t>B: around likely change</a:t>
            </a:r>
          </a:p>
        </p:txBody>
      </p:sp>
      <p:sp>
        <p:nvSpPr>
          <p:cNvPr id="103" name="S103"/>
          <p:cNvSpPr/>
          <p:nvPr/>
        </p:nvSpPr>
        <p:spPr>
          <a:xfrm>
            <a:off x="4871200" y="1623530"/>
            <a:ext cx="3960000" cy="2528000"/>
          </a:xfrm>
          <a:prstGeom prst="rect">
            <a:avLst/>
          </a:prstGeom>
          <a:solidFill>
            <a:srgbClr val="FBF8F2"/>
          </a:solidFill>
          <a:ln w="19050">
            <a:solidFill>
              <a:srgbClr val="5C4826"/>
            </a:solidFill>
          </a:ln>
        </p:spPr>
        <p:txBody>
          <a:bodyPr wrap="square" lIns="91440" tIns="45720" rIns="91440" bIns="45720" anchor="ctr"/>
          <a:lstStyle/>
          <a:p>
            <a:pPr algn="ctr">
              <a:buNone/>
            </a:pPr>
            <a:r>
              <a:rPr lang="en-US" sz="2300" b="0" i="0" dirty="0">
                <a:solidFill>
                  <a:srgbClr val="5C4826"/>
                </a:solidFill>
              </a:rPr>
              <a:t>STABLE SEAM</a:t>
            </a:r>
          </a:p>
          <a:p>
            <a:pPr algn="ctr">
              <a:spcBef>
                <a:spcPts val="160"/>
              </a:spcBef>
              <a:buNone/>
            </a:pPr>
            <a:r>
              <a:rPr lang="en-US" sz="2300" b="0" i="0" dirty="0">
                <a:solidFill>
                  <a:srgbClr val="5C4826"/>
                </a:solidFill>
              </a:rPr>
              <a:t>hidden decision</a:t>
            </a:r>
          </a:p>
          <a:p>
            <a:pPr algn="ctr">
              <a:spcBef>
                <a:spcPts val="160"/>
              </a:spcBef>
              <a:buNone/>
            </a:pPr>
            <a:r>
              <a:rPr lang="en-US" sz="2300" b="0" i="0" dirty="0">
                <a:solidFill>
                  <a:srgbClr val="5C4826"/>
                </a:solidFill>
              </a:rPr>
              <a:t>(likely to change)</a:t>
            </a:r>
          </a:p>
        </p:txBody>
      </p:sp>
      <p:sp>
        <p:nvSpPr>
          <p:cNvPr id="104" name="S104"/>
          <p:cNvSpPr/>
          <p:nvPr/>
        </p:nvSpPr>
        <p:spPr>
          <a:xfrm>
            <a:off x="274320" y="4420130"/>
            <a:ext cx="8595360" cy="884800"/>
          </a:xfrm>
          <a:prstGeom prst="rect">
            <a:avLst/>
          </a:prstGeom>
          <a:noFill/>
          <a:ln>
            <a:noFill/>
          </a:ln>
        </p:spPr>
        <p:txBody>
          <a:bodyPr wrap="square" lIns="91440" tIns="45720" rIns="91440" bIns="45720" anchor="ctr"/>
          <a:lstStyle/>
          <a:p>
            <a:pPr algn="ctr">
              <a:buNone/>
            </a:pPr>
            <a:r>
              <a:rPr lang="en-US" sz="2500" b="0" i="1" dirty="0">
                <a:solidFill>
                  <a:srgbClr val="000000"/>
                </a:solidFill>
              </a:rPr>
              <a:t>When X changes, which design contains the change?</a:t>
            </a:r>
          </a:p>
        </p:txBody>
      </p:sp>
      <p:sp>
        <p:nvSpPr>
          <p:cNvPr id="105"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2000" b="1" i="0" dirty="0">
                <a:solidFill>
                  <a:srgbClr val="FFFFFF"/>
                </a:solidFill>
              </a:rPr>
              <a:t>Hide the decisions most likely to change behind stable seams.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Every Design choice trades one problem for another</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277147" y="1004785"/>
            <a:ext cx="2000000" cy="784000"/>
          </a:xfrm>
          <a:prstGeom prst="rect">
            <a:avLst/>
          </a:prstGeom>
          <a:solidFill>
            <a:srgbClr val="8E6F3E"/>
          </a:solidFill>
          <a:ln w="9525">
            <a:solidFill>
              <a:srgbClr val="C9B991"/>
            </a:solidFill>
          </a:ln>
        </p:spPr>
        <p:txBody>
          <a:bodyPr wrap="square" lIns="45720" tIns="45720" rIns="45720" bIns="45720" anchor="ctr"/>
          <a:lstStyle/>
          <a:p>
            <a:pPr algn="ctr">
              <a:buNone/>
            </a:pPr>
            <a:r>
              <a:rPr lang="en-US" sz="1750" b="1" i="0" dirty="0">
                <a:solidFill>
                  <a:srgbClr val="FFFFFF"/>
                </a:solidFill>
              </a:rPr>
              <a:t>Question</a:t>
            </a:r>
          </a:p>
        </p:txBody>
      </p:sp>
      <p:sp>
        <p:nvSpPr>
          <p:cNvPr id="101" name="S101"/>
          <p:cNvSpPr/>
          <p:nvPr/>
        </p:nvSpPr>
        <p:spPr>
          <a:xfrm>
            <a:off x="2277148" y="1004785"/>
            <a:ext cx="2100000" cy="784000"/>
          </a:xfrm>
          <a:prstGeom prst="rect">
            <a:avLst/>
          </a:prstGeom>
          <a:solidFill>
            <a:srgbClr val="8E6F3E"/>
          </a:solidFill>
          <a:ln w="9525">
            <a:solidFill>
              <a:srgbClr val="C9B991"/>
            </a:solidFill>
          </a:ln>
        </p:spPr>
        <p:txBody>
          <a:bodyPr wrap="square" lIns="45720" tIns="45720" rIns="45720" bIns="45720" anchor="ctr"/>
          <a:lstStyle/>
          <a:p>
            <a:pPr algn="ctr">
              <a:buNone/>
            </a:pPr>
            <a:r>
              <a:rPr lang="en-US" sz="1750" b="1" i="0" dirty="0">
                <a:solidFill>
                  <a:srgbClr val="FFFFFF"/>
                </a:solidFill>
              </a:rPr>
              <a:t>One answer</a:t>
            </a:r>
          </a:p>
        </p:txBody>
      </p:sp>
      <p:sp>
        <p:nvSpPr>
          <p:cNvPr id="102" name="S102"/>
          <p:cNvSpPr/>
          <p:nvPr/>
        </p:nvSpPr>
        <p:spPr>
          <a:xfrm>
            <a:off x="4377148" y="1004785"/>
            <a:ext cx="2100000" cy="784000"/>
          </a:xfrm>
          <a:prstGeom prst="rect">
            <a:avLst/>
          </a:prstGeom>
          <a:solidFill>
            <a:srgbClr val="8E6F3E"/>
          </a:solidFill>
          <a:ln w="9525">
            <a:solidFill>
              <a:srgbClr val="C9B991"/>
            </a:solidFill>
          </a:ln>
        </p:spPr>
        <p:txBody>
          <a:bodyPr wrap="square" lIns="45720" tIns="45720" rIns="45720" bIns="45720" anchor="ctr"/>
          <a:lstStyle/>
          <a:p>
            <a:pPr algn="ctr">
              <a:buNone/>
            </a:pPr>
            <a:r>
              <a:rPr lang="en-US" sz="1750" b="1" i="0" dirty="0">
                <a:solidFill>
                  <a:srgbClr val="FFFFFF"/>
                </a:solidFill>
              </a:rPr>
              <a:t>Another answer</a:t>
            </a:r>
          </a:p>
        </p:txBody>
      </p:sp>
      <p:sp>
        <p:nvSpPr>
          <p:cNvPr id="103" name="S103"/>
          <p:cNvSpPr/>
          <p:nvPr/>
        </p:nvSpPr>
        <p:spPr>
          <a:xfrm>
            <a:off x="6477148" y="1004785"/>
            <a:ext cx="2389704" cy="784000"/>
          </a:xfrm>
          <a:prstGeom prst="rect">
            <a:avLst/>
          </a:prstGeom>
          <a:solidFill>
            <a:srgbClr val="8E6F3E"/>
          </a:solidFill>
          <a:ln w="9525">
            <a:solidFill>
              <a:srgbClr val="C9B991"/>
            </a:solidFill>
          </a:ln>
        </p:spPr>
        <p:txBody>
          <a:bodyPr wrap="square" lIns="45720" tIns="45720" rIns="45720" bIns="45720" anchor="ctr"/>
          <a:lstStyle/>
          <a:p>
            <a:pPr algn="ctr">
              <a:buNone/>
            </a:pPr>
            <a:r>
              <a:rPr lang="en-US" sz="1750" b="1" i="0" dirty="0">
                <a:solidFill>
                  <a:srgbClr val="FFFFFF"/>
                </a:solidFill>
              </a:rPr>
              <a:t>Tradeoff</a:t>
            </a:r>
          </a:p>
        </p:txBody>
      </p:sp>
      <p:sp>
        <p:nvSpPr>
          <p:cNvPr id="104" name="S104"/>
          <p:cNvSpPr/>
          <p:nvPr/>
        </p:nvSpPr>
        <p:spPr>
          <a:xfrm>
            <a:off x="277147" y="1788785"/>
            <a:ext cx="2000000"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1" i="0" dirty="0">
                <a:solidFill>
                  <a:srgbClr val="000000"/>
                </a:solidFill>
              </a:rPr>
              <a:t>Who owns truth?</a:t>
            </a:r>
          </a:p>
        </p:txBody>
      </p:sp>
      <p:sp>
        <p:nvSpPr>
          <p:cNvPr id="105" name="S105"/>
          <p:cNvSpPr/>
          <p:nvPr/>
        </p:nvSpPr>
        <p:spPr>
          <a:xfrm>
            <a:off x="2277148" y="1788785"/>
            <a:ext cx="2100000"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0" i="0" dirty="0">
                <a:solidFill>
                  <a:srgbClr val="000000"/>
                </a:solidFill>
              </a:rPr>
              <a:t>single authority</a:t>
            </a:r>
          </a:p>
        </p:txBody>
      </p:sp>
      <p:sp>
        <p:nvSpPr>
          <p:cNvPr id="106" name="S106"/>
          <p:cNvSpPr/>
          <p:nvPr/>
        </p:nvSpPr>
        <p:spPr>
          <a:xfrm>
            <a:off x="4377148" y="1788785"/>
            <a:ext cx="2100000"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0" i="0" dirty="0">
                <a:solidFill>
                  <a:srgbClr val="000000"/>
                </a:solidFill>
              </a:rPr>
              <a:t>distributed authority</a:t>
            </a:r>
          </a:p>
        </p:txBody>
      </p:sp>
      <p:sp>
        <p:nvSpPr>
          <p:cNvPr id="107" name="S107"/>
          <p:cNvSpPr/>
          <p:nvPr/>
        </p:nvSpPr>
        <p:spPr>
          <a:xfrm>
            <a:off x="6477148" y="1788785"/>
            <a:ext cx="2389704"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0" i="0" dirty="0">
                <a:solidFill>
                  <a:srgbClr val="000000"/>
                </a:solidFill>
              </a:rPr>
              <a:t>coordination / autonomy</a:t>
            </a:r>
          </a:p>
        </p:txBody>
      </p:sp>
      <p:sp>
        <p:nvSpPr>
          <p:cNvPr id="108" name="S108"/>
          <p:cNvSpPr/>
          <p:nvPr/>
        </p:nvSpPr>
        <p:spPr>
          <a:xfrm>
            <a:off x="277147" y="2572785"/>
            <a:ext cx="2000000" cy="784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750" b="1" i="0" dirty="0">
                <a:solidFill>
                  <a:srgbClr val="000000"/>
                </a:solidFill>
              </a:rPr>
              <a:t>Copies?</a:t>
            </a:r>
          </a:p>
        </p:txBody>
      </p:sp>
      <p:sp>
        <p:nvSpPr>
          <p:cNvPr id="109" name="S109"/>
          <p:cNvSpPr/>
          <p:nvPr/>
        </p:nvSpPr>
        <p:spPr>
          <a:xfrm>
            <a:off x="2277148" y="2572785"/>
            <a:ext cx="2100000" cy="784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750" b="0" i="0" dirty="0">
                <a:solidFill>
                  <a:srgbClr val="000000"/>
                </a:solidFill>
              </a:rPr>
              <a:t>tighter consistency</a:t>
            </a:r>
          </a:p>
        </p:txBody>
      </p:sp>
      <p:sp>
        <p:nvSpPr>
          <p:cNvPr id="110" name="S110"/>
          <p:cNvSpPr/>
          <p:nvPr/>
        </p:nvSpPr>
        <p:spPr>
          <a:xfrm>
            <a:off x="4377148" y="2572785"/>
            <a:ext cx="2100000" cy="784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750" b="0" i="0" dirty="0">
                <a:solidFill>
                  <a:srgbClr val="000000"/>
                </a:solidFill>
              </a:rPr>
              <a:t>looser consistency</a:t>
            </a:r>
          </a:p>
        </p:txBody>
      </p:sp>
      <p:sp>
        <p:nvSpPr>
          <p:cNvPr id="111" name="S111"/>
          <p:cNvSpPr/>
          <p:nvPr/>
        </p:nvSpPr>
        <p:spPr>
          <a:xfrm>
            <a:off x="6477148" y="2572785"/>
            <a:ext cx="2389704" cy="784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750" b="0" i="0" dirty="0">
                <a:solidFill>
                  <a:srgbClr val="000000"/>
                </a:solidFill>
              </a:rPr>
              <a:t>coordination / availability-latency</a:t>
            </a:r>
          </a:p>
        </p:txBody>
      </p:sp>
      <p:sp>
        <p:nvSpPr>
          <p:cNvPr id="112" name="S112"/>
          <p:cNvSpPr/>
          <p:nvPr/>
        </p:nvSpPr>
        <p:spPr>
          <a:xfrm>
            <a:off x="277147" y="3356785"/>
            <a:ext cx="2000000"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1" i="0" dirty="0">
                <a:solidFill>
                  <a:srgbClr val="000000"/>
                </a:solidFill>
              </a:rPr>
              <a:t>When?</a:t>
            </a:r>
          </a:p>
        </p:txBody>
      </p:sp>
      <p:sp>
        <p:nvSpPr>
          <p:cNvPr id="113" name="S113"/>
          <p:cNvSpPr/>
          <p:nvPr/>
        </p:nvSpPr>
        <p:spPr>
          <a:xfrm>
            <a:off x="2277148" y="3356785"/>
            <a:ext cx="2100000"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0" i="0" dirty="0">
                <a:solidFill>
                  <a:srgbClr val="000000"/>
                </a:solidFill>
              </a:rPr>
              <a:t>immediate</a:t>
            </a:r>
          </a:p>
        </p:txBody>
      </p:sp>
      <p:sp>
        <p:nvSpPr>
          <p:cNvPr id="114" name="S114"/>
          <p:cNvSpPr/>
          <p:nvPr/>
        </p:nvSpPr>
        <p:spPr>
          <a:xfrm>
            <a:off x="4377148" y="3356785"/>
            <a:ext cx="2100000"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0" i="0" dirty="0">
                <a:solidFill>
                  <a:srgbClr val="000000"/>
                </a:solidFill>
              </a:rPr>
              <a:t>deferred</a:t>
            </a:r>
          </a:p>
        </p:txBody>
      </p:sp>
      <p:sp>
        <p:nvSpPr>
          <p:cNvPr id="115" name="S115"/>
          <p:cNvSpPr/>
          <p:nvPr/>
        </p:nvSpPr>
        <p:spPr>
          <a:xfrm>
            <a:off x="6477148" y="3356785"/>
            <a:ext cx="2389704"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0" i="0" dirty="0">
                <a:solidFill>
                  <a:srgbClr val="000000"/>
                </a:solidFill>
              </a:rPr>
              <a:t>immediacy / isolation</a:t>
            </a:r>
          </a:p>
        </p:txBody>
      </p:sp>
      <p:sp>
        <p:nvSpPr>
          <p:cNvPr id="116" name="S116"/>
          <p:cNvSpPr/>
          <p:nvPr/>
        </p:nvSpPr>
        <p:spPr>
          <a:xfrm>
            <a:off x="277147" y="4140785"/>
            <a:ext cx="2000000" cy="784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750" b="1" i="0" dirty="0">
                <a:solidFill>
                  <a:srgbClr val="000000"/>
                </a:solidFill>
              </a:rPr>
              <a:t>Depend how?</a:t>
            </a:r>
          </a:p>
        </p:txBody>
      </p:sp>
      <p:sp>
        <p:nvSpPr>
          <p:cNvPr id="117" name="S117"/>
          <p:cNvSpPr/>
          <p:nvPr/>
        </p:nvSpPr>
        <p:spPr>
          <a:xfrm>
            <a:off x="2277148" y="4140785"/>
            <a:ext cx="2100000" cy="784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750" b="0" i="0" dirty="0">
                <a:solidFill>
                  <a:srgbClr val="000000"/>
                </a:solidFill>
              </a:rPr>
              <a:t>direct</a:t>
            </a:r>
          </a:p>
        </p:txBody>
      </p:sp>
      <p:sp>
        <p:nvSpPr>
          <p:cNvPr id="118" name="S118"/>
          <p:cNvSpPr/>
          <p:nvPr/>
        </p:nvSpPr>
        <p:spPr>
          <a:xfrm>
            <a:off x="4377148" y="4140785"/>
            <a:ext cx="2100000" cy="784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750" b="0" i="0" dirty="0">
                <a:solidFill>
                  <a:srgbClr val="000000"/>
                </a:solidFill>
              </a:rPr>
              <a:t>indirect</a:t>
            </a:r>
          </a:p>
        </p:txBody>
      </p:sp>
      <p:sp>
        <p:nvSpPr>
          <p:cNvPr id="119" name="S119"/>
          <p:cNvSpPr/>
          <p:nvPr/>
        </p:nvSpPr>
        <p:spPr>
          <a:xfrm>
            <a:off x="6477148" y="4140785"/>
            <a:ext cx="2389704" cy="784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750" b="0" i="0" dirty="0">
                <a:solidFill>
                  <a:srgbClr val="000000"/>
                </a:solidFill>
              </a:rPr>
              <a:t>simplicity / change isolation</a:t>
            </a:r>
          </a:p>
        </p:txBody>
      </p:sp>
      <p:sp>
        <p:nvSpPr>
          <p:cNvPr id="120" name="S120"/>
          <p:cNvSpPr/>
          <p:nvPr/>
        </p:nvSpPr>
        <p:spPr>
          <a:xfrm>
            <a:off x="277147" y="4924785"/>
            <a:ext cx="2000000"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1" i="0" dirty="0">
                <a:solidFill>
                  <a:srgbClr val="000000"/>
                </a:solidFill>
              </a:rPr>
              <a:t>Decompose how?</a:t>
            </a:r>
          </a:p>
        </p:txBody>
      </p:sp>
      <p:sp>
        <p:nvSpPr>
          <p:cNvPr id="121" name="S121"/>
          <p:cNvSpPr/>
          <p:nvPr/>
        </p:nvSpPr>
        <p:spPr>
          <a:xfrm>
            <a:off x="2277148" y="4924785"/>
            <a:ext cx="2100000"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0" i="0" dirty="0">
                <a:solidFill>
                  <a:srgbClr val="000000"/>
                </a:solidFill>
              </a:rPr>
              <a:t>fewer seams</a:t>
            </a:r>
          </a:p>
        </p:txBody>
      </p:sp>
      <p:sp>
        <p:nvSpPr>
          <p:cNvPr id="122" name="S122"/>
          <p:cNvSpPr/>
          <p:nvPr/>
        </p:nvSpPr>
        <p:spPr>
          <a:xfrm>
            <a:off x="4377148" y="4924785"/>
            <a:ext cx="2100000"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0" i="0" dirty="0">
                <a:solidFill>
                  <a:srgbClr val="000000"/>
                </a:solidFill>
              </a:rPr>
              <a:t>more seams</a:t>
            </a:r>
          </a:p>
        </p:txBody>
      </p:sp>
      <p:sp>
        <p:nvSpPr>
          <p:cNvPr id="123" name="S123"/>
          <p:cNvSpPr/>
          <p:nvPr/>
        </p:nvSpPr>
        <p:spPr>
          <a:xfrm>
            <a:off x="6477148" y="4924785"/>
            <a:ext cx="2389704" cy="784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750" b="0" i="0" dirty="0">
                <a:solidFill>
                  <a:srgbClr val="000000"/>
                </a:solidFill>
              </a:rPr>
              <a:t>directness / locality</a:t>
            </a:r>
          </a:p>
        </p:txBody>
      </p:sp>
      <p:sp>
        <p:nvSpPr>
          <p:cNvPr id="124"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sz="1800" b="1" i="0">
                <a:solidFill>
                  <a:srgbClr val="FFFFFF"/>
                </a:solidFill>
              </a:rPr>
              <a:t>Design is not choosing the “good” side.</a:t>
            </a:r>
          </a:p>
          <a:p>
            <a:pPr algn="ctr"/>
            <a:r>
              <a:rPr sz="1800" b="1" i="0">
                <a:solidFill>
                  <a:srgbClr val="FFFFFF"/>
                </a:solidFill>
              </a:rPr>
              <a:t>It is choosing which consequences fit the problem.</a:t>
            </a:r>
          </a:p>
        </p:txBody>
      </p:sp>
    </p:spTree>
  </p:cSld>
  <p:clrMapOvr>
    <a:masterClrMapping/>
  </p:clrMapOvr>
</p:sld>
</file>

<file path=ppt/slides/slide23.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40000"/>
            <a:ext cx="7772400" cy="700000"/>
          </a:xfrm>
        </p:spPr>
        <p:txBody>
          <a:bodyPr>
            <a:normAutofit fontScale="90000"/>
          </a:bodyPr>
          <a:lstStyle/>
          <a:p>
            <a:pPr algn="ctr">
              <a:buNone/>
              <a:defRPr b="0"/>
            </a:pPr>
            <a:r>
              <a:rPr lang="en-US" sz="3200" b="0" i="0" dirty="0">
                <a:solidFill>
                  <a:srgbClr val="000000"/>
                </a:solidFill>
              </a:rPr>
              <a:t>Design tests whether the strategy is workable</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7" name="Section4"/>
          <p:cNvSpPr/>
          <p:nvPr/>
        </p:nvSpPr>
        <p:spPr>
          <a:xfrm>
            <a:off x="685800" y="420000"/>
            <a:ext cx="7772400" cy="320000"/>
          </a:xfrm>
          <a:prstGeom prst="rect">
            <a:avLst/>
          </a:prstGeom>
          <a:noFill/>
          <a:ln>
            <a:noFill/>
          </a:ln>
        </p:spPr>
        <p:txBody>
          <a:bodyPr wrap="square" lIns="0" tIns="0" rIns="0" bIns="0" anchor="t"/>
          <a:lstStyle/>
          <a:p>
            <a:pPr algn="ctr">
              <a:buNone/>
            </a:pPr>
            <a:r>
              <a:rPr lang="en-US" sz="1600" b="1" i="0" dirty="0">
                <a:solidFill>
                  <a:srgbClr val="8E6F3E"/>
                </a:solidFill>
              </a:rPr>
              <a:t>SECTION 4</a:t>
            </a:r>
          </a:p>
        </p:txBody>
      </p:sp>
      <p:sp>
        <p:nvSpPr>
          <p:cNvPr id="100" name="WallKicker"/>
          <p:cNvSpPr/>
          <p:nvPr/>
        </p:nvSpPr>
        <p:spPr>
          <a:xfrm>
            <a:off x="560000" y="1760000"/>
            <a:ext cx="2900000" cy="300000"/>
          </a:xfrm>
          <a:prstGeom prst="rect">
            <a:avLst/>
          </a:prstGeom>
          <a:noFill/>
          <a:ln>
            <a:noFill/>
          </a:ln>
        </p:spPr>
        <p:txBody>
          <a:bodyPr wrap="square" lIns="0" tIns="0" rIns="0" bIns="0" anchor="t"/>
          <a:lstStyle/>
          <a:p>
            <a:pPr algn="ctr">
              <a:buNone/>
            </a:pPr>
            <a:r>
              <a:rPr lang="en-US" sz="1600" b="1" i="0" dirty="0">
                <a:solidFill>
                  <a:srgbClr val="8E6F3E"/>
                </a:solidFill>
              </a:rPr>
              <a:t>the inherited wall</a:t>
            </a:r>
          </a:p>
        </p:txBody>
      </p:sp>
      <p:sp>
        <p:nvSpPr>
          <p:cNvPr id="101" name="WallLbl"/>
          <p:cNvSpPr/>
          <p:nvPr/>
        </p:nvSpPr>
        <p:spPr>
          <a:xfrm>
            <a:off x="560000" y="2060000"/>
            <a:ext cx="2900000" cy="300000"/>
          </a:xfrm>
          <a:prstGeom prst="rect">
            <a:avLst/>
          </a:prstGeom>
          <a:noFill/>
          <a:ln>
            <a:noFill/>
          </a:ln>
        </p:spPr>
        <p:txBody>
          <a:bodyPr wrap="square" lIns="0" tIns="0" rIns="0" bIns="0" anchor="t"/>
          <a:lstStyle/>
          <a:p>
            <a:pPr algn="ctr">
              <a:buNone/>
            </a:pPr>
            <a:r>
              <a:rPr lang="en-US" sz="1600" b="0" i="1" dirty="0">
                <a:solidFill>
                  <a:srgbClr val="555960"/>
                </a:solidFill>
              </a:rPr>
              <a:t>structural wall</a:t>
            </a:r>
          </a:p>
        </p:txBody>
      </p:sp>
      <p:sp>
        <p:nvSpPr>
          <p:cNvPr id="102" name="WallRect"/>
          <p:cNvSpPr/>
          <p:nvPr/>
        </p:nvSpPr>
        <p:spPr>
          <a:xfrm>
            <a:off x="1310000" y="2380000"/>
            <a:ext cx="1500000" cy="2560000"/>
          </a:xfrm>
          <a:prstGeom prst="rect">
            <a:avLst/>
          </a:prstGeom>
          <a:solidFill>
            <a:srgbClr val="C9B991"/>
          </a:solidFill>
          <a:ln w="19050">
            <a:solidFill>
              <a:srgbClr val="555960"/>
            </a:solidFill>
          </a:ln>
        </p:spPr>
        <p:txBody>
          <a:bodyPr wrap="square" lIns="91440" tIns="45720" rIns="91440" bIns="45720" anchor="ctr"/>
          <a:lstStyle/>
          <a:p>
            <a:endParaRPr/>
          </a:p>
        </p:txBody>
      </p:sp>
      <p:sp>
        <p:nvSpPr>
          <p:cNvPr id="103" name="ServiceSpace"/>
          <p:cNvSpPr/>
          <p:nvPr/>
        </p:nvSpPr>
        <p:spPr>
          <a:xfrm>
            <a:off x="1585000" y="3260000"/>
            <a:ext cx="950000" cy="1100000"/>
          </a:xfrm>
          <a:prstGeom prst="rect">
            <a:avLst/>
          </a:prstGeom>
          <a:solidFill>
            <a:srgbClr val="F5F1E8"/>
          </a:solidFill>
          <a:ln w="12700">
            <a:solidFill>
              <a:srgbClr val="555960"/>
            </a:solidFill>
            <a:prstDash val="dash"/>
          </a:ln>
        </p:spPr>
        <p:txBody>
          <a:bodyPr wrap="square" lIns="91440" tIns="45720" rIns="91440" bIns="45720" anchor="ctr"/>
          <a:lstStyle/>
          <a:p>
            <a:pPr algn="ctr">
              <a:buNone/>
            </a:pPr>
            <a:r>
              <a:rPr lang="en-US" sz="1300" b="0" i="0" dirty="0">
                <a:solidFill>
                  <a:srgbClr val="555960"/>
                </a:solidFill>
              </a:rPr>
              <a:t>service space</a:t>
            </a:r>
          </a:p>
        </p:txBody>
      </p:sp>
      <p:sp>
        <p:nvSpPr>
          <p:cNvPr id="105" name="WallCap"/>
          <p:cNvSpPr/>
          <p:nvPr/>
        </p:nvSpPr>
        <p:spPr>
          <a:xfrm>
            <a:off x="274320" y="5080000"/>
            <a:ext cx="5669280" cy="300000"/>
          </a:xfrm>
          <a:prstGeom prst="rect">
            <a:avLst/>
          </a:prstGeom>
          <a:noFill/>
          <a:ln>
            <a:noFill/>
          </a:ln>
        </p:spPr>
        <p:txBody>
          <a:bodyPr wrap="square" lIns="0" tIns="0" rIns="0" bIns="0" anchor="t"/>
          <a:lstStyle/>
          <a:p>
            <a:pPr algn="ctr">
              <a:buNone/>
            </a:pPr>
            <a:r>
              <a:rPr lang="en-US" sz="1400" b="0" i="1" dirty="0">
                <a:solidFill>
                  <a:srgbClr val="555960"/>
                </a:solidFill>
              </a:rPr>
              <a:t>wall location · available depth · permitted penetrations</a:t>
            </a:r>
          </a:p>
        </p:txBody>
      </p:sp>
      <p:sp>
        <p:nvSpPr>
          <p:cNvPr id="120" name="FitCard"/>
          <p:cNvSpPr/>
          <p:nvPr/>
        </p:nvSpPr>
        <p:spPr>
          <a:xfrm>
            <a:off x="3720000" y="1720000"/>
            <a:ext cx="5120000" cy="1420000"/>
          </a:xfrm>
          <a:prstGeom prst="roundRect">
            <a:avLst/>
          </a:prstGeom>
          <a:solidFill>
            <a:srgbClr val="F5F1E8"/>
          </a:solidFill>
          <a:ln w="14097">
            <a:solidFill>
              <a:srgbClr val="C9B991"/>
            </a:solidFill>
          </a:ln>
        </p:spPr>
        <p:txBody>
          <a:bodyPr wrap="square" lIns="91440" tIns="45720" rIns="91440" bIns="45720" anchor="ctr"/>
          <a:lstStyle/>
          <a:p>
            <a:endParaRPr/>
          </a:p>
        </p:txBody>
      </p:sp>
      <p:sp>
        <p:nvSpPr>
          <p:cNvPr id="121" name="FitSlot"/>
          <p:cNvSpPr/>
          <p:nvPr/>
        </p:nvSpPr>
        <p:spPr>
          <a:xfrm>
            <a:off x="3940000" y="1900000"/>
            <a:ext cx="560000" cy="1060000"/>
          </a:xfrm>
          <a:prstGeom prst="rect">
            <a:avLst/>
          </a:prstGeom>
          <a:solidFill>
            <a:srgbClr val="FFFFFF"/>
          </a:solidFill>
          <a:ln w="9525">
            <a:solidFill>
              <a:srgbClr val="555960"/>
            </a:solidFill>
            <a:prstDash val="dash"/>
          </a:ln>
        </p:spPr>
        <p:txBody>
          <a:bodyPr wrap="square" lIns="91440" tIns="45720" rIns="91440" bIns="45720" anchor="ctr"/>
          <a:lstStyle/>
          <a:p>
            <a:endParaRPr/>
          </a:p>
        </p:txBody>
      </p:sp>
      <p:sp>
        <p:nvSpPr>
          <p:cNvPr id="122" name="FitPipe"/>
          <p:cNvSpPr/>
          <p:nvPr/>
        </p:nvSpPr>
        <p:spPr>
          <a:xfrm>
            <a:off x="4090000" y="1990000"/>
            <a:ext cx="260000" cy="880000"/>
          </a:xfrm>
          <a:prstGeom prst="roundRect">
            <a:avLst/>
          </a:prstGeom>
          <a:solidFill>
            <a:srgbClr val="8E6F3E"/>
          </a:solidFill>
          <a:ln w="9525">
            <a:solidFill>
              <a:srgbClr val="5C4826"/>
            </a:solidFill>
          </a:ln>
        </p:spPr>
        <p:txBody>
          <a:bodyPr wrap="square" lIns="91440" tIns="45720" rIns="91440" bIns="45720" anchor="ctr"/>
          <a:lstStyle/>
          <a:p>
            <a:endParaRPr/>
          </a:p>
        </p:txBody>
      </p:sp>
      <p:sp>
        <p:nvSpPr>
          <p:cNvPr id="124" name="FitHdr"/>
          <p:cNvSpPr/>
          <p:nvPr/>
        </p:nvSpPr>
        <p:spPr>
          <a:xfrm>
            <a:off x="4700000" y="1980000"/>
            <a:ext cx="3980000" cy="360000"/>
          </a:xfrm>
          <a:prstGeom prst="rect">
            <a:avLst/>
          </a:prstGeom>
          <a:noFill/>
          <a:ln>
            <a:noFill/>
          </a:ln>
        </p:spPr>
        <p:txBody>
          <a:bodyPr wrap="square" lIns="0" tIns="0" rIns="0" bIns="0" anchor="t"/>
          <a:lstStyle/>
          <a:p>
            <a:pPr algn="l">
              <a:buNone/>
            </a:pPr>
            <a:r>
              <a:rPr lang="en-US" sz="2100" b="1" i="0" dirty="0">
                <a:solidFill>
                  <a:srgbClr val="1E7A46"/>
                </a:solidFill>
              </a:rPr>
              <a:t>The required pipe fits.</a:t>
            </a:r>
          </a:p>
        </p:txBody>
      </p:sp>
      <p:sp>
        <p:nvSpPr>
          <p:cNvPr id="123" name="FitLbl"/>
          <p:cNvSpPr/>
          <p:nvPr/>
        </p:nvSpPr>
        <p:spPr>
          <a:xfrm>
            <a:off x="4700000" y="2360000"/>
            <a:ext cx="3980000" cy="640000"/>
          </a:xfrm>
          <a:prstGeom prst="rect">
            <a:avLst/>
          </a:prstGeom>
          <a:noFill/>
          <a:ln>
            <a:noFill/>
          </a:ln>
        </p:spPr>
        <p:txBody>
          <a:bodyPr wrap="square" lIns="0" tIns="0" rIns="0" bIns="0" anchor="t"/>
          <a:lstStyle/>
          <a:p>
            <a:pPr algn="l">
              <a:buNone/>
            </a:pPr>
            <a:r>
              <a:rPr lang="en-US" sz="1600" b="0" i="1" dirty="0">
                <a:solidFill>
                  <a:srgbClr val="555960"/>
                </a:solidFill>
              </a:rPr>
              <a:t>✓  the strategy afforded a workable tactic</a:t>
            </a:r>
          </a:p>
        </p:txBody>
      </p:sp>
      <p:sp>
        <p:nvSpPr>
          <p:cNvPr id="130" name="NoFitCard"/>
          <p:cNvSpPr/>
          <p:nvPr/>
        </p:nvSpPr>
        <p:spPr>
          <a:xfrm>
            <a:off x="3720000" y="3280000"/>
            <a:ext cx="5120000" cy="1620000"/>
          </a:xfrm>
          <a:prstGeom prst="roundRect">
            <a:avLst/>
          </a:prstGeom>
          <a:solidFill>
            <a:srgbClr val="F5F1E8"/>
          </a:solidFill>
          <a:ln w="14097">
            <a:solidFill>
              <a:srgbClr val="C9B991"/>
            </a:solidFill>
          </a:ln>
        </p:spPr>
        <p:txBody>
          <a:bodyPr wrap="square" lIns="91440" tIns="45720" rIns="91440" bIns="45720" anchor="ctr"/>
          <a:lstStyle/>
          <a:p>
            <a:endParaRPr/>
          </a:p>
        </p:txBody>
      </p:sp>
      <p:sp>
        <p:nvSpPr>
          <p:cNvPr id="131" name="NoFitSlot"/>
          <p:cNvSpPr/>
          <p:nvPr/>
        </p:nvSpPr>
        <p:spPr>
          <a:xfrm>
            <a:off x="3940000" y="3470000"/>
            <a:ext cx="560000" cy="1060000"/>
          </a:xfrm>
          <a:prstGeom prst="rect">
            <a:avLst/>
          </a:prstGeom>
          <a:solidFill>
            <a:srgbClr val="FFFFFF"/>
          </a:solidFill>
          <a:ln w="9525">
            <a:solidFill>
              <a:srgbClr val="555960"/>
            </a:solidFill>
            <a:prstDash val="dash"/>
          </a:ln>
        </p:spPr>
        <p:txBody>
          <a:bodyPr wrap="square" lIns="91440" tIns="45720" rIns="91440" bIns="45720" anchor="ctr"/>
          <a:lstStyle/>
          <a:p>
            <a:endParaRPr/>
          </a:p>
        </p:txBody>
      </p:sp>
      <p:sp>
        <p:nvSpPr>
          <p:cNvPr id="132" name="NoFitPipeV"/>
          <p:cNvSpPr/>
          <p:nvPr/>
        </p:nvSpPr>
        <p:spPr>
          <a:xfrm>
            <a:off x="4090000" y="3560000"/>
            <a:ext cx="260000" cy="640000"/>
          </a:xfrm>
          <a:prstGeom prst="roundRect">
            <a:avLst/>
          </a:prstGeom>
          <a:solidFill>
            <a:srgbClr val="C0392B"/>
          </a:solidFill>
          <a:ln w="9525">
            <a:solidFill>
              <a:srgbClr val="7B241C"/>
            </a:solidFill>
          </a:ln>
        </p:spPr>
        <p:txBody>
          <a:bodyPr wrap="square" lIns="91440" tIns="45720" rIns="91440" bIns="45720" anchor="ctr"/>
          <a:lstStyle/>
          <a:p>
            <a:endParaRPr/>
          </a:p>
        </p:txBody>
      </p:sp>
      <p:sp>
        <p:nvSpPr>
          <p:cNvPr id="133" name="NoFitPipeH"/>
          <p:cNvSpPr/>
          <p:nvPr/>
        </p:nvSpPr>
        <p:spPr>
          <a:xfrm>
            <a:off x="4090000" y="4000000"/>
            <a:ext cx="1120000" cy="260000"/>
          </a:xfrm>
          <a:prstGeom prst="roundRect">
            <a:avLst/>
          </a:prstGeom>
          <a:solidFill>
            <a:srgbClr val="C0392B"/>
          </a:solidFill>
          <a:ln w="9525">
            <a:solidFill>
              <a:srgbClr val="7B241C"/>
            </a:solidFill>
          </a:ln>
        </p:spPr>
        <p:txBody>
          <a:bodyPr wrap="square" lIns="91440" tIns="45720" rIns="91440" bIns="45720" anchor="ctr"/>
          <a:lstStyle/>
          <a:p>
            <a:endParaRPr/>
          </a:p>
        </p:txBody>
      </p:sp>
      <p:sp>
        <p:nvSpPr>
          <p:cNvPr id="136" name="NoFitMark"/>
          <p:cNvSpPr/>
          <p:nvPr/>
        </p:nvSpPr>
        <p:spPr>
          <a:xfrm>
            <a:off x="4980000" y="3830000"/>
            <a:ext cx="360000" cy="360000"/>
          </a:xfrm>
          <a:prstGeom prst="ellipse">
            <a:avLst/>
          </a:prstGeom>
          <a:solidFill>
            <a:srgbClr val="FFFFFF"/>
          </a:solidFill>
          <a:ln w="19050">
            <a:solidFill>
              <a:srgbClr val="C0392B"/>
            </a:solidFill>
          </a:ln>
        </p:spPr>
        <p:txBody>
          <a:bodyPr wrap="square" lIns="91440" tIns="45720" rIns="91440" bIns="45720" anchor="ctr"/>
          <a:lstStyle/>
          <a:p>
            <a:pPr algn="ctr">
              <a:buNone/>
            </a:pPr>
            <a:r>
              <a:rPr lang="en-US" sz="1600" b="1" i="0" dirty="0">
                <a:solidFill>
                  <a:srgbClr val="C0392B"/>
                </a:solidFill>
              </a:rPr>
              <a:t>✗</a:t>
            </a:r>
          </a:p>
        </p:txBody>
      </p:sp>
      <p:sp>
        <p:nvSpPr>
          <p:cNvPr id="135" name="NoFitHdr"/>
          <p:cNvSpPr/>
          <p:nvPr/>
        </p:nvSpPr>
        <p:spPr>
          <a:xfrm>
            <a:off x="5560000" y="3540000"/>
            <a:ext cx="3246120" cy="700000"/>
          </a:xfrm>
          <a:prstGeom prst="rect">
            <a:avLst/>
          </a:prstGeom>
          <a:noFill/>
          <a:ln>
            <a:noFill/>
          </a:ln>
        </p:spPr>
        <p:txBody>
          <a:bodyPr wrap="square" lIns="0" tIns="0" rIns="0" bIns="0" anchor="t"/>
          <a:lstStyle/>
          <a:p>
            <a:pPr algn="l">
              <a:buNone/>
            </a:pPr>
            <a:r>
              <a:rPr lang="en-US" sz="2000" b="1" i="0" dirty="0">
                <a:solidFill>
                  <a:srgbClr val="C0392B"/>
                </a:solidFill>
              </a:rPr>
              <a:t>A required bend does not fit.</a:t>
            </a:r>
          </a:p>
        </p:txBody>
      </p:sp>
      <p:sp>
        <p:nvSpPr>
          <p:cNvPr id="134" name="NoFitLbl"/>
          <p:cNvSpPr/>
          <p:nvPr/>
        </p:nvSpPr>
        <p:spPr>
          <a:xfrm>
            <a:off x="5560000" y="4180000"/>
            <a:ext cx="3120000" cy="640000"/>
          </a:xfrm>
          <a:prstGeom prst="rect">
            <a:avLst/>
          </a:prstGeom>
          <a:noFill/>
          <a:ln>
            <a:noFill/>
          </a:ln>
        </p:spPr>
        <p:txBody>
          <a:bodyPr wrap="square" lIns="0" tIns="0" rIns="0" bIns="0" anchor="t"/>
          <a:lstStyle/>
          <a:p>
            <a:pPr algn="l">
              <a:buNone/>
            </a:pPr>
            <a:r>
              <a:rPr lang="en-US" sz="1500" b="0" i="1" dirty="0">
                <a:solidFill>
                  <a:srgbClr val="555960"/>
                </a:solidFill>
              </a:rPr>
              <a:t>information about the strategy, not just a plumbing failure</a:t>
            </a:r>
          </a:p>
        </p:txBody>
      </p:sp>
      <p:sp>
        <p:nvSpPr>
          <p:cNvPr id="106" name="Framing"/>
          <p:cNvSpPr/>
          <p:nvPr/>
        </p:nvSpPr>
        <p:spPr>
          <a:xfrm>
            <a:off x="400000" y="5420000"/>
            <a:ext cx="8340000" cy="340000"/>
          </a:xfrm>
          <a:prstGeom prst="rect">
            <a:avLst/>
          </a:prstGeom>
          <a:noFill/>
          <a:ln>
            <a:noFill/>
          </a:ln>
        </p:spPr>
        <p:txBody>
          <a:bodyPr wrap="square" lIns="0" tIns="0" rIns="0" bIns="0" anchor="t"/>
          <a:lstStyle/>
          <a:p>
            <a:pPr algn="ctr">
              <a:buNone/>
            </a:pPr>
            <a:r>
              <a:rPr lang="en-US" sz="1700" b="0" i="1" dirty="0">
                <a:solidFill>
                  <a:srgbClr val="000000"/>
                </a:solidFill>
              </a:rPr>
              <a:t>Architecture created the space.  Design discovers whether the required tactic fits inside it.</a:t>
            </a:r>
          </a:p>
        </p:txBody>
      </p:sp>
      <p:sp>
        <p:nvSpPr>
          <p:cNvPr id="140" name="FooterBand"/>
          <p:cNvSpPr/>
          <p:nvPr/>
        </p:nvSpPr>
        <p:spPr>
          <a:xfrm>
            <a:off x="279400" y="5925312"/>
            <a:ext cx="8585200" cy="512064"/>
          </a:xfrm>
          <a:prstGeom prst="rect">
            <a:avLst/>
          </a:prstGeom>
          <a:solidFill>
            <a:srgbClr val="8E6F3E"/>
          </a:solidFill>
          <a:ln>
            <a:noFill/>
          </a:ln>
        </p:spPr>
        <p:txBody>
          <a:bodyPr wrap="square" lIns="109728" tIns="45720" rIns="109728" bIns="45720" anchor="ctr"/>
          <a:lstStyle/>
          <a:p>
            <a:pPr algn="ctr">
              <a:buNone/>
            </a:pPr>
            <a:r>
              <a:rPr lang="en-US" sz="2000" b="1" i="0" dirty="0">
                <a:solidFill>
                  <a:srgbClr val="FFFFFF"/>
                </a:solidFill>
              </a:rPr>
              <a:t>Design tests whether the architectural strategy is workable.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500"/>
                                        <p:tgtEl>
                                          <p:spTgt spid="120"/>
                                        </p:tgtEl>
                                      </p:cBhvr>
                                    </p:animEffect>
                                  </p:childTnLst>
                                </p:cTn>
                              </p:par>
                            </p:childTnLst>
                          </p:cTn>
                        </p:par>
                        <p:par>
                          <p:cTn id="8" fill="hold">
                            <p:stCondLst>
                              <p:cond delay="0"/>
                            </p:stCondLst>
                            <p:childTnLst>
                              <p:par>
                                <p:cTn id="9" presetID="10" presetClass="entr" presetSubtype="0" fill="hold" grpId="1" nodeType="withEffect">
                                  <p:stCondLst>
                                    <p:cond delay="0"/>
                                  </p:stCondLst>
                                  <p:childTnLst>
                                    <p:set>
                                      <p:cBhvr>
                                        <p:cTn id="10" dur="1" fill="hold">
                                          <p:stCondLst>
                                            <p:cond delay="0"/>
                                          </p:stCondLst>
                                        </p:cTn>
                                        <p:tgtEl>
                                          <p:spTgt spid="121"/>
                                        </p:tgtEl>
                                        <p:attrNameLst>
                                          <p:attrName>style.visibility</p:attrName>
                                        </p:attrNameLst>
                                      </p:cBhvr>
                                      <p:to>
                                        <p:strVal val="visible"/>
                                      </p:to>
                                    </p:set>
                                    <p:animEffect transition="in" filter="fade">
                                      <p:cBhvr>
                                        <p:cTn id="11" dur="500"/>
                                        <p:tgtEl>
                                          <p:spTgt spid="121"/>
                                        </p:tgtEl>
                                      </p:cBhvr>
                                    </p:animEffect>
                                  </p:childTnLst>
                                </p:cTn>
                              </p:par>
                            </p:childTnLst>
                          </p:cTn>
                        </p:par>
                        <p:par>
                          <p:cTn id="12" fill="hold">
                            <p:stCondLst>
                              <p:cond delay="0"/>
                            </p:stCondLst>
                            <p:childTnLst>
                              <p:par>
                                <p:cTn id="13" presetID="10" presetClass="entr" presetSubtype="0" fill="hold" grpId="2" nodeType="withEffect">
                                  <p:stCondLst>
                                    <p:cond delay="0"/>
                                  </p:stCondLst>
                                  <p:childTnLst>
                                    <p:set>
                                      <p:cBhvr>
                                        <p:cTn id="14" dur="1" fill="hold">
                                          <p:stCondLst>
                                            <p:cond delay="0"/>
                                          </p:stCondLst>
                                        </p:cTn>
                                        <p:tgtEl>
                                          <p:spTgt spid="122"/>
                                        </p:tgtEl>
                                        <p:attrNameLst>
                                          <p:attrName>style.visibility</p:attrName>
                                        </p:attrNameLst>
                                      </p:cBhvr>
                                      <p:to>
                                        <p:strVal val="visible"/>
                                      </p:to>
                                    </p:set>
                                    <p:animEffect transition="in" filter="fade">
                                      <p:cBhvr>
                                        <p:cTn id="15" dur="500"/>
                                        <p:tgtEl>
                                          <p:spTgt spid="122"/>
                                        </p:tgtEl>
                                      </p:cBhvr>
                                    </p:animEffect>
                                  </p:childTnLst>
                                </p:cTn>
                              </p:par>
                            </p:childTnLst>
                          </p:cTn>
                        </p:par>
                        <p:par>
                          <p:cTn id="16" fill="hold">
                            <p:stCondLst>
                              <p:cond delay="0"/>
                            </p:stCondLst>
                            <p:childTnLst>
                              <p:par>
                                <p:cTn id="17" presetID="10" presetClass="entr" presetSubtype="0" fill="hold" grpId="3" nodeType="withEffect">
                                  <p:stCondLst>
                                    <p:cond delay="0"/>
                                  </p:stCondLst>
                                  <p:childTnLst>
                                    <p:set>
                                      <p:cBhvr>
                                        <p:cTn id="18" dur="1" fill="hold">
                                          <p:stCondLst>
                                            <p:cond delay="0"/>
                                          </p:stCondLst>
                                        </p:cTn>
                                        <p:tgtEl>
                                          <p:spTgt spid="124"/>
                                        </p:tgtEl>
                                        <p:attrNameLst>
                                          <p:attrName>style.visibility</p:attrName>
                                        </p:attrNameLst>
                                      </p:cBhvr>
                                      <p:to>
                                        <p:strVal val="visible"/>
                                      </p:to>
                                    </p:set>
                                    <p:animEffect transition="in" filter="fade">
                                      <p:cBhvr>
                                        <p:cTn id="19" dur="500"/>
                                        <p:tgtEl>
                                          <p:spTgt spid="124"/>
                                        </p:tgtEl>
                                      </p:cBhvr>
                                    </p:animEffect>
                                  </p:childTnLst>
                                </p:cTn>
                              </p:par>
                            </p:childTnLst>
                          </p:cTn>
                        </p:par>
                        <p:par>
                          <p:cTn id="20" fill="hold">
                            <p:stCondLst>
                              <p:cond delay="0"/>
                            </p:stCondLst>
                            <p:childTnLst>
                              <p:par>
                                <p:cTn id="21" presetID="10" presetClass="entr" presetSubtype="0" fill="hold" grpId="4" nodeType="withEffect">
                                  <p:stCondLst>
                                    <p:cond delay="0"/>
                                  </p:stCondLst>
                                  <p:childTnLst>
                                    <p:set>
                                      <p:cBhvr>
                                        <p:cTn id="22" dur="1" fill="hold">
                                          <p:stCondLst>
                                            <p:cond delay="0"/>
                                          </p:stCondLst>
                                        </p:cTn>
                                        <p:tgtEl>
                                          <p:spTgt spid="123"/>
                                        </p:tgtEl>
                                        <p:attrNameLst>
                                          <p:attrName>style.visibility</p:attrName>
                                        </p:attrNameLst>
                                      </p:cBhvr>
                                      <p:to>
                                        <p:strVal val="visible"/>
                                      </p:to>
                                    </p:set>
                                    <p:animEffect transition="in" filter="fade">
                                      <p:cBhvr>
                                        <p:cTn id="23" dur="500"/>
                                        <p:tgtEl>
                                          <p:spTgt spid="12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5" nodeType="clickEffect">
                                  <p:stCondLst>
                                    <p:cond delay="0"/>
                                  </p:stCondLst>
                                  <p:childTnLst>
                                    <p:set>
                                      <p:cBhvr>
                                        <p:cTn id="27" dur="1" fill="hold">
                                          <p:stCondLst>
                                            <p:cond delay="0"/>
                                          </p:stCondLst>
                                        </p:cTn>
                                        <p:tgtEl>
                                          <p:spTgt spid="130"/>
                                        </p:tgtEl>
                                        <p:attrNameLst>
                                          <p:attrName>style.visibility</p:attrName>
                                        </p:attrNameLst>
                                      </p:cBhvr>
                                      <p:to>
                                        <p:strVal val="visible"/>
                                      </p:to>
                                    </p:set>
                                    <p:animEffect transition="in" filter="fade">
                                      <p:cBhvr>
                                        <p:cTn id="28" dur="500"/>
                                        <p:tgtEl>
                                          <p:spTgt spid="130"/>
                                        </p:tgtEl>
                                      </p:cBhvr>
                                    </p:animEffect>
                                  </p:childTnLst>
                                </p:cTn>
                              </p:par>
                            </p:childTnLst>
                          </p:cTn>
                        </p:par>
                        <p:par>
                          <p:cTn id="29" fill="hold">
                            <p:stCondLst>
                              <p:cond delay="0"/>
                            </p:stCondLst>
                            <p:childTnLst>
                              <p:par>
                                <p:cTn id="30" presetID="10" presetClass="entr" presetSubtype="0" fill="hold" grpId="6" nodeType="withEffect">
                                  <p:stCondLst>
                                    <p:cond delay="0"/>
                                  </p:stCondLst>
                                  <p:childTnLst>
                                    <p:set>
                                      <p:cBhvr>
                                        <p:cTn id="31" dur="1" fill="hold">
                                          <p:stCondLst>
                                            <p:cond delay="0"/>
                                          </p:stCondLst>
                                        </p:cTn>
                                        <p:tgtEl>
                                          <p:spTgt spid="131"/>
                                        </p:tgtEl>
                                        <p:attrNameLst>
                                          <p:attrName>style.visibility</p:attrName>
                                        </p:attrNameLst>
                                      </p:cBhvr>
                                      <p:to>
                                        <p:strVal val="visible"/>
                                      </p:to>
                                    </p:set>
                                    <p:animEffect transition="in" filter="fade">
                                      <p:cBhvr>
                                        <p:cTn id="32" dur="500"/>
                                        <p:tgtEl>
                                          <p:spTgt spid="131"/>
                                        </p:tgtEl>
                                      </p:cBhvr>
                                    </p:animEffect>
                                  </p:childTnLst>
                                </p:cTn>
                              </p:par>
                            </p:childTnLst>
                          </p:cTn>
                        </p:par>
                        <p:par>
                          <p:cTn id="33" fill="hold">
                            <p:stCondLst>
                              <p:cond delay="0"/>
                            </p:stCondLst>
                            <p:childTnLst>
                              <p:par>
                                <p:cTn id="34" presetID="10" presetClass="entr" presetSubtype="0" fill="hold" grpId="7" nodeType="withEffect">
                                  <p:stCondLst>
                                    <p:cond delay="0"/>
                                  </p:stCondLst>
                                  <p:childTnLst>
                                    <p:set>
                                      <p:cBhvr>
                                        <p:cTn id="35" dur="1" fill="hold">
                                          <p:stCondLst>
                                            <p:cond delay="0"/>
                                          </p:stCondLst>
                                        </p:cTn>
                                        <p:tgtEl>
                                          <p:spTgt spid="132"/>
                                        </p:tgtEl>
                                        <p:attrNameLst>
                                          <p:attrName>style.visibility</p:attrName>
                                        </p:attrNameLst>
                                      </p:cBhvr>
                                      <p:to>
                                        <p:strVal val="visible"/>
                                      </p:to>
                                    </p:set>
                                    <p:animEffect transition="in" filter="fade">
                                      <p:cBhvr>
                                        <p:cTn id="36" dur="500"/>
                                        <p:tgtEl>
                                          <p:spTgt spid="132"/>
                                        </p:tgtEl>
                                      </p:cBhvr>
                                    </p:animEffect>
                                  </p:childTnLst>
                                </p:cTn>
                              </p:par>
                            </p:childTnLst>
                          </p:cTn>
                        </p:par>
                        <p:par>
                          <p:cTn id="37" fill="hold">
                            <p:stCondLst>
                              <p:cond delay="0"/>
                            </p:stCondLst>
                            <p:childTnLst>
                              <p:par>
                                <p:cTn id="38" presetID="10" presetClass="entr" presetSubtype="0" fill="hold" grpId="8" nodeType="withEffect">
                                  <p:stCondLst>
                                    <p:cond delay="0"/>
                                  </p:stCondLst>
                                  <p:childTnLst>
                                    <p:set>
                                      <p:cBhvr>
                                        <p:cTn id="39" dur="1" fill="hold">
                                          <p:stCondLst>
                                            <p:cond delay="0"/>
                                          </p:stCondLst>
                                        </p:cTn>
                                        <p:tgtEl>
                                          <p:spTgt spid="133"/>
                                        </p:tgtEl>
                                        <p:attrNameLst>
                                          <p:attrName>style.visibility</p:attrName>
                                        </p:attrNameLst>
                                      </p:cBhvr>
                                      <p:to>
                                        <p:strVal val="visible"/>
                                      </p:to>
                                    </p:set>
                                    <p:animEffect transition="in" filter="fade">
                                      <p:cBhvr>
                                        <p:cTn id="40" dur="500"/>
                                        <p:tgtEl>
                                          <p:spTgt spid="133"/>
                                        </p:tgtEl>
                                      </p:cBhvr>
                                    </p:animEffect>
                                  </p:childTnLst>
                                </p:cTn>
                              </p:par>
                            </p:childTnLst>
                          </p:cTn>
                        </p:par>
                        <p:par>
                          <p:cTn id="41" fill="hold">
                            <p:stCondLst>
                              <p:cond delay="0"/>
                            </p:stCondLst>
                            <p:childTnLst>
                              <p:par>
                                <p:cTn id="42" presetID="10" presetClass="entr" presetSubtype="0" fill="hold" grpId="9" nodeType="withEffect">
                                  <p:stCondLst>
                                    <p:cond delay="0"/>
                                  </p:stCondLst>
                                  <p:childTnLst>
                                    <p:set>
                                      <p:cBhvr>
                                        <p:cTn id="43" dur="1" fill="hold">
                                          <p:stCondLst>
                                            <p:cond delay="0"/>
                                          </p:stCondLst>
                                        </p:cTn>
                                        <p:tgtEl>
                                          <p:spTgt spid="136"/>
                                        </p:tgtEl>
                                        <p:attrNameLst>
                                          <p:attrName>style.visibility</p:attrName>
                                        </p:attrNameLst>
                                      </p:cBhvr>
                                      <p:to>
                                        <p:strVal val="visible"/>
                                      </p:to>
                                    </p:set>
                                    <p:animEffect transition="in" filter="fade">
                                      <p:cBhvr>
                                        <p:cTn id="44" dur="500"/>
                                        <p:tgtEl>
                                          <p:spTgt spid="136"/>
                                        </p:tgtEl>
                                      </p:cBhvr>
                                    </p:animEffect>
                                  </p:childTnLst>
                                </p:cTn>
                              </p:par>
                            </p:childTnLst>
                          </p:cTn>
                        </p:par>
                        <p:par>
                          <p:cTn id="45" fill="hold">
                            <p:stCondLst>
                              <p:cond delay="0"/>
                            </p:stCondLst>
                            <p:childTnLst>
                              <p:par>
                                <p:cTn id="46" presetID="10" presetClass="entr" presetSubtype="0" fill="hold" grpId="10" nodeType="withEffect">
                                  <p:stCondLst>
                                    <p:cond delay="0"/>
                                  </p:stCondLst>
                                  <p:childTnLst>
                                    <p:set>
                                      <p:cBhvr>
                                        <p:cTn id="47" dur="1" fill="hold">
                                          <p:stCondLst>
                                            <p:cond delay="0"/>
                                          </p:stCondLst>
                                        </p:cTn>
                                        <p:tgtEl>
                                          <p:spTgt spid="135"/>
                                        </p:tgtEl>
                                        <p:attrNameLst>
                                          <p:attrName>style.visibility</p:attrName>
                                        </p:attrNameLst>
                                      </p:cBhvr>
                                      <p:to>
                                        <p:strVal val="visible"/>
                                      </p:to>
                                    </p:set>
                                    <p:animEffect transition="in" filter="fade">
                                      <p:cBhvr>
                                        <p:cTn id="48" dur="500"/>
                                        <p:tgtEl>
                                          <p:spTgt spid="135"/>
                                        </p:tgtEl>
                                      </p:cBhvr>
                                    </p:animEffect>
                                  </p:childTnLst>
                                </p:cTn>
                              </p:par>
                            </p:childTnLst>
                          </p:cTn>
                        </p:par>
                        <p:par>
                          <p:cTn id="49" fill="hold">
                            <p:stCondLst>
                              <p:cond delay="0"/>
                            </p:stCondLst>
                            <p:childTnLst>
                              <p:par>
                                <p:cTn id="50" presetID="10" presetClass="entr" presetSubtype="0" fill="hold" grpId="11" nodeType="withEffect">
                                  <p:stCondLst>
                                    <p:cond delay="0"/>
                                  </p:stCondLst>
                                  <p:childTnLst>
                                    <p:set>
                                      <p:cBhvr>
                                        <p:cTn id="51" dur="1" fill="hold">
                                          <p:stCondLst>
                                            <p:cond delay="0"/>
                                          </p:stCondLst>
                                        </p:cTn>
                                        <p:tgtEl>
                                          <p:spTgt spid="134"/>
                                        </p:tgtEl>
                                        <p:attrNameLst>
                                          <p:attrName>style.visibility</p:attrName>
                                        </p:attrNameLst>
                                      </p:cBhvr>
                                      <p:to>
                                        <p:strVal val="visible"/>
                                      </p:to>
                                    </p:set>
                                    <p:animEffect transition="in" filter="fade">
                                      <p:cBhvr>
                                        <p:cTn id="52"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P spid="121" grpId="1"/>
      <p:bldP spid="122" grpId="2"/>
      <p:bldP spid="124" grpId="3"/>
      <p:bldP spid="123" grpId="4"/>
      <p:bldP spid="130" grpId="5"/>
      <p:bldP spid="131" grpId="6"/>
      <p:bldP spid="132" grpId="7"/>
      <p:bldP spid="133" grpId="8"/>
      <p:bldP spid="136" grpId="9"/>
      <p:bldP spid="135" grpId="10"/>
      <p:bldP spid="134" grpId="11"/>
    </p:bldLst>
  </p:timing>
</p:sld>
</file>

<file path=ppt/slides/slide24.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A degree of freedom may reveal an architectural gap</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2402800" y="1009970"/>
            <a:ext cx="1650000" cy="700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600" b="1" i="0" dirty="0">
                <a:solidFill>
                  <a:srgbClr val="5C4826"/>
                </a:solidFill>
              </a:rPr>
              <a:t>A</a:t>
            </a:r>
          </a:p>
        </p:txBody>
      </p:sp>
      <p:sp>
        <p:nvSpPr>
          <p:cNvPr id="101" name="S101"/>
          <p:cNvSpPr/>
          <p:nvPr/>
        </p:nvSpPr>
        <p:spPr>
          <a:xfrm>
            <a:off x="5091200" y="1009970"/>
            <a:ext cx="1650000" cy="700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600" b="1" i="0" dirty="0">
                <a:solidFill>
                  <a:srgbClr val="5C4826"/>
                </a:solidFill>
              </a:rPr>
              <a:t>B</a:t>
            </a:r>
          </a:p>
        </p:txBody>
      </p:sp>
      <p:cxnSp>
        <p:nvCxnSpPr>
          <p:cNvPr id="102" name="L102"/>
          <p:cNvCxnSpPr/>
          <p:nvPr/>
        </p:nvCxnSpPr>
        <p:spPr>
          <a:xfrm>
            <a:off x="4052800" y="1359969"/>
            <a:ext cx="1038400" cy="0"/>
          </a:xfrm>
          <a:prstGeom prst="straightConnector1">
            <a:avLst/>
          </a:prstGeom>
          <a:ln w="44450">
            <a:solidFill>
              <a:srgbClr val="8E6F3E"/>
            </a:solidFill>
            <a:tailEnd type="triangle" w="med" len="med"/>
          </a:ln>
        </p:spPr>
      </p:cxnSp>
      <p:sp>
        <p:nvSpPr>
          <p:cNvPr id="103" name="Label"/>
          <p:cNvSpPr txBox="1"/>
          <p:nvPr/>
        </p:nvSpPr>
        <p:spPr>
          <a:xfrm>
            <a:off x="3794760" y="1709970"/>
            <a:ext cx="1554480" cy="412500"/>
          </a:xfrm>
          <a:prstGeom prst="rect">
            <a:avLst/>
          </a:prstGeom>
          <a:noFill/>
          <a:ln>
            <a:noFill/>
          </a:ln>
        </p:spPr>
        <p:txBody>
          <a:bodyPr wrap="square" lIns="0" tIns="0" rIns="0" bIns="0" anchor="t"/>
          <a:lstStyle/>
          <a:p>
            <a:pPr algn="ctr">
              <a:buNone/>
            </a:pPr>
            <a:r>
              <a:rPr lang="en-US" sz="1800" b="1" i="0" dirty="0">
                <a:solidFill>
                  <a:srgbClr val="8E6F3E"/>
                </a:solidFill>
              </a:rPr>
              <a:t>mechanism?</a:t>
            </a:r>
          </a:p>
        </p:txBody>
      </p:sp>
      <p:sp>
        <p:nvSpPr>
          <p:cNvPr id="104" name="S104"/>
          <p:cNvSpPr/>
          <p:nvPr/>
        </p:nvSpPr>
        <p:spPr>
          <a:xfrm>
            <a:off x="532799" y="2384970"/>
            <a:ext cx="3630000" cy="1125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400" b="1" i="0" dirty="0">
                <a:solidFill>
                  <a:srgbClr val="5C4826"/>
                </a:solidFill>
              </a:rPr>
              <a:t>SYNC</a:t>
            </a:r>
          </a:p>
          <a:p>
            <a:pPr algn="ctr">
              <a:spcBef>
                <a:spcPts val="100"/>
              </a:spcBef>
              <a:buNone/>
            </a:pPr>
            <a:r>
              <a:rPr lang="en-US" sz="2000" b="0" i="0" dirty="0">
                <a:solidFill>
                  <a:srgbClr val="000000"/>
                </a:solidFill>
              </a:rPr>
              <a:t>violates failure isolation / latency</a:t>
            </a:r>
          </a:p>
        </p:txBody>
      </p:sp>
      <p:sp>
        <p:nvSpPr>
          <p:cNvPr id="105" name="S105"/>
          <p:cNvSpPr/>
          <p:nvPr/>
        </p:nvSpPr>
        <p:spPr>
          <a:xfrm>
            <a:off x="4981200" y="2384970"/>
            <a:ext cx="3630000" cy="1125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400" b="1" i="0" dirty="0">
                <a:solidFill>
                  <a:srgbClr val="5C4826"/>
                </a:solidFill>
              </a:rPr>
              <a:t>ASYNC</a:t>
            </a:r>
          </a:p>
          <a:p>
            <a:pPr algn="ctr">
              <a:spcBef>
                <a:spcPts val="100"/>
              </a:spcBef>
              <a:buNone/>
            </a:pPr>
            <a:r>
              <a:rPr lang="en-US" sz="2000" b="0" i="0" dirty="0">
                <a:solidFill>
                  <a:srgbClr val="000000"/>
                </a:solidFill>
              </a:rPr>
              <a:t>violates required consistency</a:t>
            </a:r>
          </a:p>
        </p:txBody>
      </p:sp>
      <p:sp>
        <p:nvSpPr>
          <p:cNvPr id="106" name="S106"/>
          <p:cNvSpPr/>
          <p:nvPr/>
        </p:nvSpPr>
        <p:spPr>
          <a:xfrm>
            <a:off x="2372000" y="3759970"/>
            <a:ext cx="4400000" cy="700000"/>
          </a:xfrm>
          <a:prstGeom prst="rect">
            <a:avLst/>
          </a:prstGeom>
          <a:solidFill>
            <a:srgbClr val="8E6F3E"/>
          </a:solidFill>
          <a:ln>
            <a:noFill/>
          </a:ln>
        </p:spPr>
        <p:txBody>
          <a:bodyPr wrap="square" lIns="91440" tIns="45720" rIns="91440" bIns="45720" anchor="ctr"/>
          <a:lstStyle/>
          <a:p>
            <a:pPr algn="ctr">
              <a:buNone/>
            </a:pPr>
            <a:r>
              <a:rPr lang="en-US" sz="2500" b="1" i="0" dirty="0">
                <a:solidFill>
                  <a:srgbClr val="FFFFFF"/>
                </a:solidFill>
              </a:rPr>
              <a:t>No satisfactory local choice</a:t>
            </a:r>
          </a:p>
        </p:txBody>
      </p:sp>
      <p:cxnSp>
        <p:nvCxnSpPr>
          <p:cNvPr id="107" name="L107"/>
          <p:cNvCxnSpPr/>
          <p:nvPr/>
        </p:nvCxnSpPr>
        <p:spPr>
          <a:xfrm>
            <a:off x="4572000" y="4459970"/>
            <a:ext cx="0" cy="462500"/>
          </a:xfrm>
          <a:prstGeom prst="straightConnector1">
            <a:avLst/>
          </a:prstGeom>
          <a:ln w="38100">
            <a:solidFill>
              <a:srgbClr val="8E6F3E"/>
            </a:solidFill>
            <a:tailEnd type="triangle" w="med" len="med"/>
          </a:ln>
        </p:spPr>
      </p:cxnSp>
      <p:sp>
        <p:nvSpPr>
          <p:cNvPr id="108" name="S108"/>
          <p:cNvSpPr/>
          <p:nvPr/>
        </p:nvSpPr>
        <p:spPr>
          <a:xfrm>
            <a:off x="2372000" y="4922470"/>
            <a:ext cx="4400000" cy="700000"/>
          </a:xfrm>
          <a:prstGeom prst="rect">
            <a:avLst/>
          </a:prstGeom>
          <a:solidFill>
            <a:srgbClr val="FBF8F2"/>
          </a:solidFill>
          <a:ln w="19050">
            <a:solidFill>
              <a:srgbClr val="5C4826"/>
            </a:solidFill>
          </a:ln>
        </p:spPr>
        <p:txBody>
          <a:bodyPr wrap="square" lIns="91440" tIns="45720" rIns="91440" bIns="45720" anchor="ctr"/>
          <a:lstStyle/>
          <a:p>
            <a:pPr algn="ctr">
              <a:buNone/>
            </a:pPr>
            <a:r>
              <a:rPr lang="en-US" sz="2500" b="1" i="0" dirty="0">
                <a:solidFill>
                  <a:srgbClr val="5C4826"/>
                </a:solidFill>
              </a:rPr>
              <a:t>ARCHITECTURAL QUESTION</a:t>
            </a:r>
          </a:p>
        </p:txBody>
      </p:sp>
      <p:sp>
        <p:nvSpPr>
          <p:cNvPr id="109"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2000" b="1" i="0" dirty="0">
                <a:solidFill>
                  <a:srgbClr val="FFFFFF"/>
                </a:solidFill>
              </a:rPr>
              <a:t>A choice can look local until its consequences escape the box.</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500"/>
                                        <p:tgtEl>
                                          <p:spTgt spid="10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5"/>
                                        </p:tgtEl>
                                        <p:attrNameLst>
                                          <p:attrName>style.visibility</p:attrName>
                                        </p:attrNameLst>
                                      </p:cBhvr>
                                      <p:to>
                                        <p:strVal val="visible"/>
                                      </p:to>
                                    </p:set>
                                    <p:animEffect transition="in" filter="fade">
                                      <p:cBhvr>
                                        <p:cTn id="12" dur="500"/>
                                        <p:tgtEl>
                                          <p:spTgt spid="10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2" nodeType="clickEffect">
                                  <p:stCondLst>
                                    <p:cond delay="0"/>
                                  </p:stCondLst>
                                  <p:childTnLst>
                                    <p:set>
                                      <p:cBhvr>
                                        <p:cTn id="16" dur="1" fill="hold">
                                          <p:stCondLst>
                                            <p:cond delay="0"/>
                                          </p:stCondLst>
                                        </p:cTn>
                                        <p:tgtEl>
                                          <p:spTgt spid="106"/>
                                        </p:tgtEl>
                                        <p:attrNameLst>
                                          <p:attrName>style.visibility</p:attrName>
                                        </p:attrNameLst>
                                      </p:cBhvr>
                                      <p:to>
                                        <p:strVal val="visible"/>
                                      </p:to>
                                    </p:set>
                                    <p:animEffect transition="in" filter="fade">
                                      <p:cBhvr>
                                        <p:cTn id="17" dur="500"/>
                                        <p:tgtEl>
                                          <p:spTgt spid="10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3" nodeType="clickEffect">
                                  <p:stCondLst>
                                    <p:cond delay="0"/>
                                  </p:stCondLst>
                                  <p:childTnLst>
                                    <p:set>
                                      <p:cBhvr>
                                        <p:cTn id="21" dur="1" fill="hold">
                                          <p:stCondLst>
                                            <p:cond delay="0"/>
                                          </p:stCondLst>
                                        </p:cTn>
                                        <p:tgtEl>
                                          <p:spTgt spid="107"/>
                                        </p:tgtEl>
                                        <p:attrNameLst>
                                          <p:attrName>style.visibility</p:attrName>
                                        </p:attrNameLst>
                                      </p:cBhvr>
                                      <p:to>
                                        <p:strVal val="visible"/>
                                      </p:to>
                                    </p:set>
                                    <p:animEffect transition="in" filter="fade">
                                      <p:cBhvr>
                                        <p:cTn id="22" dur="500"/>
                                        <p:tgtEl>
                                          <p:spTgt spid="107"/>
                                        </p:tgtEl>
                                      </p:cBhvr>
                                    </p:animEffect>
                                  </p:childTnLst>
                                </p:cTn>
                              </p:par>
                            </p:childTnLst>
                          </p:cTn>
                        </p:par>
                        <p:par>
                          <p:cTn id="23" fill="hold">
                            <p:stCondLst>
                              <p:cond delay="0"/>
                            </p:stCondLst>
                            <p:childTnLst>
                              <p:par>
                                <p:cTn id="24" presetID="10" presetClass="entr" presetSubtype="0" fill="hold" grpId="4" nodeType="withEffect">
                                  <p:stCondLst>
                                    <p:cond delay="0"/>
                                  </p:stCondLst>
                                  <p:childTnLst>
                                    <p:set>
                                      <p:cBhvr>
                                        <p:cTn id="25" dur="1" fill="hold">
                                          <p:stCondLst>
                                            <p:cond delay="0"/>
                                          </p:stCondLst>
                                        </p:cTn>
                                        <p:tgtEl>
                                          <p:spTgt spid="108"/>
                                        </p:tgtEl>
                                        <p:attrNameLst>
                                          <p:attrName>style.visibility</p:attrName>
                                        </p:attrNameLst>
                                      </p:cBhvr>
                                      <p:to>
                                        <p:strVal val="visible"/>
                                      </p:to>
                                    </p:set>
                                    <p:animEffect transition="in" filter="fade">
                                      <p:cBhvr>
                                        <p:cTn id="26" dur="500"/>
                                        <p:tgtEl>
                                          <p:spTgt spid="108"/>
                                        </p:tgtEl>
                                      </p:cBhvr>
                                    </p:animEffect>
                                  </p:childTnLst>
                                </p:cTn>
                              </p:par>
                            </p:childTnLst>
                          </p:cTn>
                        </p:par>
                        <p:par>
                          <p:cTn id="27" fill="hold">
                            <p:stCondLst>
                              <p:cond delay="0"/>
                            </p:stCondLst>
                            <p:childTnLst>
                              <p:par>
                                <p:cTn id="28" presetID="10" presetClass="entr" presetSubtype="0" fill="hold" grpId="5" nodeType="withEffect">
                                  <p:stCondLst>
                                    <p:cond delay="0"/>
                                  </p:stCondLst>
                                  <p:childTnLst>
                                    <p:set>
                                      <p:cBhvr>
                                        <p:cTn id="29" dur="1" fill="hold">
                                          <p:stCondLst>
                                            <p:cond delay="0"/>
                                          </p:stCondLst>
                                        </p:cTn>
                                        <p:tgtEl>
                                          <p:spTgt spid="109"/>
                                        </p:tgtEl>
                                        <p:attrNameLst>
                                          <p:attrName>style.visibility</p:attrName>
                                        </p:attrNameLst>
                                      </p:cBhvr>
                                      <p:to>
                                        <p:strVal val="visible"/>
                                      </p:to>
                                    </p:set>
                                    <p:animEffect transition="in" filter="fade">
                                      <p:cBhvr>
                                        <p:cTn id="30"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5" grpId="1"/>
      <p:bldP spid="106" grpId="2"/>
      <p:bldP spid="107" grpId="3"/>
      <p:bldP spid="108" grpId="4"/>
      <p:bldP spid="109" grpId="5"/>
    </p:bldLst>
  </p:timing>
</p:sld>
</file>

<file path=ppt/slides/slide25.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A local workaround can make the architecture false</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Label"/>
          <p:cNvSpPr txBox="1"/>
          <p:nvPr/>
        </p:nvSpPr>
        <p:spPr>
          <a:xfrm>
            <a:off x="312799" y="1016749"/>
            <a:ext cx="3960000" cy="468599"/>
          </a:xfrm>
          <a:prstGeom prst="rect">
            <a:avLst/>
          </a:prstGeom>
          <a:noFill/>
          <a:ln>
            <a:noFill/>
          </a:ln>
        </p:spPr>
        <p:txBody>
          <a:bodyPr wrap="square" lIns="0" tIns="0" rIns="0" bIns="0" anchor="t"/>
          <a:lstStyle/>
          <a:p>
            <a:pPr algn="ctr">
              <a:buNone/>
            </a:pPr>
            <a:r>
              <a:rPr lang="en-US" sz="2000" b="1" i="0" dirty="0">
                <a:solidFill>
                  <a:srgbClr val="8E6F3E"/>
                </a:solidFill>
              </a:rPr>
              <a:t>ARCHITECTURAL MODEL</a:t>
            </a:r>
          </a:p>
        </p:txBody>
      </p:sp>
      <p:sp>
        <p:nvSpPr>
          <p:cNvPr id="101" name="S101"/>
          <p:cNvSpPr/>
          <p:nvPr/>
        </p:nvSpPr>
        <p:spPr>
          <a:xfrm>
            <a:off x="312799" y="1556349"/>
            <a:ext cx="3960000" cy="1775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300" b="1" i="0" dirty="0">
                <a:solidFill>
                  <a:srgbClr val="5C4826"/>
                </a:solidFill>
              </a:rPr>
              <a:t>A → PORT → B</a:t>
            </a:r>
          </a:p>
          <a:p>
            <a:pPr algn="ctr">
              <a:spcBef>
                <a:spcPts val="120"/>
              </a:spcBef>
              <a:buNone/>
            </a:pPr>
            <a:r>
              <a:rPr lang="en-US" sz="1900" b="0" i="1" dirty="0">
                <a:solidFill>
                  <a:srgbClr val="555960"/>
                </a:solidFill>
              </a:rPr>
              <a:t>no dependency crosses this seam</a:t>
            </a:r>
          </a:p>
        </p:txBody>
      </p:sp>
      <p:sp>
        <p:nvSpPr>
          <p:cNvPr id="102" name="Label"/>
          <p:cNvSpPr txBox="1"/>
          <p:nvPr/>
        </p:nvSpPr>
        <p:spPr>
          <a:xfrm>
            <a:off x="4871200" y="1016749"/>
            <a:ext cx="3960000" cy="468599"/>
          </a:xfrm>
          <a:prstGeom prst="rect">
            <a:avLst/>
          </a:prstGeom>
          <a:noFill/>
          <a:ln>
            <a:noFill/>
          </a:ln>
        </p:spPr>
        <p:txBody>
          <a:bodyPr wrap="square" lIns="0" tIns="0" rIns="0" bIns="0" anchor="t"/>
          <a:lstStyle/>
          <a:p>
            <a:pPr algn="ctr">
              <a:buNone/>
            </a:pPr>
            <a:r>
              <a:rPr lang="en-US" sz="2000" b="1" i="0" dirty="0">
                <a:solidFill>
                  <a:srgbClr val="8E6F3E"/>
                </a:solidFill>
              </a:rPr>
              <a:t>IMPLEMENTATION</a:t>
            </a:r>
          </a:p>
        </p:txBody>
      </p:sp>
      <p:sp>
        <p:nvSpPr>
          <p:cNvPr id="103" name="S103"/>
          <p:cNvSpPr/>
          <p:nvPr/>
        </p:nvSpPr>
        <p:spPr>
          <a:xfrm>
            <a:off x="4871200" y="1556349"/>
            <a:ext cx="3960000" cy="1775000"/>
          </a:xfrm>
          <a:prstGeom prst="rect">
            <a:avLst/>
          </a:prstGeom>
          <a:solidFill>
            <a:srgbClr val="FBF8F2"/>
          </a:solidFill>
          <a:ln w="12700">
            <a:solidFill>
              <a:srgbClr val="5C4826"/>
            </a:solidFill>
            <a:prstDash val="dash"/>
          </a:ln>
        </p:spPr>
        <p:txBody>
          <a:bodyPr wrap="square" lIns="91440" tIns="45720" rIns="91440" bIns="45720" anchor="ctr"/>
          <a:lstStyle/>
          <a:p>
            <a:pPr algn="ctr">
              <a:buNone/>
            </a:pPr>
            <a:r>
              <a:rPr lang="en-US" sz="2300" b="1" i="0" dirty="0">
                <a:solidFill>
                  <a:srgbClr val="5C4826"/>
                </a:solidFill>
              </a:rPr>
              <a:t>A → PORT → B</a:t>
            </a:r>
          </a:p>
          <a:p>
            <a:pPr algn="ctr">
              <a:spcBef>
                <a:spcPts val="100"/>
              </a:spcBef>
              <a:buNone/>
            </a:pPr>
            <a:r>
              <a:rPr lang="en-US" sz="1900" b="0" i="0" dirty="0">
                <a:solidFill>
                  <a:srgbClr val="B85042"/>
                </a:solidFill>
              </a:rPr>
              <a:t>└──► B internals</a:t>
            </a:r>
          </a:p>
          <a:p>
            <a:pPr algn="ctr">
              <a:spcBef>
                <a:spcPts val="80"/>
              </a:spcBef>
              <a:buNone/>
            </a:pPr>
            <a:r>
              <a:rPr lang="en-US" sz="1900" b="0" i="1" dirty="0">
                <a:solidFill>
                  <a:srgbClr val="555960"/>
                </a:solidFill>
              </a:rPr>
              <a:t>“just this once”</a:t>
            </a:r>
          </a:p>
        </p:txBody>
      </p:sp>
      <p:sp>
        <p:nvSpPr>
          <p:cNvPr id="104" name="S104"/>
          <p:cNvSpPr/>
          <p:nvPr/>
        </p:nvSpPr>
        <p:spPr>
          <a:xfrm>
            <a:off x="274320" y="3601149"/>
            <a:ext cx="8595360" cy="795199"/>
          </a:xfrm>
          <a:prstGeom prst="rect">
            <a:avLst/>
          </a:prstGeom>
          <a:noFill/>
          <a:ln>
            <a:noFill/>
          </a:ln>
        </p:spPr>
        <p:txBody>
          <a:bodyPr wrap="square" lIns="91440" tIns="45720" rIns="91440" bIns="45720" anchor="ctr"/>
          <a:lstStyle/>
          <a:p>
            <a:pPr algn="ctr">
              <a:buNone/>
            </a:pPr>
            <a:r>
              <a:rPr lang="en-US" sz="2500" b="1" i="0" dirty="0">
                <a:solidFill>
                  <a:srgbClr val="5C4826"/>
                </a:solidFill>
              </a:rPr>
              <a:t>feature works ✓    tests pass ✓    architecture remains true ✗</a:t>
            </a:r>
          </a:p>
        </p:txBody>
      </p:sp>
      <p:sp>
        <p:nvSpPr>
          <p:cNvPr id="105" name="S105"/>
          <p:cNvSpPr/>
          <p:nvPr/>
        </p:nvSpPr>
        <p:spPr>
          <a:xfrm>
            <a:off x="274320" y="4566749"/>
            <a:ext cx="8595360" cy="795199"/>
          </a:xfrm>
          <a:prstGeom prst="rect">
            <a:avLst/>
          </a:prstGeom>
          <a:solidFill>
            <a:srgbClr val="8E6F3E"/>
          </a:solidFill>
          <a:ln>
            <a:noFill/>
          </a:ln>
        </p:spPr>
        <p:txBody>
          <a:bodyPr wrap="square" lIns="91440" tIns="45720" rIns="91440" bIns="45720" anchor="ctr"/>
          <a:lstStyle/>
          <a:p>
            <a:pPr algn="ctr">
              <a:buNone/>
            </a:pPr>
            <a:r>
              <a:rPr lang="en-US" sz="2000" b="1" i="0" dirty="0">
                <a:solidFill>
                  <a:srgbClr val="FFFFFF"/>
                </a:solidFill>
              </a:rPr>
              <a:t>“Can B be replaced without changing A?”   Model: YES   ·   Reality: NO</a:t>
            </a:r>
          </a:p>
        </p:txBody>
      </p:sp>
      <p:sp>
        <p:nvSpPr>
          <p:cNvPr id="106" name="FooterItalic"/>
          <p:cNvSpPr txBox="1"/>
          <p:nvPr/>
        </p:nvSpPr>
        <p:spPr>
          <a:xfrm>
            <a:off x="274320" y="5852160"/>
            <a:ext cx="8595360" cy="566928"/>
          </a:xfrm>
          <a:prstGeom prst="rect">
            <a:avLst/>
          </a:prstGeom>
          <a:noFill/>
          <a:ln>
            <a:noFill/>
          </a:ln>
        </p:spPr>
        <p:txBody>
          <a:bodyPr wrap="square" lIns="0" tIns="0" rIns="0" bIns="0" anchor="t"/>
          <a:lstStyle/>
          <a:p>
            <a:pPr algn="ctr">
              <a:buNone/>
            </a:pPr>
            <a:r>
              <a:rPr lang="en-US" sz="1900" b="0" i="1" dirty="0">
                <a:solidFill>
                  <a:srgbClr val="000000"/>
                </a:solidFill>
              </a:rPr>
              <a:t>Architectural degradation destroys the predictive value of the architecture.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500"/>
                                        <p:tgtEl>
                                          <p:spTgt spid="102"/>
                                        </p:tgtEl>
                                      </p:cBhvr>
                                    </p:animEffect>
                                  </p:childTnLst>
                                </p:cTn>
                              </p:par>
                            </p:childTnLst>
                          </p:cTn>
                        </p:par>
                        <p:par>
                          <p:cTn id="8" fill="hold">
                            <p:stCondLst>
                              <p:cond delay="0"/>
                            </p:stCondLst>
                            <p:childTnLst>
                              <p:par>
                                <p:cTn id="9" presetID="10" presetClass="entr" presetSubtype="0" fill="hold" grpId="1" nodeType="withEffect">
                                  <p:stCondLst>
                                    <p:cond delay="0"/>
                                  </p:stCondLst>
                                  <p:childTnLst>
                                    <p:set>
                                      <p:cBhvr>
                                        <p:cTn id="10" dur="1" fill="hold">
                                          <p:stCondLst>
                                            <p:cond delay="0"/>
                                          </p:stCondLst>
                                        </p:cTn>
                                        <p:tgtEl>
                                          <p:spTgt spid="103"/>
                                        </p:tgtEl>
                                        <p:attrNameLst>
                                          <p:attrName>style.visibility</p:attrName>
                                        </p:attrNameLst>
                                      </p:cBhvr>
                                      <p:to>
                                        <p:strVal val="visible"/>
                                      </p:to>
                                    </p:set>
                                    <p:animEffect transition="in" filter="fade">
                                      <p:cBhvr>
                                        <p:cTn id="11" dur="500"/>
                                        <p:tgtEl>
                                          <p:spTgt spid="10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2" nodeType="clickEffect">
                                  <p:stCondLst>
                                    <p:cond delay="0"/>
                                  </p:stCondLst>
                                  <p:childTnLst>
                                    <p:set>
                                      <p:cBhvr>
                                        <p:cTn id="15" dur="1" fill="hold">
                                          <p:stCondLst>
                                            <p:cond delay="0"/>
                                          </p:stCondLst>
                                        </p:cTn>
                                        <p:tgtEl>
                                          <p:spTgt spid="104"/>
                                        </p:tgtEl>
                                        <p:attrNameLst>
                                          <p:attrName>style.visibility</p:attrName>
                                        </p:attrNameLst>
                                      </p:cBhvr>
                                      <p:to>
                                        <p:strVal val="visible"/>
                                      </p:to>
                                    </p:set>
                                    <p:animEffect transition="in" filter="fade">
                                      <p:cBhvr>
                                        <p:cTn id="16" dur="500"/>
                                        <p:tgtEl>
                                          <p:spTgt spid="10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3" nodeType="clickEffect">
                                  <p:stCondLst>
                                    <p:cond delay="0"/>
                                  </p:stCondLst>
                                  <p:childTnLst>
                                    <p:set>
                                      <p:cBhvr>
                                        <p:cTn id="20" dur="1" fill="hold">
                                          <p:stCondLst>
                                            <p:cond delay="0"/>
                                          </p:stCondLst>
                                        </p:cTn>
                                        <p:tgtEl>
                                          <p:spTgt spid="105"/>
                                        </p:tgtEl>
                                        <p:attrNameLst>
                                          <p:attrName>style.visibility</p:attrName>
                                        </p:attrNameLst>
                                      </p:cBhvr>
                                      <p:to>
                                        <p:strVal val="visible"/>
                                      </p:to>
                                    </p:set>
                                    <p:animEffect transition="in" filter="fade">
                                      <p:cBhvr>
                                        <p:cTn id="21" dur="500"/>
                                        <p:tgtEl>
                                          <p:spTgt spid="105"/>
                                        </p:tgtEl>
                                      </p:cBhvr>
                                    </p:animEffect>
                                  </p:childTnLst>
                                </p:cTn>
                              </p:par>
                            </p:childTnLst>
                          </p:cTn>
                        </p:par>
                        <p:par>
                          <p:cTn id="22" fill="hold">
                            <p:stCondLst>
                              <p:cond delay="0"/>
                            </p:stCondLst>
                            <p:childTnLst>
                              <p:par>
                                <p:cTn id="23" presetID="10" presetClass="entr" presetSubtype="0" fill="hold" grpId="4" nodeType="withEffect">
                                  <p:stCondLst>
                                    <p:cond delay="0"/>
                                  </p:stCondLst>
                                  <p:childTnLst>
                                    <p:set>
                                      <p:cBhvr>
                                        <p:cTn id="24" dur="1" fill="hold">
                                          <p:stCondLst>
                                            <p:cond delay="0"/>
                                          </p:stCondLst>
                                        </p:cTn>
                                        <p:tgtEl>
                                          <p:spTgt spid="106"/>
                                        </p:tgtEl>
                                        <p:attrNameLst>
                                          <p:attrName>style.visibility</p:attrName>
                                        </p:attrNameLst>
                                      </p:cBhvr>
                                      <p:to>
                                        <p:strVal val="visible"/>
                                      </p:to>
                                    </p:set>
                                    <p:animEffect transition="in" filter="fade">
                                      <p:cBhvr>
                                        <p:cTn id="25"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3" grpId="1"/>
      <p:bldP spid="104" grpId="2"/>
      <p:bldP spid="105" grpId="3"/>
      <p:bldP spid="106" grpId="4"/>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Consequential discoveries must become engineering knowledge</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2772000" y="988043"/>
            <a:ext cx="3600000" cy="608400"/>
          </a:xfrm>
          <a:prstGeom prst="rect">
            <a:avLst/>
          </a:prstGeom>
          <a:solidFill>
            <a:srgbClr val="8E6F3E"/>
          </a:solidFill>
          <a:ln>
            <a:noFill/>
          </a:ln>
        </p:spPr>
        <p:txBody>
          <a:bodyPr wrap="square" lIns="91440" tIns="45720" rIns="91440" bIns="45720" anchor="ctr"/>
          <a:lstStyle/>
          <a:p>
            <a:pPr algn="ctr">
              <a:buNone/>
            </a:pPr>
            <a:r>
              <a:rPr lang="en-US" sz="2100" b="1" i="0" dirty="0">
                <a:solidFill>
                  <a:srgbClr val="FFFFFF"/>
                </a:solidFill>
              </a:rPr>
              <a:t>DESIGN DISCOVERY</a:t>
            </a:r>
          </a:p>
        </p:txBody>
      </p:sp>
      <p:cxnSp>
        <p:nvCxnSpPr>
          <p:cNvPr id="101" name="L101"/>
          <p:cNvCxnSpPr/>
          <p:nvPr/>
        </p:nvCxnSpPr>
        <p:spPr>
          <a:xfrm>
            <a:off x="4572000" y="1596443"/>
            <a:ext cx="0" cy="234000"/>
          </a:xfrm>
          <a:prstGeom prst="straightConnector1">
            <a:avLst/>
          </a:prstGeom>
          <a:ln w="38100">
            <a:solidFill>
              <a:srgbClr val="8E6F3E"/>
            </a:solidFill>
            <a:tailEnd type="triangle" w="med" len="med"/>
          </a:ln>
        </p:spPr>
      </p:cxnSp>
      <p:sp>
        <p:nvSpPr>
          <p:cNvPr id="102" name="Q"/>
          <p:cNvSpPr txBox="1"/>
          <p:nvPr/>
        </p:nvSpPr>
        <p:spPr>
          <a:xfrm>
            <a:off x="277147" y="1853843"/>
            <a:ext cx="8589704" cy="374399"/>
          </a:xfrm>
          <a:prstGeom prst="rect">
            <a:avLst/>
          </a:prstGeom>
          <a:noFill/>
          <a:ln>
            <a:noFill/>
          </a:ln>
        </p:spPr>
        <p:txBody>
          <a:bodyPr wrap="square" lIns="0" tIns="0" rIns="0" bIns="0" anchor="t"/>
          <a:lstStyle/>
          <a:p>
            <a:pPr algn="ctr">
              <a:buNone/>
            </a:pPr>
            <a:r>
              <a:rPr lang="en-US" sz="1900" b="0" i="1" dirty="0">
                <a:solidFill>
                  <a:srgbClr val="555960"/>
                </a:solidFill>
              </a:rPr>
              <a:t>Where do its consequences live?</a:t>
            </a:r>
          </a:p>
        </p:txBody>
      </p:sp>
      <p:sp>
        <p:nvSpPr>
          <p:cNvPr id="103" name="S103"/>
          <p:cNvSpPr/>
          <p:nvPr/>
        </p:nvSpPr>
        <p:spPr>
          <a:xfrm>
            <a:off x="900000" y="2321843"/>
            <a:ext cx="3300000" cy="6084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1900" b="0" i="0" dirty="0">
                <a:solidFill>
                  <a:srgbClr val="000000"/>
                </a:solidFill>
              </a:rPr>
              <a:t>LOCAL</a:t>
            </a:r>
          </a:p>
        </p:txBody>
      </p:sp>
      <p:cxnSp>
        <p:nvCxnSpPr>
          <p:cNvPr id="104" name="L104"/>
          <p:cNvCxnSpPr/>
          <p:nvPr/>
        </p:nvCxnSpPr>
        <p:spPr>
          <a:xfrm>
            <a:off x="4200000" y="2626043"/>
            <a:ext cx="640000" cy="0"/>
          </a:xfrm>
          <a:prstGeom prst="straightConnector1">
            <a:avLst/>
          </a:prstGeom>
          <a:ln w="38100">
            <a:solidFill>
              <a:srgbClr val="8E6F3E"/>
            </a:solidFill>
            <a:tailEnd type="triangle" w="med" len="med"/>
          </a:ln>
        </p:spPr>
      </p:cxnSp>
      <p:sp>
        <p:nvSpPr>
          <p:cNvPr id="105" name="S105"/>
          <p:cNvSpPr/>
          <p:nvPr/>
        </p:nvSpPr>
        <p:spPr>
          <a:xfrm>
            <a:off x="4844000" y="2321843"/>
            <a:ext cx="3300000" cy="608400"/>
          </a:xfrm>
          <a:prstGeom prst="rect">
            <a:avLst/>
          </a:prstGeom>
          <a:solidFill>
            <a:srgbClr val="FBF8F2"/>
          </a:solidFill>
          <a:ln w="12700">
            <a:solidFill>
              <a:srgbClr val="5C4826"/>
            </a:solidFill>
          </a:ln>
        </p:spPr>
        <p:txBody>
          <a:bodyPr wrap="square" lIns="91440" tIns="45720" rIns="91440" bIns="45720" anchor="ctr"/>
          <a:lstStyle/>
          <a:p>
            <a:pPr algn="ctr">
              <a:buNone/>
            </a:pPr>
            <a:r>
              <a:rPr lang="en-US" sz="1900" b="1" i="0" dirty="0">
                <a:solidFill>
                  <a:srgbClr val="5C4826"/>
                </a:solidFill>
              </a:rPr>
              <a:t>DESIGN</a:t>
            </a:r>
          </a:p>
        </p:txBody>
      </p:sp>
      <p:sp>
        <p:nvSpPr>
          <p:cNvPr id="106" name="S106"/>
          <p:cNvSpPr/>
          <p:nvPr/>
        </p:nvSpPr>
        <p:spPr>
          <a:xfrm>
            <a:off x="900000" y="3070643"/>
            <a:ext cx="3300000" cy="6084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1900" b="0" i="0" dirty="0">
                <a:solidFill>
                  <a:srgbClr val="000000"/>
                </a:solidFill>
              </a:rPr>
              <a:t>RECURRING ACROSS PARTS</a:t>
            </a:r>
          </a:p>
        </p:txBody>
      </p:sp>
      <p:cxnSp>
        <p:nvCxnSpPr>
          <p:cNvPr id="107" name="L107"/>
          <p:cNvCxnSpPr/>
          <p:nvPr/>
        </p:nvCxnSpPr>
        <p:spPr>
          <a:xfrm>
            <a:off x="4200000" y="3374843"/>
            <a:ext cx="640000" cy="0"/>
          </a:xfrm>
          <a:prstGeom prst="straightConnector1">
            <a:avLst/>
          </a:prstGeom>
          <a:ln w="38100">
            <a:solidFill>
              <a:srgbClr val="8E6F3E"/>
            </a:solidFill>
            <a:tailEnd type="triangle" w="med" len="med"/>
          </a:ln>
        </p:spPr>
      </p:cxnSp>
      <p:sp>
        <p:nvSpPr>
          <p:cNvPr id="108" name="S108"/>
          <p:cNvSpPr/>
          <p:nvPr/>
        </p:nvSpPr>
        <p:spPr>
          <a:xfrm>
            <a:off x="4844000" y="3070643"/>
            <a:ext cx="3300000" cy="608400"/>
          </a:xfrm>
          <a:prstGeom prst="rect">
            <a:avLst/>
          </a:prstGeom>
          <a:solidFill>
            <a:srgbClr val="FBF8F2"/>
          </a:solidFill>
          <a:ln w="12700">
            <a:solidFill>
              <a:srgbClr val="5C4826"/>
            </a:solidFill>
          </a:ln>
        </p:spPr>
        <p:txBody>
          <a:bodyPr wrap="square" lIns="91440" tIns="45720" rIns="91440" bIns="45720" anchor="ctr"/>
          <a:lstStyle/>
          <a:p>
            <a:pPr algn="ctr">
              <a:buNone/>
            </a:pPr>
            <a:r>
              <a:rPr lang="en-US" sz="1900" b="1" i="0" dirty="0">
                <a:solidFill>
                  <a:srgbClr val="5C4826"/>
                </a:solidFill>
              </a:rPr>
              <a:t>ENGINEERING ENVIRONMENT</a:t>
            </a:r>
          </a:p>
        </p:txBody>
      </p:sp>
      <p:sp>
        <p:nvSpPr>
          <p:cNvPr id="109" name="S109"/>
          <p:cNvSpPr/>
          <p:nvPr/>
        </p:nvSpPr>
        <p:spPr>
          <a:xfrm>
            <a:off x="900000" y="3819443"/>
            <a:ext cx="3300000" cy="6084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1900" b="0" i="0" dirty="0">
                <a:solidFill>
                  <a:srgbClr val="000000"/>
                </a:solidFill>
              </a:rPr>
              <a:t>SYSTEM STRUCTURE</a:t>
            </a:r>
          </a:p>
        </p:txBody>
      </p:sp>
      <p:cxnSp>
        <p:nvCxnSpPr>
          <p:cNvPr id="110" name="L110"/>
          <p:cNvCxnSpPr/>
          <p:nvPr/>
        </p:nvCxnSpPr>
        <p:spPr>
          <a:xfrm>
            <a:off x="4200000" y="4123643"/>
            <a:ext cx="640000" cy="0"/>
          </a:xfrm>
          <a:prstGeom prst="straightConnector1">
            <a:avLst/>
          </a:prstGeom>
          <a:ln w="38100">
            <a:solidFill>
              <a:srgbClr val="8E6F3E"/>
            </a:solidFill>
            <a:tailEnd type="triangle" w="med" len="med"/>
          </a:ln>
        </p:spPr>
      </p:cxnSp>
      <p:sp>
        <p:nvSpPr>
          <p:cNvPr id="111" name="S111"/>
          <p:cNvSpPr/>
          <p:nvPr/>
        </p:nvSpPr>
        <p:spPr>
          <a:xfrm>
            <a:off x="4844000" y="3819443"/>
            <a:ext cx="3300000" cy="608400"/>
          </a:xfrm>
          <a:prstGeom prst="rect">
            <a:avLst/>
          </a:prstGeom>
          <a:solidFill>
            <a:srgbClr val="FBF8F2"/>
          </a:solidFill>
          <a:ln w="12700">
            <a:solidFill>
              <a:srgbClr val="5C4826"/>
            </a:solidFill>
          </a:ln>
        </p:spPr>
        <p:txBody>
          <a:bodyPr wrap="square" lIns="91440" tIns="45720" rIns="91440" bIns="45720" anchor="ctr"/>
          <a:lstStyle/>
          <a:p>
            <a:pPr algn="ctr">
              <a:buNone/>
            </a:pPr>
            <a:r>
              <a:rPr lang="en-US" sz="1900" b="1" i="0" dirty="0">
                <a:solidFill>
                  <a:srgbClr val="5C4826"/>
                </a:solidFill>
              </a:rPr>
              <a:t>ARCHITECTURE</a:t>
            </a:r>
          </a:p>
        </p:txBody>
      </p:sp>
      <p:sp>
        <p:nvSpPr>
          <p:cNvPr id="112" name="S112"/>
          <p:cNvSpPr/>
          <p:nvPr/>
        </p:nvSpPr>
        <p:spPr>
          <a:xfrm>
            <a:off x="900000" y="4568243"/>
            <a:ext cx="3300000" cy="6084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1900" b="0" i="0" dirty="0">
                <a:solidFill>
                  <a:srgbClr val="000000"/>
                </a:solidFill>
              </a:rPr>
              <a:t>WHAT MUST BE TRUE</a:t>
            </a:r>
          </a:p>
        </p:txBody>
      </p:sp>
      <p:cxnSp>
        <p:nvCxnSpPr>
          <p:cNvPr id="113" name="L113"/>
          <p:cNvCxnSpPr/>
          <p:nvPr/>
        </p:nvCxnSpPr>
        <p:spPr>
          <a:xfrm>
            <a:off x="4200000" y="4872443"/>
            <a:ext cx="640000" cy="0"/>
          </a:xfrm>
          <a:prstGeom prst="straightConnector1">
            <a:avLst/>
          </a:prstGeom>
          <a:ln w="38100">
            <a:solidFill>
              <a:srgbClr val="8E6F3E"/>
            </a:solidFill>
            <a:tailEnd type="triangle" w="med" len="med"/>
          </a:ln>
        </p:spPr>
      </p:cxnSp>
      <p:sp>
        <p:nvSpPr>
          <p:cNvPr id="114" name="S114"/>
          <p:cNvSpPr/>
          <p:nvPr/>
        </p:nvSpPr>
        <p:spPr>
          <a:xfrm>
            <a:off x="4844000" y="4568243"/>
            <a:ext cx="3300000" cy="608400"/>
          </a:xfrm>
          <a:prstGeom prst="rect">
            <a:avLst/>
          </a:prstGeom>
          <a:solidFill>
            <a:srgbClr val="FBF8F2"/>
          </a:solidFill>
          <a:ln w="12700">
            <a:solidFill>
              <a:srgbClr val="5C4826"/>
            </a:solidFill>
          </a:ln>
        </p:spPr>
        <p:txBody>
          <a:bodyPr wrap="square" lIns="91440" tIns="45720" rIns="91440" bIns="45720" anchor="ctr"/>
          <a:lstStyle/>
          <a:p>
            <a:pPr algn="ctr">
              <a:buNone/>
            </a:pPr>
            <a:r>
              <a:rPr lang="en-US" sz="1900" b="1" i="0" dirty="0">
                <a:solidFill>
                  <a:srgbClr val="5C4826"/>
                </a:solidFill>
              </a:rPr>
              <a:t>SPECIFICATION</a:t>
            </a:r>
          </a:p>
        </p:txBody>
      </p:sp>
      <p:sp>
        <p:nvSpPr>
          <p:cNvPr id="115" name="S115"/>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2100" b="1" i="0" dirty="0">
                <a:solidFill>
                  <a:srgbClr val="FFFFFF"/>
                </a:solidFill>
              </a:rPr>
              <a:t>REMOVE IT  ·  MODEL IT  ·  CHANGE THE RULE.  Never silently ignore 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500"/>
                                        <p:tgtEl>
                                          <p:spTgt spid="103"/>
                                        </p:tgtEl>
                                      </p:cBhvr>
                                    </p:animEffect>
                                  </p:childTnLst>
                                </p:cTn>
                              </p:par>
                            </p:childTnLst>
                          </p:cTn>
                        </p:par>
                        <p:par>
                          <p:cTn id="8" fill="hold">
                            <p:stCondLst>
                              <p:cond delay="0"/>
                            </p:stCondLst>
                            <p:childTnLst>
                              <p:par>
                                <p:cTn id="9" presetID="10" presetClass="entr" presetSubtype="0" fill="hold" grpId="1" nodeType="withEffect">
                                  <p:stCondLst>
                                    <p:cond delay="0"/>
                                  </p:stCondLst>
                                  <p:childTnLst>
                                    <p:set>
                                      <p:cBhvr>
                                        <p:cTn id="10" dur="1" fill="hold">
                                          <p:stCondLst>
                                            <p:cond delay="0"/>
                                          </p:stCondLst>
                                        </p:cTn>
                                        <p:tgtEl>
                                          <p:spTgt spid="104"/>
                                        </p:tgtEl>
                                        <p:attrNameLst>
                                          <p:attrName>style.visibility</p:attrName>
                                        </p:attrNameLst>
                                      </p:cBhvr>
                                      <p:to>
                                        <p:strVal val="visible"/>
                                      </p:to>
                                    </p:set>
                                    <p:animEffect transition="in" filter="fade">
                                      <p:cBhvr>
                                        <p:cTn id="11" dur="500"/>
                                        <p:tgtEl>
                                          <p:spTgt spid="104"/>
                                        </p:tgtEl>
                                      </p:cBhvr>
                                    </p:animEffect>
                                  </p:childTnLst>
                                </p:cTn>
                              </p:par>
                            </p:childTnLst>
                          </p:cTn>
                        </p:par>
                        <p:par>
                          <p:cTn id="12" fill="hold">
                            <p:stCondLst>
                              <p:cond delay="0"/>
                            </p:stCondLst>
                            <p:childTnLst>
                              <p:par>
                                <p:cTn id="13" presetID="10" presetClass="entr" presetSubtype="0" fill="hold" grpId="2" nodeType="withEffect">
                                  <p:stCondLst>
                                    <p:cond delay="0"/>
                                  </p:stCondLst>
                                  <p:childTnLst>
                                    <p:set>
                                      <p:cBhvr>
                                        <p:cTn id="14" dur="1" fill="hold">
                                          <p:stCondLst>
                                            <p:cond delay="0"/>
                                          </p:stCondLst>
                                        </p:cTn>
                                        <p:tgtEl>
                                          <p:spTgt spid="105"/>
                                        </p:tgtEl>
                                        <p:attrNameLst>
                                          <p:attrName>style.visibility</p:attrName>
                                        </p:attrNameLst>
                                      </p:cBhvr>
                                      <p:to>
                                        <p:strVal val="visible"/>
                                      </p:to>
                                    </p:set>
                                    <p:animEffect transition="in" filter="fade">
                                      <p:cBhvr>
                                        <p:cTn id="15" dur="500"/>
                                        <p:tgtEl>
                                          <p:spTgt spid="10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3" nodeType="clickEffect">
                                  <p:stCondLst>
                                    <p:cond delay="0"/>
                                  </p:stCondLst>
                                  <p:childTnLst>
                                    <p:set>
                                      <p:cBhvr>
                                        <p:cTn id="19" dur="1" fill="hold">
                                          <p:stCondLst>
                                            <p:cond delay="0"/>
                                          </p:stCondLst>
                                        </p:cTn>
                                        <p:tgtEl>
                                          <p:spTgt spid="106"/>
                                        </p:tgtEl>
                                        <p:attrNameLst>
                                          <p:attrName>style.visibility</p:attrName>
                                        </p:attrNameLst>
                                      </p:cBhvr>
                                      <p:to>
                                        <p:strVal val="visible"/>
                                      </p:to>
                                    </p:set>
                                    <p:animEffect transition="in" filter="fade">
                                      <p:cBhvr>
                                        <p:cTn id="20" dur="500"/>
                                        <p:tgtEl>
                                          <p:spTgt spid="106"/>
                                        </p:tgtEl>
                                      </p:cBhvr>
                                    </p:animEffect>
                                  </p:childTnLst>
                                </p:cTn>
                              </p:par>
                            </p:childTnLst>
                          </p:cTn>
                        </p:par>
                        <p:par>
                          <p:cTn id="21" fill="hold">
                            <p:stCondLst>
                              <p:cond delay="0"/>
                            </p:stCondLst>
                            <p:childTnLst>
                              <p:par>
                                <p:cTn id="22" presetID="10" presetClass="entr" presetSubtype="0" fill="hold" grpId="4" nodeType="withEffect">
                                  <p:stCondLst>
                                    <p:cond delay="0"/>
                                  </p:stCondLst>
                                  <p:childTnLst>
                                    <p:set>
                                      <p:cBhvr>
                                        <p:cTn id="23" dur="1" fill="hold">
                                          <p:stCondLst>
                                            <p:cond delay="0"/>
                                          </p:stCondLst>
                                        </p:cTn>
                                        <p:tgtEl>
                                          <p:spTgt spid="107"/>
                                        </p:tgtEl>
                                        <p:attrNameLst>
                                          <p:attrName>style.visibility</p:attrName>
                                        </p:attrNameLst>
                                      </p:cBhvr>
                                      <p:to>
                                        <p:strVal val="visible"/>
                                      </p:to>
                                    </p:set>
                                    <p:animEffect transition="in" filter="fade">
                                      <p:cBhvr>
                                        <p:cTn id="24" dur="500"/>
                                        <p:tgtEl>
                                          <p:spTgt spid="107"/>
                                        </p:tgtEl>
                                      </p:cBhvr>
                                    </p:animEffect>
                                  </p:childTnLst>
                                </p:cTn>
                              </p:par>
                            </p:childTnLst>
                          </p:cTn>
                        </p:par>
                        <p:par>
                          <p:cTn id="25" fill="hold">
                            <p:stCondLst>
                              <p:cond delay="0"/>
                            </p:stCondLst>
                            <p:childTnLst>
                              <p:par>
                                <p:cTn id="26" presetID="10" presetClass="entr" presetSubtype="0" fill="hold" grpId="5" nodeType="withEffect">
                                  <p:stCondLst>
                                    <p:cond delay="0"/>
                                  </p:stCondLst>
                                  <p:childTnLst>
                                    <p:set>
                                      <p:cBhvr>
                                        <p:cTn id="27" dur="1" fill="hold">
                                          <p:stCondLst>
                                            <p:cond delay="0"/>
                                          </p:stCondLst>
                                        </p:cTn>
                                        <p:tgtEl>
                                          <p:spTgt spid="108"/>
                                        </p:tgtEl>
                                        <p:attrNameLst>
                                          <p:attrName>style.visibility</p:attrName>
                                        </p:attrNameLst>
                                      </p:cBhvr>
                                      <p:to>
                                        <p:strVal val="visible"/>
                                      </p:to>
                                    </p:set>
                                    <p:animEffect transition="in" filter="fade">
                                      <p:cBhvr>
                                        <p:cTn id="28" dur="500"/>
                                        <p:tgtEl>
                                          <p:spTgt spid="10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6" nodeType="clickEffect">
                                  <p:stCondLst>
                                    <p:cond delay="0"/>
                                  </p:stCondLst>
                                  <p:childTnLst>
                                    <p:set>
                                      <p:cBhvr>
                                        <p:cTn id="32" dur="1" fill="hold">
                                          <p:stCondLst>
                                            <p:cond delay="0"/>
                                          </p:stCondLst>
                                        </p:cTn>
                                        <p:tgtEl>
                                          <p:spTgt spid="109"/>
                                        </p:tgtEl>
                                        <p:attrNameLst>
                                          <p:attrName>style.visibility</p:attrName>
                                        </p:attrNameLst>
                                      </p:cBhvr>
                                      <p:to>
                                        <p:strVal val="visible"/>
                                      </p:to>
                                    </p:set>
                                    <p:animEffect transition="in" filter="fade">
                                      <p:cBhvr>
                                        <p:cTn id="33" dur="500"/>
                                        <p:tgtEl>
                                          <p:spTgt spid="109"/>
                                        </p:tgtEl>
                                      </p:cBhvr>
                                    </p:animEffect>
                                  </p:childTnLst>
                                </p:cTn>
                              </p:par>
                            </p:childTnLst>
                          </p:cTn>
                        </p:par>
                        <p:par>
                          <p:cTn id="34" fill="hold">
                            <p:stCondLst>
                              <p:cond delay="0"/>
                            </p:stCondLst>
                            <p:childTnLst>
                              <p:par>
                                <p:cTn id="35" presetID="10" presetClass="entr" presetSubtype="0" fill="hold" grpId="7" nodeType="withEffect">
                                  <p:stCondLst>
                                    <p:cond delay="0"/>
                                  </p:stCondLst>
                                  <p:childTnLst>
                                    <p:set>
                                      <p:cBhvr>
                                        <p:cTn id="36" dur="1" fill="hold">
                                          <p:stCondLst>
                                            <p:cond delay="0"/>
                                          </p:stCondLst>
                                        </p:cTn>
                                        <p:tgtEl>
                                          <p:spTgt spid="110"/>
                                        </p:tgtEl>
                                        <p:attrNameLst>
                                          <p:attrName>style.visibility</p:attrName>
                                        </p:attrNameLst>
                                      </p:cBhvr>
                                      <p:to>
                                        <p:strVal val="visible"/>
                                      </p:to>
                                    </p:set>
                                    <p:animEffect transition="in" filter="fade">
                                      <p:cBhvr>
                                        <p:cTn id="37" dur="500"/>
                                        <p:tgtEl>
                                          <p:spTgt spid="110"/>
                                        </p:tgtEl>
                                      </p:cBhvr>
                                    </p:animEffect>
                                  </p:childTnLst>
                                </p:cTn>
                              </p:par>
                            </p:childTnLst>
                          </p:cTn>
                        </p:par>
                        <p:par>
                          <p:cTn id="38" fill="hold">
                            <p:stCondLst>
                              <p:cond delay="0"/>
                            </p:stCondLst>
                            <p:childTnLst>
                              <p:par>
                                <p:cTn id="39" presetID="10" presetClass="entr" presetSubtype="0" fill="hold" grpId="8" nodeType="withEffect">
                                  <p:stCondLst>
                                    <p:cond delay="0"/>
                                  </p:stCondLst>
                                  <p:childTnLst>
                                    <p:set>
                                      <p:cBhvr>
                                        <p:cTn id="40" dur="1" fill="hold">
                                          <p:stCondLst>
                                            <p:cond delay="0"/>
                                          </p:stCondLst>
                                        </p:cTn>
                                        <p:tgtEl>
                                          <p:spTgt spid="111"/>
                                        </p:tgtEl>
                                        <p:attrNameLst>
                                          <p:attrName>style.visibility</p:attrName>
                                        </p:attrNameLst>
                                      </p:cBhvr>
                                      <p:to>
                                        <p:strVal val="visible"/>
                                      </p:to>
                                    </p:set>
                                    <p:animEffect transition="in" filter="fade">
                                      <p:cBhvr>
                                        <p:cTn id="41" dur="500"/>
                                        <p:tgtEl>
                                          <p:spTgt spid="11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9" nodeType="clickEffect">
                                  <p:stCondLst>
                                    <p:cond delay="0"/>
                                  </p:stCondLst>
                                  <p:childTnLst>
                                    <p:set>
                                      <p:cBhvr>
                                        <p:cTn id="45" dur="1" fill="hold">
                                          <p:stCondLst>
                                            <p:cond delay="0"/>
                                          </p:stCondLst>
                                        </p:cTn>
                                        <p:tgtEl>
                                          <p:spTgt spid="112"/>
                                        </p:tgtEl>
                                        <p:attrNameLst>
                                          <p:attrName>style.visibility</p:attrName>
                                        </p:attrNameLst>
                                      </p:cBhvr>
                                      <p:to>
                                        <p:strVal val="visible"/>
                                      </p:to>
                                    </p:set>
                                    <p:animEffect transition="in" filter="fade">
                                      <p:cBhvr>
                                        <p:cTn id="46" dur="500"/>
                                        <p:tgtEl>
                                          <p:spTgt spid="112"/>
                                        </p:tgtEl>
                                      </p:cBhvr>
                                    </p:animEffect>
                                  </p:childTnLst>
                                </p:cTn>
                              </p:par>
                            </p:childTnLst>
                          </p:cTn>
                        </p:par>
                        <p:par>
                          <p:cTn id="47" fill="hold">
                            <p:stCondLst>
                              <p:cond delay="0"/>
                            </p:stCondLst>
                            <p:childTnLst>
                              <p:par>
                                <p:cTn id="48" presetID="10" presetClass="entr" presetSubtype="0" fill="hold" grpId="10" nodeType="withEffect">
                                  <p:stCondLst>
                                    <p:cond delay="0"/>
                                  </p:stCondLst>
                                  <p:childTnLst>
                                    <p:set>
                                      <p:cBhvr>
                                        <p:cTn id="49" dur="1" fill="hold">
                                          <p:stCondLst>
                                            <p:cond delay="0"/>
                                          </p:stCondLst>
                                        </p:cTn>
                                        <p:tgtEl>
                                          <p:spTgt spid="113"/>
                                        </p:tgtEl>
                                        <p:attrNameLst>
                                          <p:attrName>style.visibility</p:attrName>
                                        </p:attrNameLst>
                                      </p:cBhvr>
                                      <p:to>
                                        <p:strVal val="visible"/>
                                      </p:to>
                                    </p:set>
                                    <p:animEffect transition="in" filter="fade">
                                      <p:cBhvr>
                                        <p:cTn id="50" dur="500"/>
                                        <p:tgtEl>
                                          <p:spTgt spid="113"/>
                                        </p:tgtEl>
                                      </p:cBhvr>
                                    </p:animEffect>
                                  </p:childTnLst>
                                </p:cTn>
                              </p:par>
                            </p:childTnLst>
                          </p:cTn>
                        </p:par>
                        <p:par>
                          <p:cTn id="51" fill="hold">
                            <p:stCondLst>
                              <p:cond delay="0"/>
                            </p:stCondLst>
                            <p:childTnLst>
                              <p:par>
                                <p:cTn id="52" presetID="10" presetClass="entr" presetSubtype="0" fill="hold" grpId="11" nodeType="withEffect">
                                  <p:stCondLst>
                                    <p:cond delay="0"/>
                                  </p:stCondLst>
                                  <p:childTnLst>
                                    <p:set>
                                      <p:cBhvr>
                                        <p:cTn id="53" dur="1" fill="hold">
                                          <p:stCondLst>
                                            <p:cond delay="0"/>
                                          </p:stCondLst>
                                        </p:cTn>
                                        <p:tgtEl>
                                          <p:spTgt spid="114"/>
                                        </p:tgtEl>
                                        <p:attrNameLst>
                                          <p:attrName>style.visibility</p:attrName>
                                        </p:attrNameLst>
                                      </p:cBhvr>
                                      <p:to>
                                        <p:strVal val="visible"/>
                                      </p:to>
                                    </p:set>
                                    <p:animEffect transition="in" filter="fade">
                                      <p:cBhvr>
                                        <p:cTn id="54" dur="500"/>
                                        <p:tgtEl>
                                          <p:spTgt spid="114"/>
                                        </p:tgtEl>
                                      </p:cBhvr>
                                    </p:animEffect>
                                  </p:childTnLst>
                                </p:cTn>
                              </p:par>
                            </p:childTnLst>
                          </p:cTn>
                        </p:par>
                        <p:par>
                          <p:cTn id="55" fill="hold">
                            <p:stCondLst>
                              <p:cond delay="0"/>
                            </p:stCondLst>
                            <p:childTnLst>
                              <p:par>
                                <p:cTn id="56" presetID="10" presetClass="entr" presetSubtype="0" fill="hold" grpId="12" nodeType="withEffect">
                                  <p:stCondLst>
                                    <p:cond delay="0"/>
                                  </p:stCondLst>
                                  <p:childTnLst>
                                    <p:set>
                                      <p:cBhvr>
                                        <p:cTn id="57" dur="1" fill="hold">
                                          <p:stCondLst>
                                            <p:cond delay="0"/>
                                          </p:stCondLst>
                                        </p:cTn>
                                        <p:tgtEl>
                                          <p:spTgt spid="115"/>
                                        </p:tgtEl>
                                        <p:attrNameLst>
                                          <p:attrName>style.visibility</p:attrName>
                                        </p:attrNameLst>
                                      </p:cBhvr>
                                      <p:to>
                                        <p:strVal val="visible"/>
                                      </p:to>
                                    </p:set>
                                    <p:animEffect transition="in" filter="fade">
                                      <p:cBhvr>
                                        <p:cTn id="58"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p:bldP spid="104" grpId="1"/>
      <p:bldP spid="105" grpId="2"/>
      <p:bldP spid="106" grpId="3"/>
      <p:bldP spid="107" grpId="4"/>
      <p:bldP spid="108" grpId="5"/>
      <p:bldP spid="109" grpId="6"/>
      <p:bldP spid="110" grpId="7"/>
      <p:bldP spid="111" grpId="8"/>
      <p:bldP spid="112" grpId="9"/>
      <p:bldP spid="113" grpId="10"/>
      <p:bldP spid="114" grpId="11"/>
      <p:bldP spid="115" grpId="1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2240280"/>
            <a:ext cx="8589704" cy="914400"/>
          </a:xfrm>
        </p:spPr>
        <p:txBody>
          <a:bodyPr>
            <a:normAutofit fontScale="90000"/>
          </a:bodyPr>
          <a:lstStyle/>
          <a:p>
            <a:pPr algn="ctr">
              <a:buNone/>
              <a:defRPr b="0"/>
            </a:pPr>
            <a:r>
              <a:rPr lang="en-US" sz="3400" b="0" i="0" dirty="0">
                <a:solidFill>
                  <a:srgbClr val="000000"/>
                </a:solidFill>
              </a:rPr>
              <a:t>What changes when implementation gets cheap?</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ectionLabel"/>
          <p:cNvSpPr txBox="1"/>
          <p:nvPr/>
        </p:nvSpPr>
        <p:spPr>
          <a:xfrm>
            <a:off x="685800" y="1737360"/>
            <a:ext cx="7772400" cy="355600"/>
          </a:xfrm>
          <a:prstGeom prst="rect">
            <a:avLst/>
          </a:prstGeom>
          <a:noFill/>
          <a:ln>
            <a:noFill/>
          </a:ln>
        </p:spPr>
        <p:txBody>
          <a:bodyPr wrap="square" lIns="0" tIns="0" rIns="0" bIns="0" anchor="t"/>
          <a:lstStyle/>
          <a:p>
            <a:pPr algn="ctr">
              <a:buNone/>
            </a:pPr>
            <a:r>
              <a:rPr lang="en-US" sz="2200" b="1" i="0" dirty="0">
                <a:solidFill>
                  <a:srgbClr val="8E6F3E"/>
                </a:solidFill>
              </a:rPr>
              <a:t>SECTION 5</a:t>
            </a:r>
          </a:p>
        </p:txBody>
      </p:sp>
      <p:sp>
        <p:nvSpPr>
          <p:cNvPr id="101" name="Rule"/>
          <p:cNvSpPr/>
          <p:nvPr/>
        </p:nvSpPr>
        <p:spPr>
          <a:xfrm>
            <a:off x="3429000" y="3383280"/>
            <a:ext cx="2286000" cy="50800"/>
          </a:xfrm>
          <a:prstGeom prst="rect">
            <a:avLst/>
          </a:prstGeom>
          <a:solidFill>
            <a:srgbClr val="8E6F3E"/>
          </a:solidFill>
          <a:ln>
            <a:noFill/>
          </a:ln>
        </p:spPr>
        <p:txBody>
          <a:bodyPr wrap="square" lIns="91440" tIns="45720" rIns="91440" bIns="45720" anchor="ctr"/>
          <a:lstStyle/>
          <a:p>
            <a:endParaRPr/>
          </a:p>
        </p:txBody>
      </p:sp>
      <p:sp>
        <p:nvSpPr>
          <p:cNvPr id="102" name="Subtitle"/>
          <p:cNvSpPr txBox="1"/>
          <p:nvPr/>
        </p:nvSpPr>
        <p:spPr>
          <a:xfrm>
            <a:off x="685800" y="3900000"/>
            <a:ext cx="7772400" cy="1400000"/>
          </a:xfrm>
          <a:prstGeom prst="rect">
            <a:avLst/>
          </a:prstGeom>
          <a:noFill/>
          <a:ln>
            <a:noFill/>
          </a:ln>
        </p:spPr>
        <p:txBody>
          <a:bodyPr wrap="square" lIns="0" tIns="0" rIns="0" bIns="0" anchor="t"/>
          <a:lstStyle/>
          <a:p>
            <a:pPr algn="ctr">
              <a:buNone/>
            </a:pPr>
            <a:r>
              <a:rPr lang="en-US" sz="3200" b="0" i="0" dirty="0">
                <a:solidFill>
                  <a:srgbClr val="555960"/>
                </a:solidFill>
              </a:rPr>
              <a:t>Implementation can become a Design probe.</a:t>
            </a:r>
          </a:p>
        </p:txBody>
      </p:sp>
      <p:sp>
        <p:nvSpPr>
          <p:cNvPr id="200" name="S100"/>
          <p:cNvSpPr/>
          <p:nvPr/>
        </p:nvSpPr>
        <p:spPr>
          <a:xfrm>
            <a:off x="602000" y="4800600"/>
            <a:ext cx="1850000" cy="9144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1700" b="1" i="0" dirty="0">
                <a:solidFill>
                  <a:srgbClr val="5C4826"/>
                </a:solidFill>
              </a:rPr>
              <a:t>UNCERTAINTY</a:t>
            </a:r>
          </a:p>
        </p:txBody>
      </p:sp>
      <p:cxnSp>
        <p:nvCxnSpPr>
          <p:cNvPr id="201" name="L101"/>
          <p:cNvCxnSpPr/>
          <p:nvPr/>
        </p:nvCxnSpPr>
        <p:spPr>
          <a:xfrm>
            <a:off x="2452000" y="5257800"/>
            <a:ext cx="180000" cy="0"/>
          </a:xfrm>
          <a:prstGeom prst="straightConnector1">
            <a:avLst/>
          </a:prstGeom>
          <a:ln w="25400">
            <a:solidFill>
              <a:srgbClr val="8E6F3E"/>
            </a:solidFill>
            <a:tailEnd type="triangle" w="med" len="med"/>
          </a:ln>
        </p:spPr>
      </p:cxnSp>
      <p:sp>
        <p:nvSpPr>
          <p:cNvPr id="202" name="S102"/>
          <p:cNvSpPr/>
          <p:nvPr/>
        </p:nvSpPr>
        <p:spPr>
          <a:xfrm>
            <a:off x="2632000" y="4800600"/>
            <a:ext cx="1850000" cy="9144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1700" b="1" i="0" dirty="0">
                <a:solidFill>
                  <a:srgbClr val="5C4826"/>
                </a:solidFill>
              </a:rPr>
              <a:t>BUY INFORMATION</a:t>
            </a:r>
          </a:p>
        </p:txBody>
      </p:sp>
      <p:cxnSp>
        <p:nvCxnSpPr>
          <p:cNvPr id="103" name="L103"/>
          <p:cNvCxnSpPr/>
          <p:nvPr/>
        </p:nvCxnSpPr>
        <p:spPr>
          <a:xfrm>
            <a:off x="4482000" y="5257800"/>
            <a:ext cx="180000" cy="0"/>
          </a:xfrm>
          <a:prstGeom prst="straightConnector1">
            <a:avLst/>
          </a:prstGeom>
          <a:ln w="25400">
            <a:solidFill>
              <a:srgbClr val="8E6F3E"/>
            </a:solidFill>
            <a:tailEnd type="triangle" w="med" len="med"/>
          </a:ln>
        </p:spPr>
      </p:cxnSp>
      <p:sp>
        <p:nvSpPr>
          <p:cNvPr id="104" name="S104"/>
          <p:cNvSpPr/>
          <p:nvPr/>
        </p:nvSpPr>
        <p:spPr>
          <a:xfrm>
            <a:off x="4662000" y="4800600"/>
            <a:ext cx="1850000" cy="914400"/>
          </a:xfrm>
          <a:prstGeom prst="rect">
            <a:avLst/>
          </a:prstGeom>
          <a:solidFill>
            <a:srgbClr val="F5F1E8"/>
          </a:solidFill>
          <a:ln w="12700">
            <a:solidFill>
              <a:srgbClr val="C9B991"/>
            </a:solidFill>
          </a:ln>
        </p:spPr>
        <p:txBody>
          <a:bodyPr wrap="square" lIns="91440" tIns="45720" rIns="91440" bIns="45720" anchor="ctr"/>
          <a:lstStyle/>
          <a:p>
            <a:pPr algn="ctr">
              <a:buNone/>
            </a:pPr>
            <a:r>
              <a:rPr sz="1600" b="1">
                <a:solidFill>
                  <a:srgbClr val="5C4826"/>
                </a:solidFill>
              </a:rPr>
              <a:t>model</a:t>
            </a:r>
          </a:p>
          <a:p>
            <a:pPr algn="ctr"/>
            <a:r>
              <a:rPr sz="1600" b="1">
                <a:solidFill>
                  <a:srgbClr val="5C4826"/>
                </a:solidFill>
              </a:rPr>
              <a:t>prototype</a:t>
            </a:r>
          </a:p>
          <a:p>
            <a:pPr algn="ctr"/>
            <a:r>
              <a:rPr sz="1600" b="1">
                <a:solidFill>
                  <a:srgbClr val="5C4826"/>
                </a:solidFill>
              </a:rPr>
              <a:t>measure</a:t>
            </a:r>
          </a:p>
        </p:txBody>
      </p:sp>
      <p:cxnSp>
        <p:nvCxnSpPr>
          <p:cNvPr id="105" name="L105"/>
          <p:cNvCxnSpPr/>
          <p:nvPr/>
        </p:nvCxnSpPr>
        <p:spPr>
          <a:xfrm>
            <a:off x="6512000" y="5257800"/>
            <a:ext cx="180000" cy="0"/>
          </a:xfrm>
          <a:prstGeom prst="straightConnector1">
            <a:avLst/>
          </a:prstGeom>
          <a:ln w="25400">
            <a:solidFill>
              <a:srgbClr val="8E6F3E"/>
            </a:solidFill>
            <a:tailEnd type="triangle" w="med" len="med"/>
          </a:ln>
        </p:spPr>
      </p:cxnSp>
      <p:sp>
        <p:nvSpPr>
          <p:cNvPr id="106" name="S106"/>
          <p:cNvSpPr/>
          <p:nvPr/>
        </p:nvSpPr>
        <p:spPr>
          <a:xfrm>
            <a:off x="6692000" y="4800600"/>
            <a:ext cx="1850000" cy="914400"/>
          </a:xfrm>
          <a:prstGeom prst="rect">
            <a:avLst/>
          </a:prstGeom>
          <a:solidFill>
            <a:srgbClr val="8E6F3E"/>
          </a:solidFill>
          <a:ln>
            <a:noFill/>
          </a:ln>
        </p:spPr>
        <p:txBody>
          <a:bodyPr wrap="square" lIns="91440" tIns="45720" rIns="91440" bIns="45720" anchor="ctr"/>
          <a:lstStyle/>
          <a:p>
            <a:pPr algn="ctr">
              <a:buNone/>
            </a:pPr>
            <a:r>
              <a:rPr lang="en-US" sz="1700" b="1" i="0" dirty="0">
                <a:solidFill>
                  <a:srgbClr val="FFFFFF"/>
                </a:solidFill>
              </a:rPr>
              <a:t>IMPLEMENT?</a:t>
            </a:r>
          </a:p>
        </p:txBody>
      </p:sp>
    </p:spTree>
  </p:cSld>
  <p:clrMapOvr>
    <a:masterClrMapping/>
  </p:clrMapOvr>
</p:sld>
</file>

<file path=ppt/slides/slide28.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Velocity changes what we can see</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Label"/>
          <p:cNvSpPr txBox="1"/>
          <p:nvPr/>
        </p:nvSpPr>
        <p:spPr>
          <a:xfrm>
            <a:off x="277147" y="1019940"/>
            <a:ext cx="8589704" cy="494999"/>
          </a:xfrm>
          <a:prstGeom prst="rect">
            <a:avLst/>
          </a:prstGeom>
          <a:noFill/>
          <a:ln>
            <a:noFill/>
          </a:ln>
        </p:spPr>
        <p:txBody>
          <a:bodyPr wrap="square" lIns="0" tIns="0" rIns="0" bIns="0" anchor="t"/>
          <a:lstStyle/>
          <a:p>
            <a:pPr algn="ctr">
              <a:buNone/>
            </a:pPr>
            <a:r>
              <a:rPr lang="en-US" sz="2400" b="1" i="0" dirty="0">
                <a:solidFill>
                  <a:srgbClr val="8E6F3E"/>
                </a:solidFill>
              </a:rPr>
              <a:t>SLOW</a:t>
            </a:r>
          </a:p>
        </p:txBody>
      </p:sp>
      <p:sp>
        <p:nvSpPr>
          <p:cNvPr id="101" name="S101"/>
          <p:cNvSpPr/>
          <p:nvPr/>
        </p:nvSpPr>
        <p:spPr>
          <a:xfrm>
            <a:off x="274320" y="1589939"/>
            <a:ext cx="8595360" cy="1350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1750" b="0" i="0" dirty="0">
                <a:solidFill>
                  <a:srgbClr val="000000"/>
                </a:solidFill>
              </a:rPr>
              <a:t>FAIL A → fix → local        FAIL B → fix → local        FAIL C → fix → local</a:t>
            </a:r>
          </a:p>
          <a:p>
            <a:pPr algn="ctr">
              <a:spcBef>
                <a:spcPts val="120"/>
              </a:spcBef>
              <a:buNone/>
            </a:pPr>
            <a:r>
              <a:rPr lang="en-US" sz="1700" b="0" i="1" dirty="0">
                <a:solidFill>
                  <a:srgbClr val="555960"/>
                </a:solidFill>
              </a:rPr>
              <a:t>weeks apart · each looks like an isolated incident</a:t>
            </a:r>
          </a:p>
        </p:txBody>
      </p:sp>
      <p:sp>
        <p:nvSpPr>
          <p:cNvPr id="102" name="Label"/>
          <p:cNvSpPr txBox="1"/>
          <p:nvPr/>
        </p:nvSpPr>
        <p:spPr>
          <a:xfrm>
            <a:off x="277147" y="3269940"/>
            <a:ext cx="8589704" cy="494999"/>
          </a:xfrm>
          <a:prstGeom prst="rect">
            <a:avLst/>
          </a:prstGeom>
          <a:noFill/>
          <a:ln>
            <a:noFill/>
          </a:ln>
        </p:spPr>
        <p:txBody>
          <a:bodyPr wrap="square" lIns="0" tIns="0" rIns="0" bIns="0" anchor="t"/>
          <a:lstStyle/>
          <a:p>
            <a:pPr algn="ctr">
              <a:buNone/>
            </a:pPr>
            <a:r>
              <a:rPr lang="en-US" sz="2400" b="1" i="0" dirty="0">
                <a:solidFill>
                  <a:srgbClr val="8E6F3E"/>
                </a:solidFill>
              </a:rPr>
              <a:t>DENSE</a:t>
            </a:r>
          </a:p>
        </p:txBody>
      </p:sp>
      <p:sp>
        <p:nvSpPr>
          <p:cNvPr id="103" name="S103"/>
          <p:cNvSpPr/>
          <p:nvPr/>
        </p:nvSpPr>
        <p:spPr>
          <a:xfrm>
            <a:off x="274320" y="3839940"/>
            <a:ext cx="8595360" cy="1800000"/>
          </a:xfrm>
          <a:prstGeom prst="rect">
            <a:avLst/>
          </a:prstGeom>
          <a:solidFill>
            <a:srgbClr val="FBF8F2"/>
          </a:solidFill>
          <a:ln w="12700">
            <a:solidFill>
              <a:srgbClr val="5C4826"/>
            </a:solidFill>
          </a:ln>
        </p:spPr>
        <p:txBody>
          <a:bodyPr wrap="square" lIns="91440" tIns="45720" rIns="91440" bIns="45720" anchor="ctr"/>
          <a:lstStyle/>
          <a:p>
            <a:pPr algn="ctr">
              <a:buNone/>
            </a:pPr>
            <a:r>
              <a:rPr lang="en-US" sz="2200" b="0" i="0" dirty="0">
                <a:solidFill>
                  <a:srgbClr val="000000"/>
                </a:solidFill>
              </a:rPr>
              <a:t>A   B   C     ·   in dense succession</a:t>
            </a:r>
          </a:p>
          <a:p>
            <a:pPr algn="ctr">
              <a:spcBef>
                <a:spcPts val="120"/>
              </a:spcBef>
              <a:buNone/>
            </a:pPr>
            <a:r>
              <a:rPr lang="en-US" sz="2400" b="1" i="0" dirty="0">
                <a:solidFill>
                  <a:srgbClr val="5C4826"/>
                </a:solidFill>
              </a:rPr>
              <a:t>RELATED?</a:t>
            </a:r>
          </a:p>
          <a:p>
            <a:pPr algn="ctr">
              <a:spcBef>
                <a:spcPts val="100"/>
              </a:spcBef>
              <a:buNone/>
            </a:pPr>
            <a:r>
              <a:rPr lang="en-US" sz="2200" b="1" i="0" dirty="0">
                <a:solidFill>
                  <a:srgbClr val="8E6F3E"/>
                </a:solidFill>
              </a:rPr>
              <a:t>↓  STRUCTURAL CAUSE</a:t>
            </a:r>
          </a:p>
        </p:txBody>
      </p:sp>
      <p:sp>
        <p:nvSpPr>
          <p:cNvPr id="104"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2000" b="1" i="0" dirty="0">
                <a:solidFill>
                  <a:srgbClr val="FFFFFF"/>
                </a:solidFill>
              </a:rPr>
              <a:t>Temporal compression can turn incidents into evidence of structure.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500"/>
                                        <p:tgtEl>
                                          <p:spTgt spid="102"/>
                                        </p:tgtEl>
                                      </p:cBhvr>
                                    </p:animEffect>
                                  </p:childTnLst>
                                </p:cTn>
                              </p:par>
                            </p:childTnLst>
                          </p:cTn>
                        </p:par>
                        <p:par>
                          <p:cTn id="8" fill="hold">
                            <p:stCondLst>
                              <p:cond delay="0"/>
                            </p:stCondLst>
                            <p:childTnLst>
                              <p:par>
                                <p:cTn id="9" presetID="10" presetClass="entr" presetSubtype="0" fill="hold" grpId="1" nodeType="withEffect">
                                  <p:stCondLst>
                                    <p:cond delay="0"/>
                                  </p:stCondLst>
                                  <p:childTnLst>
                                    <p:set>
                                      <p:cBhvr>
                                        <p:cTn id="10" dur="1" fill="hold">
                                          <p:stCondLst>
                                            <p:cond delay="0"/>
                                          </p:stCondLst>
                                        </p:cTn>
                                        <p:tgtEl>
                                          <p:spTgt spid="103"/>
                                        </p:tgtEl>
                                        <p:attrNameLst>
                                          <p:attrName>style.visibility</p:attrName>
                                        </p:attrNameLst>
                                      </p:cBhvr>
                                      <p:to>
                                        <p:strVal val="visible"/>
                                      </p:to>
                                    </p:set>
                                    <p:animEffect transition="in" filter="fade">
                                      <p:cBhvr>
                                        <p:cTn id="11" dur="500"/>
                                        <p:tgtEl>
                                          <p:spTgt spid="103"/>
                                        </p:tgtEl>
                                      </p:cBhvr>
                                    </p:animEffect>
                                  </p:childTnLst>
                                </p:cTn>
                              </p:par>
                            </p:childTnLst>
                          </p:cTn>
                        </p:par>
                        <p:par>
                          <p:cTn id="12" fill="hold">
                            <p:stCondLst>
                              <p:cond delay="0"/>
                            </p:stCondLst>
                            <p:childTnLst>
                              <p:par>
                                <p:cTn id="13" presetID="10" presetClass="entr" presetSubtype="0" fill="hold" grpId="2" nodeType="withEffect">
                                  <p:stCondLst>
                                    <p:cond delay="0"/>
                                  </p:stCondLst>
                                  <p:childTnLst>
                                    <p:set>
                                      <p:cBhvr>
                                        <p:cTn id="14" dur="1" fill="hold">
                                          <p:stCondLst>
                                            <p:cond delay="0"/>
                                          </p:stCondLst>
                                        </p:cTn>
                                        <p:tgtEl>
                                          <p:spTgt spid="104"/>
                                        </p:tgtEl>
                                        <p:attrNameLst>
                                          <p:attrName>style.visibility</p:attrName>
                                        </p:attrNameLst>
                                      </p:cBhvr>
                                      <p:to>
                                        <p:strVal val="visible"/>
                                      </p:to>
                                    </p:set>
                                    <p:animEffect transition="in" filter="fade">
                                      <p:cBhvr>
                                        <p:cTn id="15"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3" grpId="1"/>
      <p:bldP spid="104" grpId="2"/>
    </p:bldLst>
  </p:timing>
</p:sld>
</file>

<file path=ppt/slides/slide29.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MAGE Moment: Velocity changes Design reasoning</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4" name="FHArchHdr"/>
          <p:cNvSpPr/>
          <p:nvPr/>
        </p:nvSpPr>
        <p:spPr>
          <a:xfrm>
            <a:off x="822960" y="932688"/>
            <a:ext cx="4023360" cy="502920"/>
          </a:xfrm>
          <a:prstGeom prst="rect">
            <a:avLst/>
          </a:prstGeom>
          <a:solidFill>
            <a:srgbClr val="8E6F3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100" b="1" i="0">
                <a:solidFill>
                  <a:srgbClr val="FFFFFF"/>
                </a:solidFill>
              </a:rPr>
              <a:t>HUMAN ARCHITECT</a:t>
            </a:r>
          </a:p>
        </p:txBody>
      </p:sp>
      <p:sp>
        <p:nvSpPr>
          <p:cNvPr id="5" name="FHArchBody"/>
          <p:cNvSpPr/>
          <p:nvPr/>
        </p:nvSpPr>
        <p:spPr>
          <a:xfrm>
            <a:off x="822960" y="1435608"/>
            <a:ext cx="4023360" cy="1609344"/>
          </a:xfrm>
          <a:prstGeom prst="rect">
            <a:avLst/>
          </a:prstGeom>
          <a:solidFill>
            <a:srgbClr val="FBF8F2"/>
          </a:solidFill>
          <a:ln w="12700">
            <a:solidFill>
              <a:srgbClr val="C9B991"/>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900" b="0" i="0">
                <a:solidFill>
                  <a:srgbClr val="5C4826"/>
                </a:solidFill>
              </a:rPr>
              <a:t>interpret</a:t>
            </a:r>
          </a:p>
          <a:p>
            <a:pPr algn="ctr"/>
            <a:r>
              <a:rPr sz="2000" b="1" i="0">
                <a:solidFill>
                  <a:srgbClr val="5C4826"/>
                </a:solidFill>
              </a:rPr>
              <a:t>LOCAL or STRUCTURAL?</a:t>
            </a:r>
          </a:p>
          <a:p>
            <a:pPr algn="ctr"/>
            <a:r>
              <a:rPr sz="1900" b="0" i="0">
                <a:solidFill>
                  <a:srgbClr val="5C4826"/>
                </a:solidFill>
              </a:rPr>
              <a:t>change architecture</a:t>
            </a:r>
          </a:p>
          <a:p>
            <a:pPr algn="ctr"/>
            <a:r>
              <a:rPr sz="1900" b="0" i="0">
                <a:solidFill>
                  <a:srgbClr val="5C4826"/>
                </a:solidFill>
              </a:rPr>
              <a:t>install controls</a:t>
            </a:r>
          </a:p>
        </p:txBody>
      </p:sp>
      <p:sp>
        <p:nvSpPr>
          <p:cNvPr id="6" name="FHAgent1"/>
          <p:cNvSpPr/>
          <p:nvPr/>
        </p:nvSpPr>
        <p:spPr>
          <a:xfrm>
            <a:off x="868680" y="4187952"/>
            <a:ext cx="822960" cy="502920"/>
          </a:xfrm>
          <a:prstGeom prst="rect">
            <a:avLst/>
          </a:prstGeom>
          <a:solidFill>
            <a:srgbClr val="F5F1E8"/>
          </a:solidFill>
          <a:ln w="12700">
            <a:solidFill>
              <a:srgbClr val="C9B991"/>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600" b="0" i="0">
                <a:solidFill>
                  <a:srgbClr val="5C4826"/>
                </a:solidFill>
              </a:rPr>
              <a:t>agent</a:t>
            </a:r>
          </a:p>
        </p:txBody>
      </p:sp>
      <p:sp>
        <p:nvSpPr>
          <p:cNvPr id="7" name="FHAgent2"/>
          <p:cNvSpPr/>
          <p:nvPr/>
        </p:nvSpPr>
        <p:spPr>
          <a:xfrm>
            <a:off x="1755648" y="4187952"/>
            <a:ext cx="822960" cy="502920"/>
          </a:xfrm>
          <a:prstGeom prst="rect">
            <a:avLst/>
          </a:prstGeom>
          <a:solidFill>
            <a:srgbClr val="F5F1E8"/>
          </a:solidFill>
          <a:ln w="12700">
            <a:solidFill>
              <a:srgbClr val="C9B991"/>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600" b="0" i="0">
                <a:solidFill>
                  <a:srgbClr val="5C4826"/>
                </a:solidFill>
              </a:rPr>
              <a:t>agent</a:t>
            </a:r>
          </a:p>
        </p:txBody>
      </p:sp>
      <p:sp>
        <p:nvSpPr>
          <p:cNvPr id="8" name="FHAgent3"/>
          <p:cNvSpPr/>
          <p:nvPr/>
        </p:nvSpPr>
        <p:spPr>
          <a:xfrm>
            <a:off x="2642615" y="4187952"/>
            <a:ext cx="822960" cy="502920"/>
          </a:xfrm>
          <a:prstGeom prst="rect">
            <a:avLst/>
          </a:prstGeom>
          <a:solidFill>
            <a:srgbClr val="F5F1E8"/>
          </a:solidFill>
          <a:ln w="12700">
            <a:solidFill>
              <a:srgbClr val="C9B991"/>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600" b="0" i="0">
                <a:solidFill>
                  <a:srgbClr val="5C4826"/>
                </a:solidFill>
              </a:rPr>
              <a:t>agent</a:t>
            </a:r>
          </a:p>
        </p:txBody>
      </p:sp>
      <p:sp>
        <p:nvSpPr>
          <p:cNvPr id="9" name="FHAgent4"/>
          <p:cNvSpPr/>
          <p:nvPr/>
        </p:nvSpPr>
        <p:spPr>
          <a:xfrm>
            <a:off x="3529584" y="4187952"/>
            <a:ext cx="822960" cy="502920"/>
          </a:xfrm>
          <a:prstGeom prst="rect">
            <a:avLst/>
          </a:prstGeom>
          <a:solidFill>
            <a:srgbClr val="F5F1E8"/>
          </a:solidFill>
          <a:ln w="12700">
            <a:solidFill>
              <a:srgbClr val="C9B991"/>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600" b="0" i="0">
                <a:solidFill>
                  <a:srgbClr val="5C4826"/>
                </a:solidFill>
              </a:rPr>
              <a:t>agent</a:t>
            </a:r>
          </a:p>
        </p:txBody>
      </p:sp>
      <p:sp>
        <p:nvSpPr>
          <p:cNvPr id="10" name="FHAgent5"/>
          <p:cNvSpPr/>
          <p:nvPr/>
        </p:nvSpPr>
        <p:spPr>
          <a:xfrm>
            <a:off x="4416552" y="4187952"/>
            <a:ext cx="822960" cy="502920"/>
          </a:xfrm>
          <a:prstGeom prst="rect">
            <a:avLst/>
          </a:prstGeom>
          <a:solidFill>
            <a:srgbClr val="F5F1E8"/>
          </a:solidFill>
          <a:ln w="12700">
            <a:solidFill>
              <a:srgbClr val="C9B991"/>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600" b="0" i="0">
                <a:solidFill>
                  <a:srgbClr val="5C4826"/>
                </a:solidFill>
              </a:rPr>
              <a:t>agent</a:t>
            </a:r>
          </a:p>
        </p:txBody>
      </p:sp>
      <p:cxnSp>
        <p:nvCxnSpPr>
          <p:cNvPr id="601" name="FHArrow"/>
          <p:cNvCxnSpPr/>
          <p:nvPr/>
        </p:nvCxnSpPr>
        <p:spPr>
          <a:xfrm flipV="1">
            <a:off x="1280160" y="3108960"/>
            <a:ext cx="274320" cy="1024127"/>
          </a:xfrm>
          <a:prstGeom prst="straightConnector1">
            <a:avLst/>
          </a:prstGeom>
          <a:ln w="31750">
            <a:solidFill>
              <a:srgbClr val="8E6F3E"/>
            </a:solidFill>
            <a:tailEnd type="triangle" w="med" len="med"/>
          </a:ln>
        </p:spPr>
      </p:cxnSp>
      <p:cxnSp>
        <p:nvCxnSpPr>
          <p:cNvPr id="602" name="FHArrow"/>
          <p:cNvCxnSpPr/>
          <p:nvPr/>
        </p:nvCxnSpPr>
        <p:spPr>
          <a:xfrm flipV="1">
            <a:off x="2167128" y="3108960"/>
            <a:ext cx="27431" cy="1024127"/>
          </a:xfrm>
          <a:prstGeom prst="straightConnector1">
            <a:avLst/>
          </a:prstGeom>
          <a:ln w="31750">
            <a:solidFill>
              <a:srgbClr val="8E6F3E"/>
            </a:solidFill>
            <a:tailEnd type="triangle" w="med" len="med"/>
          </a:ln>
        </p:spPr>
      </p:cxnSp>
      <p:cxnSp>
        <p:nvCxnSpPr>
          <p:cNvPr id="603" name="FHArrow"/>
          <p:cNvCxnSpPr/>
          <p:nvPr/>
        </p:nvCxnSpPr>
        <p:spPr>
          <a:xfrm flipH="1" flipV="1">
            <a:off x="2834640" y="3108960"/>
            <a:ext cx="219455" cy="1024127"/>
          </a:xfrm>
          <a:prstGeom prst="straightConnector1">
            <a:avLst/>
          </a:prstGeom>
          <a:ln w="31750">
            <a:solidFill>
              <a:srgbClr val="8E6F3E"/>
            </a:solidFill>
            <a:tailEnd type="triangle" w="med" len="med"/>
          </a:ln>
        </p:spPr>
      </p:cxnSp>
      <p:cxnSp>
        <p:nvCxnSpPr>
          <p:cNvPr id="604" name="FHArrow"/>
          <p:cNvCxnSpPr/>
          <p:nvPr/>
        </p:nvCxnSpPr>
        <p:spPr>
          <a:xfrm flipH="1" flipV="1">
            <a:off x="3474720" y="3108960"/>
            <a:ext cx="466344" cy="1024127"/>
          </a:xfrm>
          <a:prstGeom prst="straightConnector1">
            <a:avLst/>
          </a:prstGeom>
          <a:ln w="31750">
            <a:solidFill>
              <a:srgbClr val="8E6F3E"/>
            </a:solidFill>
            <a:tailEnd type="triangle" w="med" len="med"/>
          </a:ln>
        </p:spPr>
      </p:cxnSp>
      <p:cxnSp>
        <p:nvCxnSpPr>
          <p:cNvPr id="605" name="FHArrow"/>
          <p:cNvCxnSpPr/>
          <p:nvPr/>
        </p:nvCxnSpPr>
        <p:spPr>
          <a:xfrm flipH="1" flipV="1">
            <a:off x="4114800" y="3108960"/>
            <a:ext cx="713232" cy="1024127"/>
          </a:xfrm>
          <a:prstGeom prst="straightConnector1">
            <a:avLst/>
          </a:prstGeom>
          <a:ln w="31750">
            <a:solidFill>
              <a:srgbClr val="8E6F3E"/>
            </a:solidFill>
            <a:tailEnd type="triangle" w="med" len="med"/>
          </a:ln>
        </p:spPr>
      </p:cxnSp>
      <p:sp>
        <p:nvSpPr>
          <p:cNvPr id="606" name="FHSignalsLbl"/>
          <p:cNvSpPr/>
          <p:nvPr/>
        </p:nvSpPr>
        <p:spPr>
          <a:xfrm rot="16200000">
            <a:off x="-777240" y="3401568"/>
            <a:ext cx="2377440" cy="41148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700" b="1" i="0">
                <a:solidFill>
                  <a:srgbClr val="8E6F3E"/>
                </a:solidFill>
              </a:rPr>
              <a:t>▲  FAILURE SIGNALS</a:t>
            </a:r>
          </a:p>
        </p:txBody>
      </p:sp>
      <p:sp>
        <p:nvSpPr>
          <p:cNvPr id="607" name="FHDownLbl"/>
          <p:cNvSpPr/>
          <p:nvPr/>
        </p:nvSpPr>
        <p:spPr>
          <a:xfrm>
            <a:off x="822960" y="4846320"/>
            <a:ext cx="4434840" cy="38404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700" b="0" i="1">
                <a:solidFill>
                  <a:srgbClr val="555960"/>
                </a:solidFill>
              </a:rPr>
              <a:t>▼  changes at implementation velocity</a:t>
            </a:r>
          </a:p>
        </p:txBody>
      </p:sp>
      <p:sp>
        <p:nvSpPr>
          <p:cNvPr id="608" name="FHCallout1"/>
          <p:cNvSpPr/>
          <p:nvPr/>
        </p:nvSpPr>
        <p:spPr>
          <a:xfrm>
            <a:off x="5440680" y="932688"/>
            <a:ext cx="3429000" cy="1499616"/>
          </a:xfrm>
          <a:prstGeom prst="rect">
            <a:avLst/>
          </a:prstGeom>
          <a:solidFill>
            <a:srgbClr val="F5F1E8"/>
          </a:solidFill>
          <a:ln w="12700">
            <a:solidFill>
              <a:srgbClr val="C9B991"/>
            </a:solidFill>
          </a:ln>
          <a:effectLst/>
        </p:spPr>
        <p:style>
          <a:lnRef idx="1">
            <a:schemeClr val="accent1"/>
          </a:lnRef>
          <a:fillRef idx="3">
            <a:schemeClr val="accent1"/>
          </a:fillRef>
          <a:effectRef idx="2">
            <a:schemeClr val="accent1"/>
          </a:effectRef>
          <a:fontRef idx="minor">
            <a:schemeClr val="lt1"/>
          </a:fontRef>
        </p:style>
        <p:txBody>
          <a:bodyPr rtlCol="0" anchor="ctr" wrap="square" tIns="54864" bIns="54864"/>
          <a:lstStyle/>
          <a:p>
            <a:pPr algn="l"/>
            <a:r>
              <a:rPr sz="1700" b="1" i="0">
                <a:solidFill>
                  <a:srgbClr val="5C4826"/>
                </a:solidFill>
              </a:rPr>
              <a:t>The architect cannot review the firehose</a:t>
            </a:r>
          </a:p>
          <a:p>
            <a:pPr algn="l"/>
            <a:r>
              <a:rPr sz="1500" b="0" i="0">
                <a:solidFill>
                  <a:srgbClr val="000000"/>
                </a:solidFill>
              </a:rPr>
              <a:t>Implementation volume exceeds human inspection capacity.</a:t>
            </a:r>
          </a:p>
        </p:txBody>
      </p:sp>
      <p:sp>
        <p:nvSpPr>
          <p:cNvPr id="609" name="FHCallout2"/>
          <p:cNvSpPr/>
          <p:nvPr/>
        </p:nvSpPr>
        <p:spPr>
          <a:xfrm>
            <a:off x="5440680" y="2551176"/>
            <a:ext cx="3429000" cy="1499616"/>
          </a:xfrm>
          <a:prstGeom prst="rect">
            <a:avLst/>
          </a:prstGeom>
          <a:solidFill>
            <a:srgbClr val="F5F1E8"/>
          </a:solidFill>
          <a:ln w="12700">
            <a:solidFill>
              <a:srgbClr val="C9B991"/>
            </a:solidFill>
          </a:ln>
          <a:effectLst/>
        </p:spPr>
        <p:style>
          <a:lnRef idx="1">
            <a:schemeClr val="accent1"/>
          </a:lnRef>
          <a:fillRef idx="3">
            <a:schemeClr val="accent1"/>
          </a:fillRef>
          <a:effectRef idx="2">
            <a:schemeClr val="accent1"/>
          </a:effectRef>
          <a:fontRef idx="minor">
            <a:schemeClr val="lt1"/>
          </a:fontRef>
        </p:style>
        <p:txBody>
          <a:bodyPr rtlCol="0" anchor="ctr" wrap="square" tIns="54864" bIns="54864"/>
          <a:lstStyle/>
          <a:p>
            <a:pPr algn="l"/>
            <a:r>
              <a:rPr sz="1700" b="1" i="0">
                <a:solidFill>
                  <a:srgbClr val="5C4826"/>
                </a:solidFill>
              </a:rPr>
              <a:t>But the firehose contains information</a:t>
            </a:r>
          </a:p>
          <a:p>
            <a:pPr algn="l"/>
            <a:r>
              <a:rPr sz="1500" b="0" i="0">
                <a:solidFill>
                  <a:srgbClr val="000000"/>
                </a:solidFill>
              </a:rPr>
              <a:t>Related failures become visible close enough together to reveal a common structural cause.</a:t>
            </a:r>
          </a:p>
        </p:txBody>
      </p:sp>
      <p:sp>
        <p:nvSpPr>
          <p:cNvPr id="610" name="FHCallout3"/>
          <p:cNvSpPr/>
          <p:nvPr/>
        </p:nvSpPr>
        <p:spPr>
          <a:xfrm>
            <a:off x="5440680" y="4169664"/>
            <a:ext cx="3429000" cy="1499616"/>
          </a:xfrm>
          <a:prstGeom prst="rect">
            <a:avLst/>
          </a:prstGeom>
          <a:solidFill>
            <a:srgbClr val="F5F1E8"/>
          </a:solidFill>
          <a:ln w="12700">
            <a:solidFill>
              <a:srgbClr val="C9B991"/>
            </a:solidFill>
          </a:ln>
          <a:effectLst/>
        </p:spPr>
        <p:style>
          <a:lnRef idx="1">
            <a:schemeClr val="accent1"/>
          </a:lnRef>
          <a:fillRef idx="3">
            <a:schemeClr val="accent1"/>
          </a:fillRef>
          <a:effectRef idx="2">
            <a:schemeClr val="accent1"/>
          </a:effectRef>
          <a:fontRef idx="minor">
            <a:schemeClr val="lt1"/>
          </a:fontRef>
        </p:style>
        <p:txBody>
          <a:bodyPr rtlCol="0" anchor="ctr" wrap="square" tIns="54864" bIns="54864"/>
          <a:lstStyle/>
          <a:p>
            <a:pPr algn="l"/>
            <a:r>
              <a:rPr sz="1700" b="1" i="0">
                <a:solidFill>
                  <a:srgbClr val="5C4826"/>
                </a:solidFill>
              </a:rPr>
              <a:t>Judgment converts the signal into leverage</a:t>
            </a:r>
          </a:p>
          <a:p>
            <a:pPr algn="l"/>
            <a:r>
              <a:rPr sz="1500" b="0" i="0">
                <a:solidFill>
                  <a:srgbClr val="000000"/>
                </a:solidFill>
              </a:rPr>
              <a:t>Fix the architecture or engineering environment once; future agents inherit the correction.</a:t>
            </a:r>
          </a:p>
        </p:txBody>
      </p:sp>
      <p:sp>
        <p:nvSpPr>
          <p:cNvPr id="611" name="FHFooter"/>
          <p:cNvSpPr/>
          <p:nvPr/>
        </p:nvSpPr>
        <p:spPr>
          <a:xfrm>
            <a:off x="274320" y="5852160"/>
            <a:ext cx="8595360" cy="603504"/>
          </a:xfrm>
          <a:prstGeom prst="rect">
            <a:avLst/>
          </a:prstGeom>
          <a:solidFill>
            <a:srgbClr val="8E6F3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000" b="1" i="0">
                <a:solidFill>
                  <a:srgbClr val="FFFFFF"/>
                </a:solidFill>
              </a:rPr>
              <a:t>Cheap code creates a firehose of evidence.</a:t>
            </a:r>
          </a:p>
          <a:p>
            <a:pPr algn="ctr"/>
            <a:r>
              <a:rPr sz="2000" b="1" i="0">
                <a:solidFill>
                  <a:srgbClr val="FFFFFF"/>
                </a:solidFill>
              </a:rPr>
              <a:t>Costly judgment determines what it means.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40280"/>
            <a:ext cx="7772400" cy="914400"/>
          </a:xfrm>
        </p:spPr>
        <p:txBody>
          <a:bodyPr>
            <a:normAutofit fontScale="90000"/>
          </a:bodyPr>
          <a:lstStyle/>
          <a:p>
            <a:pPr algn="ctr">
              <a:buNone/>
              <a:defRPr b="0"/>
            </a:pPr>
            <a:r>
              <a:rPr lang="en-US" sz="3600" b="0" i="0" dirty="0">
                <a:solidFill>
                  <a:srgbClr val="000000"/>
                </a:solidFill>
              </a:rPr>
              <a:t>What does Design inherit?</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ectionLabel"/>
          <p:cNvSpPr txBox="1"/>
          <p:nvPr/>
        </p:nvSpPr>
        <p:spPr>
          <a:xfrm>
            <a:off x="685800" y="1737360"/>
            <a:ext cx="7772400" cy="355600"/>
          </a:xfrm>
          <a:prstGeom prst="rect">
            <a:avLst/>
          </a:prstGeom>
          <a:noFill/>
          <a:ln>
            <a:noFill/>
          </a:ln>
        </p:spPr>
        <p:txBody>
          <a:bodyPr wrap="square" lIns="0" tIns="0" rIns="0" bIns="0" anchor="t"/>
          <a:lstStyle/>
          <a:p>
            <a:pPr algn="ctr">
              <a:buNone/>
            </a:pPr>
            <a:r>
              <a:rPr lang="en-US" sz="2200" b="1" i="0" dirty="0">
                <a:solidFill>
                  <a:srgbClr val="8E6F3E"/>
                </a:solidFill>
              </a:rPr>
              <a:t>SECTION 1</a:t>
            </a:r>
          </a:p>
        </p:txBody>
      </p:sp>
      <p:sp>
        <p:nvSpPr>
          <p:cNvPr id="101" name="Rule"/>
          <p:cNvSpPr/>
          <p:nvPr/>
        </p:nvSpPr>
        <p:spPr>
          <a:xfrm>
            <a:off x="3429000" y="3383280"/>
            <a:ext cx="2286000" cy="50800"/>
          </a:xfrm>
          <a:prstGeom prst="rect">
            <a:avLst/>
          </a:prstGeom>
          <a:solidFill>
            <a:srgbClr val="8E6F3E"/>
          </a:solidFill>
          <a:ln>
            <a:noFill/>
          </a:ln>
        </p:spPr>
        <p:txBody>
          <a:bodyPr wrap="square" lIns="91440" tIns="45720" rIns="91440" bIns="45720" anchor="ctr"/>
          <a:lstStyle/>
          <a:p>
            <a:endParaRPr/>
          </a:p>
        </p:txBody>
      </p:sp>
      <p:sp>
        <p:nvSpPr>
          <p:cNvPr id="102" name="Subtitle"/>
          <p:cNvSpPr txBox="1"/>
          <p:nvPr/>
        </p:nvSpPr>
        <p:spPr>
          <a:xfrm>
            <a:off x="685800" y="3886200"/>
            <a:ext cx="7772400" cy="1554480"/>
          </a:xfrm>
          <a:prstGeom prst="rect">
            <a:avLst/>
          </a:prstGeom>
          <a:noFill/>
          <a:ln>
            <a:noFill/>
          </a:ln>
        </p:spPr>
        <p:txBody>
          <a:bodyPr wrap="square" lIns="0" tIns="0" rIns="0" bIns="0" anchor="t"/>
          <a:lstStyle/>
          <a:p>
            <a:pPr algn="ctr">
              <a:buNone/>
            </a:pPr>
            <a:r>
              <a:rPr lang="en-US" sz="3300" b="0" i="0" dirty="0">
                <a:solidFill>
                  <a:srgbClr val="555960"/>
                </a:solidFill>
              </a:rPr>
              <a:t>Opening a box does not erase</a:t>
            </a:r>
          </a:p>
          <a:p>
            <a:pPr algn="ctr">
              <a:spcBef>
                <a:spcPts val="120"/>
              </a:spcBef>
              <a:buNone/>
            </a:pPr>
            <a:r>
              <a:rPr lang="en-US" sz="3300" b="0" i="0" dirty="0">
                <a:solidFill>
                  <a:srgbClr val="555960"/>
                </a:solidFill>
              </a:rPr>
              <a:t>the decisions made above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Design one part</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312799" y="1016749"/>
            <a:ext cx="4070000" cy="1633000"/>
          </a:xfrm>
          <a:prstGeom prst="rect">
            <a:avLst/>
          </a:prstGeom>
          <a:solidFill>
            <a:srgbClr val="F5F1E8"/>
          </a:solidFill>
          <a:ln w="12700">
            <a:solidFill>
              <a:srgbClr val="C9B991"/>
            </a:solidFill>
          </a:ln>
        </p:spPr>
        <p:txBody>
          <a:bodyPr wrap="square" lIns="140000" tIns="45720" rIns="140000" bIns="45720" anchor="ctr"/>
          <a:lstStyle/>
          <a:p>
            <a:pPr algn="l">
              <a:buNone/>
            </a:pPr>
            <a:r>
              <a:rPr lang="en-US" sz="1900" b="1" i="0" dirty="0">
                <a:solidFill>
                  <a:srgbClr val="8E6F3E"/>
                </a:solidFill>
              </a:rPr>
              <a:t>Responsibility</a:t>
            </a:r>
          </a:p>
          <a:p>
            <a:pPr algn="l">
              <a:spcBef>
                <a:spcPts val="100"/>
              </a:spcBef>
              <a:buNone/>
            </a:pPr>
            <a:r>
              <a:rPr lang="en-US" sz="1900" b="0" i="0" dirty="0">
                <a:solidFill>
                  <a:srgbClr val="000000"/>
                </a:solidFill>
              </a:rPr>
              <a:t>Produce advice from the validated nightly summary and illness model.</a:t>
            </a:r>
          </a:p>
        </p:txBody>
      </p:sp>
      <p:sp>
        <p:nvSpPr>
          <p:cNvPr id="101" name="S101"/>
          <p:cNvSpPr/>
          <p:nvPr/>
        </p:nvSpPr>
        <p:spPr>
          <a:xfrm>
            <a:off x="4761200" y="1016749"/>
            <a:ext cx="4070000" cy="1633000"/>
          </a:xfrm>
          <a:prstGeom prst="rect">
            <a:avLst/>
          </a:prstGeom>
          <a:solidFill>
            <a:srgbClr val="F5F1E8"/>
          </a:solidFill>
          <a:ln w="12700">
            <a:solidFill>
              <a:srgbClr val="C9B991"/>
            </a:solidFill>
          </a:ln>
        </p:spPr>
        <p:txBody>
          <a:bodyPr wrap="square" lIns="140000" tIns="45720" rIns="140000" bIns="45720" anchor="ctr"/>
          <a:lstStyle/>
          <a:p>
            <a:pPr algn="l">
              <a:buNone/>
            </a:pPr>
            <a:r>
              <a:rPr lang="en-US" sz="1900" b="1" i="0" dirty="0">
                <a:solidFill>
                  <a:srgbClr val="8E6F3E"/>
                </a:solidFill>
              </a:rPr>
              <a:t>Interface</a:t>
            </a:r>
          </a:p>
          <a:p>
            <a:pPr algn="l">
              <a:spcBef>
                <a:spcPts val="100"/>
              </a:spcBef>
              <a:buNone/>
            </a:pPr>
            <a:r>
              <a:rPr lang="en-US" sz="1900" b="0" i="0" dirty="0">
                <a:solidFill>
                  <a:srgbClr val="000000"/>
                </a:solidFill>
              </a:rPr>
              <a:t>generateAdvice(summary, modelVersion)</a:t>
            </a:r>
            <a:br/>
            <a:r>
              <a:rPr lang="en-US" sz="1900" b="0" i="0" dirty="0">
                <a:solidFill>
                  <a:srgbClr val="000000"/>
                </a:solidFill>
              </a:rPr>
              <a:t>→ Advice</a:t>
            </a:r>
          </a:p>
        </p:txBody>
      </p:sp>
      <p:sp>
        <p:nvSpPr>
          <p:cNvPr id="102" name="S102"/>
          <p:cNvSpPr/>
          <p:nvPr/>
        </p:nvSpPr>
        <p:spPr>
          <a:xfrm>
            <a:off x="312799" y="2820149"/>
            <a:ext cx="4070000" cy="2485000"/>
          </a:xfrm>
          <a:prstGeom prst="rect">
            <a:avLst/>
          </a:prstGeom>
          <a:solidFill>
            <a:srgbClr val="FBF8F2"/>
          </a:solidFill>
          <a:ln w="12700">
            <a:solidFill>
              <a:srgbClr val="C9B991"/>
            </a:solidFill>
          </a:ln>
        </p:spPr>
        <p:txBody>
          <a:bodyPr wrap="square" lIns="140000" tIns="45720" rIns="140000" bIns="45720" anchor="ctr"/>
          <a:lstStyle/>
          <a:p>
            <a:pPr algn="l">
              <a:buNone/>
            </a:pPr>
            <a:r>
              <a:rPr lang="en-US" sz="1800" b="1" i="0" dirty="0">
                <a:solidFill>
                  <a:srgbClr val="8E6F3E"/>
                </a:solidFill>
              </a:rPr>
              <a:t>Inherited constraints</a:t>
            </a:r>
          </a:p>
          <a:p>
            <a:pPr algn="l">
              <a:spcBef>
                <a:spcPts val="100"/>
              </a:spcBef>
              <a:buNone/>
            </a:pPr>
            <a:r>
              <a:rPr lang="en-US" sz="1800" b="0" i="0" dirty="0">
                <a:solidFill>
                  <a:srgbClr val="000000"/>
                </a:solidFill>
              </a:rPr>
              <a:t>advice returned within 2 seconds</a:t>
            </a:r>
          </a:p>
          <a:p>
            <a:pPr algn="l">
              <a:spcBef>
                <a:spcPts val="80"/>
              </a:spcBef>
              <a:buNone/>
            </a:pPr>
            <a:r>
              <a:rPr lang="en-US" sz="1800" b="0" i="0" dirty="0">
                <a:solidFill>
                  <a:srgbClr val="000000"/>
                </a:solidFill>
              </a:rPr>
              <a:t>illness model expected to change independently</a:t>
            </a:r>
          </a:p>
          <a:p>
            <a:pPr algn="l">
              <a:spcBef>
                <a:spcPts val="80"/>
              </a:spcBef>
              <a:buNone/>
            </a:pPr>
            <a:r>
              <a:rPr lang="en-US" sz="1800" b="0" i="0" dirty="0">
                <a:solidFill>
                  <a:srgbClr val="000000"/>
                </a:solidFill>
              </a:rPr>
              <a:t>raw sleep data must not escape its boundary</a:t>
            </a:r>
          </a:p>
          <a:p>
            <a:pPr algn="l">
              <a:spcBef>
                <a:spcPts val="80"/>
              </a:spcBef>
              <a:buNone/>
            </a:pPr>
            <a:r>
              <a:rPr lang="en-US" sz="1800" b="0" i="0" dirty="0">
                <a:solidFill>
                  <a:srgbClr val="000000"/>
                </a:solidFill>
              </a:rPr>
              <a:t>sharing failure must not block local advice</a:t>
            </a:r>
          </a:p>
        </p:txBody>
      </p:sp>
      <p:sp>
        <p:nvSpPr>
          <p:cNvPr id="103" name="S103"/>
          <p:cNvSpPr/>
          <p:nvPr/>
        </p:nvSpPr>
        <p:spPr>
          <a:xfrm>
            <a:off x="4761200" y="2820149"/>
            <a:ext cx="4070000" cy="2485000"/>
          </a:xfrm>
          <a:prstGeom prst="rect">
            <a:avLst/>
          </a:prstGeom>
          <a:solidFill>
            <a:srgbClr val="FBF8F2"/>
          </a:solidFill>
          <a:ln w="12700">
            <a:solidFill>
              <a:srgbClr val="C9B991"/>
            </a:solidFill>
          </a:ln>
        </p:spPr>
        <p:txBody>
          <a:bodyPr wrap="square" lIns="140000" tIns="45720" rIns="140000" bIns="45720" anchor="ctr"/>
          <a:lstStyle/>
          <a:p>
            <a:pPr algn="l">
              <a:buNone/>
            </a:pPr>
            <a:r>
              <a:rPr lang="en-US" sz="1800" b="1" i="0" dirty="0">
                <a:solidFill>
                  <a:srgbClr val="8E6F3E"/>
                </a:solidFill>
              </a:rPr>
              <a:t>Engineering environment</a:t>
            </a:r>
          </a:p>
          <a:p>
            <a:pPr algn="l">
              <a:spcBef>
                <a:spcPts val="100"/>
              </a:spcBef>
              <a:buNone/>
            </a:pPr>
            <a:r>
              <a:rPr lang="en-US" sz="1800" b="0" i="0" dirty="0">
                <a:solidFill>
                  <a:srgbClr val="000000"/>
                </a:solidFill>
              </a:rPr>
              <a:t>dependencies supplied through interfaces</a:t>
            </a:r>
          </a:p>
          <a:p>
            <a:pPr algn="l">
              <a:spcBef>
                <a:spcPts val="80"/>
              </a:spcBef>
              <a:buNone/>
            </a:pPr>
            <a:r>
              <a:rPr lang="en-US" sz="1800" b="0" i="0" dirty="0">
                <a:solidFill>
                  <a:srgbClr val="000000"/>
                </a:solidFill>
              </a:rPr>
              <a:t>persistent state uses repository abstraction</a:t>
            </a:r>
          </a:p>
          <a:p>
            <a:pPr algn="l">
              <a:spcBef>
                <a:spcPts val="80"/>
              </a:spcBef>
              <a:buNone/>
            </a:pPr>
            <a:r>
              <a:rPr lang="en-US" sz="1800" b="0" i="0" dirty="0">
                <a:solidFill>
                  <a:srgbClr val="000000"/>
                </a:solidFill>
              </a:rPr>
              <a:t>background work uses standard queue / retry</a:t>
            </a:r>
          </a:p>
        </p:txBody>
      </p:sp>
      <p:sp>
        <p:nvSpPr>
          <p:cNvPr id="104"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1900" b="1" i="0" dirty="0">
                <a:solidFill>
                  <a:srgbClr val="FFFFFF"/>
                </a:solidFill>
              </a:rPr>
              <a:t>Design the internals of the Advice Service. Protect ≈20 minutes.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What remains undecided?</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312799" y="1064380"/>
            <a:ext cx="2640000" cy="719200"/>
          </a:xfrm>
          <a:prstGeom prst="rect">
            <a:avLst/>
          </a:prstGeom>
          <a:solidFill>
            <a:srgbClr val="8E6F3E"/>
          </a:solidFill>
          <a:ln>
            <a:noFill/>
          </a:ln>
        </p:spPr>
        <p:txBody>
          <a:bodyPr wrap="square" lIns="91440" tIns="45720" rIns="91440" bIns="45720" anchor="ctr"/>
          <a:lstStyle/>
          <a:p>
            <a:pPr algn="ctr">
              <a:buNone/>
            </a:pPr>
            <a:r>
              <a:rPr lang="en-US" sz="3000" b="1" i="0" dirty="0">
                <a:solidFill>
                  <a:srgbClr val="FFFFFF"/>
                </a:solidFill>
              </a:rPr>
              <a:t>FOLLOW</a:t>
            </a:r>
          </a:p>
        </p:txBody>
      </p:sp>
      <p:sp>
        <p:nvSpPr>
          <p:cNvPr id="101" name="S101"/>
          <p:cNvSpPr/>
          <p:nvPr/>
        </p:nvSpPr>
        <p:spPr>
          <a:xfrm>
            <a:off x="312799" y="1853180"/>
            <a:ext cx="2640000" cy="2784000"/>
          </a:xfrm>
          <a:prstGeom prst="rect">
            <a:avLst/>
          </a:prstGeom>
          <a:solidFill>
            <a:srgbClr val="F5F1E8"/>
          </a:solidFill>
          <a:ln w="12700">
            <a:solidFill>
              <a:srgbClr val="C9B991"/>
            </a:solidFill>
          </a:ln>
        </p:spPr>
        <p:txBody>
          <a:bodyPr wrap="square" lIns="91440" tIns="45720" rIns="91440" bIns="45720" anchor="t"/>
          <a:lstStyle/>
          <a:p>
            <a:endParaRPr/>
          </a:p>
        </p:txBody>
      </p:sp>
      <p:sp>
        <p:nvSpPr>
          <p:cNvPr id="102" name="S102"/>
          <p:cNvSpPr/>
          <p:nvPr/>
        </p:nvSpPr>
        <p:spPr>
          <a:xfrm>
            <a:off x="3150800" y="1064380"/>
            <a:ext cx="2640000" cy="719200"/>
          </a:xfrm>
          <a:prstGeom prst="rect">
            <a:avLst/>
          </a:prstGeom>
          <a:solidFill>
            <a:srgbClr val="8E6F3E"/>
          </a:solidFill>
          <a:ln>
            <a:noFill/>
          </a:ln>
        </p:spPr>
        <p:txBody>
          <a:bodyPr wrap="square" lIns="91440" tIns="45720" rIns="91440" bIns="45720" anchor="ctr"/>
          <a:lstStyle/>
          <a:p>
            <a:pPr algn="ctr">
              <a:buNone/>
            </a:pPr>
            <a:r>
              <a:rPr lang="en-US" sz="3000" b="1" i="0" dirty="0">
                <a:solidFill>
                  <a:srgbClr val="FFFFFF"/>
                </a:solidFill>
              </a:rPr>
              <a:t>CHOOSE</a:t>
            </a:r>
          </a:p>
        </p:txBody>
      </p:sp>
      <p:sp>
        <p:nvSpPr>
          <p:cNvPr id="103" name="S103"/>
          <p:cNvSpPr/>
          <p:nvPr/>
        </p:nvSpPr>
        <p:spPr>
          <a:xfrm>
            <a:off x="3150800" y="1853180"/>
            <a:ext cx="2640000" cy="2784000"/>
          </a:xfrm>
          <a:prstGeom prst="rect">
            <a:avLst/>
          </a:prstGeom>
          <a:solidFill>
            <a:srgbClr val="F5F1E8"/>
          </a:solidFill>
          <a:ln w="12700">
            <a:solidFill>
              <a:srgbClr val="C9B991"/>
            </a:solidFill>
          </a:ln>
        </p:spPr>
        <p:txBody>
          <a:bodyPr wrap="square" lIns="91440" tIns="45720" rIns="91440" bIns="45720" anchor="t"/>
          <a:lstStyle/>
          <a:p>
            <a:endParaRPr/>
          </a:p>
        </p:txBody>
      </p:sp>
      <p:sp>
        <p:nvSpPr>
          <p:cNvPr id="104" name="S104"/>
          <p:cNvSpPr/>
          <p:nvPr/>
        </p:nvSpPr>
        <p:spPr>
          <a:xfrm>
            <a:off x="5988800" y="1064380"/>
            <a:ext cx="2640000" cy="719200"/>
          </a:xfrm>
          <a:prstGeom prst="rect">
            <a:avLst/>
          </a:prstGeom>
          <a:solidFill>
            <a:srgbClr val="8E6F3E"/>
          </a:solidFill>
          <a:ln>
            <a:noFill/>
          </a:ln>
        </p:spPr>
        <p:txBody>
          <a:bodyPr wrap="square" lIns="91440" tIns="45720" rIns="91440" bIns="45720" anchor="ctr"/>
          <a:lstStyle/>
          <a:p>
            <a:pPr algn="ctr">
              <a:buNone/>
            </a:pPr>
            <a:r>
              <a:rPr lang="en-US" sz="3000" b="1" i="0" dirty="0">
                <a:solidFill>
                  <a:srgbClr val="FFFFFF"/>
                </a:solidFill>
              </a:rPr>
              <a:t>ESCALATE</a:t>
            </a:r>
          </a:p>
        </p:txBody>
      </p:sp>
      <p:sp>
        <p:nvSpPr>
          <p:cNvPr id="105" name="S105"/>
          <p:cNvSpPr/>
          <p:nvPr/>
        </p:nvSpPr>
        <p:spPr>
          <a:xfrm>
            <a:off x="5988800" y="1853180"/>
            <a:ext cx="2640000" cy="2784000"/>
          </a:xfrm>
          <a:prstGeom prst="rect">
            <a:avLst/>
          </a:prstGeom>
          <a:solidFill>
            <a:srgbClr val="F5F1E8"/>
          </a:solidFill>
          <a:ln w="12700">
            <a:solidFill>
              <a:srgbClr val="C9B991"/>
            </a:solidFill>
          </a:ln>
        </p:spPr>
        <p:txBody>
          <a:bodyPr wrap="square" lIns="91440" tIns="45720" rIns="91440" bIns="45720" anchor="t"/>
          <a:lstStyle/>
          <a:p>
            <a:endParaRPr/>
          </a:p>
        </p:txBody>
      </p:sp>
      <p:sp>
        <p:nvSpPr>
          <p:cNvPr id="106" name="S106"/>
          <p:cNvSpPr/>
          <p:nvPr/>
        </p:nvSpPr>
        <p:spPr>
          <a:xfrm>
            <a:off x="277148" y="4864608"/>
            <a:ext cx="8589704" cy="658368"/>
          </a:xfrm>
          <a:prstGeom prst="rect">
            <a:avLst/>
          </a:prstGeom>
          <a:solidFill>
            <a:srgbClr val="FBF8F2"/>
          </a:solidFill>
          <a:ln w="12700">
            <a:solidFill>
              <a:srgbClr val="5C4826"/>
            </a:solidFill>
          </a:ln>
        </p:spPr>
        <p:txBody>
          <a:bodyPr wrap="square" lIns="91440" tIns="45720" rIns="91440" bIns="45720" anchor="ctr"/>
          <a:lstStyle/>
          <a:p>
            <a:pPr algn="ctr">
              <a:buNone/>
            </a:pPr>
            <a:r>
              <a:rPr lang="en-US" sz="2000" b="0" i="0" dirty="0">
                <a:solidFill>
                  <a:srgbClr val="000000"/>
                </a:solidFill>
              </a:rPr>
              <a:t>List the open questions inside this component. Classify each before answering it.</a:t>
            </a:r>
          </a:p>
        </p:txBody>
      </p:sp>
      <p:sp>
        <p:nvSpPr>
          <p:cNvPr id="107" name="FooterItalic"/>
          <p:cNvSpPr txBox="1"/>
          <p:nvPr/>
        </p:nvSpPr>
        <p:spPr>
          <a:xfrm>
            <a:off x="274320" y="5852160"/>
            <a:ext cx="8595360" cy="566928"/>
          </a:xfrm>
          <a:prstGeom prst="rect">
            <a:avLst/>
          </a:prstGeom>
          <a:noFill/>
          <a:ln>
            <a:noFill/>
          </a:ln>
        </p:spPr>
        <p:txBody>
          <a:bodyPr wrap="square" lIns="0" tIns="0" rIns="0" bIns="0" anchor="t"/>
          <a:lstStyle/>
          <a:p>
            <a:pPr algn="ctr">
              <a:buNone/>
            </a:pPr>
            <a:r>
              <a:rPr lang="en-US" sz="1800" b="0" i="1" dirty="0">
                <a:solidFill>
                  <a:srgbClr val="000000"/>
                </a:solidFill>
              </a:rPr>
              <a:t>~3 minutes.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Produce TWO plausible internal Designs</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312799" y="1069773"/>
            <a:ext cx="3764200" cy="756400"/>
          </a:xfrm>
          <a:prstGeom prst="rect">
            <a:avLst/>
          </a:prstGeom>
          <a:solidFill>
            <a:srgbClr val="8E6F3E"/>
          </a:solidFill>
          <a:ln>
            <a:noFill/>
          </a:ln>
        </p:spPr>
        <p:txBody>
          <a:bodyPr wrap="square" lIns="91440" tIns="45720" rIns="91440" bIns="45720" anchor="ctr"/>
          <a:lstStyle/>
          <a:p>
            <a:pPr algn="ctr">
              <a:buNone/>
            </a:pPr>
            <a:r>
              <a:rPr lang="en-US" sz="3000" b="1" i="0" dirty="0">
                <a:solidFill>
                  <a:srgbClr val="FFFFFF"/>
                </a:solidFill>
              </a:rPr>
              <a:t>DESIGN A</a:t>
            </a:r>
          </a:p>
        </p:txBody>
      </p:sp>
      <p:sp>
        <p:nvSpPr>
          <p:cNvPr id="101" name="S101"/>
          <p:cNvSpPr/>
          <p:nvPr/>
        </p:nvSpPr>
        <p:spPr>
          <a:xfrm>
            <a:off x="312799" y="1899373"/>
            <a:ext cx="3764200" cy="2684000"/>
          </a:xfrm>
          <a:prstGeom prst="rect">
            <a:avLst/>
          </a:prstGeom>
          <a:solidFill>
            <a:srgbClr val="F5F1E8"/>
          </a:solidFill>
          <a:ln w="12700">
            <a:solidFill>
              <a:srgbClr val="C9B991"/>
            </a:solidFill>
          </a:ln>
        </p:spPr>
        <p:txBody>
          <a:bodyPr wrap="square" lIns="91440" tIns="45720" rIns="91440" bIns="45720" anchor="t"/>
          <a:lstStyle/>
          <a:p>
            <a:endParaRPr/>
          </a:p>
        </p:txBody>
      </p:sp>
      <p:sp>
        <p:nvSpPr>
          <p:cNvPr id="102" name="S102"/>
          <p:cNvSpPr/>
          <p:nvPr/>
        </p:nvSpPr>
        <p:spPr>
          <a:xfrm>
            <a:off x="4627000" y="1069773"/>
            <a:ext cx="3764200" cy="756400"/>
          </a:xfrm>
          <a:prstGeom prst="rect">
            <a:avLst/>
          </a:prstGeom>
          <a:solidFill>
            <a:srgbClr val="8E6F3E"/>
          </a:solidFill>
          <a:ln>
            <a:noFill/>
          </a:ln>
        </p:spPr>
        <p:txBody>
          <a:bodyPr wrap="square" lIns="91440" tIns="45720" rIns="91440" bIns="45720" anchor="ctr"/>
          <a:lstStyle/>
          <a:p>
            <a:pPr algn="ctr">
              <a:buNone/>
            </a:pPr>
            <a:r>
              <a:rPr lang="en-US" sz="3000" b="1" i="0" dirty="0">
                <a:solidFill>
                  <a:srgbClr val="FFFFFF"/>
                </a:solidFill>
              </a:rPr>
              <a:t>DESIGN B</a:t>
            </a:r>
          </a:p>
        </p:txBody>
      </p:sp>
      <p:sp>
        <p:nvSpPr>
          <p:cNvPr id="103" name="S103"/>
          <p:cNvSpPr/>
          <p:nvPr/>
        </p:nvSpPr>
        <p:spPr>
          <a:xfrm>
            <a:off x="4627000" y="1899373"/>
            <a:ext cx="3764200" cy="2684000"/>
          </a:xfrm>
          <a:prstGeom prst="rect">
            <a:avLst/>
          </a:prstGeom>
          <a:solidFill>
            <a:srgbClr val="F5F1E8"/>
          </a:solidFill>
          <a:ln w="12700">
            <a:solidFill>
              <a:srgbClr val="C9B991"/>
            </a:solidFill>
          </a:ln>
        </p:spPr>
        <p:txBody>
          <a:bodyPr wrap="square" lIns="91440" tIns="45720" rIns="91440" bIns="45720" anchor="t"/>
          <a:lstStyle/>
          <a:p>
            <a:endParaRPr/>
          </a:p>
        </p:txBody>
      </p:sp>
      <p:sp>
        <p:nvSpPr>
          <p:cNvPr id="104" name="S104"/>
          <p:cNvSpPr/>
          <p:nvPr/>
        </p:nvSpPr>
        <p:spPr>
          <a:xfrm>
            <a:off x="320040" y="4681728"/>
            <a:ext cx="8065008" cy="960120"/>
          </a:xfrm>
          <a:prstGeom prst="rect">
            <a:avLst/>
          </a:prstGeom>
          <a:solidFill>
            <a:srgbClr val="FBF8F2"/>
          </a:solidFill>
          <a:ln w="12700">
            <a:solidFill>
              <a:srgbClr val="C9B991"/>
            </a:solidFill>
          </a:ln>
        </p:spPr>
        <p:txBody>
          <a:bodyPr wrap="square" lIns="140000" tIns="45720" rIns="140000" bIns="45720" anchor="ctr"/>
          <a:lstStyle/>
          <a:p>
            <a:pPr algn="l">
              <a:buNone/>
            </a:pPr>
            <a:r>
              <a:rPr lang="en-US" sz="1900" b="1" i="0" dirty="0">
                <a:solidFill>
                  <a:srgbClr val="8E6F3E"/>
                </a:solidFill>
              </a:rPr>
              <a:t>Require:</a:t>
            </a:r>
          </a:p>
          <a:p>
            <a:pPr algn="l">
              <a:spcBef>
                <a:spcPts val="100"/>
              </a:spcBef>
              <a:buNone/>
            </a:pPr>
            <a:r>
              <a:rPr lang="en-US" sz="1800" b="0" i="0" dirty="0">
                <a:solidFill>
                  <a:srgbClr val="000000"/>
                </a:solidFill>
              </a:rPr>
              <a:t>internal parts / responsibilities  ·  key interactions / state</a:t>
            </a:r>
            <a:br/>
            <a:r>
              <a:rPr lang="en-US" sz="1800" b="0" i="0" dirty="0">
                <a:solidFill>
                  <a:srgbClr val="000000"/>
                </a:solidFill>
              </a:rPr>
              <a:t>one purposeful model  ·  expected consequence / tradeoff</a:t>
            </a:r>
          </a:p>
        </p:txBody>
      </p:sp>
      <p:sp>
        <p:nvSpPr>
          <p:cNvPr id="105"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sz="1800" b="1" i="0">
                <a:solidFill>
                  <a:srgbClr val="FFFFFF"/>
                </a:solidFill>
              </a:rPr>
              <a:t>Two genuinely different tactics. Both must respect what you inherited.</a:t>
            </a:r>
          </a:p>
          <a:p>
            <a:pPr algn="ctr"/>
            <a:r>
              <a:rPr sz="1800" b="1" i="0">
                <a:solidFill>
                  <a:srgbClr val="FFFFFF"/>
                </a:solidFill>
              </a:rPr>
              <a:t>Do not converge yet.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Defend the Design</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900000" y="1052649"/>
            <a:ext cx="7344000" cy="678400"/>
          </a:xfrm>
          <a:prstGeom prst="rect">
            <a:avLst/>
          </a:prstGeom>
          <a:solidFill>
            <a:srgbClr val="F5F1E8"/>
          </a:solidFill>
          <a:ln w="12700">
            <a:solidFill>
              <a:srgbClr val="C9B991"/>
            </a:solidFill>
          </a:ln>
        </p:spPr>
        <p:txBody>
          <a:bodyPr wrap="square" lIns="140000" tIns="45720" rIns="140000" bIns="45720" anchor="ctr"/>
          <a:lstStyle/>
          <a:p>
            <a:pPr algn="l">
              <a:buNone/>
            </a:pPr>
            <a:r>
              <a:rPr lang="en-US" sz="2100" b="1" i="0" dirty="0">
                <a:solidFill>
                  <a:srgbClr val="8E6F3E"/>
                </a:solidFill>
              </a:rPr>
              <a:t xml:space="preserve">✓   </a:t>
            </a:r>
            <a:r>
              <a:rPr lang="en-US" sz="2100" b="0" i="0" dirty="0">
                <a:solidFill>
                  <a:srgbClr val="000000"/>
                </a:solidFill>
              </a:rPr>
              <a:t>Does it satisfy the relevant Specification?</a:t>
            </a:r>
          </a:p>
        </p:txBody>
      </p:sp>
      <p:sp>
        <p:nvSpPr>
          <p:cNvPr id="101" name="S101"/>
          <p:cNvSpPr/>
          <p:nvPr/>
        </p:nvSpPr>
        <p:spPr>
          <a:xfrm>
            <a:off x="900000" y="1858249"/>
            <a:ext cx="7344000" cy="678400"/>
          </a:xfrm>
          <a:prstGeom prst="rect">
            <a:avLst/>
          </a:prstGeom>
          <a:solidFill>
            <a:srgbClr val="FBF8F2"/>
          </a:solidFill>
          <a:ln w="12700">
            <a:solidFill>
              <a:srgbClr val="C9B991"/>
            </a:solidFill>
          </a:ln>
        </p:spPr>
        <p:txBody>
          <a:bodyPr wrap="square" lIns="140000" tIns="45720" rIns="140000" bIns="45720" anchor="ctr"/>
          <a:lstStyle/>
          <a:p>
            <a:pPr algn="l">
              <a:buNone/>
            </a:pPr>
            <a:r>
              <a:rPr lang="en-US" sz="2100" b="1" i="0" dirty="0">
                <a:solidFill>
                  <a:srgbClr val="8E6F3E"/>
                </a:solidFill>
              </a:rPr>
              <a:t xml:space="preserve">✓   </a:t>
            </a:r>
            <a:r>
              <a:rPr lang="en-US" sz="2100" b="0" i="0" dirty="0">
                <a:solidFill>
                  <a:srgbClr val="000000"/>
                </a:solidFill>
              </a:rPr>
              <a:t>Does it respect the Architecture?</a:t>
            </a:r>
          </a:p>
        </p:txBody>
      </p:sp>
      <p:sp>
        <p:nvSpPr>
          <p:cNvPr id="102" name="S102"/>
          <p:cNvSpPr/>
          <p:nvPr/>
        </p:nvSpPr>
        <p:spPr>
          <a:xfrm>
            <a:off x="900000" y="2663849"/>
            <a:ext cx="7344000" cy="678400"/>
          </a:xfrm>
          <a:prstGeom prst="rect">
            <a:avLst/>
          </a:prstGeom>
          <a:solidFill>
            <a:srgbClr val="FBF8F2"/>
          </a:solidFill>
          <a:ln w="12700">
            <a:solidFill>
              <a:srgbClr val="C9B991"/>
            </a:solidFill>
          </a:ln>
        </p:spPr>
        <p:txBody>
          <a:bodyPr wrap="square" lIns="140000" tIns="45720" rIns="140000" bIns="45720" anchor="ctr"/>
          <a:lstStyle/>
          <a:p>
            <a:pPr algn="l">
              <a:buNone/>
            </a:pPr>
            <a:r>
              <a:rPr lang="en-US" sz="2100" b="1" i="0" dirty="0">
                <a:solidFill>
                  <a:srgbClr val="8E6F3E"/>
                </a:solidFill>
              </a:rPr>
              <a:t xml:space="preserve">✓   </a:t>
            </a:r>
            <a:r>
              <a:rPr lang="en-US" sz="2100" b="0" i="0" dirty="0">
                <a:solidFill>
                  <a:srgbClr val="000000"/>
                </a:solidFill>
              </a:rPr>
              <a:t>Does it use the Engineering Environment appropriately?</a:t>
            </a:r>
          </a:p>
        </p:txBody>
      </p:sp>
      <p:sp>
        <p:nvSpPr>
          <p:cNvPr id="103" name="S103"/>
          <p:cNvSpPr/>
          <p:nvPr/>
        </p:nvSpPr>
        <p:spPr>
          <a:xfrm>
            <a:off x="900000" y="3469449"/>
            <a:ext cx="7344000" cy="678400"/>
          </a:xfrm>
          <a:prstGeom prst="rect">
            <a:avLst/>
          </a:prstGeom>
          <a:solidFill>
            <a:srgbClr val="F5F1E8"/>
          </a:solidFill>
          <a:ln w="12700">
            <a:solidFill>
              <a:srgbClr val="C9B991"/>
            </a:solidFill>
          </a:ln>
        </p:spPr>
        <p:txBody>
          <a:bodyPr wrap="square" lIns="140000" tIns="45720" rIns="140000" bIns="45720" anchor="ctr"/>
          <a:lstStyle/>
          <a:p>
            <a:pPr algn="l">
              <a:buNone/>
            </a:pPr>
            <a:r>
              <a:rPr lang="en-US" sz="2100" b="1" i="0" dirty="0">
                <a:solidFill>
                  <a:srgbClr val="8E6F3E"/>
                </a:solidFill>
              </a:rPr>
              <a:t xml:space="preserve">✓   </a:t>
            </a:r>
            <a:r>
              <a:rPr lang="en-US" sz="2100" b="0" i="0" dirty="0">
                <a:solidFill>
                  <a:srgbClr val="000000"/>
                </a:solidFill>
              </a:rPr>
              <a:t>What genuine tradeoff distinguishes the alternatives?</a:t>
            </a:r>
          </a:p>
        </p:txBody>
      </p:sp>
      <p:sp>
        <p:nvSpPr>
          <p:cNvPr id="104" name="S104"/>
          <p:cNvSpPr/>
          <p:nvPr/>
        </p:nvSpPr>
        <p:spPr>
          <a:xfrm>
            <a:off x="900000" y="4275049"/>
            <a:ext cx="7344000" cy="678400"/>
          </a:xfrm>
          <a:prstGeom prst="rect">
            <a:avLst/>
          </a:prstGeom>
          <a:solidFill>
            <a:srgbClr val="FBF8F2"/>
          </a:solidFill>
          <a:ln w="12700">
            <a:solidFill>
              <a:srgbClr val="C9B991"/>
            </a:solidFill>
          </a:ln>
        </p:spPr>
        <p:txBody>
          <a:bodyPr wrap="square" lIns="140000" tIns="45720" rIns="140000" bIns="45720" anchor="ctr"/>
          <a:lstStyle/>
          <a:p>
            <a:pPr algn="l">
              <a:buNone/>
            </a:pPr>
            <a:r>
              <a:rPr lang="en-US" sz="2100" b="1" i="0" dirty="0">
                <a:solidFill>
                  <a:srgbClr val="8E6F3E"/>
                </a:solidFill>
              </a:rPr>
              <a:t xml:space="preserve">✓   </a:t>
            </a:r>
            <a:r>
              <a:rPr lang="en-US" sz="2100" b="0" i="0" dirty="0">
                <a:solidFill>
                  <a:srgbClr val="000000"/>
                </a:solidFill>
              </a:rPr>
              <a:t>What does your model establish?</a:t>
            </a:r>
          </a:p>
        </p:txBody>
      </p:sp>
      <p:sp>
        <p:nvSpPr>
          <p:cNvPr id="105" name="S105"/>
          <p:cNvSpPr/>
          <p:nvPr/>
        </p:nvSpPr>
        <p:spPr>
          <a:xfrm>
            <a:off x="900000" y="5080649"/>
            <a:ext cx="7344000" cy="678400"/>
          </a:xfrm>
          <a:prstGeom prst="rect">
            <a:avLst/>
          </a:prstGeom>
          <a:solidFill>
            <a:srgbClr val="F5F1E8"/>
          </a:solidFill>
          <a:ln w="12700">
            <a:solidFill>
              <a:srgbClr val="C9B991"/>
            </a:solidFill>
          </a:ln>
        </p:spPr>
        <p:txBody>
          <a:bodyPr wrap="square" lIns="140000" tIns="45720" rIns="140000" bIns="45720" anchor="ctr"/>
          <a:lstStyle/>
          <a:p>
            <a:pPr algn="l">
              <a:buNone/>
            </a:pPr>
            <a:r>
              <a:rPr lang="en-US" sz="2100" b="1" i="0" dirty="0">
                <a:solidFill>
                  <a:srgbClr val="8E6F3E"/>
                </a:solidFill>
              </a:rPr>
              <a:t xml:space="preserve">✓   </a:t>
            </a:r>
            <a:r>
              <a:rPr lang="en-US" sz="2100" b="0" i="0" dirty="0">
                <a:solidFill>
                  <a:srgbClr val="000000"/>
                </a:solidFill>
              </a:rPr>
              <a:t>Did Design reveal anything that should be escalated?</a:t>
            </a:r>
          </a:p>
        </p:txBody>
      </p:sp>
      <p:sp>
        <p:nvSpPr>
          <p:cNvPr id="106" name="FooterItalic"/>
          <p:cNvSpPr txBox="1"/>
          <p:nvPr/>
        </p:nvSpPr>
        <p:spPr>
          <a:xfrm>
            <a:off x="274320" y="5916168"/>
            <a:ext cx="8595360" cy="457200"/>
          </a:xfrm>
          <a:prstGeom prst="rect">
            <a:avLst/>
          </a:prstGeom>
          <a:noFill/>
          <a:ln>
            <a:noFill/>
          </a:ln>
        </p:spPr>
        <p:txBody>
          <a:bodyPr wrap="square" lIns="0" tIns="0" rIns="0" bIns="0" anchor="t"/>
          <a:lstStyle/>
          <a:p>
            <a:pPr algn="ctr">
              <a:buNone/>
            </a:pPr>
            <a:r>
              <a:rPr lang="en-US" sz="1800" b="0" i="1" dirty="0">
                <a:solidFill>
                  <a:srgbClr val="000000"/>
                </a:solidFill>
              </a:rPr>
              <a:t>~6 minutes including selected shares.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What did Design teach us?</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277147" y="1054416"/>
            <a:ext cx="4589704" cy="770000"/>
          </a:xfrm>
          <a:prstGeom prst="rect">
            <a:avLst/>
          </a:prstGeom>
          <a:solidFill>
            <a:srgbClr val="8E6F3E"/>
          </a:solidFill>
          <a:ln w="9525">
            <a:solidFill>
              <a:srgbClr val="C9B991"/>
            </a:solidFill>
          </a:ln>
        </p:spPr>
        <p:txBody>
          <a:bodyPr wrap="square" lIns="45720" tIns="45720" rIns="45720" bIns="45720" anchor="ctr"/>
          <a:lstStyle/>
          <a:p>
            <a:pPr algn="ctr">
              <a:buNone/>
            </a:pPr>
            <a:r>
              <a:rPr lang="en-US" sz="1900" b="1" i="0" dirty="0">
                <a:solidFill>
                  <a:srgbClr val="FFFFFF"/>
                </a:solidFill>
              </a:rPr>
              <a:t>Discovery</a:t>
            </a:r>
          </a:p>
        </p:txBody>
      </p:sp>
      <p:sp>
        <p:nvSpPr>
          <p:cNvPr id="101" name="S101"/>
          <p:cNvSpPr/>
          <p:nvPr/>
        </p:nvSpPr>
        <p:spPr>
          <a:xfrm>
            <a:off x="4866852" y="1054416"/>
            <a:ext cx="4000000" cy="770000"/>
          </a:xfrm>
          <a:prstGeom prst="rect">
            <a:avLst/>
          </a:prstGeom>
          <a:solidFill>
            <a:srgbClr val="8E6F3E"/>
          </a:solidFill>
          <a:ln w="9525">
            <a:solidFill>
              <a:srgbClr val="C9B991"/>
            </a:solidFill>
          </a:ln>
        </p:spPr>
        <p:txBody>
          <a:bodyPr wrap="square" lIns="45720" tIns="45720" rIns="45720" bIns="45720" anchor="ctr"/>
          <a:lstStyle/>
          <a:p>
            <a:pPr algn="ctr">
              <a:buNone/>
            </a:pPr>
            <a:r>
              <a:rPr lang="en-US" sz="1900" b="1" i="0" dirty="0">
                <a:solidFill>
                  <a:srgbClr val="FFFFFF"/>
                </a:solidFill>
              </a:rPr>
              <a:t>What happened?</a:t>
            </a:r>
          </a:p>
        </p:txBody>
      </p:sp>
      <p:sp>
        <p:nvSpPr>
          <p:cNvPr id="102" name="S102"/>
          <p:cNvSpPr/>
          <p:nvPr/>
        </p:nvSpPr>
        <p:spPr>
          <a:xfrm>
            <a:off x="277147" y="1824416"/>
            <a:ext cx="4589704" cy="770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1" i="0" dirty="0">
                <a:solidFill>
                  <a:srgbClr val="000000"/>
                </a:solidFill>
              </a:rPr>
              <a:t>Already governed</a:t>
            </a:r>
          </a:p>
        </p:txBody>
      </p:sp>
      <p:sp>
        <p:nvSpPr>
          <p:cNvPr id="103" name="S103"/>
          <p:cNvSpPr/>
          <p:nvPr/>
        </p:nvSpPr>
        <p:spPr>
          <a:xfrm>
            <a:off x="4866852" y="1824416"/>
            <a:ext cx="4000000" cy="770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0" i="0" dirty="0">
                <a:solidFill>
                  <a:srgbClr val="000000"/>
                </a:solidFill>
              </a:rPr>
              <a:t>FOLLOW</a:t>
            </a:r>
          </a:p>
        </p:txBody>
      </p:sp>
      <p:sp>
        <p:nvSpPr>
          <p:cNvPr id="104" name="S104"/>
          <p:cNvSpPr/>
          <p:nvPr/>
        </p:nvSpPr>
        <p:spPr>
          <a:xfrm>
            <a:off x="277147" y="2594416"/>
            <a:ext cx="4589704" cy="770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900" b="1" i="0" dirty="0">
                <a:solidFill>
                  <a:srgbClr val="000000"/>
                </a:solidFill>
              </a:rPr>
              <a:t>Genuinely local</a:t>
            </a:r>
          </a:p>
        </p:txBody>
      </p:sp>
      <p:sp>
        <p:nvSpPr>
          <p:cNvPr id="105" name="S105"/>
          <p:cNvSpPr/>
          <p:nvPr/>
        </p:nvSpPr>
        <p:spPr>
          <a:xfrm>
            <a:off x="4866852" y="2594416"/>
            <a:ext cx="4000000" cy="770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900" b="0" i="0" dirty="0">
                <a:solidFill>
                  <a:srgbClr val="000000"/>
                </a:solidFill>
              </a:rPr>
              <a:t>CHOOSE</a:t>
            </a:r>
          </a:p>
        </p:txBody>
      </p:sp>
      <p:sp>
        <p:nvSpPr>
          <p:cNvPr id="106" name="S106"/>
          <p:cNvSpPr/>
          <p:nvPr/>
        </p:nvSpPr>
        <p:spPr>
          <a:xfrm>
            <a:off x="277147" y="3364416"/>
            <a:ext cx="4589704" cy="770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1" i="0" dirty="0">
                <a:solidFill>
                  <a:srgbClr val="000000"/>
                </a:solidFill>
              </a:rPr>
              <a:t>Recurring across components</a:t>
            </a:r>
          </a:p>
        </p:txBody>
      </p:sp>
      <p:sp>
        <p:nvSpPr>
          <p:cNvPr id="107" name="S107"/>
          <p:cNvSpPr/>
          <p:nvPr/>
        </p:nvSpPr>
        <p:spPr>
          <a:xfrm>
            <a:off x="4866852" y="3364416"/>
            <a:ext cx="4000000" cy="770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0" i="0" dirty="0">
                <a:solidFill>
                  <a:srgbClr val="000000"/>
                </a:solidFill>
              </a:rPr>
              <a:t>ENVIRONMENT</a:t>
            </a:r>
          </a:p>
        </p:txBody>
      </p:sp>
      <p:sp>
        <p:nvSpPr>
          <p:cNvPr id="108" name="S108"/>
          <p:cNvSpPr/>
          <p:nvPr/>
        </p:nvSpPr>
        <p:spPr>
          <a:xfrm>
            <a:off x="277147" y="4134416"/>
            <a:ext cx="4589704" cy="770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900" b="1" i="0" dirty="0">
                <a:solidFill>
                  <a:srgbClr val="000000"/>
                </a:solidFill>
              </a:rPr>
              <a:t>Structural consequence</a:t>
            </a:r>
          </a:p>
        </p:txBody>
      </p:sp>
      <p:sp>
        <p:nvSpPr>
          <p:cNvPr id="109" name="S109"/>
          <p:cNvSpPr/>
          <p:nvPr/>
        </p:nvSpPr>
        <p:spPr>
          <a:xfrm>
            <a:off x="4866852" y="4134416"/>
            <a:ext cx="4000000" cy="770000"/>
          </a:xfrm>
          <a:prstGeom prst="rect">
            <a:avLst/>
          </a:prstGeom>
          <a:solidFill>
            <a:srgbClr val="FFFFFF"/>
          </a:solidFill>
          <a:ln w="9525">
            <a:solidFill>
              <a:srgbClr val="C9B991"/>
            </a:solidFill>
          </a:ln>
        </p:spPr>
        <p:txBody>
          <a:bodyPr wrap="square" lIns="45720" tIns="45720" rIns="45720" bIns="45720" anchor="ctr"/>
          <a:lstStyle/>
          <a:p>
            <a:pPr algn="ctr">
              <a:buNone/>
            </a:pPr>
            <a:r>
              <a:rPr lang="en-US" sz="1900" b="0" i="0" dirty="0">
                <a:solidFill>
                  <a:srgbClr val="000000"/>
                </a:solidFill>
              </a:rPr>
              <a:t>ARCHITECTURE</a:t>
            </a:r>
          </a:p>
        </p:txBody>
      </p:sp>
      <p:sp>
        <p:nvSpPr>
          <p:cNvPr id="110" name="S110"/>
          <p:cNvSpPr/>
          <p:nvPr/>
        </p:nvSpPr>
        <p:spPr>
          <a:xfrm>
            <a:off x="277147" y="4904416"/>
            <a:ext cx="4589704" cy="770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1" i="0" dirty="0">
                <a:solidFill>
                  <a:srgbClr val="000000"/>
                </a:solidFill>
              </a:rPr>
              <a:t>Missing obligation</a:t>
            </a:r>
          </a:p>
        </p:txBody>
      </p:sp>
      <p:sp>
        <p:nvSpPr>
          <p:cNvPr id="111" name="S111"/>
          <p:cNvSpPr/>
          <p:nvPr/>
        </p:nvSpPr>
        <p:spPr>
          <a:xfrm>
            <a:off x="4866852" y="4904416"/>
            <a:ext cx="4000000" cy="770000"/>
          </a:xfrm>
          <a:prstGeom prst="rect">
            <a:avLst/>
          </a:prstGeom>
          <a:solidFill>
            <a:srgbClr val="FBF8F2"/>
          </a:solidFill>
          <a:ln w="9525">
            <a:solidFill>
              <a:srgbClr val="C9B991"/>
            </a:solidFill>
          </a:ln>
        </p:spPr>
        <p:txBody>
          <a:bodyPr wrap="square" lIns="45720" tIns="45720" rIns="45720" bIns="45720" anchor="ctr"/>
          <a:lstStyle/>
          <a:p>
            <a:pPr algn="ctr">
              <a:buNone/>
            </a:pPr>
            <a:r>
              <a:rPr lang="en-US" sz="1900" b="0" i="0" dirty="0">
                <a:solidFill>
                  <a:srgbClr val="000000"/>
                </a:solidFill>
              </a:rPr>
              <a:t>SPECIFICATION</a:t>
            </a:r>
          </a:p>
        </p:txBody>
      </p:sp>
      <p:sp>
        <p:nvSpPr>
          <p:cNvPr id="112"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1900" b="1" i="0" dirty="0">
                <a:solidFill>
                  <a:srgbClr val="FFFFFF"/>
                </a:solidFill>
              </a:rPr>
              <a:t>Design produces an implementation plan and evidence about the decisions above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Specification → Architecture → Design → Implementation</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700000" y="920000"/>
            <a:ext cx="4300000" cy="620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1800" b="1" i="0" dirty="0">
                <a:solidFill>
                  <a:srgbClr val="5C4826"/>
                </a:solidFill>
              </a:rPr>
              <a:t>REQUIREMENTS</a:t>
            </a:r>
          </a:p>
        </p:txBody>
      </p:sp>
      <p:cxnSp>
        <p:nvCxnSpPr>
          <p:cNvPr id="101" name="L101"/>
          <p:cNvCxnSpPr/>
          <p:nvPr/>
        </p:nvCxnSpPr>
        <p:spPr>
          <a:xfrm>
            <a:off x="2850000" y="1550000"/>
            <a:ext cx="0" cy="200000"/>
          </a:xfrm>
          <a:prstGeom prst="straightConnector1">
            <a:avLst/>
          </a:prstGeom>
          <a:ln w="38100">
            <a:solidFill>
              <a:srgbClr val="8E6F3E"/>
            </a:solidFill>
            <a:tailEnd type="triangle" w="med" len="med"/>
          </a:ln>
        </p:spPr>
      </p:cxnSp>
      <p:sp>
        <p:nvSpPr>
          <p:cNvPr id="102" name="S102"/>
          <p:cNvSpPr/>
          <p:nvPr/>
        </p:nvSpPr>
        <p:spPr>
          <a:xfrm>
            <a:off x="700000" y="1770000"/>
            <a:ext cx="4300000" cy="620000"/>
          </a:xfrm>
          <a:prstGeom prst="rect">
            <a:avLst/>
          </a:prstGeom>
          <a:solidFill>
            <a:srgbClr val="8E6F3E"/>
          </a:solidFill>
          <a:ln>
            <a:noFill/>
          </a:ln>
        </p:spPr>
        <p:txBody>
          <a:bodyPr wrap="square" lIns="91440" tIns="45720" rIns="91440" bIns="45720" anchor="ctr"/>
          <a:lstStyle/>
          <a:p>
            <a:pPr algn="ctr">
              <a:buNone/>
            </a:pPr>
            <a:r>
              <a:rPr lang="en-US" sz="1800" b="1" i="0" dirty="0">
                <a:solidFill>
                  <a:srgbClr val="FFFFFF"/>
                </a:solidFill>
              </a:rPr>
              <a:t>SPECIFICATION</a:t>
            </a:r>
          </a:p>
          <a:p>
            <a:pPr algn="ctr">
              <a:spcBef>
                <a:spcPts val="60"/>
              </a:spcBef>
              <a:buNone/>
            </a:pPr>
            <a:r>
              <a:rPr lang="en-US" sz="1450" b="0" i="1" dirty="0">
                <a:solidFill>
                  <a:srgbClr val="FFFFFF"/>
                </a:solidFill>
              </a:rPr>
              <a:t>acceptable realization space</a:t>
            </a:r>
          </a:p>
        </p:txBody>
      </p:sp>
      <p:cxnSp>
        <p:nvCxnSpPr>
          <p:cNvPr id="103" name="L103"/>
          <p:cNvCxnSpPr/>
          <p:nvPr/>
        </p:nvCxnSpPr>
        <p:spPr>
          <a:xfrm>
            <a:off x="2850000" y="2400000"/>
            <a:ext cx="0" cy="200000"/>
          </a:xfrm>
          <a:prstGeom prst="straightConnector1">
            <a:avLst/>
          </a:prstGeom>
          <a:ln w="38100">
            <a:solidFill>
              <a:srgbClr val="8E6F3E"/>
            </a:solidFill>
            <a:tailEnd type="triangle" w="med" len="med"/>
          </a:ln>
        </p:spPr>
      </p:cxnSp>
      <p:sp>
        <p:nvSpPr>
          <p:cNvPr id="104" name="S104"/>
          <p:cNvSpPr/>
          <p:nvPr/>
        </p:nvSpPr>
        <p:spPr>
          <a:xfrm>
            <a:off x="700000" y="2620000"/>
            <a:ext cx="4300000" cy="620000"/>
          </a:xfrm>
          <a:prstGeom prst="rect">
            <a:avLst/>
          </a:prstGeom>
          <a:solidFill>
            <a:srgbClr val="8E6F3E"/>
          </a:solidFill>
          <a:ln>
            <a:noFill/>
          </a:ln>
        </p:spPr>
        <p:txBody>
          <a:bodyPr wrap="square" lIns="91440" tIns="45720" rIns="91440" bIns="45720" anchor="ctr"/>
          <a:lstStyle/>
          <a:p>
            <a:pPr algn="ctr">
              <a:buNone/>
            </a:pPr>
            <a:r>
              <a:rPr lang="en-US" sz="1800" b="1" i="0" dirty="0">
                <a:solidFill>
                  <a:srgbClr val="FFFFFF"/>
                </a:solidFill>
              </a:rPr>
              <a:t>ARCHITECTURE</a:t>
            </a:r>
          </a:p>
          <a:p>
            <a:pPr algn="ctr">
              <a:spcBef>
                <a:spcPts val="60"/>
              </a:spcBef>
              <a:buNone/>
            </a:pPr>
            <a:r>
              <a:rPr lang="en-US" sz="1450" b="0" i="1" dirty="0">
                <a:solidFill>
                  <a:srgbClr val="FFFFFF"/>
                </a:solidFill>
              </a:rPr>
              <a:t>coarse parts + constraints</a:t>
            </a:r>
          </a:p>
        </p:txBody>
      </p:sp>
      <p:cxnSp>
        <p:nvCxnSpPr>
          <p:cNvPr id="105" name="L105"/>
          <p:cNvCxnSpPr/>
          <p:nvPr/>
        </p:nvCxnSpPr>
        <p:spPr>
          <a:xfrm>
            <a:off x="2850000" y="3250000"/>
            <a:ext cx="0" cy="200000"/>
          </a:xfrm>
          <a:prstGeom prst="straightConnector1">
            <a:avLst/>
          </a:prstGeom>
          <a:ln w="38100">
            <a:solidFill>
              <a:srgbClr val="8E6F3E"/>
            </a:solidFill>
            <a:tailEnd type="triangle" w="med" len="med"/>
          </a:ln>
        </p:spPr>
      </p:cxnSp>
      <p:sp>
        <p:nvSpPr>
          <p:cNvPr id="106" name="S106"/>
          <p:cNvSpPr/>
          <p:nvPr/>
        </p:nvSpPr>
        <p:spPr>
          <a:xfrm>
            <a:off x="700000" y="3470000"/>
            <a:ext cx="4300000" cy="620000"/>
          </a:xfrm>
          <a:prstGeom prst="rect">
            <a:avLst/>
          </a:prstGeom>
          <a:solidFill>
            <a:srgbClr val="8E6F3E"/>
          </a:solidFill>
          <a:ln>
            <a:noFill/>
          </a:ln>
        </p:spPr>
        <p:txBody>
          <a:bodyPr wrap="square" lIns="91440" tIns="45720" rIns="91440" bIns="45720" anchor="ctr"/>
          <a:lstStyle/>
          <a:p>
            <a:pPr algn="ctr">
              <a:buNone/>
            </a:pPr>
            <a:r>
              <a:rPr lang="en-US" sz="1800" b="1" i="0" dirty="0">
                <a:solidFill>
                  <a:srgbClr val="FFFFFF"/>
                </a:solidFill>
              </a:rPr>
              <a:t>DESIGN</a:t>
            </a:r>
          </a:p>
          <a:p>
            <a:pPr algn="ctr">
              <a:spcBef>
                <a:spcPts val="60"/>
              </a:spcBef>
              <a:buNone/>
            </a:pPr>
            <a:r>
              <a:rPr lang="en-US" sz="1450" b="0" i="1" dirty="0">
                <a:solidFill>
                  <a:srgbClr val="FFFFFF"/>
                </a:solidFill>
              </a:rPr>
              <a:t>smaller parts + mechanisms</a:t>
            </a:r>
          </a:p>
        </p:txBody>
      </p:sp>
      <p:cxnSp>
        <p:nvCxnSpPr>
          <p:cNvPr id="107" name="L107"/>
          <p:cNvCxnSpPr/>
          <p:nvPr/>
        </p:nvCxnSpPr>
        <p:spPr>
          <a:xfrm>
            <a:off x="2850000" y="4100000"/>
            <a:ext cx="0" cy="200000"/>
          </a:xfrm>
          <a:prstGeom prst="straightConnector1">
            <a:avLst/>
          </a:prstGeom>
          <a:ln w="38100">
            <a:solidFill>
              <a:srgbClr val="8E6F3E"/>
            </a:solidFill>
            <a:tailEnd type="triangle" w="med" len="med"/>
          </a:ln>
        </p:spPr>
      </p:cxnSp>
      <p:sp>
        <p:nvSpPr>
          <p:cNvPr id="108" name="S108"/>
          <p:cNvSpPr/>
          <p:nvPr/>
        </p:nvSpPr>
        <p:spPr>
          <a:xfrm>
            <a:off x="700000" y="4320000"/>
            <a:ext cx="4300000" cy="620000"/>
          </a:xfrm>
          <a:prstGeom prst="rect">
            <a:avLst/>
          </a:prstGeom>
          <a:solidFill>
            <a:srgbClr val="FBF8F2"/>
          </a:solidFill>
          <a:ln w="12700">
            <a:solidFill>
              <a:srgbClr val="C9B991"/>
            </a:solidFill>
          </a:ln>
        </p:spPr>
        <p:txBody>
          <a:bodyPr wrap="square" lIns="91440" tIns="45720" rIns="91440" bIns="45720" anchor="ctr"/>
          <a:lstStyle/>
          <a:p>
            <a:pPr algn="ctr">
              <a:buNone/>
            </a:pPr>
            <a:r>
              <a:rPr lang="en-US" sz="1800" b="1" i="0" dirty="0">
                <a:solidFill>
                  <a:srgbClr val="5C4826"/>
                </a:solidFill>
              </a:rPr>
              <a:t>DESIGN / ARCHITECTURE</a:t>
            </a:r>
          </a:p>
          <a:p>
            <a:pPr algn="ctr">
              <a:spcBef>
                <a:spcPts val="60"/>
              </a:spcBef>
              <a:buNone/>
            </a:pPr>
            <a:r>
              <a:rPr lang="en-US" sz="1450" b="0" i="1" dirty="0">
                <a:solidFill>
                  <a:srgbClr val="555960"/>
                </a:solidFill>
              </a:rPr>
              <a:t>recurse</a:t>
            </a:r>
          </a:p>
        </p:txBody>
      </p:sp>
      <p:cxnSp>
        <p:nvCxnSpPr>
          <p:cNvPr id="109" name="L109"/>
          <p:cNvCxnSpPr/>
          <p:nvPr/>
        </p:nvCxnSpPr>
        <p:spPr>
          <a:xfrm>
            <a:off x="2850000" y="4950000"/>
            <a:ext cx="0" cy="200000"/>
          </a:xfrm>
          <a:prstGeom prst="straightConnector1">
            <a:avLst/>
          </a:prstGeom>
          <a:ln w="38100">
            <a:solidFill>
              <a:srgbClr val="8E6F3E"/>
            </a:solidFill>
            <a:tailEnd type="triangle" w="med" len="med"/>
          </a:ln>
        </p:spPr>
      </p:cxnSp>
      <p:sp>
        <p:nvSpPr>
          <p:cNvPr id="110" name="S110"/>
          <p:cNvSpPr/>
          <p:nvPr/>
        </p:nvSpPr>
        <p:spPr>
          <a:xfrm>
            <a:off x="700000" y="5170000"/>
            <a:ext cx="4300000" cy="620000"/>
          </a:xfrm>
          <a:prstGeom prst="rect">
            <a:avLst/>
          </a:prstGeom>
          <a:solidFill>
            <a:srgbClr val="8E6F3E"/>
          </a:solidFill>
          <a:ln>
            <a:noFill/>
          </a:ln>
        </p:spPr>
        <p:txBody>
          <a:bodyPr wrap="square" lIns="91440" tIns="45720" rIns="91440" bIns="45720" anchor="ctr"/>
          <a:lstStyle/>
          <a:p>
            <a:pPr algn="ctr">
              <a:buNone/>
            </a:pPr>
            <a:r>
              <a:rPr lang="en-US" sz="1800" b="1" i="0" dirty="0">
                <a:solidFill>
                  <a:srgbClr val="FFFFFF"/>
                </a:solidFill>
              </a:rPr>
              <a:t>IMPLEMENTATION</a:t>
            </a:r>
          </a:p>
          <a:p>
            <a:pPr algn="ctr">
              <a:spcBef>
                <a:spcPts val="60"/>
              </a:spcBef>
              <a:buNone/>
            </a:pPr>
            <a:r>
              <a:rPr lang="en-US" sz="1450" b="0" i="1" dirty="0">
                <a:solidFill>
                  <a:srgbClr val="FFFFFF"/>
                </a:solidFill>
              </a:rPr>
              <a:t>directly-reasonable entities</a:t>
            </a:r>
          </a:p>
        </p:txBody>
      </p:sp>
      <p:cxnSp>
        <p:nvCxnSpPr>
          <p:cNvPr id="111" name="L111"/>
          <p:cNvCxnSpPr/>
          <p:nvPr/>
        </p:nvCxnSpPr>
        <p:spPr>
          <a:xfrm flipV="1">
            <a:off x="5250000" y="1240000"/>
            <a:ext cx="0" cy="4200000"/>
          </a:xfrm>
          <a:prstGeom prst="straightConnector1">
            <a:avLst/>
          </a:prstGeom>
          <a:ln w="25400">
            <a:solidFill>
              <a:srgbClr val="8E6F3E"/>
            </a:solidFill>
            <a:tailEnd type="triangle" w="med" len="med"/>
          </a:ln>
        </p:spPr>
      </p:cxnSp>
      <p:sp>
        <p:nvSpPr>
          <p:cNvPr id="112" name="Evid"/>
          <p:cNvSpPr txBox="1"/>
          <p:nvPr/>
        </p:nvSpPr>
        <p:spPr>
          <a:xfrm>
            <a:off x="5303520" y="3000000"/>
            <a:ext cx="1097280" cy="600000"/>
          </a:xfrm>
          <a:prstGeom prst="rect">
            <a:avLst/>
          </a:prstGeom>
          <a:noFill/>
          <a:ln>
            <a:noFill/>
          </a:ln>
        </p:spPr>
        <p:txBody>
          <a:bodyPr wrap="square" lIns="0" tIns="0" rIns="0" bIns="0" anchor="t"/>
          <a:lstStyle/>
          <a:p>
            <a:pPr algn="l">
              <a:buNone/>
            </a:pPr>
            <a:r>
              <a:rPr lang="en-US" sz="1450" b="1" i="1" dirty="0">
                <a:solidFill>
                  <a:srgbClr val="8E6F3E"/>
                </a:solidFill>
              </a:rPr>
              <a:t>evidence ↑</a:t>
            </a:r>
          </a:p>
        </p:txBody>
      </p:sp>
      <p:sp>
        <p:nvSpPr>
          <p:cNvPr id="113" name="Sum"/>
          <p:cNvSpPr txBox="1"/>
          <p:nvPr/>
        </p:nvSpPr>
        <p:spPr>
          <a:xfrm>
            <a:off x="6420000" y="1737360"/>
            <a:ext cx="2788920" cy="900000"/>
          </a:xfrm>
          <a:prstGeom prst="rect">
            <a:avLst/>
          </a:prstGeom>
          <a:noFill/>
          <a:ln>
            <a:noFill/>
          </a:ln>
        </p:spPr>
        <p:txBody>
          <a:bodyPr wrap="square" lIns="0" tIns="0" rIns="0" bIns="0" anchor="t"/>
          <a:lstStyle/>
          <a:p>
            <a:pPr algn="l">
              <a:buNone/>
            </a:pPr>
            <a:r>
              <a:rPr lang="en-US" sz="1900" b="1" i="0" dirty="0">
                <a:solidFill>
                  <a:srgbClr val="5C4826"/>
                </a:solidFill>
              </a:rPr>
              <a:t>Specification</a:t>
            </a:r>
          </a:p>
          <a:p>
            <a:pPr algn="l">
              <a:spcBef>
                <a:spcPts val="60"/>
              </a:spcBef>
              <a:buNone/>
            </a:pPr>
            <a:r>
              <a:rPr lang="en-US" sz="1600" b="0" i="0" dirty="0">
                <a:solidFill>
                  <a:srgbClr val="000000"/>
                </a:solidFill>
              </a:rPr>
              <a:t>constrain what an acceptable system may do</a:t>
            </a:r>
          </a:p>
        </p:txBody>
      </p:sp>
      <p:sp>
        <p:nvSpPr>
          <p:cNvPr id="114" name="Sum"/>
          <p:cNvSpPr txBox="1"/>
          <p:nvPr/>
        </p:nvSpPr>
        <p:spPr>
          <a:xfrm>
            <a:off x="6420000" y="2587752"/>
            <a:ext cx="2788920" cy="900000"/>
          </a:xfrm>
          <a:prstGeom prst="rect">
            <a:avLst/>
          </a:prstGeom>
          <a:noFill/>
          <a:ln>
            <a:noFill/>
          </a:ln>
        </p:spPr>
        <p:txBody>
          <a:bodyPr wrap="square" lIns="0" tIns="0" rIns="0" bIns="0" anchor="t"/>
          <a:lstStyle/>
          <a:p>
            <a:pPr algn="l">
              <a:buNone/>
            </a:pPr>
            <a:r>
              <a:rPr lang="en-US" sz="1900" b="1" i="0" dirty="0">
                <a:solidFill>
                  <a:srgbClr val="5C4826"/>
                </a:solidFill>
              </a:rPr>
              <a:t>Architecture</a:t>
            </a:r>
          </a:p>
          <a:p>
            <a:pPr algn="l">
              <a:spcBef>
                <a:spcPts val="60"/>
              </a:spcBef>
              <a:buNone/>
            </a:pPr>
            <a:r>
              <a:rPr lang="en-US" sz="1600" b="0" i="0" dirty="0">
                <a:solidFill>
                  <a:srgbClr val="000000"/>
                </a:solidFill>
              </a:rPr>
              <a:t>choose how an acceptable system is organized</a:t>
            </a:r>
          </a:p>
        </p:txBody>
      </p:sp>
      <p:sp>
        <p:nvSpPr>
          <p:cNvPr id="115" name="Sum"/>
          <p:cNvSpPr txBox="1"/>
          <p:nvPr/>
        </p:nvSpPr>
        <p:spPr>
          <a:xfrm>
            <a:off x="6420000" y="3429000"/>
            <a:ext cx="2788920" cy="900000"/>
          </a:xfrm>
          <a:prstGeom prst="rect">
            <a:avLst/>
          </a:prstGeom>
          <a:noFill/>
          <a:ln>
            <a:noFill/>
          </a:ln>
        </p:spPr>
        <p:txBody>
          <a:bodyPr wrap="square" lIns="0" tIns="0" rIns="0" bIns="0" anchor="t"/>
          <a:lstStyle/>
          <a:p>
            <a:pPr algn="l">
              <a:buNone/>
            </a:pPr>
            <a:r>
              <a:rPr lang="en-US" sz="1900" b="1" i="0" dirty="0">
                <a:solidFill>
                  <a:srgbClr val="5C4826"/>
                </a:solidFill>
              </a:rPr>
              <a:t>Design</a:t>
            </a:r>
          </a:p>
          <a:p>
            <a:pPr algn="l">
              <a:spcBef>
                <a:spcPts val="60"/>
              </a:spcBef>
              <a:buNone/>
            </a:pPr>
            <a:r>
              <a:rPr lang="en-US" sz="1600" b="0" i="0" dirty="0">
                <a:solidFill>
                  <a:srgbClr val="000000"/>
                </a:solidFill>
              </a:rPr>
              <a:t>choose how each part realizes its responsibility</a:t>
            </a:r>
          </a:p>
        </p:txBody>
      </p:sp>
    </p:spTree>
  </p:cSld>
  <p:clrMapOvr>
    <a:masterClrMapping/>
  </p:clrMapOvr>
</p:sld>
</file>

<file path=ppt/slides/slide36.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Architecture constrains the tactics. Design tests the strategy</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2592000" y="1005184"/>
            <a:ext cx="3960000" cy="813600"/>
          </a:xfrm>
          <a:prstGeom prst="rect">
            <a:avLst/>
          </a:prstGeom>
          <a:solidFill>
            <a:srgbClr val="8E6F3E"/>
          </a:solidFill>
          <a:ln>
            <a:noFill/>
          </a:ln>
        </p:spPr>
        <p:txBody>
          <a:bodyPr wrap="square" lIns="91440" tIns="45720" rIns="91440" bIns="45720" anchor="ctr"/>
          <a:lstStyle/>
          <a:p>
            <a:pPr algn="ctr">
              <a:buNone/>
            </a:pPr>
            <a:r>
              <a:rPr lang="en-US" sz="2400" b="1" i="0" dirty="0">
                <a:solidFill>
                  <a:srgbClr val="FFFFFF"/>
                </a:solidFill>
              </a:rPr>
              <a:t>ARCHITECTURE</a:t>
            </a:r>
          </a:p>
          <a:p>
            <a:pPr algn="ctr">
              <a:spcBef>
                <a:spcPts val="60"/>
              </a:spcBef>
              <a:buNone/>
            </a:pPr>
            <a:r>
              <a:rPr lang="en-US" sz="1800" b="0" i="1" dirty="0">
                <a:solidFill>
                  <a:srgbClr val="FFFFFF"/>
                </a:solidFill>
              </a:rPr>
              <a:t>strategy</a:t>
            </a:r>
          </a:p>
        </p:txBody>
      </p:sp>
      <p:cxnSp>
        <p:nvCxnSpPr>
          <p:cNvPr id="101" name="L101"/>
          <p:cNvCxnSpPr/>
          <p:nvPr/>
        </p:nvCxnSpPr>
        <p:spPr>
          <a:xfrm>
            <a:off x="4572000" y="1841384"/>
            <a:ext cx="0" cy="293800"/>
          </a:xfrm>
          <a:prstGeom prst="straightConnector1">
            <a:avLst/>
          </a:prstGeom>
          <a:ln w="38100">
            <a:solidFill>
              <a:srgbClr val="8E6F3E"/>
            </a:solidFill>
            <a:tailEnd type="triangle" w="med" len="med"/>
          </a:ln>
        </p:spPr>
      </p:cxnSp>
      <p:sp>
        <p:nvSpPr>
          <p:cNvPr id="102" name="CA"/>
          <p:cNvSpPr txBox="1"/>
          <p:nvPr/>
        </p:nvSpPr>
        <p:spPr>
          <a:xfrm>
            <a:off x="274320" y="2157784"/>
            <a:ext cx="8595360" cy="361599"/>
          </a:xfrm>
          <a:prstGeom prst="rect">
            <a:avLst/>
          </a:prstGeom>
          <a:noFill/>
          <a:ln>
            <a:noFill/>
          </a:ln>
        </p:spPr>
        <p:txBody>
          <a:bodyPr wrap="square" lIns="0" tIns="0" rIns="0" bIns="0" anchor="t"/>
          <a:lstStyle/>
          <a:p>
            <a:pPr algn="ctr">
              <a:buNone/>
            </a:pPr>
            <a:r>
              <a:rPr lang="en-US" sz="2000" b="0" i="1" dirty="0">
                <a:solidFill>
                  <a:srgbClr val="555960"/>
                </a:solidFill>
              </a:rPr>
              <a:t>constraints · affordances</a:t>
            </a:r>
          </a:p>
        </p:txBody>
      </p:sp>
      <p:cxnSp>
        <p:nvCxnSpPr>
          <p:cNvPr id="103" name="L103"/>
          <p:cNvCxnSpPr/>
          <p:nvPr/>
        </p:nvCxnSpPr>
        <p:spPr>
          <a:xfrm>
            <a:off x="4572000" y="2541984"/>
            <a:ext cx="0" cy="293800"/>
          </a:xfrm>
          <a:prstGeom prst="straightConnector1">
            <a:avLst/>
          </a:prstGeom>
          <a:ln w="38100">
            <a:solidFill>
              <a:srgbClr val="8E6F3E"/>
            </a:solidFill>
            <a:tailEnd type="triangle" w="med" len="med"/>
          </a:ln>
        </p:spPr>
      </p:cxnSp>
      <p:sp>
        <p:nvSpPr>
          <p:cNvPr id="104" name="S104"/>
          <p:cNvSpPr/>
          <p:nvPr/>
        </p:nvSpPr>
        <p:spPr>
          <a:xfrm>
            <a:off x="2592000" y="2858384"/>
            <a:ext cx="3960000" cy="813600"/>
          </a:xfrm>
          <a:prstGeom prst="rect">
            <a:avLst/>
          </a:prstGeom>
          <a:solidFill>
            <a:srgbClr val="F5F1E8"/>
          </a:solidFill>
          <a:ln w="19050">
            <a:solidFill>
              <a:srgbClr val="5C4826"/>
            </a:solidFill>
          </a:ln>
        </p:spPr>
        <p:txBody>
          <a:bodyPr wrap="square" lIns="91440" tIns="45720" rIns="91440" bIns="45720" anchor="ctr"/>
          <a:lstStyle/>
          <a:p>
            <a:pPr algn="ctr">
              <a:buNone/>
            </a:pPr>
            <a:r>
              <a:rPr lang="en-US" sz="2400" b="1" i="0" dirty="0">
                <a:solidFill>
                  <a:srgbClr val="5C4826"/>
                </a:solidFill>
              </a:rPr>
              <a:t>DESIGN</a:t>
            </a:r>
          </a:p>
          <a:p>
            <a:pPr algn="ctr">
              <a:spcBef>
                <a:spcPts val="60"/>
              </a:spcBef>
              <a:buNone/>
            </a:pPr>
            <a:r>
              <a:rPr lang="en-US" sz="1800" b="0" i="1" dirty="0">
                <a:solidFill>
                  <a:srgbClr val="5C4826"/>
                </a:solidFill>
              </a:rPr>
              <a:t>tactics</a:t>
            </a:r>
          </a:p>
        </p:txBody>
      </p:sp>
      <p:cxnSp>
        <p:nvCxnSpPr>
          <p:cNvPr id="105" name="L105"/>
          <p:cNvCxnSpPr/>
          <p:nvPr/>
        </p:nvCxnSpPr>
        <p:spPr>
          <a:xfrm>
            <a:off x="4572000" y="3694584"/>
            <a:ext cx="0" cy="293800"/>
          </a:xfrm>
          <a:prstGeom prst="straightConnector1">
            <a:avLst/>
          </a:prstGeom>
          <a:ln w="38100">
            <a:solidFill>
              <a:srgbClr val="8E6F3E"/>
            </a:solidFill>
            <a:tailEnd type="triangle" w="med" len="med"/>
          </a:ln>
        </p:spPr>
      </p:cxnSp>
      <p:sp>
        <p:nvSpPr>
          <p:cNvPr id="106" name="Ev"/>
          <p:cNvSpPr txBox="1"/>
          <p:nvPr/>
        </p:nvSpPr>
        <p:spPr>
          <a:xfrm>
            <a:off x="274320" y="4010984"/>
            <a:ext cx="8595360" cy="361599"/>
          </a:xfrm>
          <a:prstGeom prst="rect">
            <a:avLst/>
          </a:prstGeom>
          <a:noFill/>
          <a:ln>
            <a:noFill/>
          </a:ln>
        </p:spPr>
        <p:txBody>
          <a:bodyPr wrap="square" lIns="0" tIns="0" rIns="0" bIns="0" anchor="t"/>
          <a:lstStyle/>
          <a:p>
            <a:pPr algn="ctr">
              <a:buNone/>
            </a:pPr>
            <a:r>
              <a:rPr lang="en-US" sz="2000" b="0" i="1" dirty="0">
                <a:solidFill>
                  <a:srgbClr val="8E6F3E"/>
                </a:solidFill>
              </a:rPr>
              <a:t>evidence</a:t>
            </a:r>
          </a:p>
        </p:txBody>
      </p:sp>
      <p:cxnSp>
        <p:nvCxnSpPr>
          <p:cNvPr id="107" name="L107"/>
          <p:cNvCxnSpPr/>
          <p:nvPr/>
        </p:nvCxnSpPr>
        <p:spPr>
          <a:xfrm>
            <a:off x="6552000" y="1411984"/>
            <a:ext cx="250800" cy="2960599"/>
          </a:xfrm>
          <a:prstGeom prst="bentConnector2">
            <a:avLst/>
          </a:prstGeom>
          <a:ln w="25400">
            <a:solidFill>
              <a:srgbClr val="8E6F3E"/>
            </a:solidFill>
            <a:headEnd type="triangle" w="med" len="med"/>
          </a:ln>
        </p:spPr>
      </p:cxnSp>
      <p:sp>
        <p:nvSpPr>
          <p:cNvPr id="108" name="Final"/>
          <p:cNvSpPr txBox="1"/>
          <p:nvPr/>
        </p:nvSpPr>
        <p:spPr>
          <a:xfrm>
            <a:off x="277148" y="4892040"/>
            <a:ext cx="8589704" cy="1188720"/>
          </a:xfrm>
          <a:prstGeom prst="rect">
            <a:avLst/>
          </a:prstGeom>
          <a:noFill/>
          <a:ln>
            <a:noFill/>
          </a:ln>
        </p:spPr>
        <p:txBody>
          <a:bodyPr wrap="square" lIns="0" tIns="0" rIns="0" bIns="0" anchor="t"/>
          <a:lstStyle/>
          <a:p>
            <a:pPr algn="ctr">
              <a:buNone/>
            </a:pPr>
            <a:r>
              <a:rPr lang="en-US" sz="2800" b="1" i="0" dirty="0">
                <a:solidFill>
                  <a:srgbClr val="000000"/>
                </a:solidFill>
              </a:rPr>
              <a:t>Architecture constrains the available tactics.</a:t>
            </a:r>
          </a:p>
          <a:p>
            <a:pPr algn="ctr">
              <a:spcBef>
                <a:spcPts val="140"/>
              </a:spcBef>
              <a:buNone/>
            </a:pPr>
            <a:r>
              <a:rPr lang="en-US" sz="2800" b="1" i="0" dirty="0">
                <a:solidFill>
                  <a:srgbClr val="000000"/>
                </a:solidFill>
              </a:rPr>
              <a:t>Design tests whether the strategy is workable.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What changes when we open a box?</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Label"/>
          <p:cNvSpPr txBox="1"/>
          <p:nvPr/>
        </p:nvSpPr>
        <p:spPr>
          <a:xfrm>
            <a:off x="235359" y="1016749"/>
            <a:ext cx="3584000" cy="468599"/>
          </a:xfrm>
          <a:prstGeom prst="rect">
            <a:avLst/>
          </a:prstGeom>
          <a:noFill/>
          <a:ln>
            <a:noFill/>
          </a:ln>
        </p:spPr>
        <p:txBody>
          <a:bodyPr wrap="square" lIns="0" tIns="0" rIns="0" bIns="0" anchor="t"/>
          <a:lstStyle/>
          <a:p>
            <a:pPr algn="ctr">
              <a:buNone/>
            </a:pPr>
            <a:r>
              <a:rPr lang="en-US" sz="2100" b="1" i="0" dirty="0">
                <a:solidFill>
                  <a:srgbClr val="8E6F3E"/>
                </a:solidFill>
              </a:rPr>
              <a:t>ARCHITECTURAL VIEW</a:t>
            </a:r>
          </a:p>
        </p:txBody>
      </p:sp>
      <p:sp>
        <p:nvSpPr>
          <p:cNvPr id="101" name="Label"/>
          <p:cNvSpPr txBox="1"/>
          <p:nvPr/>
        </p:nvSpPr>
        <p:spPr>
          <a:xfrm>
            <a:off x="5163360" y="1016749"/>
            <a:ext cx="3584000" cy="468599"/>
          </a:xfrm>
          <a:prstGeom prst="rect">
            <a:avLst/>
          </a:prstGeom>
          <a:noFill/>
          <a:ln>
            <a:noFill/>
          </a:ln>
        </p:spPr>
        <p:txBody>
          <a:bodyPr wrap="square" lIns="0" tIns="0" rIns="0" bIns="0" anchor="t"/>
          <a:lstStyle/>
          <a:p>
            <a:pPr algn="ctr">
              <a:buNone/>
            </a:pPr>
            <a:r>
              <a:rPr lang="en-US" sz="2100" b="1" i="0" dirty="0">
                <a:solidFill>
                  <a:srgbClr val="8E6F3E"/>
                </a:solidFill>
              </a:rPr>
              <a:t>DESIGN VIEW</a:t>
            </a:r>
          </a:p>
        </p:txBody>
      </p:sp>
      <p:sp>
        <p:nvSpPr>
          <p:cNvPr id="102" name="S102"/>
          <p:cNvSpPr/>
          <p:nvPr/>
        </p:nvSpPr>
        <p:spPr>
          <a:xfrm>
            <a:off x="459359" y="1584749"/>
            <a:ext cx="3248000" cy="2698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200" b="0" i="0" dirty="0">
                <a:solidFill>
                  <a:srgbClr val="5C4826"/>
                </a:solidFill>
              </a:rPr>
              <a:t>ADVICE SERVICE</a:t>
            </a:r>
          </a:p>
          <a:p>
            <a:pPr algn="ctr">
              <a:spcBef>
                <a:spcPts val="200"/>
              </a:spcBef>
              <a:buNone/>
            </a:pPr>
            <a:r>
              <a:rPr lang="en-US" sz="2200" b="0" i="0" dirty="0">
                <a:solidFill>
                  <a:srgbClr val="5C4826"/>
                </a:solidFill>
              </a:rPr>
              <a:t/>
            </a:r>
          </a:p>
          <a:p>
            <a:pPr algn="ctr">
              <a:spcBef>
                <a:spcPts val="200"/>
              </a:spcBef>
              <a:buNone/>
            </a:pPr>
            <a:r>
              <a:rPr lang="en-US" sz="2200" b="0" i="0" dirty="0">
                <a:solidFill>
                  <a:srgbClr val="5C4826"/>
                </a:solidFill>
              </a:rPr>
              <a:t>responsibility</a:t>
            </a:r>
          </a:p>
          <a:p>
            <a:pPr algn="ctr">
              <a:spcBef>
                <a:spcPts val="200"/>
              </a:spcBef>
              <a:buNone/>
            </a:pPr>
            <a:r>
              <a:rPr lang="en-US" sz="2200" b="0" i="0" dirty="0">
                <a:solidFill>
                  <a:srgbClr val="5C4826"/>
                </a:solidFill>
              </a:rPr>
              <a:t>interface</a:t>
            </a:r>
          </a:p>
        </p:txBody>
      </p:sp>
      <p:sp>
        <p:nvSpPr>
          <p:cNvPr id="103" name="S103"/>
          <p:cNvSpPr/>
          <p:nvPr/>
        </p:nvSpPr>
        <p:spPr>
          <a:xfrm>
            <a:off x="5219360" y="1584749"/>
            <a:ext cx="3248000" cy="2698000"/>
          </a:xfrm>
          <a:prstGeom prst="rect">
            <a:avLst/>
          </a:prstGeom>
          <a:solidFill>
            <a:srgbClr val="FBF8F2"/>
          </a:solidFill>
          <a:ln w="12700">
            <a:solidFill>
              <a:srgbClr val="C9B991"/>
            </a:solidFill>
            <a:prstDash val="dash"/>
          </a:ln>
        </p:spPr>
        <p:txBody>
          <a:bodyPr wrap="square" lIns="91440" tIns="45720" rIns="91440" bIns="45720" anchor="ctr"/>
          <a:lstStyle/>
          <a:p>
            <a:pPr algn="ctr">
              <a:buNone/>
            </a:pPr>
            <a:r>
              <a:rPr lang="en-US" sz="2600" b="0" i="0" dirty="0">
                <a:solidFill>
                  <a:srgbClr val="555960"/>
                </a:solidFill>
              </a:rPr>
              <a:t>?   ?   ?</a:t>
            </a:r>
          </a:p>
          <a:p>
            <a:pPr algn="ctr">
              <a:spcBef>
                <a:spcPts val="140"/>
              </a:spcBef>
              <a:buNone/>
            </a:pPr>
            <a:r>
              <a:rPr lang="en-US" sz="2600" b="0" i="0" dirty="0">
                <a:solidFill>
                  <a:srgbClr val="555960"/>
                </a:solidFill>
              </a:rPr>
              <a:t>?</a:t>
            </a:r>
          </a:p>
        </p:txBody>
      </p:sp>
      <p:cxnSp>
        <p:nvCxnSpPr>
          <p:cNvPr id="104" name="L104"/>
          <p:cNvCxnSpPr/>
          <p:nvPr/>
        </p:nvCxnSpPr>
        <p:spPr>
          <a:xfrm>
            <a:off x="3819359" y="2891149"/>
            <a:ext cx="1321600" cy="0"/>
          </a:xfrm>
          <a:prstGeom prst="straightConnector1">
            <a:avLst/>
          </a:prstGeom>
          <a:ln w="44450">
            <a:solidFill>
              <a:srgbClr val="8E6F3E"/>
            </a:solidFill>
            <a:tailEnd type="triangle" w="med" len="med"/>
          </a:ln>
        </p:spPr>
      </p:cxnSp>
      <p:sp>
        <p:nvSpPr>
          <p:cNvPr id="105" name="Label"/>
          <p:cNvSpPr txBox="1"/>
          <p:nvPr/>
        </p:nvSpPr>
        <p:spPr>
          <a:xfrm>
            <a:off x="3774560" y="2408349"/>
            <a:ext cx="1456000" cy="468599"/>
          </a:xfrm>
          <a:prstGeom prst="rect">
            <a:avLst/>
          </a:prstGeom>
          <a:noFill/>
          <a:ln>
            <a:noFill/>
          </a:ln>
        </p:spPr>
        <p:txBody>
          <a:bodyPr wrap="square" lIns="0" tIns="0" rIns="0" bIns="0" anchor="t"/>
          <a:lstStyle/>
          <a:p>
            <a:pPr algn="ctr">
              <a:buNone/>
            </a:pPr>
            <a:r>
              <a:rPr lang="en-US" sz="1800" b="1" i="0" dirty="0">
                <a:solidFill>
                  <a:srgbClr val="8E6F3E"/>
                </a:solidFill>
              </a:rPr>
              <a:t>OPEN</a:t>
            </a:r>
          </a:p>
        </p:txBody>
      </p:sp>
      <p:sp>
        <p:nvSpPr>
          <p:cNvPr id="106" name="Remains"/>
          <p:cNvSpPr txBox="1"/>
          <p:nvPr/>
        </p:nvSpPr>
        <p:spPr>
          <a:xfrm>
            <a:off x="502920" y="4572000"/>
            <a:ext cx="8138160" cy="1188720"/>
          </a:xfrm>
          <a:prstGeom prst="rect">
            <a:avLst/>
          </a:prstGeom>
          <a:noFill/>
          <a:ln>
            <a:noFill/>
          </a:ln>
        </p:spPr>
        <p:txBody>
          <a:bodyPr wrap="square" lIns="0" tIns="0" rIns="0" bIns="0" anchor="t"/>
          <a:lstStyle/>
          <a:p>
            <a:pPr algn="ctr">
              <a:buNone/>
            </a:pPr>
            <a:r>
              <a:rPr lang="en-US" sz="2400" b="0" i="0" dirty="0">
                <a:solidFill>
                  <a:srgbClr val="000000"/>
                </a:solidFill>
              </a:rPr>
              <a:t>responsibility remains</a:t>
            </a:r>
          </a:p>
          <a:p>
            <a:pPr algn="ctr">
              <a:spcBef>
                <a:spcPts val="100"/>
              </a:spcBef>
              <a:buNone/>
            </a:pPr>
            <a:r>
              <a:rPr lang="en-US" sz="2400" b="0" i="0" dirty="0">
                <a:solidFill>
                  <a:srgbClr val="000000"/>
                </a:solidFill>
              </a:rPr>
              <a:t>interface remains</a:t>
            </a:r>
          </a:p>
          <a:p>
            <a:pPr algn="ctr">
              <a:spcBef>
                <a:spcPts val="100"/>
              </a:spcBef>
              <a:buNone/>
            </a:pPr>
            <a:r>
              <a:rPr lang="en-US" sz="2400" b="0" i="0" dirty="0">
                <a:solidFill>
                  <a:srgbClr val="000000"/>
                </a:solidFill>
              </a:rPr>
              <a:t>internals become our problem</a:t>
            </a:r>
          </a:p>
        </p:txBody>
      </p:sp>
      <p:sp>
        <p:nvSpPr>
          <p:cNvPr id="107"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2000" b="1" i="0" dirty="0">
                <a:solidFill>
                  <a:srgbClr val="FFFFFF"/>
                </a:solidFill>
              </a:rPr>
              <a:t>Design opens an architectural unit without discarding what the unit was required to be.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fade">
                                      <p:cBhvr>
                                        <p:cTn id="7" dur="500"/>
                                        <p:tgtEl>
                                          <p:spTgt spid="105"/>
                                        </p:tgtEl>
                                      </p:cBhvr>
                                    </p:animEffect>
                                  </p:childTnLst>
                                </p:cTn>
                              </p:par>
                            </p:childTnLst>
                          </p:cTn>
                        </p:par>
                        <p:par>
                          <p:cTn id="8" fill="hold">
                            <p:stCondLst>
                              <p:cond delay="0"/>
                            </p:stCondLst>
                            <p:childTnLst>
                              <p:par>
                                <p:cTn id="9" presetID="10" presetClass="entr" presetSubtype="0" fill="hold" grpId="1" nodeType="withEffect">
                                  <p:stCondLst>
                                    <p:cond delay="0"/>
                                  </p:stCondLst>
                                  <p:childTnLst>
                                    <p:set>
                                      <p:cBhvr>
                                        <p:cTn id="10" dur="1" fill="hold">
                                          <p:stCondLst>
                                            <p:cond delay="0"/>
                                          </p:stCondLst>
                                        </p:cTn>
                                        <p:tgtEl>
                                          <p:spTgt spid="104"/>
                                        </p:tgtEl>
                                        <p:attrNameLst>
                                          <p:attrName>style.visibility</p:attrName>
                                        </p:attrNameLst>
                                      </p:cBhvr>
                                      <p:to>
                                        <p:strVal val="visible"/>
                                      </p:to>
                                    </p:set>
                                    <p:animEffect transition="in" filter="fade">
                                      <p:cBhvr>
                                        <p:cTn id="11" dur="500"/>
                                        <p:tgtEl>
                                          <p:spTgt spid="104"/>
                                        </p:tgtEl>
                                      </p:cBhvr>
                                    </p:animEffect>
                                  </p:childTnLst>
                                </p:cTn>
                              </p:par>
                            </p:childTnLst>
                          </p:cTn>
                        </p:par>
                        <p:par>
                          <p:cTn id="12" fill="hold">
                            <p:stCondLst>
                              <p:cond delay="0"/>
                            </p:stCondLst>
                            <p:childTnLst>
                              <p:par>
                                <p:cTn id="13" presetID="10" presetClass="entr" presetSubtype="0" fill="hold" grpId="2" nodeType="withEffect">
                                  <p:stCondLst>
                                    <p:cond delay="0"/>
                                  </p:stCondLst>
                                  <p:childTnLst>
                                    <p:set>
                                      <p:cBhvr>
                                        <p:cTn id="14" dur="1" fill="hold">
                                          <p:stCondLst>
                                            <p:cond delay="0"/>
                                          </p:stCondLst>
                                        </p:cTn>
                                        <p:tgtEl>
                                          <p:spTgt spid="101"/>
                                        </p:tgtEl>
                                        <p:attrNameLst>
                                          <p:attrName>style.visibility</p:attrName>
                                        </p:attrNameLst>
                                      </p:cBhvr>
                                      <p:to>
                                        <p:strVal val="visible"/>
                                      </p:to>
                                    </p:set>
                                    <p:animEffect transition="in" filter="fade">
                                      <p:cBhvr>
                                        <p:cTn id="15" dur="500"/>
                                        <p:tgtEl>
                                          <p:spTgt spid="101"/>
                                        </p:tgtEl>
                                      </p:cBhvr>
                                    </p:animEffect>
                                  </p:childTnLst>
                                </p:cTn>
                              </p:par>
                            </p:childTnLst>
                          </p:cTn>
                        </p:par>
                        <p:par>
                          <p:cTn id="16" fill="hold">
                            <p:stCondLst>
                              <p:cond delay="0"/>
                            </p:stCondLst>
                            <p:childTnLst>
                              <p:par>
                                <p:cTn id="17" presetID="10" presetClass="entr" presetSubtype="0" fill="hold" grpId="3" nodeType="withEffect">
                                  <p:stCondLst>
                                    <p:cond delay="0"/>
                                  </p:stCondLst>
                                  <p:childTnLst>
                                    <p:set>
                                      <p:cBhvr>
                                        <p:cTn id="18" dur="1" fill="hold">
                                          <p:stCondLst>
                                            <p:cond delay="0"/>
                                          </p:stCondLst>
                                        </p:cTn>
                                        <p:tgtEl>
                                          <p:spTgt spid="103"/>
                                        </p:tgtEl>
                                        <p:attrNameLst>
                                          <p:attrName>style.visibility</p:attrName>
                                        </p:attrNameLst>
                                      </p:cBhvr>
                                      <p:to>
                                        <p:strVal val="visible"/>
                                      </p:to>
                                    </p:set>
                                    <p:animEffect transition="in" filter="fade">
                                      <p:cBhvr>
                                        <p:cTn id="19" dur="500"/>
                                        <p:tgtEl>
                                          <p:spTgt spid="10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4" nodeType="clickEffect">
                                  <p:stCondLst>
                                    <p:cond delay="0"/>
                                  </p:stCondLst>
                                  <p:childTnLst>
                                    <p:set>
                                      <p:cBhvr>
                                        <p:cTn id="23" dur="1" fill="hold">
                                          <p:stCondLst>
                                            <p:cond delay="0"/>
                                          </p:stCondLst>
                                        </p:cTn>
                                        <p:tgtEl>
                                          <p:spTgt spid="106"/>
                                        </p:tgtEl>
                                        <p:attrNameLst>
                                          <p:attrName>style.visibility</p:attrName>
                                        </p:attrNameLst>
                                      </p:cBhvr>
                                      <p:to>
                                        <p:strVal val="visible"/>
                                      </p:to>
                                    </p:set>
                                    <p:animEffect transition="in" filter="fade">
                                      <p:cBhvr>
                                        <p:cTn id="24"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04" grpId="1"/>
      <p:bldP spid="101" grpId="2"/>
      <p:bldP spid="103" grpId="3"/>
      <p:bldP spid="106" grpId="4"/>
    </p:bldLst>
  </p:timing>
</p:sld>
</file>

<file path=ppt/slides/slide5.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Design begins with decisions already made</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482000" y="1010767"/>
            <a:ext cx="2560000" cy="1333500"/>
          </a:xfrm>
          <a:prstGeom prst="rect">
            <a:avLst/>
          </a:prstGeom>
          <a:solidFill>
            <a:srgbClr val="8E6F3E"/>
          </a:solidFill>
          <a:ln>
            <a:noFill/>
          </a:ln>
        </p:spPr>
        <p:txBody>
          <a:bodyPr wrap="square" lIns="91440" tIns="45720" rIns="91440" bIns="45720" anchor="ctr"/>
          <a:lstStyle/>
          <a:p>
            <a:pPr algn="ctr">
              <a:buNone/>
            </a:pPr>
            <a:r>
              <a:rPr lang="en-US" sz="1700" b="1" i="0" dirty="0">
                <a:solidFill>
                  <a:srgbClr val="FFFFFF"/>
                </a:solidFill>
              </a:rPr>
              <a:t>SPECIFICATION</a:t>
            </a:r>
          </a:p>
          <a:p>
            <a:pPr algn="ctr">
              <a:spcBef>
                <a:spcPts val="120"/>
              </a:spcBef>
              <a:buNone/>
            </a:pPr>
            <a:r>
              <a:rPr lang="en-US" sz="2100" b="0" i="1" dirty="0">
                <a:solidFill>
                  <a:srgbClr val="FFFFFF"/>
                </a:solidFill>
              </a:rPr>
              <a:t>what must be true</a:t>
            </a:r>
          </a:p>
        </p:txBody>
      </p:sp>
      <p:cxnSp>
        <p:nvCxnSpPr>
          <p:cNvPr id="101" name="L101"/>
          <p:cNvCxnSpPr/>
          <p:nvPr/>
        </p:nvCxnSpPr>
        <p:spPr>
          <a:xfrm>
            <a:off x="1761999" y="2369667"/>
            <a:ext cx="0" cy="482600"/>
          </a:xfrm>
          <a:prstGeom prst="straightConnector1">
            <a:avLst/>
          </a:prstGeom>
          <a:ln w="38100">
            <a:solidFill>
              <a:srgbClr val="8E6F3E"/>
            </a:solidFill>
            <a:tailEnd type="triangle" w="med" len="med"/>
          </a:ln>
        </p:spPr>
      </p:cxnSp>
      <p:sp>
        <p:nvSpPr>
          <p:cNvPr id="102" name="S102"/>
          <p:cNvSpPr/>
          <p:nvPr/>
        </p:nvSpPr>
        <p:spPr>
          <a:xfrm>
            <a:off x="482000" y="2941167"/>
            <a:ext cx="2560000" cy="17145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100" b="0" i="0" dirty="0">
                <a:solidFill>
                  <a:srgbClr val="000000"/>
                </a:solidFill>
              </a:rPr>
              <a:t>latency</a:t>
            </a:r>
          </a:p>
          <a:p>
            <a:pPr algn="ctr">
              <a:spcBef>
                <a:spcPts val="120"/>
              </a:spcBef>
              <a:buNone/>
            </a:pPr>
            <a:r>
              <a:rPr lang="en-US" sz="2100" b="0" i="0" dirty="0">
                <a:solidFill>
                  <a:srgbClr val="000000"/>
                </a:solidFill>
              </a:rPr>
              <a:t>privacy</a:t>
            </a:r>
          </a:p>
          <a:p>
            <a:pPr algn="ctr">
              <a:spcBef>
                <a:spcPts val="120"/>
              </a:spcBef>
              <a:buNone/>
            </a:pPr>
            <a:r>
              <a:rPr lang="en-US" sz="2100" b="0" i="0" dirty="0">
                <a:solidFill>
                  <a:srgbClr val="000000"/>
                </a:solidFill>
              </a:rPr>
              <a:t>correctness</a:t>
            </a:r>
          </a:p>
        </p:txBody>
      </p:sp>
      <p:sp>
        <p:nvSpPr>
          <p:cNvPr id="103" name="S103"/>
          <p:cNvSpPr/>
          <p:nvPr/>
        </p:nvSpPr>
        <p:spPr>
          <a:xfrm>
            <a:off x="3292000" y="1010767"/>
            <a:ext cx="2560000" cy="1333500"/>
          </a:xfrm>
          <a:prstGeom prst="rect">
            <a:avLst/>
          </a:prstGeom>
          <a:solidFill>
            <a:srgbClr val="8E6F3E"/>
          </a:solidFill>
          <a:ln>
            <a:noFill/>
          </a:ln>
        </p:spPr>
        <p:txBody>
          <a:bodyPr wrap="square" lIns="91440" tIns="45720" rIns="91440" bIns="45720" anchor="ctr"/>
          <a:lstStyle/>
          <a:p>
            <a:pPr algn="ctr">
              <a:buNone/>
            </a:pPr>
            <a:r>
              <a:rPr lang="en-US" sz="1700" b="1" i="0" dirty="0">
                <a:solidFill>
                  <a:srgbClr val="FFFFFF"/>
                </a:solidFill>
              </a:rPr>
              <a:t>ARCHITECTURE</a:t>
            </a:r>
          </a:p>
          <a:p>
            <a:pPr algn="ctr">
              <a:spcBef>
                <a:spcPts val="120"/>
              </a:spcBef>
              <a:buNone/>
            </a:pPr>
            <a:r>
              <a:rPr lang="en-US" sz="2100" b="0" i="1" dirty="0">
                <a:solidFill>
                  <a:srgbClr val="FFFFFF"/>
                </a:solidFill>
              </a:rPr>
              <a:t>strategy</a:t>
            </a:r>
          </a:p>
        </p:txBody>
      </p:sp>
      <p:cxnSp>
        <p:nvCxnSpPr>
          <p:cNvPr id="104" name="L104"/>
          <p:cNvCxnSpPr/>
          <p:nvPr/>
        </p:nvCxnSpPr>
        <p:spPr>
          <a:xfrm>
            <a:off x="4572000" y="2369667"/>
            <a:ext cx="0" cy="482600"/>
          </a:xfrm>
          <a:prstGeom prst="straightConnector1">
            <a:avLst/>
          </a:prstGeom>
          <a:ln w="38100">
            <a:solidFill>
              <a:srgbClr val="8E6F3E"/>
            </a:solidFill>
            <a:tailEnd type="triangle" w="med" len="med"/>
          </a:ln>
        </p:spPr>
      </p:cxnSp>
      <p:sp>
        <p:nvSpPr>
          <p:cNvPr id="105" name="S105"/>
          <p:cNvSpPr/>
          <p:nvPr/>
        </p:nvSpPr>
        <p:spPr>
          <a:xfrm>
            <a:off x="3292000" y="2941167"/>
            <a:ext cx="2560000" cy="17145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100" b="0" i="0" dirty="0">
                <a:solidFill>
                  <a:srgbClr val="000000"/>
                </a:solidFill>
              </a:rPr>
              <a:t>responsibility</a:t>
            </a:r>
          </a:p>
          <a:p>
            <a:pPr algn="ctr">
              <a:spcBef>
                <a:spcPts val="120"/>
              </a:spcBef>
              <a:buNone/>
            </a:pPr>
            <a:r>
              <a:rPr lang="en-US" sz="2100" b="0" i="0" dirty="0">
                <a:solidFill>
                  <a:srgbClr val="000000"/>
                </a:solidFill>
              </a:rPr>
              <a:t>interface</a:t>
            </a:r>
          </a:p>
          <a:p>
            <a:pPr algn="ctr">
              <a:spcBef>
                <a:spcPts val="120"/>
              </a:spcBef>
              <a:buNone/>
            </a:pPr>
            <a:r>
              <a:rPr lang="en-US" sz="2100" b="0" i="0" dirty="0">
                <a:solidFill>
                  <a:srgbClr val="000000"/>
                </a:solidFill>
              </a:rPr>
              <a:t>interaction rules</a:t>
            </a:r>
          </a:p>
        </p:txBody>
      </p:sp>
      <p:sp>
        <p:nvSpPr>
          <p:cNvPr id="106" name="S106"/>
          <p:cNvSpPr/>
          <p:nvPr/>
        </p:nvSpPr>
        <p:spPr>
          <a:xfrm>
            <a:off x="6102000" y="1010767"/>
            <a:ext cx="2560000" cy="1333500"/>
          </a:xfrm>
          <a:prstGeom prst="rect">
            <a:avLst/>
          </a:prstGeom>
          <a:solidFill>
            <a:srgbClr val="8E6F3E"/>
          </a:solidFill>
          <a:ln>
            <a:noFill/>
          </a:ln>
        </p:spPr>
        <p:txBody>
          <a:bodyPr wrap="square" lIns="91440" tIns="45720" rIns="91440" bIns="45720" anchor="ctr"/>
          <a:lstStyle/>
          <a:p>
            <a:pPr algn="ctr">
              <a:buNone/>
            </a:pPr>
            <a:r>
              <a:rPr lang="en-US" sz="1700" b="1" i="0" dirty="0">
                <a:solidFill>
                  <a:srgbClr val="FFFFFF"/>
                </a:solidFill>
              </a:rPr>
              <a:t>ENGINEERING ENVIRONMENT</a:t>
            </a:r>
          </a:p>
          <a:p>
            <a:pPr algn="ctr">
              <a:spcBef>
                <a:spcPts val="120"/>
              </a:spcBef>
              <a:buNone/>
            </a:pPr>
            <a:r>
              <a:rPr lang="en-US" sz="2100" b="0" i="1" dirty="0">
                <a:solidFill>
                  <a:srgbClr val="FFFFFF"/>
                </a:solidFill>
              </a:rPr>
              <a:t>how we work here</a:t>
            </a:r>
          </a:p>
        </p:txBody>
      </p:sp>
      <p:cxnSp>
        <p:nvCxnSpPr>
          <p:cNvPr id="107" name="L107"/>
          <p:cNvCxnSpPr/>
          <p:nvPr/>
        </p:nvCxnSpPr>
        <p:spPr>
          <a:xfrm>
            <a:off x="7381999" y="2369667"/>
            <a:ext cx="0" cy="482600"/>
          </a:xfrm>
          <a:prstGeom prst="straightConnector1">
            <a:avLst/>
          </a:prstGeom>
          <a:ln w="38100">
            <a:solidFill>
              <a:srgbClr val="8E6F3E"/>
            </a:solidFill>
            <a:tailEnd type="triangle" w="med" len="med"/>
          </a:ln>
        </p:spPr>
      </p:cxnSp>
      <p:sp>
        <p:nvSpPr>
          <p:cNvPr id="108" name="S108"/>
          <p:cNvSpPr/>
          <p:nvPr/>
        </p:nvSpPr>
        <p:spPr>
          <a:xfrm>
            <a:off x="6102000" y="2941167"/>
            <a:ext cx="2560000" cy="17145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100" b="0" i="0" dirty="0">
                <a:solidFill>
                  <a:srgbClr val="000000"/>
                </a:solidFill>
              </a:rPr>
              <a:t>frameworks</a:t>
            </a:r>
          </a:p>
          <a:p>
            <a:pPr algn="ctr">
              <a:spcBef>
                <a:spcPts val="120"/>
              </a:spcBef>
              <a:buNone/>
            </a:pPr>
            <a:r>
              <a:rPr lang="en-US" sz="2100" b="0" i="0" dirty="0">
                <a:solidFill>
                  <a:srgbClr val="000000"/>
                </a:solidFill>
              </a:rPr>
              <a:t>conventions</a:t>
            </a:r>
          </a:p>
          <a:p>
            <a:pPr algn="ctr">
              <a:spcBef>
                <a:spcPts val="120"/>
              </a:spcBef>
              <a:buNone/>
            </a:pPr>
            <a:r>
              <a:rPr lang="en-US" sz="2100" b="0" i="0" dirty="0">
                <a:solidFill>
                  <a:srgbClr val="000000"/>
                </a:solidFill>
              </a:rPr>
              <a:t>shared mechanisms</a:t>
            </a:r>
          </a:p>
          <a:p>
            <a:pPr algn="ctr">
              <a:spcBef>
                <a:spcPts val="120"/>
              </a:spcBef>
              <a:buNone/>
            </a:pPr>
            <a:r>
              <a:rPr lang="en-US" sz="2100" b="0" i="0" dirty="0">
                <a:solidFill>
                  <a:srgbClr val="000000"/>
                </a:solidFill>
              </a:rPr>
              <a:t>controls</a:t>
            </a:r>
          </a:p>
        </p:txBody>
      </p:sp>
      <p:sp>
        <p:nvSpPr>
          <p:cNvPr id="109" name="S109"/>
          <p:cNvSpPr/>
          <p:nvPr/>
        </p:nvSpPr>
        <p:spPr>
          <a:xfrm>
            <a:off x="2872000" y="5011267"/>
            <a:ext cx="3400000" cy="787400"/>
          </a:xfrm>
          <a:prstGeom prst="rect">
            <a:avLst/>
          </a:prstGeom>
          <a:solidFill>
            <a:srgbClr val="FBF8F2"/>
          </a:solidFill>
          <a:ln w="19050">
            <a:solidFill>
              <a:srgbClr val="5C4826"/>
            </a:solidFill>
          </a:ln>
        </p:spPr>
        <p:txBody>
          <a:bodyPr wrap="square" lIns="91440" tIns="45720" rIns="91440" bIns="45720" anchor="ctr"/>
          <a:lstStyle/>
          <a:p>
            <a:pPr algn="ctr">
              <a:buNone/>
            </a:pPr>
            <a:r>
              <a:rPr lang="en-US" sz="2700" b="1" i="0" dirty="0">
                <a:solidFill>
                  <a:srgbClr val="5C4826"/>
                </a:solidFill>
              </a:rPr>
              <a:t>DESIGN SPACE</a:t>
            </a:r>
          </a:p>
        </p:txBody>
      </p:sp>
      <p:cxnSp>
        <p:nvCxnSpPr>
          <p:cNvPr id="110" name="L110"/>
          <p:cNvCxnSpPr/>
          <p:nvPr/>
        </p:nvCxnSpPr>
        <p:spPr>
          <a:xfrm>
            <a:off x="1761999" y="4668367"/>
            <a:ext cx="2810000" cy="330200"/>
          </a:xfrm>
          <a:prstGeom prst="straightConnector1">
            <a:avLst/>
          </a:prstGeom>
          <a:ln w="38100">
            <a:solidFill>
              <a:srgbClr val="8E6F3E"/>
            </a:solidFill>
            <a:tailEnd type="triangle" w="med" len="med"/>
          </a:ln>
        </p:spPr>
      </p:cxnSp>
      <p:cxnSp>
        <p:nvCxnSpPr>
          <p:cNvPr id="111" name="L111"/>
          <p:cNvCxnSpPr/>
          <p:nvPr/>
        </p:nvCxnSpPr>
        <p:spPr>
          <a:xfrm>
            <a:off x="4572000" y="4668367"/>
            <a:ext cx="0" cy="330200"/>
          </a:xfrm>
          <a:prstGeom prst="straightConnector1">
            <a:avLst/>
          </a:prstGeom>
          <a:ln w="38100">
            <a:solidFill>
              <a:srgbClr val="8E6F3E"/>
            </a:solidFill>
            <a:tailEnd type="triangle" w="med" len="med"/>
          </a:ln>
        </p:spPr>
      </p:cxnSp>
      <p:cxnSp>
        <p:nvCxnSpPr>
          <p:cNvPr id="112" name="L112"/>
          <p:cNvCxnSpPr/>
          <p:nvPr/>
        </p:nvCxnSpPr>
        <p:spPr>
          <a:xfrm flipH="1">
            <a:off x="4572000" y="4668367"/>
            <a:ext cx="2810000" cy="330200"/>
          </a:xfrm>
          <a:prstGeom prst="straightConnector1">
            <a:avLst/>
          </a:prstGeom>
          <a:ln w="38100">
            <a:solidFill>
              <a:srgbClr val="8E6F3E"/>
            </a:solidFill>
            <a:tailEnd type="triangle" w="med" len="med"/>
          </a:ln>
        </p:spPr>
      </p:cxnSp>
      <p:sp>
        <p:nvSpPr>
          <p:cNvPr id="113"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2000" b="1" i="0" dirty="0">
                <a:solidFill>
                  <a:srgbClr val="FFFFFF"/>
                </a:solidFill>
              </a:rPr>
              <a:t>Implementation space is already constrained before Design begins.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500"/>
                                        <p:tgtEl>
                                          <p:spTgt spid="100"/>
                                        </p:tgtEl>
                                      </p:cBhvr>
                                    </p:animEffect>
                                  </p:childTnLst>
                                </p:cTn>
                              </p:par>
                            </p:childTnLst>
                          </p:cTn>
                        </p:par>
                        <p:par>
                          <p:cTn id="8" fill="hold">
                            <p:stCondLst>
                              <p:cond delay="0"/>
                            </p:stCondLst>
                            <p:childTnLst>
                              <p:par>
                                <p:cTn id="9" presetID="10" presetClass="entr" presetSubtype="0" fill="hold" grpId="1" nodeType="withEffect">
                                  <p:stCondLst>
                                    <p:cond delay="0"/>
                                  </p:stCondLst>
                                  <p:childTnLst>
                                    <p:set>
                                      <p:cBhvr>
                                        <p:cTn id="10" dur="1" fill="hold">
                                          <p:stCondLst>
                                            <p:cond delay="0"/>
                                          </p:stCondLst>
                                        </p:cTn>
                                        <p:tgtEl>
                                          <p:spTgt spid="101"/>
                                        </p:tgtEl>
                                        <p:attrNameLst>
                                          <p:attrName>style.visibility</p:attrName>
                                        </p:attrNameLst>
                                      </p:cBhvr>
                                      <p:to>
                                        <p:strVal val="visible"/>
                                      </p:to>
                                    </p:set>
                                    <p:animEffect transition="in" filter="fade">
                                      <p:cBhvr>
                                        <p:cTn id="11" dur="500"/>
                                        <p:tgtEl>
                                          <p:spTgt spid="101"/>
                                        </p:tgtEl>
                                      </p:cBhvr>
                                    </p:animEffect>
                                  </p:childTnLst>
                                </p:cTn>
                              </p:par>
                            </p:childTnLst>
                          </p:cTn>
                        </p:par>
                        <p:par>
                          <p:cTn id="12" fill="hold">
                            <p:stCondLst>
                              <p:cond delay="0"/>
                            </p:stCondLst>
                            <p:childTnLst>
                              <p:par>
                                <p:cTn id="13" presetID="10" presetClass="entr" presetSubtype="0" fill="hold" grpId="2" nodeType="with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fade">
                                      <p:cBhvr>
                                        <p:cTn id="15" dur="500"/>
                                        <p:tgtEl>
                                          <p:spTgt spid="10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3" nodeType="clickEffect">
                                  <p:stCondLst>
                                    <p:cond delay="0"/>
                                  </p:stCondLst>
                                  <p:childTnLst>
                                    <p:set>
                                      <p:cBhvr>
                                        <p:cTn id="19" dur="1" fill="hold">
                                          <p:stCondLst>
                                            <p:cond delay="0"/>
                                          </p:stCondLst>
                                        </p:cTn>
                                        <p:tgtEl>
                                          <p:spTgt spid="103"/>
                                        </p:tgtEl>
                                        <p:attrNameLst>
                                          <p:attrName>style.visibility</p:attrName>
                                        </p:attrNameLst>
                                      </p:cBhvr>
                                      <p:to>
                                        <p:strVal val="visible"/>
                                      </p:to>
                                    </p:set>
                                    <p:animEffect transition="in" filter="fade">
                                      <p:cBhvr>
                                        <p:cTn id="20" dur="500"/>
                                        <p:tgtEl>
                                          <p:spTgt spid="103"/>
                                        </p:tgtEl>
                                      </p:cBhvr>
                                    </p:animEffect>
                                  </p:childTnLst>
                                </p:cTn>
                              </p:par>
                            </p:childTnLst>
                          </p:cTn>
                        </p:par>
                        <p:par>
                          <p:cTn id="21" fill="hold">
                            <p:stCondLst>
                              <p:cond delay="0"/>
                            </p:stCondLst>
                            <p:childTnLst>
                              <p:par>
                                <p:cTn id="22" presetID="10" presetClass="entr" presetSubtype="0" fill="hold" grpId="4" nodeType="withEffect">
                                  <p:stCondLst>
                                    <p:cond delay="0"/>
                                  </p:stCondLst>
                                  <p:childTnLst>
                                    <p:set>
                                      <p:cBhvr>
                                        <p:cTn id="23" dur="1" fill="hold">
                                          <p:stCondLst>
                                            <p:cond delay="0"/>
                                          </p:stCondLst>
                                        </p:cTn>
                                        <p:tgtEl>
                                          <p:spTgt spid="104"/>
                                        </p:tgtEl>
                                        <p:attrNameLst>
                                          <p:attrName>style.visibility</p:attrName>
                                        </p:attrNameLst>
                                      </p:cBhvr>
                                      <p:to>
                                        <p:strVal val="visible"/>
                                      </p:to>
                                    </p:set>
                                    <p:animEffect transition="in" filter="fade">
                                      <p:cBhvr>
                                        <p:cTn id="24" dur="500"/>
                                        <p:tgtEl>
                                          <p:spTgt spid="104"/>
                                        </p:tgtEl>
                                      </p:cBhvr>
                                    </p:animEffect>
                                  </p:childTnLst>
                                </p:cTn>
                              </p:par>
                            </p:childTnLst>
                          </p:cTn>
                        </p:par>
                        <p:par>
                          <p:cTn id="25" fill="hold">
                            <p:stCondLst>
                              <p:cond delay="0"/>
                            </p:stCondLst>
                            <p:childTnLst>
                              <p:par>
                                <p:cTn id="26" presetID="10" presetClass="entr" presetSubtype="0" fill="hold" grpId="5" nodeType="withEffect">
                                  <p:stCondLst>
                                    <p:cond delay="0"/>
                                  </p:stCondLst>
                                  <p:childTnLst>
                                    <p:set>
                                      <p:cBhvr>
                                        <p:cTn id="27" dur="1" fill="hold">
                                          <p:stCondLst>
                                            <p:cond delay="0"/>
                                          </p:stCondLst>
                                        </p:cTn>
                                        <p:tgtEl>
                                          <p:spTgt spid="105"/>
                                        </p:tgtEl>
                                        <p:attrNameLst>
                                          <p:attrName>style.visibility</p:attrName>
                                        </p:attrNameLst>
                                      </p:cBhvr>
                                      <p:to>
                                        <p:strVal val="visible"/>
                                      </p:to>
                                    </p:set>
                                    <p:animEffect transition="in" filter="fade">
                                      <p:cBhvr>
                                        <p:cTn id="28" dur="500"/>
                                        <p:tgtEl>
                                          <p:spTgt spid="10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6" nodeType="clickEffect">
                                  <p:stCondLst>
                                    <p:cond delay="0"/>
                                  </p:stCondLst>
                                  <p:childTnLst>
                                    <p:set>
                                      <p:cBhvr>
                                        <p:cTn id="32" dur="1" fill="hold">
                                          <p:stCondLst>
                                            <p:cond delay="0"/>
                                          </p:stCondLst>
                                        </p:cTn>
                                        <p:tgtEl>
                                          <p:spTgt spid="106"/>
                                        </p:tgtEl>
                                        <p:attrNameLst>
                                          <p:attrName>style.visibility</p:attrName>
                                        </p:attrNameLst>
                                      </p:cBhvr>
                                      <p:to>
                                        <p:strVal val="visible"/>
                                      </p:to>
                                    </p:set>
                                    <p:animEffect transition="in" filter="fade">
                                      <p:cBhvr>
                                        <p:cTn id="33" dur="500"/>
                                        <p:tgtEl>
                                          <p:spTgt spid="106"/>
                                        </p:tgtEl>
                                      </p:cBhvr>
                                    </p:animEffect>
                                  </p:childTnLst>
                                </p:cTn>
                              </p:par>
                            </p:childTnLst>
                          </p:cTn>
                        </p:par>
                        <p:par>
                          <p:cTn id="34" fill="hold">
                            <p:stCondLst>
                              <p:cond delay="0"/>
                            </p:stCondLst>
                            <p:childTnLst>
                              <p:par>
                                <p:cTn id="35" presetID="10" presetClass="entr" presetSubtype="0" fill="hold" grpId="7" nodeType="withEffect">
                                  <p:stCondLst>
                                    <p:cond delay="0"/>
                                  </p:stCondLst>
                                  <p:childTnLst>
                                    <p:set>
                                      <p:cBhvr>
                                        <p:cTn id="36" dur="1" fill="hold">
                                          <p:stCondLst>
                                            <p:cond delay="0"/>
                                          </p:stCondLst>
                                        </p:cTn>
                                        <p:tgtEl>
                                          <p:spTgt spid="107"/>
                                        </p:tgtEl>
                                        <p:attrNameLst>
                                          <p:attrName>style.visibility</p:attrName>
                                        </p:attrNameLst>
                                      </p:cBhvr>
                                      <p:to>
                                        <p:strVal val="visible"/>
                                      </p:to>
                                    </p:set>
                                    <p:animEffect transition="in" filter="fade">
                                      <p:cBhvr>
                                        <p:cTn id="37" dur="500"/>
                                        <p:tgtEl>
                                          <p:spTgt spid="107"/>
                                        </p:tgtEl>
                                      </p:cBhvr>
                                    </p:animEffect>
                                  </p:childTnLst>
                                </p:cTn>
                              </p:par>
                            </p:childTnLst>
                          </p:cTn>
                        </p:par>
                        <p:par>
                          <p:cTn id="38" fill="hold">
                            <p:stCondLst>
                              <p:cond delay="0"/>
                            </p:stCondLst>
                            <p:childTnLst>
                              <p:par>
                                <p:cTn id="39" presetID="10" presetClass="entr" presetSubtype="0" fill="hold" grpId="8" nodeType="withEffect">
                                  <p:stCondLst>
                                    <p:cond delay="0"/>
                                  </p:stCondLst>
                                  <p:childTnLst>
                                    <p:set>
                                      <p:cBhvr>
                                        <p:cTn id="40" dur="1" fill="hold">
                                          <p:stCondLst>
                                            <p:cond delay="0"/>
                                          </p:stCondLst>
                                        </p:cTn>
                                        <p:tgtEl>
                                          <p:spTgt spid="108"/>
                                        </p:tgtEl>
                                        <p:attrNameLst>
                                          <p:attrName>style.visibility</p:attrName>
                                        </p:attrNameLst>
                                      </p:cBhvr>
                                      <p:to>
                                        <p:strVal val="visible"/>
                                      </p:to>
                                    </p:set>
                                    <p:animEffect transition="in" filter="fade">
                                      <p:cBhvr>
                                        <p:cTn id="41" dur="500"/>
                                        <p:tgtEl>
                                          <p:spTgt spid="10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9" nodeType="clickEffect">
                                  <p:stCondLst>
                                    <p:cond delay="0"/>
                                  </p:stCondLst>
                                  <p:childTnLst>
                                    <p:set>
                                      <p:cBhvr>
                                        <p:cTn id="45" dur="1" fill="hold">
                                          <p:stCondLst>
                                            <p:cond delay="0"/>
                                          </p:stCondLst>
                                        </p:cTn>
                                        <p:tgtEl>
                                          <p:spTgt spid="110"/>
                                        </p:tgtEl>
                                        <p:attrNameLst>
                                          <p:attrName>style.visibility</p:attrName>
                                        </p:attrNameLst>
                                      </p:cBhvr>
                                      <p:to>
                                        <p:strVal val="visible"/>
                                      </p:to>
                                    </p:set>
                                    <p:animEffect transition="in" filter="fade">
                                      <p:cBhvr>
                                        <p:cTn id="46" dur="500"/>
                                        <p:tgtEl>
                                          <p:spTgt spid="110"/>
                                        </p:tgtEl>
                                      </p:cBhvr>
                                    </p:animEffect>
                                  </p:childTnLst>
                                </p:cTn>
                              </p:par>
                            </p:childTnLst>
                          </p:cTn>
                        </p:par>
                        <p:par>
                          <p:cTn id="47" fill="hold">
                            <p:stCondLst>
                              <p:cond delay="0"/>
                            </p:stCondLst>
                            <p:childTnLst>
                              <p:par>
                                <p:cTn id="48" presetID="10" presetClass="entr" presetSubtype="0" fill="hold" grpId="10" nodeType="withEffect">
                                  <p:stCondLst>
                                    <p:cond delay="0"/>
                                  </p:stCondLst>
                                  <p:childTnLst>
                                    <p:set>
                                      <p:cBhvr>
                                        <p:cTn id="49" dur="1" fill="hold">
                                          <p:stCondLst>
                                            <p:cond delay="0"/>
                                          </p:stCondLst>
                                        </p:cTn>
                                        <p:tgtEl>
                                          <p:spTgt spid="111"/>
                                        </p:tgtEl>
                                        <p:attrNameLst>
                                          <p:attrName>style.visibility</p:attrName>
                                        </p:attrNameLst>
                                      </p:cBhvr>
                                      <p:to>
                                        <p:strVal val="visible"/>
                                      </p:to>
                                    </p:set>
                                    <p:animEffect transition="in" filter="fade">
                                      <p:cBhvr>
                                        <p:cTn id="50" dur="500"/>
                                        <p:tgtEl>
                                          <p:spTgt spid="111"/>
                                        </p:tgtEl>
                                      </p:cBhvr>
                                    </p:animEffect>
                                  </p:childTnLst>
                                </p:cTn>
                              </p:par>
                            </p:childTnLst>
                          </p:cTn>
                        </p:par>
                        <p:par>
                          <p:cTn id="51" fill="hold">
                            <p:stCondLst>
                              <p:cond delay="0"/>
                            </p:stCondLst>
                            <p:childTnLst>
                              <p:par>
                                <p:cTn id="52" presetID="10" presetClass="entr" presetSubtype="0" fill="hold" grpId="11" nodeType="withEffect">
                                  <p:stCondLst>
                                    <p:cond delay="0"/>
                                  </p:stCondLst>
                                  <p:childTnLst>
                                    <p:set>
                                      <p:cBhvr>
                                        <p:cTn id="53" dur="1" fill="hold">
                                          <p:stCondLst>
                                            <p:cond delay="0"/>
                                          </p:stCondLst>
                                        </p:cTn>
                                        <p:tgtEl>
                                          <p:spTgt spid="112"/>
                                        </p:tgtEl>
                                        <p:attrNameLst>
                                          <p:attrName>style.visibility</p:attrName>
                                        </p:attrNameLst>
                                      </p:cBhvr>
                                      <p:to>
                                        <p:strVal val="visible"/>
                                      </p:to>
                                    </p:set>
                                    <p:animEffect transition="in" filter="fade">
                                      <p:cBhvr>
                                        <p:cTn id="54" dur="500"/>
                                        <p:tgtEl>
                                          <p:spTgt spid="112"/>
                                        </p:tgtEl>
                                      </p:cBhvr>
                                    </p:animEffect>
                                  </p:childTnLst>
                                </p:cTn>
                              </p:par>
                            </p:childTnLst>
                          </p:cTn>
                        </p:par>
                        <p:par>
                          <p:cTn id="55" fill="hold">
                            <p:stCondLst>
                              <p:cond delay="0"/>
                            </p:stCondLst>
                            <p:childTnLst>
                              <p:par>
                                <p:cTn id="56" presetID="10" presetClass="entr" presetSubtype="0" fill="hold" grpId="12" nodeType="withEffect">
                                  <p:stCondLst>
                                    <p:cond delay="0"/>
                                  </p:stCondLst>
                                  <p:childTnLst>
                                    <p:set>
                                      <p:cBhvr>
                                        <p:cTn id="57" dur="1" fill="hold">
                                          <p:stCondLst>
                                            <p:cond delay="0"/>
                                          </p:stCondLst>
                                        </p:cTn>
                                        <p:tgtEl>
                                          <p:spTgt spid="109"/>
                                        </p:tgtEl>
                                        <p:attrNameLst>
                                          <p:attrName>style.visibility</p:attrName>
                                        </p:attrNameLst>
                                      </p:cBhvr>
                                      <p:to>
                                        <p:strVal val="visible"/>
                                      </p:to>
                                    </p:set>
                                    <p:animEffect transition="in" filter="fade">
                                      <p:cBhvr>
                                        <p:cTn id="58" dur="500"/>
                                        <p:tgtEl>
                                          <p:spTgt spid="109"/>
                                        </p:tgtEl>
                                      </p:cBhvr>
                                    </p:animEffect>
                                  </p:childTnLst>
                                </p:cTn>
                              </p:par>
                            </p:childTnLst>
                          </p:cTn>
                        </p:par>
                        <p:par>
                          <p:cTn id="59" fill="hold">
                            <p:stCondLst>
                              <p:cond delay="0"/>
                            </p:stCondLst>
                            <p:childTnLst>
                              <p:par>
                                <p:cTn id="60" presetID="10" presetClass="entr" presetSubtype="0" fill="hold" grpId="13" nodeType="withEffect">
                                  <p:stCondLst>
                                    <p:cond delay="0"/>
                                  </p:stCondLst>
                                  <p:childTnLst>
                                    <p:set>
                                      <p:cBhvr>
                                        <p:cTn id="61" dur="1" fill="hold">
                                          <p:stCondLst>
                                            <p:cond delay="0"/>
                                          </p:stCondLst>
                                        </p:cTn>
                                        <p:tgtEl>
                                          <p:spTgt spid="113"/>
                                        </p:tgtEl>
                                        <p:attrNameLst>
                                          <p:attrName>style.visibility</p:attrName>
                                        </p:attrNameLst>
                                      </p:cBhvr>
                                      <p:to>
                                        <p:strVal val="visible"/>
                                      </p:to>
                                    </p:set>
                                    <p:animEffect transition="in" filter="fade">
                                      <p:cBhvr>
                                        <p:cTn id="62"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1" grpId="1"/>
      <p:bldP spid="102" grpId="2"/>
      <p:bldP spid="103" grpId="3"/>
      <p:bldP spid="104" grpId="4"/>
      <p:bldP spid="105" grpId="5"/>
      <p:bldP spid="106" grpId="6"/>
      <p:bldP spid="107" grpId="7"/>
      <p:bldP spid="108" grpId="8"/>
      <p:bldP spid="110" grpId="9"/>
      <p:bldP spid="111" grpId="10"/>
      <p:bldP spid="112" grpId="11"/>
      <p:bldP spid="109" grpId="12"/>
      <p:bldP spid="113" grpId="13"/>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What remains is a set of degrees of freedom</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277147" y="1069773"/>
            <a:ext cx="7800000" cy="683200"/>
          </a:xfrm>
          <a:prstGeom prst="rect">
            <a:avLst/>
          </a:prstGeom>
          <a:solidFill>
            <a:srgbClr val="F5F1E8"/>
          </a:solidFill>
          <a:ln w="12700">
            <a:solidFill>
              <a:srgbClr val="C9B991"/>
            </a:solidFill>
          </a:ln>
        </p:spPr>
        <p:txBody>
          <a:bodyPr wrap="square" lIns="140000" tIns="45720" rIns="140000" bIns="45720" anchor="ctr"/>
          <a:lstStyle/>
          <a:p>
            <a:pPr algn="l">
              <a:buNone/>
            </a:pPr>
            <a:r>
              <a:rPr lang="en-US" sz="2100" b="1" i="0" dirty="0">
                <a:solidFill>
                  <a:srgbClr val="000000"/>
                </a:solidFill>
              </a:rPr>
              <a:t>ALL POSSIBLE INTERNAL DESIGNS</a:t>
            </a:r>
          </a:p>
        </p:txBody>
      </p:sp>
      <p:sp>
        <p:nvSpPr>
          <p:cNvPr id="101" name="S101"/>
          <p:cNvSpPr/>
          <p:nvPr/>
        </p:nvSpPr>
        <p:spPr>
          <a:xfrm>
            <a:off x="277147" y="1948173"/>
            <a:ext cx="6100000" cy="683200"/>
          </a:xfrm>
          <a:prstGeom prst="rect">
            <a:avLst/>
          </a:prstGeom>
          <a:solidFill>
            <a:srgbClr val="F5F1E8"/>
          </a:solidFill>
          <a:ln w="12700">
            <a:solidFill>
              <a:srgbClr val="C9B991"/>
            </a:solidFill>
          </a:ln>
        </p:spPr>
        <p:txBody>
          <a:bodyPr wrap="square" lIns="140000" tIns="45720" rIns="140000" bIns="45720" anchor="ctr"/>
          <a:lstStyle/>
          <a:p>
            <a:pPr algn="l">
              <a:buNone/>
            </a:pPr>
            <a:r>
              <a:rPr lang="en-US" sz="2100" b="1" i="0" dirty="0">
                <a:solidFill>
                  <a:srgbClr val="5C4826"/>
                </a:solidFill>
              </a:rPr>
              <a:t>Specification</a:t>
            </a:r>
          </a:p>
        </p:txBody>
      </p:sp>
      <p:sp>
        <p:nvSpPr>
          <p:cNvPr id="102" name="S102"/>
          <p:cNvSpPr/>
          <p:nvPr/>
        </p:nvSpPr>
        <p:spPr>
          <a:xfrm>
            <a:off x="277147" y="2826573"/>
            <a:ext cx="4700000" cy="683200"/>
          </a:xfrm>
          <a:prstGeom prst="rect">
            <a:avLst/>
          </a:prstGeom>
          <a:solidFill>
            <a:srgbClr val="F5F1E8"/>
          </a:solidFill>
          <a:ln w="12700">
            <a:solidFill>
              <a:srgbClr val="C9B991"/>
            </a:solidFill>
          </a:ln>
        </p:spPr>
        <p:txBody>
          <a:bodyPr wrap="square" lIns="140000" tIns="45720" rIns="140000" bIns="45720" anchor="ctr"/>
          <a:lstStyle/>
          <a:p>
            <a:pPr algn="l">
              <a:buNone/>
            </a:pPr>
            <a:r>
              <a:rPr lang="en-US" sz="2100" b="1" i="0" dirty="0">
                <a:solidFill>
                  <a:srgbClr val="5C4826"/>
                </a:solidFill>
              </a:rPr>
              <a:t>Architecture</a:t>
            </a:r>
          </a:p>
        </p:txBody>
      </p:sp>
      <p:sp>
        <p:nvSpPr>
          <p:cNvPr id="103" name="S103"/>
          <p:cNvSpPr/>
          <p:nvPr/>
        </p:nvSpPr>
        <p:spPr>
          <a:xfrm>
            <a:off x="277147" y="3704973"/>
            <a:ext cx="3600000" cy="683200"/>
          </a:xfrm>
          <a:prstGeom prst="rect">
            <a:avLst/>
          </a:prstGeom>
          <a:solidFill>
            <a:srgbClr val="F5F1E8"/>
          </a:solidFill>
          <a:ln w="12700">
            <a:solidFill>
              <a:srgbClr val="C9B991"/>
            </a:solidFill>
          </a:ln>
        </p:spPr>
        <p:txBody>
          <a:bodyPr wrap="square" lIns="140000" tIns="45720" rIns="140000" bIns="45720" anchor="ctr"/>
          <a:lstStyle/>
          <a:p>
            <a:pPr algn="l">
              <a:buNone/>
            </a:pPr>
            <a:r>
              <a:rPr lang="en-US" sz="2100" b="1" i="0" dirty="0">
                <a:solidFill>
                  <a:srgbClr val="5C4826"/>
                </a:solidFill>
              </a:rPr>
              <a:t>Environment</a:t>
            </a:r>
          </a:p>
        </p:txBody>
      </p:sp>
      <p:sp>
        <p:nvSpPr>
          <p:cNvPr id="104" name="S104"/>
          <p:cNvSpPr/>
          <p:nvPr/>
        </p:nvSpPr>
        <p:spPr>
          <a:xfrm>
            <a:off x="277147" y="4583373"/>
            <a:ext cx="2400000" cy="683200"/>
          </a:xfrm>
          <a:prstGeom prst="rect">
            <a:avLst/>
          </a:prstGeom>
          <a:solidFill>
            <a:srgbClr val="8E6F3E"/>
          </a:solidFill>
          <a:ln>
            <a:noFill/>
          </a:ln>
        </p:spPr>
        <p:txBody>
          <a:bodyPr wrap="square" lIns="91440" tIns="45720" rIns="91440" bIns="45720" anchor="ctr"/>
          <a:lstStyle/>
          <a:p>
            <a:pPr algn="ctr">
              <a:buNone/>
            </a:pPr>
            <a:r>
              <a:rPr lang="en-US" sz="2200" b="1" i="0" dirty="0">
                <a:solidFill>
                  <a:srgbClr val="FFFFFF"/>
                </a:solidFill>
              </a:rPr>
              <a:t>REMAINING DoF</a:t>
            </a:r>
          </a:p>
        </p:txBody>
      </p:sp>
      <p:cxnSp>
        <p:nvCxnSpPr>
          <p:cNvPr id="105" name="L105"/>
          <p:cNvCxnSpPr/>
          <p:nvPr/>
        </p:nvCxnSpPr>
        <p:spPr>
          <a:xfrm flipV="1">
            <a:off x="1477148" y="4388173"/>
            <a:ext cx="0" cy="195199"/>
          </a:xfrm>
          <a:prstGeom prst="straightConnector1">
            <a:avLst/>
          </a:prstGeom>
          <a:ln w="38100">
            <a:solidFill>
              <a:srgbClr val="8E6F3E"/>
            </a:solidFill>
            <a:tailEnd type="triangle" w="med" len="med"/>
          </a:ln>
        </p:spPr>
      </p:cxnSp>
      <p:sp>
        <p:nvSpPr>
          <p:cNvPr id="106" name="Text"/>
          <p:cNvSpPr txBox="1"/>
          <p:nvPr/>
        </p:nvSpPr>
        <p:spPr>
          <a:xfrm>
            <a:off x="277148" y="5806440"/>
            <a:ext cx="8589704" cy="548640"/>
          </a:xfrm>
          <a:prstGeom prst="rect">
            <a:avLst/>
          </a:prstGeom>
          <a:noFill/>
          <a:ln>
            <a:noFill/>
          </a:ln>
        </p:spPr>
        <p:txBody>
          <a:bodyPr wrap="square" lIns="0" tIns="0" rIns="0" bIns="0" anchor="t"/>
          <a:lstStyle/>
          <a:p>
            <a:pPr algn="ctr">
              <a:buNone/>
            </a:pPr>
            <a:r>
              <a:rPr lang="en-US" sz="2700" b="0" i="1" dirty="0">
                <a:solidFill>
                  <a:srgbClr val="000000"/>
                </a:solidFill>
              </a:rPr>
              <a:t>Design works on what remains open.</a:t>
            </a:r>
          </a:p>
        </p:txBody>
      </p:sp>
    </p:spTree>
  </p:cSld>
  <p:clrMapOvr>
    <a:masterClrMapping/>
  </p:clrMapOvr>
</p:sld>
</file>

<file path=ppt/slides/slide7.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Not every open choice is ours to invent</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482000" y="1165912"/>
            <a:ext cx="2560000" cy="1054000"/>
          </a:xfrm>
          <a:prstGeom prst="rect">
            <a:avLst/>
          </a:prstGeom>
          <a:solidFill>
            <a:srgbClr val="8E6F3E"/>
          </a:solidFill>
          <a:ln>
            <a:noFill/>
          </a:ln>
        </p:spPr>
        <p:txBody>
          <a:bodyPr wrap="square" lIns="91440" tIns="45720" rIns="91440" bIns="45720" anchor="ctr"/>
          <a:lstStyle/>
          <a:p>
            <a:pPr algn="ctr">
              <a:buNone/>
            </a:pPr>
            <a:r>
              <a:rPr lang="en-US" sz="3000" b="1" i="0" dirty="0">
                <a:solidFill>
                  <a:srgbClr val="FFFFFF"/>
                </a:solidFill>
              </a:rPr>
              <a:t>FOLLOW</a:t>
            </a:r>
          </a:p>
        </p:txBody>
      </p:sp>
      <p:sp>
        <p:nvSpPr>
          <p:cNvPr id="101" name="S101"/>
          <p:cNvSpPr/>
          <p:nvPr/>
        </p:nvSpPr>
        <p:spPr>
          <a:xfrm>
            <a:off x="482000" y="2321912"/>
            <a:ext cx="2560000" cy="3230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200" b="0" i="0" dirty="0">
                <a:solidFill>
                  <a:srgbClr val="000000"/>
                </a:solidFill>
              </a:rPr>
              <a:t>Already answered</a:t>
            </a:r>
          </a:p>
          <a:p>
            <a:pPr algn="ctr">
              <a:spcBef>
                <a:spcPts val="140"/>
              </a:spcBef>
              <a:buNone/>
            </a:pPr>
            <a:r>
              <a:rPr lang="en-US" sz="2200" b="0" i="0" dirty="0">
                <a:solidFill>
                  <a:srgbClr val="000000"/>
                </a:solidFill>
              </a:rPr>
              <a:t>Use the established</a:t>
            </a:r>
          </a:p>
          <a:p>
            <a:pPr algn="ctr">
              <a:spcBef>
                <a:spcPts val="140"/>
              </a:spcBef>
              <a:buNone/>
            </a:pPr>
            <a:r>
              <a:rPr lang="en-US" sz="2200" b="0" i="0" dirty="0">
                <a:solidFill>
                  <a:srgbClr val="000000"/>
                </a:solidFill>
              </a:rPr>
              <a:t>mechanism</a:t>
            </a:r>
          </a:p>
        </p:txBody>
      </p:sp>
      <p:sp>
        <p:nvSpPr>
          <p:cNvPr id="102" name="S102"/>
          <p:cNvSpPr/>
          <p:nvPr/>
        </p:nvSpPr>
        <p:spPr>
          <a:xfrm>
            <a:off x="3292000" y="1165912"/>
            <a:ext cx="2560000" cy="1054000"/>
          </a:xfrm>
          <a:prstGeom prst="rect">
            <a:avLst/>
          </a:prstGeom>
          <a:solidFill>
            <a:srgbClr val="8E6F3E"/>
          </a:solidFill>
          <a:ln>
            <a:noFill/>
          </a:ln>
        </p:spPr>
        <p:txBody>
          <a:bodyPr wrap="square" lIns="91440" tIns="45720" rIns="91440" bIns="45720" anchor="ctr"/>
          <a:lstStyle/>
          <a:p>
            <a:pPr algn="ctr">
              <a:buNone/>
            </a:pPr>
            <a:r>
              <a:rPr lang="en-US" sz="3000" b="1" i="0" dirty="0">
                <a:solidFill>
                  <a:srgbClr val="FFFFFF"/>
                </a:solidFill>
              </a:rPr>
              <a:t>CHOOSE</a:t>
            </a:r>
          </a:p>
        </p:txBody>
      </p:sp>
      <p:sp>
        <p:nvSpPr>
          <p:cNvPr id="103" name="S103"/>
          <p:cNvSpPr/>
          <p:nvPr/>
        </p:nvSpPr>
        <p:spPr>
          <a:xfrm>
            <a:off x="3292000" y="2321912"/>
            <a:ext cx="2560000" cy="3230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200" b="0" i="0" dirty="0">
                <a:solidFill>
                  <a:srgbClr val="000000"/>
                </a:solidFill>
              </a:rPr>
              <a:t>Genuinely local</a:t>
            </a:r>
          </a:p>
          <a:p>
            <a:pPr algn="ctr">
              <a:spcBef>
                <a:spcPts val="140"/>
              </a:spcBef>
              <a:buNone/>
            </a:pPr>
            <a:r>
              <a:rPr lang="en-US" sz="2200" b="0" i="0" dirty="0">
                <a:solidFill>
                  <a:srgbClr val="000000"/>
                </a:solidFill>
              </a:rPr>
              <a:t>Exercise Design</a:t>
            </a:r>
          </a:p>
          <a:p>
            <a:pPr algn="ctr">
              <a:spcBef>
                <a:spcPts val="140"/>
              </a:spcBef>
              <a:buNone/>
            </a:pPr>
            <a:r>
              <a:rPr lang="en-US" sz="2200" b="0" i="0" dirty="0">
                <a:solidFill>
                  <a:srgbClr val="000000"/>
                </a:solidFill>
              </a:rPr>
              <a:t>judgment</a:t>
            </a:r>
          </a:p>
        </p:txBody>
      </p:sp>
      <p:sp>
        <p:nvSpPr>
          <p:cNvPr id="104" name="S104"/>
          <p:cNvSpPr/>
          <p:nvPr/>
        </p:nvSpPr>
        <p:spPr>
          <a:xfrm>
            <a:off x="6102000" y="1165912"/>
            <a:ext cx="2560000" cy="1054000"/>
          </a:xfrm>
          <a:prstGeom prst="rect">
            <a:avLst/>
          </a:prstGeom>
          <a:solidFill>
            <a:srgbClr val="8E6F3E"/>
          </a:solidFill>
          <a:ln>
            <a:noFill/>
          </a:ln>
        </p:spPr>
        <p:txBody>
          <a:bodyPr wrap="square" lIns="91440" tIns="45720" rIns="91440" bIns="45720" anchor="ctr"/>
          <a:lstStyle/>
          <a:p>
            <a:pPr algn="ctr">
              <a:buNone/>
            </a:pPr>
            <a:r>
              <a:rPr lang="en-US" sz="3000" b="1" i="0" dirty="0">
                <a:solidFill>
                  <a:srgbClr val="FFFFFF"/>
                </a:solidFill>
              </a:rPr>
              <a:t>ESCALATE</a:t>
            </a:r>
          </a:p>
        </p:txBody>
      </p:sp>
      <p:sp>
        <p:nvSpPr>
          <p:cNvPr id="105" name="S105"/>
          <p:cNvSpPr/>
          <p:nvPr/>
        </p:nvSpPr>
        <p:spPr>
          <a:xfrm>
            <a:off x="6102000" y="2321912"/>
            <a:ext cx="2560000" cy="3230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000" b="0" i="0" dirty="0">
                <a:solidFill>
                  <a:srgbClr val="000000"/>
                </a:solidFill>
              </a:rPr>
              <a:t>Consequences escape</a:t>
            </a:r>
          </a:p>
          <a:p>
            <a:pPr algn="ctr">
              <a:spcBef>
                <a:spcPts val="140"/>
              </a:spcBef>
              <a:buNone/>
            </a:pPr>
            <a:r>
              <a:rPr lang="en-US" sz="2000" b="0" i="0" dirty="0">
                <a:solidFill>
                  <a:srgbClr val="000000"/>
                </a:solidFill>
              </a:rPr>
              <a:t>the box</a:t>
            </a:r>
          </a:p>
          <a:p>
            <a:pPr algn="ctr">
              <a:spcBef>
                <a:spcPts val="140"/>
              </a:spcBef>
              <a:buNone/>
            </a:pPr>
            <a:r>
              <a:rPr lang="en-US" sz="2000" b="0" i="0" dirty="0">
                <a:solidFill>
                  <a:srgbClr val="000000"/>
                </a:solidFill>
              </a:rPr>
              <a:t>The decision may</a:t>
            </a:r>
          </a:p>
          <a:p>
            <a:pPr algn="ctr">
              <a:spcBef>
                <a:spcPts val="140"/>
              </a:spcBef>
              <a:buNone/>
            </a:pPr>
            <a:r>
              <a:rPr lang="en-US" sz="2000" b="0" i="0" dirty="0">
                <a:solidFill>
                  <a:srgbClr val="000000"/>
                </a:solidFill>
              </a:rPr>
              <a:t>belong elsewhere</a:t>
            </a:r>
          </a:p>
        </p:txBody>
      </p:sp>
      <p:sp>
        <p:nvSpPr>
          <p:cNvPr id="106" name="FooterBand"/>
          <p:cNvSpPr/>
          <p:nvPr/>
        </p:nvSpPr>
        <p:spPr>
          <a:xfrm>
            <a:off x="274320" y="5852160"/>
            <a:ext cx="8595360" cy="566928"/>
          </a:xfrm>
          <a:prstGeom prst="rect">
            <a:avLst/>
          </a:prstGeom>
          <a:solidFill>
            <a:srgbClr val="8E6F3E"/>
          </a:solidFill>
          <a:ln>
            <a:noFill/>
          </a:ln>
        </p:spPr>
        <p:txBody>
          <a:bodyPr wrap="square" lIns="91440" tIns="45720" rIns="91440" bIns="45720" anchor="ctr"/>
          <a:lstStyle/>
          <a:p>
            <a:pPr algn="ctr">
              <a:buNone/>
            </a:pPr>
            <a:r>
              <a:rPr lang="en-US" sz="2000" b="1" i="0" dirty="0">
                <a:solidFill>
                  <a:srgbClr val="FFFFFF"/>
                </a:solidFill>
              </a:rPr>
              <a:t>An apparent degree of freedom is not necessarily a local 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500"/>
                                        <p:tgtEl>
                                          <p:spTgt spid="100"/>
                                        </p:tgtEl>
                                      </p:cBhvr>
                                    </p:animEffect>
                                  </p:childTnLst>
                                </p:cTn>
                              </p:par>
                            </p:childTnLst>
                          </p:cTn>
                        </p:par>
                        <p:par>
                          <p:cTn id="8" fill="hold">
                            <p:stCondLst>
                              <p:cond delay="0"/>
                            </p:stCondLst>
                            <p:childTnLst>
                              <p:par>
                                <p:cTn id="9" presetID="10" presetClass="entr" presetSubtype="0" fill="hold" grpId="1" nodeType="withEffect">
                                  <p:stCondLst>
                                    <p:cond delay="0"/>
                                  </p:stCondLst>
                                  <p:childTnLst>
                                    <p:set>
                                      <p:cBhvr>
                                        <p:cTn id="10" dur="1" fill="hold">
                                          <p:stCondLst>
                                            <p:cond delay="0"/>
                                          </p:stCondLst>
                                        </p:cTn>
                                        <p:tgtEl>
                                          <p:spTgt spid="101"/>
                                        </p:tgtEl>
                                        <p:attrNameLst>
                                          <p:attrName>style.visibility</p:attrName>
                                        </p:attrNameLst>
                                      </p:cBhvr>
                                      <p:to>
                                        <p:strVal val="visible"/>
                                      </p:to>
                                    </p:set>
                                    <p:animEffect transition="in" filter="fade">
                                      <p:cBhvr>
                                        <p:cTn id="11" dur="500"/>
                                        <p:tgtEl>
                                          <p:spTgt spid="10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2" nodeType="clickEffect">
                                  <p:stCondLst>
                                    <p:cond delay="0"/>
                                  </p:stCondLst>
                                  <p:childTnLst>
                                    <p:set>
                                      <p:cBhvr>
                                        <p:cTn id="15" dur="1" fill="hold">
                                          <p:stCondLst>
                                            <p:cond delay="0"/>
                                          </p:stCondLst>
                                        </p:cTn>
                                        <p:tgtEl>
                                          <p:spTgt spid="102"/>
                                        </p:tgtEl>
                                        <p:attrNameLst>
                                          <p:attrName>style.visibility</p:attrName>
                                        </p:attrNameLst>
                                      </p:cBhvr>
                                      <p:to>
                                        <p:strVal val="visible"/>
                                      </p:to>
                                    </p:set>
                                    <p:animEffect transition="in" filter="fade">
                                      <p:cBhvr>
                                        <p:cTn id="16" dur="500"/>
                                        <p:tgtEl>
                                          <p:spTgt spid="102"/>
                                        </p:tgtEl>
                                      </p:cBhvr>
                                    </p:animEffect>
                                  </p:childTnLst>
                                </p:cTn>
                              </p:par>
                            </p:childTnLst>
                          </p:cTn>
                        </p:par>
                        <p:par>
                          <p:cTn id="17" fill="hold">
                            <p:stCondLst>
                              <p:cond delay="0"/>
                            </p:stCondLst>
                            <p:childTnLst>
                              <p:par>
                                <p:cTn id="18" presetID="10" presetClass="entr" presetSubtype="0" fill="hold" grpId="3" nodeType="withEffect">
                                  <p:stCondLst>
                                    <p:cond delay="0"/>
                                  </p:stCondLst>
                                  <p:childTnLst>
                                    <p:set>
                                      <p:cBhvr>
                                        <p:cTn id="19" dur="1" fill="hold">
                                          <p:stCondLst>
                                            <p:cond delay="0"/>
                                          </p:stCondLst>
                                        </p:cTn>
                                        <p:tgtEl>
                                          <p:spTgt spid="103"/>
                                        </p:tgtEl>
                                        <p:attrNameLst>
                                          <p:attrName>style.visibility</p:attrName>
                                        </p:attrNameLst>
                                      </p:cBhvr>
                                      <p:to>
                                        <p:strVal val="visible"/>
                                      </p:to>
                                    </p:set>
                                    <p:animEffect transition="in" filter="fade">
                                      <p:cBhvr>
                                        <p:cTn id="20" dur="500"/>
                                        <p:tgtEl>
                                          <p:spTgt spid="10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4" nodeType="clickEffect">
                                  <p:stCondLst>
                                    <p:cond delay="0"/>
                                  </p:stCondLst>
                                  <p:childTnLst>
                                    <p:set>
                                      <p:cBhvr>
                                        <p:cTn id="24" dur="1" fill="hold">
                                          <p:stCondLst>
                                            <p:cond delay="0"/>
                                          </p:stCondLst>
                                        </p:cTn>
                                        <p:tgtEl>
                                          <p:spTgt spid="104"/>
                                        </p:tgtEl>
                                        <p:attrNameLst>
                                          <p:attrName>style.visibility</p:attrName>
                                        </p:attrNameLst>
                                      </p:cBhvr>
                                      <p:to>
                                        <p:strVal val="visible"/>
                                      </p:to>
                                    </p:set>
                                    <p:animEffect transition="in" filter="fade">
                                      <p:cBhvr>
                                        <p:cTn id="25" dur="500"/>
                                        <p:tgtEl>
                                          <p:spTgt spid="104"/>
                                        </p:tgtEl>
                                      </p:cBhvr>
                                    </p:animEffect>
                                  </p:childTnLst>
                                </p:cTn>
                              </p:par>
                            </p:childTnLst>
                          </p:cTn>
                        </p:par>
                        <p:par>
                          <p:cTn id="26" fill="hold">
                            <p:stCondLst>
                              <p:cond delay="0"/>
                            </p:stCondLst>
                            <p:childTnLst>
                              <p:par>
                                <p:cTn id="27" presetID="10" presetClass="entr" presetSubtype="0" fill="hold" grpId="5" nodeType="withEffect">
                                  <p:stCondLst>
                                    <p:cond delay="0"/>
                                  </p:stCondLst>
                                  <p:childTnLst>
                                    <p:set>
                                      <p:cBhvr>
                                        <p:cTn id="28" dur="1" fill="hold">
                                          <p:stCondLst>
                                            <p:cond delay="0"/>
                                          </p:stCondLst>
                                        </p:cTn>
                                        <p:tgtEl>
                                          <p:spTgt spid="105"/>
                                        </p:tgtEl>
                                        <p:attrNameLst>
                                          <p:attrName>style.visibility</p:attrName>
                                        </p:attrNameLst>
                                      </p:cBhvr>
                                      <p:to>
                                        <p:strVal val="visible"/>
                                      </p:to>
                                    </p:set>
                                    <p:animEffect transition="in" filter="fade">
                                      <p:cBhvr>
                                        <p:cTn id="29" dur="500"/>
                                        <p:tgtEl>
                                          <p:spTgt spid="105"/>
                                        </p:tgtEl>
                                      </p:cBhvr>
                                    </p:animEffect>
                                  </p:childTnLst>
                                </p:cTn>
                              </p:par>
                            </p:childTnLst>
                          </p:cTn>
                        </p:par>
                        <p:par>
                          <p:cTn id="30" fill="hold">
                            <p:stCondLst>
                              <p:cond delay="0"/>
                            </p:stCondLst>
                            <p:childTnLst>
                              <p:par>
                                <p:cTn id="31" presetID="10" presetClass="entr" presetSubtype="0" fill="hold" grpId="6" nodeType="withEffect">
                                  <p:stCondLst>
                                    <p:cond delay="0"/>
                                  </p:stCondLst>
                                  <p:childTnLst>
                                    <p:set>
                                      <p:cBhvr>
                                        <p:cTn id="32" dur="1" fill="hold">
                                          <p:stCondLst>
                                            <p:cond delay="0"/>
                                          </p:stCondLst>
                                        </p:cTn>
                                        <p:tgtEl>
                                          <p:spTgt spid="106"/>
                                        </p:tgtEl>
                                        <p:attrNameLst>
                                          <p:attrName>style.visibility</p:attrName>
                                        </p:attrNameLst>
                                      </p:cBhvr>
                                      <p:to>
                                        <p:strVal val="visible"/>
                                      </p:to>
                                    </p:set>
                                    <p:animEffect transition="in" filter="fade">
                                      <p:cBhvr>
                                        <p:cTn id="33"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1" grpId="1"/>
      <p:bldP spid="102" grpId="2"/>
      <p:bldP spid="103" grpId="3"/>
      <p:bldP spid="104" grpId="4"/>
      <p:bldP spid="105" grpId="5"/>
      <p:bldP spid="106" grpId="6"/>
    </p:bldLst>
  </p:timing>
</p:sld>
</file>

<file path=ppt/slides/slide8.xml><?xml version="1.0" encoding="utf-8"?>
<p:sld xmlns:a="http://schemas.openxmlformats.org/drawingml/2006/main"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Architecture is strategy. Design is tactics</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1888000" y="1076964"/>
            <a:ext cx="5368000" cy="1300000"/>
          </a:xfrm>
          <a:prstGeom prst="rect">
            <a:avLst/>
          </a:prstGeom>
          <a:solidFill>
            <a:srgbClr val="8E6F3E"/>
          </a:solidFill>
          <a:ln>
            <a:noFill/>
          </a:ln>
        </p:spPr>
        <p:txBody>
          <a:bodyPr wrap="square" lIns="91440" tIns="45720" rIns="91440" bIns="45720" anchor="ctr"/>
          <a:lstStyle/>
          <a:p>
            <a:pPr algn="ctr">
              <a:buNone/>
            </a:pPr>
            <a:r>
              <a:rPr lang="en-US" sz="3000" b="1" i="0" dirty="0">
                <a:solidFill>
                  <a:srgbClr val="FFFFFF"/>
                </a:solidFill>
              </a:rPr>
              <a:t>ARCHITECTURE</a:t>
            </a:r>
          </a:p>
          <a:p>
            <a:pPr algn="ctr">
              <a:spcBef>
                <a:spcPts val="100"/>
              </a:spcBef>
              <a:buNone/>
            </a:pPr>
            <a:r>
              <a:rPr lang="en-US" sz="2000" b="0" i="1" dirty="0">
                <a:solidFill>
                  <a:srgbClr val="FFFFFF"/>
                </a:solidFill>
              </a:rPr>
              <a:t>strategy</a:t>
            </a:r>
          </a:p>
          <a:p>
            <a:pPr algn="ctr">
              <a:spcBef>
                <a:spcPts val="100"/>
              </a:spcBef>
              <a:buNone/>
            </a:pPr>
            <a:r>
              <a:rPr lang="en-US" sz="2000" b="0" i="0" dirty="0">
                <a:solidFill>
                  <a:srgbClr val="FFFFFF"/>
                </a:solidFill>
              </a:rPr>
              <a:t>affordances · constraints</a:t>
            </a:r>
          </a:p>
        </p:txBody>
      </p:sp>
      <p:cxnSp>
        <p:nvCxnSpPr>
          <p:cNvPr id="101" name="L101"/>
          <p:cNvCxnSpPr/>
          <p:nvPr/>
        </p:nvCxnSpPr>
        <p:spPr>
          <a:xfrm>
            <a:off x="4572000" y="2441964"/>
            <a:ext cx="0" cy="493999"/>
          </a:xfrm>
          <a:prstGeom prst="straightConnector1">
            <a:avLst/>
          </a:prstGeom>
          <a:ln w="38100">
            <a:solidFill>
              <a:srgbClr val="8E6F3E"/>
            </a:solidFill>
            <a:tailEnd type="triangle" w="med" len="med"/>
          </a:ln>
        </p:spPr>
      </p:cxnSp>
      <p:sp>
        <p:nvSpPr>
          <p:cNvPr id="102" name="S102"/>
          <p:cNvSpPr/>
          <p:nvPr/>
        </p:nvSpPr>
        <p:spPr>
          <a:xfrm>
            <a:off x="1888000" y="3039964"/>
            <a:ext cx="5368000" cy="1300000"/>
          </a:xfrm>
          <a:prstGeom prst="rect">
            <a:avLst/>
          </a:prstGeom>
          <a:solidFill>
            <a:srgbClr val="F5F1E8"/>
          </a:solidFill>
          <a:ln w="19050">
            <a:solidFill>
              <a:srgbClr val="5C4826"/>
            </a:solidFill>
          </a:ln>
        </p:spPr>
        <p:txBody>
          <a:bodyPr wrap="square" lIns="91440" tIns="45720" rIns="91440" bIns="45720" anchor="ctr"/>
          <a:lstStyle/>
          <a:p>
            <a:pPr algn="ctr">
              <a:buNone/>
            </a:pPr>
            <a:r>
              <a:rPr lang="en-US" sz="3000" b="1" i="0" dirty="0">
                <a:solidFill>
                  <a:srgbClr val="5C4826"/>
                </a:solidFill>
              </a:rPr>
              <a:t>DESIGN</a:t>
            </a:r>
          </a:p>
          <a:p>
            <a:pPr algn="ctr">
              <a:spcBef>
                <a:spcPts val="100"/>
              </a:spcBef>
              <a:buNone/>
            </a:pPr>
            <a:r>
              <a:rPr lang="en-US" sz="2000" b="0" i="1" dirty="0">
                <a:solidFill>
                  <a:srgbClr val="5C4826"/>
                </a:solidFill>
              </a:rPr>
              <a:t>tactics</a:t>
            </a:r>
          </a:p>
          <a:p>
            <a:pPr algn="ctr">
              <a:spcBef>
                <a:spcPts val="100"/>
              </a:spcBef>
              <a:buNone/>
            </a:pPr>
            <a:r>
              <a:rPr lang="en-US" sz="2000" b="0" i="0" dirty="0">
                <a:solidFill>
                  <a:srgbClr val="000000"/>
                </a:solidFill>
              </a:rPr>
              <a:t>mechanisms · internal choices</a:t>
            </a:r>
          </a:p>
        </p:txBody>
      </p:sp>
      <p:sp>
        <p:nvSpPr>
          <p:cNvPr id="103" name="S103"/>
          <p:cNvSpPr/>
          <p:nvPr/>
        </p:nvSpPr>
        <p:spPr>
          <a:xfrm>
            <a:off x="2620000" y="4781964"/>
            <a:ext cx="3904000" cy="806000"/>
          </a:xfrm>
          <a:prstGeom prst="rect">
            <a:avLst/>
          </a:prstGeom>
          <a:solidFill>
            <a:srgbClr val="FBF8F2"/>
          </a:solidFill>
          <a:ln w="12700">
            <a:solidFill>
              <a:srgbClr val="C9B991"/>
            </a:solidFill>
            <a:prstDash val="dash"/>
          </a:ln>
        </p:spPr>
        <p:txBody>
          <a:bodyPr wrap="square" lIns="91440" tIns="45720" rIns="91440" bIns="45720" anchor="ctr"/>
          <a:lstStyle/>
          <a:p>
            <a:pPr algn="ctr">
              <a:buNone/>
            </a:pPr>
            <a:r>
              <a:rPr lang="en-US" sz="2200" b="1" i="0" dirty="0">
                <a:solidFill>
                  <a:srgbClr val="5C4826"/>
                </a:solidFill>
              </a:rPr>
              <a:t>SUBSYSTEM</a:t>
            </a:r>
          </a:p>
          <a:p>
            <a:pPr algn="ctr">
              <a:spcBef>
                <a:spcPts val="80"/>
              </a:spcBef>
              <a:buNone/>
            </a:pPr>
            <a:r>
              <a:rPr lang="en-US" sz="1800" b="0" i="1" dirty="0">
                <a:solidFill>
                  <a:srgbClr val="555960"/>
                </a:solidFill>
              </a:rPr>
              <a:t>strategy → tactics</a:t>
            </a:r>
          </a:p>
        </p:txBody>
      </p:sp>
      <p:sp>
        <p:nvSpPr>
          <p:cNvPr id="104" name="FooterItalic"/>
          <p:cNvSpPr txBox="1"/>
          <p:nvPr/>
        </p:nvSpPr>
        <p:spPr>
          <a:xfrm>
            <a:off x="274320" y="5852160"/>
            <a:ext cx="8595360" cy="566928"/>
          </a:xfrm>
          <a:prstGeom prst="rect">
            <a:avLst/>
          </a:prstGeom>
          <a:noFill/>
          <a:ln>
            <a:noFill/>
          </a:ln>
        </p:spPr>
        <p:txBody>
          <a:bodyPr wrap="square" lIns="0" tIns="0" rIns="0" bIns="0" anchor="t"/>
          <a:lstStyle/>
          <a:p>
            <a:pPr algn="ctr">
              <a:buNone/>
            </a:pPr>
            <a:r>
              <a:rPr lang="en-US" sz="2000" b="0" i="1" dirty="0">
                <a:solidFill>
                  <a:srgbClr val="000000"/>
                </a:solidFill>
              </a:rPr>
              <a:t>The distinction is relative to the scope we are engineering.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590000" cy="638175"/>
          </a:xfrm>
        </p:spPr>
        <p:txBody>
          <a:bodyPr>
            <a:normAutofit fontScale="90000"/>
          </a:bodyPr>
          <a:lstStyle/>
          <a:p>
            <a:pPr>
              <a:buNone/>
              <a:defRPr b="0"/>
            </a:pPr>
            <a:r>
              <a:rPr lang="en-US" sz="2400" b="0" i="0" dirty="0">
                <a:solidFill>
                  <a:srgbClr val="000000"/>
                </a:solidFill>
              </a:rPr>
              <a:t>When does the recursion stop?</a:t>
            </a:r>
          </a:p>
        </p:txBody>
      </p:sp>
      <p:sp>
        <p:nvSpPr>
          <p:cNvPr id="3" name="Slide Number Placeholder 3"/>
          <p:cNvSpPr>
            <a:spLocks noGrp="1"/>
          </p:cNvSpPr>
          <p:nvPr>
            <p:ph type="sldNum" sz="quarter" idx="4"/>
          </p:nvPr>
        </p:nvSpPr>
        <p:spPr/>
        <p:txBody>
          <a:bodyPr/>
          <a:lstStyle/>
          <a:p>
            <a:fld id="{B7EB45DA-9A0D-DC49-8E02-F30A5DDC21C3}" type="slidenum">
              <a:rPr lang="en-US" smtClean="0"/>
              <a:t>1</a:t>
            </a:fld>
            <a:endParaRPr lang="en-US"/>
          </a:p>
        </p:txBody>
      </p:sp>
      <p:sp>
        <p:nvSpPr>
          <p:cNvPr id="100" name="S100"/>
          <p:cNvSpPr/>
          <p:nvPr/>
        </p:nvSpPr>
        <p:spPr>
          <a:xfrm>
            <a:off x="501999" y="1139547"/>
            <a:ext cx="1900000" cy="994000"/>
          </a:xfrm>
          <a:prstGeom prst="rect">
            <a:avLst/>
          </a:prstGeom>
          <a:solidFill>
            <a:srgbClr val="F0E6CE"/>
          </a:solidFill>
          <a:ln w="12700">
            <a:solidFill>
              <a:srgbClr val="C9B991"/>
            </a:solidFill>
          </a:ln>
        </p:spPr>
        <p:txBody>
          <a:bodyPr wrap="square" lIns="91440" tIns="45720" rIns="91440" bIns="45720" anchor="ctr"/>
          <a:lstStyle/>
          <a:p>
            <a:pPr algn="ctr">
              <a:buNone/>
            </a:pPr>
            <a:r>
              <a:rPr lang="en-US" sz="2000" b="1" i="0" dirty="0">
                <a:solidFill>
                  <a:srgbClr val="5C4826"/>
                </a:solidFill>
              </a:rPr>
              <a:t>system</a:t>
            </a:r>
          </a:p>
        </p:txBody>
      </p:sp>
      <p:cxnSp>
        <p:nvCxnSpPr>
          <p:cNvPr id="101" name="L101"/>
          <p:cNvCxnSpPr/>
          <p:nvPr/>
        </p:nvCxnSpPr>
        <p:spPr>
          <a:xfrm>
            <a:off x="2402000" y="1636547"/>
            <a:ext cx="180000" cy="0"/>
          </a:xfrm>
          <a:prstGeom prst="straightConnector1">
            <a:avLst/>
          </a:prstGeom>
          <a:ln w="38100">
            <a:solidFill>
              <a:srgbClr val="8E6F3E"/>
            </a:solidFill>
            <a:tailEnd type="triangle" w="med" len="med"/>
          </a:ln>
        </p:spPr>
      </p:cxnSp>
      <p:sp>
        <p:nvSpPr>
          <p:cNvPr id="102" name="S102"/>
          <p:cNvSpPr/>
          <p:nvPr/>
        </p:nvSpPr>
        <p:spPr>
          <a:xfrm>
            <a:off x="2582000" y="1139547"/>
            <a:ext cx="1900000" cy="994000"/>
          </a:xfrm>
          <a:prstGeom prst="rect">
            <a:avLst/>
          </a:prstGeom>
          <a:solidFill>
            <a:srgbClr val="EBDFC2"/>
          </a:solidFill>
          <a:ln w="12700">
            <a:solidFill>
              <a:srgbClr val="C9B991"/>
            </a:solidFill>
          </a:ln>
        </p:spPr>
        <p:txBody>
          <a:bodyPr wrap="square" lIns="91440" tIns="45720" rIns="91440" bIns="45720" anchor="ctr"/>
          <a:lstStyle/>
          <a:p>
            <a:pPr algn="ctr">
              <a:buNone/>
            </a:pPr>
            <a:r>
              <a:rPr lang="en-US" sz="2000" b="1" i="0" dirty="0">
                <a:solidFill>
                  <a:srgbClr val="5C4826"/>
                </a:solidFill>
              </a:rPr>
              <a:t>subsystem</a:t>
            </a:r>
          </a:p>
        </p:txBody>
      </p:sp>
      <p:cxnSp>
        <p:nvCxnSpPr>
          <p:cNvPr id="103" name="L103"/>
          <p:cNvCxnSpPr/>
          <p:nvPr/>
        </p:nvCxnSpPr>
        <p:spPr>
          <a:xfrm>
            <a:off x="4482000" y="1636547"/>
            <a:ext cx="180000" cy="0"/>
          </a:xfrm>
          <a:prstGeom prst="straightConnector1">
            <a:avLst/>
          </a:prstGeom>
          <a:ln w="38100">
            <a:solidFill>
              <a:srgbClr val="8E6F3E"/>
            </a:solidFill>
            <a:tailEnd type="triangle" w="med" len="med"/>
          </a:ln>
        </p:spPr>
      </p:cxnSp>
      <p:sp>
        <p:nvSpPr>
          <p:cNvPr id="104" name="S104"/>
          <p:cNvSpPr/>
          <p:nvPr/>
        </p:nvSpPr>
        <p:spPr>
          <a:xfrm>
            <a:off x="4662000" y="1139547"/>
            <a:ext cx="1900000" cy="994000"/>
          </a:xfrm>
          <a:prstGeom prst="rect">
            <a:avLst/>
          </a:prstGeom>
          <a:solidFill>
            <a:srgbClr val="E4D6B0"/>
          </a:solidFill>
          <a:ln w="12700">
            <a:solidFill>
              <a:srgbClr val="C9B991"/>
            </a:solidFill>
          </a:ln>
        </p:spPr>
        <p:txBody>
          <a:bodyPr wrap="square" lIns="91440" tIns="45720" rIns="91440" bIns="45720" anchor="ctr"/>
          <a:lstStyle/>
          <a:p>
            <a:pPr algn="ctr">
              <a:buNone/>
            </a:pPr>
            <a:r>
              <a:rPr lang="en-US" sz="2000" b="1" i="0" dirty="0">
                <a:solidFill>
                  <a:srgbClr val="5C4826"/>
                </a:solidFill>
              </a:rPr>
              <a:t>component</a:t>
            </a:r>
          </a:p>
        </p:txBody>
      </p:sp>
      <p:cxnSp>
        <p:nvCxnSpPr>
          <p:cNvPr id="105" name="L105"/>
          <p:cNvCxnSpPr/>
          <p:nvPr/>
        </p:nvCxnSpPr>
        <p:spPr>
          <a:xfrm>
            <a:off x="6562000" y="1636547"/>
            <a:ext cx="180000" cy="0"/>
          </a:xfrm>
          <a:prstGeom prst="straightConnector1">
            <a:avLst/>
          </a:prstGeom>
          <a:ln w="38100">
            <a:solidFill>
              <a:srgbClr val="8E6F3E"/>
            </a:solidFill>
            <a:tailEnd type="triangle" w="med" len="med"/>
          </a:ln>
        </p:spPr>
      </p:cxnSp>
      <p:sp>
        <p:nvSpPr>
          <p:cNvPr id="106" name="S106"/>
          <p:cNvSpPr/>
          <p:nvPr/>
        </p:nvSpPr>
        <p:spPr>
          <a:xfrm>
            <a:off x="6742000" y="1139547"/>
            <a:ext cx="1900000" cy="994000"/>
          </a:xfrm>
          <a:prstGeom prst="rect">
            <a:avLst/>
          </a:prstGeom>
          <a:solidFill>
            <a:srgbClr val="F5F1E8"/>
          </a:solidFill>
          <a:ln w="12700">
            <a:solidFill>
              <a:srgbClr val="C9B991"/>
            </a:solidFill>
          </a:ln>
        </p:spPr>
        <p:txBody>
          <a:bodyPr wrap="square" lIns="91440" tIns="45720" rIns="91440" bIns="45720" anchor="ctr"/>
          <a:lstStyle/>
          <a:p>
            <a:pPr algn="ctr">
              <a:buNone/>
            </a:pPr>
            <a:r>
              <a:rPr lang="en-US" sz="2000" b="1" i="0" dirty="0">
                <a:solidFill>
                  <a:srgbClr val="5C4826"/>
                </a:solidFill>
              </a:rPr>
              <a:t>object / function / data structure</a:t>
            </a:r>
          </a:p>
        </p:txBody>
      </p:sp>
      <p:sp>
        <p:nvSpPr>
          <p:cNvPr id="107" name="S107"/>
          <p:cNvSpPr/>
          <p:nvPr/>
        </p:nvSpPr>
        <p:spPr>
          <a:xfrm>
            <a:off x="971999" y="2772547"/>
            <a:ext cx="7200000" cy="880400"/>
          </a:xfrm>
          <a:prstGeom prst="rect">
            <a:avLst/>
          </a:prstGeom>
          <a:solidFill>
            <a:srgbClr val="8E6F3E"/>
          </a:solidFill>
          <a:ln>
            <a:noFill/>
          </a:ln>
        </p:spPr>
        <p:txBody>
          <a:bodyPr wrap="square" lIns="91440" tIns="45720" rIns="91440" bIns="45720" anchor="ctr"/>
          <a:lstStyle/>
          <a:p>
            <a:pPr algn="ctr">
              <a:buNone/>
            </a:pPr>
            <a:r>
              <a:rPr lang="en-US" sz="2400" b="1" i="0" dirty="0">
                <a:solidFill>
                  <a:srgbClr val="FFFFFF"/>
                </a:solidFill>
              </a:rPr>
              <a:t>STOP when the remaining entities are small enough to reason about directly.</a:t>
            </a:r>
          </a:p>
        </p:txBody>
      </p:sp>
      <p:sp>
        <p:nvSpPr>
          <p:cNvPr id="108" name="Sub"/>
          <p:cNvSpPr txBox="1"/>
          <p:nvPr/>
        </p:nvSpPr>
        <p:spPr>
          <a:xfrm>
            <a:off x="277147" y="3908547"/>
            <a:ext cx="8589704" cy="568000"/>
          </a:xfrm>
          <a:prstGeom prst="rect">
            <a:avLst/>
          </a:prstGeom>
          <a:noFill/>
          <a:ln>
            <a:noFill/>
          </a:ln>
        </p:spPr>
        <p:txBody>
          <a:bodyPr wrap="square" lIns="0" tIns="0" rIns="0" bIns="0" anchor="t"/>
          <a:lstStyle/>
          <a:p>
            <a:pPr algn="ctr">
              <a:buNone/>
            </a:pPr>
            <a:r>
              <a:rPr lang="en-US" sz="2000" b="0" i="1" dirty="0">
                <a:solidFill>
                  <a:srgbClr val="555960"/>
                </a:solidFill>
              </a:rPr>
              <a:t>Further decomposition no longer makes the engineering problem easier to understand.</a:t>
            </a:r>
          </a:p>
        </p:txBody>
      </p:sp>
      <p:sp>
        <p:nvSpPr>
          <p:cNvPr id="109" name="S109"/>
          <p:cNvSpPr/>
          <p:nvPr/>
        </p:nvSpPr>
        <p:spPr>
          <a:xfrm>
            <a:off x="1828800" y="4760547"/>
            <a:ext cx="5486400" cy="795199"/>
          </a:xfrm>
          <a:prstGeom prst="rect">
            <a:avLst/>
          </a:prstGeom>
          <a:solidFill>
            <a:srgbClr val="F5F1E8"/>
          </a:solidFill>
          <a:ln w="19050">
            <a:solidFill>
              <a:srgbClr val="5C4826"/>
            </a:solidFill>
          </a:ln>
        </p:spPr>
        <p:txBody>
          <a:bodyPr wrap="square" lIns="91440" tIns="45720" rIns="91440" bIns="45720" anchor="ctr"/>
          <a:lstStyle/>
          <a:p>
            <a:pPr algn="ctr">
              <a:buNone/>
            </a:pPr>
            <a:r>
              <a:rPr lang="en-US" sz="2700" b="1" i="0" dirty="0">
                <a:solidFill>
                  <a:srgbClr val="5C4826"/>
                </a:solidFill>
              </a:rPr>
              <a:t>DESIGN</a:t>
            </a:r>
            <a:r>
              <a:rPr lang="en-US" sz="2700" b="0" i="0" dirty="0">
                <a:solidFill>
                  <a:srgbClr val="8E6F3E"/>
                </a:solidFill>
              </a:rPr>
              <a:t xml:space="preserve">     →     </a:t>
            </a:r>
            <a:r>
              <a:rPr lang="en-US" sz="2700" b="1" i="0" dirty="0">
                <a:solidFill>
                  <a:srgbClr val="5C4826"/>
                </a:solidFill>
              </a:rPr>
              <a:t>IMPLEMENTATION</a:t>
            </a:r>
          </a:p>
        </p:txBody>
      </p:sp>
    </p:spTree>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 Id="rId2" Type="http://schemas.microsoft.com/office/2011/relationships/webextension" Target="webextension2.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2577843-0252-164E-9900-50E04AC84376}">
  <we:reference id="wa104381063" version="1.0.0.1" store="en-001"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B2F6451B-05D5-964F-AC61-763C973265E8}">
  <we:reference id="WA200010001" version="1.0.0.1" store="Omex" storeType="OMEX"/>
  <we:alternateReferences>
    <we:reference id="WA200010001" version="1.0.0.1" store="WA200010001" storeType="OMEX"/>
  </we:alternateReferences>
  <we:properties>
    <we:property name="claude.fileId" value="&quot;1299b91e-8e0b-4b63-ab37-4fd482b3179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PU-CoBrand_Template_Gold_Theme_Std_Screen_2</Template>
  <TotalTime>8553</TotalTime>
  <Words>8987</Words>
  <Application>Microsoft Macintosh PowerPoint</Application>
  <PresentationFormat>On-screen Show (4:3)</PresentationFormat>
  <Paragraphs>985</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Times</vt:lpstr>
      <vt:lpstr>Purdue1</vt:lpstr>
      <vt:lpstr>ECE 30861/46100: Software Engineering</vt:lpstr>
      <vt:lpstr>In specification we separate obligations. In architecture we must build ONE machine</vt:lpstr>
      <vt:lpstr>What is architecture?</vt:lpstr>
      <vt:lpstr>A specification describes the BEHAVIOR but not the MACHINE</vt:lpstr>
      <vt:lpstr>Architecture answers four questions</vt:lpstr>
      <vt:lpstr>Where should the boundaries go?</vt:lpstr>
      <vt:lpstr>How do we choose among acceptable architectures?</vt:lpstr>
      <vt:lpstr>Two architectures. Which one is better?</vt:lpstr>
      <vt:lpstr>The decision matrix says architecture A wins, 3.95 to 3.70</vt:lpstr>
      <vt:lpstr>First eliminate unacceptable and dominated alternatives</vt:lpstr>
      <vt:lpstr>Pareto tradeoffs require judgment</vt:lpstr>
      <vt:lpstr>Sometimes the right decision is to buy more information</vt:lpstr>
      <vt:lpstr>Where do the alternatives come from?</vt:lpstr>
      <vt:lpstr>Patterns capture recurring choices and expected consequences</vt:lpstr>
      <vt:lpstr>Shall we layer communication paths? How strictly?</vt:lpstr>
      <vt:lpstr>How should processing and shared state be organized?</vt:lpstr>
      <vt:lpstr>How should components communicate?</vt:lpstr>
      <vt:lpstr>Which way should infrastructure dependencies point?</vt:lpstr>
      <vt:lpstr>Patterns give us expectations, not measurements</vt:lpstr>
      <vt:lpstr>How much can we know before we build?</vt:lpstr>
      <vt:lpstr>An architecture model is useful only if it answers a question</vt:lpstr>
      <vt:lpstr>How strongly can we support an architectural claim?</vt:lpstr>
      <vt:lpstr>Can this change remain local?</vt:lpstr>
      <vt:lpstr>What sets the latency floor?</vt:lpstr>
      <vt:lpstr>What happens when architectural evidence gets cheaper?</vt:lpstr>
      <vt:lpstr>Architect one system</vt:lpstr>
      <vt:lpstr>Exercise: Here is the specification</vt:lpstr>
      <vt:lpstr>Defend the architectural decision</vt:lpstr>
      <vt:lpstr>Specification → Architecture → Design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Bowers, Anna K</dc:creator>
  <cp:keywords/>
  <dc:description/>
  <cp:lastModifiedBy>James C Davis</cp:lastModifiedBy>
  <cp:revision>388</cp:revision>
  <dcterms:created xsi:type="dcterms:W3CDTF">2020-02-21T23:00:33Z</dcterms:created>
  <dcterms:modified xsi:type="dcterms:W3CDTF">2026-09-12T02:08:37Z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2024-09-05T02:27:24Z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e1ff3097-c009-4f67-8781-6e468e7749d4</vt:lpwstr>
  </property>
  <property fmtid="{D5CDD505-2E9C-101B-9397-08002B2CF9AE}" pid="8" name="MSIP_Label_4044bd30-2ed7-4c9d-9d12-46200872a97b_ContentBits">
    <vt:lpwstr>0</vt:lpwstr>
  </property>
</Properties>
</file>